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1144" r:id="rId2"/>
    <p:sldId id="1145" r:id="rId3"/>
    <p:sldId id="1088" r:id="rId4"/>
    <p:sldId id="1089" r:id="rId5"/>
    <p:sldId id="1090" r:id="rId6"/>
    <p:sldId id="1091" r:id="rId7"/>
    <p:sldId id="1092" r:id="rId8"/>
    <p:sldId id="1093" r:id="rId9"/>
    <p:sldId id="1094" r:id="rId10"/>
    <p:sldId id="1095" r:id="rId11"/>
    <p:sldId id="1096" r:id="rId12"/>
    <p:sldId id="1097" r:id="rId13"/>
    <p:sldId id="1098" r:id="rId14"/>
    <p:sldId id="1099" r:id="rId15"/>
    <p:sldId id="1100" r:id="rId16"/>
    <p:sldId id="1101" r:id="rId17"/>
    <p:sldId id="1102" r:id="rId18"/>
    <p:sldId id="1103" r:id="rId19"/>
    <p:sldId id="1104" r:id="rId20"/>
    <p:sldId id="1106" r:id="rId21"/>
    <p:sldId id="1146" r:id="rId22"/>
    <p:sldId id="1147" r:id="rId23"/>
    <p:sldId id="1150" r:id="rId24"/>
    <p:sldId id="1053" r:id="rId25"/>
    <p:sldId id="1153" r:id="rId26"/>
    <p:sldId id="1152" r:id="rId27"/>
    <p:sldId id="1154" r:id="rId28"/>
    <p:sldId id="1041" r:id="rId29"/>
    <p:sldId id="1042" r:id="rId30"/>
    <p:sldId id="1160" r:id="rId31"/>
    <p:sldId id="1043" r:id="rId32"/>
    <p:sldId id="1054" r:id="rId33"/>
    <p:sldId id="1055" r:id="rId34"/>
    <p:sldId id="1056" r:id="rId35"/>
    <p:sldId id="1057" r:id="rId36"/>
    <p:sldId id="1058" r:id="rId37"/>
    <p:sldId id="1059" r:id="rId38"/>
    <p:sldId id="1060" r:id="rId39"/>
    <p:sldId id="1061" r:id="rId40"/>
    <p:sldId id="1062" r:id="rId41"/>
    <p:sldId id="1063" r:id="rId42"/>
    <p:sldId id="1064" r:id="rId43"/>
    <p:sldId id="1065" r:id="rId44"/>
    <p:sldId id="1155" r:id="rId45"/>
    <p:sldId id="1158" r:id="rId46"/>
    <p:sldId id="1162" r:id="rId47"/>
    <p:sldId id="1163" r:id="rId48"/>
    <p:sldId id="1159" r:id="rId49"/>
    <p:sldId id="1076" r:id="rId50"/>
    <p:sldId id="1161" r:id="rId51"/>
    <p:sldId id="1077" r:id="rId52"/>
    <p:sldId id="1078" r:id="rId53"/>
    <p:sldId id="1079" r:id="rId54"/>
    <p:sldId id="1080" r:id="rId55"/>
    <p:sldId id="1081" r:id="rId56"/>
    <p:sldId id="1086" r:id="rId57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AFF"/>
    <a:srgbClr val="D4EEFF"/>
    <a:srgbClr val="CBDBFF"/>
    <a:srgbClr val="D5F1CF"/>
    <a:srgbClr val="F1C7C7"/>
    <a:srgbClr val="F6F5BD"/>
    <a:srgbClr val="990000"/>
    <a:srgbClr val="EDEA77"/>
    <a:srgbClr val="FF9999"/>
    <a:srgbClr val="CDF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109" d="100"/>
          <a:sy n="109" d="100"/>
        </p:scale>
        <p:origin x="-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1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tags" Target="tags/tag1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7"/>
          <c:h val="0.718015665796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0.38248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</c:v>
                </c:pt>
                <c:pt idx="5">
                  <c:v>9.552553</c:v>
                </c:pt>
                <c:pt idx="6">
                  <c:v>13.75432</c:v>
                </c:pt>
                <c:pt idx="7">
                  <c:v>18.721092</c:v>
                </c:pt>
                <c:pt idx="8">
                  <c:v>24.451184</c:v>
                </c:pt>
                <c:pt idx="9">
                  <c:v>30.94573999999992</c:v>
                </c:pt>
                <c:pt idx="10">
                  <c:v>38.204385</c:v>
                </c:pt>
                <c:pt idx="11">
                  <c:v>46.226628</c:v>
                </c:pt>
                <c:pt idx="12">
                  <c:v>55.013938</c:v>
                </c:pt>
                <c:pt idx="13">
                  <c:v>64.564981</c:v>
                </c:pt>
                <c:pt idx="14">
                  <c:v>74.879955</c:v>
                </c:pt>
                <c:pt idx="15">
                  <c:v>85.968008</c:v>
                </c:pt>
                <c:pt idx="16">
                  <c:v>97.80949799999998</c:v>
                </c:pt>
                <c:pt idx="17">
                  <c:v>110.416061</c:v>
                </c:pt>
                <c:pt idx="18">
                  <c:v>123.796529</c:v>
                </c:pt>
                <c:pt idx="19">
                  <c:v>137.936898</c:v>
                </c:pt>
                <c:pt idx="20">
                  <c:v>152.830521</c:v>
                </c:pt>
                <c:pt idx="21">
                  <c:v>168.485971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6623880"/>
        <c:axId val="-2074798600"/>
      </c:scatterChart>
      <c:valAx>
        <c:axId val="-2136623880"/>
        <c:scaling>
          <c:orientation val="minMax"/>
          <c:max val="500000.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74798600"/>
        <c:crosses val="autoZero"/>
        <c:crossBetween val="midCat"/>
      </c:valAx>
      <c:valAx>
        <c:axId val="-2074798600"/>
        <c:scaling>
          <c:orientation val="minMax"/>
          <c:max val="250.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1"/>
              <c:y val="0.2872062663185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3662388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7"/>
          <c:h val="0.718015665796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0.38248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6.113887999999989</c:v>
                </c:pt>
                <c:pt idx="5">
                  <c:v>9.552553</c:v>
                </c:pt>
                <c:pt idx="6">
                  <c:v>13.75432</c:v>
                </c:pt>
                <c:pt idx="7">
                  <c:v>18.721092</c:v>
                </c:pt>
                <c:pt idx="8">
                  <c:v>24.451184</c:v>
                </c:pt>
                <c:pt idx="9">
                  <c:v>30.9457399999999</c:v>
                </c:pt>
                <c:pt idx="10">
                  <c:v>38.204385</c:v>
                </c:pt>
                <c:pt idx="11">
                  <c:v>46.226628</c:v>
                </c:pt>
                <c:pt idx="12">
                  <c:v>55.013938</c:v>
                </c:pt>
                <c:pt idx="13">
                  <c:v>64.564981</c:v>
                </c:pt>
                <c:pt idx="14">
                  <c:v>74.879955</c:v>
                </c:pt>
                <c:pt idx="15">
                  <c:v>85.968008</c:v>
                </c:pt>
                <c:pt idx="16">
                  <c:v>97.80949799999998</c:v>
                </c:pt>
                <c:pt idx="17">
                  <c:v>110.416061</c:v>
                </c:pt>
                <c:pt idx="18">
                  <c:v>123.796529</c:v>
                </c:pt>
                <c:pt idx="19">
                  <c:v>137.936898</c:v>
                </c:pt>
                <c:pt idx="20">
                  <c:v>152.830521</c:v>
                </c:pt>
                <c:pt idx="21">
                  <c:v>168.485971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0.0</c:v>
                </c:pt>
                <c:pt idx="1">
                  <c:v>3.8E-5</c:v>
                </c:pt>
                <c:pt idx="2">
                  <c:v>7.7E-5</c:v>
                </c:pt>
                <c:pt idx="3">
                  <c:v>0.000115</c:v>
                </c:pt>
                <c:pt idx="4">
                  <c:v>0.000153</c:v>
                </c:pt>
                <c:pt idx="5">
                  <c:v>0.000191</c:v>
                </c:pt>
                <c:pt idx="6">
                  <c:v>0.000229</c:v>
                </c:pt>
                <c:pt idx="7">
                  <c:v>0.000267</c:v>
                </c:pt>
                <c:pt idx="8">
                  <c:v>0.000306</c:v>
                </c:pt>
                <c:pt idx="9">
                  <c:v>0.000344</c:v>
                </c:pt>
                <c:pt idx="10">
                  <c:v>0.000382</c:v>
                </c:pt>
                <c:pt idx="11">
                  <c:v>0.00042</c:v>
                </c:pt>
                <c:pt idx="12">
                  <c:v>0.000458</c:v>
                </c:pt>
                <c:pt idx="13">
                  <c:v>0.000497</c:v>
                </c:pt>
                <c:pt idx="14">
                  <c:v>0.000535</c:v>
                </c:pt>
                <c:pt idx="15">
                  <c:v>0.000573</c:v>
                </c:pt>
                <c:pt idx="16">
                  <c:v>0.000611</c:v>
                </c:pt>
                <c:pt idx="17">
                  <c:v>0.000649</c:v>
                </c:pt>
                <c:pt idx="18">
                  <c:v>0.000687</c:v>
                </c:pt>
                <c:pt idx="19">
                  <c:v>0.000726</c:v>
                </c:pt>
                <c:pt idx="20">
                  <c:v>0.000764</c:v>
                </c:pt>
                <c:pt idx="21">
                  <c:v>0.000802</c:v>
                </c:pt>
                <c:pt idx="22">
                  <c:v>0.00084</c:v>
                </c:pt>
                <c:pt idx="23">
                  <c:v>0.000878</c:v>
                </c:pt>
                <c:pt idx="24">
                  <c:v>0.000917</c:v>
                </c:pt>
                <c:pt idx="25">
                  <c:v>0.000955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74119224"/>
        <c:axId val="-2133763288"/>
      </c:scatterChart>
      <c:valAx>
        <c:axId val="-2074119224"/>
        <c:scaling>
          <c:orientation val="minMax"/>
          <c:max val="500000.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33763288"/>
        <c:crosses val="autoZero"/>
        <c:crossBetween val="midCat"/>
      </c:valAx>
      <c:valAx>
        <c:axId val="-2133763288"/>
        <c:scaling>
          <c:orientation val="minMax"/>
          <c:max val="250.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1"/>
              <c:y val="0.2872062663185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7411922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0.0633804269834465"/>
          <c:w val="0.817589576547231"/>
          <c:h val="0.769954816687795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1188.6</c:v>
                </c:pt>
                <c:pt idx="4">
                  <c:v>1218.0</c:v>
                </c:pt>
                <c:pt idx="5">
                  <c:v>2131.5</c:v>
                </c:pt>
                <c:pt idx="6">
                  <c:v>1247.4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2058.0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2107.43</c:v>
                </c:pt>
                <c:pt idx="2">
                  <c:v>1449.43</c:v>
                </c:pt>
                <c:pt idx="3">
                  <c:v>1188.03</c:v>
                </c:pt>
                <c:pt idx="4">
                  <c:v>1224.09</c:v>
                </c:pt>
                <c:pt idx="5">
                  <c:v>2134.47</c:v>
                </c:pt>
                <c:pt idx="6">
                  <c:v>1242.12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791.4299999999994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</c:v>
                </c:pt>
                <c:pt idx="11">
                  <c:v>1467.9</c:v>
                </c:pt>
                <c:pt idx="12">
                  <c:v>1209.6</c:v>
                </c:pt>
                <c:pt idx="13">
                  <c:v>1253.7</c:v>
                </c:pt>
                <c:pt idx="14">
                  <c:v>936.6</c:v>
                </c:pt>
                <c:pt idx="15">
                  <c:v>1173.9</c:v>
                </c:pt>
                <c:pt idx="16">
                  <c:v>1352.4</c:v>
                </c:pt>
                <c:pt idx="17">
                  <c:v>1150.8</c:v>
                </c:pt>
                <c:pt idx="18">
                  <c:v>1029.0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</c:v>
                </c:pt>
                <c:pt idx="27">
                  <c:v>987.0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0.0</c:v>
                </c:pt>
                <c:pt idx="1">
                  <c:v>193.0</c:v>
                </c:pt>
                <c:pt idx="2">
                  <c:v>120.0</c:v>
                </c:pt>
                <c:pt idx="3">
                  <c:v>91.0</c:v>
                </c:pt>
                <c:pt idx="4">
                  <c:v>95.0</c:v>
                </c:pt>
                <c:pt idx="5">
                  <c:v>196.0</c:v>
                </c:pt>
                <c:pt idx="6">
                  <c:v>97.0</c:v>
                </c:pt>
                <c:pt idx="7">
                  <c:v>181.0</c:v>
                </c:pt>
                <c:pt idx="8">
                  <c:v>91.0</c:v>
                </c:pt>
                <c:pt idx="9">
                  <c:v>83.0</c:v>
                </c:pt>
                <c:pt idx="10">
                  <c:v>43.0</c:v>
                </c:pt>
                <c:pt idx="11">
                  <c:v>183.0</c:v>
                </c:pt>
                <c:pt idx="12">
                  <c:v>140.0</c:v>
                </c:pt>
                <c:pt idx="13">
                  <c:v>146.0</c:v>
                </c:pt>
                <c:pt idx="14">
                  <c:v>94.0</c:v>
                </c:pt>
                <c:pt idx="15">
                  <c:v>134.0</c:v>
                </c:pt>
                <c:pt idx="16">
                  <c:v>163.0</c:v>
                </c:pt>
                <c:pt idx="17">
                  <c:v>131.0</c:v>
                </c:pt>
                <c:pt idx="18">
                  <c:v>110.0</c:v>
                </c:pt>
                <c:pt idx="19">
                  <c:v>182.0</c:v>
                </c:pt>
                <c:pt idx="20">
                  <c:v>189.0</c:v>
                </c:pt>
                <c:pt idx="21">
                  <c:v>112.0</c:v>
                </c:pt>
                <c:pt idx="22">
                  <c:v>141.0</c:v>
                </c:pt>
                <c:pt idx="23">
                  <c:v>185.0</c:v>
                </c:pt>
                <c:pt idx="24">
                  <c:v>188.0</c:v>
                </c:pt>
                <c:pt idx="25">
                  <c:v>47.0</c:v>
                </c:pt>
                <c:pt idx="26">
                  <c:v>130.0</c:v>
                </c:pt>
                <c:pt idx="27">
                  <c:v>102.0</c:v>
                </c:pt>
                <c:pt idx="28">
                  <c:v>59.0</c:v>
                </c:pt>
                <c:pt idx="29">
                  <c:v>174.0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1211.62</c:v>
                </c:pt>
                <c:pt idx="13">
                  <c:v>1247.79</c:v>
                </c:pt>
                <c:pt idx="14">
                  <c:v>934.3199999999994</c:v>
                </c:pt>
                <c:pt idx="15">
                  <c:v>1175.45</c:v>
                </c:pt>
                <c:pt idx="16">
                  <c:v>1350.27</c:v>
                </c:pt>
                <c:pt idx="17">
                  <c:v>1157.36</c:v>
                </c:pt>
                <c:pt idx="18">
                  <c:v>1030.77</c:v>
                </c:pt>
                <c:pt idx="19">
                  <c:v>1464.8</c:v>
                </c:pt>
                <c:pt idx="20">
                  <c:v>1507.0</c:v>
                </c:pt>
                <c:pt idx="21">
                  <c:v>1042.82</c:v>
                </c:pt>
                <c:pt idx="22">
                  <c:v>1217.64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723.3299999999994</c:v>
                </c:pt>
                <c:pt idx="29">
                  <c:v>1416.58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62654072"/>
        <c:axId val="-2062655992"/>
      </c:scatterChart>
      <c:valAx>
        <c:axId val="-2062654072"/>
        <c:scaling>
          <c:orientation val="minMax"/>
          <c:max val="200.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"/>
              <c:y val="0.9084526758098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2655992"/>
        <c:crosses val="autoZero"/>
        <c:crossBetween val="midCat"/>
      </c:valAx>
      <c:valAx>
        <c:axId val="-20626559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0.0260586319218241"/>
              <c:y val="0.3896723472946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265407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48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Program Optimization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10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1,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to Convert String to Lower Case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Extracted from 213 lab submissions, Fall, 1998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5007780" cy="2028761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Blocker #1: Procedure Calls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 smtClean="0"/>
              <a:t>Time quadruples when double string length</a:t>
            </a:r>
          </a:p>
          <a:p>
            <a:pPr lvl="1" eaLnBrk="1" hangingPunct="1"/>
            <a:r>
              <a:rPr lang="en-US" smtClean="0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655097"/>
              </p:ext>
            </p:extLst>
          </p:nvPr>
        </p:nvGraphicFramePr>
        <p:xfrm>
          <a:off x="469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01160" y="3887295"/>
            <a:ext cx="588833" cy="2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strlen</a:t>
            </a:r>
            <a:r>
              <a:rPr lang="en-US" sz="1800" smtClean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&gt;=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Overall O(N</a:t>
            </a:r>
            <a:r>
              <a:rPr lang="en-US" sz="1800" baseline="30000" smtClean="0"/>
              <a:t>2</a:t>
            </a:r>
            <a:r>
              <a:rPr lang="en-US" sz="1800" smtClean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 smtClean="0"/>
              <a:t>Move call to </a:t>
            </a:r>
            <a:r>
              <a:rPr lang="en-US" dirty="0" err="1" smtClean="0">
                <a:latin typeface="Courier New" pitchFamily="49" charset="0"/>
              </a:rPr>
              <a:t>strlen</a:t>
            </a:r>
            <a:r>
              <a:rPr lang="en-US" dirty="0" smtClean="0"/>
              <a:t> outside of loop</a:t>
            </a:r>
          </a:p>
          <a:p>
            <a:pPr lvl="1" eaLnBrk="1" hangingPunct="1"/>
            <a:r>
              <a:rPr lang="en-US" dirty="0" smtClean="0"/>
              <a:t>Since result does not change from one iteration to another</a:t>
            </a:r>
          </a:p>
          <a:p>
            <a:pPr lvl="1" eaLnBrk="1" hangingPunct="1"/>
            <a:r>
              <a:rPr lang="en-US" dirty="0" smtClean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lower(char </a:t>
            </a:r>
            <a:r>
              <a:rPr lang="en-US" sz="1800" dirty="0">
                <a:latin typeface="Courier New" pitchFamily="49" charset="0"/>
              </a:rPr>
              <a:t>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 smtClean="0"/>
              <a:t>Time doubles when double string length</a:t>
            </a:r>
          </a:p>
          <a:p>
            <a:pPr lvl="1" eaLnBrk="1" hangingPunct="1"/>
            <a:r>
              <a:rPr lang="en-US" smtClean="0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69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 smtClean="0"/>
              <a:t>Why couldn’t compiler move </a:t>
            </a:r>
            <a:r>
              <a:rPr lang="en-US" sz="2000" dirty="0" err="1" smtClean="0">
                <a:latin typeface="Courier New" pitchFamily="49" charset="0"/>
              </a:rPr>
              <a:t>strlen</a:t>
            </a:r>
            <a:r>
              <a:rPr lang="en-US" sz="2000" i="1" dirty="0" smtClean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 smtClean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 smtClean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 smtClean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 smtClean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 smtClean="0"/>
              <a:t>Procedure </a:t>
            </a:r>
            <a:r>
              <a:rPr lang="en-US" sz="1600" dirty="0" smtClean="0">
                <a:latin typeface="Courier New" pitchFamily="49" charset="0"/>
              </a:rPr>
              <a:t>lower</a:t>
            </a:r>
            <a:r>
              <a:rPr lang="en-US" sz="1600" dirty="0" smtClean="0"/>
              <a:t> could interact with </a:t>
            </a:r>
            <a:r>
              <a:rPr lang="en-US" sz="1600" dirty="0" err="1" smtClean="0">
                <a:latin typeface="Courier New" pitchFamily="49" charset="0"/>
              </a:rPr>
              <a:t>strlen</a:t>
            </a:r>
            <a:endParaRPr lang="en-US" sz="16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 smtClean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 smtClean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 smtClean="0"/>
              <a:t>Remedies:</a:t>
            </a:r>
          </a:p>
          <a:p>
            <a:pPr lvl="1" eaLnBrk="1" hangingPunct="1">
              <a:defRPr/>
            </a:pPr>
            <a:r>
              <a:rPr lang="en-US" sz="1800" dirty="0" smtClean="0"/>
              <a:t>Use of inline functions</a:t>
            </a:r>
          </a:p>
          <a:p>
            <a:pPr lvl="2">
              <a:defRPr/>
            </a:pPr>
            <a:r>
              <a:rPr lang="en-US" sz="1800" dirty="0" smtClean="0"/>
              <a:t>GCC does this with –O1</a:t>
            </a:r>
          </a:p>
          <a:p>
            <a:pPr lvl="3">
              <a:defRPr/>
            </a:pPr>
            <a:r>
              <a:rPr lang="en-US" sz="1800" dirty="0" smtClean="0"/>
              <a:t>Within single file</a:t>
            </a:r>
          </a:p>
          <a:p>
            <a:pPr lvl="1" eaLnBrk="1" hangingPunct="1">
              <a:defRPr/>
            </a:pPr>
            <a:r>
              <a:rPr lang="en-US" sz="1800" dirty="0" smtClean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const</a:t>
            </a:r>
            <a:r>
              <a:rPr lang="en-US" sz="1800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657600"/>
            <a:ext cx="5876783" cy="1813317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r>
              <a:rPr lang="en-US" sz="1400" dirty="0">
                <a:latin typeface="Courier New" pitchFamily="49" charset="0"/>
              </a:rPr>
              <a:t>.L4: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(%rsi,%rax,8), %</a:t>
            </a:r>
            <a:r>
              <a:rPr lang="en-US" sz="1400" dirty="0" smtClean="0">
                <a:latin typeface="Courier New" pitchFamily="49" charset="0"/>
              </a:rPr>
              <a:t>xmm0	# FP load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smtClean="0">
                <a:latin typeface="Courier New" pitchFamily="49" charset="0"/>
              </a:rPr>
              <a:t>xmm0		# FP add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%xmm0, (%rsi,%rax,8</a:t>
            </a:r>
            <a:r>
              <a:rPr lang="en-US" sz="1400" dirty="0" smtClean="0">
                <a:latin typeface="Courier New" pitchFamily="49" charset="0"/>
              </a:rPr>
              <a:t>)	# FP store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</a:t>
            </a:r>
            <a:r>
              <a:rPr lang="en-US" sz="1400" dirty="0" smtClean="0">
                <a:latin typeface="Courier New" pitchFamily="49" charset="0"/>
              </a:rPr>
              <a:t>L4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47850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4,   8,  16},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B[3] = A+3;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2573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5638800" cy="1382430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r>
              <a:rPr lang="en-US" sz="1400" dirty="0">
                <a:latin typeface="Courier New" pitchFamily="49" charset="0"/>
              </a:rPr>
              <a:t>.L10:</a:t>
            </a: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smtClean="0">
                <a:latin typeface="Courier New" pitchFamily="49" charset="0"/>
              </a:rPr>
              <a:t>xmm0	# FP load + add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Generally Useful Optimizations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Code motion/</a:t>
            </a:r>
            <a:r>
              <a:rPr lang="en-US" dirty="0" err="1" smtClean="0">
                <a:solidFill>
                  <a:srgbClr val="7F7F7F"/>
                </a:solidFill>
              </a:rPr>
              <a:t>precomputation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Sharing of common </a:t>
            </a:r>
            <a:r>
              <a:rPr lang="en-US" dirty="0" err="1" smtClean="0">
                <a:solidFill>
                  <a:srgbClr val="7F7F7F"/>
                </a:solidFill>
              </a:rPr>
              <a:t>subexpressions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Removing unnecessary procedure calls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 smtClean="0">
                <a:solidFill>
                  <a:srgbClr val="7F7F7F"/>
                </a:solidFill>
              </a:rPr>
              <a:t>Exploiting Instruction-Level Parallelism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Dealing with Conditionals</a:t>
            </a:r>
            <a:endParaRPr lang="en-US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general understanding of modern processor design</a:t>
            </a:r>
          </a:p>
          <a:p>
            <a:pPr lvl="1"/>
            <a:r>
              <a:rPr lang="en-US" dirty="0" smtClean="0"/>
              <a:t>Hardware can execute multiple instructions in parallel</a:t>
            </a:r>
          </a:p>
          <a:p>
            <a:r>
              <a:rPr lang="en-US" dirty="0" smtClean="0"/>
              <a:t>Performance limited by data dependencies</a:t>
            </a:r>
          </a:p>
          <a:p>
            <a:r>
              <a:rPr lang="en-US" dirty="0" smtClean="0"/>
              <a:t>Simple transformations can yield dramatic performance improvement</a:t>
            </a:r>
          </a:p>
          <a:p>
            <a:pPr lvl="1"/>
            <a:r>
              <a:rPr lang="en-US" dirty="0" smtClean="0"/>
              <a:t>Compilers often cannot make these transformations</a:t>
            </a:r>
          </a:p>
          <a:p>
            <a:pPr lvl="1"/>
            <a:r>
              <a:rPr lang="en-US" dirty="0" smtClean="0"/>
              <a:t>Lack of </a:t>
            </a:r>
            <a:r>
              <a:rPr lang="en-US" dirty="0" err="1" smtClean="0"/>
              <a:t>associativity</a:t>
            </a:r>
            <a:r>
              <a:rPr lang="en-US" dirty="0" smtClean="0"/>
              <a:t> and </a:t>
            </a:r>
            <a:r>
              <a:rPr lang="en-US" dirty="0" err="1" smtClean="0"/>
              <a:t>distributivity</a:t>
            </a:r>
            <a:r>
              <a:rPr lang="en-US" dirty="0" smtClean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Example: Data Type for Vectors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 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47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and store at 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get_vec_element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(*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 v,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if (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&gt;= v-&gt;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= v-&gt;data[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data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0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1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len-1</a:t>
            </a:r>
            <a:endParaRPr lang="en-US" sz="1600" dirty="0">
              <a:latin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</a:rPr>
              <a:t>nt</a:t>
            </a:r>
            <a:endParaRPr lang="en-US" sz="2000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</a:rPr>
              <a:t>long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</a:t>
            </a:r>
            <a:r>
              <a:rPr lang="en-US" dirty="0"/>
              <a:t>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</a:rPr>
              <a:t>nt</a:t>
            </a:r>
            <a:endParaRPr lang="en-US" sz="2000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</a:rPr>
              <a:t>long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 smtClean="0"/>
              <a:t>Convenient way to express performance of program that operates on vectors or lists</a:t>
            </a:r>
          </a:p>
          <a:p>
            <a:r>
              <a:rPr lang="en-US" sz="2000" dirty="0" smtClean="0"/>
              <a:t>Length = n</a:t>
            </a:r>
          </a:p>
          <a:p>
            <a:r>
              <a:rPr lang="en-US" sz="2000" dirty="0" smtClean="0"/>
              <a:t>In our case: </a:t>
            </a:r>
            <a:r>
              <a:rPr lang="en-US" sz="2000" dirty="0" smtClean="0">
                <a:solidFill>
                  <a:srgbClr val="C00000"/>
                </a:solidFill>
              </a:rPr>
              <a:t>CPE = cycles per OP</a:t>
            </a:r>
            <a:endParaRPr lang="en-US" sz="2000" dirty="0" smtClean="0"/>
          </a:p>
          <a:p>
            <a:r>
              <a:rPr lang="en-US" sz="2000" dirty="0" smtClean="0"/>
              <a:t>T = CPE*n + Overhead</a:t>
            </a:r>
          </a:p>
          <a:p>
            <a:pPr lvl="1"/>
            <a:r>
              <a:rPr lang="en-US" sz="1600" dirty="0" smtClean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81905"/>
              </p:ext>
            </p:extLst>
          </p:nvPr>
        </p:nvGraphicFramePr>
        <p:xfrm>
          <a:off x="1752600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3646" y="4169220"/>
            <a:ext cx="746306" cy="3414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0" y="5225123"/>
            <a:ext cx="746306" cy="3374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Performance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94008"/>
              </p:ext>
            </p:extLst>
          </p:nvPr>
        </p:nvGraphicFramePr>
        <p:xfrm>
          <a:off x="396875" y="4267200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/>
                <a:gridCol w="1466850"/>
                <a:gridCol w="1466850"/>
                <a:gridCol w="1466850"/>
                <a:gridCol w="146685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 smtClean="0"/>
              <a:t>Move </a:t>
            </a:r>
            <a:r>
              <a:rPr lang="en-US" dirty="0" err="1" smtClean="0"/>
              <a:t>vec_length</a:t>
            </a:r>
            <a:r>
              <a:rPr lang="en-US" dirty="0" smtClean="0"/>
              <a:t> out of loop</a:t>
            </a:r>
          </a:p>
          <a:p>
            <a:r>
              <a:rPr lang="en-US" dirty="0" smtClean="0"/>
              <a:t>Avoid bounds check on each cycle</a:t>
            </a:r>
          </a:p>
          <a:p>
            <a:r>
              <a:rPr lang="en-US" dirty="0" smtClean="0"/>
              <a:t>Accumulate in temporary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 smtClean="0"/>
              <a:t>Eliminates sources of overhead in loop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38385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Branch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Superscalar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Definition:</a:t>
            </a:r>
            <a:r>
              <a:rPr lang="en-US" dirty="0" smtClean="0"/>
              <a:t> A superscalar processor can issue and execute </a:t>
            </a:r>
            <a:r>
              <a:rPr lang="en-US" i="1" dirty="0" smtClean="0">
                <a:solidFill>
                  <a:srgbClr val="990000"/>
                </a:solidFill>
              </a:rPr>
              <a:t>multiple instructions in one cycle</a:t>
            </a:r>
            <a:r>
              <a:rPr lang="en-US" dirty="0" smtClean="0"/>
              <a:t>. The instructions are retrieved from a sequential instruction stream and are usually scheduled dynamically.</a:t>
            </a:r>
          </a:p>
          <a:p>
            <a:endParaRPr lang="en-US" dirty="0" smtClean="0"/>
          </a:p>
          <a:p>
            <a:r>
              <a:rPr lang="en-US" dirty="0" smtClean="0"/>
              <a:t>Benefit: without programming effort, superscalar processor can take advantage of the </a:t>
            </a:r>
            <a:r>
              <a:rPr lang="en-US" i="1" dirty="0" smtClean="0">
                <a:solidFill>
                  <a:srgbClr val="990000"/>
                </a:solidFill>
              </a:rPr>
              <a:t>instruction level parallelism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that most programs have</a:t>
            </a:r>
          </a:p>
          <a:p>
            <a:endParaRPr lang="en-US" dirty="0" smtClean="0"/>
          </a:p>
          <a:p>
            <a:r>
              <a:rPr lang="en-US" dirty="0" smtClean="0"/>
              <a:t>Most modern CPUs are superscalar.</a:t>
            </a:r>
          </a:p>
          <a:p>
            <a:r>
              <a:rPr lang="en-US" dirty="0" smtClean="0"/>
              <a:t>Intel: since Pentium (1993)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68300"/>
            <a:ext cx="531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Realities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i="1" dirty="0" smtClean="0"/>
              <a:t>There’s more to performance than asymptotic complexity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Constant factors matter too!</a:t>
            </a:r>
          </a:p>
          <a:p>
            <a:pPr lvl="1" eaLnBrk="1" hangingPunct="1">
              <a:defRPr/>
            </a:pPr>
            <a:r>
              <a:rPr lang="en-US" dirty="0" smtClean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dirty="0" smtClean="0"/>
              <a:t>Must optimize at multiple levels: </a:t>
            </a:r>
          </a:p>
          <a:p>
            <a:pPr lvl="2" eaLnBrk="1" hangingPunct="1">
              <a:defRPr/>
            </a:pPr>
            <a:r>
              <a:rPr lang="en-US" dirty="0" smtClean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dirty="0" smtClean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dirty="0" smtClean="0"/>
              <a:t>How programs are compiled and executed</a:t>
            </a:r>
          </a:p>
          <a:p>
            <a:pPr lvl="1" eaLnBrk="1" hangingPunct="1">
              <a:defRPr/>
            </a:pPr>
            <a:r>
              <a:rPr lang="en-US" dirty="0" smtClean="0"/>
              <a:t>How modern processors + memory systems operate</a:t>
            </a:r>
          </a:p>
          <a:p>
            <a:pPr lvl="1" eaLnBrk="1" hangingPunct="1">
              <a:defRPr/>
            </a:pPr>
            <a:r>
              <a:rPr lang="en-US" dirty="0" smtClean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dirty="0" smtClean="0"/>
              <a:t>How to improve performance without destroying code modularity and generality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 smtClean="0"/>
              <a:t>Pipelined Functional Units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1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2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3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9773" y="1045252"/>
            <a:ext cx="4861706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 smtClean="0">
                <a:latin typeface="Courier New" pitchFamily="49" charset="0"/>
              </a:rPr>
              <a:t>mult_eg</a:t>
            </a:r>
            <a:r>
              <a:rPr lang="en-US" sz="1600" dirty="0" smtClean="0">
                <a:latin typeface="Courier New" pitchFamily="49" charset="0"/>
              </a:rPr>
              <a:t>(long a, long b, long c)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long p1 = a*b;
    long p2 = a*c;
    long p3 = p1 * p2;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p3;
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96875" y="4800601"/>
            <a:ext cx="7896225" cy="1533524"/>
          </a:xfrm>
        </p:spPr>
        <p:txBody>
          <a:bodyPr/>
          <a:lstStyle/>
          <a:p>
            <a:pPr lvl="1"/>
            <a:r>
              <a:rPr lang="en-US" dirty="0" smtClean="0"/>
              <a:t>Divide computation into stages</a:t>
            </a:r>
          </a:p>
          <a:p>
            <a:pPr lvl="1"/>
            <a:r>
              <a:rPr lang="en-US" dirty="0" smtClean="0"/>
              <a:t>Pass partial computations from stage to stage</a:t>
            </a:r>
          </a:p>
          <a:p>
            <a:pPr lvl="1"/>
            <a:r>
              <a:rPr lang="en-US" dirty="0" smtClean="0"/>
              <a:t>Stage </a:t>
            </a:r>
            <a:r>
              <a:rPr lang="en-US" dirty="0" err="1" smtClean="0"/>
              <a:t>i</a:t>
            </a:r>
            <a:r>
              <a:rPr lang="en-US" dirty="0" smtClean="0"/>
              <a:t> can start on new computation once values passed to i+1</a:t>
            </a:r>
          </a:p>
          <a:p>
            <a:pPr lvl="1"/>
            <a:r>
              <a:rPr lang="en-US" dirty="0" smtClean="0"/>
              <a:t>E.g., complete 3 multiplications in 7 cycles, even though each requires 3 cycles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233139"/>
              </p:ext>
            </p:extLst>
          </p:nvPr>
        </p:nvGraphicFramePr>
        <p:xfrm>
          <a:off x="1219200" y="2743200"/>
          <a:ext cx="6934202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43000"/>
                <a:gridCol w="838200"/>
                <a:gridCol w="838200"/>
                <a:gridCol w="685800"/>
                <a:gridCol w="762000"/>
                <a:gridCol w="838200"/>
                <a:gridCol w="914400"/>
                <a:gridCol w="91440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Time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 smtClean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1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Stage 3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1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Haswell</a:t>
            </a:r>
            <a:r>
              <a:rPr lang="en-US" dirty="0" smtClean="0"/>
              <a:t>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741363" lvl="1" indent="-341313" defTabSz="895350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8 Total Functional Units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2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4 integer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/>
              <a:t>2</a:t>
            </a:r>
            <a:r>
              <a:rPr lang="en-US" sz="1800" dirty="0" smtClean="0"/>
              <a:t> FP multiply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add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divide</a:t>
            </a:r>
            <a:endParaRPr lang="en-US" dirty="0" smtClean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 smtClean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Load / Store	4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Integer/Long Divide	3-30	3-30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Multiply	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Divide	3-15	3-15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.L519:		# Loop: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$1,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cmpq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rbp</a:t>
            </a:r>
            <a:r>
              <a:rPr lang="en-US" sz="1400" dirty="0" smtClean="0">
                <a:latin typeface="Courier New" pitchFamily="49" charset="0"/>
              </a:rPr>
              <a:t>	# Compare </a:t>
            </a:r>
            <a:r>
              <a:rPr lang="en-US" sz="1400" dirty="0" err="1" smtClean="0">
                <a:latin typeface="Courier New" pitchFamily="49" charset="0"/>
              </a:rPr>
              <a:t>length:i</a:t>
            </a:r>
            <a:endParaRPr lang="en-US" sz="14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jg</a:t>
            </a:r>
            <a:r>
              <a:rPr lang="en-US" sz="1400" dirty="0" smtClean="0">
                <a:latin typeface="Courier New" pitchFamily="49" charset="0"/>
              </a:rPr>
              <a:t>	.L519	# If &gt;,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  <a:endParaRPr lang="en-US" sz="1400" dirty="0">
              <a:latin typeface="Courier New" pitchFamily="49" charset="0"/>
            </a:endParaRPr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01171"/>
              </p:ext>
            </p:extLst>
          </p:nvPr>
        </p:nvGraphicFramePr>
        <p:xfrm>
          <a:off x="1570037" y="4013327"/>
          <a:ext cx="6003925" cy="177787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 smtClean="0"/>
              <a:t> </a:t>
            </a:r>
            <a:r>
              <a:rPr lang="en-US" sz="1600" b="1" dirty="0" smtClean="0">
                <a:latin typeface="Courier New" pitchFamily="49" charset="0"/>
              </a:rPr>
              <a:t>((((((((1 * d[0]) * d[1]) * d[2]) * d[3]) </a:t>
            </a:r>
            <a:br>
              <a:rPr lang="en-US" sz="1600" b="1" dirty="0" smtClean="0">
                <a:latin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 smtClean="0"/>
              <a:t>Sequential dependence</a:t>
            </a:r>
          </a:p>
          <a:p>
            <a:pPr marL="687388" lvl="1" indent="-287338">
              <a:defRPr/>
            </a:pPr>
            <a:r>
              <a:rPr lang="en-US" dirty="0" smtClean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(2x1)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 smtClean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Helps integer add</a:t>
            </a:r>
          </a:p>
          <a:p>
            <a:pPr lvl="1">
              <a:defRPr/>
            </a:pPr>
            <a:r>
              <a:rPr lang="en-US" dirty="0" smtClean="0"/>
              <a:t>Achieves latency bound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Others don’t improve. </a:t>
            </a:r>
            <a:r>
              <a:rPr lang="en-US" i="1" dirty="0" smtClean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 smtClean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4495800" y="41910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879756"/>
              </p:ext>
            </p:extLst>
          </p:nvPr>
        </p:nvGraphicFramePr>
        <p:xfrm>
          <a:off x="1570037" y="1346327"/>
          <a:ext cx="6003925" cy="216522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80492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</a:t>
            </a:r>
            <a:r>
              <a:rPr lang="en-US" dirty="0" err="1" smtClean="0"/>
              <a:t>Reassociation</a:t>
            </a:r>
            <a:r>
              <a:rPr lang="en-US" dirty="0" smtClean="0"/>
              <a:t> (2x1a)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sz="2800" dirty="0" smtClean="0"/>
              <a:t>Can this change the result of the computation?</a:t>
            </a:r>
          </a:p>
          <a:p>
            <a:r>
              <a:rPr lang="en-US" sz="2800" dirty="0" smtClean="0"/>
              <a:t>Yes, for FP. </a:t>
            </a:r>
            <a:r>
              <a:rPr lang="en-US" sz="2800" i="1" dirty="0" smtClean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5014881" y="4831583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4881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to before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66"/>
            <a:ext cx="8307387" cy="17350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Nearly 2x speedup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Reason: Breaks sequential dependency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56530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193069"/>
              </p:ext>
            </p:extLst>
          </p:nvPr>
        </p:nvGraphicFramePr>
        <p:xfrm>
          <a:off x="1570037" y="1066800"/>
          <a:ext cx="6003925" cy="3165221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H="1" flipV="1">
            <a:off x="7391400" y="4267200"/>
            <a:ext cx="381000" cy="60960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953414" y="4782597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2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units for FP *</a:t>
            </a:r>
          </a:p>
          <a:p>
            <a:r>
              <a:rPr lang="en-US" sz="1800" dirty="0" smtClean="0">
                <a:latin typeface="Calibri" pitchFamily="34" charset="0"/>
              </a:rPr>
              <a:t>2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 units for load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4191000" y="4191000"/>
            <a:ext cx="1771814" cy="1581835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581814" y="5696634"/>
            <a:ext cx="2190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4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units for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+</a:t>
            </a:r>
          </a:p>
          <a:p>
            <a:r>
              <a:rPr lang="en-US" sz="1800" dirty="0" smtClean="0">
                <a:latin typeface="Calibri" pitchFamily="34" charset="0"/>
              </a:rPr>
              <a:t>2 </a:t>
            </a:r>
            <a:r>
              <a:rPr lang="en-US" sz="1800" dirty="0" err="1" smtClean="0">
                <a:latin typeface="Calibri" pitchFamily="34" charset="0"/>
              </a:rPr>
              <a:t>func</a:t>
            </a:r>
            <a:r>
              <a:rPr lang="en-US" sz="1800" dirty="0" smtClean="0">
                <a:latin typeface="Calibri" pitchFamily="34" charset="0"/>
              </a:rPr>
              <a:t>. units for load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3124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 smtClean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 smtClean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(N/2+1)*D cycles:</a:t>
            </a:r>
            <a:br>
              <a:rPr lang="en-US" sz="1800" dirty="0" smtClean="0"/>
            </a:br>
            <a:r>
              <a:rPr lang="en-US" sz="1800" b="1" dirty="0" smtClean="0">
                <a:solidFill>
                  <a:srgbClr val="C00000"/>
                </a:solidFill>
              </a:rPr>
              <a:t>CPE = D/2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 (2x2)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sz="2800" dirty="0" smtClean="0"/>
              <a:t>Different form of </a:t>
            </a:r>
            <a:r>
              <a:rPr lang="en-US" sz="2800" dirty="0" err="1" smtClean="0"/>
              <a:t>reassociation</a:t>
            </a:r>
            <a:endParaRPr lang="en-US" sz="2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33600" y="9906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>
                <a:latin typeface="Courier New" pitchFamily="49" charset="0"/>
              </a:rPr>
              <a:t>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561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Optimizing Compilers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7150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smtClean="0"/>
              <a:t>register allocation</a:t>
            </a:r>
          </a:p>
          <a:p>
            <a:pPr lvl="1" eaLnBrk="1" hangingPunct="1">
              <a:defRPr/>
            </a:pPr>
            <a:r>
              <a:rPr lang="en-US" smtClean="0"/>
              <a:t>code selection and ordering (scheduling)</a:t>
            </a:r>
          </a:p>
          <a:p>
            <a:pPr lvl="1" eaLnBrk="1" hangingPunct="1">
              <a:defRPr/>
            </a:pPr>
            <a:r>
              <a:rPr lang="en-US" smtClean="0"/>
              <a:t>dead code elimination</a:t>
            </a:r>
          </a:p>
          <a:p>
            <a:pPr lvl="1" eaLnBrk="1" hangingPunct="1">
              <a:defRPr/>
            </a:pPr>
            <a:r>
              <a:rPr lang="en-US" smtClean="0"/>
              <a:t>eliminating minor inefficiencies</a:t>
            </a:r>
          </a:p>
          <a:p>
            <a:pPr eaLnBrk="1" hangingPunct="1">
              <a:defRPr/>
            </a:pPr>
            <a:r>
              <a:rPr lang="en-US" smtClean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smtClean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smtClean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smtClean="0"/>
              <a:t>but constant factors also matter</a:t>
            </a:r>
          </a:p>
          <a:p>
            <a:pPr eaLnBrk="1" hangingPunct="1">
              <a:defRPr/>
            </a:pPr>
            <a:r>
              <a:rPr lang="en-US" smtClean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smtClean="0"/>
              <a:t>potential memory aliasing</a:t>
            </a:r>
          </a:p>
          <a:p>
            <a:pPr lvl="1" eaLnBrk="1" hangingPunct="1">
              <a:defRPr/>
            </a:pPr>
            <a:r>
              <a:rPr lang="en-US" smtClean="0"/>
              <a:t>potential procedure side-effects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+ makes use of two load units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2x speedup (over unroll2)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16830" y="5196267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288528"/>
              </p:ext>
            </p:extLst>
          </p:nvPr>
        </p:nvGraphicFramePr>
        <p:xfrm>
          <a:off x="357016" y="1168527"/>
          <a:ext cx="7796385" cy="310197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2x1a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0.81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38"/>
          <p:cNvSpPr>
            <a:spLocks noChangeShapeType="1"/>
          </p:cNvSpPr>
          <p:nvPr/>
        </p:nvSpPr>
        <p:spPr bwMode="auto">
          <a:xfrm>
            <a:off x="3505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Can unroll to any degree L</a:t>
            </a:r>
          </a:p>
          <a:p>
            <a:pPr lvl="1" eaLnBrk="1" hangingPunct="1">
              <a:defRPr/>
            </a:pPr>
            <a:r>
              <a:rPr lang="en-US" dirty="0" smtClean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 smtClean="0"/>
              <a:t>L must be multiple of K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Limitations</a:t>
            </a:r>
          </a:p>
          <a:p>
            <a:pPr lvl="1" eaLnBrk="1" hangingPunct="1">
              <a:defRPr/>
            </a:pPr>
            <a:r>
              <a:rPr lang="en-US" dirty="0" smtClean="0"/>
              <a:t>Diminishing returns</a:t>
            </a:r>
          </a:p>
          <a:p>
            <a:pPr lvl="2" eaLnBrk="1" hangingPunct="1">
              <a:defRPr/>
            </a:pPr>
            <a:r>
              <a:rPr lang="en-US" dirty="0" smtClean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 smtClean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 smtClean="0"/>
              <a:t>Finish off iterations sequentially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Double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Haswell</a:t>
            </a:r>
            <a:r>
              <a:rPr lang="en-US" dirty="0" smtClean="0"/>
              <a:t> </a:t>
            </a:r>
          </a:p>
          <a:p>
            <a:pPr lvl="1" eaLnBrk="1" hangingPunct="1">
              <a:defRPr/>
            </a:pPr>
            <a:r>
              <a:rPr lang="en-US" dirty="0" smtClean="0"/>
              <a:t>Double FP Multiplication</a:t>
            </a:r>
          </a:p>
          <a:p>
            <a:pPr lvl="1" eaLnBrk="1" hangingPunct="1">
              <a:defRPr/>
            </a:pPr>
            <a:r>
              <a:rPr lang="en-US" dirty="0" smtClean="0"/>
              <a:t>Latency bound: 5.00.  Throughput bound: 0.50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99044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</a:t>
            </a:r>
            <a:r>
              <a:rPr lang="en-US" dirty="0" err="1" smtClean="0"/>
              <a:t>Int</a:t>
            </a:r>
            <a:r>
              <a:rPr lang="en-US" dirty="0" smtClean="0"/>
              <a:t> +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Haswell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Integer addition</a:t>
            </a:r>
          </a:p>
          <a:p>
            <a:pPr lvl="1" eaLnBrk="1" hangingPunct="1">
              <a:defRPr/>
            </a:pPr>
            <a:r>
              <a:rPr lang="en-US" dirty="0" smtClean="0"/>
              <a:t>Latency bound: 1.00.  Throughput bound: 1.00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48720"/>
              </p:ext>
            </p:extLst>
          </p:nvPr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0.81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0.74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0.69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0.54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0.56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 smtClean="0"/>
              <a:t>Up to 42X improvement over original, </a:t>
            </a:r>
            <a:r>
              <a:rPr lang="en-US" dirty="0" err="1" smtClean="0"/>
              <a:t>unoptimized</a:t>
            </a:r>
            <a:r>
              <a:rPr lang="en-US" dirty="0" smtClean="0"/>
              <a:t> code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58130"/>
              </p:ext>
            </p:extLst>
          </p:nvPr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Programming with AVX2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61404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dirty="0"/>
              <a:t>Y</a:t>
            </a:r>
            <a:r>
              <a:rPr lang="en-US" dirty="0" smtClean="0">
                <a:ea typeface="+mn-ea"/>
              </a:rPr>
              <a:t>MM Registers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16 total, each 32 bytes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32 single-byte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16 16-bit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8 32-bit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8 single-precision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4 double-precision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 single-precision float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 smtClean="0"/>
              <a:t>1 double-precision float</a:t>
            </a:r>
          </a:p>
        </p:txBody>
      </p:sp>
      <p:grpSp>
        <p:nvGrpSpPr>
          <p:cNvPr id="39941" name="Group 21"/>
          <p:cNvGrpSpPr>
            <a:grpSpLocks/>
          </p:cNvGrpSpPr>
          <p:nvPr/>
        </p:nvGrpSpPr>
        <p:grpSpPr bwMode="auto">
          <a:xfrm>
            <a:off x="609600" y="2546350"/>
            <a:ext cx="7315200" cy="304800"/>
            <a:chOff x="768" y="864"/>
            <a:chExt cx="4608" cy="192"/>
          </a:xfrm>
        </p:grpSpPr>
        <p:sp>
          <p:nvSpPr>
            <p:cNvPr id="40047" name="Rectangle 22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8" name="Rectangle 23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9" name="Rectangle 24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0" name="Rectangle 25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1" name="Rectangle 26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2" name="Rectangle 27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3" name="Rectangle 28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4" name="Rectangle 29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5" name="Rectangle 30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6" name="Rectangle 31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7" name="Rectangle 32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8" name="Rectangle 33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9" name="Rectangle 34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0" name="Rectangle 35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1" name="Rectangle 36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2" name="Rectangle 37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945" name="Rectangle 89"/>
          <p:cNvSpPr>
            <a:spLocks noChangeArrowheads="1"/>
          </p:cNvSpPr>
          <p:nvPr/>
        </p:nvSpPr>
        <p:spPr bwMode="auto">
          <a:xfrm>
            <a:off x="609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6" name="Rectangle 90"/>
          <p:cNvSpPr>
            <a:spLocks noChangeArrowheads="1"/>
          </p:cNvSpPr>
          <p:nvPr/>
        </p:nvSpPr>
        <p:spPr bwMode="auto">
          <a:xfrm>
            <a:off x="1524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7" name="Rectangle 91"/>
          <p:cNvSpPr>
            <a:spLocks noChangeArrowheads="1"/>
          </p:cNvSpPr>
          <p:nvPr/>
        </p:nvSpPr>
        <p:spPr bwMode="auto">
          <a:xfrm>
            <a:off x="2438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8" name="Rectangle 92"/>
          <p:cNvSpPr>
            <a:spLocks noChangeArrowheads="1"/>
          </p:cNvSpPr>
          <p:nvPr/>
        </p:nvSpPr>
        <p:spPr bwMode="auto">
          <a:xfrm>
            <a:off x="33528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9" name="Rectangle 93"/>
          <p:cNvSpPr>
            <a:spLocks noChangeArrowheads="1"/>
          </p:cNvSpPr>
          <p:nvPr/>
        </p:nvSpPr>
        <p:spPr bwMode="auto">
          <a:xfrm>
            <a:off x="42672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0" name="Rectangle 94"/>
          <p:cNvSpPr>
            <a:spLocks noChangeArrowheads="1"/>
          </p:cNvSpPr>
          <p:nvPr/>
        </p:nvSpPr>
        <p:spPr bwMode="auto">
          <a:xfrm>
            <a:off x="5181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1" name="Rectangle 95"/>
          <p:cNvSpPr>
            <a:spLocks noChangeArrowheads="1"/>
          </p:cNvSpPr>
          <p:nvPr/>
        </p:nvSpPr>
        <p:spPr bwMode="auto">
          <a:xfrm>
            <a:off x="6096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2" name="Rectangle 96"/>
          <p:cNvSpPr>
            <a:spLocks noChangeArrowheads="1"/>
          </p:cNvSpPr>
          <p:nvPr/>
        </p:nvSpPr>
        <p:spPr bwMode="auto">
          <a:xfrm>
            <a:off x="7010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3" name="Rectangle 97"/>
          <p:cNvSpPr>
            <a:spLocks noChangeArrowheads="1"/>
          </p:cNvSpPr>
          <p:nvPr/>
        </p:nvSpPr>
        <p:spPr bwMode="auto">
          <a:xfrm>
            <a:off x="609600" y="3308350"/>
            <a:ext cx="1828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43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44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5" name="Rectangle 4"/>
          <p:cNvSpPr>
            <a:spLocks noChangeArrowheads="1"/>
          </p:cNvSpPr>
          <p:nvPr/>
        </p:nvSpPr>
        <p:spPr bwMode="auto">
          <a:xfrm>
            <a:off x="838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6" name="Rectangle 4"/>
          <p:cNvSpPr>
            <a:spLocks noChangeArrowheads="1"/>
          </p:cNvSpPr>
          <p:nvPr/>
        </p:nvSpPr>
        <p:spPr bwMode="auto">
          <a:xfrm>
            <a:off x="1066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7" name="Rectangle 4"/>
          <p:cNvSpPr>
            <a:spLocks noChangeArrowheads="1"/>
          </p:cNvSpPr>
          <p:nvPr/>
        </p:nvSpPr>
        <p:spPr bwMode="auto">
          <a:xfrm>
            <a:off x="1295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8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9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0" name="Rectangle 4"/>
          <p:cNvSpPr>
            <a:spLocks noChangeArrowheads="1"/>
          </p:cNvSpPr>
          <p:nvPr/>
        </p:nvSpPr>
        <p:spPr bwMode="auto">
          <a:xfrm>
            <a:off x="1752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1" name="Rectangle 4"/>
          <p:cNvSpPr>
            <a:spLocks noChangeArrowheads="1"/>
          </p:cNvSpPr>
          <p:nvPr/>
        </p:nvSpPr>
        <p:spPr bwMode="auto">
          <a:xfrm>
            <a:off x="1981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2" name="Rectangle 4"/>
          <p:cNvSpPr>
            <a:spLocks noChangeArrowheads="1"/>
          </p:cNvSpPr>
          <p:nvPr/>
        </p:nvSpPr>
        <p:spPr bwMode="auto">
          <a:xfrm>
            <a:off x="2209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3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4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5" name="Rectangle 4"/>
          <p:cNvSpPr>
            <a:spLocks noChangeArrowheads="1"/>
          </p:cNvSpPr>
          <p:nvPr/>
        </p:nvSpPr>
        <p:spPr bwMode="auto">
          <a:xfrm>
            <a:off x="2667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6" name="Rectangle 4"/>
          <p:cNvSpPr>
            <a:spLocks noChangeArrowheads="1"/>
          </p:cNvSpPr>
          <p:nvPr/>
        </p:nvSpPr>
        <p:spPr bwMode="auto">
          <a:xfrm>
            <a:off x="2895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7" name="Rectangle 4"/>
          <p:cNvSpPr>
            <a:spLocks noChangeArrowheads="1"/>
          </p:cNvSpPr>
          <p:nvPr/>
        </p:nvSpPr>
        <p:spPr bwMode="auto">
          <a:xfrm>
            <a:off x="3124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8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9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0" name="Rectangle 4"/>
          <p:cNvSpPr>
            <a:spLocks noChangeArrowheads="1"/>
          </p:cNvSpPr>
          <p:nvPr/>
        </p:nvSpPr>
        <p:spPr bwMode="auto">
          <a:xfrm>
            <a:off x="3581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3810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2" name="Rectangle 4"/>
          <p:cNvSpPr>
            <a:spLocks noChangeArrowheads="1"/>
          </p:cNvSpPr>
          <p:nvPr/>
        </p:nvSpPr>
        <p:spPr bwMode="auto">
          <a:xfrm>
            <a:off x="4038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3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4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5" name="Rectangle 4"/>
          <p:cNvSpPr>
            <a:spLocks noChangeArrowheads="1"/>
          </p:cNvSpPr>
          <p:nvPr/>
        </p:nvSpPr>
        <p:spPr bwMode="auto">
          <a:xfrm>
            <a:off x="4495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6" name="Rectangle 4"/>
          <p:cNvSpPr>
            <a:spLocks noChangeArrowheads="1"/>
          </p:cNvSpPr>
          <p:nvPr/>
        </p:nvSpPr>
        <p:spPr bwMode="auto">
          <a:xfrm>
            <a:off x="4724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7" name="Rectangle 4"/>
          <p:cNvSpPr>
            <a:spLocks noChangeArrowheads="1"/>
          </p:cNvSpPr>
          <p:nvPr/>
        </p:nvSpPr>
        <p:spPr bwMode="auto">
          <a:xfrm>
            <a:off x="4953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8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9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0" name="Rectangle 4"/>
          <p:cNvSpPr>
            <a:spLocks noChangeArrowheads="1"/>
          </p:cNvSpPr>
          <p:nvPr/>
        </p:nvSpPr>
        <p:spPr bwMode="auto">
          <a:xfrm>
            <a:off x="5410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1" name="Rectangle 4"/>
          <p:cNvSpPr>
            <a:spLocks noChangeArrowheads="1"/>
          </p:cNvSpPr>
          <p:nvPr/>
        </p:nvSpPr>
        <p:spPr bwMode="auto">
          <a:xfrm>
            <a:off x="5638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2" name="Rectangle 4"/>
          <p:cNvSpPr>
            <a:spLocks noChangeArrowheads="1"/>
          </p:cNvSpPr>
          <p:nvPr/>
        </p:nvSpPr>
        <p:spPr bwMode="auto">
          <a:xfrm>
            <a:off x="5867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3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4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5" name="Rectangle 4"/>
          <p:cNvSpPr>
            <a:spLocks noChangeArrowheads="1"/>
          </p:cNvSpPr>
          <p:nvPr/>
        </p:nvSpPr>
        <p:spPr bwMode="auto">
          <a:xfrm>
            <a:off x="6324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6" name="Rectangle 4"/>
          <p:cNvSpPr>
            <a:spLocks noChangeArrowheads="1"/>
          </p:cNvSpPr>
          <p:nvPr/>
        </p:nvSpPr>
        <p:spPr bwMode="auto">
          <a:xfrm>
            <a:off x="6553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7" name="Rectangle 4"/>
          <p:cNvSpPr>
            <a:spLocks noChangeArrowheads="1"/>
          </p:cNvSpPr>
          <p:nvPr/>
        </p:nvSpPr>
        <p:spPr bwMode="auto">
          <a:xfrm>
            <a:off x="6781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8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9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0" name="Rectangle 4"/>
          <p:cNvSpPr>
            <a:spLocks noChangeArrowheads="1"/>
          </p:cNvSpPr>
          <p:nvPr/>
        </p:nvSpPr>
        <p:spPr bwMode="auto">
          <a:xfrm>
            <a:off x="7239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1" name="Rectangle 4"/>
          <p:cNvSpPr>
            <a:spLocks noChangeArrowheads="1"/>
          </p:cNvSpPr>
          <p:nvPr/>
        </p:nvSpPr>
        <p:spPr bwMode="auto">
          <a:xfrm>
            <a:off x="7467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2" name="Rectangle 4"/>
          <p:cNvSpPr>
            <a:spLocks noChangeArrowheads="1"/>
          </p:cNvSpPr>
          <p:nvPr/>
        </p:nvSpPr>
        <p:spPr bwMode="auto">
          <a:xfrm>
            <a:off x="7696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3" name="Rectangle 4"/>
          <p:cNvSpPr>
            <a:spLocks noChangeArrowheads="1"/>
          </p:cNvSpPr>
          <p:nvPr/>
        </p:nvSpPr>
        <p:spPr bwMode="auto">
          <a:xfrm>
            <a:off x="609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4" name="Rectangle 4"/>
          <p:cNvSpPr>
            <a:spLocks noChangeArrowheads="1"/>
          </p:cNvSpPr>
          <p:nvPr/>
        </p:nvSpPr>
        <p:spPr bwMode="auto">
          <a:xfrm>
            <a:off x="1524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5" name="Rectangle 4"/>
          <p:cNvSpPr>
            <a:spLocks noChangeArrowheads="1"/>
          </p:cNvSpPr>
          <p:nvPr/>
        </p:nvSpPr>
        <p:spPr bwMode="auto">
          <a:xfrm>
            <a:off x="2438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6" name="Rectangle 4"/>
          <p:cNvSpPr>
            <a:spLocks noChangeArrowheads="1"/>
          </p:cNvSpPr>
          <p:nvPr/>
        </p:nvSpPr>
        <p:spPr bwMode="auto">
          <a:xfrm>
            <a:off x="33528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7" name="Rectangle 4"/>
          <p:cNvSpPr>
            <a:spLocks noChangeArrowheads="1"/>
          </p:cNvSpPr>
          <p:nvPr/>
        </p:nvSpPr>
        <p:spPr bwMode="auto">
          <a:xfrm>
            <a:off x="42672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8" name="Rectangle 4"/>
          <p:cNvSpPr>
            <a:spLocks noChangeArrowheads="1"/>
          </p:cNvSpPr>
          <p:nvPr/>
        </p:nvSpPr>
        <p:spPr bwMode="auto">
          <a:xfrm>
            <a:off x="5181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9" name="Rectangle 4"/>
          <p:cNvSpPr>
            <a:spLocks noChangeArrowheads="1"/>
          </p:cNvSpPr>
          <p:nvPr/>
        </p:nvSpPr>
        <p:spPr bwMode="auto">
          <a:xfrm>
            <a:off x="6096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0" name="Rectangle 4"/>
          <p:cNvSpPr>
            <a:spLocks noChangeArrowheads="1"/>
          </p:cNvSpPr>
          <p:nvPr/>
        </p:nvSpPr>
        <p:spPr bwMode="auto">
          <a:xfrm>
            <a:off x="7010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1" name="Rectangle 97"/>
          <p:cNvSpPr>
            <a:spLocks noChangeArrowheads="1"/>
          </p:cNvSpPr>
          <p:nvPr/>
        </p:nvSpPr>
        <p:spPr bwMode="auto">
          <a:xfrm>
            <a:off x="609600" y="4114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12" name="Rectangle 4"/>
          <p:cNvSpPr>
            <a:spLocks noChangeArrowheads="1"/>
          </p:cNvSpPr>
          <p:nvPr/>
        </p:nvSpPr>
        <p:spPr bwMode="auto">
          <a:xfrm>
            <a:off x="609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3" name="Rectangle 4"/>
          <p:cNvSpPr>
            <a:spLocks noChangeArrowheads="1"/>
          </p:cNvSpPr>
          <p:nvPr/>
        </p:nvSpPr>
        <p:spPr bwMode="auto">
          <a:xfrm>
            <a:off x="1524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4" name="Rectangle 4"/>
          <p:cNvSpPr>
            <a:spLocks noChangeArrowheads="1"/>
          </p:cNvSpPr>
          <p:nvPr/>
        </p:nvSpPr>
        <p:spPr bwMode="auto">
          <a:xfrm>
            <a:off x="2438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5" name="Rectangle 4"/>
          <p:cNvSpPr>
            <a:spLocks noChangeArrowheads="1"/>
          </p:cNvSpPr>
          <p:nvPr/>
        </p:nvSpPr>
        <p:spPr bwMode="auto">
          <a:xfrm>
            <a:off x="33528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6" name="Rectangle 4"/>
          <p:cNvSpPr>
            <a:spLocks noChangeArrowheads="1"/>
          </p:cNvSpPr>
          <p:nvPr/>
        </p:nvSpPr>
        <p:spPr bwMode="auto">
          <a:xfrm>
            <a:off x="42672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7" name="Rectangle 4"/>
          <p:cNvSpPr>
            <a:spLocks noChangeArrowheads="1"/>
          </p:cNvSpPr>
          <p:nvPr/>
        </p:nvSpPr>
        <p:spPr bwMode="auto">
          <a:xfrm>
            <a:off x="5181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8" name="Rectangle 4"/>
          <p:cNvSpPr>
            <a:spLocks noChangeArrowheads="1"/>
          </p:cNvSpPr>
          <p:nvPr/>
        </p:nvSpPr>
        <p:spPr bwMode="auto">
          <a:xfrm>
            <a:off x="6096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9" name="Rectangle 4"/>
          <p:cNvSpPr>
            <a:spLocks noChangeArrowheads="1"/>
          </p:cNvSpPr>
          <p:nvPr/>
        </p:nvSpPr>
        <p:spPr bwMode="auto">
          <a:xfrm>
            <a:off x="7010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1" name="Rectangle 4"/>
          <p:cNvSpPr>
            <a:spLocks noChangeArrowheads="1"/>
          </p:cNvSpPr>
          <p:nvPr/>
        </p:nvSpPr>
        <p:spPr bwMode="auto">
          <a:xfrm>
            <a:off x="609600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9" name="Rectangle 4"/>
          <p:cNvSpPr>
            <a:spLocks noChangeArrowheads="1"/>
          </p:cNvSpPr>
          <p:nvPr/>
        </p:nvSpPr>
        <p:spPr bwMode="auto">
          <a:xfrm>
            <a:off x="2420257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0" name="Rectangle 4"/>
          <p:cNvSpPr>
            <a:spLocks noChangeArrowheads="1"/>
          </p:cNvSpPr>
          <p:nvPr/>
        </p:nvSpPr>
        <p:spPr bwMode="auto">
          <a:xfrm>
            <a:off x="4230914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1" name="Rectangle 4"/>
          <p:cNvSpPr>
            <a:spLocks noChangeArrowheads="1"/>
          </p:cNvSpPr>
          <p:nvPr/>
        </p:nvSpPr>
        <p:spPr bwMode="auto">
          <a:xfrm>
            <a:off x="6041571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2" name="Rectangle 97"/>
          <p:cNvSpPr>
            <a:spLocks noChangeArrowheads="1"/>
          </p:cNvSpPr>
          <p:nvPr/>
        </p:nvSpPr>
        <p:spPr bwMode="auto">
          <a:xfrm>
            <a:off x="609600" y="5638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33" name="Rectangle 4"/>
          <p:cNvSpPr>
            <a:spLocks noChangeArrowheads="1"/>
          </p:cNvSpPr>
          <p:nvPr/>
        </p:nvSpPr>
        <p:spPr bwMode="auto">
          <a:xfrm>
            <a:off x="609600" y="5638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4" name="Rectangle 4"/>
          <p:cNvSpPr>
            <a:spLocks noChangeArrowheads="1"/>
          </p:cNvSpPr>
          <p:nvPr/>
        </p:nvSpPr>
        <p:spPr bwMode="auto">
          <a:xfrm>
            <a:off x="1524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5" name="Rectangle 4"/>
          <p:cNvSpPr>
            <a:spLocks noChangeArrowheads="1"/>
          </p:cNvSpPr>
          <p:nvPr/>
        </p:nvSpPr>
        <p:spPr bwMode="auto">
          <a:xfrm>
            <a:off x="2438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6" name="Rectangle 4"/>
          <p:cNvSpPr>
            <a:spLocks noChangeArrowheads="1"/>
          </p:cNvSpPr>
          <p:nvPr/>
        </p:nvSpPr>
        <p:spPr bwMode="auto">
          <a:xfrm>
            <a:off x="33528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7" name="Rectangle 4"/>
          <p:cNvSpPr>
            <a:spLocks noChangeArrowheads="1"/>
          </p:cNvSpPr>
          <p:nvPr/>
        </p:nvSpPr>
        <p:spPr bwMode="auto">
          <a:xfrm>
            <a:off x="42672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8" name="Rectangle 4"/>
          <p:cNvSpPr>
            <a:spLocks noChangeArrowheads="1"/>
          </p:cNvSpPr>
          <p:nvPr/>
        </p:nvSpPr>
        <p:spPr bwMode="auto">
          <a:xfrm>
            <a:off x="51816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9" name="Rectangle 4"/>
          <p:cNvSpPr>
            <a:spLocks noChangeArrowheads="1"/>
          </p:cNvSpPr>
          <p:nvPr/>
        </p:nvSpPr>
        <p:spPr bwMode="auto">
          <a:xfrm>
            <a:off x="6096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0" name="Rectangle 4"/>
          <p:cNvSpPr>
            <a:spLocks noChangeArrowheads="1"/>
          </p:cNvSpPr>
          <p:nvPr/>
        </p:nvSpPr>
        <p:spPr bwMode="auto">
          <a:xfrm>
            <a:off x="7010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1" name="Rectangle 4"/>
          <p:cNvSpPr>
            <a:spLocks noChangeArrowheads="1"/>
          </p:cNvSpPr>
          <p:nvPr/>
        </p:nvSpPr>
        <p:spPr bwMode="auto">
          <a:xfrm>
            <a:off x="609600" y="6400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2" name="Rectangle 4"/>
          <p:cNvSpPr>
            <a:spLocks noChangeArrowheads="1"/>
          </p:cNvSpPr>
          <p:nvPr/>
        </p:nvSpPr>
        <p:spPr bwMode="auto">
          <a:xfrm>
            <a:off x="2420257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3" name="Rectangle 4"/>
          <p:cNvSpPr>
            <a:spLocks noChangeArrowheads="1"/>
          </p:cNvSpPr>
          <p:nvPr/>
        </p:nvSpPr>
        <p:spPr bwMode="auto">
          <a:xfrm>
            <a:off x="4230914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4" name="Rectangle 4"/>
          <p:cNvSpPr>
            <a:spLocks noChangeArrowheads="1"/>
          </p:cNvSpPr>
          <p:nvPr/>
        </p:nvSpPr>
        <p:spPr bwMode="auto">
          <a:xfrm>
            <a:off x="6041571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0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699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/>
              <a:t>SIMD Operations: Double Precision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246821" y="4218583"/>
            <a:ext cx="8470713" cy="2029817"/>
            <a:chOff x="220672" y="1409321"/>
            <a:chExt cx="8470713" cy="2029817"/>
          </a:xfrm>
        </p:grpSpPr>
        <p:grpSp>
          <p:nvGrpSpPr>
            <p:cNvPr id="171" name="Group 170"/>
            <p:cNvGrpSpPr/>
            <p:nvPr/>
          </p:nvGrpSpPr>
          <p:grpSpPr>
            <a:xfrm>
              <a:off x="220672" y="1905000"/>
              <a:ext cx="7315200" cy="304800"/>
              <a:chOff x="220672" y="1869398"/>
              <a:chExt cx="7315200" cy="304800"/>
            </a:xfrm>
          </p:grpSpPr>
          <p:sp>
            <p:nvSpPr>
              <p:cNvPr id="20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" name="Group 239"/>
            <p:cNvGrpSpPr>
              <a:grpSpLocks/>
            </p:cNvGrpSpPr>
            <p:nvPr/>
          </p:nvGrpSpPr>
          <p:grpSpPr bwMode="auto">
            <a:xfrm>
              <a:off x="830272" y="2209800"/>
              <a:ext cx="685800" cy="838200"/>
              <a:chOff x="720" y="864"/>
              <a:chExt cx="432" cy="528"/>
            </a:xfrm>
          </p:grpSpPr>
          <p:sp>
            <p:nvSpPr>
              <p:cNvPr id="196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7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3" name="Group 244"/>
            <p:cNvGrpSpPr>
              <a:grpSpLocks/>
            </p:cNvGrpSpPr>
            <p:nvPr/>
          </p:nvGrpSpPr>
          <p:grpSpPr bwMode="auto">
            <a:xfrm>
              <a:off x="2659072" y="2209800"/>
              <a:ext cx="685800" cy="838200"/>
              <a:chOff x="720" y="864"/>
              <a:chExt cx="432" cy="528"/>
            </a:xfrm>
          </p:grpSpPr>
          <p:sp>
            <p:nvSpPr>
              <p:cNvPr id="192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3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4" name="Group 249"/>
            <p:cNvGrpSpPr>
              <a:grpSpLocks/>
            </p:cNvGrpSpPr>
            <p:nvPr/>
          </p:nvGrpSpPr>
          <p:grpSpPr bwMode="auto">
            <a:xfrm>
              <a:off x="4487872" y="2209800"/>
              <a:ext cx="685800" cy="838200"/>
              <a:chOff x="720" y="864"/>
              <a:chExt cx="432" cy="528"/>
            </a:xfrm>
          </p:grpSpPr>
          <p:sp>
            <p:nvSpPr>
              <p:cNvPr id="188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9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5" name="Group 254"/>
            <p:cNvGrpSpPr>
              <a:grpSpLocks/>
            </p:cNvGrpSpPr>
            <p:nvPr/>
          </p:nvGrpSpPr>
          <p:grpSpPr bwMode="auto">
            <a:xfrm>
              <a:off x="6316672" y="2209800"/>
              <a:ext cx="685800" cy="838200"/>
              <a:chOff x="720" y="864"/>
              <a:chExt cx="432" cy="528"/>
            </a:xfrm>
          </p:grpSpPr>
          <p:sp>
            <p:nvSpPr>
              <p:cNvPr id="184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5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6" name="Text Box 259"/>
            <p:cNvSpPr txBox="1">
              <a:spLocks noChangeArrowheads="1"/>
            </p:cNvSpPr>
            <p:nvPr/>
          </p:nvSpPr>
          <p:spPr bwMode="auto">
            <a:xfrm>
              <a:off x="7642235" y="1870986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%ymm0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177" name="Text Box 260"/>
            <p:cNvSpPr txBox="1">
              <a:spLocks noChangeArrowheads="1"/>
            </p:cNvSpPr>
            <p:nvPr/>
          </p:nvSpPr>
          <p:spPr bwMode="auto">
            <a:xfrm>
              <a:off x="7675572" y="2977473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%ymm1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178" name="Text Box 261"/>
            <p:cNvSpPr txBox="1">
              <a:spLocks noChangeArrowheads="1"/>
            </p:cNvSpPr>
            <p:nvPr/>
          </p:nvSpPr>
          <p:spPr bwMode="auto">
            <a:xfrm>
              <a:off x="2659072" y="1409321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 smtClean="0">
                  <a:latin typeface="Courier New" charset="0"/>
                </a:rPr>
                <a:t>vaddpd</a:t>
              </a:r>
              <a:r>
                <a:rPr lang="en-US" dirty="0" smtClean="0">
                  <a:latin typeface="Courier New" charset="0"/>
                </a:rPr>
                <a:t> %ymm0, %ymm1, %ymm1</a:t>
              </a:r>
              <a:endParaRPr lang="en-US" dirty="0">
                <a:latin typeface="Courier New" charset="0"/>
              </a:endParaRPr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220672" y="3048000"/>
              <a:ext cx="7315200" cy="304800"/>
              <a:chOff x="220672" y="1869398"/>
              <a:chExt cx="7315200" cy="304800"/>
            </a:xfrm>
          </p:grpSpPr>
          <p:sp>
            <p:nvSpPr>
              <p:cNvPr id="18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4" name="Group 203"/>
          <p:cNvGrpSpPr/>
          <p:nvPr/>
        </p:nvGrpSpPr>
        <p:grpSpPr>
          <a:xfrm>
            <a:off x="246821" y="1295400"/>
            <a:ext cx="8471268" cy="2029817"/>
            <a:chOff x="251960" y="3810000"/>
            <a:chExt cx="8471268" cy="2029817"/>
          </a:xfrm>
        </p:grpSpPr>
        <p:sp>
          <p:nvSpPr>
            <p:cNvPr id="205" name="Text Box 259"/>
            <p:cNvSpPr txBox="1">
              <a:spLocks noChangeArrowheads="1"/>
            </p:cNvSpPr>
            <p:nvPr/>
          </p:nvSpPr>
          <p:spPr bwMode="auto">
            <a:xfrm>
              <a:off x="7674078" y="4271665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%ymm0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206" name="Text Box 260"/>
            <p:cNvSpPr txBox="1">
              <a:spLocks noChangeArrowheads="1"/>
            </p:cNvSpPr>
            <p:nvPr/>
          </p:nvSpPr>
          <p:spPr bwMode="auto">
            <a:xfrm>
              <a:off x="7707415" y="5378152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latin typeface="Courier New" charset="0"/>
                </a:rPr>
                <a:t>%ymm1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207" name="Text Box 261"/>
            <p:cNvSpPr txBox="1">
              <a:spLocks noChangeArrowheads="1"/>
            </p:cNvSpPr>
            <p:nvPr/>
          </p:nvSpPr>
          <p:spPr bwMode="auto">
            <a:xfrm>
              <a:off x="2690915" y="3810000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 smtClean="0">
                  <a:latin typeface="Courier New" charset="0"/>
                </a:rPr>
                <a:t>vaddsd</a:t>
              </a:r>
              <a:r>
                <a:rPr lang="en-US" dirty="0" smtClean="0">
                  <a:latin typeface="Courier New" charset="0"/>
                </a:rPr>
                <a:t> %ymm0, %ymm1, %ymm1</a:t>
              </a:r>
              <a:endParaRPr lang="en-US" dirty="0">
                <a:latin typeface="Courier New" charset="0"/>
              </a:endParaRPr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251960" y="4343400"/>
              <a:ext cx="7312428" cy="1447800"/>
              <a:chOff x="251960" y="4267200"/>
              <a:chExt cx="7312428" cy="1447800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252515" y="4267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63" name="Group 262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0" name="Group 209"/>
              <p:cNvGrpSpPr/>
              <p:nvPr/>
            </p:nvGrpSpPr>
            <p:grpSpPr>
              <a:xfrm>
                <a:off x="251960" y="5410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51" name="Group 250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2" name="Group 251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3" name="Group 252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4" name="Group 253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5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6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" name="Group 239"/>
              <p:cNvGrpSpPr>
                <a:grpSpLocks/>
              </p:cNvGrpSpPr>
              <p:nvPr/>
            </p:nvGrpSpPr>
            <p:grpSpPr bwMode="auto">
              <a:xfrm>
                <a:off x="380999" y="4572000"/>
                <a:ext cx="685801" cy="838200"/>
                <a:chOff x="720" y="864"/>
                <a:chExt cx="432" cy="528"/>
              </a:xfrm>
            </p:grpSpPr>
            <p:sp>
              <p:nvSpPr>
                <p:cNvPr id="24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" name="Group 239"/>
              <p:cNvGrpSpPr>
                <a:grpSpLocks/>
              </p:cNvGrpSpPr>
              <p:nvPr/>
            </p:nvGrpSpPr>
            <p:grpSpPr bwMode="auto">
              <a:xfrm>
                <a:off x="1295399" y="4572000"/>
                <a:ext cx="685801" cy="838200"/>
                <a:chOff x="720" y="864"/>
                <a:chExt cx="432" cy="528"/>
              </a:xfrm>
            </p:grpSpPr>
            <p:sp>
              <p:nvSpPr>
                <p:cNvPr id="24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" name="Group 239"/>
              <p:cNvGrpSpPr>
                <a:grpSpLocks/>
              </p:cNvGrpSpPr>
              <p:nvPr/>
            </p:nvGrpSpPr>
            <p:grpSpPr bwMode="auto">
              <a:xfrm>
                <a:off x="2209799" y="4572000"/>
                <a:ext cx="685801" cy="838200"/>
                <a:chOff x="720" y="864"/>
                <a:chExt cx="432" cy="528"/>
              </a:xfrm>
            </p:grpSpPr>
            <p:sp>
              <p:nvSpPr>
                <p:cNvPr id="23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" name="Group 239"/>
              <p:cNvGrpSpPr>
                <a:grpSpLocks/>
              </p:cNvGrpSpPr>
              <p:nvPr/>
            </p:nvGrpSpPr>
            <p:grpSpPr bwMode="auto">
              <a:xfrm>
                <a:off x="3124199" y="4572000"/>
                <a:ext cx="685801" cy="838200"/>
                <a:chOff x="720" y="864"/>
                <a:chExt cx="432" cy="528"/>
              </a:xfrm>
            </p:grpSpPr>
            <p:sp>
              <p:nvSpPr>
                <p:cNvPr id="235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6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239"/>
              <p:cNvGrpSpPr>
                <a:grpSpLocks/>
              </p:cNvGrpSpPr>
              <p:nvPr/>
            </p:nvGrpSpPr>
            <p:grpSpPr bwMode="auto">
              <a:xfrm>
                <a:off x="4038599" y="4572000"/>
                <a:ext cx="685801" cy="838200"/>
                <a:chOff x="720" y="864"/>
                <a:chExt cx="432" cy="528"/>
              </a:xfrm>
            </p:grpSpPr>
            <p:sp>
              <p:nvSpPr>
                <p:cNvPr id="231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2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6" name="Group 239"/>
              <p:cNvGrpSpPr>
                <a:grpSpLocks/>
              </p:cNvGrpSpPr>
              <p:nvPr/>
            </p:nvGrpSpPr>
            <p:grpSpPr bwMode="auto">
              <a:xfrm>
                <a:off x="4952999" y="4572000"/>
                <a:ext cx="685801" cy="838200"/>
                <a:chOff x="720" y="864"/>
                <a:chExt cx="432" cy="528"/>
              </a:xfrm>
            </p:grpSpPr>
            <p:sp>
              <p:nvSpPr>
                <p:cNvPr id="22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7" name="Group 239"/>
              <p:cNvGrpSpPr>
                <a:grpSpLocks/>
              </p:cNvGrpSpPr>
              <p:nvPr/>
            </p:nvGrpSpPr>
            <p:grpSpPr bwMode="auto">
              <a:xfrm>
                <a:off x="5867399" y="4572000"/>
                <a:ext cx="685801" cy="838200"/>
                <a:chOff x="720" y="864"/>
                <a:chExt cx="432" cy="528"/>
              </a:xfrm>
            </p:grpSpPr>
            <p:sp>
              <p:nvSpPr>
                <p:cNvPr id="22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8" name="Group 239"/>
              <p:cNvGrpSpPr>
                <a:grpSpLocks/>
              </p:cNvGrpSpPr>
              <p:nvPr/>
            </p:nvGrpSpPr>
            <p:grpSpPr bwMode="auto">
              <a:xfrm>
                <a:off x="6781799" y="4572000"/>
                <a:ext cx="685801" cy="838200"/>
                <a:chOff x="720" y="864"/>
                <a:chExt cx="432" cy="528"/>
              </a:xfrm>
            </p:grpSpPr>
            <p:sp>
              <p:nvSpPr>
                <p:cNvPr id="21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8205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Make use of AVX Instructions</a:t>
            </a:r>
          </a:p>
          <a:p>
            <a:pPr lvl="1" eaLnBrk="1" hangingPunct="1">
              <a:defRPr/>
            </a:pPr>
            <a:r>
              <a:rPr lang="en-US" dirty="0" smtClean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 smtClean="0"/>
              <a:t>See Web Aside OPT:SIMD on CS:APP web page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276137"/>
              </p:ext>
            </p:extLst>
          </p:nvPr>
        </p:nvGraphicFramePr>
        <p:xfrm>
          <a:off x="357016" y="1168527"/>
          <a:ext cx="7796385" cy="2939923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Vector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 smtClean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 smtClean="0">
                <a:solidFill>
                  <a:srgbClr val="990000"/>
                </a:solidFill>
              </a:rPr>
              <a:t>Instruction Control Unit </a:t>
            </a:r>
            <a:r>
              <a:rPr lang="en-US" dirty="0" smtClean="0"/>
              <a:t>must work well ahead of </a:t>
            </a:r>
            <a:r>
              <a:rPr lang="en-US" dirty="0" smtClean="0">
                <a:solidFill>
                  <a:srgbClr val="990000"/>
                </a:solidFill>
              </a:rPr>
              <a:t>Execution Unit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457200" lvl="1" indent="-173038">
              <a:defRPr/>
            </a:pPr>
            <a:r>
              <a:rPr lang="en-US" dirty="0" smtClean="0"/>
              <a:t>When encounters conditional branch, cannot reliably determine where to continue fetching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0" y="2506308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404663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404668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 smtClean="0">
                <a:latin typeface="Courier New" pitchFamily="49" charset="0"/>
              </a:rPr>
              <a:t>cmp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 smtClean="0">
                <a:latin typeface="Courier New" pitchFamily="49" charset="0"/>
              </a:rPr>
              <a:t>jge</a:t>
            </a:r>
            <a:r>
              <a:rPr lang="nl-NL" sz="1800" i="1" dirty="0" smtClean="0">
                <a:latin typeface="Courier New" pitchFamily="49" charset="0"/>
              </a:rPr>
              <a:t>    404685</a:t>
            </a:r>
            <a:endParaRPr lang="nl-NL" sz="1800" i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 smtClean="0">
                <a:latin typeface="Courier New" pitchFamily="49" charset="0"/>
              </a:rPr>
              <a:t>mov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</a:t>
            </a:r>
            <a:r>
              <a:rPr lang="nl-NL" sz="1800" dirty="0">
                <a:latin typeface="Courier New" pitchFamily="49" charset="0"/>
              </a:rPr>
              <a:t>404685:  </a:t>
            </a:r>
            <a:r>
              <a:rPr lang="nl-NL" sz="1800" dirty="0" err="1" smtClean="0">
                <a:latin typeface="Courier New" pitchFamily="49" charset="0"/>
              </a:rPr>
              <a:t>repz</a:t>
            </a:r>
            <a:r>
              <a:rPr lang="nl-NL" sz="1800" dirty="0" smtClean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About Branches?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5792916" y="2514600"/>
            <a:ext cx="304800" cy="509814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172835" y="256274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622835" y="3045767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257800" y="3276600"/>
            <a:ext cx="1295400" cy="0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 smtClean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 smtClean="0"/>
              <a:t>Must not cause any change in program behavior</a:t>
            </a:r>
          </a:p>
          <a:p>
            <a:pPr lvl="2">
              <a:defRPr/>
            </a:pPr>
            <a:r>
              <a:rPr lang="en-US" sz="1800" dirty="0" smtClean="0"/>
              <a:t>Except, possibly when program making use of nonstandard language features</a:t>
            </a:r>
          </a:p>
          <a:p>
            <a:pPr lvl="1" eaLnBrk="1" hangingPunct="1">
              <a:defRPr/>
            </a:pPr>
            <a:r>
              <a:rPr lang="en-US" sz="1800" dirty="0" smtClean="0"/>
              <a:t>Often prevents it from making optimizations that would only affect behavior under pathological conditions.</a:t>
            </a:r>
          </a:p>
          <a:p>
            <a:pPr eaLnBrk="1" hangingPunct="1">
              <a:defRPr/>
            </a:pPr>
            <a:r>
              <a:rPr lang="en-US" sz="2000" dirty="0" smtClean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 smtClean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 smtClean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 smtClean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 smtClean="0"/>
              <a:t>Newer versions of GCC do </a:t>
            </a:r>
            <a:r>
              <a:rPr lang="en-US" sz="1800" dirty="0" err="1" smtClean="0"/>
              <a:t>interprocedural</a:t>
            </a:r>
            <a:r>
              <a:rPr lang="en-US" sz="1800" dirty="0" smtClean="0"/>
              <a:t> analysis within individual files</a:t>
            </a:r>
          </a:p>
          <a:p>
            <a:pPr lvl="2">
              <a:defRPr/>
            </a:pPr>
            <a:r>
              <a:rPr lang="en-US" sz="1800" dirty="0" smtClean="0"/>
              <a:t>But, not between code in different files</a:t>
            </a:r>
          </a:p>
          <a:p>
            <a:pPr eaLnBrk="1" hangingPunct="1">
              <a:defRPr/>
            </a:pPr>
            <a:r>
              <a:rPr lang="en-US" sz="2000" dirty="0" smtClean="0"/>
              <a:t>Most analysis is based only on </a:t>
            </a:r>
            <a:r>
              <a:rPr lang="en-US" sz="2000" i="1" dirty="0" smtClean="0"/>
              <a:t>static</a:t>
            </a:r>
            <a:r>
              <a:rPr lang="en-US" sz="2000" dirty="0" smtClean="0"/>
              <a:t> information</a:t>
            </a:r>
          </a:p>
          <a:p>
            <a:pPr lvl="1" eaLnBrk="1" hangingPunct="1">
              <a:defRPr/>
            </a:pPr>
            <a:r>
              <a:rPr lang="en-US" sz="1800" dirty="0" smtClean="0"/>
              <a:t>Compiler has difficulty anticipating run-time inputs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Branch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err="1" smtClean="0">
                <a:solidFill>
                  <a:schemeClr val="bg1"/>
                </a:solidFill>
                <a:latin typeface="Calibri" pitchFamily="34" charset="0"/>
              </a:rPr>
              <a:t>Arith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21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 smtClean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 smtClean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 smtClean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 smtClean="0"/>
              <a:t>Cannot resolve until outcome determined by branch/integer unit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648200" y="4271665"/>
            <a:ext cx="8382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86400" y="4038600"/>
            <a:ext cx="248848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Branch Not-Taken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345722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404663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404668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 smtClean="0">
                <a:latin typeface="Courier New" pitchFamily="49" charset="0"/>
              </a:rPr>
              <a:t>cmp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 smtClean="0">
                <a:latin typeface="Courier New" pitchFamily="49" charset="0"/>
              </a:rPr>
              <a:t>jge</a:t>
            </a:r>
            <a:r>
              <a:rPr lang="nl-NL" sz="1800" i="1" dirty="0" smtClean="0">
                <a:latin typeface="Courier New" pitchFamily="49" charset="0"/>
              </a:rPr>
              <a:t>    404685</a:t>
            </a:r>
            <a:endParaRPr lang="nl-NL" sz="1800" i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 smtClean="0">
                <a:latin typeface="Courier New" pitchFamily="49" charset="0"/>
              </a:rPr>
              <a:t>mov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</a:t>
            </a:r>
            <a:r>
              <a:rPr lang="nl-NL" sz="1800" dirty="0">
                <a:latin typeface="Courier New" pitchFamily="49" charset="0"/>
              </a:rPr>
              <a:t>404685:  </a:t>
            </a:r>
            <a:r>
              <a:rPr lang="nl-NL" sz="1800" dirty="0" err="1" smtClean="0">
                <a:latin typeface="Courier New" pitchFamily="49" charset="0"/>
              </a:rPr>
              <a:t>repz</a:t>
            </a:r>
            <a:r>
              <a:rPr lang="nl-NL" sz="1800" dirty="0" smtClean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 rot="20125028" flipV="1">
            <a:off x="3041206" y="4284874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 smtClean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 smtClean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759726" y="3431232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5029200" y="474416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375817" y="4642534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274320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404663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404668</a:t>
            </a:r>
            <a:r>
              <a:rPr lang="nl-NL" sz="1800" dirty="0">
                <a:latin typeface="Courier New" pitchFamily="49" charset="0"/>
              </a:rPr>
              <a:t>:  </a:t>
            </a:r>
            <a:r>
              <a:rPr lang="nl-NL" sz="1800" dirty="0" err="1" smtClean="0">
                <a:latin typeface="Courier New" pitchFamily="49" charset="0"/>
              </a:rPr>
              <a:t>cmp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 smtClean="0">
                <a:latin typeface="Courier New" pitchFamily="49" charset="0"/>
              </a:rPr>
              <a:t>jge</a:t>
            </a:r>
            <a:r>
              <a:rPr lang="nl-NL" sz="1800" i="1" dirty="0" smtClean="0">
                <a:latin typeface="Courier New" pitchFamily="49" charset="0"/>
              </a:rPr>
              <a:t>    404685</a:t>
            </a:r>
            <a:endParaRPr lang="nl-NL" sz="1800" i="1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 smtClean="0">
                <a:latin typeface="Courier New" pitchFamily="49" charset="0"/>
              </a:rPr>
              <a:t>mov</a:t>
            </a:r>
            <a:r>
              <a:rPr lang="nl-NL" sz="1800" dirty="0" smtClean="0">
                <a:latin typeface="Courier New" pitchFamily="49" charset="0"/>
              </a:rPr>
              <a:t>    </a:t>
            </a:r>
            <a:r>
              <a:rPr lang="nl-NL" sz="1800" dirty="0">
                <a:latin typeface="Courier New" pitchFamily="49" charset="0"/>
              </a:rPr>
              <a:t>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</a:t>
            </a:r>
            <a:r>
              <a:rPr lang="nl-NL" sz="18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latin typeface="Courier New" pitchFamily="49" charset="0"/>
              </a:rPr>
              <a:t>  </a:t>
            </a:r>
            <a:r>
              <a:rPr lang="nl-NL" sz="1800" dirty="0">
                <a:latin typeface="Courier New" pitchFamily="49" charset="0"/>
              </a:rPr>
              <a:t>404685:  </a:t>
            </a:r>
            <a:r>
              <a:rPr lang="nl-NL" sz="1800" dirty="0" err="1" smtClean="0">
                <a:latin typeface="Courier New" pitchFamily="49" charset="0"/>
              </a:rPr>
              <a:t>repz</a:t>
            </a:r>
            <a:r>
              <a:rPr lang="nl-NL" sz="1800" dirty="0" smtClean="0">
                <a:latin typeface="Courier New" pitchFamily="49" charset="0"/>
              </a:rPr>
              <a:t>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20125028" flipV="1">
            <a:off x="3252605" y="3627906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 401029: 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 err="1" smtClean="0">
                <a:latin typeface="Courier New" pitchFamily="49" charset="0"/>
              </a:rPr>
              <a:t>vmulsd</a:t>
            </a:r>
            <a:r>
              <a:rPr lang="da-DK" sz="1600" dirty="0" smtClean="0">
                <a:latin typeface="Courier New" pitchFamily="49" charset="0"/>
              </a:rPr>
              <a:t> </a:t>
            </a:r>
            <a:r>
              <a:rPr lang="da-DK" sz="1600" dirty="0">
                <a:latin typeface="Courier New" pitchFamily="49" charset="0"/>
              </a:rPr>
              <a:t>(%</a:t>
            </a:r>
            <a:r>
              <a:rPr lang="da-DK" sz="1600" dirty="0" err="1">
                <a:latin typeface="Courier New" pitchFamily="49" charset="0"/>
              </a:rPr>
              <a:t>rdx</a:t>
            </a:r>
            <a:r>
              <a:rPr lang="da-DK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40102d:  </a:t>
            </a:r>
            <a:r>
              <a:rPr lang="da-DK" sz="1600" dirty="0" err="1" smtClean="0">
                <a:latin typeface="Courier New" pitchFamily="49" charset="0"/>
              </a:rPr>
              <a:t>add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401031:  </a:t>
            </a:r>
            <a:r>
              <a:rPr lang="da-DK" sz="1600" dirty="0" err="1" smtClean="0">
                <a:latin typeface="Courier New" pitchFamily="49" charset="0"/>
              </a:rPr>
              <a:t>cmp</a:t>
            </a:r>
            <a:r>
              <a:rPr lang="da-DK" sz="1600" dirty="0" smtClean="0">
                <a:latin typeface="Courier New" pitchFamily="49" charset="0"/>
              </a:rPr>
              <a:t>    </a:t>
            </a:r>
            <a:r>
              <a:rPr lang="da-DK" sz="1600" dirty="0">
                <a:latin typeface="Courier New" pitchFamily="49" charset="0"/>
              </a:rPr>
              <a:t>%</a:t>
            </a:r>
            <a:r>
              <a:rPr lang="da-DK" sz="1600" dirty="0" err="1">
                <a:latin typeface="Courier New" pitchFamily="49" charset="0"/>
              </a:rPr>
              <a:t>rax</a:t>
            </a:r>
            <a:r>
              <a:rPr lang="da-DK" sz="1600" dirty="0">
                <a:latin typeface="Courier New" pitchFamily="49" charset="0"/>
              </a:rPr>
              <a:t>,%</a:t>
            </a:r>
            <a:r>
              <a:rPr lang="da-DK" sz="1600" dirty="0" err="1">
                <a:latin typeface="Courier New" pitchFamily="49" charset="0"/>
              </a:rPr>
              <a:t>rdx</a:t>
            </a:r>
            <a:endParaRPr lang="da-DK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dirty="0">
                <a:latin typeface="Courier New" pitchFamily="49" charset="0"/>
              </a:rPr>
              <a:t>  401034:  </a:t>
            </a:r>
            <a:r>
              <a:rPr lang="da-DK" sz="1600" dirty="0" err="1" smtClean="0">
                <a:latin typeface="Courier New" pitchFamily="49" charset="0"/>
              </a:rPr>
              <a:t>jne</a:t>
            </a:r>
            <a:r>
              <a:rPr lang="da-DK" sz="1600" dirty="0" smtClean="0">
                <a:latin typeface="Courier New" pitchFamily="49" charset="0"/>
              </a:rPr>
              <a:t>    401029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40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Invalidation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14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3850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136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876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05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453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7739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19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>
            <a:off x="685800" y="6248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Cost</a:t>
            </a:r>
          </a:p>
          <a:p>
            <a:pPr lvl="1" eaLnBrk="1" hangingPunct="1">
              <a:defRPr/>
            </a:pPr>
            <a:r>
              <a:rPr lang="en-US" dirty="0" smtClean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 smtClean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589861" y="1354028"/>
            <a:ext cx="5341039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cs-CZ" sz="1600" dirty="0" smtClean="0">
                <a:latin typeface="Courier New" pitchFamily="49" charset="0"/>
              </a:rPr>
              <a:t> 401029</a:t>
            </a:r>
            <a:r>
              <a:rPr lang="cs-CZ" sz="1600" dirty="0">
                <a:latin typeface="Courier New" pitchFamily="49" charset="0"/>
              </a:rPr>
              <a:t>:  </a:t>
            </a:r>
            <a:r>
              <a:rPr lang="cs-CZ" sz="1600" dirty="0" err="1" smtClean="0">
                <a:latin typeface="Courier New" pitchFamily="49" charset="0"/>
              </a:rPr>
              <a:t>vmulsd</a:t>
            </a:r>
            <a:r>
              <a:rPr lang="cs-CZ" sz="1600" dirty="0" smtClean="0">
                <a:latin typeface="Courier New" pitchFamily="49" charset="0"/>
              </a:rPr>
              <a:t> </a:t>
            </a:r>
            <a:r>
              <a:rPr lang="cs-CZ" sz="1600" dirty="0">
                <a:latin typeface="Courier New" pitchFamily="49" charset="0"/>
              </a:rPr>
              <a:t>(%</a:t>
            </a:r>
            <a:r>
              <a:rPr lang="cs-CZ" sz="1600" dirty="0" err="1">
                <a:latin typeface="Courier New" pitchFamily="49" charset="0"/>
              </a:rPr>
              <a:t>rdx</a:t>
            </a:r>
            <a:r>
              <a:rPr lang="cs-CZ" sz="1600" dirty="0"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40102d:  </a:t>
            </a:r>
            <a:r>
              <a:rPr lang="cs-CZ" sz="1600" dirty="0" err="1" smtClean="0">
                <a:latin typeface="Courier New" pitchFamily="49" charset="0"/>
              </a:rPr>
              <a:t>add</a:t>
            </a:r>
            <a:r>
              <a:rPr lang="cs-CZ" sz="1600" dirty="0" smtClean="0">
                <a:latin typeface="Courier New" pitchFamily="49" charset="0"/>
              </a:rPr>
              <a:t>    </a:t>
            </a:r>
            <a:r>
              <a:rPr lang="cs-CZ" sz="1600" dirty="0"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401031:  </a:t>
            </a:r>
            <a:r>
              <a:rPr lang="cs-CZ" sz="1600" dirty="0" err="1" smtClean="0">
                <a:latin typeface="Courier New" pitchFamily="49" charset="0"/>
              </a:rPr>
              <a:t>cmp</a:t>
            </a:r>
            <a:r>
              <a:rPr lang="cs-CZ" sz="1600" dirty="0" smtClean="0">
                <a:latin typeface="Courier New" pitchFamily="49" charset="0"/>
              </a:rPr>
              <a:t>    </a:t>
            </a:r>
            <a:r>
              <a:rPr lang="cs-CZ" sz="1600" dirty="0">
                <a:latin typeface="Courier New" pitchFamily="49" charset="0"/>
              </a:rPr>
              <a:t>%</a:t>
            </a:r>
            <a:r>
              <a:rPr lang="cs-CZ" sz="1600" dirty="0" err="1">
                <a:latin typeface="Courier New" pitchFamily="49" charset="0"/>
              </a:rPr>
              <a:t>rax</a:t>
            </a:r>
            <a:r>
              <a:rPr lang="cs-CZ" sz="1600" dirty="0">
                <a:latin typeface="Courier New" pitchFamily="49" charset="0"/>
              </a:rPr>
              <a:t>,%</a:t>
            </a:r>
            <a:r>
              <a:rPr lang="cs-CZ" sz="1600" dirty="0" err="1">
                <a:latin typeface="Courier New" pitchFamily="49" charset="0"/>
              </a:rPr>
              <a:t>rdx</a:t>
            </a:r>
            <a:endParaRPr lang="cs-CZ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 401034:  </a:t>
            </a:r>
            <a:r>
              <a:rPr lang="cs-CZ" sz="1600" dirty="0" err="1" smtClean="0">
                <a:latin typeface="Courier New" pitchFamily="49" charset="0"/>
              </a:rPr>
              <a:t>jne</a:t>
            </a:r>
            <a:r>
              <a:rPr lang="cs-CZ" sz="1600" dirty="0" smtClean="0">
                <a:latin typeface="Courier New" pitchFamily="49" charset="0"/>
              </a:rPr>
              <a:t>    401029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cs-CZ" sz="1600" dirty="0" smtClean="0">
                <a:latin typeface="Courier New" pitchFamily="49" charset="0"/>
              </a:rPr>
              <a:t> 401036</a:t>
            </a:r>
            <a:r>
              <a:rPr lang="cs-CZ" sz="1600" dirty="0">
                <a:latin typeface="Courier New" pitchFamily="49" charset="0"/>
              </a:rPr>
              <a:t>:  </a:t>
            </a:r>
            <a:r>
              <a:rPr lang="cs-CZ" sz="1600" dirty="0" err="1" smtClean="0">
                <a:latin typeface="Courier New" pitchFamily="49" charset="0"/>
              </a:rPr>
              <a:t>jmp</a:t>
            </a:r>
            <a:r>
              <a:rPr lang="cs-CZ" sz="1600" dirty="0" smtClean="0">
                <a:latin typeface="Courier New" pitchFamily="49" charset="0"/>
              </a:rPr>
              <a:t>    401040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cs-CZ" sz="1600" dirty="0" smtClean="0"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dirty="0" smtClean="0">
                <a:latin typeface="Courier New" pitchFamily="49" charset="0"/>
              </a:rPr>
              <a:t>  401040</a:t>
            </a:r>
            <a:r>
              <a:rPr lang="cs-CZ" sz="1600" dirty="0">
                <a:latin typeface="Courier New" pitchFamily="49" charset="0"/>
              </a:rPr>
              <a:t>:  </a:t>
            </a:r>
            <a:r>
              <a:rPr lang="cs-CZ" sz="1600" dirty="0" err="1" smtClean="0">
                <a:latin typeface="Courier New" pitchFamily="49" charset="0"/>
              </a:rPr>
              <a:t>vmovsd</a:t>
            </a:r>
            <a:r>
              <a:rPr lang="cs-CZ" sz="1600" dirty="0" smtClean="0">
                <a:latin typeface="Courier New" pitchFamily="49" charset="0"/>
              </a:rPr>
              <a:t> </a:t>
            </a:r>
            <a:r>
              <a:rPr lang="cs-CZ" sz="1600" dirty="0">
                <a:latin typeface="Courier New" pitchFamily="49" charset="0"/>
              </a:rPr>
              <a:t>%xmm0,(%r12)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3793627" y="2260687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777877" y="16764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5965371" y="1796230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5958114" y="2471651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304731" y="2370025"/>
            <a:ext cx="12154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Reload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Pipeline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Getting High Performance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Good compiler and flags</a:t>
            </a:r>
          </a:p>
          <a:p>
            <a:pPr eaLnBrk="1" hangingPunct="1">
              <a:defRPr/>
            </a:pPr>
            <a:r>
              <a:rPr lang="en-US" dirty="0" smtClean="0"/>
              <a:t>Don’t do anything stupid</a:t>
            </a:r>
          </a:p>
          <a:p>
            <a:pPr lvl="1" eaLnBrk="1" hangingPunct="1">
              <a:defRPr/>
            </a:pPr>
            <a:r>
              <a:rPr lang="en-US" dirty="0" smtClean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 smtClean="0"/>
              <a:t>Write compiler-friendly code</a:t>
            </a:r>
          </a:p>
          <a:p>
            <a:pPr lvl="2" eaLnBrk="1" hangingPunct="1">
              <a:defRPr/>
            </a:pPr>
            <a:r>
              <a:rPr lang="en-US" dirty="0" smtClean="0"/>
              <a:t>Watch out for optimization blockers: </a:t>
            </a:r>
            <a:br>
              <a:rPr lang="en-US" dirty="0" smtClean="0"/>
            </a:br>
            <a:r>
              <a:rPr lang="en-US" dirty="0" smtClean="0"/>
              <a:t>procedure calls &amp; memory references</a:t>
            </a:r>
          </a:p>
          <a:p>
            <a:pPr lvl="1">
              <a:defRPr/>
            </a:pPr>
            <a:r>
              <a:rPr lang="en-US" dirty="0" smtClean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Tune code for machine</a:t>
            </a:r>
          </a:p>
          <a:p>
            <a:pPr lvl="1" eaLnBrk="1" hangingPunct="1">
              <a:defRPr/>
            </a:pPr>
            <a:r>
              <a:rPr lang="en-US" dirty="0" smtClean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 smtClean="0"/>
              <a:t>Avoid unpredictable branches</a:t>
            </a:r>
          </a:p>
          <a:p>
            <a:pPr lvl="1" eaLnBrk="1" hangingPunct="1">
              <a:defRPr/>
            </a:pPr>
            <a:r>
              <a:rPr lang="en-US" dirty="0" smtClean="0"/>
              <a:t>Make code cache friendly (Covered later in course)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Optimizations that you or the compiler should do regardless of processor / compiler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Code Motion</a:t>
            </a:r>
          </a:p>
          <a:p>
            <a:pPr lvl="1" eaLnBrk="1" hangingPunct="1">
              <a:defRPr/>
            </a:pPr>
            <a:r>
              <a:rPr lang="en-US" dirty="0" smtClean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 smtClean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 smtClean="0"/>
              <a:t>Especially moving code out of loop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257800" y="4953000"/>
            <a:ext cx="3124200" cy="99695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i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 err="1">
                <a:latin typeface="Courier New" pitchFamily="49" charset="0"/>
              </a:rPr>
              <a:t>ni+j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570413" y="51054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608013" y="43434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8075754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276600"/>
            <a:ext cx="7061916" cy="3105979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</a:rPr>
              <a:t>set_row</a:t>
            </a:r>
            <a:r>
              <a:rPr lang="en-US" sz="1400" dirty="0" smtClean="0">
                <a:latin typeface="Courier New" pitchFamily="49" charset="0"/>
              </a:rPr>
              <a:t>: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testq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		# Test n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jle</a:t>
            </a:r>
            <a:r>
              <a:rPr lang="en-US" sz="1400" dirty="0" smtClean="0">
                <a:latin typeface="Courier New" pitchFamily="49" charset="0"/>
              </a:rPr>
              <a:t>	.L1			# If 0,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done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 smtClean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leaq</a:t>
            </a:r>
            <a:r>
              <a:rPr lang="en-US" sz="1400" dirty="0" smtClean="0">
                <a:latin typeface="Courier New" pitchFamily="49" charset="0"/>
              </a:rPr>
              <a:t>	(%rdi,%rdx,8),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 = A + </a:t>
            </a:r>
            <a:r>
              <a:rPr lang="en-US" sz="1400" dirty="0" err="1" smtClean="0">
                <a:latin typeface="Courier New" pitchFamily="49" charset="0"/>
              </a:rPr>
              <a:t>ni</a:t>
            </a:r>
            <a:r>
              <a:rPr lang="en-US" sz="1400" dirty="0" smtClean="0">
                <a:latin typeface="Courier New" pitchFamily="49" charset="0"/>
              </a:rPr>
              <a:t>*8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movl</a:t>
            </a:r>
            <a:r>
              <a:rPr lang="en-US" sz="1400" dirty="0" smtClean="0">
                <a:latin typeface="Courier New" pitchFamily="49" charset="0"/>
              </a:rPr>
              <a:t>	$0, 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	               	# j = 0</a:t>
            </a:r>
          </a:p>
          <a:p>
            <a:r>
              <a:rPr lang="en-US" sz="1400" dirty="0" smtClean="0">
                <a:latin typeface="Courier New" pitchFamily="49" charset="0"/>
              </a:rPr>
              <a:t>.L3:				      	# loop: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</a:t>
            </a:r>
            <a:r>
              <a:rPr lang="en-US" sz="1400" dirty="0" smtClean="0">
                <a:latin typeface="Courier New" pitchFamily="49" charset="0"/>
              </a:rPr>
              <a:t>xmm0    	# t = b[j]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</a:t>
            </a:r>
            <a:r>
              <a:rPr lang="en-US" sz="1400" dirty="0" smtClean="0">
                <a:latin typeface="Courier New" pitchFamily="49" charset="0"/>
              </a:rPr>
              <a:t>)   	# M[</a:t>
            </a:r>
            <a:r>
              <a:rPr lang="en-US" sz="1400" dirty="0" err="1" smtClean="0">
                <a:latin typeface="Courier New" pitchFamily="49" charset="0"/>
              </a:rPr>
              <a:t>A+ni</a:t>
            </a:r>
            <a:r>
              <a:rPr lang="en-US" sz="1400" dirty="0" smtClean="0">
                <a:latin typeface="Courier New" pitchFamily="49" charset="0"/>
              </a:rPr>
              <a:t>*8 + j*8] = t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	# j++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# </a:t>
            </a:r>
            <a:r>
              <a:rPr lang="en-US" sz="1400" dirty="0" err="1" smtClean="0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</a:t>
            </a:r>
            <a:r>
              <a:rPr lang="en-US" sz="1400" dirty="0" smtClean="0">
                <a:latin typeface="Courier New" pitchFamily="49" charset="0"/>
              </a:rPr>
              <a:t>L3			# if !=,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.L1:				      	# done:</a:t>
            </a:r>
          </a:p>
          <a:p>
            <a:r>
              <a:rPr lang="en-US" sz="1400" dirty="0" smtClean="0">
                <a:latin typeface="Courier New" pitchFamily="49" charset="0"/>
              </a:rPr>
              <a:t>	rep ; ret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5908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219200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ni = n*i;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double *rowp = a+ni;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*rowp++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0668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620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Reduction in Strength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817812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Replace costly operation with simpler one</a:t>
            </a:r>
          </a:p>
          <a:p>
            <a:pPr lvl="1" eaLnBrk="1" hangingPunct="1"/>
            <a:r>
              <a:rPr lang="en-US" dirty="0" smtClean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</a:rPr>
              <a:t>16*x	--&gt;	x &lt;&lt; 4</a:t>
            </a:r>
          </a:p>
          <a:p>
            <a:pPr lvl="2" eaLnBrk="1" hangingPunct="1"/>
            <a:r>
              <a:rPr lang="en-US" dirty="0" smtClean="0"/>
              <a:t>Utility machine dependent</a:t>
            </a:r>
          </a:p>
          <a:p>
            <a:pPr lvl="2" eaLnBrk="1" hangingPunct="1"/>
            <a:r>
              <a:rPr lang="en-US" dirty="0" smtClean="0"/>
              <a:t>Depends on cost of multiply or divide instruction</a:t>
            </a:r>
          </a:p>
          <a:p>
            <a:pPr lvl="3" eaLnBrk="1" hangingPunct="1"/>
            <a:r>
              <a:rPr lang="en-US" dirty="0" smtClean="0"/>
              <a:t>On Intel Nehalem, integer multiply requires 3 CPU cycles</a:t>
            </a:r>
          </a:p>
          <a:p>
            <a:pPr lvl="1" eaLnBrk="1" hangingPunct="1"/>
            <a:r>
              <a:rPr lang="en-US" dirty="0" smtClean="0"/>
              <a:t>Recognize sequence of products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597400"/>
            <a:ext cx="2876224" cy="1166986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</a:t>
            </a:r>
            <a:r>
              <a:rPr lang="en-US" sz="1400" dirty="0" smtClean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ni</a:t>
            </a:r>
            <a:r>
              <a:rPr lang="en-US" sz="1400" dirty="0" smtClean="0">
                <a:latin typeface="Courier New" pitchFamily="49" charset="0"/>
              </a:rPr>
              <a:t> = n*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</a:t>
            </a:r>
            <a:r>
              <a:rPr lang="en-US" sz="1400" dirty="0" err="1" smtClean="0">
                <a:latin typeface="Courier New" pitchFamily="49" charset="0"/>
              </a:rPr>
              <a:t>ni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+ j] = b[j]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4368800"/>
            <a:ext cx="2897188" cy="14224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int ni = 0;</a:t>
            </a: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906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Reuse portions of expressions</a:t>
            </a:r>
          </a:p>
          <a:p>
            <a:pPr lvl="1" eaLnBrk="1" hangingPunct="1"/>
            <a:r>
              <a:rPr lang="en-US" dirty="0" smtClean="0"/>
              <a:t>GCC will do this with –O1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3587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*n, (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188493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/>
                <a:cs typeface="Calibri"/>
              </a:rPr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8336</TotalTime>
  <Words>4632</Words>
  <Application>Microsoft Macintosh PowerPoint</Application>
  <PresentationFormat>On-screen Show (4:3)</PresentationFormat>
  <Paragraphs>1210</Paragraphs>
  <Slides>56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template2007</vt:lpstr>
      <vt:lpstr>Program Optimization  15-213: Introduction to Computer Systems 10th Lecture, Oct. 1, 2015</vt:lpstr>
      <vt:lpstr>Today</vt:lpstr>
      <vt:lpstr>Performance Realities</vt:lpstr>
      <vt:lpstr>Optimizing Compilers</vt:lpstr>
      <vt:lpstr>Limitations of Optimizing Compilers</vt:lpstr>
      <vt:lpstr>Generally Useful Optimizations</vt:lpstr>
      <vt:lpstr>Compiler-Generated Code Motion (-O1)</vt:lpstr>
      <vt:lpstr>Reduction in Strength</vt:lpstr>
      <vt:lpstr>Share Common Subexpressions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Modern CPU Design</vt:lpstr>
      <vt:lpstr>Superscalar Processor</vt:lpstr>
      <vt:lpstr>Pipelined Functional Units</vt:lpstr>
      <vt:lpstr>Haswell CPU</vt:lpstr>
      <vt:lpstr>x86-64 Compilation of Combine4</vt:lpstr>
      <vt:lpstr>Combine4 = Serial Computation (OP = *)</vt:lpstr>
      <vt:lpstr>Loop Unrolling (2x1)</vt:lpstr>
      <vt:lpstr>Effect of Loop Unrolling</vt:lpstr>
      <vt:lpstr>Loop Unrolling with Reassociation (2x1a)</vt:lpstr>
      <vt:lpstr>Effect of Reassociation</vt:lpstr>
      <vt:lpstr>Reassociated Computation</vt:lpstr>
      <vt:lpstr>Loop Unrolling with Separate Accumulators (2x2)</vt:lpstr>
      <vt:lpstr>Effect of Separate Accumulators</vt:lpstr>
      <vt:lpstr>Separate Accumulators</vt:lpstr>
      <vt:lpstr>Unrolling &amp; Accumulating</vt:lpstr>
      <vt:lpstr>Unrolling &amp; Accumulating: Double *</vt:lpstr>
      <vt:lpstr>Unrolling &amp; Accumulating: Int +</vt:lpstr>
      <vt:lpstr>Achievable Performance</vt:lpstr>
      <vt:lpstr>Programming with AVX2</vt:lpstr>
      <vt:lpstr>SIMD Operations</vt:lpstr>
      <vt:lpstr>Using Vector Instructions</vt:lpstr>
      <vt:lpstr>What About Branches?</vt:lpstr>
      <vt:lpstr>Modern CPU Design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Getting High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373</cp:revision>
  <cp:lastPrinted>1999-09-20T15:19:18Z</cp:lastPrinted>
  <dcterms:created xsi:type="dcterms:W3CDTF">2011-08-30T20:07:27Z</dcterms:created>
  <dcterms:modified xsi:type="dcterms:W3CDTF">2015-08-17T16:09:28Z</dcterms:modified>
</cp:coreProperties>
</file>