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3" r:id="rId4"/>
  </p:sldMasterIdLst>
  <p:notesMasterIdLst>
    <p:notesMasterId r:id="rId59"/>
  </p:notesMasterIdLst>
  <p:sldIdLst>
    <p:sldId id="335" r:id="rId5"/>
    <p:sldId id="370" r:id="rId6"/>
    <p:sldId id="397" r:id="rId7"/>
    <p:sldId id="289" r:id="rId8"/>
    <p:sldId id="290" r:id="rId9"/>
    <p:sldId id="256" r:id="rId10"/>
    <p:sldId id="260" r:id="rId11"/>
    <p:sldId id="371" r:id="rId12"/>
    <p:sldId id="292" r:id="rId13"/>
    <p:sldId id="372" r:id="rId14"/>
    <p:sldId id="373" r:id="rId15"/>
    <p:sldId id="374" r:id="rId16"/>
    <p:sldId id="375" r:id="rId17"/>
    <p:sldId id="387" r:id="rId18"/>
    <p:sldId id="376" r:id="rId19"/>
    <p:sldId id="377" r:id="rId20"/>
    <p:sldId id="388" r:id="rId21"/>
    <p:sldId id="295" r:id="rId22"/>
    <p:sldId id="296" r:id="rId23"/>
    <p:sldId id="297" r:id="rId24"/>
    <p:sldId id="298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09" r:id="rId36"/>
    <p:sldId id="310" r:id="rId37"/>
    <p:sldId id="378" r:id="rId38"/>
    <p:sldId id="379" r:id="rId39"/>
    <p:sldId id="385" r:id="rId40"/>
    <p:sldId id="381" r:id="rId41"/>
    <p:sldId id="382" r:id="rId42"/>
    <p:sldId id="325" r:id="rId43"/>
    <p:sldId id="326" r:id="rId44"/>
    <p:sldId id="327" r:id="rId45"/>
    <p:sldId id="383" r:id="rId46"/>
    <p:sldId id="384" r:id="rId47"/>
    <p:sldId id="386" r:id="rId48"/>
    <p:sldId id="389" r:id="rId49"/>
    <p:sldId id="328" r:id="rId50"/>
    <p:sldId id="390" r:id="rId51"/>
    <p:sldId id="391" r:id="rId52"/>
    <p:sldId id="393" r:id="rId53"/>
    <p:sldId id="394" r:id="rId54"/>
    <p:sldId id="395" r:id="rId55"/>
    <p:sldId id="396" r:id="rId56"/>
    <p:sldId id="366" r:id="rId57"/>
    <p:sldId id="334" r:id="rId5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5" autoAdjust="0"/>
    <p:restoredTop sz="97805" autoAdjust="0"/>
  </p:normalViewPr>
  <p:slideViewPr>
    <p:cSldViewPr>
      <p:cViewPr>
        <p:scale>
          <a:sx n="108" d="100"/>
          <a:sy n="108" d="100"/>
        </p:scale>
        <p:origin x="-4088" y="-1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slide" Target="slides/slide48.xml"/><Relationship Id="rId53" Type="http://schemas.openxmlformats.org/officeDocument/2006/relationships/slide" Target="slides/slide49.xml"/><Relationship Id="rId54" Type="http://schemas.openxmlformats.org/officeDocument/2006/relationships/slide" Target="slides/slide50.xml"/><Relationship Id="rId55" Type="http://schemas.openxmlformats.org/officeDocument/2006/relationships/slide" Target="slides/slide51.xml"/><Relationship Id="rId56" Type="http://schemas.openxmlformats.org/officeDocument/2006/relationships/slide" Target="slides/slide52.xml"/><Relationship Id="rId57" Type="http://schemas.openxmlformats.org/officeDocument/2006/relationships/slide" Target="slides/slide53.xml"/><Relationship Id="rId58" Type="http://schemas.openxmlformats.org/officeDocument/2006/relationships/slide" Target="slides/slide54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60" Type="http://schemas.openxmlformats.org/officeDocument/2006/relationships/printerSettings" Target="printerSettings/printerSettings1.bin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3/20/16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572000"/>
            <a:ext cx="4319642" cy="75341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Randal E. Bryant </a:t>
            </a:r>
            <a:r>
              <a:rPr lang="en-US" sz="200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and David R.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O’Hallaron</a:t>
            </a:r>
            <a:endParaRPr lang="en-US" sz="2000" dirty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356600" cy="2590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Procedures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15-213: Introduction to Computer Systems</a:t>
            </a:r>
            <a:br>
              <a:rPr lang="en-US" sz="2000" dirty="0" smtClean="0"/>
            </a:b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Lecture</a:t>
            </a:r>
            <a:r>
              <a:rPr lang="en-US" sz="2000" smtClean="0"/>
              <a:t>, Sep. </a:t>
            </a:r>
            <a:r>
              <a:rPr lang="en-US" sz="2000" dirty="0" smtClean="0"/>
              <a:t>22, 2015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#1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1696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#2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43041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#3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0x400557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31376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Example #4</a:t>
            </a:r>
            <a:endParaRPr lang="en-US" dirty="0"/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</a:t>
            </a:r>
            <a:endParaRPr lang="sk-SK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 smtClean="0"/>
              <a:t>•</a:t>
            </a:r>
          </a:p>
          <a:p>
            <a:r>
              <a:rPr lang="en-US" sz="2400" dirty="0" smtClean="0"/>
              <a:t>•</a:t>
            </a:r>
            <a:endParaRPr lang="en-US" sz="2400" dirty="0"/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565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/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Illustrations of Recursion &amp; Pointers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544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</a:t>
            </a:r>
            <a:r>
              <a:rPr lang="en-US" dirty="0" smtClean="0"/>
              <a:t>Data </a:t>
            </a:r>
            <a:r>
              <a:rPr lang="en-US" dirty="0"/>
              <a:t>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First 6 arguments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Return value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 smtClean="0"/>
              <a:t>Only allocate stack space when needed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7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8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dirty="0" smtClean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n</a:t>
              </a:r>
              <a:endParaRPr lang="en-US" sz="1800" i="1" dirty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 smtClean="0"/>
                <a:t>• •</a:t>
              </a:r>
              <a:r>
                <a:rPr lang="en-US" sz="2400" dirty="0"/>
                <a:t> </a:t>
              </a:r>
              <a:r>
                <a:rPr lang="en-US" sz="2400" dirty="0" smtClean="0"/>
                <a:t>•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985504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br>
              <a:rPr lang="en-US" dirty="0" smtClean="0"/>
            </a:b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a, long 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= a * b;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%rdi,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</a:p>
          <a:p>
            <a:pPr algn="l"/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400553:  imul   </a:t>
            </a:r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%rsi,%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* b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	# Return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</a:t>
            </a:r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	# mult2(x,y)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 %</a:t>
            </a:r>
            <a:r>
              <a:rPr lang="sk-SK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sk-SK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</a:t>
            </a: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mov    %rax,(%rbx)	# Save at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</a:t>
            </a:r>
            <a:r>
              <a:rPr lang="en-US" sz="1800" b="1" dirty="0" smtClean="0"/>
              <a:t>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965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 smtClean="0"/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300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362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Mechanisms in Procedures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 smtClean="0"/>
              <a:t>Passing control</a:t>
            </a:r>
          </a:p>
          <a:p>
            <a:pPr lvl="1"/>
            <a:r>
              <a:rPr lang="en-US" dirty="0" smtClean="0"/>
              <a:t>To beginning of procedure code</a:t>
            </a:r>
          </a:p>
          <a:p>
            <a:pPr lvl="1"/>
            <a:r>
              <a:rPr lang="en-US" dirty="0" smtClean="0"/>
              <a:t>Back to return point</a:t>
            </a:r>
          </a:p>
          <a:p>
            <a:r>
              <a:rPr lang="en-US" dirty="0" smtClean="0"/>
              <a:t>Passing data</a:t>
            </a:r>
          </a:p>
          <a:p>
            <a:pPr lvl="1"/>
            <a:r>
              <a:rPr lang="en-US" dirty="0" smtClean="0"/>
              <a:t>Procedure arguments</a:t>
            </a:r>
          </a:p>
          <a:p>
            <a:pPr lvl="1"/>
            <a:r>
              <a:rPr lang="en-US" dirty="0" smtClean="0"/>
              <a:t>Return value</a:t>
            </a:r>
          </a:p>
          <a:p>
            <a:r>
              <a:rPr lang="en-US" dirty="0" smtClean="0"/>
              <a:t>Memory management</a:t>
            </a:r>
          </a:p>
          <a:p>
            <a:pPr lvl="1"/>
            <a:r>
              <a:rPr lang="en-US" dirty="0" smtClean="0"/>
              <a:t>Allocate during procedure execution</a:t>
            </a:r>
          </a:p>
          <a:p>
            <a:pPr lvl="1"/>
            <a:r>
              <a:rPr lang="en-US" dirty="0" err="1" smtClean="0"/>
              <a:t>Deallocate</a:t>
            </a:r>
            <a:r>
              <a:rPr lang="en-US" dirty="0" smtClean="0"/>
              <a:t> upon return</a:t>
            </a:r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echanisms all implemented with machine instructions</a:t>
            </a:r>
          </a:p>
          <a:p>
            <a:r>
              <a:rPr lang="en-US" dirty="0" smtClean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];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334000" y="2057400"/>
            <a:ext cx="3352800" cy="3352800"/>
            <a:chOff x="5334000" y="2057400"/>
            <a:chExt cx="3352800" cy="3352800"/>
          </a:xfrm>
        </p:grpSpPr>
        <p:sp>
          <p:nvSpPr>
            <p:cNvPr id="10" name="Arc 9"/>
            <p:cNvSpPr/>
            <p:nvPr/>
          </p:nvSpPr>
          <p:spPr bwMode="auto">
            <a:xfrm>
              <a:off x="6477000" y="2057400"/>
              <a:ext cx="2209800" cy="2286000"/>
            </a:xfrm>
            <a:prstGeom prst="arc">
              <a:avLst>
                <a:gd name="adj1" fmla="val 16200000"/>
                <a:gd name="adj2" fmla="val 4768750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11" name="Arc 10"/>
            <p:cNvSpPr/>
            <p:nvPr/>
          </p:nvSpPr>
          <p:spPr bwMode="auto">
            <a:xfrm rot="10800000">
              <a:off x="5334000" y="2362200"/>
              <a:ext cx="1371600" cy="3048000"/>
            </a:xfrm>
            <a:prstGeom prst="arc">
              <a:avLst>
                <a:gd name="adj1" fmla="val 16200000"/>
                <a:gd name="adj2" fmla="val 5567493"/>
              </a:avLst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48400" y="2133600"/>
            <a:ext cx="990600" cy="3200400"/>
            <a:chOff x="6248400" y="2133600"/>
            <a:chExt cx="990600" cy="3200400"/>
          </a:xfrm>
        </p:grpSpPr>
        <p:cxnSp>
          <p:nvCxnSpPr>
            <p:cNvPr id="13" name="Straight Arrow Connector 12"/>
            <p:cNvCxnSpPr/>
            <p:nvPr/>
          </p:nvCxnSpPr>
          <p:spPr bwMode="auto">
            <a:xfrm>
              <a:off x="7010400" y="2133600"/>
              <a:ext cx="228600" cy="1524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6248400" y="2133600"/>
              <a:ext cx="914400" cy="32004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9331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535737" y="2271713"/>
            <a:ext cx="71755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019550" y="20843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 dirty="0" smtClean="0"/>
              <a:t>Contents</a:t>
            </a:r>
          </a:p>
          <a:p>
            <a:pPr marL="552450" lvl="1"/>
            <a:r>
              <a:rPr lang="en-US" dirty="0" smtClean="0"/>
              <a:t>Return information</a:t>
            </a:r>
          </a:p>
          <a:p>
            <a:pPr marL="552450" lvl="1"/>
            <a:r>
              <a:rPr lang="en-US" dirty="0" smtClean="0"/>
              <a:t>Local storage (if needed)</a:t>
            </a:r>
            <a:endParaRPr lang="en-US" dirty="0"/>
          </a:p>
          <a:p>
            <a:pPr marL="552450" lvl="1"/>
            <a:r>
              <a:rPr lang="en-US" dirty="0"/>
              <a:t>Temporary </a:t>
            </a:r>
            <a:r>
              <a:rPr lang="en-US" dirty="0" smtClean="0"/>
              <a:t>space (if needed)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smtClean="0"/>
              <a:t>Management</a:t>
            </a:r>
            <a:endParaRPr lang="en-US" dirty="0"/>
          </a:p>
          <a:p>
            <a:pPr marL="552450" lvl="1"/>
            <a:r>
              <a:rPr lang="en-US" dirty="0"/>
              <a:t>Space allocated when enter </a:t>
            </a:r>
            <a:r>
              <a:rPr lang="en-US" dirty="0" smtClean="0"/>
              <a:t>procedure</a:t>
            </a:r>
            <a:endParaRPr lang="en-US" dirty="0"/>
          </a:p>
          <a:p>
            <a:pPr marL="838200" lvl="2"/>
            <a:r>
              <a:rPr lang="en-US" dirty="0"/>
              <a:t>“Set-up”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push by </a:t>
            </a:r>
            <a:r>
              <a:rPr lang="en-US" b="1" dirty="0" smtClean="0">
                <a:latin typeface="Courier New"/>
                <a:cs typeface="Courier New"/>
              </a:rPr>
              <a:t>call</a:t>
            </a:r>
            <a:r>
              <a:rPr lang="en-US" dirty="0" smtClean="0"/>
              <a:t> instruction</a:t>
            </a:r>
            <a:endParaRPr lang="en-US" dirty="0"/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</a:t>
            </a:r>
            <a:r>
              <a:rPr lang="en-US" dirty="0" smtClean="0"/>
              <a:t>code</a:t>
            </a:r>
          </a:p>
          <a:p>
            <a:pPr marL="838200" lvl="2"/>
            <a:r>
              <a:rPr lang="en-US" dirty="0" smtClean="0"/>
              <a:t>Includes pop by </a:t>
            </a:r>
            <a:r>
              <a:rPr lang="en-US" b="1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instruction</a:t>
            </a:r>
            <a:endParaRPr lang="en-US" dirty="0"/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545262" y="3641725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068762" y="34528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05662" y="427990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672387" y="3902075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923245"/>
              </p:ext>
            </p:extLst>
          </p:nvPr>
        </p:nvGraphicFramePr>
        <p:xfrm>
          <a:off x="7310437" y="3968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021137" y="23653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lang="en-US" sz="1800" dirty="0" smtClean="0">
                <a:solidFill>
                  <a:schemeClr val="bg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lang="en-US" sz="1800" dirty="0" smtClean="0">
              <a:solidFill>
                <a:schemeClr val="bg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/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908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x86-64/</a:t>
            </a:r>
            <a:r>
              <a:rPr lang="en-US" dirty="0"/>
              <a:t>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</a:t>
            </a:r>
            <a:r>
              <a:rPr lang="en-US" dirty="0" smtClean="0"/>
              <a:t>pointer (optional)</a:t>
            </a:r>
            <a:endParaRPr lang="en-US" dirty="0"/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b="1" dirty="0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571314"/>
              </p:ext>
            </p:extLst>
          </p:nvPr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p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229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738014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7132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rgbClr val="FF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426936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&amp;v1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640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  <a:endParaRPr lang="en-US" sz="1800" b="1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220560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587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Example: Calling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 smtClean="0"/>
              <a:t>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917685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133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874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 smtClean="0"/>
              <a:t> </a:t>
            </a:r>
            <a:r>
              <a:rPr lang="en-US" dirty="0"/>
              <a:t>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</a:t>
            </a:r>
            <a:r>
              <a:rPr lang="en-US" dirty="0" smtClean="0"/>
              <a:t>86-64 </a:t>
            </a:r>
            <a:r>
              <a:rPr lang="en-US" dirty="0"/>
              <a:t>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addresses</a:t>
            </a:r>
          </a:p>
          <a:p>
            <a:endParaRPr lang="en-US" dirty="0"/>
          </a:p>
          <a:p>
            <a:r>
              <a:rPr lang="en-US" dirty="0"/>
              <a:t>Register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</a:t>
            </a:r>
            <a:r>
              <a:rPr lang="en-US" dirty="0" smtClean="0"/>
              <a:t>using</a:t>
            </a:r>
          </a:p>
          <a:p>
            <a:pPr marL="838200" lvl="2"/>
            <a:r>
              <a:rPr lang="en-US" dirty="0" err="1" smtClean="0"/>
              <a:t>Callee</a:t>
            </a:r>
            <a:r>
              <a:rPr lang="en-US" dirty="0" smtClean="0"/>
              <a:t> restores them before returning to caller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 </a:t>
            </a:r>
            <a:r>
              <a:rPr lang="en-US" dirty="0"/>
              <a:t>Register </a:t>
            </a:r>
            <a:r>
              <a:rPr lang="en-US" dirty="0" smtClean="0"/>
              <a:t>Usage #1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Return value</a:t>
            </a:r>
          </a:p>
          <a:p>
            <a:pPr marL="552450" lvl="1"/>
            <a:r>
              <a:rPr lang="en-US" dirty="0" smtClean="0"/>
              <a:t>Also caller-saved</a:t>
            </a:r>
          </a:p>
          <a:p>
            <a:pPr marL="552450" lvl="1"/>
            <a:r>
              <a:rPr lang="en-US" dirty="0" smtClean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...,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Arguments</a:t>
            </a:r>
            <a:endParaRPr lang="en-US" dirty="0"/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</a:t>
            </a:r>
            <a:r>
              <a:rPr lang="en-US" dirty="0" smtClean="0"/>
              <a:t>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r10</a:t>
            </a:r>
            <a:r>
              <a:rPr lang="en-US" b="0" dirty="0" smtClean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Caller</a:t>
            </a:r>
            <a:r>
              <a:rPr lang="en-US" dirty="0"/>
              <a:t>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x86-64 Linux </a:t>
            </a:r>
            <a:r>
              <a:rPr lang="en-US" dirty="0"/>
              <a:t>Register </a:t>
            </a:r>
            <a:r>
              <a:rPr lang="en-US" dirty="0" smtClean="0"/>
              <a:t>Usage #2</a:t>
            </a:r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r14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-saved</a:t>
            </a:r>
          </a:p>
          <a:p>
            <a:pPr marL="552450" lvl="1"/>
            <a:r>
              <a:rPr lang="en-US" dirty="0" err="1" smtClean="0"/>
              <a:t>Callee</a:t>
            </a:r>
            <a:r>
              <a:rPr lang="en-US" dirty="0" smtClean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 smtClean="0"/>
              <a:t>May be used as frame pointer</a:t>
            </a:r>
          </a:p>
          <a:p>
            <a:pPr marL="552450" lvl="1"/>
            <a:r>
              <a:rPr lang="en-US" dirty="0" smtClean="0"/>
              <a:t>Can mix &amp; match</a:t>
            </a:r>
            <a:endParaRPr lang="en-US" dirty="0"/>
          </a:p>
          <a:p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</a:t>
            </a:r>
            <a:r>
              <a:rPr lang="en-US" dirty="0" smtClean="0"/>
              <a:t>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 upon exit from procedure</a:t>
            </a:r>
            <a:endParaRPr lang="en-US" dirty="0"/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3657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209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200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aved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429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65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914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 smtClean="0"/>
              <a:t>Callee</a:t>
            </a:r>
            <a:r>
              <a:rPr lang="en-US" dirty="0" smtClean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$16, 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57848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4267200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4800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  <a:endParaRPr lang="en-US" sz="20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21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</a:rPr>
              <a:t>Illustration of Recursion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3570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7620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je  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(by 1)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Terminal Case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581400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je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(by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768989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768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Register Save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(by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391809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870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&amp;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 Setup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(by 1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711879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&gt;&gt; 1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Rec. argument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458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by </a:t>
            </a:r>
            <a:r>
              <a:rPr lang="en-US" dirty="0" smtClean="0"/>
              <a:t>8</a:t>
            </a:r>
            <a:endParaRPr lang="en-US" dirty="0"/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  <a:endPara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641850" cy="1628775"/>
            <a:chOff x="59" y="0"/>
            <a:chExt cx="2924" cy="1026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 smtClean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746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506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(by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05193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22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Result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(by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404821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 smtClean="0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 smtClean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9061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 Completion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je    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(by 1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85376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/>
                <a:gridCol w="2015067"/>
                <a:gridCol w="2015067"/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Type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 smtClean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 smtClean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579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5562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0577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2"/>
            <a:r>
              <a:rPr lang="en-US" dirty="0" smtClean="0"/>
              <a:t>Unless the C code explicitly does so (e.g., buffer overflow in Lecture 9)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rax</a:t>
            </a:r>
            <a:endParaRPr lang="en-US" dirty="0" smtClean="0">
              <a:latin typeface="Courier New Bold"/>
            </a:endParaRPr>
          </a:p>
          <a:p>
            <a:r>
              <a:rPr lang="en-US" b="0" dirty="0" smtClean="0"/>
              <a:t>Pointers are addresses of values</a:t>
            </a:r>
          </a:p>
          <a:p>
            <a:pPr lvl="1"/>
            <a:r>
              <a:rPr lang="en-US" dirty="0" smtClean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%</a:t>
            </a:r>
            <a:r>
              <a:rPr lang="en-US" sz="1800" dirty="0" err="1" smtClean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lang="en-US" sz="1800" dirty="0">
              <a:solidFill>
                <a:srgbClr val="7F7F7F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 smtClean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algn="r"/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x86-64 </a:t>
            </a:r>
            <a:r>
              <a:rPr lang="en-US" dirty="0"/>
              <a:t>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35000" cy="323850"/>
            <a:chOff x="0" y="0"/>
            <a:chExt cx="400" cy="204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22" y="0"/>
              <a:ext cx="178" cy="204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 smtClean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+8</a:t>
              </a:r>
              <a:endPara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endParaRP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 smtClean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Read value at address given by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Increment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by 8</a:t>
            </a:r>
          </a:p>
          <a:p>
            <a:pPr marL="552450" lvl="1"/>
            <a:r>
              <a:rPr lang="en-US" dirty="0" smtClean="0"/>
              <a:t>Store value at </a:t>
            </a:r>
            <a:r>
              <a:rPr lang="en-US" dirty="0" err="1" smtClean="0"/>
              <a:t>Dest</a:t>
            </a:r>
            <a:r>
              <a:rPr lang="en-US" dirty="0" smtClean="0"/>
              <a:t> (must be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Procedures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 smtClean="0"/>
              <a:t>Passing control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 smtClean="0">
                <a:solidFill>
                  <a:srgbClr val="7F7F7F"/>
                </a:solidFill>
              </a:rPr>
              <a:t>Illustration of Recursion</a:t>
            </a:r>
            <a:endParaRPr lang="en-US" b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Examples</a:t>
            </a:r>
            <a:endParaRPr lang="en-US" dirty="0"/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a, long b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 = a * b;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3810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x, long y,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400550:  mov 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%rdi,%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400553:  imul   </a:t>
            </a:r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%rsi,%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	# a * b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400557:  retq			# Return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</a:t>
            </a:r>
            <a:r>
              <a:rPr lang="sk-SK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400550 </a:t>
            </a:r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&lt;mult2&gt;	# mult2(x,y)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40054d: retq			# Return</a:t>
            </a:r>
          </a:p>
        </p:txBody>
      </p:sp>
    </p:spTree>
    <p:extLst>
      <p:ext uri="{BB962C8B-B14F-4D97-AF65-F5344CB8AC3E}">
        <p14:creationId xmlns:p14="http://schemas.microsoft.com/office/powerpoint/2010/main" val="37338847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r>
              <a:rPr lang="en-US" dirty="0" smtClean="0">
                <a:solidFill>
                  <a:srgbClr val="980002"/>
                </a:solidFill>
              </a:rPr>
              <a:t>Procedure </a:t>
            </a:r>
            <a:r>
              <a:rPr lang="en-US" dirty="0">
                <a:solidFill>
                  <a:srgbClr val="980002"/>
                </a:solidFill>
              </a:rPr>
              <a:t>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13510</TotalTime>
  <Pages>0</Pages>
  <Words>4476</Words>
  <Characters>0</Characters>
  <Application>Microsoft Macintosh PowerPoint</Application>
  <PresentationFormat>On-screen Show (4:3)</PresentationFormat>
  <Lines>0</Lines>
  <Paragraphs>1381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Title Slide</vt:lpstr>
      <vt:lpstr>Title and Content</vt:lpstr>
      <vt:lpstr>Title Only</vt:lpstr>
      <vt:lpstr>Title and Content: Build</vt:lpstr>
      <vt:lpstr>Machine-Level Programming III: Procedures  15-213: Introduction to Computer Systems 7th Lecture, Sep. 22, 2015</vt:lpstr>
      <vt:lpstr>Mechanisms in Procedures</vt:lpstr>
      <vt:lpstr>Today</vt:lpstr>
      <vt:lpstr>x86-64 Stack</vt:lpstr>
      <vt:lpstr>x86-64 Stack: Push</vt:lpstr>
      <vt:lpstr>x86-64 Stack: Pop</vt:lpstr>
      <vt:lpstr>Today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  <vt:lpstr>Today</vt:lpstr>
      <vt:lpstr>Procedure Data Flow</vt:lpstr>
      <vt:lpstr>Data Flow Examples</vt:lpstr>
      <vt:lpstr>Today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#3</vt:lpstr>
      <vt:lpstr>Example: Calling incr #4</vt:lpstr>
      <vt:lpstr>Example: Calling incr #5</vt:lpstr>
      <vt:lpstr>Register Saving Conventions</vt:lpstr>
      <vt:lpstr>Register Saving Conventions</vt:lpstr>
      <vt:lpstr>x86-64 Linux Register Usage #1</vt:lpstr>
      <vt:lpstr>x86-64 Linux Register Usage #2</vt:lpstr>
      <vt:lpstr>Callee-Saved Example #1</vt:lpstr>
      <vt:lpstr>Callee-Saved Example #2</vt:lpstr>
      <vt:lpstr>Today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401</cp:revision>
  <dcterms:created xsi:type="dcterms:W3CDTF">2012-09-18T14:16:22Z</dcterms:created>
  <dcterms:modified xsi:type="dcterms:W3CDTF">2016-03-20T10:18:26Z</dcterms:modified>
</cp:coreProperties>
</file>