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embeddings/oleObject1.bin" ContentType="application/vnd.openxmlformats-officedocument.oleObject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542" r:id="rId2"/>
    <p:sldId id="616" r:id="rId3"/>
    <p:sldId id="617" r:id="rId4"/>
    <p:sldId id="618" r:id="rId5"/>
    <p:sldId id="619" r:id="rId6"/>
    <p:sldId id="620" r:id="rId7"/>
    <p:sldId id="621" r:id="rId8"/>
    <p:sldId id="622" r:id="rId9"/>
    <p:sldId id="623" r:id="rId10"/>
    <p:sldId id="624" r:id="rId11"/>
    <p:sldId id="625" r:id="rId12"/>
    <p:sldId id="626" r:id="rId13"/>
    <p:sldId id="627" r:id="rId14"/>
    <p:sldId id="628" r:id="rId15"/>
    <p:sldId id="629" r:id="rId16"/>
    <p:sldId id="630" r:id="rId17"/>
    <p:sldId id="631" r:id="rId18"/>
    <p:sldId id="632" r:id="rId19"/>
    <p:sldId id="633" r:id="rId20"/>
    <p:sldId id="634" r:id="rId21"/>
    <p:sldId id="635" r:id="rId22"/>
    <p:sldId id="636" r:id="rId23"/>
    <p:sldId id="637" r:id="rId24"/>
    <p:sldId id="638" r:id="rId25"/>
    <p:sldId id="639" r:id="rId26"/>
    <p:sldId id="640" r:id="rId27"/>
    <p:sldId id="641" r:id="rId28"/>
    <p:sldId id="642" r:id="rId29"/>
    <p:sldId id="643" r:id="rId30"/>
    <p:sldId id="644" r:id="rId31"/>
    <p:sldId id="645" r:id="rId32"/>
    <p:sldId id="646" r:id="rId33"/>
    <p:sldId id="647" r:id="rId34"/>
    <p:sldId id="648" r:id="rId35"/>
    <p:sldId id="649" r:id="rId36"/>
    <p:sldId id="651" r:id="rId37"/>
    <p:sldId id="652" r:id="rId38"/>
    <p:sldId id="653" r:id="rId39"/>
    <p:sldId id="650" r:id="rId40"/>
  </p:sldIdLst>
  <p:sldSz cx="9144000" cy="6858000" type="screen4x3"/>
  <p:notesSz cx="7302500" cy="9586913"/>
  <p:custDataLst>
    <p:tags r:id="rId4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0E0"/>
    <a:srgbClr val="990000"/>
    <a:srgbClr val="D5F1CF"/>
    <a:srgbClr val="F1C7C7"/>
    <a:srgbClr val="F6F5BD"/>
    <a:srgbClr val="EBAFAF"/>
    <a:srgbClr val="DB6F6F"/>
    <a:srgbClr val="E49494"/>
    <a:srgbClr val="D09E0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39" autoAdjust="0"/>
    <p:restoredTop sz="94626" autoAdjust="0"/>
  </p:normalViewPr>
  <p:slideViewPr>
    <p:cSldViewPr snapToObjects="1">
      <p:cViewPr varScale="1">
        <p:scale>
          <a:sx n="94" d="100"/>
          <a:sy n="94" d="100"/>
        </p:scale>
        <p:origin x="-1152" y="-96"/>
      </p:cViewPr>
      <p:guideLst>
        <p:guide orient="horz" pos="22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handoutMaster" Target="handoutMasters/handoutMaster1.xml"/><Relationship Id="rId43" Type="http://schemas.openxmlformats.org/officeDocument/2006/relationships/printerSettings" Target="printerSettings/printerSettings1.bin"/><Relationship Id="rId44" Type="http://schemas.openxmlformats.org/officeDocument/2006/relationships/tags" Target="tags/tag1.xml"/><Relationship Id="rId4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%20HD:Users:bryant:Documents:Writings:Papers:moore-100:tcount-2015-09-06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%20HD:Users:bryant:Documents:Writings:Papers:moore-100:tcount-2015-09-06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%20HD:Users:bryant:Documents:Writings:Papers:moore-100:tcount-2015-09-06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Book%20HD:Users:bryant:Documents:Writings:Papers:moore-100:tcount-2015-09-06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ini%20HD:Users:bryant:Documents:Writings:Papers:moore-100:tcount-2015-09-06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Mini%20HD:Users:bryant:Documents:Writings:Papers:moore-100:tcount-2015-09-06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ini%20HD:Users:bryant:Documents:Writings:Papers:moore-100:tcount-2015-09-0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Transistor Count by Year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Desktop</c:v>
          </c:tx>
          <c:spPr>
            <a:ln w="47625">
              <a:noFill/>
            </a:ln>
          </c:spPr>
          <c:xVal>
            <c:numRef>
              <c:f>'By Class'!$M$2:$M$42</c:f>
              <c:numCache>
                <c:formatCode>General</c:formatCode>
                <c:ptCount val="41"/>
                <c:pt idx="0">
                  <c:v>1976.0</c:v>
                </c:pt>
                <c:pt idx="1">
                  <c:v>1976.0</c:v>
                </c:pt>
                <c:pt idx="2">
                  <c:v>1978.0</c:v>
                </c:pt>
                <c:pt idx="3">
                  <c:v>1979.0</c:v>
                </c:pt>
                <c:pt idx="4">
                  <c:v>1982.0</c:v>
                </c:pt>
                <c:pt idx="5">
                  <c:v>1982.0</c:v>
                </c:pt>
                <c:pt idx="6">
                  <c:v>1985.0</c:v>
                </c:pt>
                <c:pt idx="7">
                  <c:v>1989.0</c:v>
                </c:pt>
                <c:pt idx="8">
                  <c:v>1991.0</c:v>
                </c:pt>
                <c:pt idx="9">
                  <c:v>1993.0</c:v>
                </c:pt>
                <c:pt idx="10">
                  <c:v>1996.0</c:v>
                </c:pt>
                <c:pt idx="11">
                  <c:v>1997.0</c:v>
                </c:pt>
                <c:pt idx="12">
                  <c:v>1997.0</c:v>
                </c:pt>
                <c:pt idx="13">
                  <c:v>1998.0</c:v>
                </c:pt>
                <c:pt idx="14">
                  <c:v>1999.0</c:v>
                </c:pt>
                <c:pt idx="15">
                  <c:v>1999.0</c:v>
                </c:pt>
                <c:pt idx="16">
                  <c:v>1999.0</c:v>
                </c:pt>
                <c:pt idx="17">
                  <c:v>1999.0</c:v>
                </c:pt>
                <c:pt idx="18">
                  <c:v>2000.0</c:v>
                </c:pt>
                <c:pt idx="19">
                  <c:v>2000.0</c:v>
                </c:pt>
                <c:pt idx="20">
                  <c:v>2001.0</c:v>
                </c:pt>
                <c:pt idx="21">
                  <c:v>2002.0</c:v>
                </c:pt>
                <c:pt idx="22">
                  <c:v>2003.0</c:v>
                </c:pt>
                <c:pt idx="23">
                  <c:v>2003.0</c:v>
                </c:pt>
                <c:pt idx="24">
                  <c:v>2004.0</c:v>
                </c:pt>
                <c:pt idx="25">
                  <c:v>2005.0</c:v>
                </c:pt>
                <c:pt idx="26">
                  <c:v>2006.0</c:v>
                </c:pt>
                <c:pt idx="27">
                  <c:v>2006.0</c:v>
                </c:pt>
                <c:pt idx="28">
                  <c:v>2007.0</c:v>
                </c:pt>
                <c:pt idx="29">
                  <c:v>2007.0</c:v>
                </c:pt>
                <c:pt idx="30">
                  <c:v>2008.0</c:v>
                </c:pt>
                <c:pt idx="31" formatCode="0.00">
                  <c:v>17.53563989299298</c:v>
                </c:pt>
                <c:pt idx="32" formatCode="0.00">
                  <c:v>14.60964047443681</c:v>
                </c:pt>
                <c:pt idx="33" formatCode="0.00">
                  <c:v>14.60964047443681</c:v>
                </c:pt>
                <c:pt idx="34">
                  <c:v>2008.0</c:v>
                </c:pt>
                <c:pt idx="35">
                  <c:v>2008.0</c:v>
                </c:pt>
                <c:pt idx="36">
                  <c:v>2011.0</c:v>
                </c:pt>
                <c:pt idx="37">
                  <c:v>2012.0</c:v>
                </c:pt>
                <c:pt idx="38">
                  <c:v>2012.0</c:v>
                </c:pt>
                <c:pt idx="39">
                  <c:v>2014.0</c:v>
                </c:pt>
                <c:pt idx="40">
                  <c:v>2015.0</c:v>
                </c:pt>
              </c:numCache>
            </c:numRef>
          </c:xVal>
          <c:yVal>
            <c:numRef>
              <c:f>'By Class'!$Q$2:$Q$42</c:f>
              <c:numCache>
                <c:formatCode>General</c:formatCode>
                <c:ptCount val="41"/>
                <c:pt idx="0">
                  <c:v>6500.0</c:v>
                </c:pt>
                <c:pt idx="1">
                  <c:v>8500.0</c:v>
                </c:pt>
                <c:pt idx="2">
                  <c:v>29000.0</c:v>
                </c:pt>
                <c:pt idx="3">
                  <c:v>68000.0</c:v>
                </c:pt>
                <c:pt idx="4">
                  <c:v>55000.0</c:v>
                </c:pt>
                <c:pt idx="5">
                  <c:v>134000.0</c:v>
                </c:pt>
                <c:pt idx="6">
                  <c:v>275000.0</c:v>
                </c:pt>
                <c:pt idx="7">
                  <c:v>1.180235E6</c:v>
                </c:pt>
                <c:pt idx="8">
                  <c:v>1.35E6</c:v>
                </c:pt>
                <c:pt idx="9">
                  <c:v>3.1E6</c:v>
                </c:pt>
                <c:pt idx="10">
                  <c:v>4.3E6</c:v>
                </c:pt>
                <c:pt idx="11">
                  <c:v>7.5E6</c:v>
                </c:pt>
                <c:pt idx="12">
                  <c:v>8.8E6</c:v>
                </c:pt>
                <c:pt idx="13">
                  <c:v>7.5E6</c:v>
                </c:pt>
                <c:pt idx="14">
                  <c:v>9.5E6</c:v>
                </c:pt>
                <c:pt idx="15">
                  <c:v>2.74E7</c:v>
                </c:pt>
                <c:pt idx="16">
                  <c:v>2.13E7</c:v>
                </c:pt>
                <c:pt idx="17">
                  <c:v>2.2E7</c:v>
                </c:pt>
                <c:pt idx="18">
                  <c:v>2.1E7</c:v>
                </c:pt>
                <c:pt idx="19">
                  <c:v>4.2E7</c:v>
                </c:pt>
                <c:pt idx="20">
                  <c:v>4.5E7</c:v>
                </c:pt>
                <c:pt idx="21">
                  <c:v>5.5E7</c:v>
                </c:pt>
                <c:pt idx="22">
                  <c:v>5.43E7</c:v>
                </c:pt>
                <c:pt idx="23">
                  <c:v>1.059E8</c:v>
                </c:pt>
                <c:pt idx="24">
                  <c:v>1.12E8</c:v>
                </c:pt>
                <c:pt idx="25">
                  <c:v>1.69E8</c:v>
                </c:pt>
                <c:pt idx="26">
                  <c:v>1.84E8</c:v>
                </c:pt>
                <c:pt idx="27">
                  <c:v>2.91E8</c:v>
                </c:pt>
                <c:pt idx="28">
                  <c:v>1.69E8</c:v>
                </c:pt>
                <c:pt idx="29">
                  <c:v>4.11E8</c:v>
                </c:pt>
                <c:pt idx="30">
                  <c:v>2.3E8</c:v>
                </c:pt>
                <c:pt idx="31">
                  <c:v>190000.0</c:v>
                </c:pt>
                <c:pt idx="32">
                  <c:v>25000.0</c:v>
                </c:pt>
                <c:pt idx="33">
                  <c:v>25000.0</c:v>
                </c:pt>
                <c:pt idx="34">
                  <c:v>7.31E8</c:v>
                </c:pt>
                <c:pt idx="35">
                  <c:v>7.58E8</c:v>
                </c:pt>
                <c:pt idx="36">
                  <c:v>1.16E9</c:v>
                </c:pt>
                <c:pt idx="37">
                  <c:v>1.303E9</c:v>
                </c:pt>
                <c:pt idx="38">
                  <c:v>1.4E9</c:v>
                </c:pt>
                <c:pt idx="39">
                  <c:v>1.4E9</c:v>
                </c:pt>
                <c:pt idx="40">
                  <c:v>1.9E9</c:v>
                </c:pt>
              </c:numCache>
            </c:numRef>
          </c:yVal>
          <c:smooth val="0"/>
        </c:ser>
        <c:ser>
          <c:idx val="1"/>
          <c:order val="1"/>
          <c:tx>
            <c:v>Embedded</c:v>
          </c:tx>
          <c:spPr>
            <a:ln w="47625">
              <a:noFill/>
            </a:ln>
          </c:spPr>
          <c:xVal>
            <c:numRef>
              <c:f>'By Class'!$M$43:$M$55</c:f>
              <c:numCache>
                <c:formatCode>0.00</c:formatCode>
                <c:ptCount val="13"/>
                <c:pt idx="0" formatCode="General">
                  <c:v>1971.0</c:v>
                </c:pt>
                <c:pt idx="1">
                  <c:v>24.5754247590989</c:v>
                </c:pt>
                <c:pt idx="2">
                  <c:v>31.48231535470742</c:v>
                </c:pt>
                <c:pt idx="3" formatCode="General">
                  <c:v>1972.0</c:v>
                </c:pt>
                <c:pt idx="4" formatCode="General">
                  <c:v>1974.0</c:v>
                </c:pt>
                <c:pt idx="5" formatCode="General">
                  <c:v>1974.0</c:v>
                </c:pt>
                <c:pt idx="6" formatCode="General">
                  <c:v>1974.0</c:v>
                </c:pt>
                <c:pt idx="7" formatCode="General">
                  <c:v>1975.0</c:v>
                </c:pt>
                <c:pt idx="8" formatCode="General">
                  <c:v>1978.0</c:v>
                </c:pt>
                <c:pt idx="9" formatCode="General">
                  <c:v>1981.0</c:v>
                </c:pt>
                <c:pt idx="10" formatCode="General">
                  <c:v>2008.0</c:v>
                </c:pt>
                <c:pt idx="11" formatCode="General">
                  <c:v>2013.0</c:v>
                </c:pt>
                <c:pt idx="12" formatCode="General">
                  <c:v>2014.0</c:v>
                </c:pt>
              </c:numCache>
            </c:numRef>
          </c:xVal>
          <c:yVal>
            <c:numRef>
              <c:f>'By Class'!$Q$43:$Q$55</c:f>
              <c:numCache>
                <c:formatCode>General</c:formatCode>
                <c:ptCount val="13"/>
                <c:pt idx="0">
                  <c:v>2300.0</c:v>
                </c:pt>
                <c:pt idx="1">
                  <c:v>2.5E7</c:v>
                </c:pt>
                <c:pt idx="2">
                  <c:v>3.0E9</c:v>
                </c:pt>
                <c:pt idx="3">
                  <c:v>3500.0</c:v>
                </c:pt>
                <c:pt idx="4">
                  <c:v>4100.0</c:v>
                </c:pt>
                <c:pt idx="5">
                  <c:v>4500.0</c:v>
                </c:pt>
                <c:pt idx="6">
                  <c:v>5000.0</c:v>
                </c:pt>
                <c:pt idx="7">
                  <c:v>3510.0</c:v>
                </c:pt>
                <c:pt idx="8">
                  <c:v>9000.0</c:v>
                </c:pt>
                <c:pt idx="9">
                  <c:v>11500.0</c:v>
                </c:pt>
                <c:pt idx="10">
                  <c:v>4.7E7</c:v>
                </c:pt>
                <c:pt idx="11">
                  <c:v>1.0E9</c:v>
                </c:pt>
                <c:pt idx="12">
                  <c:v>2.0E9</c:v>
                </c:pt>
              </c:numCache>
            </c:numRef>
          </c:yVal>
          <c:smooth val="0"/>
        </c:ser>
        <c:ser>
          <c:idx val="2"/>
          <c:order val="2"/>
          <c:tx>
            <c:v>GPU</c:v>
          </c:tx>
          <c:spPr>
            <a:ln w="47625">
              <a:noFill/>
            </a:ln>
          </c:spPr>
          <c:marker>
            <c:spPr>
              <a:solidFill>
                <a:srgbClr val="FFFF00"/>
              </a:solidFill>
            </c:spPr>
          </c:marker>
          <c:xVal>
            <c:numRef>
              <c:f>'By Class'!$M$56:$M$89</c:f>
              <c:numCache>
                <c:formatCode>General</c:formatCode>
                <c:ptCount val="34"/>
                <c:pt idx="0">
                  <c:v>1997.0</c:v>
                </c:pt>
                <c:pt idx="1">
                  <c:v>1999.0</c:v>
                </c:pt>
                <c:pt idx="2">
                  <c:v>1999.0</c:v>
                </c:pt>
                <c:pt idx="3">
                  <c:v>2000.0</c:v>
                </c:pt>
                <c:pt idx="4">
                  <c:v>2000.0</c:v>
                </c:pt>
                <c:pt idx="5">
                  <c:v>2000.0</c:v>
                </c:pt>
                <c:pt idx="6">
                  <c:v>2001.0</c:v>
                </c:pt>
                <c:pt idx="7">
                  <c:v>2001.0</c:v>
                </c:pt>
                <c:pt idx="8">
                  <c:v>2002.0</c:v>
                </c:pt>
                <c:pt idx="9">
                  <c:v>2002.0</c:v>
                </c:pt>
                <c:pt idx="10">
                  <c:v>2003.0</c:v>
                </c:pt>
                <c:pt idx="11">
                  <c:v>2003.0</c:v>
                </c:pt>
                <c:pt idx="12">
                  <c:v>2004.0</c:v>
                </c:pt>
                <c:pt idx="13">
                  <c:v>2004.0</c:v>
                </c:pt>
                <c:pt idx="14">
                  <c:v>2005.0</c:v>
                </c:pt>
                <c:pt idx="15">
                  <c:v>2005.0</c:v>
                </c:pt>
                <c:pt idx="16">
                  <c:v>2006.0</c:v>
                </c:pt>
                <c:pt idx="17">
                  <c:v>2006.0</c:v>
                </c:pt>
                <c:pt idx="18">
                  <c:v>2006.0</c:v>
                </c:pt>
                <c:pt idx="19">
                  <c:v>2007.0</c:v>
                </c:pt>
                <c:pt idx="20">
                  <c:v>2007.0</c:v>
                </c:pt>
                <c:pt idx="21">
                  <c:v>2008.0</c:v>
                </c:pt>
                <c:pt idx="22">
                  <c:v>2008.0</c:v>
                </c:pt>
                <c:pt idx="23">
                  <c:v>2009.0</c:v>
                </c:pt>
                <c:pt idx="24">
                  <c:v>2010.0</c:v>
                </c:pt>
                <c:pt idx="25">
                  <c:v>2010.0</c:v>
                </c:pt>
                <c:pt idx="26">
                  <c:v>2010.0</c:v>
                </c:pt>
                <c:pt idx="27">
                  <c:v>2011.0</c:v>
                </c:pt>
                <c:pt idx="28">
                  <c:v>2012.0</c:v>
                </c:pt>
                <c:pt idx="29">
                  <c:v>2012.0</c:v>
                </c:pt>
                <c:pt idx="30">
                  <c:v>2013.0</c:v>
                </c:pt>
                <c:pt idx="31">
                  <c:v>2013.0</c:v>
                </c:pt>
                <c:pt idx="32">
                  <c:v>2014.0</c:v>
                </c:pt>
                <c:pt idx="33">
                  <c:v>2015.0</c:v>
                </c:pt>
              </c:numCache>
            </c:numRef>
          </c:xVal>
          <c:yVal>
            <c:numRef>
              <c:f>'By Class'!$Q$56:$Q$89</c:f>
              <c:numCache>
                <c:formatCode>General</c:formatCode>
                <c:ptCount val="34"/>
                <c:pt idx="0">
                  <c:v>3.5E6</c:v>
                </c:pt>
                <c:pt idx="1">
                  <c:v>8.0E6</c:v>
                </c:pt>
                <c:pt idx="2">
                  <c:v>2.3E7</c:v>
                </c:pt>
                <c:pt idx="3">
                  <c:v>2.0E7</c:v>
                </c:pt>
                <c:pt idx="4">
                  <c:v>2.5E7</c:v>
                </c:pt>
                <c:pt idx="5">
                  <c:v>3.0E7</c:v>
                </c:pt>
                <c:pt idx="6">
                  <c:v>5.7E7</c:v>
                </c:pt>
                <c:pt idx="7">
                  <c:v>6.0E7</c:v>
                </c:pt>
                <c:pt idx="8">
                  <c:v>6.3E7</c:v>
                </c:pt>
                <c:pt idx="9">
                  <c:v>1.07E8</c:v>
                </c:pt>
                <c:pt idx="10">
                  <c:v>1.17E8</c:v>
                </c:pt>
                <c:pt idx="11">
                  <c:v>1.35E8</c:v>
                </c:pt>
                <c:pt idx="12">
                  <c:v>1.6E8</c:v>
                </c:pt>
                <c:pt idx="13">
                  <c:v>2.22E8</c:v>
                </c:pt>
                <c:pt idx="14">
                  <c:v>3.03E8</c:v>
                </c:pt>
                <c:pt idx="15">
                  <c:v>3.21E8</c:v>
                </c:pt>
                <c:pt idx="16">
                  <c:v>2.41E8</c:v>
                </c:pt>
                <c:pt idx="17">
                  <c:v>3.84E8</c:v>
                </c:pt>
                <c:pt idx="18">
                  <c:v>6.81E8</c:v>
                </c:pt>
                <c:pt idx="19">
                  <c:v>7.0E8</c:v>
                </c:pt>
                <c:pt idx="20">
                  <c:v>7.54E8</c:v>
                </c:pt>
                <c:pt idx="21">
                  <c:v>9.59E8</c:v>
                </c:pt>
                <c:pt idx="22">
                  <c:v>1.4E9</c:v>
                </c:pt>
                <c:pt idx="23">
                  <c:v>2.154E9</c:v>
                </c:pt>
                <c:pt idx="24">
                  <c:v>2.64E9</c:v>
                </c:pt>
                <c:pt idx="25">
                  <c:v>3.2E9</c:v>
                </c:pt>
                <c:pt idx="26">
                  <c:v>3.0E9</c:v>
                </c:pt>
                <c:pt idx="27">
                  <c:v>4.312711873E9</c:v>
                </c:pt>
                <c:pt idx="28">
                  <c:v>3.54E9</c:v>
                </c:pt>
                <c:pt idx="29">
                  <c:v>7.08E9</c:v>
                </c:pt>
                <c:pt idx="30">
                  <c:v>5.0E9</c:v>
                </c:pt>
                <c:pt idx="31">
                  <c:v>6.3E9</c:v>
                </c:pt>
                <c:pt idx="32">
                  <c:v>5.2E9</c:v>
                </c:pt>
                <c:pt idx="33">
                  <c:v>8.1E9</c:v>
                </c:pt>
              </c:numCache>
            </c:numRef>
          </c:yVal>
          <c:smooth val="0"/>
        </c:ser>
        <c:ser>
          <c:idx val="3"/>
          <c:order val="3"/>
          <c:tx>
            <c:v>Server</c:v>
          </c:tx>
          <c:spPr>
            <a:ln w="47625">
              <a:noFill/>
            </a:ln>
          </c:spPr>
          <c:xVal>
            <c:numRef>
              <c:f>'By Class'!$M$90:$M$117</c:f>
              <c:numCache>
                <c:formatCode>General</c:formatCode>
                <c:ptCount val="28"/>
                <c:pt idx="0">
                  <c:v>1995.0</c:v>
                </c:pt>
                <c:pt idx="1">
                  <c:v>2002.0</c:v>
                </c:pt>
                <c:pt idx="2">
                  <c:v>2003.0</c:v>
                </c:pt>
                <c:pt idx="3">
                  <c:v>2004.0</c:v>
                </c:pt>
                <c:pt idx="4">
                  <c:v>2006.0</c:v>
                </c:pt>
                <c:pt idx="5">
                  <c:v>2007.0</c:v>
                </c:pt>
                <c:pt idx="6">
                  <c:v>2007.0</c:v>
                </c:pt>
                <c:pt idx="7">
                  <c:v>2008.0</c:v>
                </c:pt>
                <c:pt idx="8">
                  <c:v>2009.0</c:v>
                </c:pt>
                <c:pt idx="9">
                  <c:v>2010.0</c:v>
                </c:pt>
                <c:pt idx="10">
                  <c:v>2010.0</c:v>
                </c:pt>
                <c:pt idx="11">
                  <c:v>2010.0</c:v>
                </c:pt>
                <c:pt idx="12">
                  <c:v>2010.0</c:v>
                </c:pt>
                <c:pt idx="13">
                  <c:v>2010.0</c:v>
                </c:pt>
                <c:pt idx="14">
                  <c:v>2010.0</c:v>
                </c:pt>
                <c:pt idx="15">
                  <c:v>2011.0</c:v>
                </c:pt>
                <c:pt idx="16">
                  <c:v>2011.0</c:v>
                </c:pt>
                <c:pt idx="17">
                  <c:v>2012.0</c:v>
                </c:pt>
                <c:pt idx="18">
                  <c:v>2012.0</c:v>
                </c:pt>
                <c:pt idx="19">
                  <c:v>2012.0</c:v>
                </c:pt>
                <c:pt idx="20">
                  <c:v>2012.0</c:v>
                </c:pt>
                <c:pt idx="21">
                  <c:v>2013.0</c:v>
                </c:pt>
                <c:pt idx="22">
                  <c:v>2013.0</c:v>
                </c:pt>
                <c:pt idx="23">
                  <c:v>2014.0</c:v>
                </c:pt>
                <c:pt idx="24">
                  <c:v>2014.0</c:v>
                </c:pt>
                <c:pt idx="25" formatCode="0.00">
                  <c:v>32.21928094887362</c:v>
                </c:pt>
                <c:pt idx="26">
                  <c:v>2014.0</c:v>
                </c:pt>
                <c:pt idx="27">
                  <c:v>2015.0</c:v>
                </c:pt>
              </c:numCache>
            </c:numRef>
          </c:xVal>
          <c:yVal>
            <c:numRef>
              <c:f>'By Class'!$Q$90:$Q$117</c:f>
              <c:numCache>
                <c:formatCode>General</c:formatCode>
                <c:ptCount val="28"/>
                <c:pt idx="0">
                  <c:v>5.5E6</c:v>
                </c:pt>
                <c:pt idx="1">
                  <c:v>2.2E8</c:v>
                </c:pt>
                <c:pt idx="2">
                  <c:v>4.1E8</c:v>
                </c:pt>
                <c:pt idx="3">
                  <c:v>5.92E8</c:v>
                </c:pt>
                <c:pt idx="4">
                  <c:v>1.7E9</c:v>
                </c:pt>
                <c:pt idx="5">
                  <c:v>4.63E8</c:v>
                </c:pt>
                <c:pt idx="6">
                  <c:v>7.89E8</c:v>
                </c:pt>
                <c:pt idx="7">
                  <c:v>1.9E9</c:v>
                </c:pt>
                <c:pt idx="8">
                  <c:v>9.04E8</c:v>
                </c:pt>
                <c:pt idx="9">
                  <c:v>1.0E9</c:v>
                </c:pt>
                <c:pt idx="10">
                  <c:v>1.17E9</c:v>
                </c:pt>
                <c:pt idx="11">
                  <c:v>1.2E9</c:v>
                </c:pt>
                <c:pt idx="12">
                  <c:v>1.4E9</c:v>
                </c:pt>
                <c:pt idx="13">
                  <c:v>2.0E9</c:v>
                </c:pt>
                <c:pt idx="14">
                  <c:v>2.3E9</c:v>
                </c:pt>
                <c:pt idx="15">
                  <c:v>2.27E9</c:v>
                </c:pt>
                <c:pt idx="16">
                  <c:v>2.6E9</c:v>
                </c:pt>
                <c:pt idx="17">
                  <c:v>1.2E9</c:v>
                </c:pt>
                <c:pt idx="18">
                  <c:v>2.1E9</c:v>
                </c:pt>
                <c:pt idx="19">
                  <c:v>2.75E9</c:v>
                </c:pt>
                <c:pt idx="20">
                  <c:v>3.1E9</c:v>
                </c:pt>
                <c:pt idx="21">
                  <c:v>1.86E9</c:v>
                </c:pt>
                <c:pt idx="22">
                  <c:v>4.2E9</c:v>
                </c:pt>
                <c:pt idx="23">
                  <c:v>2.6E9</c:v>
                </c:pt>
                <c:pt idx="24">
                  <c:v>4.31E9</c:v>
                </c:pt>
                <c:pt idx="25">
                  <c:v>5.0E9</c:v>
                </c:pt>
                <c:pt idx="26">
                  <c:v>5.56E9</c:v>
                </c:pt>
                <c:pt idx="27">
                  <c:v>3.99E9</c:v>
                </c:pt>
              </c:numCache>
            </c:numRef>
          </c:yVal>
          <c:smooth val="0"/>
        </c:ser>
        <c:ser>
          <c:idx val="4"/>
          <c:order val="4"/>
          <c:tx>
            <c:v>General Trend</c:v>
          </c:tx>
          <c:spPr>
            <a:ln>
              <a:solidFill>
                <a:schemeClr val="accent4">
                  <a:lumMod val="90000"/>
                  <a:lumOff val="10000"/>
                </a:schemeClr>
              </a:solidFill>
            </a:ln>
          </c:spPr>
          <c:marker>
            <c:symbol val="none"/>
          </c:marker>
          <c:xVal>
            <c:numRef>
              <c:f>'By Class'!$A$122:$A$123</c:f>
              <c:numCache>
                <c:formatCode>General</c:formatCode>
                <c:ptCount val="2"/>
                <c:pt idx="0">
                  <c:v>1970.0</c:v>
                </c:pt>
                <c:pt idx="1">
                  <c:v>2015.0</c:v>
                </c:pt>
              </c:numCache>
            </c:numRef>
          </c:xVal>
          <c:yVal>
            <c:numRef>
              <c:f>'By Class'!$B$122:$B$123</c:f>
              <c:numCache>
                <c:formatCode>0.00E+00</c:formatCode>
                <c:ptCount val="2"/>
                <c:pt idx="0">
                  <c:v>887.3682623159448</c:v>
                </c:pt>
                <c:pt idx="1">
                  <c:v>7.06417117281614E9</c:v>
                </c:pt>
              </c:numCache>
            </c:numRef>
          </c:yVal>
          <c:smooth val="0"/>
        </c:ser>
        <c:ser>
          <c:idx val="6"/>
          <c:order val="5"/>
          <c:tx>
            <c:v>Moore's Prediction</c:v>
          </c:tx>
          <c:spPr>
            <a:ln>
              <a:solidFill>
                <a:schemeClr val="accent3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'By Class'!$A$122:$A$123</c:f>
              <c:numCache>
                <c:formatCode>General</c:formatCode>
                <c:ptCount val="2"/>
                <c:pt idx="0">
                  <c:v>1970.0</c:v>
                </c:pt>
                <c:pt idx="1">
                  <c:v>2015.0</c:v>
                </c:pt>
              </c:numCache>
            </c:numRef>
          </c:xVal>
          <c:yVal>
            <c:numRef>
              <c:f>'By Class'!$D$122:$D$123</c:f>
              <c:numCache>
                <c:formatCode>0.00E+00</c:formatCode>
                <c:ptCount val="2"/>
                <c:pt idx="0">
                  <c:v>282.842712474619</c:v>
                </c:pt>
                <c:pt idx="1">
                  <c:v>1.6777216E9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29820616"/>
        <c:axId val="2129789144"/>
      </c:scatterChart>
      <c:valAx>
        <c:axId val="2129820616"/>
        <c:scaling>
          <c:orientation val="minMax"/>
          <c:max val="2015.0"/>
          <c:min val="197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</a:t>
                </a:r>
              </a:p>
            </c:rich>
          </c:tx>
          <c:layout/>
          <c:overlay val="0"/>
        </c:title>
        <c:numFmt formatCode="General" sourceLinked="1"/>
        <c:majorTickMark val="cross"/>
        <c:minorTickMark val="cross"/>
        <c:tickLblPos val="nextTo"/>
        <c:crossAx val="2129789144"/>
        <c:crosses val="autoZero"/>
        <c:crossBetween val="midCat"/>
      </c:valAx>
      <c:valAx>
        <c:axId val="2129789144"/>
        <c:scaling>
          <c:logBase val="10.0"/>
          <c:orientation val="minMax"/>
          <c:min val="1000.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Transistors</a:t>
                </a:r>
              </a:p>
            </c:rich>
          </c:tx>
          <c:layout/>
          <c:overlay val="0"/>
        </c:title>
        <c:numFmt formatCode="0.E+00" sourceLinked="0"/>
        <c:majorTickMark val="none"/>
        <c:minorTickMark val="none"/>
        <c:tickLblPos val="nextTo"/>
        <c:crossAx val="212982061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Device </a:t>
            </a:r>
            <a:r>
              <a:rPr lang="en-US" dirty="0"/>
              <a:t>Count by Year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Desktop</c:v>
          </c:tx>
          <c:spPr>
            <a:ln w="47625">
              <a:noFill/>
            </a:ln>
          </c:spPr>
          <c:xVal>
            <c:numRef>
              <c:f>'By Class'!$M$2:$M$42</c:f>
              <c:numCache>
                <c:formatCode>General</c:formatCode>
                <c:ptCount val="41"/>
                <c:pt idx="0">
                  <c:v>1976.0</c:v>
                </c:pt>
                <c:pt idx="1">
                  <c:v>1976.0</c:v>
                </c:pt>
                <c:pt idx="2">
                  <c:v>1978.0</c:v>
                </c:pt>
                <c:pt idx="3">
                  <c:v>1979.0</c:v>
                </c:pt>
                <c:pt idx="4">
                  <c:v>1982.0</c:v>
                </c:pt>
                <c:pt idx="5">
                  <c:v>1982.0</c:v>
                </c:pt>
                <c:pt idx="6">
                  <c:v>1985.0</c:v>
                </c:pt>
                <c:pt idx="7">
                  <c:v>1989.0</c:v>
                </c:pt>
                <c:pt idx="8">
                  <c:v>1991.0</c:v>
                </c:pt>
                <c:pt idx="9">
                  <c:v>1993.0</c:v>
                </c:pt>
                <c:pt idx="10">
                  <c:v>1996.0</c:v>
                </c:pt>
                <c:pt idx="11">
                  <c:v>1997.0</c:v>
                </c:pt>
                <c:pt idx="12">
                  <c:v>1997.0</c:v>
                </c:pt>
                <c:pt idx="13">
                  <c:v>1998.0</c:v>
                </c:pt>
                <c:pt idx="14">
                  <c:v>1999.0</c:v>
                </c:pt>
                <c:pt idx="15">
                  <c:v>1999.0</c:v>
                </c:pt>
                <c:pt idx="16">
                  <c:v>1999.0</c:v>
                </c:pt>
                <c:pt idx="17">
                  <c:v>1999.0</c:v>
                </c:pt>
                <c:pt idx="18">
                  <c:v>2000.0</c:v>
                </c:pt>
                <c:pt idx="19">
                  <c:v>2000.0</c:v>
                </c:pt>
                <c:pt idx="20">
                  <c:v>2001.0</c:v>
                </c:pt>
                <c:pt idx="21">
                  <c:v>2002.0</c:v>
                </c:pt>
                <c:pt idx="22">
                  <c:v>2003.0</c:v>
                </c:pt>
                <c:pt idx="23">
                  <c:v>2003.0</c:v>
                </c:pt>
                <c:pt idx="24">
                  <c:v>2004.0</c:v>
                </c:pt>
                <c:pt idx="25">
                  <c:v>2005.0</c:v>
                </c:pt>
                <c:pt idx="26">
                  <c:v>2006.0</c:v>
                </c:pt>
                <c:pt idx="27">
                  <c:v>2006.0</c:v>
                </c:pt>
                <c:pt idx="28">
                  <c:v>2007.0</c:v>
                </c:pt>
                <c:pt idx="29">
                  <c:v>2007.0</c:v>
                </c:pt>
                <c:pt idx="30">
                  <c:v>2008.0</c:v>
                </c:pt>
                <c:pt idx="31" formatCode="0.00">
                  <c:v>17.53563989299298</c:v>
                </c:pt>
                <c:pt idx="32" formatCode="0.00">
                  <c:v>14.60964047443681</c:v>
                </c:pt>
                <c:pt idx="33" formatCode="0.00">
                  <c:v>14.60964047443681</c:v>
                </c:pt>
                <c:pt idx="34">
                  <c:v>2008.0</c:v>
                </c:pt>
                <c:pt idx="35">
                  <c:v>2008.0</c:v>
                </c:pt>
                <c:pt idx="36">
                  <c:v>2011.0</c:v>
                </c:pt>
                <c:pt idx="37">
                  <c:v>2012.0</c:v>
                </c:pt>
                <c:pt idx="38">
                  <c:v>2012.0</c:v>
                </c:pt>
                <c:pt idx="39">
                  <c:v>2014.0</c:v>
                </c:pt>
                <c:pt idx="40">
                  <c:v>2015.0</c:v>
                </c:pt>
              </c:numCache>
            </c:numRef>
          </c:xVal>
          <c:yVal>
            <c:numRef>
              <c:f>'By Class'!$Q$2:$Q$42</c:f>
              <c:numCache>
                <c:formatCode>General</c:formatCode>
                <c:ptCount val="41"/>
                <c:pt idx="0">
                  <c:v>6500.0</c:v>
                </c:pt>
                <c:pt idx="1">
                  <c:v>8500.0</c:v>
                </c:pt>
                <c:pt idx="2">
                  <c:v>29000.0</c:v>
                </c:pt>
                <c:pt idx="3">
                  <c:v>68000.0</c:v>
                </c:pt>
                <c:pt idx="4">
                  <c:v>55000.0</c:v>
                </c:pt>
                <c:pt idx="5">
                  <c:v>134000.0</c:v>
                </c:pt>
                <c:pt idx="6">
                  <c:v>275000.0</c:v>
                </c:pt>
                <c:pt idx="7">
                  <c:v>1.180235E6</c:v>
                </c:pt>
                <c:pt idx="8">
                  <c:v>1.35E6</c:v>
                </c:pt>
                <c:pt idx="9">
                  <c:v>3.1E6</c:v>
                </c:pt>
                <c:pt idx="10">
                  <c:v>4.3E6</c:v>
                </c:pt>
                <c:pt idx="11">
                  <c:v>7.5E6</c:v>
                </c:pt>
                <c:pt idx="12">
                  <c:v>8.8E6</c:v>
                </c:pt>
                <c:pt idx="13">
                  <c:v>7.5E6</c:v>
                </c:pt>
                <c:pt idx="14">
                  <c:v>9.5E6</c:v>
                </c:pt>
                <c:pt idx="15">
                  <c:v>2.74E7</c:v>
                </c:pt>
                <c:pt idx="16">
                  <c:v>2.13E7</c:v>
                </c:pt>
                <c:pt idx="17">
                  <c:v>2.2E7</c:v>
                </c:pt>
                <c:pt idx="18">
                  <c:v>2.1E7</c:v>
                </c:pt>
                <c:pt idx="19">
                  <c:v>4.2E7</c:v>
                </c:pt>
                <c:pt idx="20">
                  <c:v>4.5E7</c:v>
                </c:pt>
                <c:pt idx="21">
                  <c:v>5.5E7</c:v>
                </c:pt>
                <c:pt idx="22">
                  <c:v>5.43E7</c:v>
                </c:pt>
                <c:pt idx="23">
                  <c:v>1.059E8</c:v>
                </c:pt>
                <c:pt idx="24">
                  <c:v>1.12E8</c:v>
                </c:pt>
                <c:pt idx="25">
                  <c:v>1.69E8</c:v>
                </c:pt>
                <c:pt idx="26">
                  <c:v>1.84E8</c:v>
                </c:pt>
                <c:pt idx="27">
                  <c:v>2.91E8</c:v>
                </c:pt>
                <c:pt idx="28">
                  <c:v>1.69E8</c:v>
                </c:pt>
                <c:pt idx="29">
                  <c:v>4.11E8</c:v>
                </c:pt>
                <c:pt idx="30">
                  <c:v>2.3E8</c:v>
                </c:pt>
                <c:pt idx="31">
                  <c:v>190000.0</c:v>
                </c:pt>
                <c:pt idx="32">
                  <c:v>25000.0</c:v>
                </c:pt>
                <c:pt idx="33">
                  <c:v>25000.0</c:v>
                </c:pt>
                <c:pt idx="34">
                  <c:v>7.31E8</c:v>
                </c:pt>
                <c:pt idx="35">
                  <c:v>7.58E8</c:v>
                </c:pt>
                <c:pt idx="36">
                  <c:v>1.16E9</c:v>
                </c:pt>
                <c:pt idx="37">
                  <c:v>1.303E9</c:v>
                </c:pt>
                <c:pt idx="38">
                  <c:v>1.4E9</c:v>
                </c:pt>
                <c:pt idx="39">
                  <c:v>1.4E9</c:v>
                </c:pt>
                <c:pt idx="40">
                  <c:v>1.9E9</c:v>
                </c:pt>
              </c:numCache>
            </c:numRef>
          </c:yVal>
          <c:smooth val="0"/>
        </c:ser>
        <c:ser>
          <c:idx val="1"/>
          <c:order val="1"/>
          <c:tx>
            <c:v>Embedded</c:v>
          </c:tx>
          <c:spPr>
            <a:ln w="47625">
              <a:noFill/>
            </a:ln>
          </c:spPr>
          <c:xVal>
            <c:numRef>
              <c:f>'By Class'!$M$43:$M$55</c:f>
              <c:numCache>
                <c:formatCode>0.00</c:formatCode>
                <c:ptCount val="13"/>
                <c:pt idx="0" formatCode="General">
                  <c:v>1971.0</c:v>
                </c:pt>
                <c:pt idx="1">
                  <c:v>24.5754247590989</c:v>
                </c:pt>
                <c:pt idx="2">
                  <c:v>31.48231535470742</c:v>
                </c:pt>
                <c:pt idx="3" formatCode="General">
                  <c:v>1972.0</c:v>
                </c:pt>
                <c:pt idx="4" formatCode="General">
                  <c:v>1974.0</c:v>
                </c:pt>
                <c:pt idx="5" formatCode="General">
                  <c:v>1974.0</c:v>
                </c:pt>
                <c:pt idx="6" formatCode="General">
                  <c:v>1974.0</c:v>
                </c:pt>
                <c:pt idx="7" formatCode="General">
                  <c:v>1975.0</c:v>
                </c:pt>
                <c:pt idx="8" formatCode="General">
                  <c:v>1978.0</c:v>
                </c:pt>
                <c:pt idx="9" formatCode="General">
                  <c:v>1981.0</c:v>
                </c:pt>
                <c:pt idx="10" formatCode="General">
                  <c:v>2008.0</c:v>
                </c:pt>
                <c:pt idx="11" formatCode="General">
                  <c:v>2013.0</c:v>
                </c:pt>
                <c:pt idx="12" formatCode="General">
                  <c:v>2014.0</c:v>
                </c:pt>
              </c:numCache>
            </c:numRef>
          </c:xVal>
          <c:yVal>
            <c:numRef>
              <c:f>'By Class'!$Q$43:$Q$55</c:f>
              <c:numCache>
                <c:formatCode>General</c:formatCode>
                <c:ptCount val="13"/>
                <c:pt idx="0">
                  <c:v>2300.0</c:v>
                </c:pt>
                <c:pt idx="1">
                  <c:v>2.5E7</c:v>
                </c:pt>
                <c:pt idx="2">
                  <c:v>3.0E9</c:v>
                </c:pt>
                <c:pt idx="3">
                  <c:v>3500.0</c:v>
                </c:pt>
                <c:pt idx="4">
                  <c:v>4100.0</c:v>
                </c:pt>
                <c:pt idx="5">
                  <c:v>4500.0</c:v>
                </c:pt>
                <c:pt idx="6">
                  <c:v>5000.0</c:v>
                </c:pt>
                <c:pt idx="7">
                  <c:v>3510.0</c:v>
                </c:pt>
                <c:pt idx="8">
                  <c:v>9000.0</c:v>
                </c:pt>
                <c:pt idx="9">
                  <c:v>11500.0</c:v>
                </c:pt>
                <c:pt idx="10">
                  <c:v>4.7E7</c:v>
                </c:pt>
                <c:pt idx="11">
                  <c:v>1.0E9</c:v>
                </c:pt>
                <c:pt idx="12">
                  <c:v>2.0E9</c:v>
                </c:pt>
              </c:numCache>
            </c:numRef>
          </c:yVal>
          <c:smooth val="0"/>
        </c:ser>
        <c:ser>
          <c:idx val="2"/>
          <c:order val="2"/>
          <c:tx>
            <c:v>GPU</c:v>
          </c:tx>
          <c:spPr>
            <a:ln w="47625">
              <a:noFill/>
            </a:ln>
          </c:spPr>
          <c:marker>
            <c:spPr>
              <a:solidFill>
                <a:srgbClr val="FFFF00"/>
              </a:solidFill>
            </c:spPr>
          </c:marker>
          <c:xVal>
            <c:numRef>
              <c:f>'By Class'!$M$56:$M$89</c:f>
              <c:numCache>
                <c:formatCode>General</c:formatCode>
                <c:ptCount val="34"/>
                <c:pt idx="0">
                  <c:v>1997.0</c:v>
                </c:pt>
                <c:pt idx="1">
                  <c:v>1999.0</c:v>
                </c:pt>
                <c:pt idx="2">
                  <c:v>1999.0</c:v>
                </c:pt>
                <c:pt idx="3">
                  <c:v>2000.0</c:v>
                </c:pt>
                <c:pt idx="4">
                  <c:v>2000.0</c:v>
                </c:pt>
                <c:pt idx="5">
                  <c:v>2000.0</c:v>
                </c:pt>
                <c:pt idx="6">
                  <c:v>2001.0</c:v>
                </c:pt>
                <c:pt idx="7">
                  <c:v>2001.0</c:v>
                </c:pt>
                <c:pt idx="8">
                  <c:v>2002.0</c:v>
                </c:pt>
                <c:pt idx="9">
                  <c:v>2002.0</c:v>
                </c:pt>
                <c:pt idx="10">
                  <c:v>2003.0</c:v>
                </c:pt>
                <c:pt idx="11">
                  <c:v>2003.0</c:v>
                </c:pt>
                <c:pt idx="12">
                  <c:v>2004.0</c:v>
                </c:pt>
                <c:pt idx="13">
                  <c:v>2004.0</c:v>
                </c:pt>
                <c:pt idx="14">
                  <c:v>2005.0</c:v>
                </c:pt>
                <c:pt idx="15">
                  <c:v>2005.0</c:v>
                </c:pt>
                <c:pt idx="16">
                  <c:v>2006.0</c:v>
                </c:pt>
                <c:pt idx="17">
                  <c:v>2006.0</c:v>
                </c:pt>
                <c:pt idx="18">
                  <c:v>2006.0</c:v>
                </c:pt>
                <c:pt idx="19">
                  <c:v>2007.0</c:v>
                </c:pt>
                <c:pt idx="20">
                  <c:v>2007.0</c:v>
                </c:pt>
                <c:pt idx="21">
                  <c:v>2008.0</c:v>
                </c:pt>
                <c:pt idx="22">
                  <c:v>2008.0</c:v>
                </c:pt>
                <c:pt idx="23">
                  <c:v>2009.0</c:v>
                </c:pt>
                <c:pt idx="24">
                  <c:v>2010.0</c:v>
                </c:pt>
                <c:pt idx="25">
                  <c:v>2010.0</c:v>
                </c:pt>
                <c:pt idx="26">
                  <c:v>2010.0</c:v>
                </c:pt>
                <c:pt idx="27">
                  <c:v>2011.0</c:v>
                </c:pt>
                <c:pt idx="28">
                  <c:v>2012.0</c:v>
                </c:pt>
                <c:pt idx="29">
                  <c:v>2012.0</c:v>
                </c:pt>
                <c:pt idx="30">
                  <c:v>2013.0</c:v>
                </c:pt>
                <c:pt idx="31">
                  <c:v>2013.0</c:v>
                </c:pt>
                <c:pt idx="32">
                  <c:v>2014.0</c:v>
                </c:pt>
                <c:pt idx="33">
                  <c:v>2015.0</c:v>
                </c:pt>
              </c:numCache>
            </c:numRef>
          </c:xVal>
          <c:yVal>
            <c:numRef>
              <c:f>'By Class'!$Q$56:$Q$89</c:f>
              <c:numCache>
                <c:formatCode>General</c:formatCode>
                <c:ptCount val="34"/>
                <c:pt idx="0">
                  <c:v>3.5E6</c:v>
                </c:pt>
                <c:pt idx="1">
                  <c:v>8.0E6</c:v>
                </c:pt>
                <c:pt idx="2">
                  <c:v>2.3E7</c:v>
                </c:pt>
                <c:pt idx="3">
                  <c:v>2.0E7</c:v>
                </c:pt>
                <c:pt idx="4">
                  <c:v>2.5E7</c:v>
                </c:pt>
                <c:pt idx="5">
                  <c:v>3.0E7</c:v>
                </c:pt>
                <c:pt idx="6">
                  <c:v>5.7E7</c:v>
                </c:pt>
                <c:pt idx="7">
                  <c:v>6.0E7</c:v>
                </c:pt>
                <c:pt idx="8">
                  <c:v>6.3E7</c:v>
                </c:pt>
                <c:pt idx="9">
                  <c:v>1.07E8</c:v>
                </c:pt>
                <c:pt idx="10">
                  <c:v>1.17E8</c:v>
                </c:pt>
                <c:pt idx="11">
                  <c:v>1.35E8</c:v>
                </c:pt>
                <c:pt idx="12">
                  <c:v>1.6E8</c:v>
                </c:pt>
                <c:pt idx="13">
                  <c:v>2.22E8</c:v>
                </c:pt>
                <c:pt idx="14">
                  <c:v>3.03E8</c:v>
                </c:pt>
                <c:pt idx="15">
                  <c:v>3.21E8</c:v>
                </c:pt>
                <c:pt idx="16">
                  <c:v>2.41E8</c:v>
                </c:pt>
                <c:pt idx="17">
                  <c:v>3.84E8</c:v>
                </c:pt>
                <c:pt idx="18">
                  <c:v>6.81E8</c:v>
                </c:pt>
                <c:pt idx="19">
                  <c:v>7.0E8</c:v>
                </c:pt>
                <c:pt idx="20">
                  <c:v>7.54E8</c:v>
                </c:pt>
                <c:pt idx="21">
                  <c:v>9.59E8</c:v>
                </c:pt>
                <c:pt idx="22">
                  <c:v>1.4E9</c:v>
                </c:pt>
                <c:pt idx="23">
                  <c:v>2.154E9</c:v>
                </c:pt>
                <c:pt idx="24">
                  <c:v>2.64E9</c:v>
                </c:pt>
                <c:pt idx="25">
                  <c:v>3.2E9</c:v>
                </c:pt>
                <c:pt idx="26">
                  <c:v>3.0E9</c:v>
                </c:pt>
                <c:pt idx="27">
                  <c:v>4.312711873E9</c:v>
                </c:pt>
                <c:pt idx="28">
                  <c:v>3.54E9</c:v>
                </c:pt>
                <c:pt idx="29">
                  <c:v>7.08E9</c:v>
                </c:pt>
                <c:pt idx="30">
                  <c:v>5.0E9</c:v>
                </c:pt>
                <c:pt idx="31">
                  <c:v>6.3E9</c:v>
                </c:pt>
                <c:pt idx="32">
                  <c:v>5.2E9</c:v>
                </c:pt>
                <c:pt idx="33">
                  <c:v>8.1E9</c:v>
                </c:pt>
              </c:numCache>
            </c:numRef>
          </c:yVal>
          <c:smooth val="0"/>
        </c:ser>
        <c:ser>
          <c:idx val="3"/>
          <c:order val="3"/>
          <c:tx>
            <c:v>Server</c:v>
          </c:tx>
          <c:spPr>
            <a:ln w="47625">
              <a:noFill/>
            </a:ln>
          </c:spPr>
          <c:xVal>
            <c:numRef>
              <c:f>'By Class'!$M$90:$M$117</c:f>
              <c:numCache>
                <c:formatCode>General</c:formatCode>
                <c:ptCount val="28"/>
                <c:pt idx="0">
                  <c:v>1995.0</c:v>
                </c:pt>
                <c:pt idx="1">
                  <c:v>2002.0</c:v>
                </c:pt>
                <c:pt idx="2">
                  <c:v>2003.0</c:v>
                </c:pt>
                <c:pt idx="3">
                  <c:v>2004.0</c:v>
                </c:pt>
                <c:pt idx="4">
                  <c:v>2006.0</c:v>
                </c:pt>
                <c:pt idx="5">
                  <c:v>2007.0</c:v>
                </c:pt>
                <c:pt idx="6">
                  <c:v>2007.0</c:v>
                </c:pt>
                <c:pt idx="7">
                  <c:v>2008.0</c:v>
                </c:pt>
                <c:pt idx="8">
                  <c:v>2009.0</c:v>
                </c:pt>
                <c:pt idx="9">
                  <c:v>2010.0</c:v>
                </c:pt>
                <c:pt idx="10">
                  <c:v>2010.0</c:v>
                </c:pt>
                <c:pt idx="11">
                  <c:v>2010.0</c:v>
                </c:pt>
                <c:pt idx="12">
                  <c:v>2010.0</c:v>
                </c:pt>
                <c:pt idx="13">
                  <c:v>2010.0</c:v>
                </c:pt>
                <c:pt idx="14">
                  <c:v>2010.0</c:v>
                </c:pt>
                <c:pt idx="15">
                  <c:v>2011.0</c:v>
                </c:pt>
                <c:pt idx="16">
                  <c:v>2011.0</c:v>
                </c:pt>
                <c:pt idx="17">
                  <c:v>2012.0</c:v>
                </c:pt>
                <c:pt idx="18">
                  <c:v>2012.0</c:v>
                </c:pt>
                <c:pt idx="19">
                  <c:v>2012.0</c:v>
                </c:pt>
                <c:pt idx="20">
                  <c:v>2012.0</c:v>
                </c:pt>
                <c:pt idx="21">
                  <c:v>2013.0</c:v>
                </c:pt>
                <c:pt idx="22">
                  <c:v>2013.0</c:v>
                </c:pt>
                <c:pt idx="23">
                  <c:v>2014.0</c:v>
                </c:pt>
                <c:pt idx="24">
                  <c:v>2014.0</c:v>
                </c:pt>
                <c:pt idx="25" formatCode="0.00">
                  <c:v>32.21928094887362</c:v>
                </c:pt>
                <c:pt idx="26">
                  <c:v>2014.0</c:v>
                </c:pt>
                <c:pt idx="27">
                  <c:v>2015.0</c:v>
                </c:pt>
              </c:numCache>
            </c:numRef>
          </c:xVal>
          <c:yVal>
            <c:numRef>
              <c:f>'By Class'!$Q$90:$Q$117</c:f>
              <c:numCache>
                <c:formatCode>General</c:formatCode>
                <c:ptCount val="28"/>
                <c:pt idx="0">
                  <c:v>5.5E6</c:v>
                </c:pt>
                <c:pt idx="1">
                  <c:v>2.2E8</c:v>
                </c:pt>
                <c:pt idx="2">
                  <c:v>4.1E8</c:v>
                </c:pt>
                <c:pt idx="3">
                  <c:v>5.92E8</c:v>
                </c:pt>
                <c:pt idx="4">
                  <c:v>1.7E9</c:v>
                </c:pt>
                <c:pt idx="5">
                  <c:v>4.63E8</c:v>
                </c:pt>
                <c:pt idx="6">
                  <c:v>7.89E8</c:v>
                </c:pt>
                <c:pt idx="7">
                  <c:v>1.9E9</c:v>
                </c:pt>
                <c:pt idx="8">
                  <c:v>9.04E8</c:v>
                </c:pt>
                <c:pt idx="9">
                  <c:v>1.0E9</c:v>
                </c:pt>
                <c:pt idx="10">
                  <c:v>1.17E9</c:v>
                </c:pt>
                <c:pt idx="11">
                  <c:v>1.2E9</c:v>
                </c:pt>
                <c:pt idx="12">
                  <c:v>1.4E9</c:v>
                </c:pt>
                <c:pt idx="13">
                  <c:v>2.0E9</c:v>
                </c:pt>
                <c:pt idx="14">
                  <c:v>2.3E9</c:v>
                </c:pt>
                <c:pt idx="15">
                  <c:v>2.27E9</c:v>
                </c:pt>
                <c:pt idx="16">
                  <c:v>2.6E9</c:v>
                </c:pt>
                <c:pt idx="17">
                  <c:v>1.2E9</c:v>
                </c:pt>
                <c:pt idx="18">
                  <c:v>2.1E9</c:v>
                </c:pt>
                <c:pt idx="19">
                  <c:v>2.75E9</c:v>
                </c:pt>
                <c:pt idx="20">
                  <c:v>3.1E9</c:v>
                </c:pt>
                <c:pt idx="21">
                  <c:v>1.86E9</c:v>
                </c:pt>
                <c:pt idx="22">
                  <c:v>4.2E9</c:v>
                </c:pt>
                <c:pt idx="23">
                  <c:v>2.6E9</c:v>
                </c:pt>
                <c:pt idx="24">
                  <c:v>4.31E9</c:v>
                </c:pt>
                <c:pt idx="25">
                  <c:v>5.0E9</c:v>
                </c:pt>
                <c:pt idx="26">
                  <c:v>5.56E9</c:v>
                </c:pt>
                <c:pt idx="27">
                  <c:v>3.99E9</c:v>
                </c:pt>
              </c:numCache>
            </c:numRef>
          </c:yVal>
          <c:smooth val="0"/>
        </c:ser>
        <c:ser>
          <c:idx val="4"/>
          <c:order val="4"/>
          <c:tx>
            <c:v>General Trend</c:v>
          </c:tx>
          <c:spPr>
            <a:ln>
              <a:solidFill>
                <a:schemeClr val="accent4">
                  <a:lumMod val="90000"/>
                  <a:lumOff val="10000"/>
                </a:schemeClr>
              </a:solidFill>
            </a:ln>
          </c:spPr>
          <c:marker>
            <c:symbol val="none"/>
          </c:marker>
          <c:xVal>
            <c:numRef>
              <c:f>'By Class'!$A$122:$A$124</c:f>
              <c:numCache>
                <c:formatCode>General</c:formatCode>
                <c:ptCount val="3"/>
                <c:pt idx="0">
                  <c:v>1970.0</c:v>
                </c:pt>
                <c:pt idx="1">
                  <c:v>2015.0</c:v>
                </c:pt>
                <c:pt idx="2">
                  <c:v>2065.0</c:v>
                </c:pt>
              </c:numCache>
            </c:numRef>
          </c:xVal>
          <c:yVal>
            <c:numRef>
              <c:f>'By Class'!$B$122:$B$124</c:f>
              <c:numCache>
                <c:formatCode>0.00E+00</c:formatCode>
                <c:ptCount val="3"/>
                <c:pt idx="0">
                  <c:v>887.3682623159448</c:v>
                </c:pt>
                <c:pt idx="1">
                  <c:v>7.06417117281614E9</c:v>
                </c:pt>
                <c:pt idx="2">
                  <c:v>3.28693845566318E17</c:v>
                </c:pt>
              </c:numCache>
            </c:numRef>
          </c:yVal>
          <c:smooth val="0"/>
        </c:ser>
        <c:ser>
          <c:idx val="6"/>
          <c:order val="5"/>
          <c:tx>
            <c:v>Moore's Prediction</c:v>
          </c:tx>
          <c:marker>
            <c:symbol val="none"/>
          </c:marker>
          <c:xVal>
            <c:numRef>
              <c:f>'By Class'!$A$122:$A$124</c:f>
              <c:numCache>
                <c:formatCode>General</c:formatCode>
                <c:ptCount val="3"/>
                <c:pt idx="0">
                  <c:v>1970.0</c:v>
                </c:pt>
                <c:pt idx="1">
                  <c:v>2015.0</c:v>
                </c:pt>
                <c:pt idx="2">
                  <c:v>2065.0</c:v>
                </c:pt>
              </c:numCache>
            </c:numRef>
          </c:xVal>
          <c:yVal>
            <c:numRef>
              <c:f>'By Class'!$D$122:$D$124</c:f>
              <c:numCache>
                <c:formatCode>0.00E+00</c:formatCode>
                <c:ptCount val="3"/>
                <c:pt idx="0">
                  <c:v>282.842712474619</c:v>
                </c:pt>
                <c:pt idx="1">
                  <c:v>1.6777216E9</c:v>
                </c:pt>
                <c:pt idx="2">
                  <c:v>5.62949953421312E16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23564264"/>
        <c:axId val="2123555064"/>
      </c:scatterChart>
      <c:valAx>
        <c:axId val="2123564264"/>
        <c:scaling>
          <c:orientation val="minMax"/>
          <c:max val="2065.0"/>
          <c:min val="197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</a:t>
                </a:r>
              </a:p>
            </c:rich>
          </c:tx>
          <c:layout/>
          <c:overlay val="0"/>
        </c:title>
        <c:numFmt formatCode="General" sourceLinked="1"/>
        <c:majorTickMark val="cross"/>
        <c:minorTickMark val="cross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123555064"/>
        <c:crosses val="autoZero"/>
        <c:crossBetween val="midCat"/>
        <c:majorUnit val="10.0"/>
      </c:valAx>
      <c:valAx>
        <c:axId val="2123555064"/>
        <c:scaling>
          <c:logBase val="10.0"/>
          <c:orientation val="minMax"/>
          <c:min val="1000.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Transistors</a:t>
                </a:r>
              </a:p>
            </c:rich>
          </c:tx>
          <c:layout/>
          <c:overlay val="0"/>
        </c:title>
        <c:numFmt formatCode="0.E+00" sourceLinked="0"/>
        <c:majorTickMark val="none"/>
        <c:minorTickMark val="none"/>
        <c:tickLblPos val="nextTo"/>
        <c:crossAx val="2123564264"/>
        <c:crosses val="autoZero"/>
        <c:crossBetween val="midCat"/>
      </c:valAx>
    </c:plotArea>
    <c:legend>
      <c:legendPos val="r"/>
      <c:layout/>
      <c:overlay val="0"/>
      <c:spPr>
        <a:ln>
          <a:solidFill>
            <a:schemeClr val="accent5">
              <a:lumMod val="50000"/>
            </a:schemeClr>
          </a:solidFill>
        </a:ln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Area by Year</a:t>
            </a:r>
          </a:p>
        </c:rich>
      </c:tx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Desktop</c:v>
          </c:tx>
          <c:spPr>
            <a:ln w="47625">
              <a:noFill/>
            </a:ln>
          </c:spPr>
          <c:xVal>
            <c:numRef>
              <c:f>'By Class'!$M$2:$M$42</c:f>
              <c:numCache>
                <c:formatCode>General</c:formatCode>
                <c:ptCount val="41"/>
                <c:pt idx="0">
                  <c:v>1976.0</c:v>
                </c:pt>
                <c:pt idx="1">
                  <c:v>1976.0</c:v>
                </c:pt>
                <c:pt idx="2">
                  <c:v>1978.0</c:v>
                </c:pt>
                <c:pt idx="3">
                  <c:v>1979.0</c:v>
                </c:pt>
                <c:pt idx="4">
                  <c:v>1982.0</c:v>
                </c:pt>
                <c:pt idx="5">
                  <c:v>1982.0</c:v>
                </c:pt>
                <c:pt idx="6">
                  <c:v>1985.0</c:v>
                </c:pt>
                <c:pt idx="7">
                  <c:v>1989.0</c:v>
                </c:pt>
                <c:pt idx="8">
                  <c:v>1991.0</c:v>
                </c:pt>
                <c:pt idx="9">
                  <c:v>1993.0</c:v>
                </c:pt>
                <c:pt idx="10">
                  <c:v>1996.0</c:v>
                </c:pt>
                <c:pt idx="11">
                  <c:v>1997.0</c:v>
                </c:pt>
                <c:pt idx="12">
                  <c:v>1997.0</c:v>
                </c:pt>
                <c:pt idx="13">
                  <c:v>1998.0</c:v>
                </c:pt>
                <c:pt idx="14">
                  <c:v>1999.0</c:v>
                </c:pt>
                <c:pt idx="15">
                  <c:v>1999.0</c:v>
                </c:pt>
                <c:pt idx="16">
                  <c:v>1999.0</c:v>
                </c:pt>
                <c:pt idx="17">
                  <c:v>1999.0</c:v>
                </c:pt>
                <c:pt idx="18">
                  <c:v>2000.0</c:v>
                </c:pt>
                <c:pt idx="19">
                  <c:v>2000.0</c:v>
                </c:pt>
                <c:pt idx="20">
                  <c:v>2001.0</c:v>
                </c:pt>
                <c:pt idx="21">
                  <c:v>2002.0</c:v>
                </c:pt>
                <c:pt idx="22">
                  <c:v>2003.0</c:v>
                </c:pt>
                <c:pt idx="23">
                  <c:v>2003.0</c:v>
                </c:pt>
                <c:pt idx="24">
                  <c:v>2004.0</c:v>
                </c:pt>
                <c:pt idx="25">
                  <c:v>2005.0</c:v>
                </c:pt>
                <c:pt idx="26">
                  <c:v>2006.0</c:v>
                </c:pt>
                <c:pt idx="27">
                  <c:v>2006.0</c:v>
                </c:pt>
                <c:pt idx="28">
                  <c:v>2007.0</c:v>
                </c:pt>
                <c:pt idx="29">
                  <c:v>2007.0</c:v>
                </c:pt>
                <c:pt idx="30">
                  <c:v>2008.0</c:v>
                </c:pt>
                <c:pt idx="31" formatCode="0.00">
                  <c:v>17.53563989299298</c:v>
                </c:pt>
                <c:pt idx="32" formatCode="0.00">
                  <c:v>14.60964047443681</c:v>
                </c:pt>
                <c:pt idx="33" formatCode="0.00">
                  <c:v>14.60964047443681</c:v>
                </c:pt>
                <c:pt idx="34">
                  <c:v>2008.0</c:v>
                </c:pt>
                <c:pt idx="35">
                  <c:v>2008.0</c:v>
                </c:pt>
                <c:pt idx="36">
                  <c:v>2011.0</c:v>
                </c:pt>
                <c:pt idx="37">
                  <c:v>2012.0</c:v>
                </c:pt>
                <c:pt idx="38">
                  <c:v>2012.0</c:v>
                </c:pt>
                <c:pt idx="39">
                  <c:v>2014.0</c:v>
                </c:pt>
                <c:pt idx="40">
                  <c:v>2015.0</c:v>
                </c:pt>
              </c:numCache>
            </c:numRef>
          </c:xVal>
          <c:yVal>
            <c:numRef>
              <c:f>'By Class'!$P$2:$P$42</c:f>
              <c:numCache>
                <c:formatCode>General</c:formatCode>
                <c:ptCount val="41"/>
                <c:pt idx="0">
                  <c:v>20.0</c:v>
                </c:pt>
                <c:pt idx="1">
                  <c:v>18.0</c:v>
                </c:pt>
                <c:pt idx="2">
                  <c:v>33.0</c:v>
                </c:pt>
                <c:pt idx="3">
                  <c:v>44.0</c:v>
                </c:pt>
                <c:pt idx="4">
                  <c:v>60.0</c:v>
                </c:pt>
                <c:pt idx="5">
                  <c:v>49.0</c:v>
                </c:pt>
                <c:pt idx="6">
                  <c:v>104.0</c:v>
                </c:pt>
                <c:pt idx="7">
                  <c:v>173.0</c:v>
                </c:pt>
                <c:pt idx="8">
                  <c:v>213.0</c:v>
                </c:pt>
                <c:pt idx="9">
                  <c:v>294.0</c:v>
                </c:pt>
                <c:pt idx="10">
                  <c:v>251.0</c:v>
                </c:pt>
                <c:pt idx="11">
                  <c:v>195.0</c:v>
                </c:pt>
                <c:pt idx="12">
                  <c:v>162.0</c:v>
                </c:pt>
                <c:pt idx="13">
                  <c:v>113.0</c:v>
                </c:pt>
                <c:pt idx="14">
                  <c:v>128.0</c:v>
                </c:pt>
                <c:pt idx="15">
                  <c:v>180.0</c:v>
                </c:pt>
                <c:pt idx="16">
                  <c:v>118.0</c:v>
                </c:pt>
                <c:pt idx="17">
                  <c:v>184.0</c:v>
                </c:pt>
                <c:pt idx="18">
                  <c:v>80.0</c:v>
                </c:pt>
                <c:pt idx="19">
                  <c:v>217.0</c:v>
                </c:pt>
                <c:pt idx="20">
                  <c:v>81.0</c:v>
                </c:pt>
                <c:pt idx="21">
                  <c:v>145.0</c:v>
                </c:pt>
                <c:pt idx="22">
                  <c:v>101.0</c:v>
                </c:pt>
                <c:pt idx="23">
                  <c:v>193.0</c:v>
                </c:pt>
                <c:pt idx="24">
                  <c:v>110.0</c:v>
                </c:pt>
                <c:pt idx="25">
                  <c:v>143.0</c:v>
                </c:pt>
                <c:pt idx="26">
                  <c:v>90.0</c:v>
                </c:pt>
                <c:pt idx="27">
                  <c:v>143.0</c:v>
                </c:pt>
                <c:pt idx="28">
                  <c:v>111.0</c:v>
                </c:pt>
                <c:pt idx="29">
                  <c:v>107.0</c:v>
                </c:pt>
                <c:pt idx="30">
                  <c:v>83.0</c:v>
                </c:pt>
                <c:pt idx="31">
                  <c:v>85.0</c:v>
                </c:pt>
                <c:pt idx="32">
                  <c:v>50.0</c:v>
                </c:pt>
                <c:pt idx="33">
                  <c:v>30.0</c:v>
                </c:pt>
                <c:pt idx="34">
                  <c:v>263.0</c:v>
                </c:pt>
                <c:pt idx="35">
                  <c:v>258.0</c:v>
                </c:pt>
                <c:pt idx="36">
                  <c:v>216.0</c:v>
                </c:pt>
                <c:pt idx="37">
                  <c:v>246.0</c:v>
                </c:pt>
                <c:pt idx="38">
                  <c:v>160.0</c:v>
                </c:pt>
                <c:pt idx="39">
                  <c:v>177.0</c:v>
                </c:pt>
                <c:pt idx="40">
                  <c:v>133.0</c:v>
                </c:pt>
              </c:numCache>
            </c:numRef>
          </c:yVal>
          <c:smooth val="0"/>
        </c:ser>
        <c:ser>
          <c:idx val="1"/>
          <c:order val="1"/>
          <c:tx>
            <c:v>Embedded</c:v>
          </c:tx>
          <c:spPr>
            <a:ln w="47625">
              <a:noFill/>
            </a:ln>
          </c:spPr>
          <c:xVal>
            <c:numRef>
              <c:f>'By Class'!$M$43:$M$55</c:f>
              <c:numCache>
                <c:formatCode>0.00</c:formatCode>
                <c:ptCount val="13"/>
                <c:pt idx="0" formatCode="General">
                  <c:v>1971.0</c:v>
                </c:pt>
                <c:pt idx="1">
                  <c:v>24.5754247590989</c:v>
                </c:pt>
                <c:pt idx="2">
                  <c:v>31.48231535470742</c:v>
                </c:pt>
                <c:pt idx="3" formatCode="General">
                  <c:v>1972.0</c:v>
                </c:pt>
                <c:pt idx="4" formatCode="General">
                  <c:v>1974.0</c:v>
                </c:pt>
                <c:pt idx="5" formatCode="General">
                  <c:v>1974.0</c:v>
                </c:pt>
                <c:pt idx="6" formatCode="General">
                  <c:v>1974.0</c:v>
                </c:pt>
                <c:pt idx="7" formatCode="General">
                  <c:v>1975.0</c:v>
                </c:pt>
                <c:pt idx="8" formatCode="General">
                  <c:v>1978.0</c:v>
                </c:pt>
                <c:pt idx="9" formatCode="General">
                  <c:v>1981.0</c:v>
                </c:pt>
                <c:pt idx="10" formatCode="General">
                  <c:v>2008.0</c:v>
                </c:pt>
                <c:pt idx="11" formatCode="General">
                  <c:v>2013.0</c:v>
                </c:pt>
                <c:pt idx="12" formatCode="General">
                  <c:v>2014.0</c:v>
                </c:pt>
              </c:numCache>
            </c:numRef>
          </c:xVal>
          <c:yVal>
            <c:numRef>
              <c:f>'By Class'!$P$43:$P$55</c:f>
              <c:numCache>
                <c:formatCode>General</c:formatCode>
                <c:ptCount val="13"/>
                <c:pt idx="0">
                  <c:v>12.0</c:v>
                </c:pt>
                <c:pt idx="1">
                  <c:v>50.0</c:v>
                </c:pt>
                <c:pt idx="2">
                  <c:v>128.0</c:v>
                </c:pt>
                <c:pt idx="3">
                  <c:v>14.0</c:v>
                </c:pt>
                <c:pt idx="4">
                  <c:v>16.0</c:v>
                </c:pt>
                <c:pt idx="5">
                  <c:v>20.0</c:v>
                </c:pt>
                <c:pt idx="6">
                  <c:v>27.0</c:v>
                </c:pt>
                <c:pt idx="7">
                  <c:v>21.0</c:v>
                </c:pt>
                <c:pt idx="8">
                  <c:v>21.0</c:v>
                </c:pt>
                <c:pt idx="9">
                  <c:v>6.0</c:v>
                </c:pt>
                <c:pt idx="10">
                  <c:v>24.0</c:v>
                </c:pt>
                <c:pt idx="11">
                  <c:v>102.0</c:v>
                </c:pt>
                <c:pt idx="12">
                  <c:v>89.0</c:v>
                </c:pt>
              </c:numCache>
            </c:numRef>
          </c:yVal>
          <c:smooth val="0"/>
        </c:ser>
        <c:ser>
          <c:idx val="2"/>
          <c:order val="2"/>
          <c:tx>
            <c:v>GPU</c:v>
          </c:tx>
          <c:spPr>
            <a:ln w="47625">
              <a:noFill/>
            </a:ln>
          </c:spPr>
          <c:marker>
            <c:symbol val="triangle"/>
            <c:size val="9"/>
            <c:spPr>
              <a:solidFill>
                <a:srgbClr val="FFFF00"/>
              </a:solidFill>
            </c:spPr>
          </c:marker>
          <c:xVal>
            <c:numRef>
              <c:f>'By Class'!$M$56:$M$89</c:f>
              <c:numCache>
                <c:formatCode>General</c:formatCode>
                <c:ptCount val="34"/>
                <c:pt idx="0">
                  <c:v>1997.0</c:v>
                </c:pt>
                <c:pt idx="1">
                  <c:v>1999.0</c:v>
                </c:pt>
                <c:pt idx="2">
                  <c:v>1999.0</c:v>
                </c:pt>
                <c:pt idx="3">
                  <c:v>2000.0</c:v>
                </c:pt>
                <c:pt idx="4">
                  <c:v>2000.0</c:v>
                </c:pt>
                <c:pt idx="5">
                  <c:v>2000.0</c:v>
                </c:pt>
                <c:pt idx="6">
                  <c:v>2001.0</c:v>
                </c:pt>
                <c:pt idx="7">
                  <c:v>2001.0</c:v>
                </c:pt>
                <c:pt idx="8">
                  <c:v>2002.0</c:v>
                </c:pt>
                <c:pt idx="9">
                  <c:v>2002.0</c:v>
                </c:pt>
                <c:pt idx="10">
                  <c:v>2003.0</c:v>
                </c:pt>
                <c:pt idx="11">
                  <c:v>2003.0</c:v>
                </c:pt>
                <c:pt idx="12">
                  <c:v>2004.0</c:v>
                </c:pt>
                <c:pt idx="13">
                  <c:v>2004.0</c:v>
                </c:pt>
                <c:pt idx="14">
                  <c:v>2005.0</c:v>
                </c:pt>
                <c:pt idx="15">
                  <c:v>2005.0</c:v>
                </c:pt>
                <c:pt idx="16">
                  <c:v>2006.0</c:v>
                </c:pt>
                <c:pt idx="17">
                  <c:v>2006.0</c:v>
                </c:pt>
                <c:pt idx="18">
                  <c:v>2006.0</c:v>
                </c:pt>
                <c:pt idx="19">
                  <c:v>2007.0</c:v>
                </c:pt>
                <c:pt idx="20">
                  <c:v>2007.0</c:v>
                </c:pt>
                <c:pt idx="21">
                  <c:v>2008.0</c:v>
                </c:pt>
                <c:pt idx="22">
                  <c:v>2008.0</c:v>
                </c:pt>
                <c:pt idx="23">
                  <c:v>2009.0</c:v>
                </c:pt>
                <c:pt idx="24">
                  <c:v>2010.0</c:v>
                </c:pt>
                <c:pt idx="25">
                  <c:v>2010.0</c:v>
                </c:pt>
                <c:pt idx="26">
                  <c:v>2010.0</c:v>
                </c:pt>
                <c:pt idx="27">
                  <c:v>2011.0</c:v>
                </c:pt>
                <c:pt idx="28">
                  <c:v>2012.0</c:v>
                </c:pt>
                <c:pt idx="29">
                  <c:v>2012.0</c:v>
                </c:pt>
                <c:pt idx="30">
                  <c:v>2013.0</c:v>
                </c:pt>
                <c:pt idx="31">
                  <c:v>2013.0</c:v>
                </c:pt>
                <c:pt idx="32">
                  <c:v>2014.0</c:v>
                </c:pt>
                <c:pt idx="33">
                  <c:v>2015.0</c:v>
                </c:pt>
              </c:numCache>
            </c:numRef>
          </c:xVal>
          <c:yVal>
            <c:numRef>
              <c:f>'By Class'!$P$56:$P$89</c:f>
              <c:numCache>
                <c:formatCode>General</c:formatCode>
                <c:ptCount val="34"/>
                <c:pt idx="0">
                  <c:v>90.0</c:v>
                </c:pt>
                <c:pt idx="1">
                  <c:v>70.0</c:v>
                </c:pt>
                <c:pt idx="2">
                  <c:v>111.0</c:v>
                </c:pt>
                <c:pt idx="3">
                  <c:v>65.0</c:v>
                </c:pt>
                <c:pt idx="4">
                  <c:v>81.0</c:v>
                </c:pt>
                <c:pt idx="5">
                  <c:v>97.0</c:v>
                </c:pt>
                <c:pt idx="6">
                  <c:v>128.0</c:v>
                </c:pt>
                <c:pt idx="7">
                  <c:v>68.0</c:v>
                </c:pt>
                <c:pt idx="8">
                  <c:v>142.0</c:v>
                </c:pt>
                <c:pt idx="9">
                  <c:v>218.0</c:v>
                </c:pt>
                <c:pt idx="10">
                  <c:v>218.0</c:v>
                </c:pt>
                <c:pt idx="11">
                  <c:v>207.0</c:v>
                </c:pt>
                <c:pt idx="12">
                  <c:v>297.0</c:v>
                </c:pt>
                <c:pt idx="13">
                  <c:v>305.0</c:v>
                </c:pt>
                <c:pt idx="14">
                  <c:v>333.0</c:v>
                </c:pt>
                <c:pt idx="15">
                  <c:v>288.0</c:v>
                </c:pt>
                <c:pt idx="16">
                  <c:v>221.0</c:v>
                </c:pt>
                <c:pt idx="17">
                  <c:v>352.0</c:v>
                </c:pt>
                <c:pt idx="18">
                  <c:v>480.0</c:v>
                </c:pt>
                <c:pt idx="19">
                  <c:v>420.0</c:v>
                </c:pt>
                <c:pt idx="20">
                  <c:v>324.0</c:v>
                </c:pt>
                <c:pt idx="21">
                  <c:v>282.0</c:v>
                </c:pt>
                <c:pt idx="22">
                  <c:v>576.0</c:v>
                </c:pt>
                <c:pt idx="23">
                  <c:v>334.0</c:v>
                </c:pt>
                <c:pt idx="24">
                  <c:v>389.0</c:v>
                </c:pt>
                <c:pt idx="25">
                  <c:v>526.0</c:v>
                </c:pt>
                <c:pt idx="26">
                  <c:v>520.0</c:v>
                </c:pt>
                <c:pt idx="27">
                  <c:v>365.0</c:v>
                </c:pt>
                <c:pt idx="28">
                  <c:v>294.0</c:v>
                </c:pt>
                <c:pt idx="29">
                  <c:v>561.0</c:v>
                </c:pt>
                <c:pt idx="30">
                  <c:v>363.0</c:v>
                </c:pt>
                <c:pt idx="31">
                  <c:v>438.0</c:v>
                </c:pt>
                <c:pt idx="32">
                  <c:v>398.0</c:v>
                </c:pt>
                <c:pt idx="33">
                  <c:v>601.0</c:v>
                </c:pt>
              </c:numCache>
            </c:numRef>
          </c:yVal>
          <c:smooth val="0"/>
        </c:ser>
        <c:ser>
          <c:idx val="3"/>
          <c:order val="3"/>
          <c:tx>
            <c:v>Server</c:v>
          </c:tx>
          <c:spPr>
            <a:ln w="47625">
              <a:noFill/>
            </a:ln>
          </c:spPr>
          <c:xVal>
            <c:numRef>
              <c:f>'By Class'!$M$90:$M$117</c:f>
              <c:numCache>
                <c:formatCode>General</c:formatCode>
                <c:ptCount val="28"/>
                <c:pt idx="0">
                  <c:v>1995.0</c:v>
                </c:pt>
                <c:pt idx="1">
                  <c:v>2002.0</c:v>
                </c:pt>
                <c:pt idx="2">
                  <c:v>2003.0</c:v>
                </c:pt>
                <c:pt idx="3">
                  <c:v>2004.0</c:v>
                </c:pt>
                <c:pt idx="4">
                  <c:v>2006.0</c:v>
                </c:pt>
                <c:pt idx="5">
                  <c:v>2007.0</c:v>
                </c:pt>
                <c:pt idx="6">
                  <c:v>2007.0</c:v>
                </c:pt>
                <c:pt idx="7">
                  <c:v>2008.0</c:v>
                </c:pt>
                <c:pt idx="8">
                  <c:v>2009.0</c:v>
                </c:pt>
                <c:pt idx="9">
                  <c:v>2010.0</c:v>
                </c:pt>
                <c:pt idx="10">
                  <c:v>2010.0</c:v>
                </c:pt>
                <c:pt idx="11">
                  <c:v>2010.0</c:v>
                </c:pt>
                <c:pt idx="12">
                  <c:v>2010.0</c:v>
                </c:pt>
                <c:pt idx="13">
                  <c:v>2010.0</c:v>
                </c:pt>
                <c:pt idx="14">
                  <c:v>2010.0</c:v>
                </c:pt>
                <c:pt idx="15">
                  <c:v>2011.0</c:v>
                </c:pt>
                <c:pt idx="16">
                  <c:v>2011.0</c:v>
                </c:pt>
                <c:pt idx="17">
                  <c:v>2012.0</c:v>
                </c:pt>
                <c:pt idx="18">
                  <c:v>2012.0</c:v>
                </c:pt>
                <c:pt idx="19">
                  <c:v>2012.0</c:v>
                </c:pt>
                <c:pt idx="20">
                  <c:v>2012.0</c:v>
                </c:pt>
                <c:pt idx="21">
                  <c:v>2013.0</c:v>
                </c:pt>
                <c:pt idx="22">
                  <c:v>2013.0</c:v>
                </c:pt>
                <c:pt idx="23">
                  <c:v>2014.0</c:v>
                </c:pt>
                <c:pt idx="24">
                  <c:v>2014.0</c:v>
                </c:pt>
                <c:pt idx="25" formatCode="0.00">
                  <c:v>32.21928094887362</c:v>
                </c:pt>
                <c:pt idx="26">
                  <c:v>2014.0</c:v>
                </c:pt>
                <c:pt idx="27">
                  <c:v>2015.0</c:v>
                </c:pt>
              </c:numCache>
            </c:numRef>
          </c:xVal>
          <c:yVal>
            <c:numRef>
              <c:f>'By Class'!$P$90:$P$117</c:f>
              <c:numCache>
                <c:formatCode>General</c:formatCode>
                <c:ptCount val="28"/>
                <c:pt idx="0">
                  <c:v>307.0</c:v>
                </c:pt>
                <c:pt idx="1">
                  <c:v>421.0</c:v>
                </c:pt>
                <c:pt idx="2">
                  <c:v>374.0</c:v>
                </c:pt>
                <c:pt idx="3">
                  <c:v>432.0</c:v>
                </c:pt>
                <c:pt idx="4">
                  <c:v>596.0</c:v>
                </c:pt>
                <c:pt idx="5">
                  <c:v>283.0</c:v>
                </c:pt>
                <c:pt idx="6">
                  <c:v>341.0</c:v>
                </c:pt>
                <c:pt idx="7">
                  <c:v>503.0</c:v>
                </c:pt>
                <c:pt idx="8">
                  <c:v>346.0</c:v>
                </c:pt>
                <c:pt idx="9">
                  <c:v>377.0</c:v>
                </c:pt>
                <c:pt idx="10">
                  <c:v>240.0</c:v>
                </c:pt>
                <c:pt idx="11">
                  <c:v>567.0</c:v>
                </c:pt>
                <c:pt idx="12">
                  <c:v>512.0</c:v>
                </c:pt>
                <c:pt idx="13">
                  <c:v>699.0</c:v>
                </c:pt>
                <c:pt idx="14">
                  <c:v>684.0</c:v>
                </c:pt>
                <c:pt idx="15">
                  <c:v>434.0</c:v>
                </c:pt>
                <c:pt idx="16">
                  <c:v>512.0</c:v>
                </c:pt>
                <c:pt idx="17">
                  <c:v>315.0</c:v>
                </c:pt>
                <c:pt idx="18">
                  <c:v>567.0</c:v>
                </c:pt>
                <c:pt idx="19">
                  <c:v>597.0</c:v>
                </c:pt>
                <c:pt idx="20">
                  <c:v>544.0</c:v>
                </c:pt>
                <c:pt idx="21">
                  <c:v>256.0</c:v>
                </c:pt>
                <c:pt idx="22">
                  <c:v>650.0</c:v>
                </c:pt>
                <c:pt idx="23">
                  <c:v>355.0</c:v>
                </c:pt>
                <c:pt idx="24">
                  <c:v>541.0</c:v>
                </c:pt>
                <c:pt idx="25">
                  <c:v>541.0</c:v>
                </c:pt>
                <c:pt idx="26">
                  <c:v>661.0</c:v>
                </c:pt>
                <c:pt idx="27">
                  <c:v>678.0</c:v>
                </c:pt>
              </c:numCache>
            </c:numRef>
          </c:yVal>
          <c:smooth val="0"/>
        </c:ser>
        <c:ser>
          <c:idx val="4"/>
          <c:order val="4"/>
          <c:tx>
            <c:v>Trend</c:v>
          </c:tx>
          <c:marker>
            <c:symbol val="none"/>
          </c:marker>
          <c:xVal>
            <c:numRef>
              <c:f>Entry!$P$2:$P$3</c:f>
              <c:numCache>
                <c:formatCode>0.00</c:formatCode>
                <c:ptCount val="2"/>
                <c:pt idx="0">
                  <c:v>1970.0</c:v>
                </c:pt>
                <c:pt idx="1">
                  <c:v>2015.0</c:v>
                </c:pt>
              </c:numCache>
            </c:numRef>
          </c:xVal>
          <c:yVal>
            <c:numRef>
              <c:f>Entry!$V$2:$V$3</c:f>
              <c:numCache>
                <c:formatCode>0.00</c:formatCode>
                <c:ptCount val="2"/>
                <c:pt idx="0">
                  <c:v>16.40818015849126</c:v>
                </c:pt>
                <c:pt idx="1">
                  <c:v>443.8795951172983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0377304"/>
        <c:axId val="-2120371624"/>
      </c:scatterChart>
      <c:valAx>
        <c:axId val="-2120377304"/>
        <c:scaling>
          <c:orientation val="minMax"/>
          <c:max val="2015.0"/>
          <c:min val="197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</a:t>
                </a:r>
              </a:p>
            </c:rich>
          </c:tx>
          <c:overlay val="0"/>
        </c:title>
        <c:numFmt formatCode="General" sourceLinked="1"/>
        <c:majorTickMark val="cross"/>
        <c:minorTickMark val="cross"/>
        <c:tickLblPos val="nextTo"/>
        <c:crossAx val="-2120371624"/>
        <c:crosses val="autoZero"/>
        <c:crossBetween val="midCat"/>
      </c:valAx>
      <c:valAx>
        <c:axId val="-2120371624"/>
        <c:scaling>
          <c:logBase val="2.0"/>
          <c:orientation val="minMax"/>
          <c:min val="4.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Area (mm^2)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-2120377304"/>
        <c:crosses val="autoZero"/>
        <c:crossBetween val="midCat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Area by Year</a:t>
            </a:r>
          </a:p>
        </c:rich>
      </c:tx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Desktop</c:v>
          </c:tx>
          <c:spPr>
            <a:ln w="47625">
              <a:noFill/>
            </a:ln>
          </c:spPr>
          <c:xVal>
            <c:numRef>
              <c:f>'By Class'!$M$2:$M$42</c:f>
              <c:numCache>
                <c:formatCode>General</c:formatCode>
                <c:ptCount val="41"/>
                <c:pt idx="0">
                  <c:v>1976.0</c:v>
                </c:pt>
                <c:pt idx="1">
                  <c:v>1976.0</c:v>
                </c:pt>
                <c:pt idx="2">
                  <c:v>1978.0</c:v>
                </c:pt>
                <c:pt idx="3">
                  <c:v>1979.0</c:v>
                </c:pt>
                <c:pt idx="4">
                  <c:v>1982.0</c:v>
                </c:pt>
                <c:pt idx="5">
                  <c:v>1982.0</c:v>
                </c:pt>
                <c:pt idx="6">
                  <c:v>1985.0</c:v>
                </c:pt>
                <c:pt idx="7">
                  <c:v>1989.0</c:v>
                </c:pt>
                <c:pt idx="8">
                  <c:v>1991.0</c:v>
                </c:pt>
                <c:pt idx="9">
                  <c:v>1993.0</c:v>
                </c:pt>
                <c:pt idx="10">
                  <c:v>1996.0</c:v>
                </c:pt>
                <c:pt idx="11">
                  <c:v>1997.0</c:v>
                </c:pt>
                <c:pt idx="12">
                  <c:v>1997.0</c:v>
                </c:pt>
                <c:pt idx="13">
                  <c:v>1998.0</c:v>
                </c:pt>
                <c:pt idx="14">
                  <c:v>1999.0</c:v>
                </c:pt>
                <c:pt idx="15">
                  <c:v>1999.0</c:v>
                </c:pt>
                <c:pt idx="16">
                  <c:v>1999.0</c:v>
                </c:pt>
                <c:pt idx="17">
                  <c:v>1999.0</c:v>
                </c:pt>
                <c:pt idx="18">
                  <c:v>2000.0</c:v>
                </c:pt>
                <c:pt idx="19">
                  <c:v>2000.0</c:v>
                </c:pt>
                <c:pt idx="20">
                  <c:v>2001.0</c:v>
                </c:pt>
                <c:pt idx="21">
                  <c:v>2002.0</c:v>
                </c:pt>
                <c:pt idx="22">
                  <c:v>2003.0</c:v>
                </c:pt>
                <c:pt idx="23">
                  <c:v>2003.0</c:v>
                </c:pt>
                <c:pt idx="24">
                  <c:v>2004.0</c:v>
                </c:pt>
                <c:pt idx="25">
                  <c:v>2005.0</c:v>
                </c:pt>
                <c:pt idx="26">
                  <c:v>2006.0</c:v>
                </c:pt>
                <c:pt idx="27">
                  <c:v>2006.0</c:v>
                </c:pt>
                <c:pt idx="28">
                  <c:v>2007.0</c:v>
                </c:pt>
                <c:pt idx="29">
                  <c:v>2007.0</c:v>
                </c:pt>
                <c:pt idx="30">
                  <c:v>2008.0</c:v>
                </c:pt>
                <c:pt idx="31" formatCode="0.00">
                  <c:v>17.53563989299298</c:v>
                </c:pt>
                <c:pt idx="32" formatCode="0.00">
                  <c:v>14.60964047443681</c:v>
                </c:pt>
                <c:pt idx="33" formatCode="0.00">
                  <c:v>14.60964047443681</c:v>
                </c:pt>
                <c:pt idx="34">
                  <c:v>2008.0</c:v>
                </c:pt>
                <c:pt idx="35">
                  <c:v>2008.0</c:v>
                </c:pt>
                <c:pt idx="36">
                  <c:v>2011.0</c:v>
                </c:pt>
                <c:pt idx="37">
                  <c:v>2012.0</c:v>
                </c:pt>
                <c:pt idx="38">
                  <c:v>2012.0</c:v>
                </c:pt>
                <c:pt idx="39">
                  <c:v>2014.0</c:v>
                </c:pt>
                <c:pt idx="40">
                  <c:v>2015.0</c:v>
                </c:pt>
              </c:numCache>
            </c:numRef>
          </c:xVal>
          <c:yVal>
            <c:numRef>
              <c:f>'By Class'!$P$2:$P$42</c:f>
              <c:numCache>
                <c:formatCode>General</c:formatCode>
                <c:ptCount val="41"/>
                <c:pt idx="0">
                  <c:v>20.0</c:v>
                </c:pt>
                <c:pt idx="1">
                  <c:v>18.0</c:v>
                </c:pt>
                <c:pt idx="2">
                  <c:v>33.0</c:v>
                </c:pt>
                <c:pt idx="3">
                  <c:v>44.0</c:v>
                </c:pt>
                <c:pt idx="4">
                  <c:v>60.0</c:v>
                </c:pt>
                <c:pt idx="5">
                  <c:v>49.0</c:v>
                </c:pt>
                <c:pt idx="6">
                  <c:v>104.0</c:v>
                </c:pt>
                <c:pt idx="7">
                  <c:v>173.0</c:v>
                </c:pt>
                <c:pt idx="8">
                  <c:v>213.0</c:v>
                </c:pt>
                <c:pt idx="9">
                  <c:v>294.0</c:v>
                </c:pt>
                <c:pt idx="10">
                  <c:v>251.0</c:v>
                </c:pt>
                <c:pt idx="11">
                  <c:v>195.0</c:v>
                </c:pt>
                <c:pt idx="12">
                  <c:v>162.0</c:v>
                </c:pt>
                <c:pt idx="13">
                  <c:v>113.0</c:v>
                </c:pt>
                <c:pt idx="14">
                  <c:v>128.0</c:v>
                </c:pt>
                <c:pt idx="15">
                  <c:v>180.0</c:v>
                </c:pt>
                <c:pt idx="16">
                  <c:v>118.0</c:v>
                </c:pt>
                <c:pt idx="17">
                  <c:v>184.0</c:v>
                </c:pt>
                <c:pt idx="18">
                  <c:v>80.0</c:v>
                </c:pt>
                <c:pt idx="19">
                  <c:v>217.0</c:v>
                </c:pt>
                <c:pt idx="20">
                  <c:v>81.0</c:v>
                </c:pt>
                <c:pt idx="21">
                  <c:v>145.0</c:v>
                </c:pt>
                <c:pt idx="22">
                  <c:v>101.0</c:v>
                </c:pt>
                <c:pt idx="23">
                  <c:v>193.0</c:v>
                </c:pt>
                <c:pt idx="24">
                  <c:v>110.0</c:v>
                </c:pt>
                <c:pt idx="25">
                  <c:v>143.0</c:v>
                </c:pt>
                <c:pt idx="26">
                  <c:v>90.0</c:v>
                </c:pt>
                <c:pt idx="27">
                  <c:v>143.0</c:v>
                </c:pt>
                <c:pt idx="28">
                  <c:v>111.0</c:v>
                </c:pt>
                <c:pt idx="29">
                  <c:v>107.0</c:v>
                </c:pt>
                <c:pt idx="30">
                  <c:v>83.0</c:v>
                </c:pt>
                <c:pt idx="31">
                  <c:v>85.0</c:v>
                </c:pt>
                <c:pt idx="32">
                  <c:v>50.0</c:v>
                </c:pt>
                <c:pt idx="33">
                  <c:v>30.0</c:v>
                </c:pt>
                <c:pt idx="34">
                  <c:v>263.0</c:v>
                </c:pt>
                <c:pt idx="35">
                  <c:v>258.0</c:v>
                </c:pt>
                <c:pt idx="36">
                  <c:v>216.0</c:v>
                </c:pt>
                <c:pt idx="37">
                  <c:v>246.0</c:v>
                </c:pt>
                <c:pt idx="38">
                  <c:v>160.0</c:v>
                </c:pt>
                <c:pt idx="39">
                  <c:v>177.0</c:v>
                </c:pt>
                <c:pt idx="40">
                  <c:v>133.0</c:v>
                </c:pt>
              </c:numCache>
            </c:numRef>
          </c:yVal>
          <c:smooth val="0"/>
        </c:ser>
        <c:ser>
          <c:idx val="1"/>
          <c:order val="1"/>
          <c:tx>
            <c:v>Embedded</c:v>
          </c:tx>
          <c:spPr>
            <a:ln w="47625">
              <a:noFill/>
            </a:ln>
          </c:spPr>
          <c:xVal>
            <c:numRef>
              <c:f>'By Class'!$M$43:$M$55</c:f>
              <c:numCache>
                <c:formatCode>0.00</c:formatCode>
                <c:ptCount val="13"/>
                <c:pt idx="0" formatCode="General">
                  <c:v>1971.0</c:v>
                </c:pt>
                <c:pt idx="1">
                  <c:v>24.5754247590989</c:v>
                </c:pt>
                <c:pt idx="2">
                  <c:v>31.48231535470742</c:v>
                </c:pt>
                <c:pt idx="3" formatCode="General">
                  <c:v>1972.0</c:v>
                </c:pt>
                <c:pt idx="4" formatCode="General">
                  <c:v>1974.0</c:v>
                </c:pt>
                <c:pt idx="5" formatCode="General">
                  <c:v>1974.0</c:v>
                </c:pt>
                <c:pt idx="6" formatCode="General">
                  <c:v>1974.0</c:v>
                </c:pt>
                <c:pt idx="7" formatCode="General">
                  <c:v>1975.0</c:v>
                </c:pt>
                <c:pt idx="8" formatCode="General">
                  <c:v>1978.0</c:v>
                </c:pt>
                <c:pt idx="9" formatCode="General">
                  <c:v>1981.0</c:v>
                </c:pt>
                <c:pt idx="10" formatCode="General">
                  <c:v>2008.0</c:v>
                </c:pt>
                <c:pt idx="11" formatCode="General">
                  <c:v>2013.0</c:v>
                </c:pt>
                <c:pt idx="12" formatCode="General">
                  <c:v>2014.0</c:v>
                </c:pt>
              </c:numCache>
            </c:numRef>
          </c:xVal>
          <c:yVal>
            <c:numRef>
              <c:f>'By Class'!$P$43:$P$55</c:f>
              <c:numCache>
                <c:formatCode>General</c:formatCode>
                <c:ptCount val="13"/>
                <c:pt idx="0">
                  <c:v>12.0</c:v>
                </c:pt>
                <c:pt idx="1">
                  <c:v>50.0</c:v>
                </c:pt>
                <c:pt idx="2">
                  <c:v>128.0</c:v>
                </c:pt>
                <c:pt idx="3">
                  <c:v>14.0</c:v>
                </c:pt>
                <c:pt idx="4">
                  <c:v>16.0</c:v>
                </c:pt>
                <c:pt idx="5">
                  <c:v>20.0</c:v>
                </c:pt>
                <c:pt idx="6">
                  <c:v>27.0</c:v>
                </c:pt>
                <c:pt idx="7">
                  <c:v>21.0</c:v>
                </c:pt>
                <c:pt idx="8">
                  <c:v>21.0</c:v>
                </c:pt>
                <c:pt idx="9">
                  <c:v>6.0</c:v>
                </c:pt>
                <c:pt idx="10">
                  <c:v>24.0</c:v>
                </c:pt>
                <c:pt idx="11">
                  <c:v>102.0</c:v>
                </c:pt>
                <c:pt idx="12">
                  <c:v>89.0</c:v>
                </c:pt>
              </c:numCache>
            </c:numRef>
          </c:yVal>
          <c:smooth val="0"/>
        </c:ser>
        <c:ser>
          <c:idx val="2"/>
          <c:order val="2"/>
          <c:tx>
            <c:v>GPU</c:v>
          </c:tx>
          <c:spPr>
            <a:ln w="47625">
              <a:noFill/>
            </a:ln>
          </c:spPr>
          <c:marker>
            <c:spPr>
              <a:solidFill>
                <a:srgbClr val="FFFF00"/>
              </a:solidFill>
            </c:spPr>
          </c:marker>
          <c:xVal>
            <c:numRef>
              <c:f>'By Class'!$M$56:$M$89</c:f>
              <c:numCache>
                <c:formatCode>General</c:formatCode>
                <c:ptCount val="34"/>
                <c:pt idx="0">
                  <c:v>1997.0</c:v>
                </c:pt>
                <c:pt idx="1">
                  <c:v>1999.0</c:v>
                </c:pt>
                <c:pt idx="2">
                  <c:v>1999.0</c:v>
                </c:pt>
                <c:pt idx="3">
                  <c:v>2000.0</c:v>
                </c:pt>
                <c:pt idx="4">
                  <c:v>2000.0</c:v>
                </c:pt>
                <c:pt idx="5">
                  <c:v>2000.0</c:v>
                </c:pt>
                <c:pt idx="6">
                  <c:v>2001.0</c:v>
                </c:pt>
                <c:pt idx="7">
                  <c:v>2001.0</c:v>
                </c:pt>
                <c:pt idx="8">
                  <c:v>2002.0</c:v>
                </c:pt>
                <c:pt idx="9">
                  <c:v>2002.0</c:v>
                </c:pt>
                <c:pt idx="10">
                  <c:v>2003.0</c:v>
                </c:pt>
                <c:pt idx="11">
                  <c:v>2003.0</c:v>
                </c:pt>
                <c:pt idx="12">
                  <c:v>2004.0</c:v>
                </c:pt>
                <c:pt idx="13">
                  <c:v>2004.0</c:v>
                </c:pt>
                <c:pt idx="14">
                  <c:v>2005.0</c:v>
                </c:pt>
                <c:pt idx="15">
                  <c:v>2005.0</c:v>
                </c:pt>
                <c:pt idx="16">
                  <c:v>2006.0</c:v>
                </c:pt>
                <c:pt idx="17">
                  <c:v>2006.0</c:v>
                </c:pt>
                <c:pt idx="18">
                  <c:v>2006.0</c:v>
                </c:pt>
                <c:pt idx="19">
                  <c:v>2007.0</c:v>
                </c:pt>
                <c:pt idx="20">
                  <c:v>2007.0</c:v>
                </c:pt>
                <c:pt idx="21">
                  <c:v>2008.0</c:v>
                </c:pt>
                <c:pt idx="22">
                  <c:v>2008.0</c:v>
                </c:pt>
                <c:pt idx="23">
                  <c:v>2009.0</c:v>
                </c:pt>
                <c:pt idx="24">
                  <c:v>2010.0</c:v>
                </c:pt>
                <c:pt idx="25">
                  <c:v>2010.0</c:v>
                </c:pt>
                <c:pt idx="26">
                  <c:v>2010.0</c:v>
                </c:pt>
                <c:pt idx="27">
                  <c:v>2011.0</c:v>
                </c:pt>
                <c:pt idx="28">
                  <c:v>2012.0</c:v>
                </c:pt>
                <c:pt idx="29">
                  <c:v>2012.0</c:v>
                </c:pt>
                <c:pt idx="30">
                  <c:v>2013.0</c:v>
                </c:pt>
                <c:pt idx="31">
                  <c:v>2013.0</c:v>
                </c:pt>
                <c:pt idx="32">
                  <c:v>2014.0</c:v>
                </c:pt>
                <c:pt idx="33">
                  <c:v>2015.0</c:v>
                </c:pt>
              </c:numCache>
            </c:numRef>
          </c:xVal>
          <c:yVal>
            <c:numRef>
              <c:f>'By Class'!$P$56:$P$89</c:f>
              <c:numCache>
                <c:formatCode>General</c:formatCode>
                <c:ptCount val="34"/>
                <c:pt idx="0">
                  <c:v>90.0</c:v>
                </c:pt>
                <c:pt idx="1">
                  <c:v>70.0</c:v>
                </c:pt>
                <c:pt idx="2">
                  <c:v>111.0</c:v>
                </c:pt>
                <c:pt idx="3">
                  <c:v>65.0</c:v>
                </c:pt>
                <c:pt idx="4">
                  <c:v>81.0</c:v>
                </c:pt>
                <c:pt idx="5">
                  <c:v>97.0</c:v>
                </c:pt>
                <c:pt idx="6">
                  <c:v>128.0</c:v>
                </c:pt>
                <c:pt idx="7">
                  <c:v>68.0</c:v>
                </c:pt>
                <c:pt idx="8">
                  <c:v>142.0</c:v>
                </c:pt>
                <c:pt idx="9">
                  <c:v>218.0</c:v>
                </c:pt>
                <c:pt idx="10">
                  <c:v>218.0</c:v>
                </c:pt>
                <c:pt idx="11">
                  <c:v>207.0</c:v>
                </c:pt>
                <c:pt idx="12">
                  <c:v>297.0</c:v>
                </c:pt>
                <c:pt idx="13">
                  <c:v>305.0</c:v>
                </c:pt>
                <c:pt idx="14">
                  <c:v>333.0</c:v>
                </c:pt>
                <c:pt idx="15">
                  <c:v>288.0</c:v>
                </c:pt>
                <c:pt idx="16">
                  <c:v>221.0</c:v>
                </c:pt>
                <c:pt idx="17">
                  <c:v>352.0</c:v>
                </c:pt>
                <c:pt idx="18">
                  <c:v>480.0</c:v>
                </c:pt>
                <c:pt idx="19">
                  <c:v>420.0</c:v>
                </c:pt>
                <c:pt idx="20">
                  <c:v>324.0</c:v>
                </c:pt>
                <c:pt idx="21">
                  <c:v>282.0</c:v>
                </c:pt>
                <c:pt idx="22">
                  <c:v>576.0</c:v>
                </c:pt>
                <c:pt idx="23">
                  <c:v>334.0</c:v>
                </c:pt>
                <c:pt idx="24">
                  <c:v>389.0</c:v>
                </c:pt>
                <c:pt idx="25">
                  <c:v>526.0</c:v>
                </c:pt>
                <c:pt idx="26">
                  <c:v>520.0</c:v>
                </c:pt>
                <c:pt idx="27">
                  <c:v>365.0</c:v>
                </c:pt>
                <c:pt idx="28">
                  <c:v>294.0</c:v>
                </c:pt>
                <c:pt idx="29">
                  <c:v>561.0</c:v>
                </c:pt>
                <c:pt idx="30">
                  <c:v>363.0</c:v>
                </c:pt>
                <c:pt idx="31">
                  <c:v>438.0</c:v>
                </c:pt>
                <c:pt idx="32">
                  <c:v>398.0</c:v>
                </c:pt>
                <c:pt idx="33">
                  <c:v>601.0</c:v>
                </c:pt>
              </c:numCache>
            </c:numRef>
          </c:yVal>
          <c:smooth val="0"/>
        </c:ser>
        <c:ser>
          <c:idx val="3"/>
          <c:order val="3"/>
          <c:tx>
            <c:v>Server</c:v>
          </c:tx>
          <c:spPr>
            <a:ln w="47625">
              <a:noFill/>
            </a:ln>
          </c:spPr>
          <c:xVal>
            <c:numRef>
              <c:f>'By Class'!$M$90:$M$117</c:f>
              <c:numCache>
                <c:formatCode>General</c:formatCode>
                <c:ptCount val="28"/>
                <c:pt idx="0">
                  <c:v>1995.0</c:v>
                </c:pt>
                <c:pt idx="1">
                  <c:v>2002.0</c:v>
                </c:pt>
                <c:pt idx="2">
                  <c:v>2003.0</c:v>
                </c:pt>
                <c:pt idx="3">
                  <c:v>2004.0</c:v>
                </c:pt>
                <c:pt idx="4">
                  <c:v>2006.0</c:v>
                </c:pt>
                <c:pt idx="5">
                  <c:v>2007.0</c:v>
                </c:pt>
                <c:pt idx="6">
                  <c:v>2007.0</c:v>
                </c:pt>
                <c:pt idx="7">
                  <c:v>2008.0</c:v>
                </c:pt>
                <c:pt idx="8">
                  <c:v>2009.0</c:v>
                </c:pt>
                <c:pt idx="9">
                  <c:v>2010.0</c:v>
                </c:pt>
                <c:pt idx="10">
                  <c:v>2010.0</c:v>
                </c:pt>
                <c:pt idx="11">
                  <c:v>2010.0</c:v>
                </c:pt>
                <c:pt idx="12">
                  <c:v>2010.0</c:v>
                </c:pt>
                <c:pt idx="13">
                  <c:v>2010.0</c:v>
                </c:pt>
                <c:pt idx="14">
                  <c:v>2010.0</c:v>
                </c:pt>
                <c:pt idx="15">
                  <c:v>2011.0</c:v>
                </c:pt>
                <c:pt idx="16">
                  <c:v>2011.0</c:v>
                </c:pt>
                <c:pt idx="17">
                  <c:v>2012.0</c:v>
                </c:pt>
                <c:pt idx="18">
                  <c:v>2012.0</c:v>
                </c:pt>
                <c:pt idx="19">
                  <c:v>2012.0</c:v>
                </c:pt>
                <c:pt idx="20">
                  <c:v>2012.0</c:v>
                </c:pt>
                <c:pt idx="21">
                  <c:v>2013.0</c:v>
                </c:pt>
                <c:pt idx="22">
                  <c:v>2013.0</c:v>
                </c:pt>
                <c:pt idx="23">
                  <c:v>2014.0</c:v>
                </c:pt>
                <c:pt idx="24">
                  <c:v>2014.0</c:v>
                </c:pt>
                <c:pt idx="25" formatCode="0.00">
                  <c:v>32.21928094887362</c:v>
                </c:pt>
                <c:pt idx="26">
                  <c:v>2014.0</c:v>
                </c:pt>
                <c:pt idx="27">
                  <c:v>2015.0</c:v>
                </c:pt>
              </c:numCache>
            </c:numRef>
          </c:xVal>
          <c:yVal>
            <c:numRef>
              <c:f>'By Class'!$P$90:$P$117</c:f>
              <c:numCache>
                <c:formatCode>General</c:formatCode>
                <c:ptCount val="28"/>
                <c:pt idx="0">
                  <c:v>307.0</c:v>
                </c:pt>
                <c:pt idx="1">
                  <c:v>421.0</c:v>
                </c:pt>
                <c:pt idx="2">
                  <c:v>374.0</c:v>
                </c:pt>
                <c:pt idx="3">
                  <c:v>432.0</c:v>
                </c:pt>
                <c:pt idx="4">
                  <c:v>596.0</c:v>
                </c:pt>
                <c:pt idx="5">
                  <c:v>283.0</c:v>
                </c:pt>
                <c:pt idx="6">
                  <c:v>341.0</c:v>
                </c:pt>
                <c:pt idx="7">
                  <c:v>503.0</c:v>
                </c:pt>
                <c:pt idx="8">
                  <c:v>346.0</c:v>
                </c:pt>
                <c:pt idx="9">
                  <c:v>377.0</c:v>
                </c:pt>
                <c:pt idx="10">
                  <c:v>240.0</c:v>
                </c:pt>
                <c:pt idx="11">
                  <c:v>567.0</c:v>
                </c:pt>
                <c:pt idx="12">
                  <c:v>512.0</c:v>
                </c:pt>
                <c:pt idx="13">
                  <c:v>699.0</c:v>
                </c:pt>
                <c:pt idx="14">
                  <c:v>684.0</c:v>
                </c:pt>
                <c:pt idx="15">
                  <c:v>434.0</c:v>
                </c:pt>
                <c:pt idx="16">
                  <c:v>512.0</c:v>
                </c:pt>
                <c:pt idx="17">
                  <c:v>315.0</c:v>
                </c:pt>
                <c:pt idx="18">
                  <c:v>567.0</c:v>
                </c:pt>
                <c:pt idx="19">
                  <c:v>597.0</c:v>
                </c:pt>
                <c:pt idx="20">
                  <c:v>544.0</c:v>
                </c:pt>
                <c:pt idx="21">
                  <c:v>256.0</c:v>
                </c:pt>
                <c:pt idx="22">
                  <c:v>650.0</c:v>
                </c:pt>
                <c:pt idx="23">
                  <c:v>355.0</c:v>
                </c:pt>
                <c:pt idx="24">
                  <c:v>541.0</c:v>
                </c:pt>
                <c:pt idx="25">
                  <c:v>541.0</c:v>
                </c:pt>
                <c:pt idx="26">
                  <c:v>661.0</c:v>
                </c:pt>
                <c:pt idx="27">
                  <c:v>678.0</c:v>
                </c:pt>
              </c:numCache>
            </c:numRef>
          </c:yVal>
          <c:smooth val="0"/>
        </c:ser>
        <c:ser>
          <c:idx val="4"/>
          <c:order val="4"/>
          <c:tx>
            <c:v>Trend</c:v>
          </c:tx>
          <c:marker>
            <c:symbol val="none"/>
          </c:marker>
          <c:xVal>
            <c:numRef>
              <c:f>Entry!$P$2:$P$4</c:f>
              <c:numCache>
                <c:formatCode>0.00</c:formatCode>
                <c:ptCount val="3"/>
                <c:pt idx="0">
                  <c:v>1970.0</c:v>
                </c:pt>
                <c:pt idx="1">
                  <c:v>2015.0</c:v>
                </c:pt>
                <c:pt idx="2">
                  <c:v>2065.0</c:v>
                </c:pt>
              </c:numCache>
            </c:numRef>
          </c:xVal>
          <c:yVal>
            <c:numRef>
              <c:f>Entry!$V$2:$V$4</c:f>
              <c:numCache>
                <c:formatCode>0.00</c:formatCode>
                <c:ptCount val="3"/>
                <c:pt idx="0">
                  <c:v>16.40818015849126</c:v>
                </c:pt>
                <c:pt idx="1">
                  <c:v>443.8795951172983</c:v>
                </c:pt>
                <c:pt idx="2">
                  <c:v>17322.23034557382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04121048"/>
        <c:axId val="-2104096168"/>
      </c:scatterChart>
      <c:valAx>
        <c:axId val="-2104121048"/>
        <c:scaling>
          <c:orientation val="minMax"/>
          <c:max val="2065.0"/>
          <c:min val="197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</a:t>
                </a:r>
              </a:p>
            </c:rich>
          </c:tx>
          <c:overlay val="0"/>
        </c:title>
        <c:numFmt formatCode="General" sourceLinked="1"/>
        <c:majorTickMark val="cross"/>
        <c:minorTickMark val="cross"/>
        <c:tickLblPos val="nextTo"/>
        <c:crossAx val="-2104096168"/>
        <c:crosses val="autoZero"/>
        <c:crossBetween val="midCat"/>
      </c:valAx>
      <c:valAx>
        <c:axId val="-2104096168"/>
        <c:scaling>
          <c:logBase val="2.0"/>
          <c:orientation val="minMax"/>
          <c:min val="4.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Area (mm^2)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-2104121048"/>
        <c:crosses val="autoZero"/>
        <c:crossBetween val="midCat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Linear </a:t>
            </a:r>
            <a:r>
              <a:rPr lang="en-US" dirty="0" smtClean="0"/>
              <a:t>Scale </a:t>
            </a:r>
            <a:r>
              <a:rPr lang="en-US" dirty="0"/>
              <a:t>by Year</a:t>
            </a:r>
          </a:p>
        </c:rich>
      </c:tx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Desktop</c:v>
          </c:tx>
          <c:spPr>
            <a:ln w="47625">
              <a:noFill/>
            </a:ln>
          </c:spPr>
          <c:xVal>
            <c:numRef>
              <c:f>'By Class'!$M$2:$M$42</c:f>
              <c:numCache>
                <c:formatCode>General</c:formatCode>
                <c:ptCount val="41"/>
                <c:pt idx="0">
                  <c:v>1976.0</c:v>
                </c:pt>
                <c:pt idx="1">
                  <c:v>1976.0</c:v>
                </c:pt>
                <c:pt idx="2">
                  <c:v>1978.0</c:v>
                </c:pt>
                <c:pt idx="3">
                  <c:v>1979.0</c:v>
                </c:pt>
                <c:pt idx="4">
                  <c:v>1982.0</c:v>
                </c:pt>
                <c:pt idx="5">
                  <c:v>1982.0</c:v>
                </c:pt>
                <c:pt idx="6">
                  <c:v>1985.0</c:v>
                </c:pt>
                <c:pt idx="7">
                  <c:v>1989.0</c:v>
                </c:pt>
                <c:pt idx="8">
                  <c:v>1991.0</c:v>
                </c:pt>
                <c:pt idx="9">
                  <c:v>1993.0</c:v>
                </c:pt>
                <c:pt idx="10">
                  <c:v>1996.0</c:v>
                </c:pt>
                <c:pt idx="11">
                  <c:v>1997.0</c:v>
                </c:pt>
                <c:pt idx="12">
                  <c:v>1997.0</c:v>
                </c:pt>
                <c:pt idx="13">
                  <c:v>1998.0</c:v>
                </c:pt>
                <c:pt idx="14">
                  <c:v>1999.0</c:v>
                </c:pt>
                <c:pt idx="15">
                  <c:v>1999.0</c:v>
                </c:pt>
                <c:pt idx="16">
                  <c:v>1999.0</c:v>
                </c:pt>
                <c:pt idx="17">
                  <c:v>1999.0</c:v>
                </c:pt>
                <c:pt idx="18">
                  <c:v>2000.0</c:v>
                </c:pt>
                <c:pt idx="19">
                  <c:v>2000.0</c:v>
                </c:pt>
                <c:pt idx="20">
                  <c:v>2001.0</c:v>
                </c:pt>
                <c:pt idx="21">
                  <c:v>2002.0</c:v>
                </c:pt>
                <c:pt idx="22">
                  <c:v>2003.0</c:v>
                </c:pt>
                <c:pt idx="23">
                  <c:v>2003.0</c:v>
                </c:pt>
                <c:pt idx="24">
                  <c:v>2004.0</c:v>
                </c:pt>
                <c:pt idx="25">
                  <c:v>2005.0</c:v>
                </c:pt>
                <c:pt idx="26">
                  <c:v>2006.0</c:v>
                </c:pt>
                <c:pt idx="27">
                  <c:v>2006.0</c:v>
                </c:pt>
                <c:pt idx="28">
                  <c:v>2007.0</c:v>
                </c:pt>
                <c:pt idx="29">
                  <c:v>2007.0</c:v>
                </c:pt>
                <c:pt idx="30">
                  <c:v>2008.0</c:v>
                </c:pt>
                <c:pt idx="31" formatCode="0.00">
                  <c:v>17.53563989299298</c:v>
                </c:pt>
                <c:pt idx="32" formatCode="0.00">
                  <c:v>14.60964047443681</c:v>
                </c:pt>
                <c:pt idx="33" formatCode="0.00">
                  <c:v>14.60964047443681</c:v>
                </c:pt>
                <c:pt idx="34">
                  <c:v>2008.0</c:v>
                </c:pt>
                <c:pt idx="35">
                  <c:v>2008.0</c:v>
                </c:pt>
                <c:pt idx="36">
                  <c:v>2011.0</c:v>
                </c:pt>
                <c:pt idx="37">
                  <c:v>2012.0</c:v>
                </c:pt>
                <c:pt idx="38">
                  <c:v>2012.0</c:v>
                </c:pt>
                <c:pt idx="39">
                  <c:v>2014.0</c:v>
                </c:pt>
                <c:pt idx="40">
                  <c:v>2015.0</c:v>
                </c:pt>
              </c:numCache>
            </c:numRef>
          </c:xVal>
          <c:yVal>
            <c:numRef>
              <c:f>'By Class'!$R$2:$R$42</c:f>
              <c:numCache>
                <c:formatCode>0</c:formatCode>
                <c:ptCount val="41"/>
                <c:pt idx="0">
                  <c:v>55470.01962252291</c:v>
                </c:pt>
                <c:pt idx="1">
                  <c:v>46017.89933084222</c:v>
                </c:pt>
                <c:pt idx="2">
                  <c:v>33733.23338316009</c:v>
                </c:pt>
                <c:pt idx="3">
                  <c:v>25437.35095345842</c:v>
                </c:pt>
                <c:pt idx="4">
                  <c:v>33028.91295379081</c:v>
                </c:pt>
                <c:pt idx="5">
                  <c:v>19122.54276478536</c:v>
                </c:pt>
                <c:pt idx="6">
                  <c:v>19446.89739217591</c:v>
                </c:pt>
                <c:pt idx="7">
                  <c:v>12107.06312518397</c:v>
                </c:pt>
                <c:pt idx="8">
                  <c:v>12560.96245427785</c:v>
                </c:pt>
                <c:pt idx="9">
                  <c:v>9738.516810963501</c:v>
                </c:pt>
                <c:pt idx="10">
                  <c:v>7640.163154230138</c:v>
                </c:pt>
                <c:pt idx="11">
                  <c:v>5099.019513592784</c:v>
                </c:pt>
                <c:pt idx="12">
                  <c:v>4290.581651605165</c:v>
                </c:pt>
                <c:pt idx="13">
                  <c:v>3881.580434135903</c:v>
                </c:pt>
                <c:pt idx="14">
                  <c:v>3670.651741928988</c:v>
                </c:pt>
                <c:pt idx="15">
                  <c:v>2563.072973150283</c:v>
                </c:pt>
                <c:pt idx="16">
                  <c:v>2353.70051265797</c:v>
                </c:pt>
                <c:pt idx="17">
                  <c:v>2891.995221924885</c:v>
                </c:pt>
                <c:pt idx="18">
                  <c:v>1951.800145897066</c:v>
                </c:pt>
                <c:pt idx="19">
                  <c:v>2273.030282830976</c:v>
                </c:pt>
                <c:pt idx="20">
                  <c:v>1341.640786499874</c:v>
                </c:pt>
                <c:pt idx="21">
                  <c:v>1623.688281771977</c:v>
                </c:pt>
                <c:pt idx="22">
                  <c:v>1363.831673049326</c:v>
                </c:pt>
                <c:pt idx="23">
                  <c:v>1349.990382227133</c:v>
                </c:pt>
                <c:pt idx="24">
                  <c:v>991.0312089651144</c:v>
                </c:pt>
                <c:pt idx="25">
                  <c:v>919.8662110077975</c:v>
                </c:pt>
                <c:pt idx="26">
                  <c:v>699.3786061802354</c:v>
                </c:pt>
                <c:pt idx="27">
                  <c:v>701.0056595405658</c:v>
                </c:pt>
                <c:pt idx="28">
                  <c:v>810.4349040655952</c:v>
                </c:pt>
                <c:pt idx="29">
                  <c:v>510.2358597780112</c:v>
                </c:pt>
                <c:pt idx="30">
                  <c:v>600.7242006257042</c:v>
                </c:pt>
                <c:pt idx="31">
                  <c:v>21151.08557622118</c:v>
                </c:pt>
                <c:pt idx="32">
                  <c:v>44721.3595499958</c:v>
                </c:pt>
                <c:pt idx="33">
                  <c:v>34641.01615137754</c:v>
                </c:pt>
                <c:pt idx="34">
                  <c:v>599.8175737264004</c:v>
                </c:pt>
                <c:pt idx="35">
                  <c:v>583.4118555016188</c:v>
                </c:pt>
                <c:pt idx="36">
                  <c:v>431.5169713368457</c:v>
                </c:pt>
                <c:pt idx="37">
                  <c:v>434.5055675798257</c:v>
                </c:pt>
                <c:pt idx="38">
                  <c:v>338.0617018914066</c:v>
                </c:pt>
                <c:pt idx="39">
                  <c:v>355.5679561329612</c:v>
                </c:pt>
                <c:pt idx="40">
                  <c:v>264.575131106459</c:v>
                </c:pt>
              </c:numCache>
            </c:numRef>
          </c:yVal>
          <c:smooth val="0"/>
        </c:ser>
        <c:ser>
          <c:idx val="1"/>
          <c:order val="1"/>
          <c:tx>
            <c:v>Embedded</c:v>
          </c:tx>
          <c:spPr>
            <a:ln w="47625">
              <a:noFill/>
            </a:ln>
          </c:spPr>
          <c:xVal>
            <c:numRef>
              <c:f>'By Class'!$M$43:$M$55</c:f>
              <c:numCache>
                <c:formatCode>0.00</c:formatCode>
                <c:ptCount val="13"/>
                <c:pt idx="0" formatCode="General">
                  <c:v>1971.0</c:v>
                </c:pt>
                <c:pt idx="1">
                  <c:v>24.5754247590989</c:v>
                </c:pt>
                <c:pt idx="2">
                  <c:v>31.48231535470742</c:v>
                </c:pt>
                <c:pt idx="3" formatCode="General">
                  <c:v>1972.0</c:v>
                </c:pt>
                <c:pt idx="4" formatCode="General">
                  <c:v>1974.0</c:v>
                </c:pt>
                <c:pt idx="5" formatCode="General">
                  <c:v>1974.0</c:v>
                </c:pt>
                <c:pt idx="6" formatCode="General">
                  <c:v>1974.0</c:v>
                </c:pt>
                <c:pt idx="7" formatCode="General">
                  <c:v>1975.0</c:v>
                </c:pt>
                <c:pt idx="8" formatCode="General">
                  <c:v>1978.0</c:v>
                </c:pt>
                <c:pt idx="9" formatCode="General">
                  <c:v>1981.0</c:v>
                </c:pt>
                <c:pt idx="10" formatCode="General">
                  <c:v>2008.0</c:v>
                </c:pt>
                <c:pt idx="11" formatCode="General">
                  <c:v>2013.0</c:v>
                </c:pt>
                <c:pt idx="12" formatCode="General">
                  <c:v>2014.0</c:v>
                </c:pt>
              </c:numCache>
            </c:numRef>
          </c:xVal>
          <c:yVal>
            <c:numRef>
              <c:f>'By Class'!$R$43:$R$55</c:f>
              <c:numCache>
                <c:formatCode>0</c:formatCode>
                <c:ptCount val="13"/>
                <c:pt idx="0">
                  <c:v>72231.51185146139</c:v>
                </c:pt>
                <c:pt idx="1">
                  <c:v>1414.213562373095</c:v>
                </c:pt>
                <c:pt idx="2">
                  <c:v>206.5591117977289</c:v>
                </c:pt>
                <c:pt idx="3">
                  <c:v>63245.55320336758</c:v>
                </c:pt>
                <c:pt idx="4">
                  <c:v>62469.50475544243</c:v>
                </c:pt>
                <c:pt idx="5">
                  <c:v>66666.66666666667</c:v>
                </c:pt>
                <c:pt idx="6">
                  <c:v>73484.69228349534</c:v>
                </c:pt>
                <c:pt idx="7">
                  <c:v>77349.24681537579</c:v>
                </c:pt>
                <c:pt idx="8">
                  <c:v>48304.58915396479</c:v>
                </c:pt>
                <c:pt idx="9">
                  <c:v>22841.60962880628</c:v>
                </c:pt>
                <c:pt idx="10">
                  <c:v>714.5896010104963</c:v>
                </c:pt>
                <c:pt idx="11">
                  <c:v>319.3743884534262</c:v>
                </c:pt>
                <c:pt idx="12">
                  <c:v>210.9502310972898</c:v>
                </c:pt>
              </c:numCache>
            </c:numRef>
          </c:yVal>
          <c:smooth val="0"/>
        </c:ser>
        <c:ser>
          <c:idx val="2"/>
          <c:order val="2"/>
          <c:tx>
            <c:v>GPU</c:v>
          </c:tx>
          <c:spPr>
            <a:ln w="47625">
              <a:noFill/>
            </a:ln>
          </c:spPr>
          <c:marker>
            <c:spPr>
              <a:solidFill>
                <a:srgbClr val="FFFF00"/>
              </a:solidFill>
            </c:spPr>
          </c:marker>
          <c:xVal>
            <c:numRef>
              <c:f>'By Class'!$M$56:$M$89</c:f>
              <c:numCache>
                <c:formatCode>General</c:formatCode>
                <c:ptCount val="34"/>
                <c:pt idx="0">
                  <c:v>1997.0</c:v>
                </c:pt>
                <c:pt idx="1">
                  <c:v>1999.0</c:v>
                </c:pt>
                <c:pt idx="2">
                  <c:v>1999.0</c:v>
                </c:pt>
                <c:pt idx="3">
                  <c:v>2000.0</c:v>
                </c:pt>
                <c:pt idx="4">
                  <c:v>2000.0</c:v>
                </c:pt>
                <c:pt idx="5">
                  <c:v>2000.0</c:v>
                </c:pt>
                <c:pt idx="6">
                  <c:v>2001.0</c:v>
                </c:pt>
                <c:pt idx="7">
                  <c:v>2001.0</c:v>
                </c:pt>
                <c:pt idx="8">
                  <c:v>2002.0</c:v>
                </c:pt>
                <c:pt idx="9">
                  <c:v>2002.0</c:v>
                </c:pt>
                <c:pt idx="10">
                  <c:v>2003.0</c:v>
                </c:pt>
                <c:pt idx="11">
                  <c:v>2003.0</c:v>
                </c:pt>
                <c:pt idx="12">
                  <c:v>2004.0</c:v>
                </c:pt>
                <c:pt idx="13">
                  <c:v>2004.0</c:v>
                </c:pt>
                <c:pt idx="14">
                  <c:v>2005.0</c:v>
                </c:pt>
                <c:pt idx="15">
                  <c:v>2005.0</c:v>
                </c:pt>
                <c:pt idx="16">
                  <c:v>2006.0</c:v>
                </c:pt>
                <c:pt idx="17">
                  <c:v>2006.0</c:v>
                </c:pt>
                <c:pt idx="18">
                  <c:v>2006.0</c:v>
                </c:pt>
                <c:pt idx="19">
                  <c:v>2007.0</c:v>
                </c:pt>
                <c:pt idx="20">
                  <c:v>2007.0</c:v>
                </c:pt>
                <c:pt idx="21">
                  <c:v>2008.0</c:v>
                </c:pt>
                <c:pt idx="22">
                  <c:v>2008.0</c:v>
                </c:pt>
                <c:pt idx="23">
                  <c:v>2009.0</c:v>
                </c:pt>
                <c:pt idx="24">
                  <c:v>2010.0</c:v>
                </c:pt>
                <c:pt idx="25">
                  <c:v>2010.0</c:v>
                </c:pt>
                <c:pt idx="26">
                  <c:v>2010.0</c:v>
                </c:pt>
                <c:pt idx="27">
                  <c:v>2011.0</c:v>
                </c:pt>
                <c:pt idx="28">
                  <c:v>2012.0</c:v>
                </c:pt>
                <c:pt idx="29">
                  <c:v>2012.0</c:v>
                </c:pt>
                <c:pt idx="30">
                  <c:v>2013.0</c:v>
                </c:pt>
                <c:pt idx="31">
                  <c:v>2013.0</c:v>
                </c:pt>
                <c:pt idx="32">
                  <c:v>2014.0</c:v>
                </c:pt>
                <c:pt idx="33">
                  <c:v>2015.0</c:v>
                </c:pt>
              </c:numCache>
            </c:numRef>
          </c:xVal>
          <c:yVal>
            <c:numRef>
              <c:f>'By Class'!$R$56:$R$89</c:f>
              <c:numCache>
                <c:formatCode>0</c:formatCode>
                <c:ptCount val="34"/>
                <c:pt idx="0">
                  <c:v>5070.9255283711</c:v>
                </c:pt>
                <c:pt idx="1">
                  <c:v>2958.039891549808</c:v>
                </c:pt>
                <c:pt idx="2">
                  <c:v>2196.83566898431</c:v>
                </c:pt>
                <c:pt idx="3">
                  <c:v>1802.775637731994</c:v>
                </c:pt>
                <c:pt idx="4">
                  <c:v>1800.0</c:v>
                </c:pt>
                <c:pt idx="5">
                  <c:v>1798.147194568157</c:v>
                </c:pt>
                <c:pt idx="6">
                  <c:v>1498.53729853071</c:v>
                </c:pt>
                <c:pt idx="7">
                  <c:v>1064.581294844754</c:v>
                </c:pt>
                <c:pt idx="8">
                  <c:v>1501.322168612804</c:v>
                </c:pt>
                <c:pt idx="9">
                  <c:v>1427.369320663049</c:v>
                </c:pt>
                <c:pt idx="10">
                  <c:v>1365.008374790376</c:v>
                </c:pt>
                <c:pt idx="11">
                  <c:v>1238.278374733781</c:v>
                </c:pt>
                <c:pt idx="12">
                  <c:v>1362.442659343871</c:v>
                </c:pt>
                <c:pt idx="13">
                  <c:v>1172.123659804661</c:v>
                </c:pt>
                <c:pt idx="14">
                  <c:v>1048.336730726392</c:v>
                </c:pt>
                <c:pt idx="15">
                  <c:v>947.20444555663</c:v>
                </c:pt>
                <c:pt idx="16">
                  <c:v>957.6076692115514</c:v>
                </c:pt>
                <c:pt idx="17">
                  <c:v>957.427107756338</c:v>
                </c:pt>
                <c:pt idx="18">
                  <c:v>839.550960322227</c:v>
                </c:pt>
                <c:pt idx="19">
                  <c:v>774.5966692414833</c:v>
                </c:pt>
                <c:pt idx="20">
                  <c:v>655.521336656307</c:v>
                </c:pt>
                <c:pt idx="21">
                  <c:v>542.2695903836474</c:v>
                </c:pt>
                <c:pt idx="22">
                  <c:v>641.4269805898184</c:v>
                </c:pt>
                <c:pt idx="23">
                  <c:v>393.7770344140711</c:v>
                </c:pt>
                <c:pt idx="24">
                  <c:v>383.8599807852921</c:v>
                </c:pt>
                <c:pt idx="25">
                  <c:v>405.4318685056712</c:v>
                </c:pt>
                <c:pt idx="26">
                  <c:v>416.3331998932265</c:v>
                </c:pt>
                <c:pt idx="27">
                  <c:v>290.9184131623206</c:v>
                </c:pt>
                <c:pt idx="28">
                  <c:v>288.1854393574164</c:v>
                </c:pt>
                <c:pt idx="29">
                  <c:v>281.4911866037607</c:v>
                </c:pt>
                <c:pt idx="30">
                  <c:v>269.4438717061496</c:v>
                </c:pt>
                <c:pt idx="31">
                  <c:v>263.673679998231</c:v>
                </c:pt>
                <c:pt idx="32">
                  <c:v>276.6558539746838</c:v>
                </c:pt>
                <c:pt idx="33">
                  <c:v>272.3922371584719</c:v>
                </c:pt>
              </c:numCache>
            </c:numRef>
          </c:yVal>
          <c:smooth val="0"/>
        </c:ser>
        <c:ser>
          <c:idx val="3"/>
          <c:order val="3"/>
          <c:tx>
            <c:v>Server</c:v>
          </c:tx>
          <c:spPr>
            <a:ln w="47625">
              <a:noFill/>
            </a:ln>
          </c:spPr>
          <c:xVal>
            <c:numRef>
              <c:f>'By Class'!$M$90:$M$117</c:f>
              <c:numCache>
                <c:formatCode>General</c:formatCode>
                <c:ptCount val="28"/>
                <c:pt idx="0">
                  <c:v>1995.0</c:v>
                </c:pt>
                <c:pt idx="1">
                  <c:v>2002.0</c:v>
                </c:pt>
                <c:pt idx="2">
                  <c:v>2003.0</c:v>
                </c:pt>
                <c:pt idx="3">
                  <c:v>2004.0</c:v>
                </c:pt>
                <c:pt idx="4">
                  <c:v>2006.0</c:v>
                </c:pt>
                <c:pt idx="5">
                  <c:v>2007.0</c:v>
                </c:pt>
                <c:pt idx="6">
                  <c:v>2007.0</c:v>
                </c:pt>
                <c:pt idx="7">
                  <c:v>2008.0</c:v>
                </c:pt>
                <c:pt idx="8">
                  <c:v>2009.0</c:v>
                </c:pt>
                <c:pt idx="9">
                  <c:v>2010.0</c:v>
                </c:pt>
                <c:pt idx="10">
                  <c:v>2010.0</c:v>
                </c:pt>
                <c:pt idx="11">
                  <c:v>2010.0</c:v>
                </c:pt>
                <c:pt idx="12">
                  <c:v>2010.0</c:v>
                </c:pt>
                <c:pt idx="13">
                  <c:v>2010.0</c:v>
                </c:pt>
                <c:pt idx="14">
                  <c:v>2010.0</c:v>
                </c:pt>
                <c:pt idx="15">
                  <c:v>2011.0</c:v>
                </c:pt>
                <c:pt idx="16">
                  <c:v>2011.0</c:v>
                </c:pt>
                <c:pt idx="17">
                  <c:v>2012.0</c:v>
                </c:pt>
                <c:pt idx="18">
                  <c:v>2012.0</c:v>
                </c:pt>
                <c:pt idx="19">
                  <c:v>2012.0</c:v>
                </c:pt>
                <c:pt idx="20">
                  <c:v>2012.0</c:v>
                </c:pt>
                <c:pt idx="21">
                  <c:v>2013.0</c:v>
                </c:pt>
                <c:pt idx="22">
                  <c:v>2013.0</c:v>
                </c:pt>
                <c:pt idx="23">
                  <c:v>2014.0</c:v>
                </c:pt>
                <c:pt idx="24">
                  <c:v>2014.0</c:v>
                </c:pt>
                <c:pt idx="25" formatCode="0.00">
                  <c:v>32.21928094887362</c:v>
                </c:pt>
                <c:pt idx="26">
                  <c:v>2014.0</c:v>
                </c:pt>
                <c:pt idx="27">
                  <c:v>2015.0</c:v>
                </c:pt>
              </c:numCache>
            </c:numRef>
          </c:xVal>
          <c:yVal>
            <c:numRef>
              <c:f>'By Class'!$R$90:$R$117</c:f>
              <c:numCache>
                <c:formatCode>0</c:formatCode>
                <c:ptCount val="28"/>
                <c:pt idx="0">
                  <c:v>7471.15665865613</c:v>
                </c:pt>
                <c:pt idx="1">
                  <c:v>1383.342460721987</c:v>
                </c:pt>
                <c:pt idx="2">
                  <c:v>955.0890649312343</c:v>
                </c:pt>
                <c:pt idx="3">
                  <c:v>854.2421961772491</c:v>
                </c:pt>
                <c:pt idx="4">
                  <c:v>592.1049191605468</c:v>
                </c:pt>
                <c:pt idx="5">
                  <c:v>781.8127023219029</c:v>
                </c:pt>
                <c:pt idx="6">
                  <c:v>657.4136056720206</c:v>
                </c:pt>
                <c:pt idx="7">
                  <c:v>514.525842018905</c:v>
                </c:pt>
                <c:pt idx="8">
                  <c:v>618.6625597463114</c:v>
                </c:pt>
                <c:pt idx="9">
                  <c:v>614.00325732035</c:v>
                </c:pt>
                <c:pt idx="10">
                  <c:v>452.9108136578383</c:v>
                </c:pt>
                <c:pt idx="11">
                  <c:v>687.386354243376</c:v>
                </c:pt>
                <c:pt idx="12">
                  <c:v>604.7431568147629</c:v>
                </c:pt>
                <c:pt idx="13">
                  <c:v>591.185250154298</c:v>
                </c:pt>
                <c:pt idx="14">
                  <c:v>545.3359554878314</c:v>
                </c:pt>
                <c:pt idx="15">
                  <c:v>437.2521324279338</c:v>
                </c:pt>
                <c:pt idx="16">
                  <c:v>443.7601569801818</c:v>
                </c:pt>
                <c:pt idx="17">
                  <c:v>512.3475382979781</c:v>
                </c:pt>
                <c:pt idx="18">
                  <c:v>519.6152422706635</c:v>
                </c:pt>
                <c:pt idx="19">
                  <c:v>465.9301547344936</c:v>
                </c:pt>
                <c:pt idx="20">
                  <c:v>418.9079504709142</c:v>
                </c:pt>
                <c:pt idx="21">
                  <c:v>370.9911166081328</c:v>
                </c:pt>
                <c:pt idx="22">
                  <c:v>393.3978962347215</c:v>
                </c:pt>
                <c:pt idx="23">
                  <c:v>369.5111115223215</c:v>
                </c:pt>
                <c:pt idx="24">
                  <c:v>354.2908999160732</c:v>
                </c:pt>
                <c:pt idx="25">
                  <c:v>328.9376840679705</c:v>
                </c:pt>
                <c:pt idx="26">
                  <c:v>344.7968852619335</c:v>
                </c:pt>
                <c:pt idx="27">
                  <c:v>412.2193736714411</c:v>
                </c:pt>
              </c:numCache>
            </c:numRef>
          </c:yVal>
          <c:smooth val="0"/>
        </c:ser>
        <c:ser>
          <c:idx val="4"/>
          <c:order val="4"/>
          <c:tx>
            <c:v>Trend</c:v>
          </c:tx>
          <c:marker>
            <c:symbol val="none"/>
          </c:marker>
          <c:xVal>
            <c:numRef>
              <c:f>'By Class'!$A$122:$A$123</c:f>
              <c:numCache>
                <c:formatCode>General</c:formatCode>
                <c:ptCount val="2"/>
                <c:pt idx="0">
                  <c:v>1970.0</c:v>
                </c:pt>
                <c:pt idx="1">
                  <c:v>2015.0</c:v>
                </c:pt>
              </c:numCache>
            </c:numRef>
          </c:xVal>
          <c:yVal>
            <c:numRef>
              <c:f>'By Class'!$I$122:$I$123</c:f>
              <c:numCache>
                <c:formatCode>0.000</c:formatCode>
                <c:ptCount val="2"/>
                <c:pt idx="0">
                  <c:v>135981.0098517835</c:v>
                </c:pt>
                <c:pt idx="1">
                  <c:v>250.6697821199649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0297736"/>
        <c:axId val="-2120280680"/>
      </c:scatterChart>
      <c:valAx>
        <c:axId val="-2120297736"/>
        <c:scaling>
          <c:orientation val="minMax"/>
          <c:max val="2015.0"/>
          <c:min val="197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</a:t>
                </a:r>
              </a:p>
            </c:rich>
          </c:tx>
          <c:overlay val="0"/>
        </c:title>
        <c:numFmt formatCode="General" sourceLinked="1"/>
        <c:majorTickMark val="cross"/>
        <c:minorTickMark val="cross"/>
        <c:tickLblPos val="nextTo"/>
        <c:crossAx val="-2120280680"/>
        <c:crosses val="autoZero"/>
        <c:crossBetween val="midCat"/>
      </c:valAx>
      <c:valAx>
        <c:axId val="-2120280680"/>
        <c:scaling>
          <c:logBase val="10.0"/>
          <c:orientation val="minMax"/>
          <c:max val="100000.0"/>
          <c:min val="100.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Sqrt(A/N) (nm)</a:t>
                </a:r>
              </a:p>
            </c:rich>
          </c:tx>
          <c:overlay val="0"/>
        </c:title>
        <c:numFmt formatCode="#,##0" sourceLinked="0"/>
        <c:majorTickMark val="none"/>
        <c:minorTickMark val="none"/>
        <c:tickLblPos val="nextTo"/>
        <c:crossAx val="-2120297736"/>
        <c:crosses val="autoZero"/>
        <c:crossBetween val="midCat"/>
        <c:minorUnit val="10.0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Linear </a:t>
            </a:r>
            <a:r>
              <a:rPr lang="en-US" dirty="0" smtClean="0"/>
              <a:t>Scale </a:t>
            </a:r>
            <a:r>
              <a:rPr lang="en-US" dirty="0"/>
              <a:t>by Year</a:t>
            </a:r>
          </a:p>
        </c:rich>
      </c:tx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Desktop</c:v>
          </c:tx>
          <c:spPr>
            <a:ln w="47625">
              <a:noFill/>
            </a:ln>
          </c:spPr>
          <c:xVal>
            <c:numRef>
              <c:f>'By Class'!$M$2:$M$42</c:f>
              <c:numCache>
                <c:formatCode>General</c:formatCode>
                <c:ptCount val="41"/>
                <c:pt idx="0">
                  <c:v>1976.0</c:v>
                </c:pt>
                <c:pt idx="1">
                  <c:v>1976.0</c:v>
                </c:pt>
                <c:pt idx="2">
                  <c:v>1978.0</c:v>
                </c:pt>
                <c:pt idx="3">
                  <c:v>1979.0</c:v>
                </c:pt>
                <c:pt idx="4">
                  <c:v>1982.0</c:v>
                </c:pt>
                <c:pt idx="5">
                  <c:v>1982.0</c:v>
                </c:pt>
                <c:pt idx="6">
                  <c:v>1985.0</c:v>
                </c:pt>
                <c:pt idx="7">
                  <c:v>1989.0</c:v>
                </c:pt>
                <c:pt idx="8">
                  <c:v>1991.0</c:v>
                </c:pt>
                <c:pt idx="9">
                  <c:v>1993.0</c:v>
                </c:pt>
                <c:pt idx="10">
                  <c:v>1996.0</c:v>
                </c:pt>
                <c:pt idx="11">
                  <c:v>1997.0</c:v>
                </c:pt>
                <c:pt idx="12">
                  <c:v>1997.0</c:v>
                </c:pt>
                <c:pt idx="13">
                  <c:v>1998.0</c:v>
                </c:pt>
                <c:pt idx="14">
                  <c:v>1999.0</c:v>
                </c:pt>
                <c:pt idx="15">
                  <c:v>1999.0</c:v>
                </c:pt>
                <c:pt idx="16">
                  <c:v>1999.0</c:v>
                </c:pt>
                <c:pt idx="17">
                  <c:v>1999.0</c:v>
                </c:pt>
                <c:pt idx="18">
                  <c:v>2000.0</c:v>
                </c:pt>
                <c:pt idx="19">
                  <c:v>2000.0</c:v>
                </c:pt>
                <c:pt idx="20">
                  <c:v>2001.0</c:v>
                </c:pt>
                <c:pt idx="21">
                  <c:v>2002.0</c:v>
                </c:pt>
                <c:pt idx="22">
                  <c:v>2003.0</c:v>
                </c:pt>
                <c:pt idx="23">
                  <c:v>2003.0</c:v>
                </c:pt>
                <c:pt idx="24">
                  <c:v>2004.0</c:v>
                </c:pt>
                <c:pt idx="25">
                  <c:v>2005.0</c:v>
                </c:pt>
                <c:pt idx="26">
                  <c:v>2006.0</c:v>
                </c:pt>
                <c:pt idx="27">
                  <c:v>2006.0</c:v>
                </c:pt>
                <c:pt idx="28">
                  <c:v>2007.0</c:v>
                </c:pt>
                <c:pt idx="29">
                  <c:v>2007.0</c:v>
                </c:pt>
                <c:pt idx="30">
                  <c:v>2008.0</c:v>
                </c:pt>
                <c:pt idx="31" formatCode="0.00">
                  <c:v>17.53563989299298</c:v>
                </c:pt>
                <c:pt idx="32" formatCode="0.00">
                  <c:v>14.60964047443681</c:v>
                </c:pt>
                <c:pt idx="33" formatCode="0.00">
                  <c:v>14.60964047443681</c:v>
                </c:pt>
                <c:pt idx="34">
                  <c:v>2008.0</c:v>
                </c:pt>
                <c:pt idx="35">
                  <c:v>2008.0</c:v>
                </c:pt>
                <c:pt idx="36">
                  <c:v>2011.0</c:v>
                </c:pt>
                <c:pt idx="37">
                  <c:v>2012.0</c:v>
                </c:pt>
                <c:pt idx="38">
                  <c:v>2012.0</c:v>
                </c:pt>
                <c:pt idx="39">
                  <c:v>2014.0</c:v>
                </c:pt>
                <c:pt idx="40">
                  <c:v>2015.0</c:v>
                </c:pt>
              </c:numCache>
            </c:numRef>
          </c:xVal>
          <c:yVal>
            <c:numRef>
              <c:f>'By Class'!$R$2:$R$42</c:f>
              <c:numCache>
                <c:formatCode>0</c:formatCode>
                <c:ptCount val="41"/>
                <c:pt idx="0">
                  <c:v>55470.01962252291</c:v>
                </c:pt>
                <c:pt idx="1">
                  <c:v>46017.89933084222</c:v>
                </c:pt>
                <c:pt idx="2">
                  <c:v>33733.23338316008</c:v>
                </c:pt>
                <c:pt idx="3">
                  <c:v>25437.35095345842</c:v>
                </c:pt>
                <c:pt idx="4">
                  <c:v>33028.91295379081</c:v>
                </c:pt>
                <c:pt idx="5">
                  <c:v>19122.54276478536</c:v>
                </c:pt>
                <c:pt idx="6">
                  <c:v>19446.89739217591</c:v>
                </c:pt>
                <c:pt idx="7">
                  <c:v>12107.06312518397</c:v>
                </c:pt>
                <c:pt idx="8">
                  <c:v>12560.96245427785</c:v>
                </c:pt>
                <c:pt idx="9">
                  <c:v>9738.5168109635</c:v>
                </c:pt>
                <c:pt idx="10">
                  <c:v>7640.163154230138</c:v>
                </c:pt>
                <c:pt idx="11">
                  <c:v>5099.019513592784</c:v>
                </c:pt>
                <c:pt idx="12">
                  <c:v>4290.581651605165</c:v>
                </c:pt>
                <c:pt idx="13">
                  <c:v>3881.580434135903</c:v>
                </c:pt>
                <c:pt idx="14">
                  <c:v>3670.651741928988</c:v>
                </c:pt>
                <c:pt idx="15">
                  <c:v>2563.072973150283</c:v>
                </c:pt>
                <c:pt idx="16">
                  <c:v>2353.70051265797</c:v>
                </c:pt>
                <c:pt idx="17">
                  <c:v>2891.995221924885</c:v>
                </c:pt>
                <c:pt idx="18">
                  <c:v>1951.800145897066</c:v>
                </c:pt>
                <c:pt idx="19">
                  <c:v>2273.030282830976</c:v>
                </c:pt>
                <c:pt idx="20">
                  <c:v>1341.640786499874</c:v>
                </c:pt>
                <c:pt idx="21">
                  <c:v>1623.688281771977</c:v>
                </c:pt>
                <c:pt idx="22">
                  <c:v>1363.831673049326</c:v>
                </c:pt>
                <c:pt idx="23">
                  <c:v>1349.990382227133</c:v>
                </c:pt>
                <c:pt idx="24">
                  <c:v>991.0312089651144</c:v>
                </c:pt>
                <c:pt idx="25">
                  <c:v>919.8662110077973</c:v>
                </c:pt>
                <c:pt idx="26">
                  <c:v>699.3786061802354</c:v>
                </c:pt>
                <c:pt idx="27">
                  <c:v>701.0056595405658</c:v>
                </c:pt>
                <c:pt idx="28">
                  <c:v>810.4349040655952</c:v>
                </c:pt>
                <c:pt idx="29">
                  <c:v>510.2358597780112</c:v>
                </c:pt>
                <c:pt idx="30">
                  <c:v>600.7242006257042</c:v>
                </c:pt>
                <c:pt idx="31">
                  <c:v>21151.08557622118</c:v>
                </c:pt>
                <c:pt idx="32">
                  <c:v>44721.3595499958</c:v>
                </c:pt>
                <c:pt idx="33">
                  <c:v>34641.01615137754</c:v>
                </c:pt>
                <c:pt idx="34">
                  <c:v>599.8175737264004</c:v>
                </c:pt>
                <c:pt idx="35">
                  <c:v>583.4118555016188</c:v>
                </c:pt>
                <c:pt idx="36">
                  <c:v>431.5169713368457</c:v>
                </c:pt>
                <c:pt idx="37">
                  <c:v>434.5055675798257</c:v>
                </c:pt>
                <c:pt idx="38">
                  <c:v>338.0617018914066</c:v>
                </c:pt>
                <c:pt idx="39">
                  <c:v>355.5679561329612</c:v>
                </c:pt>
                <c:pt idx="40">
                  <c:v>264.575131106459</c:v>
                </c:pt>
              </c:numCache>
            </c:numRef>
          </c:yVal>
          <c:smooth val="0"/>
        </c:ser>
        <c:ser>
          <c:idx val="1"/>
          <c:order val="1"/>
          <c:tx>
            <c:v>Embedded</c:v>
          </c:tx>
          <c:spPr>
            <a:ln w="47625">
              <a:noFill/>
            </a:ln>
          </c:spPr>
          <c:xVal>
            <c:numRef>
              <c:f>'By Class'!$M$43:$M$55</c:f>
              <c:numCache>
                <c:formatCode>0.00</c:formatCode>
                <c:ptCount val="13"/>
                <c:pt idx="0" formatCode="General">
                  <c:v>1971.0</c:v>
                </c:pt>
                <c:pt idx="1">
                  <c:v>24.5754247590989</c:v>
                </c:pt>
                <c:pt idx="2">
                  <c:v>31.48231535470742</c:v>
                </c:pt>
                <c:pt idx="3" formatCode="General">
                  <c:v>1972.0</c:v>
                </c:pt>
                <c:pt idx="4" formatCode="General">
                  <c:v>1974.0</c:v>
                </c:pt>
                <c:pt idx="5" formatCode="General">
                  <c:v>1974.0</c:v>
                </c:pt>
                <c:pt idx="6" formatCode="General">
                  <c:v>1974.0</c:v>
                </c:pt>
                <c:pt idx="7" formatCode="General">
                  <c:v>1975.0</c:v>
                </c:pt>
                <c:pt idx="8" formatCode="General">
                  <c:v>1978.0</c:v>
                </c:pt>
                <c:pt idx="9" formatCode="General">
                  <c:v>1981.0</c:v>
                </c:pt>
                <c:pt idx="10" formatCode="General">
                  <c:v>2008.0</c:v>
                </c:pt>
                <c:pt idx="11" formatCode="General">
                  <c:v>2013.0</c:v>
                </c:pt>
                <c:pt idx="12" formatCode="General">
                  <c:v>2014.0</c:v>
                </c:pt>
              </c:numCache>
            </c:numRef>
          </c:xVal>
          <c:yVal>
            <c:numRef>
              <c:f>'By Class'!$R$43:$R$55</c:f>
              <c:numCache>
                <c:formatCode>0</c:formatCode>
                <c:ptCount val="13"/>
                <c:pt idx="0">
                  <c:v>72231.51185146139</c:v>
                </c:pt>
                <c:pt idx="1">
                  <c:v>1414.213562373095</c:v>
                </c:pt>
                <c:pt idx="2">
                  <c:v>206.5591117977289</c:v>
                </c:pt>
                <c:pt idx="3">
                  <c:v>63245.55320336758</c:v>
                </c:pt>
                <c:pt idx="4">
                  <c:v>62469.50475544243</c:v>
                </c:pt>
                <c:pt idx="5">
                  <c:v>66666.66666666667</c:v>
                </c:pt>
                <c:pt idx="6">
                  <c:v>73484.69228349534</c:v>
                </c:pt>
                <c:pt idx="7">
                  <c:v>77349.24681537577</c:v>
                </c:pt>
                <c:pt idx="8">
                  <c:v>48304.58915396479</c:v>
                </c:pt>
                <c:pt idx="9">
                  <c:v>22841.60962880627</c:v>
                </c:pt>
                <c:pt idx="10">
                  <c:v>714.5896010104963</c:v>
                </c:pt>
                <c:pt idx="11">
                  <c:v>319.3743884534262</c:v>
                </c:pt>
                <c:pt idx="12">
                  <c:v>210.9502310972898</c:v>
                </c:pt>
              </c:numCache>
            </c:numRef>
          </c:yVal>
          <c:smooth val="0"/>
        </c:ser>
        <c:ser>
          <c:idx val="2"/>
          <c:order val="2"/>
          <c:tx>
            <c:v>GPU</c:v>
          </c:tx>
          <c:spPr>
            <a:ln w="47625">
              <a:noFill/>
            </a:ln>
          </c:spPr>
          <c:marker>
            <c:spPr>
              <a:solidFill>
                <a:srgbClr val="FFFF00"/>
              </a:solidFill>
            </c:spPr>
          </c:marker>
          <c:xVal>
            <c:numRef>
              <c:f>'By Class'!$M$56:$M$89</c:f>
              <c:numCache>
                <c:formatCode>General</c:formatCode>
                <c:ptCount val="34"/>
                <c:pt idx="0">
                  <c:v>1997.0</c:v>
                </c:pt>
                <c:pt idx="1">
                  <c:v>1999.0</c:v>
                </c:pt>
                <c:pt idx="2">
                  <c:v>1999.0</c:v>
                </c:pt>
                <c:pt idx="3">
                  <c:v>2000.0</c:v>
                </c:pt>
                <c:pt idx="4">
                  <c:v>2000.0</c:v>
                </c:pt>
                <c:pt idx="5">
                  <c:v>2000.0</c:v>
                </c:pt>
                <c:pt idx="6">
                  <c:v>2001.0</c:v>
                </c:pt>
                <c:pt idx="7">
                  <c:v>2001.0</c:v>
                </c:pt>
                <c:pt idx="8">
                  <c:v>2002.0</c:v>
                </c:pt>
                <c:pt idx="9">
                  <c:v>2002.0</c:v>
                </c:pt>
                <c:pt idx="10">
                  <c:v>2003.0</c:v>
                </c:pt>
                <c:pt idx="11">
                  <c:v>2003.0</c:v>
                </c:pt>
                <c:pt idx="12">
                  <c:v>2004.0</c:v>
                </c:pt>
                <c:pt idx="13">
                  <c:v>2004.0</c:v>
                </c:pt>
                <c:pt idx="14">
                  <c:v>2005.0</c:v>
                </c:pt>
                <c:pt idx="15">
                  <c:v>2005.0</c:v>
                </c:pt>
                <c:pt idx="16">
                  <c:v>2006.0</c:v>
                </c:pt>
                <c:pt idx="17">
                  <c:v>2006.0</c:v>
                </c:pt>
                <c:pt idx="18">
                  <c:v>2006.0</c:v>
                </c:pt>
                <c:pt idx="19">
                  <c:v>2007.0</c:v>
                </c:pt>
                <c:pt idx="20">
                  <c:v>2007.0</c:v>
                </c:pt>
                <c:pt idx="21">
                  <c:v>2008.0</c:v>
                </c:pt>
                <c:pt idx="22">
                  <c:v>2008.0</c:v>
                </c:pt>
                <c:pt idx="23">
                  <c:v>2009.0</c:v>
                </c:pt>
                <c:pt idx="24">
                  <c:v>2010.0</c:v>
                </c:pt>
                <c:pt idx="25">
                  <c:v>2010.0</c:v>
                </c:pt>
                <c:pt idx="26">
                  <c:v>2010.0</c:v>
                </c:pt>
                <c:pt idx="27">
                  <c:v>2011.0</c:v>
                </c:pt>
                <c:pt idx="28">
                  <c:v>2012.0</c:v>
                </c:pt>
                <c:pt idx="29">
                  <c:v>2012.0</c:v>
                </c:pt>
                <c:pt idx="30">
                  <c:v>2013.0</c:v>
                </c:pt>
                <c:pt idx="31">
                  <c:v>2013.0</c:v>
                </c:pt>
                <c:pt idx="32">
                  <c:v>2014.0</c:v>
                </c:pt>
                <c:pt idx="33">
                  <c:v>2015.0</c:v>
                </c:pt>
              </c:numCache>
            </c:numRef>
          </c:xVal>
          <c:yVal>
            <c:numRef>
              <c:f>'By Class'!$R$56:$R$89</c:f>
              <c:numCache>
                <c:formatCode>0</c:formatCode>
                <c:ptCount val="34"/>
                <c:pt idx="0">
                  <c:v>5070.9255283711</c:v>
                </c:pt>
                <c:pt idx="1">
                  <c:v>2958.039891549808</c:v>
                </c:pt>
                <c:pt idx="2">
                  <c:v>2196.83566898431</c:v>
                </c:pt>
                <c:pt idx="3">
                  <c:v>1802.775637731994</c:v>
                </c:pt>
                <c:pt idx="4">
                  <c:v>1800.0</c:v>
                </c:pt>
                <c:pt idx="5">
                  <c:v>1798.147194568157</c:v>
                </c:pt>
                <c:pt idx="6">
                  <c:v>1498.53729853071</c:v>
                </c:pt>
                <c:pt idx="7">
                  <c:v>1064.581294844754</c:v>
                </c:pt>
                <c:pt idx="8">
                  <c:v>1501.322168612804</c:v>
                </c:pt>
                <c:pt idx="9">
                  <c:v>1427.369320663049</c:v>
                </c:pt>
                <c:pt idx="10">
                  <c:v>1365.008374790376</c:v>
                </c:pt>
                <c:pt idx="11">
                  <c:v>1238.278374733781</c:v>
                </c:pt>
                <c:pt idx="12">
                  <c:v>1362.442659343871</c:v>
                </c:pt>
                <c:pt idx="13">
                  <c:v>1172.123659804661</c:v>
                </c:pt>
                <c:pt idx="14">
                  <c:v>1048.336730726392</c:v>
                </c:pt>
                <c:pt idx="15">
                  <c:v>947.20444555663</c:v>
                </c:pt>
                <c:pt idx="16">
                  <c:v>957.6076692115514</c:v>
                </c:pt>
                <c:pt idx="17">
                  <c:v>957.427107756338</c:v>
                </c:pt>
                <c:pt idx="18">
                  <c:v>839.550960322227</c:v>
                </c:pt>
                <c:pt idx="19">
                  <c:v>774.5966692414833</c:v>
                </c:pt>
                <c:pt idx="20">
                  <c:v>655.521336656307</c:v>
                </c:pt>
                <c:pt idx="21">
                  <c:v>542.2695903836474</c:v>
                </c:pt>
                <c:pt idx="22">
                  <c:v>641.4269805898184</c:v>
                </c:pt>
                <c:pt idx="23">
                  <c:v>393.7770344140711</c:v>
                </c:pt>
                <c:pt idx="24">
                  <c:v>383.8599807852921</c:v>
                </c:pt>
                <c:pt idx="25">
                  <c:v>405.4318685056712</c:v>
                </c:pt>
                <c:pt idx="26">
                  <c:v>416.3331998932265</c:v>
                </c:pt>
                <c:pt idx="27">
                  <c:v>290.9184131623206</c:v>
                </c:pt>
                <c:pt idx="28">
                  <c:v>288.1854393574164</c:v>
                </c:pt>
                <c:pt idx="29">
                  <c:v>281.4911866037607</c:v>
                </c:pt>
                <c:pt idx="30">
                  <c:v>269.4438717061496</c:v>
                </c:pt>
                <c:pt idx="31">
                  <c:v>263.673679998231</c:v>
                </c:pt>
                <c:pt idx="32">
                  <c:v>276.6558539746838</c:v>
                </c:pt>
                <c:pt idx="33">
                  <c:v>272.3922371584719</c:v>
                </c:pt>
              </c:numCache>
            </c:numRef>
          </c:yVal>
          <c:smooth val="0"/>
        </c:ser>
        <c:ser>
          <c:idx val="3"/>
          <c:order val="3"/>
          <c:tx>
            <c:v>Server</c:v>
          </c:tx>
          <c:spPr>
            <a:ln w="47625">
              <a:noFill/>
            </a:ln>
          </c:spPr>
          <c:xVal>
            <c:numRef>
              <c:f>'By Class'!$M$90:$M$117</c:f>
              <c:numCache>
                <c:formatCode>General</c:formatCode>
                <c:ptCount val="28"/>
                <c:pt idx="0">
                  <c:v>1995.0</c:v>
                </c:pt>
                <c:pt idx="1">
                  <c:v>2002.0</c:v>
                </c:pt>
                <c:pt idx="2">
                  <c:v>2003.0</c:v>
                </c:pt>
                <c:pt idx="3">
                  <c:v>2004.0</c:v>
                </c:pt>
                <c:pt idx="4">
                  <c:v>2006.0</c:v>
                </c:pt>
                <c:pt idx="5">
                  <c:v>2007.0</c:v>
                </c:pt>
                <c:pt idx="6">
                  <c:v>2007.0</c:v>
                </c:pt>
                <c:pt idx="7">
                  <c:v>2008.0</c:v>
                </c:pt>
                <c:pt idx="8">
                  <c:v>2009.0</c:v>
                </c:pt>
                <c:pt idx="9">
                  <c:v>2010.0</c:v>
                </c:pt>
                <c:pt idx="10">
                  <c:v>2010.0</c:v>
                </c:pt>
                <c:pt idx="11">
                  <c:v>2010.0</c:v>
                </c:pt>
                <c:pt idx="12">
                  <c:v>2010.0</c:v>
                </c:pt>
                <c:pt idx="13">
                  <c:v>2010.0</c:v>
                </c:pt>
                <c:pt idx="14">
                  <c:v>2010.0</c:v>
                </c:pt>
                <c:pt idx="15">
                  <c:v>2011.0</c:v>
                </c:pt>
                <c:pt idx="16">
                  <c:v>2011.0</c:v>
                </c:pt>
                <c:pt idx="17">
                  <c:v>2012.0</c:v>
                </c:pt>
                <c:pt idx="18">
                  <c:v>2012.0</c:v>
                </c:pt>
                <c:pt idx="19">
                  <c:v>2012.0</c:v>
                </c:pt>
                <c:pt idx="20">
                  <c:v>2012.0</c:v>
                </c:pt>
                <c:pt idx="21">
                  <c:v>2013.0</c:v>
                </c:pt>
                <c:pt idx="22">
                  <c:v>2013.0</c:v>
                </c:pt>
                <c:pt idx="23">
                  <c:v>2014.0</c:v>
                </c:pt>
                <c:pt idx="24">
                  <c:v>2014.0</c:v>
                </c:pt>
                <c:pt idx="25" formatCode="0.00">
                  <c:v>32.21928094887362</c:v>
                </c:pt>
                <c:pt idx="26">
                  <c:v>2014.0</c:v>
                </c:pt>
                <c:pt idx="27">
                  <c:v>2015.0</c:v>
                </c:pt>
              </c:numCache>
            </c:numRef>
          </c:xVal>
          <c:yVal>
            <c:numRef>
              <c:f>'By Class'!$R$90:$R$117</c:f>
              <c:numCache>
                <c:formatCode>0</c:formatCode>
                <c:ptCount val="28"/>
                <c:pt idx="0">
                  <c:v>7471.15665865613</c:v>
                </c:pt>
                <c:pt idx="1">
                  <c:v>1383.342460721987</c:v>
                </c:pt>
                <c:pt idx="2">
                  <c:v>955.0890649312343</c:v>
                </c:pt>
                <c:pt idx="3">
                  <c:v>854.2421961772491</c:v>
                </c:pt>
                <c:pt idx="4">
                  <c:v>592.1049191605468</c:v>
                </c:pt>
                <c:pt idx="5">
                  <c:v>781.8127023219029</c:v>
                </c:pt>
                <c:pt idx="6">
                  <c:v>657.4136056720206</c:v>
                </c:pt>
                <c:pt idx="7">
                  <c:v>514.525842018905</c:v>
                </c:pt>
                <c:pt idx="8">
                  <c:v>618.6625597463114</c:v>
                </c:pt>
                <c:pt idx="9">
                  <c:v>614.00325732035</c:v>
                </c:pt>
                <c:pt idx="10">
                  <c:v>452.9108136578383</c:v>
                </c:pt>
                <c:pt idx="11">
                  <c:v>687.386354243376</c:v>
                </c:pt>
                <c:pt idx="12">
                  <c:v>604.7431568147629</c:v>
                </c:pt>
                <c:pt idx="13">
                  <c:v>591.185250154298</c:v>
                </c:pt>
                <c:pt idx="14">
                  <c:v>545.3359554878314</c:v>
                </c:pt>
                <c:pt idx="15">
                  <c:v>437.2521324279338</c:v>
                </c:pt>
                <c:pt idx="16">
                  <c:v>443.7601569801817</c:v>
                </c:pt>
                <c:pt idx="17">
                  <c:v>512.347538297978</c:v>
                </c:pt>
                <c:pt idx="18">
                  <c:v>519.6152422706635</c:v>
                </c:pt>
                <c:pt idx="19">
                  <c:v>465.9301547344936</c:v>
                </c:pt>
                <c:pt idx="20">
                  <c:v>418.9079504709142</c:v>
                </c:pt>
                <c:pt idx="21">
                  <c:v>370.9911166081326</c:v>
                </c:pt>
                <c:pt idx="22">
                  <c:v>393.3978962347215</c:v>
                </c:pt>
                <c:pt idx="23">
                  <c:v>369.5111115223215</c:v>
                </c:pt>
                <c:pt idx="24">
                  <c:v>354.2908999160732</c:v>
                </c:pt>
                <c:pt idx="25">
                  <c:v>328.9376840679705</c:v>
                </c:pt>
                <c:pt idx="26">
                  <c:v>344.7968852619335</c:v>
                </c:pt>
                <c:pt idx="27">
                  <c:v>412.2193736714411</c:v>
                </c:pt>
              </c:numCache>
            </c:numRef>
          </c:yVal>
          <c:smooth val="0"/>
        </c:ser>
        <c:ser>
          <c:idx val="4"/>
          <c:order val="4"/>
          <c:tx>
            <c:v>Trend</c:v>
          </c:tx>
          <c:marker>
            <c:symbol val="none"/>
          </c:marker>
          <c:xVal>
            <c:numRef>
              <c:f>'By Class'!$A$122:$A$123</c:f>
              <c:numCache>
                <c:formatCode>General</c:formatCode>
                <c:ptCount val="2"/>
                <c:pt idx="0">
                  <c:v>1970.0</c:v>
                </c:pt>
                <c:pt idx="1">
                  <c:v>2015.0</c:v>
                </c:pt>
              </c:numCache>
            </c:numRef>
          </c:xVal>
          <c:yVal>
            <c:numRef>
              <c:f>'By Class'!$I$122:$I$123</c:f>
              <c:numCache>
                <c:formatCode>0.000</c:formatCode>
                <c:ptCount val="2"/>
                <c:pt idx="0">
                  <c:v>135981.0098517835</c:v>
                </c:pt>
                <c:pt idx="1">
                  <c:v>250.6697821199649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7623480"/>
        <c:axId val="-2128019624"/>
      </c:scatterChart>
      <c:valAx>
        <c:axId val="-2127623480"/>
        <c:scaling>
          <c:orientation val="minMax"/>
          <c:max val="2015.0"/>
          <c:min val="197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</a:t>
                </a:r>
              </a:p>
            </c:rich>
          </c:tx>
          <c:overlay val="0"/>
        </c:title>
        <c:numFmt formatCode="General" sourceLinked="1"/>
        <c:majorTickMark val="cross"/>
        <c:minorTickMark val="cross"/>
        <c:tickLblPos val="nextTo"/>
        <c:crossAx val="-2128019624"/>
        <c:crosses val="autoZero"/>
        <c:crossBetween val="midCat"/>
      </c:valAx>
      <c:valAx>
        <c:axId val="-2128019624"/>
        <c:scaling>
          <c:logBase val="10.0"/>
          <c:orientation val="minMax"/>
          <c:max val="1.0E6"/>
          <c:min val="1.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Sqrt(A/N) (nm)</a:t>
                </a:r>
              </a:p>
            </c:rich>
          </c:tx>
          <c:overlay val="0"/>
        </c:title>
        <c:numFmt formatCode="#,##0" sourceLinked="0"/>
        <c:majorTickMark val="none"/>
        <c:minorTickMark val="none"/>
        <c:tickLblPos val="nextTo"/>
        <c:crossAx val="-2127623480"/>
        <c:crosses val="autoZero"/>
        <c:crossBetween val="midCat"/>
        <c:minorUnit val="10.0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Linear </a:t>
            </a:r>
            <a:r>
              <a:rPr lang="en-US" dirty="0" smtClean="0"/>
              <a:t>Scale </a:t>
            </a:r>
            <a:r>
              <a:rPr lang="en-US" dirty="0"/>
              <a:t>by Year</a:t>
            </a:r>
          </a:p>
        </c:rich>
      </c:tx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Desktop</c:v>
          </c:tx>
          <c:spPr>
            <a:ln w="47625">
              <a:noFill/>
            </a:ln>
          </c:spPr>
          <c:xVal>
            <c:numRef>
              <c:f>'By Class'!$M$2:$M$42</c:f>
              <c:numCache>
                <c:formatCode>General</c:formatCode>
                <c:ptCount val="41"/>
                <c:pt idx="0">
                  <c:v>1976.0</c:v>
                </c:pt>
                <c:pt idx="1">
                  <c:v>1976.0</c:v>
                </c:pt>
                <c:pt idx="2">
                  <c:v>1978.0</c:v>
                </c:pt>
                <c:pt idx="3">
                  <c:v>1979.0</c:v>
                </c:pt>
                <c:pt idx="4">
                  <c:v>1982.0</c:v>
                </c:pt>
                <c:pt idx="5">
                  <c:v>1982.0</c:v>
                </c:pt>
                <c:pt idx="6">
                  <c:v>1985.0</c:v>
                </c:pt>
                <c:pt idx="7">
                  <c:v>1989.0</c:v>
                </c:pt>
                <c:pt idx="8">
                  <c:v>1991.0</c:v>
                </c:pt>
                <c:pt idx="9">
                  <c:v>1993.0</c:v>
                </c:pt>
                <c:pt idx="10">
                  <c:v>1996.0</c:v>
                </c:pt>
                <c:pt idx="11">
                  <c:v>1997.0</c:v>
                </c:pt>
                <c:pt idx="12">
                  <c:v>1997.0</c:v>
                </c:pt>
                <c:pt idx="13">
                  <c:v>1998.0</c:v>
                </c:pt>
                <c:pt idx="14">
                  <c:v>1999.0</c:v>
                </c:pt>
                <c:pt idx="15">
                  <c:v>1999.0</c:v>
                </c:pt>
                <c:pt idx="16">
                  <c:v>1999.0</c:v>
                </c:pt>
                <c:pt idx="17">
                  <c:v>1999.0</c:v>
                </c:pt>
                <c:pt idx="18">
                  <c:v>2000.0</c:v>
                </c:pt>
                <c:pt idx="19">
                  <c:v>2000.0</c:v>
                </c:pt>
                <c:pt idx="20">
                  <c:v>2001.0</c:v>
                </c:pt>
                <c:pt idx="21">
                  <c:v>2002.0</c:v>
                </c:pt>
                <c:pt idx="22">
                  <c:v>2003.0</c:v>
                </c:pt>
                <c:pt idx="23">
                  <c:v>2003.0</c:v>
                </c:pt>
                <c:pt idx="24">
                  <c:v>2004.0</c:v>
                </c:pt>
                <c:pt idx="25">
                  <c:v>2005.0</c:v>
                </c:pt>
                <c:pt idx="26">
                  <c:v>2006.0</c:v>
                </c:pt>
                <c:pt idx="27">
                  <c:v>2006.0</c:v>
                </c:pt>
                <c:pt idx="28">
                  <c:v>2007.0</c:v>
                </c:pt>
                <c:pt idx="29">
                  <c:v>2007.0</c:v>
                </c:pt>
                <c:pt idx="30">
                  <c:v>2008.0</c:v>
                </c:pt>
                <c:pt idx="31" formatCode="0.00">
                  <c:v>17.53563989299298</c:v>
                </c:pt>
                <c:pt idx="32" formatCode="0.00">
                  <c:v>14.60964047443681</c:v>
                </c:pt>
                <c:pt idx="33" formatCode="0.00">
                  <c:v>14.60964047443681</c:v>
                </c:pt>
                <c:pt idx="34">
                  <c:v>2008.0</c:v>
                </c:pt>
                <c:pt idx="35">
                  <c:v>2008.0</c:v>
                </c:pt>
                <c:pt idx="36">
                  <c:v>2011.0</c:v>
                </c:pt>
                <c:pt idx="37">
                  <c:v>2012.0</c:v>
                </c:pt>
                <c:pt idx="38">
                  <c:v>2012.0</c:v>
                </c:pt>
                <c:pt idx="39">
                  <c:v>2014.0</c:v>
                </c:pt>
                <c:pt idx="40">
                  <c:v>2015.0</c:v>
                </c:pt>
              </c:numCache>
            </c:numRef>
          </c:xVal>
          <c:yVal>
            <c:numRef>
              <c:f>'By Class'!$R$2:$R$42</c:f>
              <c:numCache>
                <c:formatCode>0</c:formatCode>
                <c:ptCount val="41"/>
                <c:pt idx="0">
                  <c:v>55470.01962252291</c:v>
                </c:pt>
                <c:pt idx="1">
                  <c:v>46017.89933084222</c:v>
                </c:pt>
                <c:pt idx="2">
                  <c:v>33733.23338316009</c:v>
                </c:pt>
                <c:pt idx="3">
                  <c:v>25437.35095345842</c:v>
                </c:pt>
                <c:pt idx="4">
                  <c:v>33028.91295379081</c:v>
                </c:pt>
                <c:pt idx="5">
                  <c:v>19122.54276478536</c:v>
                </c:pt>
                <c:pt idx="6">
                  <c:v>19446.89739217591</c:v>
                </c:pt>
                <c:pt idx="7">
                  <c:v>12107.06312518397</c:v>
                </c:pt>
                <c:pt idx="8">
                  <c:v>12560.96245427785</c:v>
                </c:pt>
                <c:pt idx="9">
                  <c:v>9738.516810963501</c:v>
                </c:pt>
                <c:pt idx="10">
                  <c:v>7640.163154230138</c:v>
                </c:pt>
                <c:pt idx="11">
                  <c:v>5099.019513592784</c:v>
                </c:pt>
                <c:pt idx="12">
                  <c:v>4290.581651605165</c:v>
                </c:pt>
                <c:pt idx="13">
                  <c:v>3881.580434135903</c:v>
                </c:pt>
                <c:pt idx="14">
                  <c:v>3670.651741928988</c:v>
                </c:pt>
                <c:pt idx="15">
                  <c:v>2563.072973150283</c:v>
                </c:pt>
                <c:pt idx="16">
                  <c:v>2353.70051265797</c:v>
                </c:pt>
                <c:pt idx="17">
                  <c:v>2891.995221924885</c:v>
                </c:pt>
                <c:pt idx="18">
                  <c:v>1951.800145897066</c:v>
                </c:pt>
                <c:pt idx="19">
                  <c:v>2273.030282830976</c:v>
                </c:pt>
                <c:pt idx="20">
                  <c:v>1341.640786499874</c:v>
                </c:pt>
                <c:pt idx="21">
                  <c:v>1623.688281771977</c:v>
                </c:pt>
                <c:pt idx="22">
                  <c:v>1363.831673049326</c:v>
                </c:pt>
                <c:pt idx="23">
                  <c:v>1349.990382227133</c:v>
                </c:pt>
                <c:pt idx="24">
                  <c:v>991.0312089651144</c:v>
                </c:pt>
                <c:pt idx="25">
                  <c:v>919.8662110077975</c:v>
                </c:pt>
                <c:pt idx="26">
                  <c:v>699.3786061802354</c:v>
                </c:pt>
                <c:pt idx="27">
                  <c:v>701.0056595405658</c:v>
                </c:pt>
                <c:pt idx="28">
                  <c:v>810.4349040655952</c:v>
                </c:pt>
                <c:pt idx="29">
                  <c:v>510.2358597780112</c:v>
                </c:pt>
                <c:pt idx="30">
                  <c:v>600.7242006257042</c:v>
                </c:pt>
                <c:pt idx="31">
                  <c:v>21151.08557622118</c:v>
                </c:pt>
                <c:pt idx="32">
                  <c:v>44721.3595499958</c:v>
                </c:pt>
                <c:pt idx="33">
                  <c:v>34641.01615137754</c:v>
                </c:pt>
                <c:pt idx="34">
                  <c:v>599.8175737264004</c:v>
                </c:pt>
                <c:pt idx="35">
                  <c:v>583.4118555016188</c:v>
                </c:pt>
                <c:pt idx="36">
                  <c:v>431.5169713368457</c:v>
                </c:pt>
                <c:pt idx="37">
                  <c:v>434.5055675798257</c:v>
                </c:pt>
                <c:pt idx="38">
                  <c:v>338.0617018914066</c:v>
                </c:pt>
                <c:pt idx="39">
                  <c:v>355.5679561329612</c:v>
                </c:pt>
                <c:pt idx="40">
                  <c:v>264.575131106459</c:v>
                </c:pt>
              </c:numCache>
            </c:numRef>
          </c:yVal>
          <c:smooth val="0"/>
        </c:ser>
        <c:ser>
          <c:idx val="1"/>
          <c:order val="1"/>
          <c:tx>
            <c:v>Embedded</c:v>
          </c:tx>
          <c:spPr>
            <a:ln w="47625">
              <a:noFill/>
            </a:ln>
          </c:spPr>
          <c:xVal>
            <c:numRef>
              <c:f>'By Class'!$M$43:$M$55</c:f>
              <c:numCache>
                <c:formatCode>0.00</c:formatCode>
                <c:ptCount val="13"/>
                <c:pt idx="0" formatCode="General">
                  <c:v>1971.0</c:v>
                </c:pt>
                <c:pt idx="1">
                  <c:v>24.5754247590989</c:v>
                </c:pt>
                <c:pt idx="2">
                  <c:v>31.48231535470742</c:v>
                </c:pt>
                <c:pt idx="3" formatCode="General">
                  <c:v>1972.0</c:v>
                </c:pt>
                <c:pt idx="4" formatCode="General">
                  <c:v>1974.0</c:v>
                </c:pt>
                <c:pt idx="5" formatCode="General">
                  <c:v>1974.0</c:v>
                </c:pt>
                <c:pt idx="6" formatCode="General">
                  <c:v>1974.0</c:v>
                </c:pt>
                <c:pt idx="7" formatCode="General">
                  <c:v>1975.0</c:v>
                </c:pt>
                <c:pt idx="8" formatCode="General">
                  <c:v>1978.0</c:v>
                </c:pt>
                <c:pt idx="9" formatCode="General">
                  <c:v>1981.0</c:v>
                </c:pt>
                <c:pt idx="10" formatCode="General">
                  <c:v>2008.0</c:v>
                </c:pt>
                <c:pt idx="11" formatCode="General">
                  <c:v>2013.0</c:v>
                </c:pt>
                <c:pt idx="12" formatCode="General">
                  <c:v>2014.0</c:v>
                </c:pt>
              </c:numCache>
            </c:numRef>
          </c:xVal>
          <c:yVal>
            <c:numRef>
              <c:f>'By Class'!$R$43:$R$55</c:f>
              <c:numCache>
                <c:formatCode>0</c:formatCode>
                <c:ptCount val="13"/>
                <c:pt idx="0">
                  <c:v>72231.51185146139</c:v>
                </c:pt>
                <c:pt idx="1">
                  <c:v>1414.213562373095</c:v>
                </c:pt>
                <c:pt idx="2">
                  <c:v>206.5591117977289</c:v>
                </c:pt>
                <c:pt idx="3">
                  <c:v>63245.55320336758</c:v>
                </c:pt>
                <c:pt idx="4">
                  <c:v>62469.50475544243</c:v>
                </c:pt>
                <c:pt idx="5">
                  <c:v>66666.66666666667</c:v>
                </c:pt>
                <c:pt idx="6">
                  <c:v>73484.69228349534</c:v>
                </c:pt>
                <c:pt idx="7">
                  <c:v>77349.24681537579</c:v>
                </c:pt>
                <c:pt idx="8">
                  <c:v>48304.58915396479</c:v>
                </c:pt>
                <c:pt idx="9">
                  <c:v>22841.60962880628</c:v>
                </c:pt>
                <c:pt idx="10">
                  <c:v>714.5896010104963</c:v>
                </c:pt>
                <c:pt idx="11">
                  <c:v>319.3743884534262</c:v>
                </c:pt>
                <c:pt idx="12">
                  <c:v>210.9502310972898</c:v>
                </c:pt>
              </c:numCache>
            </c:numRef>
          </c:yVal>
          <c:smooth val="0"/>
        </c:ser>
        <c:ser>
          <c:idx val="2"/>
          <c:order val="2"/>
          <c:tx>
            <c:v>GPU</c:v>
          </c:tx>
          <c:spPr>
            <a:ln w="47625">
              <a:noFill/>
            </a:ln>
          </c:spPr>
          <c:marker>
            <c:spPr>
              <a:solidFill>
                <a:srgbClr val="FFFF00"/>
              </a:solidFill>
            </c:spPr>
          </c:marker>
          <c:xVal>
            <c:numRef>
              <c:f>'By Class'!$M$56:$M$89</c:f>
              <c:numCache>
                <c:formatCode>General</c:formatCode>
                <c:ptCount val="34"/>
                <c:pt idx="0">
                  <c:v>1997.0</c:v>
                </c:pt>
                <c:pt idx="1">
                  <c:v>1999.0</c:v>
                </c:pt>
                <c:pt idx="2">
                  <c:v>1999.0</c:v>
                </c:pt>
                <c:pt idx="3">
                  <c:v>2000.0</c:v>
                </c:pt>
                <c:pt idx="4">
                  <c:v>2000.0</c:v>
                </c:pt>
                <c:pt idx="5">
                  <c:v>2000.0</c:v>
                </c:pt>
                <c:pt idx="6">
                  <c:v>2001.0</c:v>
                </c:pt>
                <c:pt idx="7">
                  <c:v>2001.0</c:v>
                </c:pt>
                <c:pt idx="8">
                  <c:v>2002.0</c:v>
                </c:pt>
                <c:pt idx="9">
                  <c:v>2002.0</c:v>
                </c:pt>
                <c:pt idx="10">
                  <c:v>2003.0</c:v>
                </c:pt>
                <c:pt idx="11">
                  <c:v>2003.0</c:v>
                </c:pt>
                <c:pt idx="12">
                  <c:v>2004.0</c:v>
                </c:pt>
                <c:pt idx="13">
                  <c:v>2004.0</c:v>
                </c:pt>
                <c:pt idx="14">
                  <c:v>2005.0</c:v>
                </c:pt>
                <c:pt idx="15">
                  <c:v>2005.0</c:v>
                </c:pt>
                <c:pt idx="16">
                  <c:v>2006.0</c:v>
                </c:pt>
                <c:pt idx="17">
                  <c:v>2006.0</c:v>
                </c:pt>
                <c:pt idx="18">
                  <c:v>2006.0</c:v>
                </c:pt>
                <c:pt idx="19">
                  <c:v>2007.0</c:v>
                </c:pt>
                <c:pt idx="20">
                  <c:v>2007.0</c:v>
                </c:pt>
                <c:pt idx="21">
                  <c:v>2008.0</c:v>
                </c:pt>
                <c:pt idx="22">
                  <c:v>2008.0</c:v>
                </c:pt>
                <c:pt idx="23">
                  <c:v>2009.0</c:v>
                </c:pt>
                <c:pt idx="24">
                  <c:v>2010.0</c:v>
                </c:pt>
                <c:pt idx="25">
                  <c:v>2010.0</c:v>
                </c:pt>
                <c:pt idx="26">
                  <c:v>2010.0</c:v>
                </c:pt>
                <c:pt idx="27">
                  <c:v>2011.0</c:v>
                </c:pt>
                <c:pt idx="28">
                  <c:v>2012.0</c:v>
                </c:pt>
                <c:pt idx="29">
                  <c:v>2012.0</c:v>
                </c:pt>
                <c:pt idx="30">
                  <c:v>2013.0</c:v>
                </c:pt>
                <c:pt idx="31">
                  <c:v>2013.0</c:v>
                </c:pt>
                <c:pt idx="32">
                  <c:v>2014.0</c:v>
                </c:pt>
                <c:pt idx="33">
                  <c:v>2015.0</c:v>
                </c:pt>
              </c:numCache>
            </c:numRef>
          </c:xVal>
          <c:yVal>
            <c:numRef>
              <c:f>'By Class'!$R$56:$R$89</c:f>
              <c:numCache>
                <c:formatCode>0</c:formatCode>
                <c:ptCount val="34"/>
                <c:pt idx="0">
                  <c:v>5070.9255283711</c:v>
                </c:pt>
                <c:pt idx="1">
                  <c:v>2958.039891549808</c:v>
                </c:pt>
                <c:pt idx="2">
                  <c:v>2196.83566898431</c:v>
                </c:pt>
                <c:pt idx="3">
                  <c:v>1802.775637731994</c:v>
                </c:pt>
                <c:pt idx="4">
                  <c:v>1800.0</c:v>
                </c:pt>
                <c:pt idx="5">
                  <c:v>1798.147194568157</c:v>
                </c:pt>
                <c:pt idx="6">
                  <c:v>1498.53729853071</c:v>
                </c:pt>
                <c:pt idx="7">
                  <c:v>1064.581294844754</c:v>
                </c:pt>
                <c:pt idx="8">
                  <c:v>1501.322168612804</c:v>
                </c:pt>
                <c:pt idx="9">
                  <c:v>1427.369320663049</c:v>
                </c:pt>
                <c:pt idx="10">
                  <c:v>1365.008374790376</c:v>
                </c:pt>
                <c:pt idx="11">
                  <c:v>1238.278374733781</c:v>
                </c:pt>
                <c:pt idx="12">
                  <c:v>1362.442659343871</c:v>
                </c:pt>
                <c:pt idx="13">
                  <c:v>1172.123659804661</c:v>
                </c:pt>
                <c:pt idx="14">
                  <c:v>1048.336730726392</c:v>
                </c:pt>
                <c:pt idx="15">
                  <c:v>947.20444555663</c:v>
                </c:pt>
                <c:pt idx="16">
                  <c:v>957.6076692115514</c:v>
                </c:pt>
                <c:pt idx="17">
                  <c:v>957.427107756338</c:v>
                </c:pt>
                <c:pt idx="18">
                  <c:v>839.550960322227</c:v>
                </c:pt>
                <c:pt idx="19">
                  <c:v>774.5966692414833</c:v>
                </c:pt>
                <c:pt idx="20">
                  <c:v>655.521336656307</c:v>
                </c:pt>
                <c:pt idx="21">
                  <c:v>542.2695903836474</c:v>
                </c:pt>
                <c:pt idx="22">
                  <c:v>641.4269805898184</c:v>
                </c:pt>
                <c:pt idx="23">
                  <c:v>393.7770344140711</c:v>
                </c:pt>
                <c:pt idx="24">
                  <c:v>383.8599807852921</c:v>
                </c:pt>
                <c:pt idx="25">
                  <c:v>405.4318685056712</c:v>
                </c:pt>
                <c:pt idx="26">
                  <c:v>416.3331998932265</c:v>
                </c:pt>
                <c:pt idx="27">
                  <c:v>290.9184131623206</c:v>
                </c:pt>
                <c:pt idx="28">
                  <c:v>288.1854393574164</c:v>
                </c:pt>
                <c:pt idx="29">
                  <c:v>281.4911866037607</c:v>
                </c:pt>
                <c:pt idx="30">
                  <c:v>269.4438717061496</c:v>
                </c:pt>
                <c:pt idx="31">
                  <c:v>263.673679998231</c:v>
                </c:pt>
                <c:pt idx="32">
                  <c:v>276.6558539746838</c:v>
                </c:pt>
                <c:pt idx="33">
                  <c:v>272.3922371584719</c:v>
                </c:pt>
              </c:numCache>
            </c:numRef>
          </c:yVal>
          <c:smooth val="0"/>
        </c:ser>
        <c:ser>
          <c:idx val="3"/>
          <c:order val="3"/>
          <c:tx>
            <c:v>Server</c:v>
          </c:tx>
          <c:spPr>
            <a:ln w="47625">
              <a:noFill/>
            </a:ln>
          </c:spPr>
          <c:xVal>
            <c:numRef>
              <c:f>'By Class'!$M$90:$M$117</c:f>
              <c:numCache>
                <c:formatCode>General</c:formatCode>
                <c:ptCount val="28"/>
                <c:pt idx="0">
                  <c:v>1995.0</c:v>
                </c:pt>
                <c:pt idx="1">
                  <c:v>2002.0</c:v>
                </c:pt>
                <c:pt idx="2">
                  <c:v>2003.0</c:v>
                </c:pt>
                <c:pt idx="3">
                  <c:v>2004.0</c:v>
                </c:pt>
                <c:pt idx="4">
                  <c:v>2006.0</c:v>
                </c:pt>
                <c:pt idx="5">
                  <c:v>2007.0</c:v>
                </c:pt>
                <c:pt idx="6">
                  <c:v>2007.0</c:v>
                </c:pt>
                <c:pt idx="7">
                  <c:v>2008.0</c:v>
                </c:pt>
                <c:pt idx="8">
                  <c:v>2009.0</c:v>
                </c:pt>
                <c:pt idx="9">
                  <c:v>2010.0</c:v>
                </c:pt>
                <c:pt idx="10">
                  <c:v>2010.0</c:v>
                </c:pt>
                <c:pt idx="11">
                  <c:v>2010.0</c:v>
                </c:pt>
                <c:pt idx="12">
                  <c:v>2010.0</c:v>
                </c:pt>
                <c:pt idx="13">
                  <c:v>2010.0</c:v>
                </c:pt>
                <c:pt idx="14">
                  <c:v>2010.0</c:v>
                </c:pt>
                <c:pt idx="15">
                  <c:v>2011.0</c:v>
                </c:pt>
                <c:pt idx="16">
                  <c:v>2011.0</c:v>
                </c:pt>
                <c:pt idx="17">
                  <c:v>2012.0</c:v>
                </c:pt>
                <c:pt idx="18">
                  <c:v>2012.0</c:v>
                </c:pt>
                <c:pt idx="19">
                  <c:v>2012.0</c:v>
                </c:pt>
                <c:pt idx="20">
                  <c:v>2012.0</c:v>
                </c:pt>
                <c:pt idx="21">
                  <c:v>2013.0</c:v>
                </c:pt>
                <c:pt idx="22">
                  <c:v>2013.0</c:v>
                </c:pt>
                <c:pt idx="23">
                  <c:v>2014.0</c:v>
                </c:pt>
                <c:pt idx="24">
                  <c:v>2014.0</c:v>
                </c:pt>
                <c:pt idx="25" formatCode="0.00">
                  <c:v>32.21928094887362</c:v>
                </c:pt>
                <c:pt idx="26">
                  <c:v>2014.0</c:v>
                </c:pt>
                <c:pt idx="27">
                  <c:v>2015.0</c:v>
                </c:pt>
              </c:numCache>
            </c:numRef>
          </c:xVal>
          <c:yVal>
            <c:numRef>
              <c:f>'By Class'!$R$90:$R$117</c:f>
              <c:numCache>
                <c:formatCode>0</c:formatCode>
                <c:ptCount val="28"/>
                <c:pt idx="0">
                  <c:v>7471.15665865613</c:v>
                </c:pt>
                <c:pt idx="1">
                  <c:v>1383.342460721987</c:v>
                </c:pt>
                <c:pt idx="2">
                  <c:v>955.0890649312343</c:v>
                </c:pt>
                <c:pt idx="3">
                  <c:v>854.2421961772491</c:v>
                </c:pt>
                <c:pt idx="4">
                  <c:v>592.1049191605468</c:v>
                </c:pt>
                <c:pt idx="5">
                  <c:v>781.8127023219029</c:v>
                </c:pt>
                <c:pt idx="6">
                  <c:v>657.4136056720206</c:v>
                </c:pt>
                <c:pt idx="7">
                  <c:v>514.525842018905</c:v>
                </c:pt>
                <c:pt idx="8">
                  <c:v>618.6625597463114</c:v>
                </c:pt>
                <c:pt idx="9">
                  <c:v>614.00325732035</c:v>
                </c:pt>
                <c:pt idx="10">
                  <c:v>452.9108136578383</c:v>
                </c:pt>
                <c:pt idx="11">
                  <c:v>687.386354243376</c:v>
                </c:pt>
                <c:pt idx="12">
                  <c:v>604.7431568147629</c:v>
                </c:pt>
                <c:pt idx="13">
                  <c:v>591.185250154298</c:v>
                </c:pt>
                <c:pt idx="14">
                  <c:v>545.3359554878314</c:v>
                </c:pt>
                <c:pt idx="15">
                  <c:v>437.2521324279338</c:v>
                </c:pt>
                <c:pt idx="16">
                  <c:v>443.7601569801818</c:v>
                </c:pt>
                <c:pt idx="17">
                  <c:v>512.3475382979781</c:v>
                </c:pt>
                <c:pt idx="18">
                  <c:v>519.6152422706635</c:v>
                </c:pt>
                <c:pt idx="19">
                  <c:v>465.9301547344936</c:v>
                </c:pt>
                <c:pt idx="20">
                  <c:v>418.9079504709142</c:v>
                </c:pt>
                <c:pt idx="21">
                  <c:v>370.9911166081328</c:v>
                </c:pt>
                <c:pt idx="22">
                  <c:v>393.3978962347215</c:v>
                </c:pt>
                <c:pt idx="23">
                  <c:v>369.5111115223215</c:v>
                </c:pt>
                <c:pt idx="24">
                  <c:v>354.2908999160732</c:v>
                </c:pt>
                <c:pt idx="25">
                  <c:v>328.9376840679705</c:v>
                </c:pt>
                <c:pt idx="26">
                  <c:v>344.7968852619335</c:v>
                </c:pt>
                <c:pt idx="27">
                  <c:v>412.2193736714411</c:v>
                </c:pt>
              </c:numCache>
            </c:numRef>
          </c:yVal>
          <c:smooth val="0"/>
        </c:ser>
        <c:ser>
          <c:idx val="4"/>
          <c:order val="4"/>
          <c:tx>
            <c:v>Trend</c:v>
          </c:tx>
          <c:marker>
            <c:symbol val="none"/>
          </c:marker>
          <c:xVal>
            <c:numRef>
              <c:f>'By Class'!$A$122:$A$124</c:f>
              <c:numCache>
                <c:formatCode>General</c:formatCode>
                <c:ptCount val="3"/>
                <c:pt idx="0">
                  <c:v>1970.0</c:v>
                </c:pt>
                <c:pt idx="1">
                  <c:v>2015.0</c:v>
                </c:pt>
                <c:pt idx="2">
                  <c:v>2065.0</c:v>
                </c:pt>
              </c:numCache>
            </c:numRef>
          </c:xVal>
          <c:yVal>
            <c:numRef>
              <c:f>'By Class'!$I$122:$I$124</c:f>
              <c:numCache>
                <c:formatCode>0.000</c:formatCode>
                <c:ptCount val="3"/>
                <c:pt idx="0">
                  <c:v>135981.0098517835</c:v>
                </c:pt>
                <c:pt idx="1">
                  <c:v>250.6697821199649</c:v>
                </c:pt>
                <c:pt idx="2">
                  <c:v>0.229565234283682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7843752"/>
        <c:axId val="-2127700376"/>
      </c:scatterChart>
      <c:valAx>
        <c:axId val="-2127843752"/>
        <c:scaling>
          <c:orientation val="minMax"/>
          <c:max val="2065.0"/>
          <c:min val="197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</a:t>
                </a:r>
              </a:p>
            </c:rich>
          </c:tx>
          <c:overlay val="0"/>
        </c:title>
        <c:numFmt formatCode="General" sourceLinked="1"/>
        <c:majorTickMark val="cross"/>
        <c:minorTickMark val="cross"/>
        <c:tickLblPos val="nextTo"/>
        <c:crossAx val="-2127700376"/>
        <c:crossesAt val="0.125"/>
        <c:crossBetween val="midCat"/>
      </c:valAx>
      <c:valAx>
        <c:axId val="-2127700376"/>
        <c:scaling>
          <c:logBase val="10.0"/>
          <c:orientation val="minMax"/>
          <c:max val="100000.0"/>
          <c:min val="0.1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Sqrt(A/N) (nm)</a:t>
                </a:r>
              </a:p>
            </c:rich>
          </c:tx>
          <c:overlay val="0"/>
        </c:title>
        <c:numFmt formatCode="#,##0.0" sourceLinked="0"/>
        <c:majorTickMark val="none"/>
        <c:minorTickMark val="none"/>
        <c:tickLblPos val="nextTo"/>
        <c:crossAx val="-2127843752"/>
        <c:crosses val="autoZero"/>
        <c:crossBetween val="midCat"/>
        <c:minorUnit val="10.0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305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>
            <a:lvl1pPr defTabSz="9652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DAC 2001 Tutorial</a:t>
            </a:r>
          </a:p>
        </p:txBody>
      </p:sp>
      <p:sp>
        <p:nvSpPr>
          <p:cNvPr id="2529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71950" y="0"/>
            <a:ext cx="31305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>
            <a:lvl1pPr algn="r" defTabSz="9652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29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091613"/>
            <a:ext cx="31305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22" tIns="48211" rIns="96422" bIns="48211" numCol="1" anchor="b" anchorCtr="0" compatLnSpc="1">
            <a:prstTxWarp prst="textNoShape">
              <a:avLst/>
            </a:prstTxWarp>
          </a:bodyPr>
          <a:lstStyle>
            <a:lvl1pPr defTabSz="965200">
              <a:defRPr sz="1200" smtClean="0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©R.A. Rutenbar, 2001</a:t>
            </a:r>
          </a:p>
        </p:txBody>
      </p:sp>
      <p:sp>
        <p:nvSpPr>
          <p:cNvPr id="2529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71950" y="9091613"/>
            <a:ext cx="31305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22" tIns="48211" rIns="96422" bIns="48211" numCol="1" anchor="b" anchorCtr="0" compatLnSpc="1">
            <a:prstTxWarp prst="textNoShape">
              <a:avLst/>
            </a:prstTxWarp>
          </a:bodyPr>
          <a:lstStyle>
            <a:lvl1pPr algn="r" defTabSz="9652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83587096-7852-44F5-9A71-D621B1FF24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678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8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14800" y="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19200" y="685800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8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0600" y="4572000"/>
            <a:ext cx="5334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08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40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8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14800" y="91440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40F64717-A5A5-4C4E-9291-2F18B7410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2804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803353-72E2-470C-8E67-87750F01FAF1}" type="slidenum">
              <a:rPr lang="en-US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677492" cy="1752600"/>
          </a:xfrm>
        </p:spPr>
        <p:txBody>
          <a:bodyPr/>
          <a:lstStyle>
            <a:lvl1pPr marL="0" indent="0" algn="l">
              <a:buNone/>
              <a:defRPr sz="20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8013" y="228600"/>
            <a:ext cx="2185987" cy="6105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6875" y="228600"/>
            <a:ext cx="6408738" cy="6105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875" y="228600"/>
            <a:ext cx="87471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8175" y="1362075"/>
            <a:ext cx="3871913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2488" y="1362075"/>
            <a:ext cx="3871912" cy="24098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62488" y="3924300"/>
            <a:ext cx="3871912" cy="24098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875" y="228600"/>
            <a:ext cx="87471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38175" y="1362075"/>
            <a:ext cx="3871913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2488" y="1362075"/>
            <a:ext cx="3871912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8175" y="1362075"/>
            <a:ext cx="3871913" cy="4972050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2488" y="1362075"/>
            <a:ext cx="3871912" cy="4972050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7591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>
              <a:latin typeface="Times New Roman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Times New Roman" pitchFamily="18" charset="0"/>
              </a:rPr>
              <a:t>Carnegie Mellon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8830843" y="6611779"/>
            <a:ext cx="31315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F5551B27-49BC-4291-80C6-707CDCF1D651}" type="slidenum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-96" charset="0"/>
                <a:ea typeface="ＭＳ Ｐゴシック" pitchFamily="-96" charset="-128"/>
                <a:cs typeface="ＭＳ Ｐゴシック" pitchFamily="-96" charset="-128"/>
              </a:rPr>
              <a:pPr/>
              <a:t>‹#›</a:t>
            </a:fld>
            <a:endParaRPr lang="en-US" sz="1000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-16031" y="6629400"/>
            <a:ext cx="4649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i="0" dirty="0" smtClean="0">
                <a:latin typeface="Calibri" pitchFamily="34" charset="0"/>
              </a:rPr>
              <a:t>Bryant</a:t>
            </a:r>
            <a:r>
              <a:rPr lang="en-US" sz="1000" b="0" i="0" baseline="0" dirty="0" smtClean="0">
                <a:latin typeface="Calibri" pitchFamily="34" charset="0"/>
              </a:rPr>
              <a:t> and </a:t>
            </a:r>
            <a:r>
              <a:rPr lang="en-US" sz="1000" b="0" i="0" baseline="0" dirty="0" err="1" smtClean="0">
                <a:latin typeface="Calibri" pitchFamily="34" charset="0"/>
              </a:rPr>
              <a:t>O’Hallaron</a:t>
            </a:r>
            <a:r>
              <a:rPr lang="en-US" sz="1000" b="0" i="0" baseline="0" dirty="0" smtClean="0">
                <a:latin typeface="Calibri" pitchFamily="34" charset="0"/>
              </a:rPr>
              <a:t>, Computer Systems: A Programmer’s Perspective, Third Edition</a:t>
            </a:r>
            <a:endParaRPr lang="en-US" sz="1000" b="0" i="0" dirty="0" smtClean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3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20.emf"/><Relationship Id="rId5" Type="http://schemas.openxmlformats.org/officeDocument/2006/relationships/image" Target="../media/image2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3" Type="http://schemas.microsoft.com/office/2007/relationships/hdphoto" Target="../media/hdphoto10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11.wdp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6.jpeg"/><Relationship Id="rId5" Type="http://schemas.microsoft.com/office/2007/relationships/hdphoto" Target="../media/hdphoto2.wdp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microsoft.com/office/2007/relationships/hdphoto" Target="../media/hdphoto4.wdp"/><Relationship Id="rId5" Type="http://schemas.microsoft.com/office/2007/relationships/hdphoto" Target="../media/hdphoto5.wdp"/><Relationship Id="rId6" Type="http://schemas.microsoft.com/office/2007/relationships/hdphoto" Target="../media/hdphoto6.wdp"/><Relationship Id="rId7" Type="http://schemas.openxmlformats.org/officeDocument/2006/relationships/image" Target="../media/image10.png"/><Relationship Id="rId8" Type="http://schemas.openxmlformats.org/officeDocument/2006/relationships/image" Target="../media/image7.png"/><Relationship Id="rId9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microsoft.com/office/2007/relationships/hdphoto" Target="../media/hdphoto7.wdp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>
          <a:xfrm>
            <a:off x="685800" y="1708150"/>
            <a:ext cx="7772400" cy="1470025"/>
          </a:xfrm>
        </p:spPr>
        <p:txBody>
          <a:bodyPr/>
          <a:lstStyle/>
          <a:p>
            <a:pPr marL="0" indent="0"/>
            <a:r>
              <a:rPr lang="en-US" dirty="0" smtClean="0"/>
              <a:t>Future of Computing: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Moore’s Law</a:t>
            </a:r>
            <a:r>
              <a:rPr lang="en-US" dirty="0"/>
              <a:t> </a:t>
            </a:r>
            <a:r>
              <a:rPr lang="en-US" dirty="0" smtClean="0"/>
              <a:t>&amp; Its Implications</a:t>
            </a:r>
            <a:r>
              <a:rPr lang="en-US" dirty="0"/>
              <a:t/>
            </a:r>
            <a:br>
              <a:rPr lang="en-US" dirty="0"/>
            </a:br>
            <a:r>
              <a:rPr lang="en-US" sz="2000" b="0" dirty="0" smtClean="0"/>
              <a:t>15-213: Introduction to Computer Systems</a:t>
            </a:r>
            <a:br>
              <a:rPr lang="en-US" sz="2000" b="0" dirty="0" smtClean="0"/>
            </a:br>
            <a:r>
              <a:rPr lang="en-US" sz="2000" b="0" dirty="0" smtClean="0"/>
              <a:t>27</a:t>
            </a:r>
            <a:r>
              <a:rPr lang="en-US" sz="2000" b="0" baseline="30000" dirty="0" smtClean="0"/>
              <a:t>th</a:t>
            </a:r>
            <a:r>
              <a:rPr lang="en-US" sz="2000" b="0" dirty="0" smtClean="0"/>
              <a:t> Lecture, Dec. 3, 2015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>
          <a:xfrm>
            <a:off x="705896" y="3886200"/>
            <a:ext cx="7678738" cy="1752600"/>
          </a:xfrm>
        </p:spPr>
        <p:txBody>
          <a:bodyPr/>
          <a:lstStyle/>
          <a:p>
            <a:r>
              <a:rPr lang="en-US" b="1" dirty="0"/>
              <a:t>Instructors:</a:t>
            </a:r>
            <a:r>
              <a:rPr lang="en-US" dirty="0"/>
              <a:t> </a:t>
            </a:r>
          </a:p>
          <a:p>
            <a:r>
              <a:rPr lang="en-US" dirty="0"/>
              <a:t>Randal E. Bryant and David R. </a:t>
            </a:r>
            <a:r>
              <a:rPr lang="en-US" dirty="0" err="1"/>
              <a:t>O’Hallaron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Moore’s Law Could Mean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599" y="1445225"/>
            <a:ext cx="5871639" cy="50104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24613" y="6464857"/>
            <a:ext cx="4314742" cy="425897"/>
          </a:xfrm>
          <a:prstGeom prst="rect">
            <a:avLst/>
          </a:prstGeom>
          <a:noFill/>
        </p:spPr>
        <p:txBody>
          <a:bodyPr wrap="none" lIns="91577" tIns="45789" rIns="91577" bIns="45789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000" dirty="0" err="1" smtClean="0">
                <a:latin typeface="+mn-lt"/>
              </a:rPr>
              <a:t>Kurzweil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i="1" dirty="0" smtClean="0">
                <a:latin typeface="+mn-lt"/>
              </a:rPr>
              <a:t>The Singularity is Near</a:t>
            </a:r>
            <a:r>
              <a:rPr lang="en-US" sz="2000" dirty="0" smtClean="0">
                <a:latin typeface="+mn-lt"/>
              </a:rPr>
              <a:t>, 2005</a:t>
            </a:r>
            <a:endParaRPr lang="en-US" sz="20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340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Moore’s Law Could Mean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2015 Consumer Product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343081" y="1370965"/>
            <a:ext cx="4502054" cy="5073520"/>
          </a:xfrm>
        </p:spPr>
        <p:txBody>
          <a:bodyPr/>
          <a:lstStyle/>
          <a:p>
            <a:r>
              <a:rPr lang="en-US" dirty="0" smtClean="0"/>
              <a:t>2065 Consumer Product</a:t>
            </a:r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Portable</a:t>
            </a:r>
          </a:p>
          <a:p>
            <a:pPr lvl="1"/>
            <a:r>
              <a:rPr lang="en-US" sz="2000" dirty="0"/>
              <a:t>Low power</a:t>
            </a:r>
          </a:p>
          <a:p>
            <a:pPr lvl="1"/>
            <a:r>
              <a:rPr lang="en-US" sz="2000" dirty="0"/>
              <a:t>Will drive markets &amp; innovation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538774" y="2207538"/>
            <a:ext cx="647509" cy="1200468"/>
          </a:xfrm>
          <a:prstGeom prst="rect">
            <a:avLst/>
          </a:prstGeom>
          <a:noFill/>
        </p:spPr>
        <p:txBody>
          <a:bodyPr wrap="none" lIns="91577" tIns="45789" rIns="91577" bIns="45789">
            <a:spAutoFit/>
          </a:bodyPr>
          <a:lstStyle/>
          <a:p>
            <a:pPr algn="ctr"/>
            <a:r>
              <a:rPr lang="en-US" sz="7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5204" r="37023" b="3545"/>
          <a:stretch/>
        </p:blipFill>
        <p:spPr>
          <a:xfrm>
            <a:off x="1214537" y="2436563"/>
            <a:ext cx="1189973" cy="310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5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for Future Technology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be suitable for portable, low-power operation</a:t>
            </a:r>
          </a:p>
          <a:p>
            <a:pPr lvl="1"/>
            <a:r>
              <a:rPr lang="en-US" dirty="0" smtClean="0"/>
              <a:t>Consumer products</a:t>
            </a:r>
          </a:p>
          <a:p>
            <a:pPr lvl="1"/>
            <a:r>
              <a:rPr lang="en-US" dirty="0" smtClean="0"/>
              <a:t>Internet of Things components</a:t>
            </a:r>
          </a:p>
          <a:p>
            <a:pPr lvl="1"/>
            <a:r>
              <a:rPr lang="en-US" dirty="0" smtClean="0"/>
              <a:t>Not cryogenic, not quantum</a:t>
            </a:r>
          </a:p>
          <a:p>
            <a:r>
              <a:rPr lang="en-US" dirty="0" smtClean="0"/>
              <a:t>Must be inexpensive to manufacture</a:t>
            </a:r>
          </a:p>
          <a:p>
            <a:pPr lvl="1"/>
            <a:r>
              <a:rPr lang="en-US" dirty="0" smtClean="0"/>
              <a:t>Comparable to current semiconductor technology</a:t>
            </a:r>
          </a:p>
          <a:p>
            <a:pPr lvl="2"/>
            <a:r>
              <a:rPr lang="en-US" dirty="0" smtClean="0"/>
              <a:t>O(1) cost to make chip with O(</a:t>
            </a:r>
            <a:r>
              <a:rPr lang="en-US" i="1" dirty="0" smtClean="0"/>
              <a:t>N</a:t>
            </a:r>
            <a:r>
              <a:rPr lang="en-US" dirty="0" smtClean="0"/>
              <a:t>) devices</a:t>
            </a:r>
          </a:p>
          <a:p>
            <a:r>
              <a:rPr lang="en-US" dirty="0" smtClean="0"/>
              <a:t>Need not be based on transistors</a:t>
            </a:r>
          </a:p>
          <a:p>
            <a:pPr lvl="1"/>
            <a:r>
              <a:rPr lang="en-US" dirty="0" err="1" smtClean="0"/>
              <a:t>Memristors</a:t>
            </a:r>
            <a:r>
              <a:rPr lang="en-US" dirty="0" smtClean="0"/>
              <a:t>, carbon nanotubes, DNA transcription, ...</a:t>
            </a:r>
          </a:p>
          <a:p>
            <a:pPr lvl="1"/>
            <a:r>
              <a:rPr lang="en-US" dirty="0" smtClean="0"/>
              <a:t>Possibly new models of computation</a:t>
            </a:r>
          </a:p>
          <a:p>
            <a:pPr lvl="1"/>
            <a:r>
              <a:rPr lang="en-US" dirty="0" smtClean="0"/>
              <a:t>But, still want lots of devices in an integrated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09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Moore’s Law: 100 Years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03344" y="1673149"/>
            <a:ext cx="1822560" cy="461804"/>
          </a:xfrm>
          <a:prstGeom prst="rect">
            <a:avLst/>
          </a:prstGeom>
          <a:noFill/>
        </p:spPr>
        <p:txBody>
          <a:bodyPr wrap="none" lIns="91577" tIns="45789" rIns="91577" bIns="45789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rPr>
              <a:t>10</a:t>
            </a:r>
            <a:r>
              <a:rPr lang="en-US" baseline="30000" dirty="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rPr>
              <a:t>17</a:t>
            </a: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rPr>
              <a:t> devices!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9331760"/>
              </p:ext>
            </p:extLst>
          </p:nvPr>
        </p:nvGraphicFramePr>
        <p:xfrm>
          <a:off x="146253" y="909734"/>
          <a:ext cx="8927799" cy="5518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3164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Visualizing 10</a:t>
            </a:r>
            <a:r>
              <a:rPr lang="en-US" baseline="30000" dirty="0" smtClean="0"/>
              <a:t>17</a:t>
            </a:r>
            <a:r>
              <a:rPr lang="en-US" dirty="0" smtClean="0"/>
              <a:t> Devices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r="24438"/>
          <a:stretch/>
        </p:blipFill>
        <p:spPr>
          <a:xfrm>
            <a:off x="1443455" y="3504977"/>
            <a:ext cx="1873890" cy="24810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59319" y="6068774"/>
            <a:ext cx="1817626" cy="733673"/>
          </a:xfrm>
          <a:prstGeom prst="rect">
            <a:avLst/>
          </a:prstGeom>
          <a:noFill/>
        </p:spPr>
        <p:txBody>
          <a:bodyPr wrap="none" lIns="91577" tIns="45789" rIns="91577" bIns="45789" rtlCol="0">
            <a:spAutoFit/>
          </a:bodyPr>
          <a:lstStyle/>
          <a:p>
            <a:r>
              <a:rPr lang="en-US" sz="2000" dirty="0" smtClean="0">
                <a:latin typeface="+mn-lt"/>
              </a:rPr>
              <a:t>0.1 m</a:t>
            </a:r>
            <a:r>
              <a:rPr lang="en-US" sz="2000" baseline="30000" dirty="0" smtClean="0">
                <a:latin typeface="+mn-lt"/>
              </a:rPr>
              <a:t>3</a:t>
            </a:r>
          </a:p>
          <a:p>
            <a:pPr>
              <a:lnSpc>
                <a:spcPct val="110000"/>
              </a:lnSpc>
            </a:pPr>
            <a:r>
              <a:rPr lang="en-US" sz="2000" dirty="0">
                <a:latin typeface="+mn-lt"/>
              </a:rPr>
              <a:t>3.5 X </a:t>
            </a:r>
            <a:r>
              <a:rPr lang="en-US" sz="2000" dirty="0" smtClean="0">
                <a:latin typeface="+mn-lt"/>
              </a:rPr>
              <a:t>10</a:t>
            </a:r>
            <a:r>
              <a:rPr lang="en-US" sz="2000" baseline="30000" dirty="0" smtClean="0">
                <a:latin typeface="+mn-lt"/>
              </a:rPr>
              <a:t>9</a:t>
            </a:r>
            <a:r>
              <a:rPr lang="en-US" sz="2000" dirty="0" smtClean="0">
                <a:latin typeface="+mn-lt"/>
              </a:rPr>
              <a:t> grains</a:t>
            </a:r>
            <a:endParaRPr lang="en-US" sz="2000" dirty="0">
              <a:latin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800918" y="1106585"/>
            <a:ext cx="3253070" cy="5695724"/>
            <a:chOff x="4794250" y="1104536"/>
            <a:chExt cx="3248552" cy="568517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4250" y="1104536"/>
              <a:ext cx="3248552" cy="487045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5312709" y="6057536"/>
              <a:ext cx="2031180" cy="732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+mn-lt"/>
                </a:rPr>
                <a:t>1 million m</a:t>
              </a:r>
              <a:r>
                <a:rPr lang="en-US" sz="2000" baseline="30000" dirty="0" smtClean="0">
                  <a:latin typeface="+mn-lt"/>
                </a:rPr>
                <a:t>3</a:t>
              </a:r>
            </a:p>
            <a:p>
              <a:pPr>
                <a:lnSpc>
                  <a:spcPct val="110000"/>
                </a:lnSpc>
              </a:pPr>
              <a:r>
                <a:rPr lang="en-US" sz="2000" dirty="0" smtClean="0">
                  <a:latin typeface="+mn-lt"/>
                </a:rPr>
                <a:t>0.35 X 10</a:t>
              </a:r>
              <a:r>
                <a:rPr lang="en-US" sz="2000" baseline="30000" dirty="0" smtClean="0">
                  <a:latin typeface="+mn-lt"/>
                </a:rPr>
                <a:t>17</a:t>
              </a:r>
              <a:r>
                <a:rPr lang="en-US" sz="2000" dirty="0" smtClean="0">
                  <a:latin typeface="+mn-lt"/>
                </a:rPr>
                <a:t> grains</a:t>
              </a:r>
              <a:endParaRPr lang="en-US" sz="2000" dirty="0">
                <a:latin typeface="+mn-lt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20701" y="1062418"/>
            <a:ext cx="3522382" cy="898847"/>
          </a:xfrm>
          <a:prstGeom prst="rect">
            <a:avLst/>
          </a:prstGeom>
          <a:noFill/>
        </p:spPr>
        <p:txBody>
          <a:bodyPr wrap="square" lIns="91577" tIns="45789" rIns="91577" bIns="45789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i="1" dirty="0" smtClean="0">
                <a:solidFill>
                  <a:srgbClr val="008000"/>
                </a:solidFill>
                <a:latin typeface="+mn-lt"/>
              </a:rPr>
              <a:t>If devices were the size of a grain of sand</a:t>
            </a:r>
            <a:endParaRPr lang="en-US" i="1" dirty="0">
              <a:solidFill>
                <a:srgbClr val="008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64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Increasing Transistor Counts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09313" y="1902172"/>
            <a:ext cx="7687828" cy="4542312"/>
          </a:xfrm>
        </p:spPr>
        <p:txBody>
          <a:bodyPr/>
          <a:lstStyle/>
          <a:p>
            <a:pPr marL="457886" indent="-457886">
              <a:buAutoNum type="arabicPeriod"/>
            </a:pPr>
            <a:r>
              <a:rPr lang="en-US" sz="3200" dirty="0"/>
              <a:t>Chips have gotten bigger</a:t>
            </a:r>
          </a:p>
          <a:p>
            <a:pPr marL="815609" lvl="1" indent="-457886"/>
            <a:r>
              <a:rPr lang="en-US" sz="2800" dirty="0"/>
              <a:t>1 area doubling / 10 years</a:t>
            </a:r>
          </a:p>
          <a:p>
            <a:pPr marL="457886" indent="-457886">
              <a:buAutoNum type="arabicPeriod"/>
            </a:pPr>
            <a:r>
              <a:rPr lang="en-US" sz="3200" dirty="0"/>
              <a:t>Transistors have gotten smaller</a:t>
            </a:r>
          </a:p>
          <a:p>
            <a:pPr marL="815609" lvl="1" indent="-457886"/>
            <a:r>
              <a:rPr lang="en-US" sz="2800" dirty="0"/>
              <a:t>4 density doublings / 10 years</a:t>
            </a:r>
          </a:p>
          <a:p>
            <a:pPr marL="457886" indent="-457886">
              <a:buAutoNum type="arabicPeriod"/>
            </a:pPr>
            <a:endParaRPr lang="en-US" sz="3200" dirty="0"/>
          </a:p>
          <a:p>
            <a:pPr marL="0" indent="0">
              <a:buNone/>
            </a:pPr>
            <a:r>
              <a:rPr lang="en-US" sz="3200" i="1" dirty="0">
                <a:solidFill>
                  <a:srgbClr val="990000"/>
                </a:solidFill>
              </a:rPr>
              <a:t>Will these trends continue?</a:t>
            </a:r>
          </a:p>
        </p:txBody>
      </p:sp>
    </p:spTree>
    <p:extLst>
      <p:ext uri="{BB962C8B-B14F-4D97-AF65-F5344CB8AC3E}">
        <p14:creationId xmlns:p14="http://schemas.microsoft.com/office/powerpoint/2010/main" val="178834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83" y="3822667"/>
            <a:ext cx="3052239" cy="30353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Chips Have Gotten Bigger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84215" y="1237944"/>
            <a:ext cx="1967205" cy="1829729"/>
            <a:chOff x="183959" y="1235651"/>
            <a:chExt cx="1964473" cy="182634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2704" y="2508250"/>
              <a:ext cx="762000" cy="553742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183959" y="1235651"/>
              <a:ext cx="1964473" cy="1320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Intel 4004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1970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2,300 transistors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12 mm</a:t>
              </a:r>
              <a:r>
                <a:rPr lang="en-US" sz="2000" baseline="30000" dirty="0" smtClean="0">
                  <a:latin typeface="+mn-lt"/>
                </a:rPr>
                <a:t>2</a:t>
              </a:r>
              <a:endParaRPr lang="en-US" sz="2000" baseline="30000" dirty="0">
                <a:latin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563783" y="1237944"/>
            <a:ext cx="1723549" cy="2801787"/>
            <a:chOff x="2560222" y="1235651"/>
            <a:chExt cx="1721155" cy="279659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42616" y="2508250"/>
              <a:ext cx="1236269" cy="1524000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2560222" y="1235651"/>
              <a:ext cx="1721155" cy="1320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Apple A8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2014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2 B transistors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89 mm</a:t>
              </a:r>
              <a:r>
                <a:rPr lang="en-US" sz="2000" baseline="30000" dirty="0" smtClean="0">
                  <a:latin typeface="+mn-lt"/>
                </a:rPr>
                <a:t>2</a:t>
              </a:r>
              <a:endParaRPr lang="en-US" sz="2000" baseline="30000" dirty="0">
                <a:latin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648306" y="1237944"/>
            <a:ext cx="4257485" cy="4863005"/>
            <a:chOff x="4641850" y="1235651"/>
            <a:chExt cx="4251572" cy="4853999"/>
          </a:xfrm>
        </p:grpSpPr>
        <p:sp>
          <p:nvSpPr>
            <p:cNvPr id="75" name="TextBox 74"/>
            <p:cNvSpPr txBox="1"/>
            <p:nvPr/>
          </p:nvSpPr>
          <p:spPr>
            <a:xfrm>
              <a:off x="5951122" y="1235651"/>
              <a:ext cx="1708349" cy="1320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IBM z13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205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>
                  <a:latin typeface="+mn-lt"/>
                </a:rPr>
                <a:t>4</a:t>
              </a:r>
              <a:r>
                <a:rPr lang="en-US" sz="2000" dirty="0" smtClean="0">
                  <a:latin typeface="+mn-lt"/>
                </a:rPr>
                <a:t> B transistors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678 mm</a:t>
              </a:r>
              <a:r>
                <a:rPr lang="en-US" sz="2000" baseline="30000" dirty="0" smtClean="0">
                  <a:latin typeface="+mn-lt"/>
                </a:rPr>
                <a:t>2</a:t>
              </a:r>
              <a:endParaRPr lang="en-US" sz="2000" baseline="30000" dirty="0">
                <a:latin typeface="+mn-lt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41850" y="2508250"/>
              <a:ext cx="4251572" cy="3581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698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Chip Size Trend</a:t>
            </a:r>
            <a:endParaRPr 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1718163"/>
              </p:ext>
            </p:extLst>
          </p:nvPr>
        </p:nvGraphicFramePr>
        <p:xfrm>
          <a:off x="1" y="986075"/>
          <a:ext cx="9143999" cy="5496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84196" y="4879486"/>
            <a:ext cx="2036486" cy="400249"/>
          </a:xfrm>
          <a:prstGeom prst="rect">
            <a:avLst/>
          </a:prstGeom>
          <a:solidFill>
            <a:schemeClr val="bg1"/>
          </a:solidFill>
        </p:spPr>
        <p:txBody>
          <a:bodyPr wrap="none" lIns="91577" tIns="45789" rIns="91577" bIns="45789" rtlCol="0">
            <a:spAutoFit/>
          </a:bodyPr>
          <a:lstStyle/>
          <a:p>
            <a:r>
              <a:rPr lang="en-US" sz="2000" i="1" dirty="0">
                <a:solidFill>
                  <a:srgbClr val="990000"/>
                </a:solidFill>
              </a:rPr>
              <a:t>2x every 9.5 years</a:t>
            </a:r>
          </a:p>
        </p:txBody>
      </p:sp>
    </p:spTree>
    <p:extLst>
      <p:ext uri="{BB962C8B-B14F-4D97-AF65-F5344CB8AC3E}">
        <p14:creationId xmlns:p14="http://schemas.microsoft.com/office/powerpoint/2010/main" val="14843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Chip Size Extrapolation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90185" y="1749491"/>
            <a:ext cx="1205655" cy="461804"/>
          </a:xfrm>
          <a:prstGeom prst="rect">
            <a:avLst/>
          </a:prstGeom>
          <a:solidFill>
            <a:schemeClr val="bg1"/>
          </a:solidFill>
        </p:spPr>
        <p:txBody>
          <a:bodyPr wrap="none" lIns="91577" tIns="45789" rIns="91577" bIns="45789" rtlCol="0">
            <a:spAutoFit/>
          </a:bodyPr>
          <a:lstStyle/>
          <a:p>
            <a:r>
              <a:rPr lang="en-US" dirty="0">
                <a:solidFill>
                  <a:srgbClr val="990000"/>
                </a:solidFill>
                <a:latin typeface="+mn-lt"/>
              </a:rPr>
              <a:t>173 cm</a:t>
            </a:r>
            <a:r>
              <a:rPr lang="en-US" baseline="30000" dirty="0">
                <a:solidFill>
                  <a:srgbClr val="990000"/>
                </a:solidFill>
                <a:latin typeface="+mn-lt"/>
              </a:rPr>
              <a:t>2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1914561"/>
              </p:ext>
            </p:extLst>
          </p:nvPr>
        </p:nvGraphicFramePr>
        <p:xfrm>
          <a:off x="-30714" y="986077"/>
          <a:ext cx="8927799" cy="5854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812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Extrapolation: </a:t>
            </a:r>
            <a:r>
              <a:rPr lang="en-US" dirty="0"/>
              <a:t>T</a:t>
            </a:r>
            <a:r>
              <a:rPr lang="en-US" dirty="0" smtClean="0"/>
              <a:t>he iPhone 31s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061925" y="1138759"/>
            <a:ext cx="3150982" cy="5107611"/>
            <a:chOff x="1060450" y="1517650"/>
            <a:chExt cx="3146606" cy="509815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0450" y="2736850"/>
              <a:ext cx="3146606" cy="387895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698867" y="1517650"/>
              <a:ext cx="1823605" cy="1320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Apple A59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2065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10</a:t>
              </a:r>
              <a:r>
                <a:rPr lang="en-US" sz="2000" baseline="30000" dirty="0" smtClean="0">
                  <a:latin typeface="+mn-lt"/>
                </a:rPr>
                <a:t>17</a:t>
              </a:r>
              <a:r>
                <a:rPr lang="en-US" sz="2000" dirty="0" smtClean="0">
                  <a:latin typeface="+mn-lt"/>
                </a:rPr>
                <a:t> transistors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173 </a:t>
              </a:r>
              <a:r>
                <a:rPr lang="en-US" sz="2000" dirty="0">
                  <a:latin typeface="+mn-lt"/>
                </a:rPr>
                <a:t>c</a:t>
              </a:r>
              <a:r>
                <a:rPr lang="en-US" sz="2000" dirty="0" smtClean="0">
                  <a:latin typeface="+mn-lt"/>
                </a:rPr>
                <a:t>m</a:t>
              </a:r>
              <a:r>
                <a:rPr lang="en-US" sz="2000" baseline="30000" dirty="0" smtClean="0">
                  <a:latin typeface="+mn-lt"/>
                </a:rPr>
                <a:t>2</a:t>
              </a:r>
              <a:endParaRPr lang="en-US" sz="2000" baseline="30000" dirty="0">
                <a:latin typeface="+mn-lt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918" y="2897361"/>
            <a:ext cx="3662687" cy="159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57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410" y="3276317"/>
            <a:ext cx="5501022" cy="322542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Moore’s Law Origins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222559" y="1291441"/>
            <a:ext cx="2950498" cy="4431417"/>
            <a:chOff x="222250" y="1289050"/>
            <a:chExt cx="2946400" cy="4423210"/>
          </a:xfrm>
        </p:grpSpPr>
        <p:sp>
          <p:nvSpPr>
            <p:cNvPr id="13" name="TextBox 12"/>
            <p:cNvSpPr txBox="1"/>
            <p:nvPr/>
          </p:nvSpPr>
          <p:spPr>
            <a:xfrm>
              <a:off x="858886" y="5251450"/>
              <a:ext cx="1948666" cy="4608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latin typeface="+mn-lt"/>
                </a:rPr>
                <a:t>April </a:t>
              </a:r>
              <a:r>
                <a:rPr lang="en-US" dirty="0">
                  <a:latin typeface="+mn-lt"/>
                </a:rPr>
                <a:t>19, 1965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250" y="1289050"/>
              <a:ext cx="2946400" cy="3810000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8120" y="375345"/>
            <a:ext cx="2369651" cy="274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07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Transistors Have Gotten Smaller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90918" y="1367784"/>
            <a:ext cx="8306223" cy="1294622"/>
          </a:xfrm>
        </p:spPr>
        <p:txBody>
          <a:bodyPr/>
          <a:lstStyle/>
          <a:p>
            <a:pPr lvl="1"/>
            <a:r>
              <a:rPr lang="en-US" dirty="0" smtClean="0"/>
              <a:t>Area </a:t>
            </a:r>
            <a:r>
              <a:rPr lang="en-US" i="1" dirty="0" smtClean="0"/>
              <a:t>A</a:t>
            </a:r>
          </a:p>
          <a:p>
            <a:pPr lvl="1"/>
            <a:r>
              <a:rPr lang="en-US" i="1" dirty="0" smtClean="0"/>
              <a:t>N</a:t>
            </a:r>
            <a:r>
              <a:rPr lang="en-US" dirty="0" smtClean="0"/>
              <a:t> devices</a:t>
            </a:r>
          </a:p>
          <a:p>
            <a:pPr lvl="1"/>
            <a:r>
              <a:rPr lang="en-US" dirty="0" smtClean="0"/>
              <a:t>Linear Scale </a:t>
            </a:r>
            <a:r>
              <a:rPr lang="en-US" i="1" dirty="0" smtClean="0"/>
              <a:t>L</a:t>
            </a:r>
            <a:endParaRPr lang="en-US" i="1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659927"/>
              </p:ext>
            </p:extLst>
          </p:nvPr>
        </p:nvGraphicFramePr>
        <p:xfrm>
          <a:off x="3503716" y="1474342"/>
          <a:ext cx="3496340" cy="1081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3" imgW="1104900" imgH="317500" progId="Equation.3">
                  <p:embed/>
                </p:oleObj>
              </mc:Choice>
              <mc:Fallback>
                <p:oleObj name="Equation" r:id="rId3" imgW="11049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03716" y="1474342"/>
                        <a:ext cx="3496340" cy="1081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 bwMode="auto">
          <a:xfrm>
            <a:off x="4220540" y="4362756"/>
            <a:ext cx="92472" cy="346388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sm" len="sm"/>
          </a:ln>
          <a:effectLst/>
          <a:extLst/>
        </p:spPr>
        <p:txBody>
          <a:bodyPr vert="horz" wrap="none" lIns="45789" tIns="45789" rIns="45789" bIns="45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915772">
              <a:lnSpc>
                <a:spcPct val="90000"/>
              </a:lnSpc>
            </a:pPr>
            <a:endParaRPr lang="en-US" sz="1800">
              <a:latin typeface="Arial" charset="0"/>
              <a:ea typeface="ＭＳ Ｐゴシック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38231" y="3199976"/>
            <a:ext cx="6217348" cy="2640139"/>
            <a:chOff x="1136650" y="3194050"/>
            <a:chExt cx="6208713" cy="2635250"/>
          </a:xfrm>
        </p:grpSpPr>
        <p:grpSp>
          <p:nvGrpSpPr>
            <p:cNvPr id="10" name="Group 9"/>
            <p:cNvGrpSpPr/>
            <p:nvPr/>
          </p:nvGrpSpPr>
          <p:grpSpPr>
            <a:xfrm>
              <a:off x="1136650" y="3194050"/>
              <a:ext cx="6208713" cy="577850"/>
              <a:chOff x="1365250" y="3194050"/>
              <a:chExt cx="6208713" cy="57785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652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796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940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084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228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372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51650" y="3194050"/>
                <a:ext cx="722313" cy="577850"/>
              </a:xfrm>
              <a:prstGeom prst="rect">
                <a:avLst/>
              </a:prstGeom>
            </p:spPr>
          </p:pic>
        </p:grpSp>
        <p:grpSp>
          <p:nvGrpSpPr>
            <p:cNvPr id="23" name="Group 22"/>
            <p:cNvGrpSpPr/>
            <p:nvPr/>
          </p:nvGrpSpPr>
          <p:grpSpPr>
            <a:xfrm>
              <a:off x="1136650" y="3879850"/>
              <a:ext cx="6208713" cy="577850"/>
              <a:chOff x="1365250" y="3194050"/>
              <a:chExt cx="6208713" cy="577850"/>
            </a:xfrm>
          </p:grpSpPr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652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796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940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084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228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372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51650" y="3194050"/>
                <a:ext cx="722313" cy="577850"/>
              </a:xfrm>
              <a:prstGeom prst="rect">
                <a:avLst/>
              </a:prstGeom>
            </p:spPr>
          </p:pic>
        </p:grpSp>
        <p:grpSp>
          <p:nvGrpSpPr>
            <p:cNvPr id="31" name="Group 30"/>
            <p:cNvGrpSpPr/>
            <p:nvPr/>
          </p:nvGrpSpPr>
          <p:grpSpPr>
            <a:xfrm>
              <a:off x="1136650" y="4565650"/>
              <a:ext cx="6208713" cy="577850"/>
              <a:chOff x="1365250" y="3194050"/>
              <a:chExt cx="6208713" cy="577850"/>
            </a:xfrm>
          </p:grpSpPr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652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796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940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084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228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372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51650" y="3194050"/>
                <a:ext cx="722313" cy="577850"/>
              </a:xfrm>
              <a:prstGeom prst="rect">
                <a:avLst/>
              </a:prstGeom>
            </p:spPr>
          </p:pic>
        </p:grpSp>
        <p:grpSp>
          <p:nvGrpSpPr>
            <p:cNvPr id="39" name="Group 38"/>
            <p:cNvGrpSpPr/>
            <p:nvPr/>
          </p:nvGrpSpPr>
          <p:grpSpPr>
            <a:xfrm>
              <a:off x="1136650" y="5251450"/>
              <a:ext cx="6208713" cy="577850"/>
              <a:chOff x="1365250" y="3194050"/>
              <a:chExt cx="6208713" cy="577850"/>
            </a:xfrm>
          </p:grpSpPr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652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796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940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084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228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37250" y="3194050"/>
                <a:ext cx="722313" cy="577850"/>
              </a:xfrm>
              <a:prstGeom prst="rect">
                <a:avLst/>
              </a:prstGeom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51650" y="3194050"/>
                <a:ext cx="722313" cy="577850"/>
              </a:xfrm>
              <a:prstGeom prst="rect">
                <a:avLst/>
              </a:prstGeom>
            </p:spPr>
          </p:pic>
        </p:grpSp>
      </p:grpSp>
      <p:grpSp>
        <p:nvGrpSpPr>
          <p:cNvPr id="54" name="Group 53"/>
          <p:cNvGrpSpPr/>
          <p:nvPr/>
        </p:nvGrpSpPr>
        <p:grpSpPr>
          <a:xfrm>
            <a:off x="604091" y="3505342"/>
            <a:ext cx="340825" cy="687072"/>
            <a:chOff x="603250" y="3498850"/>
            <a:chExt cx="340351" cy="685800"/>
          </a:xfrm>
        </p:grpSpPr>
        <p:grpSp>
          <p:nvGrpSpPr>
            <p:cNvPr id="51" name="Group 50"/>
            <p:cNvGrpSpPr/>
            <p:nvPr/>
          </p:nvGrpSpPr>
          <p:grpSpPr>
            <a:xfrm>
              <a:off x="638801" y="3498850"/>
              <a:ext cx="304800" cy="685800"/>
              <a:chOff x="679450" y="3498850"/>
              <a:chExt cx="304800" cy="685800"/>
            </a:xfrm>
          </p:grpSpPr>
          <p:cxnSp>
            <p:nvCxnSpPr>
              <p:cNvPr id="22" name="Straight Connector 21"/>
              <p:cNvCxnSpPr/>
              <p:nvPr/>
            </p:nvCxnSpPr>
            <p:spPr bwMode="auto">
              <a:xfrm>
                <a:off x="679450" y="3498850"/>
                <a:ext cx="30480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17961" dir="2700000" algn="ctr" rotWithShape="0">
                        <a:schemeClr val="tx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3" name="Straight Connector 52"/>
              <p:cNvCxnSpPr/>
              <p:nvPr/>
            </p:nvCxnSpPr>
            <p:spPr bwMode="auto">
              <a:xfrm>
                <a:off x="679450" y="4184650"/>
                <a:ext cx="304800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17961" dir="2700000" algn="ctr" rotWithShape="0">
                        <a:schemeClr val="tx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8" name="Straight Arrow Connector 47"/>
              <p:cNvCxnSpPr/>
              <p:nvPr/>
            </p:nvCxnSpPr>
            <p:spPr bwMode="auto">
              <a:xfrm>
                <a:off x="831850" y="3498850"/>
                <a:ext cx="0" cy="685800"/>
              </a:xfrm>
              <a:prstGeom prst="straightConnector1">
                <a:avLst/>
              </a:prstGeom>
              <a:noFill/>
              <a:ln w="19050" cap="flat" cmpd="sng" algn="ctr">
                <a:solidFill>
                  <a:schemeClr val="tx2"/>
                </a:solidFill>
                <a:prstDash val="solid"/>
                <a:round/>
                <a:headEnd type="arrow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17961" dir="2700000" algn="ctr" rotWithShape="0">
                        <a:schemeClr val="tx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52" name="TextBox 51"/>
            <p:cNvSpPr txBox="1"/>
            <p:nvPr/>
          </p:nvSpPr>
          <p:spPr>
            <a:xfrm>
              <a:off x="603250" y="3668626"/>
              <a:ext cx="338284" cy="368648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sz="1800" i="1" dirty="0" smtClean="0">
                  <a:latin typeface="+mn-lt"/>
                </a:rPr>
                <a:t>L</a:t>
              </a:r>
              <a:endParaRPr lang="en-US" sz="1800" i="1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621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Scaling Trend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66777" y="1978514"/>
            <a:ext cx="4068969" cy="708025"/>
          </a:xfrm>
          <a:prstGeom prst="rect">
            <a:avLst/>
          </a:prstGeom>
          <a:solidFill>
            <a:schemeClr val="bg1"/>
          </a:solidFill>
        </p:spPr>
        <p:txBody>
          <a:bodyPr wrap="none" lIns="91577" tIns="45789" rIns="91577" bIns="45789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i="1" dirty="0">
                <a:solidFill>
                  <a:srgbClr val="990000"/>
                </a:solidFill>
                <a:latin typeface="+mn-lt"/>
              </a:rPr>
              <a:t>1/2x every 5 years </a:t>
            </a:r>
            <a:r>
              <a:rPr lang="en-US" sz="2000" dirty="0">
                <a:solidFill>
                  <a:srgbClr val="990000"/>
                </a:solidFill>
                <a:latin typeface="+mn-lt"/>
                <a:sym typeface="Wingdings"/>
              </a:rPr>
              <a:t></a:t>
            </a:r>
            <a:endParaRPr lang="en-US" sz="2000" dirty="0">
              <a:solidFill>
                <a:srgbClr val="990000"/>
              </a:solidFill>
              <a:latin typeface="+mn-lt"/>
            </a:endParaRPr>
          </a:p>
          <a:p>
            <a:pPr>
              <a:lnSpc>
                <a:spcPct val="100000"/>
              </a:lnSpc>
            </a:pPr>
            <a:r>
              <a:rPr lang="en-US" sz="2000" i="1" dirty="0">
                <a:solidFill>
                  <a:srgbClr val="990000"/>
                </a:solidFill>
                <a:latin typeface="+mn-lt"/>
              </a:rPr>
              <a:t>2x transistor density every 2.5 years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2831678"/>
              </p:ext>
            </p:extLst>
          </p:nvPr>
        </p:nvGraphicFramePr>
        <p:xfrm>
          <a:off x="-158971" y="1138760"/>
          <a:ext cx="9144000" cy="571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4659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Decreasing Feature Sizes</a:t>
            </a:r>
            <a:endParaRPr lang="en-US" dirty="0"/>
          </a:p>
        </p:txBody>
      </p:sp>
      <p:grpSp>
        <p:nvGrpSpPr>
          <p:cNvPr id="76" name="Group 75"/>
          <p:cNvGrpSpPr/>
          <p:nvPr/>
        </p:nvGrpSpPr>
        <p:grpSpPr>
          <a:xfrm>
            <a:off x="1824985" y="2589245"/>
            <a:ext cx="1980042" cy="1852573"/>
            <a:chOff x="-314159" y="2355850"/>
            <a:chExt cx="1977293" cy="184914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586" y="3651250"/>
              <a:ext cx="762000" cy="553742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-314159" y="2355850"/>
              <a:ext cx="1977293" cy="1320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Intel 4004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1970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2,300 transistors</a:t>
              </a:r>
            </a:p>
            <a:p>
              <a:pPr>
                <a:lnSpc>
                  <a:spcPct val="100000"/>
                </a:lnSpc>
              </a:pPr>
              <a:r>
                <a:rPr lang="en-US" sz="2000" i="1" dirty="0" smtClean="0">
                  <a:latin typeface="+mn-lt"/>
                </a:rPr>
                <a:t>L</a:t>
              </a:r>
              <a:r>
                <a:rPr lang="en-US" sz="2000" dirty="0" smtClean="0">
                  <a:latin typeface="+mn-lt"/>
                </a:rPr>
                <a:t> = 72,000 </a:t>
              </a:r>
              <a:r>
                <a:rPr lang="en-US" sz="2000" dirty="0">
                  <a:latin typeface="+mn-lt"/>
                </a:rPr>
                <a:t>n</a:t>
              </a:r>
              <a:r>
                <a:rPr lang="en-US" sz="2000" dirty="0" smtClean="0">
                  <a:latin typeface="+mn-lt"/>
                </a:rPr>
                <a:t>m</a:t>
              </a:r>
              <a:endParaRPr lang="en-US" sz="2000" baseline="30000" dirty="0">
                <a:latin typeface="+mn-lt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487671" y="2360221"/>
            <a:ext cx="1723561" cy="2748289"/>
            <a:chOff x="2312668" y="1898650"/>
            <a:chExt cx="1721168" cy="27432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5062" y="3117850"/>
              <a:ext cx="1236269" cy="1524000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2312668" y="1898650"/>
              <a:ext cx="1721168" cy="1320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Apple A8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2014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2 B transistors</a:t>
              </a:r>
            </a:p>
            <a:p>
              <a:pPr>
                <a:lnSpc>
                  <a:spcPct val="100000"/>
                </a:lnSpc>
              </a:pPr>
              <a:r>
                <a:rPr lang="en-US" sz="2000" i="1" dirty="0" smtClean="0">
                  <a:latin typeface="+mn-lt"/>
                </a:rPr>
                <a:t>L</a:t>
              </a:r>
              <a:r>
                <a:rPr lang="en-US" sz="2000" dirty="0" smtClean="0">
                  <a:latin typeface="+mn-lt"/>
                </a:rPr>
                <a:t> = 211 nm</a:t>
              </a:r>
              <a:endParaRPr lang="en-US" sz="2000" baseline="300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361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Scaling Trend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0118700"/>
              </p:ext>
            </p:extLst>
          </p:nvPr>
        </p:nvGraphicFramePr>
        <p:xfrm>
          <a:off x="-158971" y="1138760"/>
          <a:ext cx="9144000" cy="571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5335062" y="1825831"/>
            <a:ext cx="1989547" cy="2061217"/>
            <a:chOff x="5327650" y="1822450"/>
            <a:chExt cx="1986783" cy="2743200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165850" y="1822450"/>
              <a:ext cx="0" cy="2743200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arrow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17961" dir="2700000" algn="ctr" rotWithShape="0">
                      <a:schemeClr val="tx2"/>
                    </a:outerShdw>
                  </a:effectLst>
                </a14:hiddenEffects>
              </a:ext>
            </a:extLst>
          </p:spPr>
        </p:cxnSp>
        <p:sp>
          <p:nvSpPr>
            <p:cNvPr id="7" name="TextBox 6"/>
            <p:cNvSpPr txBox="1"/>
            <p:nvPr/>
          </p:nvSpPr>
          <p:spPr>
            <a:xfrm>
              <a:off x="5327650" y="3117849"/>
              <a:ext cx="1986783" cy="6144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latin typeface="+mn-lt"/>
                </a:rPr>
                <a:t>Submillimeter</a:t>
              </a:r>
              <a:endParaRPr lang="en-US" dirty="0">
                <a:latin typeface="+mn-lt"/>
              </a:endParaRPr>
            </a:p>
          </p:txBody>
        </p:sp>
      </p:grpSp>
      <p:cxnSp>
        <p:nvCxnSpPr>
          <p:cNvPr id="11" name="Straight Arrow Connector 10"/>
          <p:cNvCxnSpPr/>
          <p:nvPr/>
        </p:nvCxnSpPr>
        <p:spPr bwMode="auto">
          <a:xfrm>
            <a:off x="2893268" y="3887048"/>
            <a:ext cx="0" cy="2061217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arrow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17961" dir="2700000" algn="ctr" rotWithShape="0">
                    <a:schemeClr val="tx2"/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1977597" y="4726804"/>
            <a:ext cx="2166705" cy="461804"/>
          </a:xfrm>
          <a:prstGeom prst="rect">
            <a:avLst/>
          </a:prstGeom>
          <a:solidFill>
            <a:schemeClr val="bg1"/>
          </a:solidFill>
        </p:spPr>
        <p:txBody>
          <a:bodyPr wrap="none" lIns="91577" tIns="45789" rIns="91577" bIns="45789" rtlCol="0">
            <a:spAutoFit/>
          </a:bodyPr>
          <a:lstStyle/>
          <a:p>
            <a:r>
              <a:rPr lang="en-US" dirty="0" err="1" smtClean="0">
                <a:latin typeface="+mn-lt"/>
              </a:rPr>
              <a:t>Submicrometer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937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Submillimeter</a:t>
            </a:r>
            <a:r>
              <a:rPr lang="en-US" dirty="0" smtClean="0"/>
              <a:t> Dimensions</a:t>
            </a:r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833066" y="1548833"/>
            <a:ext cx="0" cy="468195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2756866" y="1853633"/>
            <a:ext cx="7620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756866" y="3210092"/>
            <a:ext cx="7620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756866" y="4566550"/>
            <a:ext cx="7620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756866" y="5923008"/>
            <a:ext cx="7620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61889" y="5676786"/>
            <a:ext cx="2386292" cy="83097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r"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 micrometer (</a:t>
            </a:r>
            <a:r>
              <a:rPr lang="en-US" b="0" dirty="0" err="1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μm</a:t>
            </a: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)</a:t>
            </a:r>
            <a:endParaRPr lang="en-US" b="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778" y="1607411"/>
            <a:ext cx="2415863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-3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266" y="2963869"/>
            <a:ext cx="2436131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-4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022" y="4320328"/>
            <a:ext cx="2436131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-5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778" y="5676786"/>
            <a:ext cx="2436131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-6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833068" y="4866391"/>
            <a:ext cx="3232319" cy="338554"/>
            <a:chOff x="4495800" y="6201489"/>
            <a:chExt cx="3232319" cy="169277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4495800" y="6324600"/>
              <a:ext cx="457200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4953000" y="6201489"/>
              <a:ext cx="2775119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0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dirty="0">
                  <a:solidFill>
                    <a:prstClr val="black"/>
                  </a:solidFill>
                  <a:latin typeface="Calibri"/>
                  <a:cs typeface="Times"/>
                </a:rPr>
                <a:t>5μm:		Spider silk thickness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833068" y="3127803"/>
            <a:ext cx="3386107" cy="338554"/>
            <a:chOff x="4495800" y="6201489"/>
            <a:chExt cx="3386107" cy="169277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4495800" y="6324600"/>
              <a:ext cx="457200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4953000" y="6201489"/>
              <a:ext cx="2928907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0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dirty="0">
                  <a:solidFill>
                    <a:srgbClr val="FF0000"/>
                  </a:solidFill>
                  <a:latin typeface="Calibri"/>
                  <a:cs typeface="Times"/>
                </a:rPr>
                <a:t>72μm:	Intel 4004 linear scale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833066" y="3377633"/>
            <a:ext cx="4467232" cy="338554"/>
            <a:chOff x="4495800" y="6201489"/>
            <a:chExt cx="4467232" cy="16927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4495800" y="6324600"/>
              <a:ext cx="457200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4953000" y="6201489"/>
              <a:ext cx="401003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0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dirty="0">
                  <a:solidFill>
                    <a:prstClr val="black"/>
                  </a:solidFill>
                  <a:latin typeface="Calibri"/>
                  <a:cs typeface="Times"/>
                </a:rPr>
                <a:t>50μm:	Average size of cell in human body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833066" y="2006033"/>
            <a:ext cx="3057892" cy="338554"/>
            <a:chOff x="4495800" y="6201489"/>
            <a:chExt cx="3057892" cy="169277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4495800" y="6324600"/>
              <a:ext cx="457200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4953000" y="6201489"/>
              <a:ext cx="260069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0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dirty="0">
                  <a:solidFill>
                    <a:prstClr val="black"/>
                  </a:solidFill>
                  <a:latin typeface="Calibri"/>
                  <a:cs typeface="Times"/>
                </a:rPr>
                <a:t>500μm:	Length of amoeba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290268" y="4393801"/>
            <a:ext cx="4333037" cy="338554"/>
          </a:xfrm>
          <a:prstGeom prst="rect">
            <a:avLst/>
          </a:prstGeom>
          <a:noFill/>
        </p:spPr>
        <p:txBody>
          <a:bodyPr wrap="non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prstClr val="black"/>
                </a:solidFill>
                <a:latin typeface="Calibri"/>
                <a:cs typeface="Times"/>
              </a:rPr>
              <a:t>10μm:	Thickness of sheet of plastic food wrap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2834610" y="5201971"/>
            <a:ext cx="3477779" cy="338554"/>
            <a:chOff x="4495800" y="6201489"/>
            <a:chExt cx="3477779" cy="169277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4495800" y="6324600"/>
              <a:ext cx="457200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4953000" y="6201489"/>
              <a:ext cx="3020579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0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dirty="0">
                  <a:solidFill>
                    <a:prstClr val="black"/>
                  </a:solidFill>
                  <a:latin typeface="Calibri"/>
                  <a:cs typeface="Times"/>
                </a:rPr>
                <a:t>2μm:		E coli bacterium length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833068" y="4566549"/>
            <a:ext cx="446729" cy="53806"/>
            <a:chOff x="4495800" y="1813658"/>
            <a:chExt cx="446729" cy="26903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4572000" y="1840561"/>
              <a:ext cx="370529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495800" y="1813658"/>
              <a:ext cx="76200" cy="22837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358790" y="1607411"/>
            <a:ext cx="2386292" cy="83097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r"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 millimeter (mm)</a:t>
            </a:r>
            <a:endParaRPr lang="en-US" b="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5021" y="1258353"/>
            <a:ext cx="2592969" cy="170551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386" y="4977191"/>
            <a:ext cx="2603013" cy="165814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2989826"/>
            <a:ext cx="1066800" cy="77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66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Submicrometer</a:t>
            </a:r>
            <a:r>
              <a:rPr lang="en-US" dirty="0" smtClean="0"/>
              <a:t> Dimensions</a:t>
            </a:r>
            <a:endParaRPr lang="en-US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2991913" y="1691300"/>
            <a:ext cx="0" cy="463867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887485" y="1938253"/>
            <a:ext cx="10443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887485" y="3299226"/>
            <a:ext cx="10443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887485" y="4660199"/>
            <a:ext cx="10443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887485" y="6021171"/>
            <a:ext cx="10443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65912" y="1691219"/>
            <a:ext cx="2241116" cy="83097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r"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 micrometer (</a:t>
            </a:r>
            <a:r>
              <a:rPr lang="en-US" b="0" dirty="0" err="1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μm</a:t>
            </a: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)</a:t>
            </a:r>
            <a:endParaRPr lang="en-US" b="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9699" y="5774137"/>
            <a:ext cx="2241116" cy="83097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r"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 nanometer (nm)</a:t>
            </a:r>
            <a:endParaRPr lang="en-US" b="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78462" y="1691219"/>
            <a:ext cx="2458292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-6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85218" y="3052193"/>
            <a:ext cx="2458292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-7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1973" y="4413165"/>
            <a:ext cx="2458292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-8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8729" y="5774137"/>
            <a:ext cx="2458292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-9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2991915" y="6021530"/>
            <a:ext cx="4572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449113" y="5832805"/>
            <a:ext cx="3373840" cy="338554"/>
          </a:xfrm>
          <a:prstGeom prst="rect">
            <a:avLst/>
          </a:prstGeom>
          <a:noFill/>
        </p:spPr>
        <p:txBody>
          <a:bodyPr wrap="non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prstClr val="black"/>
                </a:solidFill>
                <a:latin typeface="Calibri"/>
                <a:cs typeface="Times"/>
              </a:rPr>
              <a:t>1nm:		Carbon nanotube diameter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2991915" y="5559479"/>
            <a:ext cx="4572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449115" y="5375606"/>
            <a:ext cx="2732639" cy="338554"/>
          </a:xfrm>
          <a:prstGeom prst="rect">
            <a:avLst/>
          </a:prstGeom>
          <a:noFill/>
        </p:spPr>
        <p:txBody>
          <a:bodyPr wrap="non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prstClr val="black"/>
                </a:solidFill>
                <a:latin typeface="Calibri"/>
                <a:cs typeface="Times"/>
              </a:rPr>
              <a:t>2nm:		DNA helix diameter</a:t>
            </a:r>
          </a:p>
        </p:txBody>
      </p:sp>
      <p:cxnSp>
        <p:nvCxnSpPr>
          <p:cNvPr id="51" name="Straight Connector 50"/>
          <p:cNvCxnSpPr/>
          <p:nvPr/>
        </p:nvCxnSpPr>
        <p:spPr>
          <a:xfrm>
            <a:off x="2991915" y="4721873"/>
            <a:ext cx="4572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449115" y="4537405"/>
            <a:ext cx="3198311" cy="338554"/>
          </a:xfrm>
          <a:prstGeom prst="rect">
            <a:avLst/>
          </a:prstGeom>
          <a:noFill/>
        </p:spPr>
        <p:txBody>
          <a:bodyPr wrap="non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prstClr val="black"/>
                </a:solidFill>
                <a:latin typeface="Calibri"/>
                <a:cs typeface="Times"/>
              </a:rPr>
              <a:t>9nm:		Cell membrane thickness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2991913" y="2708606"/>
            <a:ext cx="3298944" cy="338554"/>
            <a:chOff x="2991913" y="3319047"/>
            <a:chExt cx="3298944" cy="338554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2991913" y="3499607"/>
              <a:ext cx="457200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3449113" y="3319047"/>
              <a:ext cx="28417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0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dirty="0">
                  <a:solidFill>
                    <a:srgbClr val="FF0000"/>
                  </a:solidFill>
                  <a:latin typeface="Calibri"/>
                  <a:cs typeface="Times"/>
                </a:rPr>
                <a:t>211nm:	Apple A8 linear scale</a:t>
              </a:r>
            </a:p>
          </p:txBody>
        </p:sp>
      </p:grpSp>
      <p:cxnSp>
        <p:nvCxnSpPr>
          <p:cNvPr id="56" name="Straight Connector 55"/>
          <p:cNvCxnSpPr/>
          <p:nvPr/>
        </p:nvCxnSpPr>
        <p:spPr>
          <a:xfrm>
            <a:off x="2991915" y="4030407"/>
            <a:ext cx="4572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449113" y="3851607"/>
            <a:ext cx="4931558" cy="338553"/>
          </a:xfrm>
          <a:prstGeom prst="rect">
            <a:avLst/>
          </a:prstGeom>
          <a:noFill/>
        </p:spPr>
        <p:txBody>
          <a:bodyPr wrap="non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prstClr val="black"/>
                </a:solidFill>
                <a:latin typeface="Calibri"/>
                <a:cs typeface="Times"/>
              </a:rPr>
              <a:t>30nm:	Minimum cooking oil smoke particle diameter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49113" y="2159467"/>
            <a:ext cx="3320340" cy="338553"/>
          </a:xfrm>
          <a:prstGeom prst="rect">
            <a:avLst/>
          </a:prstGeom>
          <a:noFill/>
        </p:spPr>
        <p:txBody>
          <a:bodyPr wrap="non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prstClr val="black"/>
                </a:solidFill>
                <a:latin typeface="Calibri"/>
                <a:cs typeface="Times"/>
              </a:rPr>
              <a:t>400-700nm: Visible light wavelengths</a:t>
            </a:r>
          </a:p>
        </p:txBody>
      </p:sp>
      <p:cxnSp>
        <p:nvCxnSpPr>
          <p:cNvPr id="59" name="Straight Connector 58"/>
          <p:cNvCxnSpPr>
            <a:stCxn id="60" idx="1"/>
            <a:endCxn id="58" idx="1"/>
          </p:cNvCxnSpPr>
          <p:nvPr/>
        </p:nvCxnSpPr>
        <p:spPr>
          <a:xfrm>
            <a:off x="3133844" y="2328743"/>
            <a:ext cx="315271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ight Brace 59"/>
          <p:cNvSpPr/>
          <p:nvPr/>
        </p:nvSpPr>
        <p:spPr>
          <a:xfrm>
            <a:off x="2991913" y="2081703"/>
            <a:ext cx="141929" cy="494081"/>
          </a:xfrm>
          <a:prstGeom prst="rightBrace">
            <a:avLst>
              <a:gd name="adj1" fmla="val 34874"/>
              <a:gd name="adj2" fmla="val 50000"/>
            </a:avLst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0" rIns="91422" bIns="45710" rtlCol="0" anchor="ctr"/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 b="0">
              <a:solidFill>
                <a:prstClr val="black"/>
              </a:solidFill>
              <a:latin typeface="Calibri"/>
              <a:cs typeface="Times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286429" y="2076866"/>
            <a:ext cx="515242" cy="4826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643859" y="4486395"/>
            <a:ext cx="887721" cy="1826587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3903" y="2665587"/>
            <a:ext cx="742793" cy="9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7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Scaling Extrapolation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13791" y="5642900"/>
            <a:ext cx="1206769" cy="461804"/>
          </a:xfrm>
          <a:prstGeom prst="rect">
            <a:avLst/>
          </a:prstGeom>
          <a:solidFill>
            <a:schemeClr val="bg1"/>
          </a:solidFill>
        </p:spPr>
        <p:txBody>
          <a:bodyPr wrap="none" lIns="91577" tIns="45789" rIns="91577" bIns="45789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i="1" dirty="0">
                <a:solidFill>
                  <a:srgbClr val="990000"/>
                </a:solidFill>
                <a:latin typeface="+mn-lt"/>
              </a:rPr>
              <a:t>230 pm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6003765"/>
              </p:ext>
            </p:extLst>
          </p:nvPr>
        </p:nvGraphicFramePr>
        <p:xfrm>
          <a:off x="0" y="986076"/>
          <a:ext cx="9144000" cy="5887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385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Subnanometer</a:t>
            </a:r>
            <a:r>
              <a:rPr lang="en-US" dirty="0" smtClean="0"/>
              <a:t> Dimensions</a:t>
            </a:r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2825468" y="1660354"/>
            <a:ext cx="0" cy="4286906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749268" y="1897451"/>
            <a:ext cx="7620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749268" y="3203644"/>
            <a:ext cx="7620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749268" y="4509838"/>
            <a:ext cx="7620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749268" y="5829237"/>
            <a:ext cx="76200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76411" y="1660353"/>
            <a:ext cx="2347959" cy="83097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r"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 nanometer (nm)</a:t>
            </a:r>
            <a:endParaRPr lang="en-US" b="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0195" y="5578932"/>
            <a:ext cx="2347959" cy="83097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r"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 </a:t>
            </a:r>
            <a:r>
              <a:rPr lang="en-US" b="0" dirty="0" err="1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picometer</a:t>
            </a:r>
            <a:endParaRPr lang="en-US" b="0" dirty="0">
              <a:solidFill>
                <a:prstClr val="black"/>
              </a:solidFill>
              <a:latin typeface="Calibri"/>
              <a:cs typeface="Times"/>
            </a:endParaRPr>
          </a:p>
          <a:p>
            <a:pPr algn="r"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(pm)</a:t>
            </a:r>
            <a:endParaRPr lang="en-US" b="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15088" y="1660354"/>
            <a:ext cx="2575488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-9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1846" y="2966547"/>
            <a:ext cx="2575488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-10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28600" y="4272742"/>
            <a:ext cx="2575488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-11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28598" y="5598414"/>
            <a:ext cx="2575488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10</a:t>
            </a:r>
            <a:r>
              <a:rPr lang="en-US" b="0" baseline="30000" dirty="0" smtClean="0">
                <a:solidFill>
                  <a:prstClr val="black"/>
                </a:solidFill>
                <a:latin typeface="Calibri"/>
                <a:ea typeface="+mn-ea"/>
                <a:cs typeface="Times"/>
              </a:rPr>
              <a:t>-12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  <a:cs typeface="Times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2825470" y="5123150"/>
            <a:ext cx="5234870" cy="338554"/>
            <a:chOff x="4495800" y="6201489"/>
            <a:chExt cx="5234870" cy="175791"/>
          </a:xfrm>
        </p:grpSpPr>
        <p:cxnSp>
          <p:nvCxnSpPr>
            <p:cNvPr id="71" name="Straight Connector 70"/>
            <p:cNvCxnSpPr/>
            <p:nvPr/>
          </p:nvCxnSpPr>
          <p:spPr>
            <a:xfrm>
              <a:off x="4495800" y="6324600"/>
              <a:ext cx="457200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4953000" y="6201489"/>
              <a:ext cx="4777670" cy="175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0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dirty="0">
                  <a:solidFill>
                    <a:prstClr val="black"/>
                  </a:solidFill>
                  <a:latin typeface="Calibri"/>
                  <a:cs typeface="Times"/>
                </a:rPr>
                <a:t>2.4pm:	Electron wavelength (Compton wavelength)</a:t>
              </a: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3282670" y="3452463"/>
            <a:ext cx="5277907" cy="338554"/>
          </a:xfrm>
          <a:prstGeom prst="rect">
            <a:avLst/>
          </a:prstGeom>
          <a:noFill/>
        </p:spPr>
        <p:txBody>
          <a:bodyPr wrap="none" lIns="91422" tIns="45710" rIns="91422" bIns="45710" rtlCol="0">
            <a:spAutoFit/>
          </a:bodyPr>
          <a:lstStyle/>
          <a:p>
            <a:pPr defTabSz="45710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prstClr val="black"/>
                </a:solidFill>
                <a:latin typeface="Calibri"/>
                <a:cs typeface="Times"/>
              </a:rPr>
              <a:t>53pm:	Electron-proton spacing in hydrogen (Bohr radius)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2825470" y="1660690"/>
            <a:ext cx="3831040" cy="338554"/>
            <a:chOff x="4495800" y="6201489"/>
            <a:chExt cx="3831040" cy="175791"/>
          </a:xfrm>
        </p:grpSpPr>
        <p:cxnSp>
          <p:nvCxnSpPr>
            <p:cNvPr id="75" name="Straight Connector 74"/>
            <p:cNvCxnSpPr/>
            <p:nvPr/>
          </p:nvCxnSpPr>
          <p:spPr>
            <a:xfrm>
              <a:off x="4495800" y="6324600"/>
              <a:ext cx="457200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4953000" y="6201489"/>
              <a:ext cx="3373840" cy="175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0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dirty="0">
                  <a:solidFill>
                    <a:prstClr val="black"/>
                  </a:solidFill>
                  <a:latin typeface="Calibri"/>
                  <a:cs typeface="Times"/>
                </a:rPr>
                <a:t>1nm:		Carbon nanotube diameter</a:t>
              </a: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825468" y="1984937"/>
            <a:ext cx="3922612" cy="338554"/>
            <a:chOff x="4495800" y="6201489"/>
            <a:chExt cx="3922612" cy="175791"/>
          </a:xfrm>
        </p:grpSpPr>
        <p:cxnSp>
          <p:nvCxnSpPr>
            <p:cNvPr id="78" name="Straight Connector 77"/>
            <p:cNvCxnSpPr/>
            <p:nvPr/>
          </p:nvCxnSpPr>
          <p:spPr>
            <a:xfrm>
              <a:off x="4495800" y="6324600"/>
              <a:ext cx="457200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4953000" y="6201489"/>
              <a:ext cx="3465412" cy="175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0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dirty="0">
                  <a:solidFill>
                    <a:prstClr val="black"/>
                  </a:solidFill>
                  <a:latin typeface="Calibri"/>
                  <a:cs typeface="Times"/>
                </a:rPr>
                <a:t>543pm:	Silicon crystal lattice spacing</a:t>
              </a: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825468" y="3129322"/>
            <a:ext cx="5406992" cy="338554"/>
            <a:chOff x="4495800" y="6201489"/>
            <a:chExt cx="5406992" cy="175791"/>
          </a:xfrm>
        </p:grpSpPr>
        <p:cxnSp>
          <p:nvCxnSpPr>
            <p:cNvPr id="81" name="Straight Connector 80"/>
            <p:cNvCxnSpPr/>
            <p:nvPr/>
          </p:nvCxnSpPr>
          <p:spPr>
            <a:xfrm>
              <a:off x="4495800" y="6324600"/>
              <a:ext cx="457200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4953000" y="6201489"/>
              <a:ext cx="4949792" cy="175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0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dirty="0">
                  <a:solidFill>
                    <a:prstClr val="black"/>
                  </a:solidFill>
                  <a:latin typeface="Calibri"/>
                  <a:cs typeface="Times"/>
                </a:rPr>
                <a:t>74pm:	Spacing between atoms in hydrogen molecule</a:t>
              </a: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835941" y="3640776"/>
            <a:ext cx="446729" cy="51812"/>
            <a:chOff x="4495800" y="1813658"/>
            <a:chExt cx="446729" cy="26903"/>
          </a:xfrm>
        </p:grpSpPr>
        <p:cxnSp>
          <p:nvCxnSpPr>
            <p:cNvPr id="84" name="Straight Connector 83"/>
            <p:cNvCxnSpPr/>
            <p:nvPr/>
          </p:nvCxnSpPr>
          <p:spPr>
            <a:xfrm>
              <a:off x="4572000" y="1840561"/>
              <a:ext cx="370529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4495800" y="1813658"/>
              <a:ext cx="76200" cy="22837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Picture 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1266883"/>
            <a:ext cx="1749562" cy="1665887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2" y="3952805"/>
            <a:ext cx="1560138" cy="911965"/>
          </a:xfrm>
          <a:prstGeom prst="rect">
            <a:avLst/>
          </a:prstGeom>
        </p:spPr>
      </p:pic>
      <p:grpSp>
        <p:nvGrpSpPr>
          <p:cNvPr id="88" name="Group 87"/>
          <p:cNvGrpSpPr/>
          <p:nvPr/>
        </p:nvGrpSpPr>
        <p:grpSpPr>
          <a:xfrm>
            <a:off x="2822608" y="2581206"/>
            <a:ext cx="3864503" cy="338554"/>
            <a:chOff x="4495800" y="6201489"/>
            <a:chExt cx="3864503" cy="175791"/>
          </a:xfrm>
        </p:grpSpPr>
        <p:cxnSp>
          <p:nvCxnSpPr>
            <p:cNvPr id="89" name="Straight Connector 88"/>
            <p:cNvCxnSpPr/>
            <p:nvPr/>
          </p:nvCxnSpPr>
          <p:spPr>
            <a:xfrm>
              <a:off x="4495800" y="6298148"/>
              <a:ext cx="457200" cy="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4953000" y="6201489"/>
              <a:ext cx="3407303" cy="175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0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dirty="0">
                  <a:solidFill>
                    <a:srgbClr val="FF0000"/>
                  </a:solidFill>
                  <a:latin typeface="Calibri"/>
                  <a:cs typeface="Times"/>
                </a:rPr>
                <a:t>230pm:	2065 linear scale projection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856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761" y="1367783"/>
            <a:ext cx="3052239" cy="30353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Reaching 2065 Goal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90918" y="1370964"/>
            <a:ext cx="3975859" cy="1752671"/>
          </a:xfrm>
        </p:spPr>
        <p:txBody>
          <a:bodyPr/>
          <a:lstStyle/>
          <a:p>
            <a:r>
              <a:rPr lang="en-US" dirty="0" smtClean="0"/>
              <a:t>Target</a:t>
            </a:r>
          </a:p>
          <a:p>
            <a:pPr lvl="1"/>
            <a:r>
              <a:rPr lang="en-US" dirty="0" smtClean="0"/>
              <a:t>10</a:t>
            </a:r>
            <a:r>
              <a:rPr lang="en-US" baseline="30000" dirty="0" smtClean="0"/>
              <a:t>17</a:t>
            </a:r>
            <a:r>
              <a:rPr lang="en-US" dirty="0" smtClean="0"/>
              <a:t> devices</a:t>
            </a:r>
          </a:p>
          <a:p>
            <a:pPr lvl="1"/>
            <a:r>
              <a:rPr lang="en-US" dirty="0"/>
              <a:t>400 mm</a:t>
            </a:r>
            <a:r>
              <a:rPr lang="en-US" baseline="30000" dirty="0"/>
              <a:t>2</a:t>
            </a:r>
          </a:p>
          <a:p>
            <a:pPr lvl="1"/>
            <a:r>
              <a:rPr lang="en-US" i="1" dirty="0" smtClean="0"/>
              <a:t>L</a:t>
            </a:r>
            <a:r>
              <a:rPr lang="en-US" dirty="0" smtClean="0"/>
              <a:t> = 63 pm</a:t>
            </a:r>
          </a:p>
          <a:p>
            <a:pPr lvl="1"/>
            <a:endParaRPr lang="en-US" baseline="30000" dirty="0"/>
          </a:p>
          <a:p>
            <a:pPr lvl="1"/>
            <a:endParaRPr lang="en-US" baseline="30000" dirty="0" smtClean="0"/>
          </a:p>
          <a:p>
            <a:pPr lvl="1"/>
            <a:endParaRPr lang="en-US" baseline="30000" dirty="0"/>
          </a:p>
          <a:p>
            <a:endParaRPr lang="en-US" baseline="30000" dirty="0" smtClean="0"/>
          </a:p>
          <a:p>
            <a:endParaRPr lang="en-US" baseline="30000" dirty="0"/>
          </a:p>
          <a:p>
            <a:endParaRPr lang="en-US" baseline="30000" dirty="0" smtClean="0"/>
          </a:p>
          <a:p>
            <a:endParaRPr lang="en-US" dirty="0" smtClean="0"/>
          </a:p>
          <a:p>
            <a:r>
              <a:rPr lang="en-US" dirty="0" smtClean="0"/>
              <a:t>Is this possible?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493" y="1291442"/>
            <a:ext cx="2747015" cy="338793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656012" y="5413876"/>
            <a:ext cx="1340871" cy="1108135"/>
          </a:xfrm>
          <a:prstGeom prst="rect">
            <a:avLst/>
          </a:prstGeom>
          <a:noFill/>
        </p:spPr>
        <p:txBody>
          <a:bodyPr wrap="none" lIns="91577" tIns="45789" rIns="91577" bIns="45789">
            <a:spAutoFit/>
          </a:bodyPr>
          <a:lstStyle/>
          <a:p>
            <a:pPr algn="ctr"/>
            <a:r>
              <a:rPr lang="en-US" sz="6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No!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7672" y="5413876"/>
            <a:ext cx="2058853" cy="954247"/>
          </a:xfrm>
          <a:prstGeom prst="rect">
            <a:avLst/>
          </a:prstGeom>
          <a:noFill/>
        </p:spPr>
        <p:txBody>
          <a:bodyPr wrap="none" lIns="91577" tIns="45789" rIns="91577" bIns="45789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800" dirty="0">
                <a:latin typeface="+mn-lt"/>
              </a:rPr>
              <a:t>Not with 2-d</a:t>
            </a:r>
          </a:p>
          <a:p>
            <a:pPr algn="l">
              <a:lnSpc>
                <a:spcPct val="100000"/>
              </a:lnSpc>
            </a:pPr>
            <a:r>
              <a:rPr lang="en-US" sz="2800" dirty="0">
                <a:latin typeface="+mn-lt"/>
              </a:rPr>
              <a:t>fabrication</a:t>
            </a:r>
          </a:p>
        </p:txBody>
      </p:sp>
    </p:spTree>
    <p:extLst>
      <p:ext uri="{BB962C8B-B14F-4D97-AF65-F5344CB8AC3E}">
        <p14:creationId xmlns:p14="http://schemas.microsoft.com/office/powerpoint/2010/main" val="32960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3737023" y="1212850"/>
            <a:ext cx="1473931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2000 mm</a:t>
            </a:r>
            <a:r>
              <a:rPr kumimoji="0" lang="en-US" sz="2400" b="0" i="0" u="none" strike="noStrike" kern="0" cap="none" spc="0" normalizeH="0" baseline="30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3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Fabricating in 3 Dimensions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329" y="3314488"/>
            <a:ext cx="7611522" cy="2328412"/>
          </a:xfrm>
        </p:spPr>
        <p:txBody>
          <a:bodyPr/>
          <a:lstStyle/>
          <a:p>
            <a:r>
              <a:rPr lang="en-US" sz="2800" dirty="0"/>
              <a:t>Parameters</a:t>
            </a:r>
          </a:p>
          <a:p>
            <a:pPr lvl="1"/>
            <a:r>
              <a:rPr lang="en-US" sz="2400" dirty="0"/>
              <a:t>10</a:t>
            </a:r>
            <a:r>
              <a:rPr lang="en-US" sz="2400" baseline="30000" dirty="0"/>
              <a:t>17</a:t>
            </a:r>
            <a:r>
              <a:rPr lang="en-US" sz="2400" dirty="0"/>
              <a:t> devices</a:t>
            </a:r>
          </a:p>
          <a:p>
            <a:pPr lvl="1"/>
            <a:r>
              <a:rPr lang="en-US" sz="2400" dirty="0"/>
              <a:t>100,000 logical layers</a:t>
            </a:r>
          </a:p>
          <a:p>
            <a:pPr lvl="2"/>
            <a:r>
              <a:rPr lang="en-US" dirty="0"/>
              <a:t>Each 50 nm thick</a:t>
            </a:r>
          </a:p>
          <a:p>
            <a:pPr lvl="2"/>
            <a:r>
              <a:rPr lang="en-US" dirty="0"/>
              <a:t>~1,000,000 physical layers</a:t>
            </a:r>
          </a:p>
          <a:p>
            <a:pPr lvl="3"/>
            <a:r>
              <a:rPr lang="en-US" dirty="0"/>
              <a:t>To provide wiring and isolation</a:t>
            </a:r>
          </a:p>
          <a:p>
            <a:pPr lvl="1"/>
            <a:r>
              <a:rPr lang="en-US" sz="2400" i="1" dirty="0"/>
              <a:t>L</a:t>
            </a:r>
            <a:r>
              <a:rPr lang="en-US" sz="2400" dirty="0"/>
              <a:t> = 20 nm</a:t>
            </a:r>
          </a:p>
          <a:p>
            <a:pPr lvl="2"/>
            <a:r>
              <a:rPr lang="en-US" dirty="0"/>
              <a:t>10x smaller than today</a:t>
            </a:r>
          </a:p>
        </p:txBody>
      </p:sp>
      <p:pic>
        <p:nvPicPr>
          <p:cNvPr id="30" name="Picture 29" descr="DSC05341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202" y="4116072"/>
            <a:ext cx="2365485" cy="1898041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6242671" y="6100949"/>
            <a:ext cx="1483225" cy="461804"/>
          </a:xfrm>
          <a:prstGeom prst="rect">
            <a:avLst/>
          </a:prstGeom>
          <a:solidFill>
            <a:srgbClr val="FFFFFF"/>
          </a:solidFill>
        </p:spPr>
        <p:txBody>
          <a:bodyPr wrap="none" lIns="91577" tIns="45789" rIns="91577" bIns="45789" rtlCol="0">
            <a:spAutoFit/>
          </a:bodyPr>
          <a:lstStyle/>
          <a:p>
            <a:r>
              <a:rPr lang="en-US" dirty="0">
                <a:latin typeface="+mn-lt"/>
              </a:rPr>
              <a:t>2065 mm</a:t>
            </a:r>
            <a:r>
              <a:rPr lang="en-US" baseline="30000" dirty="0">
                <a:latin typeface="+mn-lt"/>
              </a:rPr>
              <a:t>3</a:t>
            </a:r>
            <a:endParaRPr lang="en-US" dirty="0">
              <a:latin typeface="+mn-lt"/>
            </a:endParaRPr>
          </a:p>
        </p:txBody>
      </p:sp>
      <p:sp>
        <p:nvSpPr>
          <p:cNvPr id="46" name="Cube 45"/>
          <p:cNvSpPr/>
          <p:nvPr/>
        </p:nvSpPr>
        <p:spPr bwMode="auto">
          <a:xfrm>
            <a:off x="3524521" y="1670050"/>
            <a:ext cx="2971800" cy="1371600"/>
          </a:xfrm>
          <a:prstGeom prst="cube">
            <a:avLst>
              <a:gd name="adj" fmla="val 62720"/>
            </a:avLst>
          </a:prstGeom>
          <a:gradFill rotWithShape="1">
            <a:gsLst>
              <a:gs pos="0">
                <a:srgbClr val="33CCCC">
                  <a:tint val="100000"/>
                  <a:shade val="100000"/>
                  <a:satMod val="130000"/>
                </a:srgbClr>
              </a:gs>
              <a:gs pos="100000">
                <a:srgbClr val="33CCCC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33CCCC">
                <a:shade val="95000"/>
                <a:satMod val="105000"/>
              </a:srgbClr>
            </a:solidFill>
            <a:prstDash val="solid"/>
            <a:headEnd type="none" w="med" len="med"/>
            <a:tailEnd type="triangle" w="sm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3524521" y="3194059"/>
            <a:ext cx="2133600" cy="369332"/>
            <a:chOff x="3194050" y="4794250"/>
            <a:chExt cx="2743200" cy="279704"/>
          </a:xfrm>
        </p:grpSpPr>
        <p:cxnSp>
          <p:nvCxnSpPr>
            <p:cNvPr id="53" name="Straight Arrow Connector 52"/>
            <p:cNvCxnSpPr/>
            <p:nvPr/>
          </p:nvCxnSpPr>
          <p:spPr bwMode="auto">
            <a:xfrm>
              <a:off x="3194050" y="4946650"/>
              <a:ext cx="2743200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000056">
                  <a:lumMod val="90000"/>
                  <a:lumOff val="10000"/>
                </a:srgbClr>
              </a:solidFill>
              <a:prstDash val="solid"/>
              <a:round/>
              <a:headEnd type="arrow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17961" dir="2700000" algn="ctr" rotWithShape="0">
                      <a:schemeClr val="tx2"/>
                    </a:outerShdw>
                  </a:effectLst>
                </a14:hiddenEffects>
              </a:ext>
            </a:extLst>
          </p:spPr>
        </p:cxnSp>
        <p:sp>
          <p:nvSpPr>
            <p:cNvPr id="54" name="TextBox 53"/>
            <p:cNvSpPr txBox="1"/>
            <p:nvPr/>
          </p:nvSpPr>
          <p:spPr>
            <a:xfrm>
              <a:off x="4053787" y="4794250"/>
              <a:ext cx="1079524" cy="27970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</a:rPr>
                <a:t>20 mm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endParaRPr>
            </a:p>
          </p:txBody>
        </p:sp>
      </p:grpSp>
      <p:cxnSp>
        <p:nvCxnSpPr>
          <p:cNvPr id="48" name="Straight Arrow Connector 47"/>
          <p:cNvCxnSpPr/>
          <p:nvPr/>
        </p:nvCxnSpPr>
        <p:spPr bwMode="auto">
          <a:xfrm flipV="1">
            <a:off x="6039121" y="2203450"/>
            <a:ext cx="838200" cy="838200"/>
          </a:xfrm>
          <a:prstGeom prst="straightConnector1">
            <a:avLst/>
          </a:prstGeom>
          <a:noFill/>
          <a:ln w="38100" cap="flat" cmpd="sng" algn="ctr">
            <a:solidFill>
              <a:srgbClr val="000056">
                <a:lumMod val="90000"/>
                <a:lumOff val="10000"/>
              </a:srgbClr>
            </a:solidFill>
            <a:prstDash val="solid"/>
            <a:round/>
            <a:headEnd type="arrow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17961" dir="2700000" algn="ctr" rotWithShape="0">
                    <a:schemeClr val="tx2"/>
                  </a:outerShdw>
                </a:effectLst>
              </a14:hiddenEffects>
            </a:ext>
          </a:extLst>
        </p:spPr>
      </p:cxnSp>
      <p:sp>
        <p:nvSpPr>
          <p:cNvPr id="49" name="TextBox 48"/>
          <p:cNvSpPr txBox="1"/>
          <p:nvPr/>
        </p:nvSpPr>
        <p:spPr>
          <a:xfrm>
            <a:off x="6496321" y="2508250"/>
            <a:ext cx="83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20 mm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cxnSp>
        <p:nvCxnSpPr>
          <p:cNvPr id="50" name="Straight Arrow Connector 49"/>
          <p:cNvCxnSpPr/>
          <p:nvPr/>
        </p:nvCxnSpPr>
        <p:spPr bwMode="auto">
          <a:xfrm flipV="1">
            <a:off x="3143521" y="2508250"/>
            <a:ext cx="0" cy="533400"/>
          </a:xfrm>
          <a:prstGeom prst="straightConnector1">
            <a:avLst/>
          </a:prstGeom>
          <a:noFill/>
          <a:ln w="38100" cap="flat" cmpd="sng" algn="ctr">
            <a:solidFill>
              <a:srgbClr val="000056">
                <a:lumMod val="90000"/>
                <a:lumOff val="10000"/>
              </a:srgbClr>
            </a:solidFill>
            <a:prstDash val="solid"/>
            <a:round/>
            <a:headEnd type="arrow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17961" dir="2700000" algn="ctr" rotWithShape="0">
                    <a:schemeClr val="tx2"/>
                  </a:outerShdw>
                </a:effectLst>
              </a14:hiddenEffects>
            </a:ext>
          </a:extLst>
        </p:spPr>
      </p:cxnSp>
      <p:sp>
        <p:nvSpPr>
          <p:cNvPr id="51" name="TextBox 50"/>
          <p:cNvSpPr txBox="1"/>
          <p:nvPr/>
        </p:nvSpPr>
        <p:spPr>
          <a:xfrm>
            <a:off x="2279650" y="2584450"/>
            <a:ext cx="72263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5 mm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969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Moore’s Law Origins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953530" y="1596807"/>
            <a:ext cx="3967911" cy="1946705"/>
          </a:xfrm>
        </p:spPr>
        <p:txBody>
          <a:bodyPr/>
          <a:lstStyle/>
          <a:p>
            <a:r>
              <a:rPr lang="en-US" dirty="0" smtClean="0"/>
              <a:t>Moore’s Thesis</a:t>
            </a:r>
          </a:p>
          <a:p>
            <a:pPr lvl="1"/>
            <a:r>
              <a:rPr lang="en-US" dirty="0" smtClean="0"/>
              <a:t>Minimize price per device </a:t>
            </a:r>
          </a:p>
          <a:p>
            <a:pPr lvl="1"/>
            <a:r>
              <a:rPr lang="en-US" dirty="0" smtClean="0"/>
              <a:t>Optimum number of devices / chip increasing 2x / year</a:t>
            </a:r>
          </a:p>
          <a:p>
            <a:r>
              <a:rPr lang="en-US" dirty="0" smtClean="0"/>
              <a:t>Later</a:t>
            </a:r>
          </a:p>
          <a:p>
            <a:pPr lvl="1"/>
            <a:r>
              <a:rPr lang="en-US" dirty="0" smtClean="0"/>
              <a:t>2x / 2 years</a:t>
            </a:r>
          </a:p>
          <a:p>
            <a:pPr lvl="1"/>
            <a:r>
              <a:rPr lang="en-US" dirty="0" smtClean="0"/>
              <a:t>“Moore’s Prediction”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222250" y="1289050"/>
            <a:ext cx="4572000" cy="4722091"/>
            <a:chOff x="222250" y="2083569"/>
            <a:chExt cx="4572000" cy="4722091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2250" y="2083569"/>
              <a:ext cx="4572000" cy="4722091"/>
            </a:xfrm>
            <a:prstGeom prst="rect">
              <a:avLst/>
            </a:prstGeom>
            <a:gradFill rotWithShape="1">
              <a:gsLst>
                <a:gs pos="0">
                  <a:srgbClr val="FFFFFF">
                    <a:tint val="100000"/>
                    <a:shade val="100000"/>
                    <a:satMod val="130000"/>
                  </a:srgbClr>
                </a:gs>
                <a:gs pos="100000">
                  <a:srgbClr val="FFFFFF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pic>
        <p:sp>
          <p:nvSpPr>
            <p:cNvPr id="20" name="Oval 19"/>
            <p:cNvSpPr/>
            <p:nvPr/>
          </p:nvSpPr>
          <p:spPr bwMode="auto">
            <a:xfrm>
              <a:off x="2127250" y="3956050"/>
              <a:ext cx="152400" cy="152400"/>
            </a:xfrm>
            <a:prstGeom prst="ellipse">
              <a:avLst/>
            </a:prstGeom>
            <a:solidFill>
              <a:srgbClr val="000066">
                <a:lumMod val="40000"/>
                <a:lumOff val="60000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triangle" w="sm" len="sm"/>
            </a:ln>
            <a:effectLst/>
            <a:extLst/>
          </p:spPr>
          <p:txBody>
            <a:bodyPr vert="horz" wrap="none" lIns="45720" tIns="45720" rIns="4572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2992806" y="4852861"/>
              <a:ext cx="152400" cy="152400"/>
            </a:xfrm>
            <a:prstGeom prst="ellipse">
              <a:avLst/>
            </a:prstGeom>
            <a:solidFill>
              <a:srgbClr val="000066">
                <a:lumMod val="40000"/>
                <a:lumOff val="60000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triangle" w="sm" len="sm"/>
            </a:ln>
            <a:effectLst/>
            <a:extLst/>
          </p:spPr>
          <p:txBody>
            <a:bodyPr vert="horz" wrap="none" lIns="45720" tIns="45720" rIns="4572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355850" y="3879850"/>
              <a:ext cx="10005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56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+mn-lt"/>
                </a:rPr>
                <a:t>1965: 50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56">
                    <a:lumMod val="50000"/>
                    <a:lumOff val="50000"/>
                  </a:srgbClr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60650" y="5022850"/>
              <a:ext cx="12345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56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+mn-lt"/>
                </a:rPr>
                <a:t>1970: 1000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56">
                    <a:lumMod val="50000"/>
                    <a:lumOff val="50000"/>
                  </a:srgbClr>
                </a:solidFill>
                <a:effectLst/>
                <a:uLnTx/>
                <a:uFillTx/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379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Fabrication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Yield</a:t>
            </a:r>
          </a:p>
          <a:p>
            <a:pPr lvl="1"/>
            <a:r>
              <a:rPr lang="en-US" dirty="0" smtClean="0"/>
              <a:t>How to avoid or tolerate flaws</a:t>
            </a:r>
          </a:p>
          <a:p>
            <a:r>
              <a:rPr lang="en-US" dirty="0" smtClean="0"/>
              <a:t>Cost</a:t>
            </a:r>
          </a:p>
          <a:p>
            <a:pPr lvl="1"/>
            <a:r>
              <a:rPr lang="en-US" dirty="0" smtClean="0"/>
              <a:t>High cost of lithography</a:t>
            </a:r>
          </a:p>
          <a:p>
            <a:r>
              <a:rPr lang="en-US" dirty="0" smtClean="0"/>
              <a:t>Power</a:t>
            </a:r>
          </a:p>
          <a:p>
            <a:pPr lvl="1"/>
            <a:r>
              <a:rPr lang="en-US" dirty="0" smtClean="0"/>
              <a:t>Keep power consumption within acceptable limits</a:t>
            </a:r>
          </a:p>
          <a:p>
            <a:pPr lvl="1"/>
            <a:r>
              <a:rPr lang="en-US" dirty="0" smtClean="0"/>
              <a:t>Limited energy available</a:t>
            </a:r>
          </a:p>
          <a:p>
            <a:pPr lvl="1"/>
            <a:r>
              <a:rPr lang="en-US" dirty="0" smtClean="0"/>
              <a:t>Limited ability to dissipate heat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80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Photolithography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918" y="4803145"/>
            <a:ext cx="8306223" cy="1717681"/>
          </a:xfrm>
        </p:spPr>
        <p:txBody>
          <a:bodyPr/>
          <a:lstStyle/>
          <a:p>
            <a:pPr lvl="1"/>
            <a:r>
              <a:rPr lang="en-US" dirty="0" smtClean="0"/>
              <a:t>Pattern entire chip in one step</a:t>
            </a:r>
          </a:p>
          <a:p>
            <a:pPr lvl="1"/>
            <a:r>
              <a:rPr lang="en-US" dirty="0" smtClean="0"/>
              <a:t>Modern chips require ~60 lithography steps</a:t>
            </a:r>
          </a:p>
          <a:p>
            <a:pPr lvl="1"/>
            <a:r>
              <a:rPr lang="en-US" dirty="0" smtClean="0"/>
              <a:t>Fabricate </a:t>
            </a:r>
            <a:r>
              <a:rPr lang="en-US" i="1" dirty="0" smtClean="0"/>
              <a:t>N</a:t>
            </a:r>
            <a:r>
              <a:rPr lang="en-US" dirty="0" smtClean="0"/>
              <a:t> transistor system with O(1) steps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12054"/>
          <a:stretch/>
        </p:blipFill>
        <p:spPr>
          <a:xfrm>
            <a:off x="1290843" y="986076"/>
            <a:ext cx="5891172" cy="353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14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ikon-stepp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1" y="1062418"/>
            <a:ext cx="7503421" cy="39443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Fabrication Costs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478" y="4607485"/>
            <a:ext cx="8306223" cy="141231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Stepper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Most expensive equipment in fabrication facility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Rate limiting process step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18s / wafer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Expose 858 mm</a:t>
            </a:r>
            <a:r>
              <a:rPr lang="en-US" baseline="30000" dirty="0" smtClean="0"/>
              <a:t>2</a:t>
            </a:r>
            <a:r>
              <a:rPr lang="en-US" dirty="0" smtClean="0"/>
              <a:t> per step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1.2% of chip area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61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Fabrication Economics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Currently</a:t>
            </a:r>
          </a:p>
          <a:p>
            <a:pPr lvl="1"/>
            <a:r>
              <a:rPr lang="en-US" smtClean="0"/>
              <a:t>Fixed number of </a:t>
            </a:r>
            <a:r>
              <a:rPr lang="en-US" dirty="0" smtClean="0"/>
              <a:t>lithography steps</a:t>
            </a:r>
          </a:p>
          <a:p>
            <a:pPr lvl="1"/>
            <a:r>
              <a:rPr lang="en-US" dirty="0" smtClean="0"/>
              <a:t>Manufacturing cost $10–$20 / chip</a:t>
            </a:r>
          </a:p>
          <a:p>
            <a:pPr lvl="2"/>
            <a:r>
              <a:rPr lang="en-US" dirty="0" smtClean="0"/>
              <a:t>Including amortization of facility</a:t>
            </a:r>
          </a:p>
          <a:p>
            <a:r>
              <a:rPr lang="en-US" dirty="0" smtClean="0"/>
              <a:t>Fabricating 1,000,000 physical layers</a:t>
            </a:r>
          </a:p>
          <a:p>
            <a:pPr lvl="1"/>
            <a:r>
              <a:rPr lang="en-US" dirty="0" smtClean="0"/>
              <a:t>Cannot do lithography on every step</a:t>
            </a:r>
          </a:p>
          <a:p>
            <a:r>
              <a:rPr lang="en-US" dirty="0" smtClean="0"/>
              <a:t>Options</a:t>
            </a:r>
          </a:p>
          <a:p>
            <a:pPr lvl="1"/>
            <a:r>
              <a:rPr lang="en-US" dirty="0" smtClean="0"/>
              <a:t>Chemical self assembly</a:t>
            </a:r>
          </a:p>
          <a:p>
            <a:pPr lvl="2"/>
            <a:r>
              <a:rPr lang="en-US" dirty="0" smtClean="0"/>
              <a:t>Devices generate themselves via chemical processes</a:t>
            </a:r>
          </a:p>
          <a:p>
            <a:pPr lvl="1"/>
            <a:r>
              <a:rPr lang="en-US" dirty="0" smtClean="0"/>
              <a:t>Pattern multiple layers at once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33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Samsung V-</a:t>
            </a:r>
            <a:r>
              <a:rPr lang="en-US" dirty="0" err="1" smtClean="0"/>
              <a:t>Nand</a:t>
            </a:r>
            <a:r>
              <a:rPr lang="en-US" dirty="0" smtClean="0"/>
              <a:t> Flash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918" y="4574120"/>
            <a:ext cx="8306223" cy="1870364"/>
          </a:xfrm>
        </p:spPr>
        <p:txBody>
          <a:bodyPr/>
          <a:lstStyle/>
          <a:p>
            <a:pPr lvl="1"/>
            <a:r>
              <a:rPr lang="en-US" dirty="0" smtClean="0"/>
              <a:t>Build up layers of </a:t>
            </a:r>
            <a:r>
              <a:rPr lang="en-US" dirty="0" err="1" smtClean="0"/>
              <a:t>unpatterned</a:t>
            </a:r>
            <a:r>
              <a:rPr lang="en-US" dirty="0" smtClean="0"/>
              <a:t> material</a:t>
            </a:r>
          </a:p>
          <a:p>
            <a:pPr lvl="1"/>
            <a:r>
              <a:rPr lang="en-US" dirty="0" smtClean="0"/>
              <a:t>Then use lithography to slice, drill, etch, and deposit material across all layers</a:t>
            </a:r>
          </a:p>
          <a:p>
            <a:pPr lvl="1"/>
            <a:r>
              <a:rPr lang="en-US" dirty="0" smtClean="0"/>
              <a:t>~30 total masking steps</a:t>
            </a:r>
          </a:p>
          <a:p>
            <a:pPr lvl="1"/>
            <a:r>
              <a:rPr lang="en-US" dirty="0" smtClean="0"/>
              <a:t>Up to 48 layers of memory cells</a:t>
            </a:r>
          </a:p>
          <a:p>
            <a:pPr lvl="1"/>
            <a:r>
              <a:rPr lang="en-US" dirty="0" smtClean="0"/>
              <a:t>Exploits particular structure of flash memory circuits</a:t>
            </a:r>
            <a:endParaRPr lang="en-US" dirty="0"/>
          </a:p>
        </p:txBody>
      </p:sp>
      <p:pic>
        <p:nvPicPr>
          <p:cNvPr id="4" name="Picture 3" descr="samsung-vnand-x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919" y="1291441"/>
            <a:ext cx="3569328" cy="2652863"/>
          </a:xfrm>
          <a:prstGeom prst="rect">
            <a:avLst/>
          </a:prstGeom>
        </p:spPr>
      </p:pic>
      <p:pic>
        <p:nvPicPr>
          <p:cNvPr id="5" name="Picture 4" descr="samsung-vnan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1" y="1138759"/>
            <a:ext cx="3471922" cy="318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7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Power Constraints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90917" y="4116072"/>
            <a:ext cx="4076011" cy="2328412"/>
          </a:xfrm>
        </p:spPr>
        <p:txBody>
          <a:bodyPr/>
          <a:lstStyle/>
          <a:p>
            <a:pPr lvl="1"/>
            <a:r>
              <a:rPr lang="en-US" dirty="0" smtClean="0"/>
              <a:t>2 B transistors</a:t>
            </a:r>
          </a:p>
          <a:p>
            <a:pPr lvl="1"/>
            <a:r>
              <a:rPr lang="en-US" dirty="0" smtClean="0"/>
              <a:t>2 GHz operation</a:t>
            </a:r>
          </a:p>
          <a:p>
            <a:pPr lvl="1"/>
            <a:r>
              <a:rPr lang="en-US" dirty="0" smtClean="0"/>
              <a:t>1—5 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19541" y="4116072"/>
            <a:ext cx="4077600" cy="2328412"/>
          </a:xfrm>
        </p:spPr>
        <p:txBody>
          <a:bodyPr/>
          <a:lstStyle/>
          <a:p>
            <a:pPr lvl="1"/>
            <a:r>
              <a:rPr lang="en-US" dirty="0" smtClean="0"/>
              <a:t>64 B neurons</a:t>
            </a:r>
          </a:p>
          <a:p>
            <a:pPr lvl="1"/>
            <a:r>
              <a:rPr lang="en-US" dirty="0" smtClean="0"/>
              <a:t>100 Hz operation</a:t>
            </a:r>
          </a:p>
          <a:p>
            <a:pPr lvl="1"/>
            <a:r>
              <a:rPr lang="en-US" dirty="0" smtClean="0"/>
              <a:t>15—25 W</a:t>
            </a:r>
          </a:p>
          <a:p>
            <a:pPr lvl="2"/>
            <a:r>
              <a:rPr lang="en-US" dirty="0" smtClean="0"/>
              <a:t>Liquid cooling</a:t>
            </a:r>
          </a:p>
          <a:p>
            <a:pPr lvl="2"/>
            <a:r>
              <a:rPr lang="en-US" dirty="0" smtClean="0"/>
              <a:t>Up to 25% body’s total energy consumption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530" y="1138759"/>
            <a:ext cx="3404282" cy="22450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38231" y="5642900"/>
            <a:ext cx="3967911" cy="1017547"/>
          </a:xfrm>
          <a:prstGeom prst="rect">
            <a:avLst/>
          </a:prstGeom>
          <a:noFill/>
        </p:spPr>
        <p:txBody>
          <a:bodyPr wrap="square" lIns="91577" tIns="45789" rIns="91577" bIns="45789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i="1" dirty="0">
                <a:solidFill>
                  <a:srgbClr val="990000"/>
                </a:solidFill>
                <a:latin typeface="+mn-lt"/>
              </a:rPr>
              <a:t>Can we increase number of devices by 500,000x without increasing power requirement?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5204" r="37023" b="3545"/>
          <a:stretch/>
        </p:blipFill>
        <p:spPr>
          <a:xfrm>
            <a:off x="2130208" y="909735"/>
            <a:ext cx="1189973" cy="310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2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 to Moore’s Law: Economic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619" y="1215100"/>
            <a:ext cx="7026509" cy="556757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3246" y="1062417"/>
            <a:ext cx="5027113" cy="1335974"/>
          </a:xfrm>
        </p:spPr>
        <p:txBody>
          <a:bodyPr/>
          <a:lstStyle/>
          <a:p>
            <a:r>
              <a:rPr lang="en-US" dirty="0" smtClean="0"/>
              <a:t>Growing Capital Costs</a:t>
            </a:r>
          </a:p>
          <a:p>
            <a:pPr lvl="1"/>
            <a:r>
              <a:rPr lang="en-US" dirty="0" smtClean="0"/>
              <a:t>State of art fab line ~$20B</a:t>
            </a:r>
          </a:p>
          <a:p>
            <a:pPr lvl="1"/>
            <a:r>
              <a:rPr lang="en-US" dirty="0" smtClean="0"/>
              <a:t>Must have very high volumes to amortize investment</a:t>
            </a:r>
          </a:p>
          <a:p>
            <a:pPr lvl="1"/>
            <a:r>
              <a:rPr lang="en-US" dirty="0" smtClean="0"/>
              <a:t>Has led to major consolidations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18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Dennard</a:t>
            </a:r>
            <a:r>
              <a:rPr lang="en-US" dirty="0" smtClean="0"/>
              <a:t> Scaling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Due to Robert </a:t>
            </a:r>
            <a:r>
              <a:rPr lang="en-US" dirty="0" err="1" smtClean="0"/>
              <a:t>Dennard</a:t>
            </a:r>
            <a:r>
              <a:rPr lang="en-US" dirty="0" smtClean="0"/>
              <a:t>, IBM, 1974</a:t>
            </a:r>
          </a:p>
          <a:p>
            <a:pPr lvl="1"/>
            <a:r>
              <a:rPr lang="en-US" dirty="0" smtClean="0"/>
              <a:t>Quantifies benefits of Moore’s Law</a:t>
            </a:r>
          </a:p>
          <a:p>
            <a:r>
              <a:rPr lang="en-US" dirty="0" smtClean="0"/>
              <a:t>How to shrink an IC Process</a:t>
            </a:r>
          </a:p>
          <a:p>
            <a:pPr lvl="1"/>
            <a:r>
              <a:rPr lang="en-US" dirty="0" smtClean="0"/>
              <a:t>Reduce horizontal and vertical dimensions by </a:t>
            </a:r>
            <a:r>
              <a:rPr lang="en-US" i="1" dirty="0" smtClean="0"/>
              <a:t>k</a:t>
            </a:r>
          </a:p>
          <a:p>
            <a:pPr lvl="1"/>
            <a:r>
              <a:rPr lang="en-US" dirty="0" smtClean="0"/>
              <a:t>Reduce voltage by </a:t>
            </a:r>
            <a:r>
              <a:rPr lang="en-US" i="1" dirty="0" smtClean="0"/>
              <a:t>k</a:t>
            </a:r>
          </a:p>
          <a:p>
            <a:r>
              <a:rPr lang="en-US" dirty="0" smtClean="0"/>
              <a:t>Outcomes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evices / chip increase by </a:t>
            </a:r>
            <a:r>
              <a:rPr lang="en-US" i="1" dirty="0" smtClean="0"/>
              <a:t>k</a:t>
            </a:r>
            <a:r>
              <a:rPr lang="en-US" baseline="30000" dirty="0" smtClean="0"/>
              <a:t>2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lock frequency </a:t>
            </a:r>
            <a:r>
              <a:rPr lang="en-US" dirty="0"/>
              <a:t>i</a:t>
            </a:r>
            <a:r>
              <a:rPr lang="en-US" dirty="0" smtClean="0"/>
              <a:t>ncreases by </a:t>
            </a:r>
            <a:r>
              <a:rPr lang="en-US" i="1" dirty="0" smtClean="0"/>
              <a:t>k</a:t>
            </a:r>
          </a:p>
          <a:p>
            <a:pPr lvl="1"/>
            <a:r>
              <a:rPr lang="en-US" dirty="0" smtClean="0"/>
              <a:t>Power / chip constant</a:t>
            </a:r>
          </a:p>
          <a:p>
            <a:r>
              <a:rPr lang="en-US" dirty="0" smtClean="0"/>
              <a:t>Significance</a:t>
            </a:r>
          </a:p>
          <a:p>
            <a:pPr lvl="1"/>
            <a:r>
              <a:rPr lang="en-US" dirty="0" smtClean="0"/>
              <a:t>Increased capacity and performance</a:t>
            </a:r>
          </a:p>
          <a:p>
            <a:pPr lvl="1"/>
            <a:r>
              <a:rPr lang="en-US" dirty="0" smtClean="0"/>
              <a:t>No increase in power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1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of </a:t>
            </a:r>
            <a:r>
              <a:rPr lang="en-US" dirty="0" err="1" smtClean="0"/>
              <a:t>Dennard</a:t>
            </a:r>
            <a:r>
              <a:rPr lang="en-US" dirty="0" smtClean="0"/>
              <a:t> Scaling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90918" y="4345096"/>
            <a:ext cx="8306223" cy="2099388"/>
          </a:xfrm>
        </p:spPr>
        <p:txBody>
          <a:bodyPr/>
          <a:lstStyle/>
          <a:p>
            <a:r>
              <a:rPr lang="en-US" dirty="0" smtClean="0"/>
              <a:t>What Happened?</a:t>
            </a:r>
          </a:p>
          <a:p>
            <a:pPr lvl="1"/>
            <a:r>
              <a:rPr lang="en-US" dirty="0" smtClean="0"/>
              <a:t>Can’t drop voltage below ~1V</a:t>
            </a:r>
          </a:p>
          <a:p>
            <a:pPr lvl="1"/>
            <a:r>
              <a:rPr lang="en-US" dirty="0" smtClean="0"/>
              <a:t>Reached limit of power / chip in 2004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ore logic on chip (Moore’s Law), but can’t make them run faster</a:t>
            </a:r>
          </a:p>
          <a:p>
            <a:pPr lvl="2"/>
            <a:r>
              <a:rPr lang="en-US" dirty="0" smtClean="0"/>
              <a:t>Response has been to increase cores / chip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821" y="1138759"/>
            <a:ext cx="4512325" cy="312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26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Thoughts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Compared to future, past 50 years will seem fairly straightforward</a:t>
            </a:r>
          </a:p>
          <a:p>
            <a:pPr lvl="1"/>
            <a:r>
              <a:rPr lang="en-US" dirty="0"/>
              <a:t>50 years of using photolithography to pattern transistors on two-dimensional </a:t>
            </a:r>
            <a:r>
              <a:rPr lang="en-US" dirty="0" smtClean="0"/>
              <a:t>surface</a:t>
            </a:r>
            <a:endParaRPr lang="en-US" dirty="0"/>
          </a:p>
          <a:p>
            <a:r>
              <a:rPr lang="en-US" dirty="0" smtClean="0"/>
              <a:t>Questions about future integrated systems</a:t>
            </a:r>
          </a:p>
          <a:p>
            <a:pPr lvl="1"/>
            <a:r>
              <a:rPr lang="en-US" dirty="0" smtClean="0"/>
              <a:t>Can we build them?</a:t>
            </a:r>
          </a:p>
          <a:p>
            <a:pPr lvl="1"/>
            <a:r>
              <a:rPr lang="en-US" dirty="0" smtClean="0"/>
              <a:t>What will be the technology?</a:t>
            </a:r>
          </a:p>
          <a:p>
            <a:pPr lvl="1"/>
            <a:r>
              <a:rPr lang="en-US" dirty="0" smtClean="0"/>
              <a:t>Are they commercially viable?</a:t>
            </a:r>
          </a:p>
          <a:p>
            <a:pPr lvl="1"/>
            <a:r>
              <a:rPr lang="en-US" dirty="0" smtClean="0"/>
              <a:t>Can we keep power consumption low?</a:t>
            </a:r>
          </a:p>
          <a:p>
            <a:pPr lvl="1"/>
            <a:r>
              <a:rPr lang="en-US" dirty="0" smtClean="0"/>
              <a:t>What will we do with them?</a:t>
            </a:r>
          </a:p>
          <a:p>
            <a:pPr lvl="1"/>
            <a:r>
              <a:rPr lang="en-US" dirty="0" smtClean="0"/>
              <a:t>How will we program / customize them?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21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Moore’s Law: 50 Years</a:t>
            </a:r>
            <a:endParaRPr 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9161437"/>
              </p:ext>
            </p:extLst>
          </p:nvPr>
        </p:nvGraphicFramePr>
        <p:xfrm>
          <a:off x="222559" y="1062418"/>
          <a:ext cx="8775188" cy="5630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632262" y="5566559"/>
            <a:ext cx="2275609" cy="708025"/>
          </a:xfrm>
          <a:prstGeom prst="rect">
            <a:avLst/>
          </a:prstGeom>
          <a:noFill/>
        </p:spPr>
        <p:txBody>
          <a:bodyPr wrap="none" lIns="91577" tIns="45789" rIns="91577" bIns="45789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dirty="0" smtClean="0">
                <a:latin typeface="+mn-lt"/>
              </a:rPr>
              <a:t>Sample of</a:t>
            </a:r>
          </a:p>
          <a:p>
            <a:pPr algn="l">
              <a:lnSpc>
                <a:spcPct val="100000"/>
              </a:lnSpc>
            </a:pPr>
            <a:r>
              <a:rPr lang="en-US" sz="2000" dirty="0" smtClean="0">
                <a:latin typeface="+mn-lt"/>
              </a:rPr>
              <a:t>117 processor chips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666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Moore’s Law Has Meant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290917" y="3887048"/>
            <a:ext cx="4076011" cy="2557436"/>
          </a:xfrm>
        </p:spPr>
        <p:txBody>
          <a:bodyPr/>
          <a:lstStyle/>
          <a:p>
            <a:r>
              <a:rPr lang="en-US" sz="2400" dirty="0"/>
              <a:t>1976 Cray 1</a:t>
            </a:r>
          </a:p>
          <a:p>
            <a:pPr lvl="1"/>
            <a:r>
              <a:rPr lang="en-US" sz="2000" dirty="0"/>
              <a:t>250 M Ops/second</a:t>
            </a:r>
          </a:p>
          <a:p>
            <a:pPr lvl="1"/>
            <a:r>
              <a:rPr lang="en-US" sz="2000" dirty="0"/>
              <a:t>~170,000 chips</a:t>
            </a:r>
          </a:p>
          <a:p>
            <a:pPr lvl="1"/>
            <a:r>
              <a:rPr lang="en-US" sz="2000" dirty="0"/>
              <a:t>0.5B transistors</a:t>
            </a:r>
          </a:p>
          <a:p>
            <a:pPr lvl="1"/>
            <a:r>
              <a:rPr lang="en-US" sz="2000" dirty="0"/>
              <a:t>5,000 kg, 115 KW</a:t>
            </a:r>
          </a:p>
          <a:p>
            <a:pPr lvl="1"/>
            <a:r>
              <a:rPr lang="en-US" sz="2000" dirty="0"/>
              <a:t>$9M</a:t>
            </a:r>
          </a:p>
          <a:p>
            <a:pPr lvl="1"/>
            <a:r>
              <a:rPr lang="en-US" sz="2000" dirty="0"/>
              <a:t>80 manufactured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519541" y="3887048"/>
            <a:ext cx="4401901" cy="2557436"/>
          </a:xfrm>
        </p:spPr>
        <p:txBody>
          <a:bodyPr/>
          <a:lstStyle/>
          <a:p>
            <a:r>
              <a:rPr lang="en-US" sz="2400" dirty="0"/>
              <a:t>2014 iPhone 6</a:t>
            </a:r>
          </a:p>
          <a:p>
            <a:pPr lvl="1"/>
            <a:r>
              <a:rPr lang="en-US" sz="2000" dirty="0"/>
              <a:t>&gt; 4 B Ops/second</a:t>
            </a:r>
          </a:p>
          <a:p>
            <a:pPr lvl="1"/>
            <a:r>
              <a:rPr lang="en-US" sz="2000" dirty="0"/>
              <a:t>~10 chips</a:t>
            </a:r>
          </a:p>
          <a:p>
            <a:pPr lvl="1"/>
            <a:r>
              <a:rPr lang="en-US" sz="2000" dirty="0"/>
              <a:t>&gt; 3B transistors</a:t>
            </a:r>
          </a:p>
          <a:p>
            <a:pPr lvl="1"/>
            <a:r>
              <a:rPr lang="en-US" sz="2000" dirty="0"/>
              <a:t>120 g, &lt; 5 W</a:t>
            </a:r>
          </a:p>
          <a:p>
            <a:pPr lvl="1"/>
            <a:r>
              <a:rPr lang="en-US" sz="2000" dirty="0"/>
              <a:t>$649</a:t>
            </a:r>
          </a:p>
          <a:p>
            <a:pPr lvl="1"/>
            <a:r>
              <a:rPr lang="en-US" sz="2000" dirty="0"/>
              <a:t>10 million sold in first 3 days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78" y="1444125"/>
            <a:ext cx="3449666" cy="23008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5204" r="37023" b="3545"/>
          <a:stretch/>
        </p:blipFill>
        <p:spPr>
          <a:xfrm>
            <a:off x="6784873" y="1062418"/>
            <a:ext cx="1189973" cy="310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86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Moore’s Law Has Meant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1965 Consumer Product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2015 Consumer Product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6555953" y="3810708"/>
            <a:ext cx="2262158" cy="1700324"/>
            <a:chOff x="6546850" y="3803650"/>
            <a:chExt cx="2259017" cy="169717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50748" y="3803650"/>
              <a:ext cx="762000" cy="939349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6546850" y="4794250"/>
              <a:ext cx="2259017" cy="706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Apple A8 Processor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>
                  <a:latin typeface="+mn-lt"/>
                </a:rPr>
                <a:t>2</a:t>
              </a:r>
              <a:r>
                <a:rPr lang="en-US" sz="2000" dirty="0" smtClean="0">
                  <a:latin typeface="+mn-lt"/>
                </a:rPr>
                <a:t> B transistors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314" y="2589245"/>
            <a:ext cx="2033503" cy="3015484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901291" y="2512903"/>
            <a:ext cx="1220896" cy="968688"/>
            <a:chOff x="1898650" y="2508251"/>
            <a:chExt cx="1219200" cy="966894"/>
          </a:xfrm>
        </p:grpSpPr>
        <p:sp>
          <p:nvSpPr>
            <p:cNvPr id="11" name="Oval 10"/>
            <p:cNvSpPr/>
            <p:nvPr/>
          </p:nvSpPr>
          <p:spPr bwMode="auto">
            <a:xfrm>
              <a:off x="1898650" y="2989156"/>
              <a:ext cx="990600" cy="485989"/>
            </a:xfrm>
            <a:prstGeom prst="ellipse">
              <a:avLst/>
            </a:prstGeom>
            <a:noFill/>
            <a:ln w="38100" cap="flat" cmpd="sng" algn="ctr">
              <a:solidFill>
                <a:schemeClr val="accent4">
                  <a:lumMod val="90000"/>
                  <a:lumOff val="10000"/>
                </a:schemeClr>
              </a:solidFill>
              <a:prstDash val="solid"/>
              <a:round/>
              <a:headEnd type="none" w="med" len="med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17961" dir="2700000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 vert="horz" wrap="square" lIns="45720" tIns="45720" rIns="4572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defTabSz="915772">
                <a:lnSpc>
                  <a:spcPct val="90000"/>
                </a:lnSpc>
              </a:pPr>
              <a:endParaRPr lang="en-US" sz="1800">
                <a:latin typeface="Arial" charset="0"/>
                <a:ea typeface="ＭＳ Ｐゴシック" charset="0"/>
              </a:endParaRPr>
            </a:p>
          </p:txBody>
        </p:sp>
        <p:cxnSp>
          <p:nvCxnSpPr>
            <p:cNvPr id="13" name="Straight Connector 12"/>
            <p:cNvCxnSpPr>
              <a:stCxn id="11" idx="7"/>
            </p:cNvCxnSpPr>
            <p:nvPr/>
          </p:nvCxnSpPr>
          <p:spPr bwMode="auto">
            <a:xfrm flipV="1">
              <a:off x="2744180" y="2508251"/>
              <a:ext cx="373670" cy="552077"/>
            </a:xfrm>
            <a:prstGeom prst="line">
              <a:avLst/>
            </a:prstGeom>
            <a:noFill/>
            <a:ln w="38100" cap="flat" cmpd="sng" algn="ctr">
              <a:solidFill>
                <a:srgbClr val="000080"/>
              </a:solidFill>
              <a:prstDash val="solid"/>
              <a:round/>
              <a:headEnd type="none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17961" dir="2700000" algn="ctr" rotWithShape="0">
                      <a:schemeClr val="tx2"/>
                    </a:outerShdw>
                  </a:effectLst>
                </a14:hiddenEffects>
              </a:ext>
            </a:extLst>
          </p:spPr>
        </p:cxnSp>
      </p:grp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5204" r="37023" b="3545"/>
          <a:stretch/>
        </p:blipFill>
        <p:spPr>
          <a:xfrm>
            <a:off x="5029836" y="2360221"/>
            <a:ext cx="1189973" cy="310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2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Visualizing Moore’s Law to Date</a:t>
            </a:r>
            <a:endParaRPr lang="en-US" dirty="0">
              <a:latin typeface="+mn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800918" y="3734365"/>
            <a:ext cx="2969574" cy="2970952"/>
            <a:chOff x="1060450" y="2889250"/>
            <a:chExt cx="2965450" cy="296545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686" b="96322" l="17395" r="80536">
                          <a14:foregroundMark x1="74943" y1="6820" x2="74943" y2="6820"/>
                          <a14:foregroundMark x1="78008" y1="9732" x2="78008" y2="9732"/>
                          <a14:foregroundMark x1="78238" y1="13946" x2="78238" y2="13946"/>
                          <a14:foregroundMark x1="25594" y1="2605" x2="25594" y2="2605"/>
                          <a14:foregroundMark x1="29808" y1="2375" x2="29808" y2="2375"/>
                          <a14:foregroundMark x1="60843" y1="5900" x2="60843" y2="5900"/>
                          <a14:foregroundMark x1="78238" y1="60996" x2="78238" y2="60996"/>
                          <a14:foregroundMark x1="78238" y1="66820" x2="78238" y2="66820"/>
                          <a14:foregroundMark x1="78391" y1="73716" x2="78391" y2="73716"/>
                          <a14:foregroundMark x1="78391" y1="80460" x2="78391" y2="80460"/>
                          <a14:foregroundMark x1="36398" y1="4215" x2="36398" y2="4215"/>
                          <a14:foregroundMark x1="64215" y1="4751" x2="64215" y2="4751"/>
                          <a14:foregroundMark x1="63142" y1="4521" x2="63142" y2="4521"/>
                          <a14:backgroundMark x1="31188" y1="3218" x2="31188" y2="321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60450" y="2889250"/>
              <a:ext cx="2279650" cy="227965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686" b="96322" l="17395" r="80536">
                          <a14:foregroundMark x1="74943" y1="6820" x2="74943" y2="6820"/>
                          <a14:foregroundMark x1="78008" y1="9732" x2="78008" y2="9732"/>
                          <a14:foregroundMark x1="78238" y1="13946" x2="78238" y2="13946"/>
                          <a14:foregroundMark x1="25594" y1="2605" x2="25594" y2="2605"/>
                          <a14:foregroundMark x1="29808" y1="2375" x2="29808" y2="2375"/>
                          <a14:foregroundMark x1="60843" y1="5900" x2="60843" y2="5900"/>
                          <a14:foregroundMark x1="78238" y1="60996" x2="78238" y2="60996"/>
                          <a14:foregroundMark x1="78238" y1="66820" x2="78238" y2="66820"/>
                          <a14:foregroundMark x1="78391" y1="73716" x2="78391" y2="73716"/>
                          <a14:foregroundMark x1="78391" y1="80460" x2="78391" y2="80460"/>
                          <a14:foregroundMark x1="36398" y1="4215" x2="36398" y2="4215"/>
                          <a14:foregroundMark x1="64215" y1="4751" x2="64215" y2="4751"/>
                          <a14:foregroundMark x1="63142" y1="4521" x2="63142" y2="4521"/>
                          <a14:backgroundMark x1="31188" y1="3218" x2="31188" y2="321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89050" y="3117850"/>
              <a:ext cx="2279650" cy="227965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686" b="96322" l="17395" r="80536">
                          <a14:foregroundMark x1="74943" y1="6820" x2="74943" y2="6820"/>
                          <a14:foregroundMark x1="78008" y1="9732" x2="78008" y2="9732"/>
                          <a14:foregroundMark x1="78238" y1="13946" x2="78238" y2="13946"/>
                          <a14:foregroundMark x1="25594" y1="2605" x2="25594" y2="2605"/>
                          <a14:foregroundMark x1="29808" y1="2375" x2="29808" y2="2375"/>
                          <a14:foregroundMark x1="60843" y1="5900" x2="60843" y2="5900"/>
                          <a14:foregroundMark x1="78238" y1="60996" x2="78238" y2="60996"/>
                          <a14:foregroundMark x1="78238" y1="66820" x2="78238" y2="66820"/>
                          <a14:foregroundMark x1="78391" y1="73716" x2="78391" y2="73716"/>
                          <a14:foregroundMark x1="78391" y1="80460" x2="78391" y2="80460"/>
                          <a14:foregroundMark x1="36398" y1="4215" x2="36398" y2="4215"/>
                          <a14:foregroundMark x1="64215" y1="4751" x2="64215" y2="4751"/>
                          <a14:foregroundMark x1="63142" y1="4521" x2="63142" y2="4521"/>
                          <a14:backgroundMark x1="31188" y1="3218" x2="31188" y2="321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17650" y="3346450"/>
              <a:ext cx="2279650" cy="227965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686" b="96322" l="17395" r="80536">
                          <a14:foregroundMark x1="74943" y1="6820" x2="74943" y2="6820"/>
                          <a14:foregroundMark x1="78008" y1="9732" x2="78008" y2="9732"/>
                          <a14:foregroundMark x1="78238" y1="13946" x2="78238" y2="13946"/>
                          <a14:foregroundMark x1="25594" y1="2605" x2="25594" y2="2605"/>
                          <a14:foregroundMark x1="29808" y1="2375" x2="29808" y2="2375"/>
                          <a14:foregroundMark x1="60843" y1="5900" x2="60843" y2="5900"/>
                          <a14:foregroundMark x1="78238" y1="60996" x2="78238" y2="60996"/>
                          <a14:foregroundMark x1="78238" y1="66820" x2="78238" y2="66820"/>
                          <a14:foregroundMark x1="78391" y1="73716" x2="78391" y2="73716"/>
                          <a14:foregroundMark x1="78391" y1="80460" x2="78391" y2="80460"/>
                          <a14:foregroundMark x1="36398" y1="4215" x2="36398" y2="4215"/>
                          <a14:foregroundMark x1="64215" y1="4751" x2="64215" y2="4751"/>
                          <a14:foregroundMark x1="63142" y1="4521" x2="63142" y2="4521"/>
                          <a14:backgroundMark x1="31188" y1="3218" x2="31188" y2="321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46250" y="3575050"/>
              <a:ext cx="2279650" cy="2279650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1824985" y="1673149"/>
            <a:ext cx="1967205" cy="1547207"/>
            <a:chOff x="450850" y="2813050"/>
            <a:chExt cx="1964473" cy="15443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9595" y="3803650"/>
              <a:ext cx="762000" cy="553742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50850" y="2813050"/>
              <a:ext cx="1964473" cy="1013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Intel 4004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1970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2,300 transistors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858048" y="3887048"/>
            <a:ext cx="1723549" cy="2519265"/>
            <a:chOff x="3422650" y="2355850"/>
            <a:chExt cx="1721155" cy="251460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05044" y="3346450"/>
              <a:ext cx="1236269" cy="152400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3422650" y="2355850"/>
              <a:ext cx="1721155" cy="1013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Apple A8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2014</a:t>
              </a:r>
            </a:p>
            <a:p>
              <a:pPr>
                <a:lnSpc>
                  <a:spcPct val="100000"/>
                </a:lnSpc>
              </a:pPr>
              <a:r>
                <a:rPr lang="en-US" sz="2000" dirty="0" smtClean="0">
                  <a:latin typeface="+mn-lt"/>
                </a:rPr>
                <a:t>2 B transistors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47447" y="1062418"/>
            <a:ext cx="5913737" cy="461804"/>
          </a:xfrm>
          <a:prstGeom prst="rect">
            <a:avLst/>
          </a:prstGeom>
          <a:noFill/>
        </p:spPr>
        <p:txBody>
          <a:bodyPr wrap="none" lIns="91577" tIns="45789" rIns="91577" bIns="45789" rtlCol="0">
            <a:spAutoFit/>
          </a:bodyPr>
          <a:lstStyle/>
          <a:p>
            <a:r>
              <a:rPr lang="en-US" i="1" dirty="0" smtClean="0">
                <a:solidFill>
                  <a:srgbClr val="008000"/>
                </a:solidFill>
                <a:latin typeface="+mn-lt"/>
              </a:rPr>
              <a:t>If transistors were the size of a grain of sand</a:t>
            </a:r>
            <a:endParaRPr lang="en-US" i="1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37553" y="2318696"/>
            <a:ext cx="794635" cy="461804"/>
          </a:xfrm>
          <a:prstGeom prst="rect">
            <a:avLst/>
          </a:prstGeom>
          <a:noFill/>
        </p:spPr>
        <p:txBody>
          <a:bodyPr wrap="none" lIns="91577" tIns="45789" rIns="91577" bIns="45789" rtlCol="0">
            <a:spAutoFit/>
          </a:bodyPr>
          <a:lstStyle/>
          <a:p>
            <a:r>
              <a:rPr lang="en-US" dirty="0" smtClean="0">
                <a:latin typeface="+mn-lt"/>
              </a:rPr>
              <a:t>0.1 g</a:t>
            </a:r>
            <a:endParaRPr lang="en-US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05385" y="4803145"/>
            <a:ext cx="860157" cy="461804"/>
          </a:xfrm>
          <a:prstGeom prst="rect">
            <a:avLst/>
          </a:prstGeom>
          <a:noFill/>
        </p:spPr>
        <p:txBody>
          <a:bodyPr wrap="none" lIns="91577" tIns="45789" rIns="91577" bIns="45789" rtlCol="0">
            <a:spAutoFit/>
          </a:bodyPr>
          <a:lstStyle/>
          <a:p>
            <a:r>
              <a:rPr lang="en-US" dirty="0" smtClean="0">
                <a:latin typeface="+mn-lt"/>
              </a:rPr>
              <a:t>88 kg</a:t>
            </a:r>
            <a:endParaRPr lang="en-US" dirty="0">
              <a:latin typeface="+mn-lt"/>
            </a:endParaRPr>
          </a:p>
        </p:txBody>
      </p:sp>
      <p:pic>
        <p:nvPicPr>
          <p:cNvPr id="17" name="Picture 16" descr="sand2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590" y="1749490"/>
            <a:ext cx="1308103" cy="157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91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Moore’s Law Economics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160554" y="5715000"/>
            <a:ext cx="4155380" cy="898847"/>
          </a:xfrm>
          <a:prstGeom prst="rect">
            <a:avLst/>
          </a:prstGeom>
          <a:noFill/>
        </p:spPr>
        <p:txBody>
          <a:bodyPr wrap="none" lIns="91577" tIns="45789" rIns="91577" bIns="45789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latin typeface="+mn-lt"/>
              </a:rPr>
              <a:t>Consumer products sustain the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+mn-lt"/>
              </a:rPr>
              <a:t>$300B semiconductor industry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2660650" y="1822450"/>
            <a:ext cx="3810000" cy="3276600"/>
            <a:chOff x="2660650" y="1822450"/>
            <a:chExt cx="3810000" cy="3276600"/>
          </a:xfrm>
        </p:grpSpPr>
        <p:sp>
          <p:nvSpPr>
            <p:cNvPr id="30" name="Curved Left Arrow 29"/>
            <p:cNvSpPr/>
            <p:nvPr/>
          </p:nvSpPr>
          <p:spPr bwMode="auto">
            <a:xfrm>
              <a:off x="4565650" y="2051050"/>
              <a:ext cx="1905000" cy="3048000"/>
            </a:xfrm>
            <a:prstGeom prst="curvedLeftArrow">
              <a:avLst/>
            </a:prstGeom>
            <a:solidFill>
              <a:srgbClr val="003300">
                <a:lumMod val="90000"/>
                <a:lumOff val="10000"/>
              </a:srgbClr>
            </a:solidFill>
            <a:ln w="9525" cap="flat" cmpd="sng" algn="ctr">
              <a:solidFill>
                <a:srgbClr val="000066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sm" len="sm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extLst/>
          </p:spPr>
          <p:txBody>
            <a:bodyPr vert="horz" wrap="square" lIns="45720" tIns="45720" rIns="4572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endParaRPr>
            </a:p>
          </p:txBody>
        </p:sp>
        <p:sp>
          <p:nvSpPr>
            <p:cNvPr id="31" name="Curved Left Arrow 30"/>
            <p:cNvSpPr/>
            <p:nvPr/>
          </p:nvSpPr>
          <p:spPr bwMode="auto">
            <a:xfrm rot="10800000">
              <a:off x="2660650" y="1822450"/>
              <a:ext cx="1905000" cy="3048000"/>
            </a:xfrm>
            <a:prstGeom prst="curvedLeftArrow">
              <a:avLst/>
            </a:prstGeom>
            <a:solidFill>
              <a:srgbClr val="FF0000"/>
            </a:solidFill>
            <a:ln w="9525" cap="flat" cmpd="sng" algn="ctr">
              <a:solidFill>
                <a:srgbClr val="000066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sm" len="sm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extLst/>
          </p:spPr>
          <p:txBody>
            <a:bodyPr vert="horz" wrap="square" lIns="45720" tIns="45720" rIns="4572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545523" y="2829295"/>
            <a:ext cx="20587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</a:rPr>
              <a:t>Capital +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</a:rPr>
              <a:t>R&amp;D Investment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49851" y="5099050"/>
            <a:ext cx="2608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New Technology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9450" y="3023195"/>
            <a:ext cx="2058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</a:rPr>
              <a:t>Product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</a:rPr>
              <a:t>Design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974850" y="1289050"/>
            <a:ext cx="4172946" cy="954107"/>
            <a:chOff x="1939892" y="1289050"/>
            <a:chExt cx="4172946" cy="954107"/>
          </a:xfrm>
        </p:grpSpPr>
        <p:sp>
          <p:nvSpPr>
            <p:cNvPr id="36" name="TextBox 35"/>
            <p:cNvSpPr txBox="1"/>
            <p:nvPr/>
          </p:nvSpPr>
          <p:spPr>
            <a:xfrm>
              <a:off x="4744530" y="1482949"/>
              <a:ext cx="13683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</a:rPr>
                <a:t>Sales $$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39892" y="1289050"/>
              <a:ext cx="147455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</a:rPr>
                <a:t>Better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</a:rPr>
                <a:t>Products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201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Moore’s Law Has Meant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13" y="2360221"/>
            <a:ext cx="7319015" cy="43659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64100" y="1367784"/>
            <a:ext cx="3891085" cy="400249"/>
          </a:xfrm>
          <a:prstGeom prst="rect">
            <a:avLst/>
          </a:prstGeom>
          <a:noFill/>
        </p:spPr>
        <p:txBody>
          <a:bodyPr wrap="none" lIns="91577" tIns="45789" rIns="91577" bIns="45789" rtlCol="0">
            <a:spAutoFit/>
          </a:bodyPr>
          <a:lstStyle/>
          <a:p>
            <a:r>
              <a:rPr lang="en-US" sz="2000" dirty="0" smtClean="0">
                <a:latin typeface="+mn-lt"/>
              </a:rPr>
              <a:t>9 generations of iPhone since 2007</a:t>
            </a:r>
            <a:endParaRPr lang="en-US" sz="2000" dirty="0"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6800" y="1190535"/>
            <a:ext cx="2874596" cy="127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1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INIT" val=""/>
  <p:tag name="USEAMSFONTS" val="True"/>
  <p:tag name="EMBEDFONTS" val="False"/>
  <p:tag name="USEBOLDAMS" val="False"/>
  <p:tag name="DEFAULTDISPLAYSOURCE" val="\documentclass{slides}\pagestyle{empty}&#10;\begin{document}&#10;&#10;\end{document}&#10;"/>
  <p:tag name="TEX2PS" val="latex $(base).tex; dvips -D $(res) -E -o $(base).ps $(base).dvi"/>
  <p:tag name="EXTERNALEDITCOMMAND" val="notepad %"/>
  <p:tag name="GHOSTSCRIPTCOMMAND" val="gswin32c"/>
  <p:tag name="DEFAULTBITMAP" val="pngmono"/>
  <p:tag name="DEFAULTBLEND" val="False"/>
  <p:tag name="DEFAULTTRANSPARENT" val="False"/>
  <p:tag name="DEFAULTWORKAROUNDTRANSPARENCYBUG" val="False"/>
  <p:tag name="DEFAULTRESOLUTION" val="1200"/>
  <p:tag name="DEFAULTMAGNIFICATION" val="0.8"/>
  <p:tag name="DEFAULTFONTSIZE" val="10"/>
  <p:tag name="DEFAULTWIDTH" val="418"/>
  <p:tag name="DEFAULTHEIGHT" val="316"/>
</p:tagLst>
</file>

<file path=ppt/theme/theme1.xml><?xml version="1.0" encoding="utf-8"?>
<a:theme xmlns:a="http://schemas.openxmlformats.org/drawingml/2006/main" name="template2007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00000"/>
      </a:hlink>
      <a:folHlink>
        <a:srgbClr val="C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66"/>
    </a:dk1>
    <a:lt1>
      <a:srgbClr val="FFFFFF"/>
    </a:lt1>
    <a:dk2>
      <a:srgbClr val="003300"/>
    </a:dk2>
    <a:lt2>
      <a:srgbClr val="00FF99"/>
    </a:lt2>
    <a:accent1>
      <a:srgbClr val="800000"/>
    </a:accent1>
    <a:accent2>
      <a:srgbClr val="33CCCC"/>
    </a:accent2>
    <a:accent3>
      <a:srgbClr val="FFFFFF"/>
    </a:accent3>
    <a:accent4>
      <a:srgbClr val="000056"/>
    </a:accent4>
    <a:accent5>
      <a:srgbClr val="C0AAAA"/>
    </a:accent5>
    <a:accent6>
      <a:srgbClr val="2DB9B9"/>
    </a:accent6>
    <a:hlink>
      <a:srgbClr val="660033"/>
    </a:hlink>
    <a:folHlink>
      <a:srgbClr val="000099"/>
    </a:folHlink>
  </a:clrScheme>
  <a:fontScheme name="ibm-99-01">
    <a:majorFont>
      <a:latin typeface="Helvetica"/>
      <a:ea typeface="ＭＳ Ｐゴシック"/>
      <a:cs typeface=""/>
    </a:majorFont>
    <a:minorFont>
      <a:latin typeface="Helvetica"/>
      <a:ea typeface="ＭＳ Ｐゴシック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template2007</Template>
  <TotalTime>14628</TotalTime>
  <Words>1167</Words>
  <Application>Microsoft Macintosh PowerPoint</Application>
  <PresentationFormat>On-screen Show (4:3)</PresentationFormat>
  <Paragraphs>316</Paragraphs>
  <Slides>39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template2007</vt:lpstr>
      <vt:lpstr>Equation</vt:lpstr>
      <vt:lpstr>Future of Computing: Moore’s Law &amp; Its Implications 15-213: Introduction to Computer Systems 27th Lecture, Dec. 3, 2015</vt:lpstr>
      <vt:lpstr>Moore’s Law Origins</vt:lpstr>
      <vt:lpstr>Moore’s Law Origins</vt:lpstr>
      <vt:lpstr>Moore’s Law: 50 Years</vt:lpstr>
      <vt:lpstr>What Moore’s Law Has Meant</vt:lpstr>
      <vt:lpstr>What Moore’s Law Has Meant</vt:lpstr>
      <vt:lpstr>Visualizing Moore’s Law to Date</vt:lpstr>
      <vt:lpstr>Moore’s Law Economics</vt:lpstr>
      <vt:lpstr>What Moore’s Law Has Meant</vt:lpstr>
      <vt:lpstr>What Moore’s Law Could Mean</vt:lpstr>
      <vt:lpstr>What Moore’s Law Could Mean</vt:lpstr>
      <vt:lpstr>Requirements for Future Technology</vt:lpstr>
      <vt:lpstr>Moore’s Law: 100 Years</vt:lpstr>
      <vt:lpstr>Visualizing 1017 Devices</vt:lpstr>
      <vt:lpstr>Increasing Transistor Counts</vt:lpstr>
      <vt:lpstr>Chips Have Gotten Bigger</vt:lpstr>
      <vt:lpstr>Chip Size Trend</vt:lpstr>
      <vt:lpstr>Chip Size Extrapolation</vt:lpstr>
      <vt:lpstr>Extrapolation: The iPhone 31s</vt:lpstr>
      <vt:lpstr>Transistors Have Gotten Smaller</vt:lpstr>
      <vt:lpstr>Linear Scaling Trend</vt:lpstr>
      <vt:lpstr>Decreasing Feature Sizes</vt:lpstr>
      <vt:lpstr>Linear Scaling Trend</vt:lpstr>
      <vt:lpstr>Submillimeter Dimensions</vt:lpstr>
      <vt:lpstr>Submicrometer Dimensions</vt:lpstr>
      <vt:lpstr>Linear Scaling Extrapolation</vt:lpstr>
      <vt:lpstr>Subnanometer Dimensions</vt:lpstr>
      <vt:lpstr>Reaching 2065 Goal</vt:lpstr>
      <vt:lpstr>Fabricating in 3 Dimensions</vt:lpstr>
      <vt:lpstr>3D Fabrication Challenges</vt:lpstr>
      <vt:lpstr>Photolithography</vt:lpstr>
      <vt:lpstr>Fabrication Costs</vt:lpstr>
      <vt:lpstr>Fabrication Economics</vt:lpstr>
      <vt:lpstr>Samsung V-Nand Flash Example</vt:lpstr>
      <vt:lpstr>Meeting Power Constraints</vt:lpstr>
      <vt:lpstr>Challenges to Moore’s Law: Economic</vt:lpstr>
      <vt:lpstr>Dennard Scaling</vt:lpstr>
      <vt:lpstr>End of Dennard Scaling</vt:lpstr>
      <vt:lpstr>Final Thoughts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 Systems 15-213/18-243, spring 2009</dc:title>
  <dc:creator>Markus Pueschel</dc:creator>
  <dc:description>Redesign of slides created by Randal E. Bryant and David R. O'Hallaron</dc:description>
  <cp:lastModifiedBy>Randal Bryant</cp:lastModifiedBy>
  <cp:revision>781</cp:revision>
  <cp:lastPrinted>1999-09-20T15:19:18Z</cp:lastPrinted>
  <dcterms:created xsi:type="dcterms:W3CDTF">2011-01-05T21:18:09Z</dcterms:created>
  <dcterms:modified xsi:type="dcterms:W3CDTF">2015-11-30T22:47:40Z</dcterms:modified>
</cp:coreProperties>
</file>