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542" r:id="rId2"/>
    <p:sldId id="569" r:id="rId3"/>
    <p:sldId id="662" r:id="rId4"/>
    <p:sldId id="614" r:id="rId5"/>
    <p:sldId id="654" r:id="rId6"/>
    <p:sldId id="655" r:id="rId7"/>
    <p:sldId id="696" r:id="rId8"/>
    <p:sldId id="620" r:id="rId9"/>
    <p:sldId id="686" r:id="rId10"/>
    <p:sldId id="687" r:id="rId11"/>
    <p:sldId id="689" r:id="rId12"/>
    <p:sldId id="688" r:id="rId13"/>
    <p:sldId id="690" r:id="rId14"/>
    <p:sldId id="691" r:id="rId15"/>
    <p:sldId id="692" r:id="rId16"/>
    <p:sldId id="693" r:id="rId17"/>
    <p:sldId id="694" r:id="rId18"/>
    <p:sldId id="695" r:id="rId19"/>
    <p:sldId id="653" r:id="rId20"/>
    <p:sldId id="657" r:id="rId21"/>
    <p:sldId id="624" r:id="rId22"/>
    <p:sldId id="626" r:id="rId23"/>
    <p:sldId id="627" r:id="rId24"/>
    <p:sldId id="643" r:id="rId25"/>
    <p:sldId id="641" r:id="rId26"/>
    <p:sldId id="642" r:id="rId27"/>
    <p:sldId id="679" r:id="rId28"/>
    <p:sldId id="680" r:id="rId29"/>
    <p:sldId id="681" r:id="rId30"/>
    <p:sldId id="682" r:id="rId31"/>
    <p:sldId id="645" r:id="rId32"/>
    <p:sldId id="683" r:id="rId33"/>
    <p:sldId id="652" r:id="rId34"/>
    <p:sldId id="651" r:id="rId35"/>
    <p:sldId id="658" r:id="rId36"/>
    <p:sldId id="684" r:id="rId37"/>
    <p:sldId id="685" r:id="rId38"/>
    <p:sldId id="659" r:id="rId39"/>
    <p:sldId id="672" r:id="rId40"/>
    <p:sldId id="673" r:id="rId41"/>
    <p:sldId id="674" r:id="rId42"/>
    <p:sldId id="675" r:id="rId43"/>
    <p:sldId id="676" r:id="rId44"/>
  </p:sldIdLst>
  <p:sldSz cx="9144000" cy="6858000" type="screen4x3"/>
  <p:notesSz cx="7302500" cy="9586913"/>
  <p:custDataLst>
    <p:tags r:id="rId4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F0C8D3"/>
    <a:srgbClr val="9EF18B"/>
    <a:srgbClr val="ED0101"/>
    <a:srgbClr val="0046E2"/>
    <a:srgbClr val="FA004D"/>
    <a:srgbClr val="EA00EA"/>
    <a:srgbClr val="052FFF"/>
    <a:srgbClr val="4300EA"/>
    <a:srgbClr val="00EE71"/>
    <a:srgbClr val="E106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97" autoAdjust="0"/>
    <p:restoredTop sz="94626" autoAdjust="0"/>
  </p:normalViewPr>
  <p:slideViewPr>
    <p:cSldViewPr snapToObjects="1">
      <p:cViewPr varScale="1">
        <p:scale>
          <a:sx n="85" d="100"/>
          <a:sy n="85" d="100"/>
        </p:scale>
        <p:origin x="-568" y="-112"/>
      </p:cViewPr>
      <p:guideLst>
        <p:guide orient="horz" pos="2592"/>
        <p:guide pos="37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3576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tags" Target="tags/tag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Parallel Summation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psum-array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1(1)</c:v>
                </c:pt>
                <c:pt idx="1">
                  <c:v>2(2)</c:v>
                </c:pt>
                <c:pt idx="2">
                  <c:v>4(4)</c:v>
                </c:pt>
                <c:pt idx="3">
                  <c:v>8(8)</c:v>
                </c:pt>
                <c:pt idx="4">
                  <c:v>16(8)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5.359999999999999</c:v>
                </c:pt>
                <c:pt idx="1">
                  <c:v>4.24</c:v>
                </c:pt>
                <c:pt idx="2">
                  <c:v>2.54</c:v>
                </c:pt>
                <c:pt idx="3">
                  <c:v>1.64</c:v>
                </c:pt>
                <c:pt idx="4">
                  <c:v>0.94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7143656"/>
        <c:axId val="2109848136"/>
      </c:lineChart>
      <c:catAx>
        <c:axId val="2087143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Threads (cores)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2109848136"/>
        <c:crosses val="autoZero"/>
        <c:auto val="1"/>
        <c:lblAlgn val="ctr"/>
        <c:lblOffset val="100"/>
        <c:noMultiLvlLbl val="0"/>
      </c:catAx>
      <c:valAx>
        <c:axId val="21098481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Elapsed</a:t>
                </a:r>
                <a:r>
                  <a:rPr lang="en-US" sz="1600" baseline="0"/>
                  <a:t> seconds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871436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Parallel Summation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psum-array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1(1)</c:v>
                </c:pt>
                <c:pt idx="1">
                  <c:v>2(2)</c:v>
                </c:pt>
                <c:pt idx="2">
                  <c:v>4(4)</c:v>
                </c:pt>
                <c:pt idx="3">
                  <c:v>8(8)</c:v>
                </c:pt>
                <c:pt idx="4">
                  <c:v>16(8)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5.359999999999999</c:v>
                </c:pt>
                <c:pt idx="1">
                  <c:v>4.24</c:v>
                </c:pt>
                <c:pt idx="2">
                  <c:v>2.54</c:v>
                </c:pt>
                <c:pt idx="3">
                  <c:v>1.64</c:v>
                </c:pt>
                <c:pt idx="4">
                  <c:v>0.94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psum-local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1(1)</c:v>
                </c:pt>
                <c:pt idx="1">
                  <c:v>2(2)</c:v>
                </c:pt>
                <c:pt idx="2">
                  <c:v>4(4)</c:v>
                </c:pt>
                <c:pt idx="3">
                  <c:v>8(8)</c:v>
                </c:pt>
                <c:pt idx="4">
                  <c:v>16(8)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1.98</c:v>
                </c:pt>
                <c:pt idx="1">
                  <c:v>1.14</c:v>
                </c:pt>
                <c:pt idx="2">
                  <c:v>0.6</c:v>
                </c:pt>
                <c:pt idx="3">
                  <c:v>0.32</c:v>
                </c:pt>
                <c:pt idx="4">
                  <c:v>0.33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2778536"/>
        <c:axId val="-2142773080"/>
      </c:lineChart>
      <c:catAx>
        <c:axId val="-2142778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Threads (cores)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-2142773080"/>
        <c:crosses val="autoZero"/>
        <c:auto val="1"/>
        <c:lblAlgn val="ctr"/>
        <c:lblOffset val="100"/>
        <c:noMultiLvlLbl val="0"/>
      </c:catAx>
      <c:valAx>
        <c:axId val="-21427730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Elapsed</a:t>
                </a:r>
                <a:r>
                  <a:rPr lang="en-US" sz="1600" baseline="0"/>
                  <a:t> seconds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427785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56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5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97050"/>
          </a:xfrm>
        </p:spPr>
        <p:txBody>
          <a:bodyPr/>
          <a:lstStyle/>
          <a:p>
            <a:pPr marL="0" indent="0"/>
            <a:r>
              <a:rPr lang="en-US" dirty="0" smtClean="0"/>
              <a:t>Thread-Level Parallelism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26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Dec. 1,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psum-mutex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+mj-lt"/>
                <a:cs typeface="Courier New"/>
              </a:rPr>
              <a:t>(</a:t>
            </a:r>
            <a:r>
              <a:rPr lang="en-US" dirty="0" err="1" smtClean="0">
                <a:latin typeface="+mj-lt"/>
                <a:cs typeface="Courier New"/>
              </a:rPr>
              <a:t>cont</a:t>
            </a:r>
            <a:r>
              <a:rPr lang="en-US" dirty="0" smtClean="0">
                <a:latin typeface="+mj-lt"/>
                <a:cs typeface="Courier New"/>
              </a:rPr>
              <a:t>)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0831" y="2496503"/>
            <a:ext cx="8058763" cy="344709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Create peer threads and wait for them to finish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nthreads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++)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                                    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    myid[i] = i;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Pthread_create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], </a:t>
            </a:r>
            <a:r>
              <a:rPr lang="en-US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sum_mutex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]); 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ro-RO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nthreads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++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Pthread_join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], </a:t>
            </a:r>
            <a:r>
              <a:rPr lang="en-US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                  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Check final answer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gsum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!=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 (nelems-1))/2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fr-FR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fr-FR" sz="1600" dirty="0" err="1">
                <a:solidFill>
                  <a:srgbClr val="000000"/>
                </a:solidFill>
                <a:latin typeface="Courier New"/>
                <a:cs typeface="Courier New"/>
              </a:rPr>
              <a:t>printf</a:t>
            </a:r>
            <a:r>
              <a:rPr lang="fr-FR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r-FR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r>
              <a:rPr lang="fr-FR" sz="1600" dirty="0" err="1">
                <a:solidFill>
                  <a:srgbClr val="9D206F"/>
                </a:solidFill>
                <a:latin typeface="Courier New"/>
                <a:cs typeface="Courier New"/>
              </a:rPr>
              <a:t>Error</a:t>
            </a:r>
            <a:r>
              <a:rPr lang="fr-FR" sz="1600" dirty="0">
                <a:solidFill>
                  <a:srgbClr val="9D206F"/>
                </a:solidFill>
                <a:latin typeface="Courier New"/>
                <a:cs typeface="Courier New"/>
              </a:rPr>
              <a:t>: </a:t>
            </a:r>
            <a:r>
              <a:rPr lang="fr-FR" sz="1600" dirty="0" err="1">
                <a:solidFill>
                  <a:srgbClr val="9D206F"/>
                </a:solidFill>
                <a:latin typeface="Courier New"/>
                <a:cs typeface="Courier New"/>
              </a:rPr>
              <a:t>result</a:t>
            </a:r>
            <a:r>
              <a:rPr lang="fr-FR" sz="1600" dirty="0">
                <a:solidFill>
                  <a:srgbClr val="9D206F"/>
                </a:solidFill>
                <a:latin typeface="Courier New"/>
                <a:cs typeface="Courier New"/>
              </a:rPr>
              <a:t>=%</a:t>
            </a:r>
            <a:r>
              <a:rPr lang="fr-FR" sz="1600" dirty="0" err="1">
                <a:solidFill>
                  <a:srgbClr val="9D206F"/>
                </a:solidFill>
                <a:latin typeface="Courier New"/>
                <a:cs typeface="Courier New"/>
              </a:rPr>
              <a:t>ld</a:t>
            </a:r>
            <a:r>
              <a:rPr lang="fr-FR" sz="1600" dirty="0">
                <a:solidFill>
                  <a:srgbClr val="9D206F"/>
                </a:solidFill>
                <a:latin typeface="Courier New"/>
                <a:cs typeface="Courier New"/>
              </a:rPr>
              <a:t>\n"</a:t>
            </a:r>
            <a:r>
              <a:rPr lang="fr-FR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fr-FR" sz="1600" dirty="0" err="1">
                <a:solidFill>
                  <a:srgbClr val="000000"/>
                </a:solidFill>
                <a:latin typeface="Courier New"/>
                <a:cs typeface="Courier New"/>
              </a:rPr>
              <a:t>gsum</a:t>
            </a:r>
            <a:r>
              <a:rPr lang="fr-FR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endParaRPr lang="fr-FR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fr-FR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fr-FR" sz="1600" dirty="0">
                <a:solidFill>
                  <a:srgbClr val="000000"/>
                </a:solidFill>
                <a:latin typeface="Courier New"/>
                <a:cs typeface="Courier New"/>
              </a:rPr>
              <a:t>    exit(0);</a:t>
            </a:r>
          </a:p>
          <a:p>
            <a:r>
              <a:rPr lang="fr-FR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is-IS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04473" y="5574268"/>
            <a:ext cx="155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psum-mutex.c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228725"/>
          </a:xfrm>
        </p:spPr>
        <p:txBody>
          <a:bodyPr/>
          <a:lstStyle/>
          <a:p>
            <a:r>
              <a:rPr lang="en-US" dirty="0" smtClean="0"/>
              <a:t>Simplest approach: Threads sum into a global variable protected by a semaphore </a:t>
            </a:r>
            <a:r>
              <a:rPr lang="en-US" dirty="0" err="1" smtClean="0"/>
              <a:t>mutex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20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psum-mutex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+mj-lt"/>
                <a:cs typeface="Courier New"/>
              </a:rPr>
              <a:t>Thread Routine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228725"/>
          </a:xfrm>
        </p:spPr>
        <p:txBody>
          <a:bodyPr/>
          <a:lstStyle/>
          <a:p>
            <a:r>
              <a:rPr lang="en-US" dirty="0" smtClean="0"/>
              <a:t>Simplest approach: Threads sum into a global variable protected by a semaphore </a:t>
            </a:r>
            <a:r>
              <a:rPr lang="en-US" dirty="0" err="1" smtClean="0"/>
              <a:t>mutex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34337" y="2467690"/>
            <a:ext cx="8681063" cy="369331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Thread routine for </a:t>
            </a:r>
            <a:r>
              <a:rPr lang="en-US" sz="1600" dirty="0" err="1">
                <a:solidFill>
                  <a:srgbClr val="CB2418"/>
                </a:solidFill>
                <a:latin typeface="Courier New"/>
                <a:cs typeface="Courier New"/>
              </a:rPr>
              <a:t>psum-mutex.c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</a:p>
          <a:p>
            <a:r>
              <a:rPr lang="en-US" sz="1600" dirty="0" smtClean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*</a:t>
            </a:r>
            <a:r>
              <a:rPr lang="en-US" sz="1600" dirty="0" err="1">
                <a:solidFill>
                  <a:srgbClr val="4A00FF"/>
                </a:solidFill>
                <a:latin typeface="Courier New"/>
                <a:cs typeface="Courier New"/>
              </a:rPr>
              <a:t>sum_mutex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*((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*)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 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Extract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thread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ID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start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Start element index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end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start +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End element index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start;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&lt; end;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++) {        </a:t>
            </a:r>
          </a:p>
          <a:p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fi-FI" sz="1600" dirty="0" err="1">
                <a:solidFill>
                  <a:srgbClr val="000000"/>
                </a:solidFill>
                <a:latin typeface="Courier New"/>
                <a:cs typeface="Courier New"/>
              </a:rPr>
              <a:t>P(&amp;mutex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);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gsum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+=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                   </a:t>
            </a:r>
          </a:p>
          <a:p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        V(&amp;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mutex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);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is-IS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60279" y="5802868"/>
            <a:ext cx="155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psum-mutex.c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114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psum-mutex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>
                <a:latin typeface="+mj-lt"/>
                <a:cs typeface="Courier New"/>
              </a:rPr>
              <a:t>Performance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542925"/>
          </a:xfrm>
        </p:spPr>
        <p:txBody>
          <a:bodyPr/>
          <a:lstStyle/>
          <a:p>
            <a:r>
              <a:rPr lang="en-US" dirty="0" smtClean="0"/>
              <a:t>Shark machine with </a:t>
            </a:r>
            <a:r>
              <a:rPr lang="en-US" dirty="0"/>
              <a:t>8</a:t>
            </a:r>
            <a:r>
              <a:rPr lang="en-US" dirty="0" smtClean="0"/>
              <a:t> cores,  n=2</a:t>
            </a:r>
            <a:r>
              <a:rPr lang="en-US" baseline="30000" dirty="0" smtClean="0"/>
              <a:t>31</a:t>
            </a:r>
            <a:endParaRPr lang="en-US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1519270" y="2209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06229"/>
              </p:ext>
            </p:extLst>
          </p:nvPr>
        </p:nvGraphicFramePr>
        <p:xfrm>
          <a:off x="533400" y="2209800"/>
          <a:ext cx="597311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91039"/>
                <a:gridCol w="750720"/>
                <a:gridCol w="783360"/>
                <a:gridCol w="783360"/>
                <a:gridCol w="783360"/>
                <a:gridCol w="88127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Threads</a:t>
                      </a:r>
                      <a:r>
                        <a:rPr lang="en-US" baseline="0" dirty="0" smtClean="0"/>
                        <a:t> (Cores)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(4)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(8)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 (8)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psum-mutex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secs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33400" y="3200400"/>
            <a:ext cx="78962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 smtClean="0"/>
              <a:t>Nasty surprise:</a:t>
            </a:r>
          </a:p>
          <a:p>
            <a:pPr lvl="1"/>
            <a:r>
              <a:rPr lang="en-US" dirty="0" smtClean="0"/>
              <a:t>Single thread is very slow</a:t>
            </a:r>
          </a:p>
          <a:p>
            <a:pPr lvl="1"/>
            <a:r>
              <a:rPr lang="en-US" dirty="0" smtClean="0"/>
              <a:t>Gets slower as we use more cores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1931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Attempt: </a:t>
            </a:r>
            <a:r>
              <a:rPr lang="en-US" dirty="0" err="1" smtClean="0">
                <a:latin typeface="Courier New"/>
                <a:cs typeface="Courier New"/>
              </a:rPr>
              <a:t>psum</a:t>
            </a:r>
            <a:r>
              <a:rPr lang="en-US" dirty="0" smtClean="0">
                <a:latin typeface="Courier New"/>
                <a:cs typeface="Courier New"/>
              </a:rPr>
              <a:t>-array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594725" cy="1457325"/>
          </a:xfrm>
        </p:spPr>
        <p:txBody>
          <a:bodyPr/>
          <a:lstStyle/>
          <a:p>
            <a:r>
              <a:rPr lang="en-US" dirty="0" smtClean="0"/>
              <a:t>Peer thread </a:t>
            </a:r>
            <a:r>
              <a:rPr lang="en-US" dirty="0" err="1" smtClean="0">
                <a:latin typeface="Courier New"/>
                <a:cs typeface="Courier New"/>
              </a:rPr>
              <a:t>i</a:t>
            </a:r>
            <a:r>
              <a:rPr lang="en-US" dirty="0" smtClean="0"/>
              <a:t> sums into global array element </a:t>
            </a:r>
            <a:r>
              <a:rPr lang="en-US" dirty="0" err="1" smtClean="0">
                <a:latin typeface="Courier New"/>
                <a:cs typeface="Courier New"/>
              </a:rPr>
              <a:t>psum</a:t>
            </a:r>
            <a:r>
              <a:rPr lang="en-US" dirty="0" smtClean="0">
                <a:latin typeface="Courier New"/>
                <a:cs typeface="Courier New"/>
              </a:rPr>
              <a:t>[</a:t>
            </a:r>
            <a:r>
              <a:rPr lang="en-US" dirty="0" err="1" smtClean="0">
                <a:latin typeface="Courier New"/>
                <a:cs typeface="Courier New"/>
              </a:rPr>
              <a:t>i</a:t>
            </a:r>
            <a:r>
              <a:rPr lang="en-US" dirty="0" smtClean="0">
                <a:latin typeface="Courier New"/>
                <a:cs typeface="Courier New"/>
              </a:rPr>
              <a:t>]</a:t>
            </a:r>
            <a:endParaRPr lang="en-US" dirty="0" smtClean="0">
              <a:latin typeface="+mj-lt"/>
              <a:cs typeface="Courier New"/>
            </a:endParaRPr>
          </a:p>
          <a:p>
            <a:r>
              <a:rPr lang="en-US" dirty="0" smtClean="0">
                <a:latin typeface="+mj-lt"/>
                <a:cs typeface="Courier New"/>
              </a:rPr>
              <a:t>Main waits for </a:t>
            </a:r>
            <a:r>
              <a:rPr lang="en-US" dirty="0" err="1" smtClean="0">
                <a:latin typeface="+mj-lt"/>
                <a:cs typeface="Courier New"/>
              </a:rPr>
              <a:t>theads</a:t>
            </a:r>
            <a:r>
              <a:rPr lang="en-US" dirty="0" smtClean="0">
                <a:latin typeface="+mj-lt"/>
                <a:cs typeface="Courier New"/>
              </a:rPr>
              <a:t> to finish, then sums elements of </a:t>
            </a:r>
            <a:r>
              <a:rPr lang="en-US" dirty="0" err="1" smtClean="0">
                <a:latin typeface="Courier New"/>
                <a:cs typeface="Courier New"/>
              </a:rPr>
              <a:t>psum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+mn-lt"/>
                <a:cs typeface="Courier New"/>
              </a:rPr>
              <a:t>Eliminates need for </a:t>
            </a:r>
            <a:r>
              <a:rPr lang="en-US" dirty="0" err="1" smtClean="0">
                <a:latin typeface="+mn-lt"/>
                <a:cs typeface="Courier New"/>
              </a:rPr>
              <a:t>mutex</a:t>
            </a:r>
            <a:r>
              <a:rPr lang="en-US" dirty="0" smtClean="0">
                <a:latin typeface="+mn-lt"/>
                <a:cs typeface="Courier New"/>
              </a:rPr>
              <a:t> synchronization</a:t>
            </a:r>
            <a:endParaRPr lang="en-US" dirty="0" smtClean="0">
              <a:latin typeface="Courier New"/>
              <a:cs typeface="Courier New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8138" y="3123724"/>
            <a:ext cx="8644664" cy="320087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9D0003"/>
                </a:solidFill>
                <a:latin typeface="Courier New"/>
                <a:cs typeface="Courier New"/>
              </a:rPr>
              <a:t>/* Thread routine for </a:t>
            </a:r>
            <a:r>
              <a:rPr lang="en-US" sz="1600" dirty="0" err="1">
                <a:solidFill>
                  <a:srgbClr val="9D0003"/>
                </a:solidFill>
                <a:latin typeface="Courier New"/>
                <a:cs typeface="Courier New"/>
              </a:rPr>
              <a:t>psum-array.c</a:t>
            </a:r>
            <a:r>
              <a:rPr lang="en-US" sz="1600" dirty="0">
                <a:solidFill>
                  <a:srgbClr val="9D0003"/>
                </a:solidFill>
                <a:latin typeface="Courier New"/>
                <a:cs typeface="Courier New"/>
              </a:rPr>
              <a:t> */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                                              </a:t>
            </a:r>
          </a:p>
          <a:p>
            <a:r>
              <a:rPr lang="fi-FI" sz="1600" dirty="0" err="1">
                <a:solidFill>
                  <a:srgbClr val="107702"/>
                </a:solidFill>
                <a:latin typeface="Courier New"/>
                <a:cs typeface="Courier New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fi-FI" sz="1600" dirty="0" err="1">
                <a:solidFill>
                  <a:srgbClr val="0000FF"/>
                </a:solidFill>
                <a:latin typeface="Courier New"/>
                <a:cs typeface="Courier New"/>
              </a:rPr>
              <a:t>sum_array</a:t>
            </a:r>
            <a:r>
              <a:rPr lang="fi-FI" sz="1600" dirty="0" err="1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i-FI" sz="1600" dirty="0" err="1">
                <a:solidFill>
                  <a:srgbClr val="107702"/>
                </a:solidFill>
                <a:latin typeface="Courier New"/>
                <a:cs typeface="Courier New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fi-FI" sz="1600" dirty="0" err="1">
                <a:solidFill>
                  <a:srgbClr val="9E4C04"/>
                </a:solidFill>
                <a:latin typeface="Courier New"/>
                <a:cs typeface="Courier New"/>
              </a:rPr>
              <a:t>vargp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)                                                                                               </a:t>
            </a:r>
          </a:p>
          <a:p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{                             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107702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9E4C04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*((</a:t>
            </a:r>
            <a:r>
              <a:rPr lang="en-US" sz="1600" dirty="0">
                <a:solidFill>
                  <a:srgbClr val="107702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*)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         </a:t>
            </a:r>
            <a:r>
              <a:rPr lang="en-US" sz="1600" dirty="0">
                <a:solidFill>
                  <a:srgbClr val="9D0003"/>
                </a:solidFill>
                <a:latin typeface="Courier New"/>
                <a:cs typeface="Courier New"/>
              </a:rPr>
              <a:t>/* Extract </a:t>
            </a:r>
            <a:r>
              <a:rPr lang="en-US" sz="1600" dirty="0" smtClean="0">
                <a:solidFill>
                  <a:srgbClr val="9D0003"/>
                </a:solidFill>
                <a:latin typeface="Courier New"/>
                <a:cs typeface="Courier New"/>
              </a:rPr>
              <a:t>thread </a:t>
            </a:r>
            <a:r>
              <a:rPr lang="en-US" sz="1600" dirty="0">
                <a:solidFill>
                  <a:srgbClr val="9D0003"/>
                </a:solidFill>
                <a:latin typeface="Courier New"/>
                <a:cs typeface="Courier New"/>
              </a:rPr>
              <a:t>ID *</a:t>
            </a:r>
            <a:r>
              <a:rPr lang="en-US" sz="1600" dirty="0" smtClean="0">
                <a:solidFill>
                  <a:srgbClr val="9D0003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107702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9E4C04"/>
                </a:solidFill>
                <a:latin typeface="Courier New"/>
                <a:cs typeface="Courier New"/>
              </a:rPr>
              <a:t>start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>
                <a:solidFill>
                  <a:srgbClr val="9D0003"/>
                </a:solidFill>
                <a:latin typeface="Courier New"/>
                <a:cs typeface="Courier New"/>
              </a:rPr>
              <a:t>/* Start element index *</a:t>
            </a:r>
            <a:r>
              <a:rPr lang="en-US" sz="1600" dirty="0" smtClean="0">
                <a:solidFill>
                  <a:srgbClr val="9D0003"/>
                </a:solidFill>
                <a:latin typeface="Courier New"/>
                <a:cs typeface="Courier New"/>
              </a:rPr>
              <a:t>/</a:t>
            </a:r>
          </a:p>
          <a:p>
            <a:r>
              <a:rPr lang="en-US" sz="1600" dirty="0" smtClean="0">
                <a:solidFill>
                  <a:srgbClr val="9D0003"/>
                </a:solidFill>
                <a:latin typeface="Courier New"/>
                <a:cs typeface="Courier New"/>
              </a:rPr>
              <a:t>    </a:t>
            </a:r>
            <a:r>
              <a:rPr lang="en-US" sz="1600" dirty="0" smtClean="0">
                <a:solidFill>
                  <a:srgbClr val="107702"/>
                </a:solidFill>
                <a:latin typeface="Courier New"/>
                <a:cs typeface="Courier New"/>
              </a:rPr>
              <a:t>long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9E4C04"/>
                </a:solidFill>
                <a:latin typeface="Courier New"/>
                <a:cs typeface="Courier New"/>
              </a:rPr>
              <a:t>end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start +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</a:t>
            </a:r>
            <a:r>
              <a:rPr lang="en-US" sz="1600" dirty="0">
                <a:solidFill>
                  <a:srgbClr val="9D0003"/>
                </a:solidFill>
                <a:latin typeface="Courier New"/>
                <a:cs typeface="Courier New"/>
              </a:rPr>
              <a:t>/* End element index */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endParaRPr lang="en-US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 smtClean="0">
                <a:solidFill>
                  <a:srgbClr val="107702"/>
                </a:solidFill>
                <a:latin typeface="Courier New"/>
                <a:cs typeface="Courier New"/>
              </a:rPr>
              <a:t>long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9E4C04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                 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9D00FF"/>
                </a:solidFill>
                <a:latin typeface="Courier New"/>
                <a:cs typeface="Courier New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start;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&lt; end;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++) {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psum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] +=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is-IS" sz="1600" dirty="0">
                <a:solidFill>
                  <a:srgbClr val="9D00FF"/>
                </a:solidFill>
                <a:latin typeface="Courier New"/>
                <a:cs typeface="Courier New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is-IS" sz="1600" dirty="0">
                <a:solidFill>
                  <a:srgbClr val="0F7574"/>
                </a:solidFill>
                <a:latin typeface="Courier New"/>
                <a:cs typeface="Courier New"/>
              </a:rPr>
              <a:t>NULL</a:t>
            </a:r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;                                                                                                           </a:t>
            </a:r>
          </a:p>
          <a:p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60279" y="5955268"/>
            <a:ext cx="1442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psum-array.c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082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psum</a:t>
            </a:r>
            <a:r>
              <a:rPr lang="en-US" dirty="0" smtClean="0">
                <a:latin typeface="Courier New"/>
                <a:cs typeface="Courier New"/>
              </a:rPr>
              <a:t>-array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771525"/>
          </a:xfrm>
        </p:spPr>
        <p:txBody>
          <a:bodyPr/>
          <a:lstStyle/>
          <a:p>
            <a:r>
              <a:rPr lang="en-US" dirty="0" smtClean="0"/>
              <a:t>Orders of magnitude faster than </a:t>
            </a:r>
            <a:r>
              <a:rPr lang="en-US" dirty="0" err="1" smtClean="0">
                <a:latin typeface="Courier New"/>
                <a:cs typeface="Courier New"/>
              </a:rPr>
              <a:t>psum-mutex</a:t>
            </a:r>
            <a:endParaRPr lang="en-US" dirty="0">
              <a:latin typeface="Courier New"/>
              <a:cs typeface="Courier New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9826496"/>
              </p:ext>
            </p:extLst>
          </p:nvPr>
        </p:nvGraphicFramePr>
        <p:xfrm>
          <a:off x="728686" y="1828800"/>
          <a:ext cx="7213600" cy="486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5893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Attempt: </a:t>
            </a:r>
            <a:r>
              <a:rPr lang="en-US" dirty="0" err="1" smtClean="0">
                <a:latin typeface="Courier New"/>
                <a:cs typeface="Courier New"/>
              </a:rPr>
              <a:t>psum</a:t>
            </a:r>
            <a:r>
              <a:rPr lang="en-US" dirty="0" smtClean="0">
                <a:latin typeface="Courier New"/>
                <a:cs typeface="Courier New"/>
              </a:rPr>
              <a:t>-local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923925"/>
          </a:xfrm>
        </p:spPr>
        <p:txBody>
          <a:bodyPr/>
          <a:lstStyle/>
          <a:p>
            <a:r>
              <a:rPr lang="en-US" dirty="0" smtClean="0"/>
              <a:t>Reduce memory references by having peer thread </a:t>
            </a:r>
            <a:r>
              <a:rPr lang="en-US" dirty="0" err="1" smtClean="0"/>
              <a:t>i</a:t>
            </a:r>
            <a:r>
              <a:rPr lang="en-US" dirty="0" smtClean="0"/>
              <a:t> sum into a local variable (register)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8138" y="2590800"/>
            <a:ext cx="8644664" cy="344709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Thread routine for </a:t>
            </a:r>
            <a:r>
              <a:rPr lang="en-US" sz="1600" dirty="0" err="1">
                <a:solidFill>
                  <a:srgbClr val="CB2418"/>
                </a:solidFill>
                <a:latin typeface="Courier New"/>
                <a:cs typeface="Courier New"/>
              </a:rPr>
              <a:t>psum-local.c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 err="1">
                <a:solidFill>
                  <a:srgbClr val="4A00FF"/>
                </a:solidFill>
                <a:latin typeface="Courier New"/>
                <a:cs typeface="Courier New"/>
              </a:rPr>
              <a:t>sum_local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*((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*)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 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Extract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thread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ID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start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Start element index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end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start +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End element index */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 smtClean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sum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0;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start;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&lt; end;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++) {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sum +=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psum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[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myid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] = </a:t>
            </a:r>
            <a:r>
              <a:rPr lang="tr-TR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sum</a:t>
            </a:r>
            <a:r>
              <a:rPr lang="tr-TR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tr-TR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tr-TR" sz="1600" dirty="0" err="1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tr-TR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is-IS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6678" y="5638800"/>
            <a:ext cx="138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psum-local.c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938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psum</a:t>
            </a:r>
            <a:r>
              <a:rPr lang="en-US" dirty="0" smtClean="0">
                <a:latin typeface="Courier New"/>
                <a:cs typeface="Courier New"/>
              </a:rPr>
              <a:t>-local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542925"/>
          </a:xfrm>
        </p:spPr>
        <p:txBody>
          <a:bodyPr/>
          <a:lstStyle/>
          <a:p>
            <a:r>
              <a:rPr lang="en-US" dirty="0" smtClean="0"/>
              <a:t>Significantly faster than </a:t>
            </a:r>
            <a:r>
              <a:rPr lang="en-US" dirty="0" err="1" smtClean="0">
                <a:latin typeface="Courier New"/>
                <a:cs typeface="Courier New"/>
              </a:rPr>
              <a:t>psum</a:t>
            </a:r>
            <a:r>
              <a:rPr lang="en-US" dirty="0" smtClean="0">
                <a:latin typeface="Courier New"/>
                <a:cs typeface="Courier New"/>
              </a:rPr>
              <a:t>-array</a:t>
            </a:r>
            <a:endParaRPr lang="en-US" dirty="0">
              <a:latin typeface="Courier New"/>
              <a:cs typeface="Courier New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02559"/>
              </p:ext>
            </p:extLst>
          </p:nvPr>
        </p:nvGraphicFramePr>
        <p:xfrm>
          <a:off x="965200" y="1752600"/>
          <a:ext cx="7213600" cy="486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3138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35678"/>
            <a:ext cx="8839200" cy="762000"/>
          </a:xfrm>
        </p:spPr>
        <p:txBody>
          <a:bodyPr/>
          <a:lstStyle/>
          <a:p>
            <a:r>
              <a:rPr lang="en-US" dirty="0" smtClean="0"/>
              <a:t>Characterizing Parallel Program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p</a:t>
            </a:r>
            <a:r>
              <a:rPr lang="en-US" dirty="0" smtClean="0"/>
              <a:t> processor cores,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k</a:t>
            </a:r>
            <a:r>
              <a:rPr lang="en-US" dirty="0" smtClean="0"/>
              <a:t> is the running time using </a:t>
            </a:r>
            <a:r>
              <a:rPr lang="en-US" i="1" dirty="0" smtClean="0"/>
              <a:t>k</a:t>
            </a:r>
            <a:r>
              <a:rPr lang="en-US" dirty="0" smtClean="0"/>
              <a:t> cores</a:t>
            </a:r>
          </a:p>
          <a:p>
            <a:endParaRPr lang="en-US" dirty="0"/>
          </a:p>
          <a:p>
            <a:r>
              <a:rPr lang="en-US" i="1" dirty="0" smtClean="0"/>
              <a:t>Def. 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Speedup:  </a:t>
            </a:r>
            <a:r>
              <a:rPr lang="en-US" dirty="0" smtClean="0"/>
              <a:t>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p</a:t>
            </a:r>
            <a:r>
              <a:rPr lang="en-US" i="1" dirty="0" smtClean="0"/>
              <a:t> = T</a:t>
            </a:r>
            <a:r>
              <a:rPr lang="en-US" i="1" baseline="-25000" dirty="0" smtClean="0"/>
              <a:t>1</a:t>
            </a:r>
            <a:r>
              <a:rPr lang="en-US" i="1" dirty="0" smtClean="0"/>
              <a:t> /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p</a:t>
            </a:r>
            <a:r>
              <a:rPr lang="en-US" i="1" dirty="0" smtClean="0"/>
              <a:t> </a:t>
            </a:r>
            <a:endParaRPr lang="en-US" dirty="0" smtClean="0"/>
          </a:p>
          <a:p>
            <a:pPr lvl="1"/>
            <a:r>
              <a:rPr lang="en-US" i="1" dirty="0" err="1" smtClean="0"/>
              <a:t>S</a:t>
            </a:r>
            <a:r>
              <a:rPr lang="en-US" i="1" baseline="-25000" dirty="0" err="1" smtClean="0"/>
              <a:t>p</a:t>
            </a:r>
            <a:r>
              <a:rPr lang="en-US" i="1" dirty="0" smtClean="0"/>
              <a:t> </a:t>
            </a:r>
            <a:r>
              <a:rPr lang="en-US" dirty="0" smtClean="0"/>
              <a:t>is  </a:t>
            </a:r>
            <a:r>
              <a:rPr lang="en-US" i="1" dirty="0"/>
              <a:t>r</a:t>
            </a:r>
            <a:r>
              <a:rPr lang="en-US" i="1" dirty="0" smtClean="0"/>
              <a:t>elative speedup</a:t>
            </a:r>
            <a:r>
              <a:rPr lang="en-US" dirty="0" smtClean="0"/>
              <a:t> if </a:t>
            </a:r>
            <a:r>
              <a:rPr lang="en-US" i="1" dirty="0" smtClean="0"/>
              <a:t>T</a:t>
            </a:r>
            <a:r>
              <a:rPr lang="en-US" i="1" baseline="-25000" dirty="0" smtClean="0"/>
              <a:t>1</a:t>
            </a:r>
            <a:r>
              <a:rPr lang="en-US" dirty="0" smtClean="0"/>
              <a:t> is running time of parallel version of the code running on 1 core.</a:t>
            </a:r>
          </a:p>
          <a:p>
            <a:pPr lvl="1"/>
            <a:r>
              <a:rPr lang="en-US" i="1" dirty="0" err="1" smtClean="0"/>
              <a:t>S</a:t>
            </a:r>
            <a:r>
              <a:rPr lang="en-US" i="1" baseline="-25000" dirty="0" err="1" smtClean="0"/>
              <a:t>p</a:t>
            </a:r>
            <a:r>
              <a:rPr lang="en-US" dirty="0" smtClean="0"/>
              <a:t> is </a:t>
            </a:r>
            <a:r>
              <a:rPr lang="en-US" i="1" dirty="0" smtClean="0"/>
              <a:t>absolute speedup </a:t>
            </a:r>
            <a:r>
              <a:rPr lang="en-US" dirty="0" smtClean="0"/>
              <a:t>if </a:t>
            </a:r>
            <a:r>
              <a:rPr lang="en-US" i="1" dirty="0" smtClean="0"/>
              <a:t>T</a:t>
            </a:r>
            <a:r>
              <a:rPr lang="en-US" i="1" baseline="-25000" dirty="0" smtClean="0"/>
              <a:t>1</a:t>
            </a:r>
            <a:r>
              <a:rPr lang="en-US" dirty="0" smtClean="0"/>
              <a:t> is running time of sequential version of code running on 1 core. </a:t>
            </a:r>
          </a:p>
          <a:p>
            <a:pPr lvl="1"/>
            <a:r>
              <a:rPr lang="en-US" dirty="0" smtClean="0"/>
              <a:t>Absolute speedup is a much truer measure of the benefits of parallelism. </a:t>
            </a:r>
          </a:p>
          <a:p>
            <a:pPr lvl="1"/>
            <a:endParaRPr lang="en-US" dirty="0"/>
          </a:p>
          <a:p>
            <a:r>
              <a:rPr lang="en-US" i="1" dirty="0" smtClean="0"/>
              <a:t>Def</a:t>
            </a:r>
            <a:r>
              <a:rPr lang="en-US" dirty="0" smtClean="0"/>
              <a:t>.  </a:t>
            </a:r>
            <a:r>
              <a:rPr lang="en-US" i="1" dirty="0" smtClean="0">
                <a:solidFill>
                  <a:srgbClr val="FF0000"/>
                </a:solidFill>
              </a:rPr>
              <a:t>Efficiency: </a:t>
            </a:r>
            <a:r>
              <a:rPr lang="en-US" dirty="0" smtClean="0"/>
              <a:t> 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p</a:t>
            </a:r>
            <a:r>
              <a:rPr lang="en-US" i="1" dirty="0" smtClean="0"/>
              <a:t> = </a:t>
            </a:r>
            <a:r>
              <a:rPr lang="en-US" i="1" dirty="0" err="1" smtClean="0"/>
              <a:t>S</a:t>
            </a:r>
            <a:r>
              <a:rPr lang="en-US" i="1" baseline="-25000" dirty="0" err="1" smtClean="0"/>
              <a:t>p</a:t>
            </a:r>
            <a:r>
              <a:rPr lang="en-US" i="1" baseline="-25000" dirty="0" smtClean="0"/>
              <a:t>  </a:t>
            </a:r>
            <a:r>
              <a:rPr lang="en-US" i="1" dirty="0" smtClean="0"/>
              <a:t>/p = T</a:t>
            </a:r>
            <a:r>
              <a:rPr lang="en-US" i="1" baseline="-25000" dirty="0" smtClean="0"/>
              <a:t>1 </a:t>
            </a:r>
            <a:r>
              <a:rPr lang="en-US" i="1" dirty="0" smtClean="0"/>
              <a:t>/(</a:t>
            </a:r>
            <a:r>
              <a:rPr lang="en-US" i="1" dirty="0" err="1" smtClean="0"/>
              <a:t>pT</a:t>
            </a:r>
            <a:r>
              <a:rPr lang="en-US" i="1" baseline="-25000" dirty="0" err="1" smtClean="0"/>
              <a:t>p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Reported as a percentage in the range (0, 100].</a:t>
            </a:r>
          </a:p>
          <a:p>
            <a:pPr lvl="1"/>
            <a:r>
              <a:rPr lang="en-US" dirty="0" smtClean="0"/>
              <a:t>Measures the overhead due to parallelization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419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</a:t>
            </a:r>
            <a:r>
              <a:rPr lang="en-US" dirty="0" err="1" smtClean="0">
                <a:latin typeface="Courier New"/>
                <a:cs typeface="Courier New"/>
              </a:rPr>
              <a:t>psum</a:t>
            </a:r>
            <a:r>
              <a:rPr lang="en-US" dirty="0" smtClean="0">
                <a:latin typeface="Courier New"/>
                <a:cs typeface="Courier New"/>
              </a:rPr>
              <a:t>-local</a:t>
            </a:r>
            <a:endParaRPr lang="en-US" dirty="0">
              <a:latin typeface="Courier New"/>
              <a:cs typeface="Courier New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6556649"/>
              </p:ext>
            </p:extLst>
          </p:nvPr>
        </p:nvGraphicFramePr>
        <p:xfrm>
          <a:off x="395496" y="1272902"/>
          <a:ext cx="836612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125"/>
                <a:gridCol w="1280583"/>
                <a:gridCol w="1394354"/>
                <a:gridCol w="1394354"/>
                <a:gridCol w="1394354"/>
                <a:gridCol w="13943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Threads</a:t>
                      </a:r>
                      <a:r>
                        <a:rPr lang="en-US" baseline="0" dirty="0" smtClean="0"/>
                        <a:t>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Cores (p)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Running time (</a:t>
                      </a:r>
                      <a:r>
                        <a:rPr lang="en-US" i="1" dirty="0" err="1" smtClean="0"/>
                        <a:t>T</a:t>
                      </a:r>
                      <a:r>
                        <a:rPr lang="en-US" i="1" baseline="-25000" dirty="0" err="1" smtClean="0"/>
                        <a:t>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Speedup (</a:t>
                      </a:r>
                      <a:r>
                        <a:rPr lang="en-US" i="1" dirty="0" err="1" smtClean="0"/>
                        <a:t>S</a:t>
                      </a:r>
                      <a:r>
                        <a:rPr lang="en-US" i="1" baseline="-25000" dirty="0" err="1" smtClean="0"/>
                        <a:t>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 (</a:t>
                      </a:r>
                      <a:r>
                        <a:rPr lang="en-US" i="1" dirty="0" err="1" smtClean="0"/>
                        <a:t>E</a:t>
                      </a:r>
                      <a:r>
                        <a:rPr lang="en-US" i="1" baseline="-25000" dirty="0" err="1" smtClean="0"/>
                        <a:t>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5496" y="3810000"/>
            <a:ext cx="78962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 smtClean="0"/>
              <a:t>Efficiencies OK, not great</a:t>
            </a:r>
          </a:p>
          <a:p>
            <a:r>
              <a:rPr lang="en-US" dirty="0" smtClean="0"/>
              <a:t>Our example is easily parallelizable</a:t>
            </a:r>
          </a:p>
          <a:p>
            <a:r>
              <a:rPr lang="en-US" dirty="0" smtClean="0"/>
              <a:t>Real codes are often much harder to parallelize</a:t>
            </a:r>
          </a:p>
          <a:p>
            <a:pPr lvl="1"/>
            <a:r>
              <a:rPr lang="en-US" dirty="0" smtClean="0"/>
              <a:t>e.g., parallel quicksort later in this lecture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65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Amdahl’s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366125" cy="4972050"/>
          </a:xfrm>
        </p:spPr>
        <p:txBody>
          <a:bodyPr/>
          <a:lstStyle/>
          <a:p>
            <a:pPr lvl="1"/>
            <a:r>
              <a:rPr lang="en-US" dirty="0" smtClean="0"/>
              <a:t>Gene Amdahl (Nov. 16, 1922 – Nov. 10, 2015)</a:t>
            </a:r>
          </a:p>
          <a:p>
            <a:r>
              <a:rPr lang="en-US" dirty="0" smtClean="0"/>
              <a:t>Captures the difficulty of using parallelism to speed things up.</a:t>
            </a:r>
          </a:p>
          <a:p>
            <a:r>
              <a:rPr lang="en-US" dirty="0" smtClean="0"/>
              <a:t>Overall problem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T 	Total sequential time required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p 	Fraction of total that can be sped up (0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p 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1)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k 	Speedup factor</a:t>
            </a:r>
          </a:p>
          <a:p>
            <a:pPr>
              <a:tabLst>
                <a:tab pos="1081088" algn="l"/>
              </a:tabLst>
            </a:pPr>
            <a:r>
              <a:rPr lang="en-US" dirty="0" smtClean="0"/>
              <a:t>Resulting Performance</a:t>
            </a:r>
          </a:p>
          <a:p>
            <a:pPr lvl="1">
              <a:tabLst>
                <a:tab pos="1081088" algn="l"/>
              </a:tabLst>
            </a:pPr>
            <a:r>
              <a:rPr lang="en-US" dirty="0" err="1" smtClean="0"/>
              <a:t>T</a:t>
            </a:r>
            <a:r>
              <a:rPr lang="en-US" baseline="-25000" dirty="0" err="1" smtClean="0"/>
              <a:t>k</a:t>
            </a:r>
            <a:r>
              <a:rPr lang="en-US" dirty="0" smtClean="0"/>
              <a:t> = </a:t>
            </a:r>
            <a:r>
              <a:rPr lang="en-US" dirty="0" err="1" smtClean="0"/>
              <a:t>pT</a:t>
            </a:r>
            <a:r>
              <a:rPr lang="en-US" dirty="0" smtClean="0"/>
              <a:t>/k + (1-p)T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/>
              <a:t>Portion which can be sped up runs k times faster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/>
              <a:t>Portion which cannot be sped up stays the same</a:t>
            </a:r>
          </a:p>
          <a:p>
            <a:pPr lvl="1">
              <a:tabLst>
                <a:tab pos="1081088" algn="l"/>
              </a:tabLst>
            </a:pPr>
            <a:r>
              <a:rPr lang="en-US" dirty="0" smtClean="0"/>
              <a:t>Least possible running time: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/>
              <a:t>k = </a:t>
            </a:r>
            <a:r>
              <a:rPr lang="en-US" dirty="0" smtClean="0">
                <a:sym typeface="Symbol"/>
              </a:rPr>
              <a:t></a:t>
            </a:r>
          </a:p>
          <a:p>
            <a:pPr lvl="2">
              <a:tabLst>
                <a:tab pos="1081088" algn="l"/>
              </a:tabLst>
            </a:pPr>
            <a:r>
              <a:rPr lang="en-US" dirty="0" smtClean="0">
                <a:sym typeface="Symbol"/>
              </a:rPr>
              <a:t>T</a:t>
            </a:r>
            <a:r>
              <a:rPr lang="en-US" baseline="-25000" dirty="0" smtClean="0">
                <a:sym typeface="Symbol"/>
              </a:rPr>
              <a:t></a:t>
            </a:r>
            <a:r>
              <a:rPr lang="en-US" dirty="0" smtClean="0">
                <a:sym typeface="Symbol"/>
              </a:rPr>
              <a:t> = (1-p)T</a:t>
            </a:r>
            <a:endParaRPr lang="en-US" dirty="0" smtClean="0"/>
          </a:p>
          <a:p>
            <a:pPr lvl="2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Parallel  Computing Hardware</a:t>
            </a:r>
          </a:p>
          <a:p>
            <a:pPr lvl="1"/>
            <a:r>
              <a:rPr lang="en-US" dirty="0" err="1" smtClean="0"/>
              <a:t>Multicore</a:t>
            </a:r>
            <a:endParaRPr lang="en-US" dirty="0" smtClean="0"/>
          </a:p>
          <a:p>
            <a:pPr lvl="2"/>
            <a:r>
              <a:rPr lang="en-US" dirty="0" smtClean="0"/>
              <a:t>Multiple separate processors on single chip</a:t>
            </a:r>
          </a:p>
          <a:p>
            <a:pPr lvl="1"/>
            <a:r>
              <a:rPr lang="en-US" dirty="0" err="1" smtClean="0"/>
              <a:t>Hyperthreading</a:t>
            </a:r>
            <a:endParaRPr lang="en-US" dirty="0" smtClean="0"/>
          </a:p>
          <a:p>
            <a:pPr lvl="2"/>
            <a:r>
              <a:rPr lang="en-US" dirty="0" smtClean="0"/>
              <a:t>Efficient execution of multiple threads on single core</a:t>
            </a:r>
          </a:p>
          <a:p>
            <a:r>
              <a:rPr lang="en-US" dirty="0" smtClean="0"/>
              <a:t>Thread-Level Parallelism</a:t>
            </a:r>
          </a:p>
          <a:p>
            <a:pPr lvl="1"/>
            <a:r>
              <a:rPr lang="en-US" dirty="0" smtClean="0"/>
              <a:t>Splitting program into independent tasks</a:t>
            </a:r>
          </a:p>
          <a:p>
            <a:pPr lvl="2"/>
            <a:r>
              <a:rPr lang="en-US" dirty="0" smtClean="0"/>
              <a:t>Example 1: Parallel summation</a:t>
            </a:r>
          </a:p>
          <a:p>
            <a:pPr lvl="1"/>
            <a:r>
              <a:rPr lang="en-US" dirty="0" smtClean="0"/>
              <a:t>Divide-and conquer parallelism</a:t>
            </a:r>
          </a:p>
          <a:p>
            <a:pPr lvl="2"/>
            <a:r>
              <a:rPr lang="en-US" dirty="0" smtClean="0"/>
              <a:t>Example 2: Parallel quicksort</a:t>
            </a:r>
          </a:p>
          <a:p>
            <a:r>
              <a:rPr lang="en-US" dirty="0" smtClean="0"/>
              <a:t>Consistency Models</a:t>
            </a:r>
          </a:p>
          <a:p>
            <a:pPr lvl="1"/>
            <a:r>
              <a:rPr lang="en-US" dirty="0" smtClean="0"/>
              <a:t>What happens when multiple threads are reading &amp; writing shared state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Amdahl’s Law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problem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T = 10 	Total time required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p = 0.9	Fraction of total which can be sped up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k = 9	Speedup factor</a:t>
            </a:r>
          </a:p>
          <a:p>
            <a:pPr>
              <a:tabLst>
                <a:tab pos="1662113" algn="l"/>
              </a:tabLst>
            </a:pPr>
            <a:r>
              <a:rPr lang="en-US" dirty="0" smtClean="0"/>
              <a:t>Resulting Performance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T</a:t>
            </a:r>
            <a:r>
              <a:rPr lang="en-US" baseline="-25000" dirty="0" smtClean="0"/>
              <a:t>9</a:t>
            </a:r>
            <a:r>
              <a:rPr lang="en-US" dirty="0" smtClean="0"/>
              <a:t> = 0.9 * 10/9 + 0.1 * 10 = 1.0 + 1.0 = 2.0</a:t>
            </a:r>
          </a:p>
          <a:p>
            <a:pPr lvl="1">
              <a:tabLst>
                <a:tab pos="1662113" algn="l"/>
              </a:tabLst>
            </a:pPr>
            <a:r>
              <a:rPr lang="en-US" dirty="0" smtClean="0"/>
              <a:t>Least possible running time:</a:t>
            </a:r>
          </a:p>
          <a:p>
            <a:pPr lvl="2">
              <a:tabLst>
                <a:tab pos="1662113" algn="l"/>
              </a:tabLst>
            </a:pPr>
            <a:r>
              <a:rPr lang="en-US" dirty="0" smtClean="0">
                <a:sym typeface="Symbol"/>
              </a:rPr>
              <a:t>T</a:t>
            </a:r>
            <a:r>
              <a:rPr lang="en-US" baseline="-25000" dirty="0" smtClean="0">
                <a:sym typeface="Symbol"/>
              </a:rPr>
              <a:t></a:t>
            </a:r>
            <a:r>
              <a:rPr lang="en-US" dirty="0" smtClean="0">
                <a:sym typeface="Symbol"/>
              </a:rPr>
              <a:t> = 0.1 * 10.0 = 1.0</a:t>
            </a:r>
            <a:endParaRPr lang="en-US" dirty="0" smtClean="0"/>
          </a:p>
          <a:p>
            <a:pPr lvl="2">
              <a:tabLst>
                <a:tab pos="1081088" algn="l"/>
              </a:tabLst>
            </a:pPr>
            <a:endParaRPr lang="en-US" dirty="0" smtClean="0"/>
          </a:p>
          <a:p>
            <a:pPr marL="457200" lvl="1" indent="0">
              <a:buNone/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More Substantial Example: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 set of N random numbers</a:t>
            </a:r>
          </a:p>
          <a:p>
            <a:r>
              <a:rPr lang="en-US" dirty="0" smtClean="0"/>
              <a:t>Multiple possible algorithms</a:t>
            </a:r>
          </a:p>
          <a:p>
            <a:pPr lvl="1"/>
            <a:r>
              <a:rPr lang="en-US" dirty="0" smtClean="0"/>
              <a:t>Use parallel version of </a:t>
            </a:r>
            <a:r>
              <a:rPr lang="en-US" dirty="0" err="1" smtClean="0"/>
              <a:t>quicksort</a:t>
            </a:r>
            <a:endParaRPr lang="en-US" dirty="0" smtClean="0"/>
          </a:p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of set of values X</a:t>
            </a:r>
          </a:p>
          <a:p>
            <a:pPr lvl="1"/>
            <a:r>
              <a:rPr lang="en-US" dirty="0" smtClean="0"/>
              <a:t>Choose “pivot” p from X</a:t>
            </a:r>
          </a:p>
          <a:p>
            <a:pPr lvl="1"/>
            <a:r>
              <a:rPr lang="en-US" dirty="0" smtClean="0"/>
              <a:t>Rearrange X into</a:t>
            </a:r>
          </a:p>
          <a:p>
            <a:pPr lvl="2"/>
            <a:r>
              <a:rPr lang="en-US" dirty="0" smtClean="0"/>
              <a:t>L: Values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p</a:t>
            </a:r>
          </a:p>
          <a:p>
            <a:pPr lvl="2"/>
            <a:r>
              <a:rPr lang="en-US" dirty="0" smtClean="0"/>
              <a:t>R: Values </a:t>
            </a: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 p</a:t>
            </a:r>
          </a:p>
          <a:p>
            <a:pPr lvl="1"/>
            <a:r>
              <a:rPr lang="en-US" dirty="0" smtClean="0"/>
              <a:t>Recursively sort L to get L</a:t>
            </a:r>
            <a:r>
              <a:rPr lang="en-US" dirty="0" smtClean="0">
                <a:sym typeface="Symbol"/>
              </a:rPr>
              <a:t></a:t>
            </a:r>
            <a:endParaRPr lang="en-US" dirty="0" smtClean="0"/>
          </a:p>
          <a:p>
            <a:pPr lvl="1"/>
            <a:r>
              <a:rPr lang="en-US" dirty="0" smtClean="0"/>
              <a:t>Recursively sort R to get R</a:t>
            </a:r>
            <a:r>
              <a:rPr lang="en-US" dirty="0" smtClean="0">
                <a:sym typeface="Symbol"/>
              </a:rPr>
              <a:t></a:t>
            </a:r>
            <a:endParaRPr lang="en-US" dirty="0" smtClean="0"/>
          </a:p>
          <a:p>
            <a:pPr lvl="1"/>
            <a:r>
              <a:rPr lang="en-US" dirty="0" smtClean="0"/>
              <a:t>Return L</a:t>
            </a:r>
            <a:r>
              <a:rPr lang="en-US" dirty="0" smtClean="0">
                <a:sym typeface="Symbol"/>
              </a:rPr>
              <a:t></a:t>
            </a:r>
            <a:r>
              <a:rPr lang="en-US" dirty="0" smtClean="0"/>
              <a:t> : p : R</a:t>
            </a:r>
            <a:r>
              <a:rPr lang="en-US" dirty="0" smtClean="0">
                <a:sym typeface="Symbol"/>
              </a:rPr>
              <a:t>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Visualized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57018" y="1981200"/>
            <a:ext cx="457199" cy="457200"/>
          </a:xfrm>
          <a:prstGeom prst="rect">
            <a:avLst/>
          </a:prstGeom>
          <a:solidFill>
            <a:srgbClr val="00B0C8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381001" y="2590800"/>
            <a:ext cx="8442323" cy="457200"/>
            <a:chOff x="381001" y="2590800"/>
            <a:chExt cx="8442323" cy="457200"/>
          </a:xfrm>
        </p:grpSpPr>
        <p:sp>
          <p:nvSpPr>
            <p:cNvPr id="6" name="Rectangle 5"/>
            <p:cNvSpPr/>
            <p:nvPr/>
          </p:nvSpPr>
          <p:spPr bwMode="auto">
            <a:xfrm>
              <a:off x="381001" y="2590800"/>
              <a:ext cx="2590800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971801" y="25908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428999" y="2590800"/>
              <a:ext cx="5394325" cy="457200"/>
            </a:xfrm>
            <a:prstGeom prst="rect">
              <a:avLst/>
            </a:prstGeom>
            <a:solidFill>
              <a:srgbClr val="43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6875" y="3810000"/>
            <a:ext cx="2574926" cy="457200"/>
            <a:chOff x="396875" y="3810000"/>
            <a:chExt cx="2574926" cy="457200"/>
          </a:xfrm>
        </p:grpSpPr>
        <p:sp>
          <p:nvSpPr>
            <p:cNvPr id="9" name="Rectangle 8"/>
            <p:cNvSpPr/>
            <p:nvPr/>
          </p:nvSpPr>
          <p:spPr bwMode="auto">
            <a:xfrm>
              <a:off x="1616077" y="3810000"/>
              <a:ext cx="457199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p2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396875" y="3810000"/>
              <a:ext cx="1219202" cy="457200"/>
            </a:xfrm>
            <a:prstGeom prst="rect">
              <a:avLst/>
            </a:prstGeom>
            <a:solidFill>
              <a:srgbClr val="DA7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L2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073276" y="3810000"/>
              <a:ext cx="898525" cy="457200"/>
            </a:xfrm>
            <a:prstGeom prst="rect">
              <a:avLst/>
            </a:prstGeom>
            <a:solidFill>
              <a:srgbClr val="01D50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R2</a:t>
              </a:r>
              <a:endParaRPr lang="en-US" dirty="0"/>
            </a:p>
          </p:txBody>
        </p:sp>
      </p:grpSp>
      <p:sp>
        <p:nvSpPr>
          <p:cNvPr id="12" name="Rectangle 11"/>
          <p:cNvSpPr/>
          <p:nvPr/>
        </p:nvSpPr>
        <p:spPr bwMode="auto">
          <a:xfrm>
            <a:off x="357018" y="3200400"/>
            <a:ext cx="457199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p2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1000" y="4343400"/>
            <a:ext cx="2574926" cy="1066800"/>
            <a:chOff x="381000" y="4343400"/>
            <a:chExt cx="2574926" cy="1066800"/>
          </a:xfrm>
        </p:grpSpPr>
        <p:sp>
          <p:nvSpPr>
            <p:cNvPr id="17" name="TextBox 16"/>
            <p:cNvSpPr txBox="1"/>
            <p:nvPr/>
          </p:nvSpPr>
          <p:spPr>
            <a:xfrm>
              <a:off x="1488478" y="4343400"/>
              <a:ext cx="2551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  <a:endParaRPr lang="en-US" sz="1200" dirty="0" smtClean="0">
                <a:latin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81000" y="4953000"/>
              <a:ext cx="2574926" cy="457200"/>
            </a:xfrm>
            <a:prstGeom prst="rect">
              <a:avLst/>
            </a:prstGeom>
            <a:gradFill flip="none" rotWithShape="1">
              <a:gsLst>
                <a:gs pos="0">
                  <a:srgbClr val="E10601"/>
                </a:gs>
                <a:gs pos="100000">
                  <a:srgbClr val="00EE7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r>
                <a:rPr lang="en-US" dirty="0" smtClean="0">
                  <a:sym typeface="Symbol"/>
                </a:rPr>
                <a:t>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Visualized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2971801" y="2133600"/>
            <a:ext cx="457199" cy="457200"/>
          </a:xfrm>
          <a:prstGeom prst="rect">
            <a:avLst/>
          </a:prstGeom>
          <a:solidFill>
            <a:srgbClr val="00B0C8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428999" y="2133600"/>
            <a:ext cx="5394325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R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3428999" y="2819400"/>
            <a:ext cx="5394326" cy="1066800"/>
            <a:chOff x="3428999" y="2819400"/>
            <a:chExt cx="5394326" cy="106680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3428999" y="28194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428999" y="3429000"/>
              <a:ext cx="3810002" cy="457200"/>
            </a:xfrm>
            <a:prstGeom prst="rect">
              <a:avLst/>
            </a:prstGeom>
            <a:solidFill>
              <a:srgbClr val="052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L3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696200" y="3429000"/>
              <a:ext cx="1127125" cy="457200"/>
            </a:xfrm>
            <a:prstGeom prst="rect">
              <a:avLst/>
            </a:prstGeom>
            <a:solidFill>
              <a:srgbClr val="FA004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R3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239001" y="34290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396875" y="2133600"/>
            <a:ext cx="2574926" cy="457200"/>
          </a:xfrm>
          <a:prstGeom prst="rect">
            <a:avLst/>
          </a:prstGeom>
          <a:gradFill flip="none" rotWithShape="1">
            <a:gsLst>
              <a:gs pos="0">
                <a:srgbClr val="E10601"/>
              </a:gs>
              <a:gs pos="100000">
                <a:srgbClr val="00EE71"/>
              </a:gs>
            </a:gsLst>
            <a:lin ang="0" scaled="1"/>
            <a:tileRect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L</a:t>
            </a:r>
            <a:r>
              <a:rPr lang="en-US" dirty="0" smtClean="0">
                <a:sym typeface="Symbol"/>
              </a:rPr>
              <a:t>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428999" y="3922931"/>
            <a:ext cx="5394325" cy="1066800"/>
            <a:chOff x="3428999" y="3922931"/>
            <a:chExt cx="5394325" cy="1066800"/>
          </a:xfrm>
        </p:grpSpPr>
        <p:sp>
          <p:nvSpPr>
            <p:cNvPr id="19" name="TextBox 18"/>
            <p:cNvSpPr txBox="1"/>
            <p:nvPr/>
          </p:nvSpPr>
          <p:spPr>
            <a:xfrm>
              <a:off x="5908078" y="3922931"/>
              <a:ext cx="2551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</a:p>
            <a:p>
              <a:r>
                <a:rPr lang="en-US" sz="1200" dirty="0" smtClean="0">
                  <a:latin typeface="Calibri" pitchFamily="34" charset="0"/>
                  <a:sym typeface="Symbol"/>
                </a:rPr>
                <a:t></a:t>
              </a:r>
              <a:endParaRPr lang="en-US" sz="1200" dirty="0" smtClean="0">
                <a:latin typeface="Calibri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428999" y="4532531"/>
              <a:ext cx="5394325" cy="457200"/>
            </a:xfrm>
            <a:prstGeom prst="rect">
              <a:avLst/>
            </a:prstGeom>
            <a:gradFill flip="none" rotWithShape="1">
              <a:gsLst>
                <a:gs pos="0">
                  <a:srgbClr val="0046E2"/>
                </a:gs>
                <a:gs pos="100000">
                  <a:srgbClr val="ED010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sym typeface="Symbol"/>
                </a:rPr>
                <a:t>R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96875" y="5410200"/>
            <a:ext cx="8426450" cy="457200"/>
            <a:chOff x="396875" y="5410200"/>
            <a:chExt cx="8426450" cy="457200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971801" y="54102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96875" y="5410200"/>
              <a:ext cx="2574926" cy="457200"/>
            </a:xfrm>
            <a:prstGeom prst="rect">
              <a:avLst/>
            </a:prstGeom>
            <a:gradFill flip="none" rotWithShape="1">
              <a:gsLst>
                <a:gs pos="0">
                  <a:srgbClr val="E10601"/>
                </a:gs>
                <a:gs pos="100000">
                  <a:srgbClr val="00EE7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r>
                <a:rPr lang="en-US" dirty="0" smtClean="0">
                  <a:sym typeface="Symbol"/>
                </a:rPr>
                <a:t>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429000" y="5410200"/>
              <a:ext cx="5394325" cy="457200"/>
            </a:xfrm>
            <a:prstGeom prst="rect">
              <a:avLst/>
            </a:prstGeom>
            <a:gradFill flip="none" rotWithShape="1">
              <a:gsLst>
                <a:gs pos="0">
                  <a:srgbClr val="0046E2"/>
                </a:gs>
                <a:gs pos="100000">
                  <a:srgbClr val="ED0101"/>
                </a:gs>
              </a:gsLst>
              <a:lin ang="0" scaled="1"/>
              <a:tileRect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sym typeface="Symbol"/>
                </a:rPr>
                <a:t>R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</a:t>
            </a:r>
            <a:r>
              <a:rPr lang="en-US" dirty="0" err="1" smtClean="0"/>
              <a:t>Quicksort</a:t>
            </a:r>
            <a:r>
              <a:rPr lang="en-US" dirty="0" smtClean="0"/>
              <a:t> Code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5276041"/>
            <a:ext cx="7896225" cy="1353359"/>
          </a:xfrm>
        </p:spPr>
        <p:txBody>
          <a:bodyPr/>
          <a:lstStyle/>
          <a:p>
            <a:r>
              <a:rPr lang="en-US" dirty="0" smtClean="0"/>
              <a:t>Sort </a:t>
            </a:r>
            <a:r>
              <a:rPr lang="en-US" dirty="0" err="1" smtClean="0"/>
              <a:t>nele</a:t>
            </a:r>
            <a:r>
              <a:rPr lang="en-US" dirty="0" smtClean="0"/>
              <a:t> elements starting at base</a:t>
            </a:r>
          </a:p>
          <a:p>
            <a:pPr lvl="1"/>
            <a:r>
              <a:rPr lang="en-US" dirty="0" smtClean="0"/>
              <a:t>Recursively sort L or R if has more than one element</a:t>
            </a:r>
          </a:p>
          <a:p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41711" y="1197678"/>
            <a:ext cx="5846752" cy="4029308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qsort_serial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data_t</a:t>
            </a:r>
            <a:r>
              <a:rPr lang="en-US" sz="1600" dirty="0" smtClean="0">
                <a:latin typeface="Courier New" pitchFamily="49" charset="0"/>
              </a:rPr>
              <a:t> *base,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&lt;= 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return;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 == 2)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if (base[0] &gt; base[1])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  swap(base, base+1);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return;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endParaRPr lang="en-US" sz="1600" dirty="0" smtClean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Partition returns index of pivot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m = partition(base, </a:t>
            </a:r>
            <a:r>
              <a:rPr lang="en-US" sz="1600" dirty="0" err="1" smtClean="0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(m &gt; 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qsort_serial</a:t>
            </a:r>
            <a:r>
              <a:rPr lang="en-US" sz="1600" dirty="0" smtClean="0">
                <a:latin typeface="Courier New" pitchFamily="49" charset="0"/>
              </a:rPr>
              <a:t>(base, m);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if (nele-1 &gt; m+1)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qsort_serial</a:t>
            </a:r>
            <a:r>
              <a:rPr lang="en-US" sz="1600" dirty="0" smtClean="0">
                <a:latin typeface="Courier New" pitchFamily="49" charset="0"/>
              </a:rPr>
              <a:t>(base+m+1, nele-m-1);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197678"/>
            <a:ext cx="7896225" cy="4972050"/>
          </a:xfrm>
        </p:spPr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of set of values X</a:t>
            </a:r>
          </a:p>
          <a:p>
            <a:pPr lvl="1"/>
            <a:r>
              <a:rPr lang="en-US" dirty="0" smtClean="0"/>
              <a:t>If N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</a:t>
            </a:r>
            <a:r>
              <a:rPr lang="en-US" dirty="0" err="1" smtClean="0"/>
              <a:t>Nthresh</a:t>
            </a:r>
            <a:r>
              <a:rPr lang="en-US" dirty="0" smtClean="0"/>
              <a:t>, do sequential </a:t>
            </a:r>
            <a:r>
              <a:rPr lang="en-US" dirty="0" err="1" smtClean="0"/>
              <a:t>quicksort</a:t>
            </a:r>
            <a:endParaRPr lang="en-US" dirty="0" smtClean="0"/>
          </a:p>
          <a:p>
            <a:pPr lvl="1"/>
            <a:r>
              <a:rPr lang="en-US" dirty="0" smtClean="0"/>
              <a:t>Else</a:t>
            </a:r>
          </a:p>
          <a:p>
            <a:pPr lvl="2"/>
            <a:r>
              <a:rPr lang="en-US" dirty="0" smtClean="0"/>
              <a:t>Choose “pivot” p from X</a:t>
            </a:r>
          </a:p>
          <a:p>
            <a:pPr lvl="2"/>
            <a:r>
              <a:rPr lang="en-US" dirty="0" smtClean="0"/>
              <a:t>Rearrange X into</a:t>
            </a:r>
          </a:p>
          <a:p>
            <a:pPr lvl="3"/>
            <a:r>
              <a:rPr lang="en-US" dirty="0" smtClean="0"/>
              <a:t>L: Values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p</a:t>
            </a:r>
          </a:p>
          <a:p>
            <a:pPr lvl="3"/>
            <a:r>
              <a:rPr lang="en-US" dirty="0" smtClean="0"/>
              <a:t>R: Values </a:t>
            </a: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 p</a:t>
            </a:r>
          </a:p>
          <a:p>
            <a:pPr lvl="2"/>
            <a:r>
              <a:rPr lang="en-US" dirty="0" smtClean="0"/>
              <a:t>Recursively spawn separate threads</a:t>
            </a:r>
          </a:p>
          <a:p>
            <a:pPr lvl="3"/>
            <a:r>
              <a:rPr lang="en-US" dirty="0" smtClean="0"/>
              <a:t>Sort L to get L</a:t>
            </a:r>
            <a:r>
              <a:rPr lang="en-US" dirty="0" smtClean="0">
                <a:sym typeface="Symbol"/>
              </a:rPr>
              <a:t></a:t>
            </a:r>
          </a:p>
          <a:p>
            <a:pPr lvl="3"/>
            <a:r>
              <a:rPr lang="en-US" dirty="0" smtClean="0">
                <a:sym typeface="Symbol"/>
              </a:rPr>
              <a:t>Sort </a:t>
            </a:r>
            <a:r>
              <a:rPr lang="en-US" dirty="0" smtClean="0"/>
              <a:t>R to get R</a:t>
            </a:r>
            <a:r>
              <a:rPr lang="en-US" dirty="0" smtClean="0">
                <a:sym typeface="Symbol"/>
              </a:rPr>
              <a:t></a:t>
            </a:r>
            <a:endParaRPr lang="en-US" dirty="0" smtClean="0"/>
          </a:p>
          <a:p>
            <a:pPr lvl="2"/>
            <a:r>
              <a:rPr lang="en-US" dirty="0" smtClean="0"/>
              <a:t>Return L</a:t>
            </a:r>
            <a:r>
              <a:rPr lang="en-US" dirty="0" smtClean="0">
                <a:sym typeface="Symbol"/>
              </a:rPr>
              <a:t></a:t>
            </a:r>
            <a:r>
              <a:rPr lang="en-US" dirty="0" smtClean="0"/>
              <a:t> : p : R</a:t>
            </a:r>
            <a:r>
              <a:rPr lang="en-US" dirty="0" smtClean="0">
                <a:sym typeface="Symbol"/>
              </a:rPr>
              <a:t>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Visualized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57018" y="1981200"/>
            <a:ext cx="457199" cy="457200"/>
          </a:xfrm>
          <a:prstGeom prst="rect">
            <a:avLst/>
          </a:prstGeom>
          <a:solidFill>
            <a:srgbClr val="00B0C8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grpSp>
        <p:nvGrpSpPr>
          <p:cNvPr id="3" name="Group 18"/>
          <p:cNvGrpSpPr/>
          <p:nvPr/>
        </p:nvGrpSpPr>
        <p:grpSpPr>
          <a:xfrm>
            <a:off x="381001" y="2590800"/>
            <a:ext cx="8442323" cy="457200"/>
            <a:chOff x="381001" y="2590800"/>
            <a:chExt cx="8442323" cy="457200"/>
          </a:xfrm>
        </p:grpSpPr>
        <p:sp>
          <p:nvSpPr>
            <p:cNvPr id="6" name="Rectangle 5"/>
            <p:cNvSpPr/>
            <p:nvPr/>
          </p:nvSpPr>
          <p:spPr bwMode="auto">
            <a:xfrm>
              <a:off x="381001" y="2590800"/>
              <a:ext cx="2590800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971801" y="25908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428999" y="2590800"/>
              <a:ext cx="5394325" cy="457200"/>
            </a:xfrm>
            <a:prstGeom prst="rect">
              <a:avLst/>
            </a:prstGeom>
            <a:solidFill>
              <a:srgbClr val="43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7018" y="3200400"/>
            <a:ext cx="3529180" cy="457200"/>
            <a:chOff x="357018" y="3200400"/>
            <a:chExt cx="3529180" cy="45720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357018" y="3200400"/>
              <a:ext cx="457199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p2</a:t>
              </a: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428999" y="32004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96875" y="3810000"/>
            <a:ext cx="8426450" cy="457200"/>
            <a:chOff x="396875" y="3810000"/>
            <a:chExt cx="8426450" cy="457200"/>
          </a:xfrm>
        </p:grpSpPr>
        <p:grpSp>
          <p:nvGrpSpPr>
            <p:cNvPr id="13" name="Group 19"/>
            <p:cNvGrpSpPr/>
            <p:nvPr/>
          </p:nvGrpSpPr>
          <p:grpSpPr>
            <a:xfrm>
              <a:off x="396875" y="3810000"/>
              <a:ext cx="2574926" cy="457200"/>
              <a:chOff x="396875" y="3810000"/>
              <a:chExt cx="2574926" cy="457200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1616077" y="3810000"/>
                <a:ext cx="457199" cy="457200"/>
              </a:xfrm>
              <a:prstGeom prst="rect">
                <a:avLst/>
              </a:prstGeom>
              <a:solidFill>
                <a:srgbClr val="D2D2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p2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396875" y="3810000"/>
                <a:ext cx="1219202" cy="457200"/>
              </a:xfrm>
              <a:prstGeom prst="rect">
                <a:avLst/>
              </a:prstGeom>
              <a:solidFill>
                <a:srgbClr val="DA72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L2</a:t>
                </a:r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2073276" y="3810000"/>
                <a:ext cx="898525" cy="457200"/>
              </a:xfrm>
              <a:prstGeom prst="rect">
                <a:avLst/>
              </a:prstGeom>
              <a:solidFill>
                <a:srgbClr val="01D50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R2</a:t>
                </a:r>
                <a:endParaRPr lang="en-US" dirty="0"/>
              </a:p>
            </p:txBody>
          </p:sp>
        </p:grpSp>
        <p:sp>
          <p:nvSpPr>
            <p:cNvPr id="21" name="Rectangle 20"/>
            <p:cNvSpPr/>
            <p:nvPr/>
          </p:nvSpPr>
          <p:spPr bwMode="auto">
            <a:xfrm>
              <a:off x="3428999" y="3810000"/>
              <a:ext cx="3810002" cy="457200"/>
            </a:xfrm>
            <a:prstGeom prst="rect">
              <a:avLst/>
            </a:prstGeom>
            <a:solidFill>
              <a:srgbClr val="052F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L3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696200" y="3810000"/>
              <a:ext cx="1127125" cy="457200"/>
            </a:xfrm>
            <a:prstGeom prst="rect">
              <a:avLst/>
            </a:prstGeom>
            <a:solidFill>
              <a:srgbClr val="FA004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R3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239001" y="3810000"/>
              <a:ext cx="457199" cy="457200"/>
            </a:xfrm>
            <a:prstGeom prst="rect">
              <a:avLst/>
            </a:prstGeom>
            <a:solidFill>
              <a:srgbClr val="EA00EA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p3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955926" y="38100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81000" y="4343400"/>
            <a:ext cx="8442324" cy="1066800"/>
            <a:chOff x="381000" y="4343400"/>
            <a:chExt cx="8442324" cy="1066800"/>
          </a:xfrm>
        </p:grpSpPr>
        <p:grpSp>
          <p:nvGrpSpPr>
            <p:cNvPr id="14" name="Group 20"/>
            <p:cNvGrpSpPr/>
            <p:nvPr/>
          </p:nvGrpSpPr>
          <p:grpSpPr>
            <a:xfrm>
              <a:off x="381000" y="4343400"/>
              <a:ext cx="2574926" cy="1066800"/>
              <a:chOff x="381000" y="4343400"/>
              <a:chExt cx="2574926" cy="106680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488478" y="4343400"/>
                <a:ext cx="25519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  <a:endParaRPr lang="en-US" sz="1200" dirty="0" smtClean="0">
                  <a:latin typeface="Calibri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381000" y="4953000"/>
                <a:ext cx="2574926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E10601"/>
                  </a:gs>
                  <a:gs pos="100000">
                    <a:srgbClr val="00EE71"/>
                  </a:gs>
                </a:gsLst>
                <a:lin ang="0" scaled="1"/>
                <a:tileRect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L</a:t>
                </a:r>
                <a:r>
                  <a:rPr lang="en-US" dirty="0" smtClean="0">
                    <a:sym typeface="Symbol"/>
                  </a:rPr>
                  <a:t></a:t>
                </a:r>
                <a:endParaRPr lang="en-US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3428999" y="4343400"/>
              <a:ext cx="5394325" cy="1066800"/>
              <a:chOff x="3428999" y="3922931"/>
              <a:chExt cx="5394325" cy="1066800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5908078" y="3922931"/>
                <a:ext cx="25519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</a:p>
              <a:p>
                <a:r>
                  <a:rPr lang="en-US" sz="1200" dirty="0" smtClean="0">
                    <a:latin typeface="Calibri" pitchFamily="34" charset="0"/>
                    <a:sym typeface="Symbol"/>
                  </a:rPr>
                  <a:t></a:t>
                </a:r>
                <a:endParaRPr lang="en-US" sz="1200" dirty="0" smtClean="0">
                  <a:latin typeface="Calibri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3428999" y="4532531"/>
                <a:ext cx="5394325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0046E2"/>
                  </a:gs>
                  <a:gs pos="100000">
                    <a:srgbClr val="ED0101"/>
                  </a:gs>
                </a:gsLst>
                <a:lin ang="0" scaled="1"/>
                <a:tileRect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>
                    <a:sym typeface="Symbol"/>
                  </a:rPr>
                  <a:t>R</a:t>
                </a:r>
                <a:endParaRPr lang="en-US" dirty="0"/>
              </a:p>
            </p:txBody>
          </p:sp>
        </p:grpSp>
        <p:sp>
          <p:nvSpPr>
            <p:cNvPr id="28" name="Rectangle 27"/>
            <p:cNvSpPr/>
            <p:nvPr/>
          </p:nvSpPr>
          <p:spPr bwMode="auto">
            <a:xfrm>
              <a:off x="2971801" y="4953000"/>
              <a:ext cx="457199" cy="457200"/>
            </a:xfrm>
            <a:prstGeom prst="rect">
              <a:avLst/>
            </a:prstGeom>
            <a:solidFill>
              <a:srgbClr val="00B0C8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Structure: Sorting Tasks</a:t>
            </a:r>
            <a:endParaRPr lang="en-US" dirty="0"/>
          </a:p>
        </p:txBody>
      </p:sp>
      <p:sp>
        <p:nvSpPr>
          <p:cNvPr id="41" name="Content Placeholder 40"/>
          <p:cNvSpPr>
            <a:spLocks noGrp="1"/>
          </p:cNvSpPr>
          <p:nvPr>
            <p:ph idx="1"/>
          </p:nvPr>
        </p:nvSpPr>
        <p:spPr>
          <a:xfrm>
            <a:off x="396875" y="4417171"/>
            <a:ext cx="7896225" cy="1916953"/>
          </a:xfrm>
        </p:spPr>
        <p:txBody>
          <a:bodyPr/>
          <a:lstStyle/>
          <a:p>
            <a:r>
              <a:rPr lang="en-US" dirty="0" smtClean="0"/>
              <a:t>Task: Sort </a:t>
            </a:r>
            <a:r>
              <a:rPr lang="en-US" dirty="0" err="1" smtClean="0"/>
              <a:t>subrange</a:t>
            </a:r>
            <a:r>
              <a:rPr lang="en-US" dirty="0" smtClean="0"/>
              <a:t> of data</a:t>
            </a:r>
          </a:p>
          <a:p>
            <a:pPr lvl="1"/>
            <a:r>
              <a:rPr lang="en-US" dirty="0" smtClean="0"/>
              <a:t>Specify as:</a:t>
            </a:r>
          </a:p>
          <a:p>
            <a:pPr lvl="2"/>
            <a:r>
              <a:rPr lang="en-US" b="1" dirty="0" smtClean="0">
                <a:latin typeface="Courier New"/>
                <a:cs typeface="Courier New"/>
              </a:rPr>
              <a:t>base</a:t>
            </a:r>
            <a:r>
              <a:rPr lang="en-US" dirty="0" smtClean="0"/>
              <a:t>: Starting address</a:t>
            </a:r>
          </a:p>
          <a:p>
            <a:pPr lvl="2"/>
            <a:r>
              <a:rPr lang="en-US" b="1" dirty="0" err="1" smtClean="0">
                <a:latin typeface="Courier New"/>
                <a:cs typeface="Courier New"/>
              </a:rPr>
              <a:t>nele</a:t>
            </a:r>
            <a:r>
              <a:rPr lang="en-US" dirty="0" smtClean="0"/>
              <a:t>: Number of elements in </a:t>
            </a:r>
            <a:r>
              <a:rPr lang="en-US" dirty="0" err="1" smtClean="0"/>
              <a:t>subrange</a:t>
            </a:r>
            <a:endParaRPr lang="en-US" dirty="0" smtClean="0"/>
          </a:p>
          <a:p>
            <a:r>
              <a:rPr lang="en-US" dirty="0" smtClean="0"/>
              <a:t>Run as separate thread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836239" y="3352800"/>
            <a:ext cx="5029199" cy="1064372"/>
            <a:chOff x="1066800" y="2971800"/>
            <a:chExt cx="5029199" cy="1064372"/>
          </a:xfrm>
        </p:grpSpPr>
        <p:sp>
          <p:nvSpPr>
            <p:cNvPr id="4" name="Rectangle 3"/>
            <p:cNvSpPr/>
            <p:nvPr/>
          </p:nvSpPr>
          <p:spPr bwMode="auto">
            <a:xfrm>
              <a:off x="1066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828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590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638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047999" y="2971800"/>
              <a:ext cx="2590801" cy="457200"/>
            </a:xfrm>
            <a:prstGeom prst="rect">
              <a:avLst/>
            </a:pr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latin typeface="Wingdings"/>
                  <a:ea typeface="Wingdings"/>
                  <a:cs typeface="Wingdings"/>
                  <a:sym typeface="Wingdings"/>
                </a:rPr>
                <a:t>  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081914" y="3578972"/>
              <a:ext cx="5014085" cy="457200"/>
            </a:xfrm>
            <a:prstGeom prst="rect">
              <a:avLst/>
            </a:pr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latin typeface="+mn-lt"/>
                  <a:ea typeface="Wingdings"/>
                  <a:cs typeface="Wingdings"/>
                  <a:sym typeface="Wingdings"/>
                </a:rPr>
                <a:t>Task Threads</a:t>
              </a:r>
              <a:endParaRPr lang="en-US" dirty="0">
                <a:latin typeface="+mn-lt"/>
              </a:endParaRPr>
            </a:p>
          </p:txBody>
        </p:sp>
      </p:grpSp>
      <p:cxnSp>
        <p:nvCxnSpPr>
          <p:cNvPr id="17" name="Straight Arrow Connector 16"/>
          <p:cNvCxnSpPr/>
          <p:nvPr/>
        </p:nvCxnSpPr>
        <p:spPr bwMode="auto">
          <a:xfrm flipH="1" flipV="1">
            <a:off x="381000" y="1828800"/>
            <a:ext cx="1470353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1600200" y="1828800"/>
            <a:ext cx="693240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prstDash val="sysDash"/>
            <a:miter lim="800000"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2819400" y="1828800"/>
            <a:ext cx="236040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prstDash val="sysDash"/>
            <a:miter lim="800000"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3657600" y="1828800"/>
            <a:ext cx="159840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prstDash val="sysDash"/>
            <a:miter lim="800000"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6865440" y="1828800"/>
            <a:ext cx="1957885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prstDash val="sysDash"/>
            <a:miter lim="800000"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 flipV="1">
            <a:off x="1600200" y="1828800"/>
            <a:ext cx="990601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2819400" y="1828800"/>
            <a:ext cx="510848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 flipV="1">
            <a:off x="5943600" y="1828800"/>
            <a:ext cx="457201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miter lim="800000"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04793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Sort Task Operation</a:t>
            </a:r>
            <a:endParaRPr lang="en-US" dirty="0"/>
          </a:p>
        </p:txBody>
      </p:sp>
      <p:sp>
        <p:nvSpPr>
          <p:cNvPr id="41" name="Content Placeholder 40"/>
          <p:cNvSpPr>
            <a:spLocks noGrp="1"/>
          </p:cNvSpPr>
          <p:nvPr>
            <p:ph idx="1"/>
          </p:nvPr>
        </p:nvSpPr>
        <p:spPr>
          <a:xfrm>
            <a:off x="396875" y="5181600"/>
            <a:ext cx="7896225" cy="1152524"/>
          </a:xfrm>
        </p:spPr>
        <p:txBody>
          <a:bodyPr/>
          <a:lstStyle/>
          <a:p>
            <a:r>
              <a:rPr lang="en-US" dirty="0" smtClean="0"/>
              <a:t>Sort </a:t>
            </a:r>
            <a:r>
              <a:rPr lang="en-US" dirty="0" err="1" smtClean="0"/>
              <a:t>subrange</a:t>
            </a:r>
            <a:r>
              <a:rPr lang="en-US" dirty="0" smtClean="0"/>
              <a:t> using serial quicksort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836239" y="3352800"/>
            <a:ext cx="5029199" cy="1064372"/>
            <a:chOff x="1066800" y="2971800"/>
            <a:chExt cx="5029199" cy="1064372"/>
          </a:xfrm>
        </p:grpSpPr>
        <p:sp>
          <p:nvSpPr>
            <p:cNvPr id="4" name="Rectangle 3"/>
            <p:cNvSpPr/>
            <p:nvPr/>
          </p:nvSpPr>
          <p:spPr bwMode="auto">
            <a:xfrm>
              <a:off x="1066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828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590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638800" y="2971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047999" y="2971800"/>
              <a:ext cx="2590801" cy="457200"/>
            </a:xfrm>
            <a:prstGeom prst="rect">
              <a:avLst/>
            </a:pr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latin typeface="Wingdings"/>
                  <a:ea typeface="Wingdings"/>
                  <a:cs typeface="Wingdings"/>
                  <a:sym typeface="Wingdings"/>
                </a:rPr>
                <a:t>  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081914" y="3578972"/>
              <a:ext cx="5014085" cy="457200"/>
            </a:xfrm>
            <a:prstGeom prst="rect">
              <a:avLst/>
            </a:pr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latin typeface="+mn-lt"/>
                  <a:ea typeface="Wingdings"/>
                  <a:cs typeface="Wingdings"/>
                  <a:sym typeface="Wingdings"/>
                </a:rPr>
                <a:t>Task Threads</a:t>
              </a:r>
              <a:endParaRPr lang="en-US" dirty="0">
                <a:latin typeface="+mn-lt"/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 bwMode="auto">
          <a:xfrm flipH="1" flipV="1">
            <a:off x="3657600" y="1828800"/>
            <a:ext cx="159840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prstDash val="sysDash"/>
            <a:miter lim="800000"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2819400" y="1828800"/>
            <a:ext cx="510848" cy="15240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miter lim="800000"/>
            <a:headEnd type="none" w="med" len="med"/>
            <a:tailEnd type="arrow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2810526" y="1371600"/>
            <a:ext cx="847074" cy="457200"/>
          </a:xfrm>
          <a:prstGeom prst="rect">
            <a:avLst/>
          </a:prstGeom>
          <a:gradFill flip="none" rotWithShape="1">
            <a:gsLst>
              <a:gs pos="0">
                <a:srgbClr val="E10601"/>
              </a:gs>
              <a:gs pos="100000">
                <a:srgbClr val="00EE71"/>
              </a:gs>
            </a:gsLst>
            <a:lin ang="0" scaled="1"/>
            <a:tileRect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426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Sort Task Operation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81000" y="1371600"/>
            <a:ext cx="84423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600200" y="2667000"/>
            <a:ext cx="457199" cy="4572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598239" y="2667000"/>
            <a:ext cx="457199" cy="4572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581401" y="2667000"/>
            <a:ext cx="457199" cy="4572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408239" y="2667000"/>
            <a:ext cx="457199" cy="4572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4038600" y="2667000"/>
            <a:ext cx="2369639" cy="457200"/>
          </a:xfrm>
          <a:prstGeom prst="rect">
            <a:avLst/>
          </a:prstGeom>
          <a:noFill/>
          <a:ln w="25400">
            <a:noFill/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  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3062878" y="1828800"/>
            <a:ext cx="1653087" cy="8382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prstDash val="sysDash"/>
            <a:miter lim="800000"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 flipV="1">
            <a:off x="2141039" y="1828800"/>
            <a:ext cx="457200" cy="838200"/>
          </a:xfrm>
          <a:prstGeom prst="straightConnector1">
            <a:avLst/>
          </a:prstGeom>
          <a:noFill/>
          <a:ln w="28575" cmpd="sng">
            <a:solidFill>
              <a:schemeClr val="accent6"/>
            </a:solidFill>
            <a:miter lim="800000"/>
            <a:headEnd type="none" w="med" len="med"/>
            <a:tailEnd type="arrow"/>
          </a:ln>
          <a:effectLst/>
        </p:spPr>
      </p:cxnSp>
      <p:grpSp>
        <p:nvGrpSpPr>
          <p:cNvPr id="24" name="Group 23"/>
          <p:cNvGrpSpPr/>
          <p:nvPr/>
        </p:nvGrpSpPr>
        <p:grpSpPr>
          <a:xfrm>
            <a:off x="2141039" y="1371600"/>
            <a:ext cx="2574926" cy="457200"/>
            <a:chOff x="396875" y="3810000"/>
            <a:chExt cx="2574926" cy="457200"/>
          </a:xfrm>
        </p:grpSpPr>
        <p:sp>
          <p:nvSpPr>
            <p:cNvPr id="25" name="Rectangle 24"/>
            <p:cNvSpPr/>
            <p:nvPr/>
          </p:nvSpPr>
          <p:spPr bwMode="auto">
            <a:xfrm>
              <a:off x="1616077" y="3810000"/>
              <a:ext cx="457199" cy="457200"/>
            </a:xfrm>
            <a:prstGeom prst="rect">
              <a:avLst/>
            </a:prstGeom>
            <a:solidFill>
              <a:srgbClr val="D2D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396875" y="3810000"/>
              <a:ext cx="1219202" cy="457200"/>
            </a:xfrm>
            <a:prstGeom prst="rect">
              <a:avLst/>
            </a:prstGeom>
            <a:solidFill>
              <a:srgbClr val="DA72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L</a:t>
              </a: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2073276" y="3810000"/>
              <a:ext cx="898525" cy="457200"/>
            </a:xfrm>
            <a:prstGeom prst="rect">
              <a:avLst/>
            </a:prstGeom>
            <a:solidFill>
              <a:srgbClr val="01D50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R</a:t>
              </a:r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81000" y="3581400"/>
            <a:ext cx="8442325" cy="1752600"/>
            <a:chOff x="381000" y="3581400"/>
            <a:chExt cx="8442325" cy="1752600"/>
          </a:xfrm>
        </p:grpSpPr>
        <p:sp>
          <p:nvSpPr>
            <p:cNvPr id="31" name="Rectangle 30"/>
            <p:cNvSpPr/>
            <p:nvPr/>
          </p:nvSpPr>
          <p:spPr bwMode="auto">
            <a:xfrm>
              <a:off x="381000" y="3581400"/>
              <a:ext cx="8442325" cy="457200"/>
            </a:xfrm>
            <a:prstGeom prst="rect">
              <a:avLst/>
            </a:prstGeom>
            <a:solidFill>
              <a:srgbClr val="E6E6E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1600200" y="4876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3581401" y="4876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6408239" y="4876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4038600" y="4876800"/>
              <a:ext cx="2369639" cy="457200"/>
            </a:xfrm>
            <a:prstGeom prst="rect">
              <a:avLst/>
            </a:pr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dirty="0" smtClean="0">
                  <a:latin typeface="Wingdings"/>
                  <a:ea typeface="Wingdings"/>
                  <a:cs typeface="Wingdings"/>
                  <a:sym typeface="Wingdings"/>
                </a:rPr>
                <a:t>  </a:t>
              </a:r>
              <a:endParaRPr lang="en-US" dirty="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141039" y="3581400"/>
              <a:ext cx="2574926" cy="457200"/>
              <a:chOff x="396875" y="3810000"/>
              <a:chExt cx="2574926" cy="457200"/>
            </a:xfrm>
          </p:grpSpPr>
          <p:sp>
            <p:nvSpPr>
              <p:cNvPr id="42" name="Rectangle 41"/>
              <p:cNvSpPr/>
              <p:nvPr/>
            </p:nvSpPr>
            <p:spPr bwMode="auto">
              <a:xfrm>
                <a:off x="1616077" y="3810000"/>
                <a:ext cx="457199" cy="457200"/>
              </a:xfrm>
              <a:prstGeom prst="rect">
                <a:avLst/>
              </a:prstGeom>
              <a:solidFill>
                <a:srgbClr val="D2D2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p</a:t>
                </a:r>
                <a:endParaRPr lang="en-US" dirty="0"/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396875" y="3810000"/>
                <a:ext cx="1219202" cy="457200"/>
              </a:xfrm>
              <a:prstGeom prst="rect">
                <a:avLst/>
              </a:prstGeom>
              <a:solidFill>
                <a:srgbClr val="DA72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L</a:t>
                </a:r>
                <a:endParaRPr lang="en-US" dirty="0"/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2073276" y="3810000"/>
                <a:ext cx="898525" cy="457200"/>
              </a:xfrm>
              <a:prstGeom prst="rect">
                <a:avLst/>
              </a:prstGeom>
              <a:solidFill>
                <a:srgbClr val="01D50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dirty="0" smtClean="0"/>
                  <a:t>R</a:t>
                </a:r>
                <a:endParaRPr lang="en-US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2141039" y="4017523"/>
            <a:ext cx="2574926" cy="1316477"/>
            <a:chOff x="2141039" y="4017523"/>
            <a:chExt cx="2574926" cy="1316477"/>
          </a:xfrm>
        </p:grpSpPr>
        <p:sp>
          <p:nvSpPr>
            <p:cNvPr id="34" name="Rectangle 33"/>
            <p:cNvSpPr/>
            <p:nvPr/>
          </p:nvSpPr>
          <p:spPr bwMode="auto">
            <a:xfrm>
              <a:off x="2286001" y="4876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 flipV="1">
              <a:off x="2743200" y="4038600"/>
              <a:ext cx="617041" cy="838200"/>
            </a:xfrm>
            <a:prstGeom prst="straightConnector1">
              <a:avLst/>
            </a:prstGeom>
            <a:noFill/>
            <a:ln w="28575" cmpd="sng">
              <a:solidFill>
                <a:schemeClr val="accent6"/>
              </a:solidFill>
              <a:prstDash val="sysDash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 flipH="1" flipV="1">
              <a:off x="2141039" y="4038600"/>
              <a:ext cx="144962" cy="838200"/>
            </a:xfrm>
            <a:prstGeom prst="straightConnector1">
              <a:avLst/>
            </a:prstGeom>
            <a:noFill/>
            <a:ln w="28575" cmpd="sng">
              <a:solidFill>
                <a:schemeClr val="accent6"/>
              </a:solidFill>
              <a:miter lim="800000"/>
              <a:headEnd type="none" w="med" len="med"/>
              <a:tailEnd type="arrow"/>
            </a:ln>
            <a:effectLst/>
          </p:spPr>
        </p:cxnSp>
        <p:sp>
          <p:nvSpPr>
            <p:cNvPr id="45" name="Rectangle 44"/>
            <p:cNvSpPr/>
            <p:nvPr/>
          </p:nvSpPr>
          <p:spPr bwMode="auto">
            <a:xfrm>
              <a:off x="2819400" y="4876800"/>
              <a:ext cx="457199" cy="457200"/>
            </a:xfrm>
            <a:prstGeom prst="rect">
              <a:avLst/>
            </a:prstGeom>
            <a:solidFill>
              <a:srgbClr val="F0C8D3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46" name="Straight Arrow Connector 45"/>
            <p:cNvCxnSpPr/>
            <p:nvPr/>
          </p:nvCxnSpPr>
          <p:spPr bwMode="auto">
            <a:xfrm flipV="1">
              <a:off x="3276599" y="4017523"/>
              <a:ext cx="1439366" cy="838200"/>
            </a:xfrm>
            <a:prstGeom prst="straightConnector1">
              <a:avLst/>
            </a:prstGeom>
            <a:noFill/>
            <a:ln w="28575" cmpd="sng">
              <a:solidFill>
                <a:schemeClr val="accent6"/>
              </a:solidFill>
              <a:prstDash val="sysDash"/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47" name="Straight Arrow Connector 46"/>
            <p:cNvCxnSpPr/>
            <p:nvPr/>
          </p:nvCxnSpPr>
          <p:spPr bwMode="auto">
            <a:xfrm flipV="1">
              <a:off x="2819400" y="4017523"/>
              <a:ext cx="998040" cy="838200"/>
            </a:xfrm>
            <a:prstGeom prst="straightConnector1">
              <a:avLst/>
            </a:prstGeom>
            <a:noFill/>
            <a:ln w="28575" cmpd="sng">
              <a:solidFill>
                <a:schemeClr val="accent6"/>
              </a:solidFill>
              <a:miter lim="800000"/>
              <a:headEnd type="none" w="med" len="med"/>
              <a:tailEnd type="arrow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357762" y="198120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Partition </a:t>
            </a:r>
            <a:r>
              <a:rPr lang="en-US" sz="1800" dirty="0" err="1" smtClean="0">
                <a:latin typeface="Calibri" pitchFamily="34" charset="0"/>
              </a:rPr>
              <a:t>Subrange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7762" y="4343400"/>
            <a:ext cx="1537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Spawn 2 tasks</a:t>
            </a:r>
          </a:p>
        </p:txBody>
      </p:sp>
    </p:spTree>
    <p:extLst>
      <p:ext uri="{BB962C8B-B14F-4D97-AF65-F5344CB8AC3E}">
        <p14:creationId xmlns:p14="http://schemas.microsoft.com/office/powerpoint/2010/main" val="1909616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Exploiting parallel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447800"/>
            <a:ext cx="8289925" cy="4886324"/>
          </a:xfrm>
        </p:spPr>
        <p:txBody>
          <a:bodyPr/>
          <a:lstStyle/>
          <a:p>
            <a:r>
              <a:rPr lang="en-US" sz="2600" dirty="0" smtClean="0"/>
              <a:t>So far, we’ve used threads to deal with I/O delays</a:t>
            </a:r>
          </a:p>
          <a:p>
            <a:pPr lvl="1"/>
            <a:r>
              <a:rPr lang="en-US" sz="2200" dirty="0" smtClean="0"/>
              <a:t>e.g., one thread per client to prevent one from delaying another</a:t>
            </a:r>
          </a:p>
          <a:p>
            <a:r>
              <a:rPr lang="en-US" sz="2600" dirty="0" smtClean="0"/>
              <a:t>Multi-core/</a:t>
            </a:r>
            <a:r>
              <a:rPr lang="en-US" sz="2600" dirty="0" err="1" smtClean="0"/>
              <a:t>Hyperthreaded</a:t>
            </a:r>
            <a:r>
              <a:rPr lang="en-US" sz="2600" dirty="0" smtClean="0"/>
              <a:t> CPUs offer another opportunity</a:t>
            </a:r>
          </a:p>
          <a:p>
            <a:pPr lvl="1"/>
            <a:r>
              <a:rPr lang="en-US" sz="2200" dirty="0" smtClean="0"/>
              <a:t>Spread work over threads executing in parallel</a:t>
            </a:r>
          </a:p>
          <a:p>
            <a:pPr lvl="1"/>
            <a:r>
              <a:rPr lang="en-US" sz="2200" dirty="0" smtClean="0"/>
              <a:t>Happens automatically, if many independent tasks</a:t>
            </a:r>
          </a:p>
          <a:p>
            <a:pPr lvl="2"/>
            <a:r>
              <a:rPr lang="en-US" dirty="0" smtClean="0"/>
              <a:t>e.g., running many applications or serving many clients</a:t>
            </a:r>
          </a:p>
          <a:p>
            <a:pPr lvl="1"/>
            <a:r>
              <a:rPr lang="en-US" sz="2200" dirty="0" smtClean="0"/>
              <a:t>Can also write code to make one big task go faster</a:t>
            </a:r>
          </a:p>
          <a:p>
            <a:pPr lvl="2"/>
            <a:r>
              <a:rPr lang="en-US" dirty="0" smtClean="0"/>
              <a:t>by organizing it as multiple parallel sub-tasks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Top-Level Function (Simplified)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4304085"/>
            <a:ext cx="7896225" cy="1353359"/>
          </a:xfrm>
        </p:spPr>
        <p:txBody>
          <a:bodyPr/>
          <a:lstStyle/>
          <a:p>
            <a:r>
              <a:rPr lang="en-US" dirty="0" smtClean="0"/>
              <a:t>Sets up data structures</a:t>
            </a:r>
          </a:p>
          <a:p>
            <a:r>
              <a:rPr lang="en-US" dirty="0" smtClean="0"/>
              <a:t>Calls recursive sort routine</a:t>
            </a:r>
          </a:p>
          <a:p>
            <a:r>
              <a:rPr lang="en-US" dirty="0" smtClean="0"/>
              <a:t>Keeps joining threads until none left</a:t>
            </a:r>
          </a:p>
          <a:p>
            <a:r>
              <a:rPr lang="en-US" dirty="0" smtClean="0"/>
              <a:t>Frees data structures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66800" y="1524000"/>
            <a:ext cx="5231098" cy="2305759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void </a:t>
            </a:r>
            <a:r>
              <a:rPr lang="en-US" sz="1600" dirty="0" err="1">
                <a:latin typeface="Courier New" pitchFamily="49" charset="0"/>
              </a:rPr>
              <a:t>tqsort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*base,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init_task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global_base</a:t>
            </a:r>
            <a:r>
              <a:rPr lang="en-US" sz="1600" dirty="0">
                <a:latin typeface="Courier New" pitchFamily="49" charset="0"/>
              </a:rPr>
              <a:t> = base;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global_end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</a:rPr>
              <a:t>global_base</a:t>
            </a:r>
            <a:r>
              <a:rPr lang="en-US" sz="1600" dirty="0">
                <a:latin typeface="Courier New" pitchFamily="49" charset="0"/>
              </a:rPr>
              <a:t> +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 - 1;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task_queue_ptr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</a:rPr>
              <a:t>new_task_queue</a:t>
            </a:r>
            <a:r>
              <a:rPr lang="en-US" sz="1600" dirty="0">
                <a:latin typeface="Courier New" pitchFamily="49" charset="0"/>
              </a:rPr>
              <a:t>();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tqsort_helper</a:t>
            </a:r>
            <a:r>
              <a:rPr lang="en-US" sz="1600" dirty="0">
                <a:latin typeface="Courier New" pitchFamily="49" charset="0"/>
              </a:rPr>
              <a:t>(base,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join_tasks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free_task_queue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 smtClean="0">
                <a:latin typeface="Courier New" pitchFamily="49" charset="0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26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Recursive sort routine (Simplified)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4304085"/>
            <a:ext cx="7896225" cy="1353359"/>
          </a:xfrm>
        </p:spPr>
        <p:txBody>
          <a:bodyPr/>
          <a:lstStyle/>
          <a:p>
            <a:r>
              <a:rPr lang="en-US" dirty="0" smtClean="0"/>
              <a:t>Small partition: Sort serially</a:t>
            </a:r>
          </a:p>
          <a:p>
            <a:r>
              <a:rPr lang="en-US" dirty="0" smtClean="0"/>
              <a:t>Large partition: Spawn new sort task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8600" y="1197678"/>
            <a:ext cx="6585536" cy="2798202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Multi-threaded quicksort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static void </a:t>
            </a:r>
            <a:r>
              <a:rPr lang="en-US" sz="1600" dirty="0" err="1">
                <a:latin typeface="Courier New" pitchFamily="49" charset="0"/>
              </a:rPr>
              <a:t>tqsort_helper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*base,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 smtClean="0">
                <a:latin typeface="Courier New" pitchFamily="49" charset="0"/>
              </a:rPr>
              <a:t>,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                  </a:t>
            </a:r>
            <a:r>
              <a:rPr lang="en-US" sz="1600" dirty="0" err="1" smtClean="0">
                <a:latin typeface="Courier New" pitchFamily="49" charset="0"/>
              </a:rPr>
              <a:t>task_queue_ptr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if (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 &lt;= </a:t>
            </a:r>
            <a:r>
              <a:rPr lang="en-US" sz="1600" dirty="0" err="1">
                <a:latin typeface="Courier New" pitchFamily="49" charset="0"/>
              </a:rPr>
              <a:t>nele_max_sort_serial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    /* Use sequential sort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qsort_serial</a:t>
            </a:r>
            <a:r>
              <a:rPr lang="en-US" sz="1600" dirty="0">
                <a:latin typeface="Courier New" pitchFamily="49" charset="0"/>
              </a:rPr>
              <a:t>(base,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)</a:t>
            </a:r>
            <a:r>
              <a:rPr lang="en-US" sz="1600" dirty="0" smtClean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return;</a:t>
            </a:r>
            <a:endParaRPr lang="en-US" sz="1600" dirty="0">
              <a:latin typeface="Courier New" pitchFamily="49" charset="0"/>
            </a:endParaRP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sort_task_t</a:t>
            </a:r>
            <a:r>
              <a:rPr lang="en-US" sz="1600" dirty="0">
                <a:latin typeface="Courier New" pitchFamily="49" charset="0"/>
              </a:rPr>
              <a:t> *t = </a:t>
            </a:r>
            <a:r>
              <a:rPr lang="en-US" sz="1600" dirty="0" err="1">
                <a:latin typeface="Courier New" pitchFamily="49" charset="0"/>
              </a:rPr>
              <a:t>new_task</a:t>
            </a:r>
            <a:r>
              <a:rPr lang="en-US" sz="1600" dirty="0">
                <a:latin typeface="Courier New" pitchFamily="49" charset="0"/>
              </a:rPr>
              <a:t>(base,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spawn_task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err="1">
                <a:latin typeface="Courier New" pitchFamily="49" charset="0"/>
              </a:rPr>
              <a:t>sort_thread</a:t>
            </a:r>
            <a:r>
              <a:rPr lang="en-US" sz="1600" dirty="0">
                <a:latin typeface="Courier New" pitchFamily="49" charset="0"/>
              </a:rPr>
              <a:t>, (void *) t);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 task thread (Simplified)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75" y="4895041"/>
            <a:ext cx="7896225" cy="1353359"/>
          </a:xfrm>
        </p:spPr>
        <p:txBody>
          <a:bodyPr/>
          <a:lstStyle/>
          <a:p>
            <a:r>
              <a:rPr lang="en-US" dirty="0" smtClean="0"/>
              <a:t>Get task parameters</a:t>
            </a:r>
          </a:p>
          <a:p>
            <a:r>
              <a:rPr lang="en-US" dirty="0" smtClean="0"/>
              <a:t>Perform partitioning step</a:t>
            </a:r>
          </a:p>
          <a:p>
            <a:r>
              <a:rPr lang="en-US" dirty="0" smtClean="0"/>
              <a:t>Call recursive sort routine on each partition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8600" y="1197678"/>
            <a:ext cx="6093013" cy="3536865"/>
          </a:xfrm>
          <a:prstGeom prst="rect">
            <a:avLst/>
          </a:prstGeom>
          <a:solidFill>
            <a:srgbClr val="F6F5BD"/>
          </a:solidFill>
          <a:ln w="127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for many-threaded quicksort */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static void *</a:t>
            </a:r>
            <a:r>
              <a:rPr lang="en-US" sz="1600" dirty="0" err="1">
                <a:latin typeface="Courier New" pitchFamily="49" charset="0"/>
              </a:rPr>
              <a:t>sort_thread</a:t>
            </a:r>
            <a:r>
              <a:rPr lang="en-US" sz="1600" dirty="0">
                <a:latin typeface="Courier New" pitchFamily="49" charset="0"/>
              </a:rPr>
              <a:t>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sort_task_t</a:t>
            </a:r>
            <a:r>
              <a:rPr lang="en-US" sz="1600" dirty="0">
                <a:latin typeface="Courier New" pitchFamily="49" charset="0"/>
              </a:rPr>
              <a:t> *t = (</a:t>
            </a:r>
            <a:r>
              <a:rPr lang="en-US" sz="1600" dirty="0" err="1">
                <a:latin typeface="Courier New" pitchFamily="49" charset="0"/>
              </a:rPr>
              <a:t>sort_task_t</a:t>
            </a:r>
            <a:r>
              <a:rPr lang="en-US" sz="1600" dirty="0">
                <a:latin typeface="Courier New" pitchFamily="49" charset="0"/>
              </a:rPr>
              <a:t> *) 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data_t</a:t>
            </a:r>
            <a:r>
              <a:rPr lang="en-US" sz="1600" dirty="0">
                <a:latin typeface="Courier New" pitchFamily="49" charset="0"/>
              </a:rPr>
              <a:t> *base = t-&gt;base;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 = t-&gt;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task_queue_ptr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 = t-&gt;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free(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size_t</a:t>
            </a:r>
            <a:r>
              <a:rPr lang="en-US" sz="1600" dirty="0">
                <a:latin typeface="Courier New" pitchFamily="49" charset="0"/>
              </a:rPr>
              <a:t> m = partition(base, </a:t>
            </a:r>
            <a:r>
              <a:rPr lang="en-US" sz="1600" dirty="0" err="1">
                <a:latin typeface="Courier New" pitchFamily="49" charset="0"/>
              </a:rPr>
              <a:t>nele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if (m &gt; 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tqsort_helper</a:t>
            </a:r>
            <a:r>
              <a:rPr lang="en-US" sz="1600" dirty="0">
                <a:latin typeface="Courier New" pitchFamily="49" charset="0"/>
              </a:rPr>
              <a:t>(base, m, 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if (nele-1 &gt; m+1)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tqsort_helper</a:t>
            </a:r>
            <a:r>
              <a:rPr lang="en-US" sz="1600" dirty="0">
                <a:latin typeface="Courier New" pitchFamily="49" charset="0"/>
              </a:rPr>
              <a:t>(base+m+1, nele-m-1, </a:t>
            </a:r>
            <a:r>
              <a:rPr lang="en-US" sz="1600" dirty="0" err="1">
                <a:latin typeface="Courier New" pitchFamily="49" charset="0"/>
              </a:rPr>
              <a:t>tq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    return NULL;</a:t>
            </a:r>
          </a:p>
          <a:p>
            <a:pPr>
              <a:lnSpc>
                <a:spcPct val="100000"/>
              </a:lnSpc>
              <a:tabLst>
                <a:tab pos="914400" algn="l"/>
                <a:tab pos="2286000" algn="l"/>
              </a:tabLst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4095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896225" cy="1447800"/>
          </a:xfrm>
        </p:spPr>
        <p:txBody>
          <a:bodyPr/>
          <a:lstStyle/>
          <a:p>
            <a:r>
              <a:rPr lang="en-US" dirty="0" smtClean="0"/>
              <a:t>Serial fraction: Fraction of input at which do serial sort</a:t>
            </a:r>
          </a:p>
          <a:p>
            <a:r>
              <a:rPr lang="en-US" smtClean="0"/>
              <a:t>Sort </a:t>
            </a:r>
            <a:r>
              <a:rPr lang="en-US" smtClean="0"/>
              <a:t>2</a:t>
            </a:r>
            <a:r>
              <a:rPr lang="en-US" baseline="30000" dirty="0"/>
              <a:t>2</a:t>
            </a:r>
            <a:r>
              <a:rPr lang="en-US" baseline="30000" smtClean="0"/>
              <a:t>7</a:t>
            </a:r>
            <a:r>
              <a:rPr lang="en-US" smtClean="0"/>
              <a:t> </a:t>
            </a:r>
            <a:r>
              <a:rPr lang="en-US" dirty="0" smtClean="0"/>
              <a:t>(134,217,728) random values</a:t>
            </a:r>
          </a:p>
          <a:p>
            <a:r>
              <a:rPr lang="en-US" dirty="0" smtClean="0"/>
              <a:t>Best speedup = 6.84X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150" y="1020763"/>
            <a:ext cx="7035800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</a:t>
            </a:r>
            <a:r>
              <a:rPr lang="en-US" dirty="0" err="1" smtClean="0"/>
              <a:t>Quicksort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410200"/>
            <a:ext cx="7896225" cy="1447800"/>
          </a:xfrm>
        </p:spPr>
        <p:txBody>
          <a:bodyPr/>
          <a:lstStyle/>
          <a:p>
            <a:r>
              <a:rPr lang="en-US" dirty="0" smtClean="0"/>
              <a:t>Good performance over wide range of fraction values</a:t>
            </a:r>
          </a:p>
          <a:p>
            <a:pPr lvl="1"/>
            <a:r>
              <a:rPr lang="en-US" dirty="0" smtClean="0"/>
              <a:t>F too small: Not enough parallelism</a:t>
            </a:r>
          </a:p>
          <a:p>
            <a:pPr lvl="1"/>
            <a:r>
              <a:rPr lang="en-US" dirty="0" smtClean="0"/>
              <a:t>F too large: Thread overhead + run out of thread memory</a:t>
            </a:r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150" y="1020763"/>
            <a:ext cx="7035800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Amdahl’s Law &amp; Parallel </a:t>
            </a:r>
            <a:r>
              <a:rPr lang="en-US" dirty="0" err="1" smtClean="0"/>
              <a:t>Quicksort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Sequential bottleneck</a:t>
            </a:r>
          </a:p>
          <a:p>
            <a:pPr lvl="1"/>
            <a:r>
              <a:rPr lang="en-US" dirty="0" smtClean="0"/>
              <a:t>Top-level partition: No speedup</a:t>
            </a:r>
          </a:p>
          <a:p>
            <a:pPr lvl="1"/>
            <a:r>
              <a:rPr lang="en-US" dirty="0" smtClean="0"/>
              <a:t>Second level: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2X speedup</a:t>
            </a:r>
          </a:p>
          <a:p>
            <a:pPr lvl="1"/>
            <a:r>
              <a:rPr lang="en-US" dirty="0" err="1" smtClean="0"/>
              <a:t>k</a:t>
            </a:r>
            <a:r>
              <a:rPr lang="en-US" baseline="30000" dirty="0" err="1" smtClean="0"/>
              <a:t>th</a:t>
            </a:r>
            <a:r>
              <a:rPr lang="en-US" dirty="0" smtClean="0"/>
              <a:t> level: 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2</a:t>
            </a:r>
            <a:r>
              <a:rPr lang="en-US" baseline="30000" dirty="0" smtClean="0"/>
              <a:t>k-1</a:t>
            </a:r>
            <a:r>
              <a:rPr lang="en-US" dirty="0" smtClean="0"/>
              <a:t>X speedup</a:t>
            </a:r>
          </a:p>
          <a:p>
            <a:r>
              <a:rPr lang="en-US" dirty="0" smtClean="0"/>
              <a:t>Implications</a:t>
            </a:r>
          </a:p>
          <a:p>
            <a:pPr lvl="1"/>
            <a:r>
              <a:rPr lang="en-US" dirty="0" smtClean="0"/>
              <a:t>Good performance for small-scale parallelism</a:t>
            </a:r>
          </a:p>
          <a:p>
            <a:pPr lvl="1"/>
            <a:r>
              <a:rPr lang="en-US" dirty="0" smtClean="0"/>
              <a:t>Would need to parallelize partitioning step to get large-scale parallelism</a:t>
            </a:r>
          </a:p>
          <a:p>
            <a:pPr lvl="2"/>
            <a:r>
              <a:rPr lang="en-US" dirty="0" smtClean="0"/>
              <a:t>Parallel Sorting by Regular Sampling</a:t>
            </a:r>
          </a:p>
          <a:p>
            <a:pPr lvl="3"/>
            <a:r>
              <a:rPr lang="en-US" dirty="0" smtClean="0"/>
              <a:t>H. Shi &amp; J. Schaeffer, J. Parallel &amp; Distributed Computing, 1992</a:t>
            </a:r>
          </a:p>
          <a:p>
            <a:pPr lvl="2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 smtClean="0"/>
          </a:p>
          <a:p>
            <a:pPr lvl="1">
              <a:tabLst>
                <a:tab pos="1081088" algn="l"/>
              </a:tabLst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575" y="445070"/>
            <a:ext cx="7591425" cy="762000"/>
          </a:xfrm>
        </p:spPr>
        <p:txBody>
          <a:bodyPr/>
          <a:lstStyle/>
          <a:p>
            <a:r>
              <a:rPr lang="en-US" dirty="0" smtClean="0"/>
              <a:t>Parallelizing Partitioning Step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52401" y="2133600"/>
            <a:ext cx="457199" cy="457200"/>
          </a:xfrm>
          <a:prstGeom prst="rect">
            <a:avLst/>
          </a:prstGeom>
          <a:solidFill>
            <a:srgbClr val="00B0C8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p</a:t>
            </a:r>
            <a:endParaRPr lang="en-US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6200" y="2892806"/>
            <a:ext cx="706729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 smtClean="0">
                <a:latin typeface="+mn-lt"/>
              </a:rPr>
              <a:t>1</a:t>
            </a:r>
            <a:endParaRPr lang="en-US" baseline="-250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82929" y="2890012"/>
            <a:ext cx="1426872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 smtClean="0">
                <a:latin typeface="+mn-lt"/>
              </a:rPr>
              <a:t>1</a:t>
            </a:r>
            <a:endParaRPr lang="en-US" baseline="-250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6875" y="1447800"/>
            <a:ext cx="21177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X</a:t>
            </a:r>
            <a:r>
              <a:rPr lang="en-US" baseline="-25000" dirty="0" smtClean="0">
                <a:latin typeface="+mn-lt"/>
              </a:rPr>
              <a:t>1</a:t>
            </a:r>
            <a:endParaRPr lang="en-US" baseline="-25000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530475" y="1447800"/>
            <a:ext cx="21177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X</a:t>
            </a:r>
            <a:r>
              <a:rPr lang="en-US" baseline="-25000" dirty="0" smtClean="0">
                <a:latin typeface="+mn-lt"/>
              </a:rPr>
              <a:t>2</a:t>
            </a:r>
            <a:endParaRPr lang="en-US" baseline="-250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664075" y="1447800"/>
            <a:ext cx="21177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X</a:t>
            </a:r>
            <a:r>
              <a:rPr lang="en-US" baseline="-25000" dirty="0" smtClean="0">
                <a:latin typeface="+mn-lt"/>
              </a:rPr>
              <a:t>3</a:t>
            </a:r>
            <a:endParaRPr lang="en-US" baseline="-25000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797675" y="1447800"/>
            <a:ext cx="2117725" cy="45720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X</a:t>
            </a:r>
            <a:r>
              <a:rPr lang="en-US" baseline="-25000" dirty="0" smtClean="0">
                <a:latin typeface="+mn-lt"/>
              </a:rPr>
              <a:t>4</a:t>
            </a:r>
            <a:endParaRPr lang="en-US" baseline="-25000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362200" y="2895600"/>
            <a:ext cx="990600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>
                <a:latin typeface="+mn-lt"/>
              </a:rPr>
              <a:t>2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3352801" y="2892806"/>
            <a:ext cx="1143000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2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4724399" y="2892806"/>
            <a:ext cx="320675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>
                <a:latin typeface="+mn-lt"/>
              </a:rPr>
              <a:t>3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045074" y="2892806"/>
            <a:ext cx="1812926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3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7010400" y="2892806"/>
            <a:ext cx="1479550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>
                <a:latin typeface="+mn-lt"/>
              </a:rPr>
              <a:t>4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8489950" y="2890012"/>
            <a:ext cx="654050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17265" y="2253734"/>
            <a:ext cx="3819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Parallel partitioning based on global p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304800" y="5178806"/>
            <a:ext cx="706729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 smtClean="0">
                <a:latin typeface="+mn-lt"/>
              </a:rPr>
              <a:t>1</a:t>
            </a:r>
            <a:endParaRPr lang="en-US" baseline="-25000" dirty="0">
              <a:latin typeface="+mn-lt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803295" y="5178806"/>
            <a:ext cx="1426872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 smtClean="0">
                <a:latin typeface="+mn-lt"/>
              </a:rPr>
              <a:t>1</a:t>
            </a:r>
            <a:endParaRPr lang="en-US" baseline="-25000" dirty="0"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019175" y="5178806"/>
            <a:ext cx="990600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>
                <a:latin typeface="+mn-lt"/>
              </a:rPr>
              <a:t>2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5230167" y="5178806"/>
            <a:ext cx="1143000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2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2009775" y="5178806"/>
            <a:ext cx="320675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>
                <a:latin typeface="+mn-lt"/>
              </a:rPr>
              <a:t>3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6373167" y="5181600"/>
            <a:ext cx="1812926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3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2330450" y="5178806"/>
            <a:ext cx="1479550" cy="457200"/>
          </a:xfrm>
          <a:prstGeom prst="rect">
            <a:avLst/>
          </a:prstGeom>
          <a:solidFill>
            <a:srgbClr val="D2D2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L</a:t>
            </a:r>
            <a:r>
              <a:rPr lang="en-US" baseline="-25000" dirty="0">
                <a:latin typeface="+mn-lt"/>
              </a:rPr>
              <a:t>4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8185150" y="5178806"/>
            <a:ext cx="654050" cy="457200"/>
          </a:xfrm>
          <a:prstGeom prst="rect">
            <a:avLst/>
          </a:prstGeom>
          <a:solidFill>
            <a:srgbClr val="4300EA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R</a:t>
            </a:r>
            <a:r>
              <a:rPr lang="en-US" baseline="-25000" dirty="0">
                <a:latin typeface="+mn-lt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962425" y="4572000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Reassemble into partitions</a:t>
            </a:r>
          </a:p>
        </p:txBody>
      </p:sp>
    </p:spTree>
    <p:extLst>
      <p:ext uri="{BB962C8B-B14F-4D97-AF65-F5344CB8AC3E}">
        <p14:creationId xmlns:p14="http://schemas.microsoft.com/office/powerpoint/2010/main" val="130737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with Parallel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Could not obtain speedup</a:t>
            </a:r>
          </a:p>
          <a:p>
            <a:r>
              <a:rPr lang="en-US" dirty="0" smtClean="0"/>
              <a:t>Speculate: Too much data copying</a:t>
            </a:r>
          </a:p>
          <a:p>
            <a:pPr lvl="1"/>
            <a:r>
              <a:rPr lang="en-US" dirty="0" smtClean="0"/>
              <a:t>Could not do everything within source array</a:t>
            </a:r>
          </a:p>
          <a:p>
            <a:pPr lvl="1"/>
            <a:r>
              <a:rPr lang="en-US" dirty="0" smtClean="0"/>
              <a:t>Set up temporary space for reassembling partition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511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have parallelization strategy</a:t>
            </a:r>
          </a:p>
          <a:p>
            <a:pPr lvl="1"/>
            <a:r>
              <a:rPr lang="en-US" dirty="0" smtClean="0"/>
              <a:t>Partition into K independent parts</a:t>
            </a:r>
          </a:p>
          <a:p>
            <a:pPr lvl="1"/>
            <a:r>
              <a:rPr lang="en-US" dirty="0" smtClean="0"/>
              <a:t>Divide-and-conquer</a:t>
            </a:r>
          </a:p>
          <a:p>
            <a:r>
              <a:rPr lang="en-US" dirty="0" smtClean="0"/>
              <a:t>Inner loops must be synchronization free</a:t>
            </a:r>
          </a:p>
          <a:p>
            <a:pPr lvl="1"/>
            <a:r>
              <a:rPr lang="en-US" dirty="0" smtClean="0"/>
              <a:t>Synchronization operations very expensive</a:t>
            </a:r>
          </a:p>
          <a:p>
            <a:r>
              <a:rPr lang="en-US" dirty="0" smtClean="0"/>
              <a:t>Beware of Amdahl’s Law</a:t>
            </a:r>
          </a:p>
          <a:p>
            <a:pPr lvl="1"/>
            <a:r>
              <a:rPr lang="en-US" dirty="0" smtClean="0"/>
              <a:t>Serial code can become bottleneck</a:t>
            </a:r>
          </a:p>
          <a:p>
            <a:r>
              <a:rPr lang="en-US" dirty="0" smtClean="0"/>
              <a:t>You can do it!</a:t>
            </a:r>
          </a:p>
          <a:p>
            <a:pPr lvl="1"/>
            <a:r>
              <a:rPr lang="en-US" dirty="0" smtClean="0"/>
              <a:t>Achieving modest levels of parallelism is not difficult</a:t>
            </a:r>
          </a:p>
          <a:p>
            <a:pPr lvl="1"/>
            <a:r>
              <a:rPr lang="en-US" dirty="0" smtClean="0"/>
              <a:t>Set up experimental framework and test multiple strategies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3429000"/>
            <a:ext cx="7896225" cy="2905124"/>
          </a:xfrm>
        </p:spPr>
        <p:txBody>
          <a:bodyPr/>
          <a:lstStyle/>
          <a:p>
            <a:r>
              <a:rPr lang="en-US" dirty="0" smtClean="0"/>
              <a:t>What are the possible values printed?</a:t>
            </a:r>
          </a:p>
          <a:p>
            <a:pPr lvl="1"/>
            <a:r>
              <a:rPr lang="en-US" dirty="0" smtClean="0"/>
              <a:t>Depends on memory consistency model</a:t>
            </a:r>
          </a:p>
          <a:p>
            <a:pPr lvl="1"/>
            <a:r>
              <a:rPr lang="en-US" dirty="0" smtClean="0"/>
              <a:t>Abstract model of how hardware handles concurrent accesses </a:t>
            </a:r>
          </a:p>
          <a:p>
            <a:r>
              <a:rPr lang="en-US" dirty="0" smtClean="0"/>
              <a:t>Sequential consistency</a:t>
            </a:r>
          </a:p>
          <a:p>
            <a:pPr lvl="1"/>
            <a:r>
              <a:rPr lang="en-US" dirty="0" smtClean="0"/>
              <a:t>Overall effect consistent with each individual thread</a:t>
            </a:r>
          </a:p>
          <a:p>
            <a:pPr lvl="1"/>
            <a:r>
              <a:rPr lang="en-US" dirty="0" smtClean="0"/>
              <a:t>Otherwise, arbitrary interleaving</a:t>
            </a:r>
            <a:endParaRPr lang="en-US" dirty="0"/>
          </a:p>
        </p:txBody>
      </p:sp>
      <p:grpSp>
        <p:nvGrpSpPr>
          <p:cNvPr id="7" name="Group 12"/>
          <p:cNvGrpSpPr/>
          <p:nvPr/>
        </p:nvGrpSpPr>
        <p:grpSpPr>
          <a:xfrm>
            <a:off x="2057400" y="1283732"/>
            <a:ext cx="3200400" cy="2069068"/>
            <a:chOff x="2057400" y="1283732"/>
            <a:chExt cx="3200400" cy="2069068"/>
          </a:xfrm>
        </p:grpSpPr>
        <p:sp>
          <p:nvSpPr>
            <p:cNvPr id="4" name="TextBox 3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dirty="0" err="1" smtClean="0">
                  <a:latin typeface="Calibri" pitchFamily="34" charset="0"/>
                </a:rPr>
                <a:t>int</a:t>
              </a:r>
              <a:r>
                <a:rPr lang="en-US" sz="1800" b="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b="0" dirty="0" err="1" smtClean="0">
                  <a:latin typeface="Calibri" pitchFamily="34" charset="0"/>
                </a:rPr>
                <a:t>int</a:t>
              </a:r>
              <a:r>
                <a:rPr lang="en-US" sz="1800" b="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b="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err="1" smtClean="0">
                  <a:latin typeface="Calibri" pitchFamily="34" charset="0"/>
                </a:rPr>
                <a:t>Wa</a:t>
              </a:r>
              <a:r>
                <a:rPr lang="en-US" sz="1800" b="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err="1" smtClean="0">
                  <a:latin typeface="Calibri" pitchFamily="34" charset="0"/>
                </a:rPr>
                <a:t>Rb</a:t>
              </a:r>
              <a:r>
                <a:rPr lang="en-US" sz="1800" b="0" dirty="0" smtClean="0">
                  <a:latin typeface="Calibri" pitchFamily="34" charset="0"/>
                </a:rPr>
                <a:t>: 	print(b);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b="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err="1" smtClean="0">
                  <a:latin typeface="Calibri" pitchFamily="34" charset="0"/>
                </a:rPr>
                <a:t>Wb</a:t>
              </a:r>
              <a:r>
                <a:rPr lang="en-US" sz="1800" b="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smtClean="0">
                  <a:latin typeface="Calibri" pitchFamily="34" charset="0"/>
                </a:rPr>
                <a:t>Ra:	print(a);</a:t>
              </a:r>
            </a:p>
          </p:txBody>
        </p:sp>
        <p:cxnSp>
          <p:nvCxnSpPr>
            <p:cNvPr id="8" name="Straight Arrow Connector 7"/>
            <p:cNvCxnSpPr>
              <a:stCxn id="4" idx="2"/>
              <a:endCxn id="5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>
              <a:stCxn id="4" idx="2"/>
              <a:endCxn id="6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6464505" y="2238020"/>
            <a:ext cx="50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Wa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34233" y="224544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Rb</a:t>
            </a:r>
            <a:endParaRPr lang="en-US" sz="1800" dirty="0" smtClean="0">
              <a:latin typeface="Calibri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6894592" y="2454952"/>
            <a:ext cx="838200" cy="1588"/>
          </a:xfrm>
          <a:prstGeom prst="line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464505" y="285186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Wb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34233" y="285928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Ra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6894592" y="3068798"/>
            <a:ext cx="838200" cy="1588"/>
          </a:xfrm>
          <a:prstGeom prst="line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464505" y="1664732"/>
            <a:ext cx="2006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Thread consistency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constraints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Multicore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410201"/>
            <a:ext cx="7896225" cy="923924"/>
          </a:xfrm>
        </p:spPr>
        <p:txBody>
          <a:bodyPr/>
          <a:lstStyle/>
          <a:p>
            <a:r>
              <a:rPr lang="en-US" dirty="0" smtClean="0"/>
              <a:t>Multiple processors operating with coherent view of memory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1905000" y="1219200"/>
            <a:ext cx="5334000" cy="4191000"/>
            <a:chOff x="1066800" y="1219200"/>
            <a:chExt cx="6172200" cy="4953000"/>
          </a:xfrm>
        </p:grpSpPr>
        <p:sp>
          <p:nvSpPr>
            <p:cNvPr id="28" name="Rectangle 425"/>
            <p:cNvSpPr>
              <a:spLocks noChangeArrowheads="1"/>
            </p:cNvSpPr>
            <p:nvPr/>
          </p:nvSpPr>
          <p:spPr bwMode="auto">
            <a:xfrm>
              <a:off x="1066800" y="1219200"/>
              <a:ext cx="6172200" cy="38862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11" name="Rectangle 404"/>
            <p:cNvSpPr>
              <a:spLocks noChangeArrowheads="1"/>
            </p:cNvSpPr>
            <p:nvPr/>
          </p:nvSpPr>
          <p:spPr bwMode="auto">
            <a:xfrm>
              <a:off x="1219200" y="1524000"/>
              <a:ext cx="2122488" cy="24384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" name="Rectangle 413"/>
            <p:cNvSpPr>
              <a:spLocks noChangeArrowheads="1"/>
            </p:cNvSpPr>
            <p:nvPr/>
          </p:nvSpPr>
          <p:spPr bwMode="auto">
            <a:xfrm>
              <a:off x="4953000" y="1524000"/>
              <a:ext cx="2122488" cy="24384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4" name="Rectangle 396"/>
            <p:cNvSpPr>
              <a:spLocks noChangeArrowheads="1"/>
            </p:cNvSpPr>
            <p:nvPr/>
          </p:nvSpPr>
          <p:spPr bwMode="auto">
            <a:xfrm>
              <a:off x="1384300" y="1676400"/>
              <a:ext cx="977900" cy="304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>
                  <a:latin typeface="+mn-lt"/>
                </a:rPr>
                <a:t>Regs</a:t>
              </a:r>
            </a:p>
          </p:txBody>
        </p:sp>
        <p:sp>
          <p:nvSpPr>
            <p:cNvPr id="5" name="Rectangle 397"/>
            <p:cNvSpPr>
              <a:spLocks noChangeArrowheads="1"/>
            </p:cNvSpPr>
            <p:nvPr/>
          </p:nvSpPr>
          <p:spPr bwMode="auto">
            <a:xfrm>
              <a:off x="1427163" y="2324100"/>
              <a:ext cx="782637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 dirty="0">
                  <a:latin typeface="+mn-lt"/>
                </a:rPr>
                <a:t>L1 </a:t>
              </a:r>
            </a:p>
            <a:p>
              <a:r>
                <a:rPr lang="en-US" sz="1400" dirty="0">
                  <a:latin typeface="+mn-lt"/>
                </a:rPr>
                <a:t>d-cache</a:t>
              </a:r>
            </a:p>
          </p:txBody>
        </p:sp>
        <p:sp>
          <p:nvSpPr>
            <p:cNvPr id="6" name="Rectangle 399"/>
            <p:cNvSpPr>
              <a:spLocks noChangeArrowheads="1"/>
            </p:cNvSpPr>
            <p:nvPr/>
          </p:nvSpPr>
          <p:spPr bwMode="auto">
            <a:xfrm>
              <a:off x="2362200" y="2324100"/>
              <a:ext cx="7953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>
                  <a:latin typeface="+mn-lt"/>
                </a:rPr>
                <a:t>L1 </a:t>
              </a:r>
            </a:p>
            <a:p>
              <a:r>
                <a:rPr lang="en-US" sz="1400">
                  <a:latin typeface="+mn-lt"/>
                </a:rPr>
                <a:t>i-cache</a:t>
              </a:r>
            </a:p>
          </p:txBody>
        </p:sp>
        <p:sp>
          <p:nvSpPr>
            <p:cNvPr id="7" name="Rectangle 400"/>
            <p:cNvSpPr>
              <a:spLocks noChangeArrowheads="1"/>
            </p:cNvSpPr>
            <p:nvPr/>
          </p:nvSpPr>
          <p:spPr bwMode="auto">
            <a:xfrm>
              <a:off x="1447800" y="3238500"/>
              <a:ext cx="17097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>
                  <a:latin typeface="+mn-lt"/>
                </a:rPr>
                <a:t>L2 unified cache</a:t>
              </a:r>
            </a:p>
          </p:txBody>
        </p:sp>
        <p:sp>
          <p:nvSpPr>
            <p:cNvPr id="8" name="Line 401"/>
            <p:cNvSpPr>
              <a:spLocks noChangeShapeType="1"/>
            </p:cNvSpPr>
            <p:nvPr/>
          </p:nvSpPr>
          <p:spPr bwMode="auto">
            <a:xfrm>
              <a:off x="1905000" y="19812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9" name="Line 402"/>
            <p:cNvSpPr>
              <a:spLocks noChangeShapeType="1"/>
            </p:cNvSpPr>
            <p:nvPr/>
          </p:nvSpPr>
          <p:spPr bwMode="auto">
            <a:xfrm>
              <a:off x="19050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10" name="Line 403"/>
            <p:cNvSpPr>
              <a:spLocks noChangeShapeType="1"/>
            </p:cNvSpPr>
            <p:nvPr/>
          </p:nvSpPr>
          <p:spPr bwMode="auto">
            <a:xfrm>
              <a:off x="27432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12" name="Text Box 405"/>
            <p:cNvSpPr txBox="1">
              <a:spLocks noChangeArrowheads="1"/>
            </p:cNvSpPr>
            <p:nvPr/>
          </p:nvSpPr>
          <p:spPr bwMode="auto">
            <a:xfrm>
              <a:off x="1143000" y="1219200"/>
              <a:ext cx="766026" cy="3637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latin typeface="+mn-lt"/>
                </a:rPr>
                <a:t>Core 0</a:t>
              </a:r>
            </a:p>
          </p:txBody>
        </p:sp>
        <p:sp>
          <p:nvSpPr>
            <p:cNvPr id="13" name="Rectangle 406"/>
            <p:cNvSpPr>
              <a:spLocks noChangeArrowheads="1"/>
            </p:cNvSpPr>
            <p:nvPr/>
          </p:nvSpPr>
          <p:spPr bwMode="auto">
            <a:xfrm>
              <a:off x="5118100" y="1676400"/>
              <a:ext cx="977900" cy="304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>
                  <a:latin typeface="+mn-lt"/>
                </a:rPr>
                <a:t>Regs</a:t>
              </a:r>
            </a:p>
          </p:txBody>
        </p:sp>
        <p:sp>
          <p:nvSpPr>
            <p:cNvPr id="14" name="Rectangle 407"/>
            <p:cNvSpPr>
              <a:spLocks noChangeArrowheads="1"/>
            </p:cNvSpPr>
            <p:nvPr/>
          </p:nvSpPr>
          <p:spPr bwMode="auto">
            <a:xfrm>
              <a:off x="5160963" y="2324100"/>
              <a:ext cx="782637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>
                  <a:latin typeface="+mn-lt"/>
                </a:rPr>
                <a:t>L1 </a:t>
              </a:r>
            </a:p>
            <a:p>
              <a:r>
                <a:rPr lang="en-US" sz="1400">
                  <a:latin typeface="+mn-lt"/>
                </a:rPr>
                <a:t>d-cache</a:t>
              </a:r>
            </a:p>
          </p:txBody>
        </p:sp>
        <p:sp>
          <p:nvSpPr>
            <p:cNvPr id="15" name="Rectangle 408"/>
            <p:cNvSpPr>
              <a:spLocks noChangeArrowheads="1"/>
            </p:cNvSpPr>
            <p:nvPr/>
          </p:nvSpPr>
          <p:spPr bwMode="auto">
            <a:xfrm>
              <a:off x="6096000" y="2324100"/>
              <a:ext cx="7953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>
                  <a:latin typeface="+mn-lt"/>
                </a:rPr>
                <a:t>L1 </a:t>
              </a:r>
            </a:p>
            <a:p>
              <a:r>
                <a:rPr lang="en-US" sz="1400">
                  <a:latin typeface="+mn-lt"/>
                </a:rPr>
                <a:t>i-cache</a:t>
              </a:r>
            </a:p>
          </p:txBody>
        </p:sp>
        <p:sp>
          <p:nvSpPr>
            <p:cNvPr id="16" name="Rectangle 409"/>
            <p:cNvSpPr>
              <a:spLocks noChangeArrowheads="1"/>
            </p:cNvSpPr>
            <p:nvPr/>
          </p:nvSpPr>
          <p:spPr bwMode="auto">
            <a:xfrm>
              <a:off x="5181600" y="3238500"/>
              <a:ext cx="1709738" cy="5715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>
                  <a:latin typeface="+mn-lt"/>
                </a:rPr>
                <a:t>L2 unified cache</a:t>
              </a:r>
            </a:p>
          </p:txBody>
        </p:sp>
        <p:sp>
          <p:nvSpPr>
            <p:cNvPr id="17" name="Line 410"/>
            <p:cNvSpPr>
              <a:spLocks noChangeShapeType="1"/>
            </p:cNvSpPr>
            <p:nvPr/>
          </p:nvSpPr>
          <p:spPr bwMode="auto">
            <a:xfrm>
              <a:off x="5638800" y="19812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18" name="Line 411"/>
            <p:cNvSpPr>
              <a:spLocks noChangeShapeType="1"/>
            </p:cNvSpPr>
            <p:nvPr/>
          </p:nvSpPr>
          <p:spPr bwMode="auto">
            <a:xfrm>
              <a:off x="56388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19" name="Line 412"/>
            <p:cNvSpPr>
              <a:spLocks noChangeShapeType="1"/>
            </p:cNvSpPr>
            <p:nvPr/>
          </p:nvSpPr>
          <p:spPr bwMode="auto">
            <a:xfrm>
              <a:off x="6477000" y="2895600"/>
              <a:ext cx="0" cy="342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1" name="Text Box 414"/>
            <p:cNvSpPr txBox="1">
              <a:spLocks noChangeArrowheads="1"/>
            </p:cNvSpPr>
            <p:nvPr/>
          </p:nvSpPr>
          <p:spPr bwMode="auto">
            <a:xfrm>
              <a:off x="4876800" y="1219200"/>
              <a:ext cx="941111" cy="3637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+mn-lt"/>
                </a:rPr>
                <a:t>Core </a:t>
              </a:r>
              <a:r>
                <a:rPr lang="en-US" sz="1400" dirty="0" smtClean="0">
                  <a:latin typeface="+mn-lt"/>
                </a:rPr>
                <a:t>n-1</a:t>
              </a:r>
              <a:endParaRPr lang="en-US" sz="1400" dirty="0">
                <a:latin typeface="+mn-lt"/>
              </a:endParaRPr>
            </a:p>
          </p:txBody>
        </p:sp>
        <p:sp>
          <p:nvSpPr>
            <p:cNvPr id="22" name="Text Box 415"/>
            <p:cNvSpPr txBox="1">
              <a:spLocks noChangeArrowheads="1"/>
            </p:cNvSpPr>
            <p:nvPr/>
          </p:nvSpPr>
          <p:spPr bwMode="auto">
            <a:xfrm>
              <a:off x="3906838" y="2454274"/>
              <a:ext cx="403711" cy="4364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latin typeface="+mn-lt"/>
                </a:rPr>
                <a:t>…</a:t>
              </a:r>
            </a:p>
          </p:txBody>
        </p:sp>
        <p:sp>
          <p:nvSpPr>
            <p:cNvPr id="23" name="Line 417"/>
            <p:cNvSpPr>
              <a:spLocks noChangeShapeType="1"/>
            </p:cNvSpPr>
            <p:nvPr/>
          </p:nvSpPr>
          <p:spPr bwMode="auto">
            <a:xfrm>
              <a:off x="2286000" y="3810000"/>
              <a:ext cx="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4" name="Line 418"/>
            <p:cNvSpPr>
              <a:spLocks noChangeShapeType="1"/>
            </p:cNvSpPr>
            <p:nvPr/>
          </p:nvSpPr>
          <p:spPr bwMode="auto">
            <a:xfrm>
              <a:off x="6019800" y="3810000"/>
              <a:ext cx="0" cy="533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5" name="Rectangle 419"/>
            <p:cNvSpPr>
              <a:spLocks noChangeArrowheads="1"/>
            </p:cNvSpPr>
            <p:nvPr/>
          </p:nvSpPr>
          <p:spPr bwMode="auto">
            <a:xfrm>
              <a:off x="1936750" y="4343400"/>
              <a:ext cx="4387850" cy="5715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>
                  <a:latin typeface="+mn-lt"/>
                </a:rPr>
                <a:t>L3 unified cache</a:t>
              </a:r>
            </a:p>
            <a:p>
              <a:r>
                <a:rPr lang="en-US" sz="1400">
                  <a:latin typeface="+mn-lt"/>
                </a:rPr>
                <a:t>(shared by all cores)</a:t>
              </a:r>
            </a:p>
          </p:txBody>
        </p:sp>
        <p:sp>
          <p:nvSpPr>
            <p:cNvPr id="26" name="Rectangle 420"/>
            <p:cNvSpPr>
              <a:spLocks noChangeArrowheads="1"/>
            </p:cNvSpPr>
            <p:nvPr/>
          </p:nvSpPr>
          <p:spPr bwMode="auto">
            <a:xfrm>
              <a:off x="1066800" y="5600700"/>
              <a:ext cx="6172200" cy="5715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sz="1400">
                  <a:latin typeface="+mn-lt"/>
                </a:rPr>
                <a:t>Main memory</a:t>
              </a:r>
            </a:p>
          </p:txBody>
        </p:sp>
        <p:sp>
          <p:nvSpPr>
            <p:cNvPr id="27" name="Line 421"/>
            <p:cNvSpPr>
              <a:spLocks noChangeShapeType="1"/>
            </p:cNvSpPr>
            <p:nvPr/>
          </p:nvSpPr>
          <p:spPr bwMode="auto">
            <a:xfrm>
              <a:off x="4210050" y="4914900"/>
              <a:ext cx="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40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Consistency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204856"/>
            <a:ext cx="7896225" cy="771524"/>
          </a:xfrm>
        </p:spPr>
        <p:txBody>
          <a:bodyPr/>
          <a:lstStyle/>
          <a:p>
            <a:r>
              <a:rPr lang="en-US" dirty="0" smtClean="0"/>
              <a:t>Impossible outputs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100</a:t>
            </a:r>
            <a:r>
              <a:rPr lang="en-US" dirty="0" smtClean="0">
                <a:solidFill>
                  <a:srgbClr val="FF0000"/>
                </a:solidFill>
              </a:rPr>
              <a:t>, 1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1, </a:t>
            </a:r>
            <a:r>
              <a:rPr lang="en-US" dirty="0" smtClean="0">
                <a:solidFill>
                  <a:srgbClr val="0000FF"/>
                </a:solidFill>
              </a:rPr>
              <a:t>100</a:t>
            </a:r>
          </a:p>
          <a:p>
            <a:pPr lvl="1"/>
            <a:r>
              <a:rPr lang="en-US" dirty="0" smtClean="0"/>
              <a:t>Would require reaching both Ra and </a:t>
            </a:r>
            <a:r>
              <a:rPr lang="en-US" dirty="0" err="1" smtClean="0"/>
              <a:t>Rb</a:t>
            </a:r>
            <a:r>
              <a:rPr lang="en-US" dirty="0" smtClean="0"/>
              <a:t> before </a:t>
            </a:r>
            <a:r>
              <a:rPr lang="en-US" dirty="0" err="1" smtClean="0"/>
              <a:t>Wa</a:t>
            </a:r>
            <a:r>
              <a:rPr lang="en-US" dirty="0" smtClean="0"/>
              <a:t> and </a:t>
            </a:r>
            <a:r>
              <a:rPr lang="en-US" dirty="0" err="1" smtClean="0"/>
              <a:t>Wb</a:t>
            </a:r>
            <a:endParaRPr lang="en-US" dirty="0" smtClean="0"/>
          </a:p>
        </p:txBody>
      </p:sp>
      <p:grpSp>
        <p:nvGrpSpPr>
          <p:cNvPr id="4" name="Group 83"/>
          <p:cNvGrpSpPr/>
          <p:nvPr/>
        </p:nvGrpSpPr>
        <p:grpSpPr>
          <a:xfrm>
            <a:off x="3427523" y="3009900"/>
            <a:ext cx="5184553" cy="2362200"/>
            <a:chOff x="2057400" y="3048000"/>
            <a:chExt cx="5184553" cy="2362200"/>
          </a:xfrm>
        </p:grpSpPr>
        <p:sp>
          <p:nvSpPr>
            <p:cNvPr id="11" name="TextBox 10"/>
            <p:cNvSpPr txBox="1"/>
            <p:nvPr/>
          </p:nvSpPr>
          <p:spPr>
            <a:xfrm>
              <a:off x="2079121" y="3472934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12" name="Straight Connector 11"/>
            <p:cNvCxnSpPr>
              <a:stCxn id="11" idx="3"/>
            </p:cNvCxnSpPr>
            <p:nvPr/>
          </p:nvCxnSpPr>
          <p:spPr bwMode="auto">
            <a:xfrm flipV="1">
              <a:off x="2579258" y="3276600"/>
              <a:ext cx="876855" cy="38100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456113" y="3059668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25841" y="3067090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45472" y="3074512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5257800" y="3275012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>
              <a:stCxn id="11" idx="3"/>
            </p:cNvCxnSpPr>
            <p:nvPr/>
          </p:nvCxnSpPr>
          <p:spPr bwMode="auto">
            <a:xfrm>
              <a:off x="2579258" y="3657600"/>
              <a:ext cx="876855" cy="18466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3456113" y="366926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24" name="Straight Connector 23"/>
            <p:cNvCxnSpPr>
              <a:stCxn id="23" idx="3"/>
            </p:cNvCxnSpPr>
            <p:nvPr/>
          </p:nvCxnSpPr>
          <p:spPr bwMode="auto">
            <a:xfrm flipV="1">
              <a:off x="3974204" y="3689866"/>
              <a:ext cx="751637" cy="16406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4725841" y="348035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45472" y="3487778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5257800" y="3688278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23" idx="3"/>
            </p:cNvCxnSpPr>
            <p:nvPr/>
          </p:nvCxnSpPr>
          <p:spPr bwMode="auto">
            <a:xfrm>
              <a:off x="3974204" y="3853934"/>
              <a:ext cx="751637" cy="24919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4725841" y="3893622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45472" y="3901044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>
              <a:off x="5257800" y="4101544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2057400" y="461275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43" name="Straight Connector 42"/>
            <p:cNvCxnSpPr>
              <a:stCxn id="42" idx="3"/>
            </p:cNvCxnSpPr>
            <p:nvPr/>
          </p:nvCxnSpPr>
          <p:spPr bwMode="auto">
            <a:xfrm flipV="1">
              <a:off x="2575491" y="4416424"/>
              <a:ext cx="858901" cy="38100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3434392" y="4199492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865920" y="4414836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4704120" y="4206914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23751" y="421433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>
              <a:off x="5236079" y="4414836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>
              <a:stCxn id="42" idx="3"/>
            </p:cNvCxnSpPr>
            <p:nvPr/>
          </p:nvCxnSpPr>
          <p:spPr bwMode="auto">
            <a:xfrm>
              <a:off x="2575491" y="4797424"/>
              <a:ext cx="858901" cy="18466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0" name="TextBox 49"/>
            <p:cNvSpPr txBox="1"/>
            <p:nvPr/>
          </p:nvSpPr>
          <p:spPr>
            <a:xfrm>
              <a:off x="3434392" y="4809092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51" name="Straight Connector 50"/>
            <p:cNvCxnSpPr>
              <a:stCxn id="50" idx="3"/>
            </p:cNvCxnSpPr>
            <p:nvPr/>
          </p:nvCxnSpPr>
          <p:spPr bwMode="auto">
            <a:xfrm flipV="1">
              <a:off x="3934529" y="4829690"/>
              <a:ext cx="769591" cy="16406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>
              <a:off x="4704120" y="462018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023751" y="4627602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5236079" y="4828102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>
              <a:stCxn id="50" idx="3"/>
            </p:cNvCxnSpPr>
            <p:nvPr/>
          </p:nvCxnSpPr>
          <p:spPr bwMode="auto">
            <a:xfrm>
              <a:off x="3934529" y="4993758"/>
              <a:ext cx="769591" cy="24919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>
              <a:off x="4704120" y="503344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023751" y="5040868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5236079" y="5241368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6477000" y="30480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100</a:t>
              </a:r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, 2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477000" y="3516868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200</a:t>
              </a:r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, 2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477000" y="38862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2, </a:t>
              </a:r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200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77000" y="41910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1, </a:t>
              </a:r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200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477000" y="4572000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2, </a:t>
              </a:r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200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477000" y="5040868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200</a:t>
              </a:r>
              <a:r>
                <a:rPr lang="en-US" sz="1800" dirty="0" smtClean="0">
                  <a:solidFill>
                    <a:srgbClr val="FF0000"/>
                  </a:solidFill>
                  <a:latin typeface="Calibri" pitchFamily="34" charset="0"/>
                </a:rPr>
                <a:t>, 2</a:t>
              </a:r>
            </a:p>
          </p:txBody>
        </p:sp>
        <p:cxnSp>
          <p:nvCxnSpPr>
            <p:cNvPr id="70" name="Straight Connector 69"/>
            <p:cNvCxnSpPr/>
            <p:nvPr/>
          </p:nvCxnSpPr>
          <p:spPr bwMode="auto">
            <a:xfrm>
              <a:off x="3886200" y="3276600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oup 58"/>
          <p:cNvGrpSpPr/>
          <p:nvPr/>
        </p:nvGrpSpPr>
        <p:grpSpPr>
          <a:xfrm>
            <a:off x="5344327" y="1042610"/>
            <a:ext cx="2006190" cy="1563888"/>
            <a:chOff x="5759932" y="874512"/>
            <a:chExt cx="2006190" cy="1563888"/>
          </a:xfrm>
        </p:grpSpPr>
        <p:sp>
          <p:nvSpPr>
            <p:cNvPr id="71" name="TextBox 70"/>
            <p:cNvSpPr txBox="1"/>
            <p:nvPr/>
          </p:nvSpPr>
          <p:spPr>
            <a:xfrm>
              <a:off x="5759932" y="1447800"/>
              <a:ext cx="500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Wa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029660" y="1455222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Rb</a:t>
              </a:r>
              <a:endParaRPr lang="en-US" sz="1800" dirty="0" smtClean="0">
                <a:latin typeface="Calibri" pitchFamily="34" charset="0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6190019" y="1664732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4" name="TextBox 73"/>
            <p:cNvSpPr txBox="1"/>
            <p:nvPr/>
          </p:nvSpPr>
          <p:spPr>
            <a:xfrm>
              <a:off x="5759932" y="2061646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Wb</a:t>
              </a:r>
              <a:endParaRPr lang="en-US" sz="1800" dirty="0" smtClean="0">
                <a:latin typeface="Calibri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029660" y="2069068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Ra</a:t>
              </a:r>
            </a:p>
          </p:txBody>
        </p:sp>
        <p:cxnSp>
          <p:nvCxnSpPr>
            <p:cNvPr id="76" name="Straight Connector 75"/>
            <p:cNvCxnSpPr/>
            <p:nvPr/>
          </p:nvCxnSpPr>
          <p:spPr bwMode="auto">
            <a:xfrm>
              <a:off x="6190019" y="2278578"/>
              <a:ext cx="838200" cy="158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7" name="TextBox 76"/>
            <p:cNvSpPr txBox="1"/>
            <p:nvPr/>
          </p:nvSpPr>
          <p:spPr>
            <a:xfrm>
              <a:off x="5759932" y="874512"/>
              <a:ext cx="20061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>
                  <a:latin typeface="Calibri" pitchFamily="34" charset="0"/>
                </a:rPr>
                <a:t>Thread consistency</a:t>
              </a:r>
            </a:p>
            <a:p>
              <a:pPr algn="ctr"/>
              <a:r>
                <a:rPr lang="en-US" sz="1800" dirty="0" smtClean="0">
                  <a:latin typeface="Calibri" pitchFamily="34" charset="0"/>
                </a:rPr>
                <a:t>constraints</a:t>
              </a:r>
            </a:p>
          </p:txBody>
        </p:sp>
      </p:grpSp>
      <p:grpSp>
        <p:nvGrpSpPr>
          <p:cNvPr id="6" name="Group 77"/>
          <p:cNvGrpSpPr/>
          <p:nvPr/>
        </p:nvGrpSpPr>
        <p:grpSpPr>
          <a:xfrm>
            <a:off x="396875" y="1209120"/>
            <a:ext cx="3200400" cy="2069068"/>
            <a:chOff x="2057400" y="1283732"/>
            <a:chExt cx="3200400" cy="2069068"/>
          </a:xfrm>
        </p:grpSpPr>
        <p:sp>
          <p:nvSpPr>
            <p:cNvPr id="79" name="TextBox 78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0" dirty="0" err="1" smtClean="0">
                  <a:latin typeface="Calibri" pitchFamily="34" charset="0"/>
                </a:rPr>
                <a:t>int</a:t>
              </a:r>
              <a:r>
                <a:rPr lang="en-US" sz="1800" b="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b="0" dirty="0" err="1" smtClean="0">
                  <a:latin typeface="Calibri" pitchFamily="34" charset="0"/>
                </a:rPr>
                <a:t>int</a:t>
              </a:r>
              <a:r>
                <a:rPr lang="en-US" sz="1800" b="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b="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err="1" smtClean="0">
                  <a:latin typeface="Calibri" pitchFamily="34" charset="0"/>
                </a:rPr>
                <a:t>Wa</a:t>
              </a:r>
              <a:r>
                <a:rPr lang="en-US" sz="1800" b="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err="1" smtClean="0">
                  <a:latin typeface="Calibri" pitchFamily="34" charset="0"/>
                </a:rPr>
                <a:t>Rb</a:t>
              </a:r>
              <a:r>
                <a:rPr lang="en-US" sz="1800" b="0" dirty="0" smtClean="0">
                  <a:latin typeface="Calibri" pitchFamily="34" charset="0"/>
                </a:rPr>
                <a:t>: 	</a:t>
              </a:r>
              <a:r>
                <a:rPr lang="en-US" sz="1800" b="0" dirty="0" smtClean="0">
                  <a:solidFill>
                    <a:srgbClr val="0000FF"/>
                  </a:solidFill>
                  <a:latin typeface="Calibri" pitchFamily="34" charset="0"/>
                </a:rPr>
                <a:t>print(b)</a:t>
              </a:r>
              <a:r>
                <a:rPr lang="en-US" sz="1800" b="0" dirty="0" smtClean="0">
                  <a:latin typeface="Calibri" pitchFamily="34" charset="0"/>
                </a:rPr>
                <a:t>;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b="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err="1" smtClean="0">
                  <a:latin typeface="Calibri" pitchFamily="34" charset="0"/>
                </a:rPr>
                <a:t>Wb</a:t>
              </a:r>
              <a:r>
                <a:rPr lang="en-US" sz="1800" b="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b="0" dirty="0" smtClean="0">
                  <a:latin typeface="Calibri" pitchFamily="34" charset="0"/>
                </a:rPr>
                <a:t>Ra:	</a:t>
              </a:r>
              <a:r>
                <a:rPr lang="en-US" sz="1800" b="0" dirty="0" smtClean="0">
                  <a:solidFill>
                    <a:srgbClr val="FF0000"/>
                  </a:solidFill>
                  <a:latin typeface="Calibri" pitchFamily="34" charset="0"/>
                </a:rPr>
                <a:t>print(a)</a:t>
              </a:r>
              <a:r>
                <a:rPr lang="en-US" sz="1800" b="0" dirty="0" smtClean="0">
                  <a:latin typeface="Calibri" pitchFamily="34" charset="0"/>
                </a:rPr>
                <a:t>;</a:t>
              </a:r>
            </a:p>
          </p:txBody>
        </p:sp>
        <p:cxnSp>
          <p:nvCxnSpPr>
            <p:cNvPr id="82" name="Straight Arrow Connector 81"/>
            <p:cNvCxnSpPr>
              <a:stCxn id="79" idx="2"/>
              <a:endCxn id="80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83" name="Straight Arrow Connector 82"/>
            <p:cNvCxnSpPr>
              <a:stCxn id="79" idx="2"/>
              <a:endCxn id="81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Non-Coherent Cache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4251325" cy="1609725"/>
          </a:xfrm>
        </p:spPr>
        <p:txBody>
          <a:bodyPr/>
          <a:lstStyle/>
          <a:p>
            <a:r>
              <a:rPr lang="en-US" dirty="0" smtClean="0"/>
              <a:t>Write-back caches, without coordination between them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81000" y="5029200"/>
            <a:ext cx="44958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Main Memory</a:t>
            </a:r>
            <a:endParaRPr lang="en-US" sz="20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524000" y="54864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a:1</a:t>
            </a:r>
            <a:endParaRPr lang="en-US" sz="18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048000" y="5486401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b:100</a:t>
            </a:r>
            <a:endParaRPr lang="en-US" sz="18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35052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Thread1 Cache</a:t>
            </a:r>
            <a:endParaRPr lang="en-US" sz="20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3400" y="39624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a: 2</a:t>
            </a:r>
            <a:endParaRPr lang="en-US" sz="18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895600" y="35052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Thread2 Cache</a:t>
            </a:r>
            <a:endParaRPr lang="en-US" sz="2000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962400" y="39624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b:200</a:t>
            </a:r>
            <a:endParaRPr lang="en-US" sz="1800" dirty="0">
              <a:latin typeface="+mn-lt"/>
            </a:endParaRPr>
          </a:p>
        </p:txBody>
      </p:sp>
      <p:cxnSp>
        <p:nvCxnSpPr>
          <p:cNvPr id="21" name="Straight Connector 20"/>
          <p:cNvCxnSpPr>
            <a:endCxn id="9" idx="2"/>
          </p:cNvCxnSpPr>
          <p:nvPr/>
        </p:nvCxnSpPr>
        <p:spPr bwMode="auto">
          <a:xfrm rot="5400000" flipH="1" flipV="1">
            <a:off x="1219200" y="4876800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 flipH="1" flipV="1">
            <a:off x="3734594" y="4876006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7" name="Group 35"/>
          <p:cNvGrpSpPr/>
          <p:nvPr/>
        </p:nvGrpSpPr>
        <p:grpSpPr>
          <a:xfrm>
            <a:off x="1828800" y="3962400"/>
            <a:ext cx="4627340" cy="1524000"/>
            <a:chOff x="2057400" y="2895600"/>
            <a:chExt cx="4627340" cy="1524000"/>
          </a:xfrm>
        </p:grpSpPr>
        <p:grpSp>
          <p:nvGrpSpPr>
            <p:cNvPr id="8" name="Group 31"/>
            <p:cNvGrpSpPr/>
            <p:nvPr/>
          </p:nvGrpSpPr>
          <p:grpSpPr>
            <a:xfrm>
              <a:off x="2057400" y="2895600"/>
              <a:ext cx="1905000" cy="1524000"/>
              <a:chOff x="2057400" y="2895600"/>
              <a:chExt cx="1905000" cy="152400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3276600" y="28956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a:1</a:t>
                </a:r>
                <a:endParaRPr lang="en-US" sz="1800" dirty="0"/>
              </a:p>
            </p:txBody>
          </p:sp>
          <p:cxnSp>
            <p:nvCxnSpPr>
              <p:cNvPr id="28" name="Straight Arrow Connector 27"/>
              <p:cNvCxnSpPr>
                <a:endCxn id="13" idx="2"/>
              </p:cNvCxnSpPr>
              <p:nvPr/>
            </p:nvCxnSpPr>
            <p:spPr bwMode="auto">
              <a:xfrm flipV="1">
                <a:off x="2057400" y="3200400"/>
                <a:ext cx="1562100" cy="1219200"/>
              </a:xfrm>
              <a:prstGeom prst="straightConnector1">
                <a:avLst/>
              </a:prstGeom>
              <a:noFill/>
              <a:ln w="31750">
                <a:solidFill>
                  <a:srgbClr val="C00000"/>
                </a:solidFill>
                <a:miter lim="800000"/>
                <a:headEnd type="none" w="med" len="med"/>
                <a:tailEnd type="arrow"/>
              </a:ln>
              <a:effectLst/>
            </p:spPr>
          </p:cxnSp>
        </p:grpSp>
        <p:sp>
          <p:nvSpPr>
            <p:cNvPr id="34" name="TextBox 33"/>
            <p:cNvSpPr txBox="1"/>
            <p:nvPr/>
          </p:nvSpPr>
          <p:spPr>
            <a:xfrm>
              <a:off x="5867400" y="2895601"/>
              <a:ext cx="817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ED0101"/>
                  </a:solidFill>
                  <a:latin typeface="Calibri" pitchFamily="34" charset="0"/>
                </a:rPr>
                <a:t>print 1</a:t>
              </a: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1372394" y="3962401"/>
            <a:ext cx="5338644" cy="1524000"/>
            <a:chOff x="1600994" y="2895601"/>
            <a:chExt cx="5338644" cy="1524000"/>
          </a:xfrm>
        </p:grpSpPr>
        <p:grpSp>
          <p:nvGrpSpPr>
            <p:cNvPr id="15" name="Group 32"/>
            <p:cNvGrpSpPr/>
            <p:nvPr/>
          </p:nvGrpSpPr>
          <p:grpSpPr>
            <a:xfrm>
              <a:off x="1600994" y="2895601"/>
              <a:ext cx="1942306" cy="1524000"/>
              <a:chOff x="1600994" y="2895601"/>
              <a:chExt cx="1942306" cy="1524000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1600994" y="2895601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b:100</a:t>
                </a:r>
                <a:endParaRPr lang="en-US" sz="1800" dirty="0"/>
              </a:p>
            </p:txBody>
          </p:sp>
          <p:cxnSp>
            <p:nvCxnSpPr>
              <p:cNvPr id="29" name="Straight Arrow Connector 28"/>
              <p:cNvCxnSpPr>
                <a:stCxn id="6" idx="0"/>
                <a:endCxn id="11" idx="2"/>
              </p:cNvCxnSpPr>
              <p:nvPr/>
            </p:nvCxnSpPr>
            <p:spPr bwMode="auto">
              <a:xfrm rot="16200000" flipV="1">
                <a:off x="2133997" y="3010298"/>
                <a:ext cx="1219200" cy="1599406"/>
              </a:xfrm>
              <a:prstGeom prst="straightConnector1">
                <a:avLst/>
              </a:prstGeom>
              <a:noFill/>
              <a:ln w="31750">
                <a:solidFill>
                  <a:srgbClr val="C00000"/>
                </a:solidFill>
                <a:miter lim="800000"/>
                <a:headEnd type="none" w="med" len="med"/>
                <a:tailEnd type="arrow"/>
              </a:ln>
              <a:effectLst/>
            </p:spPr>
          </p:cxnSp>
        </p:grpSp>
        <p:sp>
          <p:nvSpPr>
            <p:cNvPr id="35" name="TextBox 34"/>
            <p:cNvSpPr txBox="1"/>
            <p:nvPr/>
          </p:nvSpPr>
          <p:spPr>
            <a:xfrm>
              <a:off x="5888260" y="3440668"/>
              <a:ext cx="10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print 100</a:t>
              </a: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5257800" y="1197678"/>
            <a:ext cx="3200400" cy="2069068"/>
            <a:chOff x="2057400" y="1283732"/>
            <a:chExt cx="3200400" cy="2069068"/>
          </a:xfrm>
        </p:grpSpPr>
        <p:sp>
          <p:nvSpPr>
            <p:cNvPr id="24" name="TextBox 23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Wa</a:t>
              </a:r>
              <a:r>
                <a:rPr lang="en-US" sz="180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Rb</a:t>
              </a:r>
              <a:r>
                <a:rPr lang="en-US" sz="1800" dirty="0" smtClean="0">
                  <a:latin typeface="Calibri" pitchFamily="34" charset="0"/>
                </a:rPr>
                <a:t>: 	</a:t>
              </a:r>
              <a:r>
                <a:rPr lang="en-US" sz="1800" dirty="0" smtClean="0">
                  <a:solidFill>
                    <a:srgbClr val="0000FF"/>
                  </a:solidFill>
                  <a:latin typeface="Calibri" pitchFamily="34" charset="0"/>
                </a:rPr>
                <a:t>print(b)</a:t>
              </a:r>
              <a:r>
                <a:rPr lang="en-US" sz="1800" dirty="0" smtClean="0">
                  <a:latin typeface="Calibri" pitchFamily="34" charset="0"/>
                </a:rPr>
                <a:t>;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Wb</a:t>
              </a:r>
              <a:r>
                <a:rPr lang="en-US" sz="180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Ra:	</a:t>
              </a:r>
              <a:r>
                <a:rPr lang="en-US" sz="1800" dirty="0" smtClean="0">
                  <a:solidFill>
                    <a:srgbClr val="ED0101"/>
                  </a:solidFill>
                  <a:latin typeface="Calibri" pitchFamily="34" charset="0"/>
                </a:rPr>
                <a:t>print(a)</a:t>
              </a:r>
              <a:r>
                <a:rPr lang="en-US" sz="1800" dirty="0" smtClean="0">
                  <a:latin typeface="Calibri" pitchFamily="34" charset="0"/>
                </a:rPr>
                <a:t>;</a:t>
              </a:r>
            </a:p>
          </p:txBody>
        </p:sp>
        <p:cxnSp>
          <p:nvCxnSpPr>
            <p:cNvPr id="30" name="Straight Arrow Connector 29"/>
            <p:cNvCxnSpPr>
              <a:stCxn id="24" idx="2"/>
              <a:endCxn id="25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>
              <a:stCxn id="24" idx="2"/>
              <a:endCxn id="27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Snoopy Caches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619125"/>
          </a:xfrm>
        </p:spPr>
        <p:txBody>
          <a:bodyPr/>
          <a:lstStyle/>
          <a:p>
            <a:r>
              <a:rPr lang="en-US" dirty="0" smtClean="0"/>
              <a:t>Tag each cache block with state</a:t>
            </a:r>
          </a:p>
          <a:p>
            <a:pPr lvl="1">
              <a:buNone/>
            </a:pPr>
            <a:r>
              <a:rPr lang="en-US" dirty="0" smtClean="0"/>
              <a:t>Invalid	Cannot use value</a:t>
            </a:r>
          </a:p>
          <a:p>
            <a:pPr lvl="1">
              <a:buNone/>
            </a:pPr>
            <a:r>
              <a:rPr lang="en-US" dirty="0" smtClean="0"/>
              <a:t>Shared	Readable copy</a:t>
            </a:r>
          </a:p>
          <a:p>
            <a:pPr lvl="1">
              <a:buNone/>
            </a:pPr>
            <a:r>
              <a:rPr lang="en-US" dirty="0" smtClean="0"/>
              <a:t>Exclusive	Writeable copy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09600" y="4724400"/>
            <a:ext cx="44958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Main Memory</a:t>
            </a:r>
            <a:endParaRPr lang="en-US" sz="20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752600" y="51816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a:1</a:t>
            </a:r>
            <a:endParaRPr lang="en-US" sz="18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276600" y="5181601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b:100</a:t>
            </a:r>
            <a:endParaRPr lang="en-US" sz="18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96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Thread1 Cache</a:t>
            </a:r>
            <a:endParaRPr lang="en-US" sz="20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1242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Thread2 Cache</a:t>
            </a:r>
            <a:endParaRPr lang="en-US" sz="2000" dirty="0">
              <a:latin typeface="+mn-lt"/>
            </a:endParaRPr>
          </a:p>
        </p:txBody>
      </p:sp>
      <p:cxnSp>
        <p:nvCxnSpPr>
          <p:cNvPr id="21" name="Straight Connector 20"/>
          <p:cNvCxnSpPr>
            <a:endCxn id="9" idx="2"/>
          </p:cNvCxnSpPr>
          <p:nvPr/>
        </p:nvCxnSpPr>
        <p:spPr bwMode="auto">
          <a:xfrm rot="5400000" flipH="1" flipV="1">
            <a:off x="1447800" y="4572000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 flipH="1" flipV="1">
            <a:off x="3963194" y="4571206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7" name="Group 35"/>
          <p:cNvGrpSpPr/>
          <p:nvPr/>
        </p:nvGrpSpPr>
        <p:grpSpPr>
          <a:xfrm>
            <a:off x="762000" y="3581400"/>
            <a:ext cx="990600" cy="304800"/>
            <a:chOff x="762000" y="3581400"/>
            <a:chExt cx="990600" cy="3048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1066800" y="3581400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a: 2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62000" y="3581400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E</a:t>
              </a:r>
              <a:endParaRPr lang="en-US" sz="1800" dirty="0">
                <a:latin typeface="+mn-lt"/>
              </a:endParaRPr>
            </a:p>
          </p:txBody>
        </p:sp>
      </p:grpSp>
      <p:grpSp>
        <p:nvGrpSpPr>
          <p:cNvPr id="8" name="Group 38"/>
          <p:cNvGrpSpPr/>
          <p:nvPr/>
        </p:nvGrpSpPr>
        <p:grpSpPr>
          <a:xfrm>
            <a:off x="3200400" y="4038600"/>
            <a:ext cx="952500" cy="304800"/>
            <a:chOff x="2705100" y="3874532"/>
            <a:chExt cx="952500" cy="30480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2971800" y="3874532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b:200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2705100" y="3874532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E</a:t>
              </a:r>
              <a:endParaRPr lang="en-US" sz="1800" dirty="0">
                <a:latin typeface="+mn-lt"/>
              </a:endParaRPr>
            </a:p>
          </p:txBody>
        </p:sp>
      </p:grpSp>
      <p:grpSp>
        <p:nvGrpSpPr>
          <p:cNvPr id="10" name="Group 16"/>
          <p:cNvGrpSpPr/>
          <p:nvPr/>
        </p:nvGrpSpPr>
        <p:grpSpPr>
          <a:xfrm>
            <a:off x="5334000" y="809474"/>
            <a:ext cx="3200400" cy="2069068"/>
            <a:chOff x="2057400" y="1283732"/>
            <a:chExt cx="3200400" cy="2069068"/>
          </a:xfrm>
        </p:grpSpPr>
        <p:sp>
          <p:nvSpPr>
            <p:cNvPr id="18" name="TextBox 17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+mn-lt"/>
                </a:rPr>
                <a:t>int</a:t>
              </a:r>
              <a:r>
                <a:rPr lang="en-US" sz="1800" dirty="0" smtClean="0">
                  <a:latin typeface="+mn-lt"/>
                </a:rPr>
                <a:t> a = 1;</a:t>
              </a:r>
            </a:p>
            <a:p>
              <a:r>
                <a:rPr lang="en-US" sz="1800" dirty="0" err="1" smtClean="0">
                  <a:latin typeface="+mn-lt"/>
                </a:rPr>
                <a:t>int</a:t>
              </a:r>
              <a:r>
                <a:rPr lang="en-US" sz="1800" dirty="0" smtClean="0">
                  <a:latin typeface="+mn-lt"/>
                </a:rPr>
                <a:t> b = 100;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+mn-lt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+mn-lt"/>
                </a:rPr>
                <a:t>Wa</a:t>
              </a:r>
              <a:r>
                <a:rPr lang="en-US" sz="1800" dirty="0" smtClean="0">
                  <a:latin typeface="+mn-lt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+mn-lt"/>
                </a:rPr>
                <a:t>Rb</a:t>
              </a:r>
              <a:r>
                <a:rPr lang="en-US" sz="1800" dirty="0" smtClean="0">
                  <a:latin typeface="+mn-lt"/>
                </a:rPr>
                <a:t>: 	print(b);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+mn-lt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+mn-lt"/>
                </a:rPr>
                <a:t>Wb</a:t>
              </a:r>
              <a:r>
                <a:rPr lang="en-US" sz="1800" dirty="0" smtClean="0">
                  <a:latin typeface="+mn-lt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+mn-lt"/>
                </a:rPr>
                <a:t>Ra:	print(a);</a:t>
              </a:r>
            </a:p>
          </p:txBody>
        </p:sp>
        <p:cxnSp>
          <p:nvCxnSpPr>
            <p:cNvPr id="22" name="Straight Arrow Connector 21"/>
            <p:cNvCxnSpPr>
              <a:stCxn id="18" idx="2"/>
              <a:endCxn id="19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>
              <a:stCxn id="18" idx="2"/>
              <a:endCxn id="20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Snoopy Caches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619125"/>
          </a:xfrm>
        </p:spPr>
        <p:txBody>
          <a:bodyPr/>
          <a:lstStyle/>
          <a:p>
            <a:r>
              <a:rPr lang="en-US" dirty="0" smtClean="0"/>
              <a:t>Tag each cache block with state</a:t>
            </a:r>
          </a:p>
          <a:p>
            <a:pPr lvl="1">
              <a:buNone/>
            </a:pPr>
            <a:r>
              <a:rPr lang="en-US" dirty="0" smtClean="0"/>
              <a:t>Invalid	Cannot use value</a:t>
            </a:r>
          </a:p>
          <a:p>
            <a:pPr lvl="1">
              <a:buNone/>
            </a:pPr>
            <a:r>
              <a:rPr lang="en-US" dirty="0" smtClean="0"/>
              <a:t>Shared	Readable copy</a:t>
            </a:r>
          </a:p>
          <a:p>
            <a:pPr lvl="1">
              <a:buNone/>
            </a:pPr>
            <a:r>
              <a:rPr lang="en-US" dirty="0" smtClean="0"/>
              <a:t>Exclusive	Writeable copy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09600" y="4724400"/>
            <a:ext cx="44958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Main Memory</a:t>
            </a:r>
            <a:endParaRPr lang="en-US" sz="20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752600" y="5181600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a:1</a:t>
            </a:r>
            <a:endParaRPr lang="en-US" sz="18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276600" y="5181601"/>
            <a:ext cx="685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b:100</a:t>
            </a:r>
            <a:endParaRPr lang="en-US" sz="18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96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Thread1 Cache</a:t>
            </a:r>
            <a:endParaRPr lang="en-US" sz="20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124200" y="3200400"/>
            <a:ext cx="1981200" cy="12192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Thread2 Cache</a:t>
            </a:r>
            <a:endParaRPr lang="en-US" sz="2000" dirty="0">
              <a:latin typeface="+mn-lt"/>
            </a:endParaRPr>
          </a:p>
        </p:txBody>
      </p:sp>
      <p:cxnSp>
        <p:nvCxnSpPr>
          <p:cNvPr id="21" name="Straight Connector 20"/>
          <p:cNvCxnSpPr>
            <a:endCxn id="9" idx="2"/>
          </p:cNvCxnSpPr>
          <p:nvPr/>
        </p:nvCxnSpPr>
        <p:spPr bwMode="auto">
          <a:xfrm rot="5400000" flipH="1" flipV="1">
            <a:off x="1447800" y="4572000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 flipH="1" flipV="1">
            <a:off x="3963194" y="4571206"/>
            <a:ext cx="304800" cy="1588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7" name="Group 35"/>
          <p:cNvGrpSpPr/>
          <p:nvPr/>
        </p:nvGrpSpPr>
        <p:grpSpPr>
          <a:xfrm>
            <a:off x="762000" y="3581400"/>
            <a:ext cx="990600" cy="304800"/>
            <a:chOff x="762000" y="3581400"/>
            <a:chExt cx="990600" cy="3048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1066800" y="3581400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a: 2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62000" y="3581400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E</a:t>
              </a:r>
              <a:endParaRPr lang="en-US" sz="1800" dirty="0">
                <a:latin typeface="+mn-lt"/>
              </a:endParaRPr>
            </a:p>
          </p:txBody>
        </p:sp>
      </p:grpSp>
      <p:grpSp>
        <p:nvGrpSpPr>
          <p:cNvPr id="8" name="Group 38"/>
          <p:cNvGrpSpPr/>
          <p:nvPr/>
        </p:nvGrpSpPr>
        <p:grpSpPr>
          <a:xfrm>
            <a:off x="3200400" y="4038600"/>
            <a:ext cx="952500" cy="304800"/>
            <a:chOff x="2705100" y="3874532"/>
            <a:chExt cx="952500" cy="30480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2971800" y="3874532"/>
              <a:ext cx="685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b:200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2705100" y="3874532"/>
              <a:ext cx="304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E</a:t>
              </a:r>
              <a:endParaRPr lang="en-US" sz="1800" dirty="0">
                <a:latin typeface="+mn-lt"/>
              </a:endParaRPr>
            </a:p>
          </p:txBody>
        </p:sp>
      </p:grpSp>
      <p:grpSp>
        <p:nvGrpSpPr>
          <p:cNvPr id="14" name="Group 44"/>
          <p:cNvGrpSpPr/>
          <p:nvPr/>
        </p:nvGrpSpPr>
        <p:grpSpPr>
          <a:xfrm>
            <a:off x="762000" y="3745468"/>
            <a:ext cx="6177638" cy="1131332"/>
            <a:chOff x="762000" y="3745468"/>
            <a:chExt cx="6177638" cy="1131332"/>
          </a:xfrm>
        </p:grpSpPr>
        <p:sp>
          <p:nvSpPr>
            <p:cNvPr id="35" name="TextBox 34"/>
            <p:cNvSpPr txBox="1"/>
            <p:nvPr/>
          </p:nvSpPr>
          <p:spPr>
            <a:xfrm>
              <a:off x="5888260" y="4202668"/>
              <a:ext cx="10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46E2"/>
                  </a:solidFill>
                  <a:latin typeface="Calibri" pitchFamily="34" charset="0"/>
                </a:rPr>
                <a:t>print 200</a:t>
              </a:r>
            </a:p>
          </p:txBody>
        </p:sp>
        <p:grpSp>
          <p:nvGrpSpPr>
            <p:cNvPr id="15" name="Group 32"/>
            <p:cNvGrpSpPr/>
            <p:nvPr/>
          </p:nvGrpSpPr>
          <p:grpSpPr>
            <a:xfrm>
              <a:off x="762000" y="3962400"/>
              <a:ext cx="990600" cy="304800"/>
              <a:chOff x="762000" y="3962400"/>
              <a:chExt cx="990600" cy="304800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1066800" y="39624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b:200</a:t>
                </a:r>
                <a:endParaRPr lang="en-US" sz="1800" dirty="0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762000" y="39624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grpSp>
          <p:nvGrpSpPr>
            <p:cNvPr id="17" name="Group 30"/>
            <p:cNvGrpSpPr/>
            <p:nvPr/>
          </p:nvGrpSpPr>
          <p:grpSpPr>
            <a:xfrm>
              <a:off x="3200400" y="4038600"/>
              <a:ext cx="990600" cy="304800"/>
              <a:chOff x="3200400" y="4038600"/>
              <a:chExt cx="990600" cy="304800"/>
            </a:xfrm>
          </p:grpSpPr>
          <p:sp>
            <p:nvSpPr>
              <p:cNvPr id="16" name="Rectangle 15"/>
              <p:cNvSpPr/>
              <p:nvPr/>
            </p:nvSpPr>
            <p:spPr bwMode="auto">
              <a:xfrm>
                <a:off x="3505200" y="40386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b:200</a:t>
                </a:r>
                <a:endParaRPr lang="en-US" sz="1800" dirty="0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3200400" y="40386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sp>
          <p:nvSpPr>
            <p:cNvPr id="43" name="Arc 42"/>
            <p:cNvSpPr/>
            <p:nvPr/>
          </p:nvSpPr>
          <p:spPr bwMode="auto">
            <a:xfrm flipH="1" flipV="1">
              <a:off x="1371600" y="3745468"/>
              <a:ext cx="2324100" cy="1131332"/>
            </a:xfrm>
            <a:prstGeom prst="arc">
              <a:avLst>
                <a:gd name="adj1" fmla="val 10822690"/>
                <a:gd name="adj2" fmla="val 0"/>
              </a:avLst>
            </a:prstGeom>
            <a:noFill/>
            <a:ln w="38100">
              <a:solidFill>
                <a:srgbClr val="C00000"/>
              </a:solidFill>
              <a:miter lim="800000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43"/>
          <p:cNvGrpSpPr/>
          <p:nvPr/>
        </p:nvGrpSpPr>
        <p:grpSpPr>
          <a:xfrm>
            <a:off x="762000" y="3352800"/>
            <a:ext cx="5922740" cy="1131332"/>
            <a:chOff x="762000" y="3352800"/>
            <a:chExt cx="5922740" cy="1131332"/>
          </a:xfrm>
        </p:grpSpPr>
        <p:sp>
          <p:nvSpPr>
            <p:cNvPr id="34" name="TextBox 33"/>
            <p:cNvSpPr txBox="1"/>
            <p:nvPr/>
          </p:nvSpPr>
          <p:spPr>
            <a:xfrm>
              <a:off x="5867400" y="3657601"/>
              <a:ext cx="817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ED0101"/>
                  </a:solidFill>
                  <a:latin typeface="Calibri" pitchFamily="34" charset="0"/>
                </a:rPr>
                <a:t>print 2</a:t>
              </a:r>
            </a:p>
          </p:txBody>
        </p:sp>
        <p:grpSp>
          <p:nvGrpSpPr>
            <p:cNvPr id="19" name="Group 29"/>
            <p:cNvGrpSpPr/>
            <p:nvPr/>
          </p:nvGrpSpPr>
          <p:grpSpPr>
            <a:xfrm>
              <a:off x="3200400" y="3657600"/>
              <a:ext cx="990600" cy="304800"/>
              <a:chOff x="3200400" y="3657600"/>
              <a:chExt cx="990600" cy="30480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3505200" y="36576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a:2</a:t>
                </a:r>
                <a:endParaRPr lang="en-US" sz="1800" dirty="0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3200400" y="36576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grpSp>
          <p:nvGrpSpPr>
            <p:cNvPr id="20" name="Group 31"/>
            <p:cNvGrpSpPr/>
            <p:nvPr/>
          </p:nvGrpSpPr>
          <p:grpSpPr>
            <a:xfrm>
              <a:off x="762000" y="3581400"/>
              <a:ext cx="990600" cy="304800"/>
              <a:chOff x="762000" y="3581400"/>
              <a:chExt cx="990600" cy="304800"/>
            </a:xfrm>
          </p:grpSpPr>
          <p:sp>
            <p:nvSpPr>
              <p:cNvPr id="10" name="Rectangle 9"/>
              <p:cNvSpPr/>
              <p:nvPr/>
            </p:nvSpPr>
            <p:spPr bwMode="auto">
              <a:xfrm>
                <a:off x="1066800" y="3581400"/>
                <a:ext cx="685800" cy="304800"/>
              </a:xfrm>
              <a:prstGeom prst="rect">
                <a:avLst/>
              </a:prstGeom>
              <a:solidFill>
                <a:srgbClr val="F6F5BD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a: 2</a:t>
                </a:r>
                <a:endParaRPr lang="en-US" sz="1800" dirty="0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762000" y="3581400"/>
                <a:ext cx="304800" cy="30480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800" dirty="0" smtClean="0"/>
                  <a:t>S</a:t>
                </a:r>
                <a:endParaRPr lang="en-US" sz="1800" dirty="0"/>
              </a:p>
            </p:txBody>
          </p:sp>
        </p:grpSp>
        <p:sp>
          <p:nvSpPr>
            <p:cNvPr id="42" name="Arc 41"/>
            <p:cNvSpPr/>
            <p:nvPr/>
          </p:nvSpPr>
          <p:spPr bwMode="auto">
            <a:xfrm flipV="1">
              <a:off x="1371600" y="3352800"/>
              <a:ext cx="2324100" cy="1131332"/>
            </a:xfrm>
            <a:prstGeom prst="arc">
              <a:avLst>
                <a:gd name="adj1" fmla="val 10822690"/>
                <a:gd name="adj2" fmla="val 0"/>
              </a:avLst>
            </a:prstGeom>
            <a:noFill/>
            <a:ln w="38100">
              <a:solidFill>
                <a:srgbClr val="C00000"/>
              </a:solidFill>
              <a:miter lim="800000"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35"/>
          <p:cNvGrpSpPr/>
          <p:nvPr/>
        </p:nvGrpSpPr>
        <p:grpSpPr>
          <a:xfrm>
            <a:off x="5334000" y="809474"/>
            <a:ext cx="3200400" cy="2069068"/>
            <a:chOff x="2057400" y="1283732"/>
            <a:chExt cx="3200400" cy="2069068"/>
          </a:xfrm>
        </p:grpSpPr>
        <p:sp>
          <p:nvSpPr>
            <p:cNvPr id="39" name="TextBox 38"/>
            <p:cNvSpPr txBox="1"/>
            <p:nvPr/>
          </p:nvSpPr>
          <p:spPr>
            <a:xfrm>
              <a:off x="2133600" y="1283732"/>
              <a:ext cx="3048000" cy="646331"/>
            </a:xfrm>
            <a:prstGeom prst="rect">
              <a:avLst/>
            </a:prstGeom>
            <a:solidFill>
              <a:srgbClr val="F6F5BD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a = 1;</a:t>
              </a:r>
            </a:p>
            <a:p>
              <a:r>
                <a:rPr lang="en-US" sz="1800" dirty="0" err="1" smtClean="0">
                  <a:latin typeface="Calibri" pitchFamily="34" charset="0"/>
                </a:rPr>
                <a:t>int</a:t>
              </a:r>
              <a:r>
                <a:rPr lang="en-US" sz="1800" dirty="0" smtClean="0">
                  <a:latin typeface="Calibri" pitchFamily="34" charset="0"/>
                </a:rPr>
                <a:t> b = 100;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57400" y="2426732"/>
              <a:ext cx="1447800" cy="926068"/>
            </a:xfrm>
            <a:prstGeom prst="rect">
              <a:avLst/>
            </a:prstGeom>
            <a:solidFill>
              <a:srgbClr val="F1C7C7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Thread1: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Wa</a:t>
              </a:r>
              <a:r>
                <a:rPr lang="en-US" sz="1800" dirty="0" smtClean="0">
                  <a:latin typeface="Calibri" pitchFamily="34" charset="0"/>
                </a:rPr>
                <a:t>:	a = 2;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Rb</a:t>
              </a:r>
              <a:r>
                <a:rPr lang="en-US" sz="1800" dirty="0" smtClean="0">
                  <a:latin typeface="Calibri" pitchFamily="34" charset="0"/>
                </a:rPr>
                <a:t>: 	</a:t>
              </a:r>
              <a:r>
                <a:rPr lang="en-US" sz="1800" dirty="0" smtClean="0">
                  <a:solidFill>
                    <a:srgbClr val="0046E2"/>
                  </a:solidFill>
                  <a:latin typeface="Calibri" pitchFamily="34" charset="0"/>
                </a:rPr>
                <a:t>print(b)</a:t>
              </a:r>
              <a:r>
                <a:rPr lang="en-US" sz="1800" dirty="0" smtClean="0">
                  <a:latin typeface="Calibri" pitchFamily="34" charset="0"/>
                </a:rPr>
                <a:t>;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657600" y="2426732"/>
              <a:ext cx="1600200" cy="926068"/>
            </a:xfrm>
            <a:prstGeom prst="rect">
              <a:avLst/>
            </a:prstGeom>
            <a:solidFill>
              <a:srgbClr val="D5F1CF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Thread2: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err="1" smtClean="0">
                  <a:latin typeface="Calibri" pitchFamily="34" charset="0"/>
                </a:rPr>
                <a:t>Wb</a:t>
              </a:r>
              <a:r>
                <a:rPr lang="en-US" sz="1800" dirty="0" smtClean="0">
                  <a:latin typeface="Calibri" pitchFamily="34" charset="0"/>
                </a:rPr>
                <a:t>:	b = 200;</a:t>
              </a:r>
            </a:p>
            <a:p>
              <a:pPr>
                <a:tabLst>
                  <a:tab pos="463550" algn="l"/>
                </a:tabLst>
              </a:pPr>
              <a:r>
                <a:rPr lang="en-US" sz="1800" dirty="0" smtClean="0">
                  <a:latin typeface="Calibri" pitchFamily="34" charset="0"/>
                </a:rPr>
                <a:t>Ra:	</a:t>
              </a:r>
              <a:r>
                <a:rPr lang="en-US" sz="1800" dirty="0" smtClean="0">
                  <a:solidFill>
                    <a:srgbClr val="ED0101"/>
                  </a:solidFill>
                  <a:latin typeface="Calibri" pitchFamily="34" charset="0"/>
                </a:rPr>
                <a:t>print(a)</a:t>
              </a:r>
              <a:r>
                <a:rPr lang="en-US" sz="1800" dirty="0" smtClean="0">
                  <a:latin typeface="Calibri" pitchFamily="34" charset="0"/>
                </a:rPr>
                <a:t>;</a:t>
              </a:r>
            </a:p>
          </p:txBody>
        </p:sp>
        <p:cxnSp>
          <p:nvCxnSpPr>
            <p:cNvPr id="46" name="Straight Arrow Connector 45"/>
            <p:cNvCxnSpPr>
              <a:stCxn id="39" idx="2"/>
              <a:endCxn id="44" idx="0"/>
            </p:cNvCxnSpPr>
            <p:nvPr/>
          </p:nvCxnSpPr>
          <p:spPr bwMode="auto">
            <a:xfrm rot="5400000">
              <a:off x="2971116" y="1740247"/>
              <a:ext cx="496669" cy="8763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  <p:cxnSp>
          <p:nvCxnSpPr>
            <p:cNvPr id="47" name="Straight Arrow Connector 46"/>
            <p:cNvCxnSpPr>
              <a:stCxn id="39" idx="2"/>
              <a:endCxn id="45" idx="0"/>
            </p:cNvCxnSpPr>
            <p:nvPr/>
          </p:nvCxnSpPr>
          <p:spPr bwMode="auto">
            <a:xfrm rot="16200000" flipH="1">
              <a:off x="3809316" y="1778347"/>
              <a:ext cx="496669" cy="8001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arrow"/>
            </a:ln>
            <a:effectLst/>
          </p:spPr>
        </p:cxnSp>
      </p:grp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5334000" y="4725194"/>
            <a:ext cx="3733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When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cache sees request for one of its E-tagged blocks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</a:pPr>
            <a:r>
              <a:rPr lang="en-US" sz="2000" b="0" kern="0" baseline="0" dirty="0" smtClean="0">
                <a:latin typeface="Calibri" pitchFamily="34" charset="0"/>
              </a:rPr>
              <a:t>Supply</a:t>
            </a:r>
            <a:r>
              <a:rPr lang="en-US" sz="2000" b="0" kern="0" dirty="0" smtClean="0">
                <a:latin typeface="Calibri" pitchFamily="34" charset="0"/>
              </a:rPr>
              <a:t> value from cache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Set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tag to 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5678"/>
            <a:ext cx="9144000" cy="762000"/>
          </a:xfrm>
        </p:spPr>
        <p:txBody>
          <a:bodyPr/>
          <a:lstStyle/>
          <a:p>
            <a:r>
              <a:rPr lang="en-US" sz="3200" dirty="0" smtClean="0"/>
              <a:t>Out-of-Order Processor Structure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908925" cy="1228724"/>
          </a:xfrm>
        </p:spPr>
        <p:txBody>
          <a:bodyPr/>
          <a:lstStyle/>
          <a:p>
            <a:r>
              <a:rPr lang="en-US" dirty="0" smtClean="0"/>
              <a:t>Instruction control dynamically converts program into stream of operations</a:t>
            </a:r>
          </a:p>
          <a:p>
            <a:r>
              <a:rPr lang="en-US" dirty="0" smtClean="0"/>
              <a:t>Operations mapped onto functional units to execute in parallel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00200" y="3619500"/>
            <a:ext cx="4191000" cy="1447800"/>
            <a:chOff x="2514600" y="1600200"/>
            <a:chExt cx="4191000" cy="1447800"/>
          </a:xfrm>
        </p:grpSpPr>
        <p:sp>
          <p:nvSpPr>
            <p:cNvPr id="4" name="Rectangle 3"/>
            <p:cNvSpPr/>
            <p:nvPr/>
          </p:nvSpPr>
          <p:spPr bwMode="auto">
            <a:xfrm>
              <a:off x="2514600" y="1600200"/>
              <a:ext cx="4191000" cy="1447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Functional Units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6670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err="1" smtClean="0">
                  <a:latin typeface="+mn-lt"/>
                </a:rPr>
                <a:t>Int</a:t>
              </a:r>
              <a:endParaRPr lang="en-US" sz="1800" dirty="0" smtClean="0">
                <a:latin typeface="+mn-lt"/>
              </a:endParaRPr>
            </a:p>
            <a:p>
              <a:pPr algn="ctr"/>
              <a:r>
                <a:rPr lang="en-US" sz="1800" dirty="0" err="1" smtClean="0">
                  <a:latin typeface="+mn-lt"/>
                </a:rPr>
                <a:t>Arith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36576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err="1" smtClean="0">
                  <a:latin typeface="+mn-lt"/>
                </a:rPr>
                <a:t>Int</a:t>
              </a:r>
              <a:endParaRPr lang="en-US" sz="1800" dirty="0" smtClean="0">
                <a:latin typeface="+mn-lt"/>
              </a:endParaRPr>
            </a:p>
            <a:p>
              <a:pPr algn="ctr"/>
              <a:r>
                <a:rPr lang="en-US" sz="1800" dirty="0" err="1" smtClean="0">
                  <a:latin typeface="+mn-lt"/>
                </a:rPr>
                <a:t>Arith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6482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FP</a:t>
              </a:r>
            </a:p>
            <a:p>
              <a:pPr algn="ctr"/>
              <a:r>
                <a:rPr lang="en-US" sz="1800" dirty="0" err="1" smtClean="0">
                  <a:latin typeface="+mn-lt"/>
                </a:rPr>
                <a:t>Arith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6388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Load /</a:t>
              </a:r>
            </a:p>
            <a:p>
              <a:pPr algn="ctr"/>
              <a:r>
                <a:rPr lang="en-US" sz="1800" dirty="0" smtClean="0">
                  <a:latin typeface="+mn-lt"/>
                </a:rPr>
                <a:t>Store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990600" y="1219200"/>
            <a:ext cx="5257800" cy="20574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Instruction Control</a:t>
            </a:r>
            <a:endParaRPr lang="en-US" sz="20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219200" y="2514600"/>
            <a:ext cx="11049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Registers</a:t>
            </a:r>
            <a:endParaRPr lang="en-US" sz="1800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495800" y="1600200"/>
            <a:ext cx="1447800" cy="762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Instruction Decoder</a:t>
            </a:r>
            <a:endParaRPr lang="en-US" sz="18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43200" y="2552701"/>
            <a:ext cx="14478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Op. Queue</a:t>
            </a:r>
            <a:endParaRPr lang="en-US" sz="18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096000" y="3962400"/>
            <a:ext cx="15240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Data Cache</a:t>
            </a:r>
            <a:endParaRPr lang="en-US" sz="1800" dirty="0">
              <a:latin typeface="+mn-lt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5562600" y="4457702"/>
            <a:ext cx="534988" cy="2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6324600" y="1371600"/>
            <a:ext cx="12954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Instruction</a:t>
            </a:r>
          </a:p>
          <a:p>
            <a:pPr algn="ctr"/>
            <a:r>
              <a:rPr lang="en-US" sz="1800" dirty="0" smtClean="0">
                <a:latin typeface="+mn-lt"/>
              </a:rPr>
              <a:t>Cache</a:t>
            </a:r>
            <a:endParaRPr lang="en-US" sz="1800" dirty="0">
              <a:latin typeface="+mn-lt"/>
            </a:endParaRPr>
          </a:p>
        </p:txBody>
      </p:sp>
      <p:cxnSp>
        <p:nvCxnSpPr>
          <p:cNvPr id="34" name="Straight Arrow Connector 33"/>
          <p:cNvCxnSpPr>
            <a:endCxn id="33" idx="1"/>
          </p:cNvCxnSpPr>
          <p:nvPr/>
        </p:nvCxnSpPr>
        <p:spPr bwMode="auto">
          <a:xfrm>
            <a:off x="5943600" y="1943100"/>
            <a:ext cx="381000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  <p:cxnSp>
        <p:nvCxnSpPr>
          <p:cNvPr id="40" name="Elbow Connector 39"/>
          <p:cNvCxnSpPr>
            <a:stCxn id="12" idx="1"/>
          </p:cNvCxnSpPr>
          <p:nvPr/>
        </p:nvCxnSpPr>
        <p:spPr bwMode="auto">
          <a:xfrm rot="10800000" flipV="1">
            <a:off x="2514600" y="2743200"/>
            <a:ext cx="228601" cy="876299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5400000">
            <a:off x="1467643" y="3256757"/>
            <a:ext cx="723902" cy="1589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cxnSp>
        <p:nvCxnSpPr>
          <p:cNvPr id="47" name="Elbow Connector 39"/>
          <p:cNvCxnSpPr/>
          <p:nvPr/>
        </p:nvCxnSpPr>
        <p:spPr bwMode="auto">
          <a:xfrm rot="10800000" flipV="1">
            <a:off x="3962400" y="2019301"/>
            <a:ext cx="533402" cy="533399"/>
          </a:xfrm>
          <a:prstGeom prst="bentConnector3">
            <a:avLst>
              <a:gd name="adj1" fmla="val 99192"/>
            </a:avLst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4476749" y="2743201"/>
            <a:ext cx="628651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latin typeface="+mn-lt"/>
              </a:rPr>
              <a:t>PC</a:t>
            </a:r>
            <a:endParaRPr lang="en-US" sz="1600" dirty="0">
              <a:latin typeface="+mn-lt"/>
            </a:endParaRPr>
          </a:p>
        </p:txBody>
      </p:sp>
      <p:cxnSp>
        <p:nvCxnSpPr>
          <p:cNvPr id="22" name="Straight Arrow Connector 21"/>
          <p:cNvCxnSpPr>
            <a:endCxn id="21" idx="0"/>
          </p:cNvCxnSpPr>
          <p:nvPr/>
        </p:nvCxnSpPr>
        <p:spPr bwMode="auto">
          <a:xfrm rot="5400000">
            <a:off x="4600575" y="2552700"/>
            <a:ext cx="381001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253582" cy="762000"/>
          </a:xfrm>
        </p:spPr>
        <p:txBody>
          <a:bodyPr/>
          <a:lstStyle/>
          <a:p>
            <a:r>
              <a:rPr lang="en-US" dirty="0" err="1" smtClean="0"/>
              <a:t>Hyperthreading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105400"/>
            <a:ext cx="7908925" cy="1228724"/>
          </a:xfrm>
        </p:spPr>
        <p:txBody>
          <a:bodyPr/>
          <a:lstStyle/>
          <a:p>
            <a:r>
              <a:rPr lang="en-US" dirty="0" smtClean="0"/>
              <a:t>Replicate enough instruction control to process K instruction streams</a:t>
            </a:r>
          </a:p>
          <a:p>
            <a:r>
              <a:rPr lang="en-US" dirty="0" smtClean="0"/>
              <a:t>K copies of all registers</a:t>
            </a:r>
          </a:p>
          <a:p>
            <a:r>
              <a:rPr lang="en-US" dirty="0" smtClean="0"/>
              <a:t>Share functional units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209800" y="3619500"/>
            <a:ext cx="4191000" cy="1447800"/>
            <a:chOff x="2514600" y="1600200"/>
            <a:chExt cx="4191000" cy="1447800"/>
          </a:xfrm>
        </p:grpSpPr>
        <p:sp>
          <p:nvSpPr>
            <p:cNvPr id="4" name="Rectangle 3"/>
            <p:cNvSpPr/>
            <p:nvPr/>
          </p:nvSpPr>
          <p:spPr bwMode="auto">
            <a:xfrm>
              <a:off x="2514600" y="1600200"/>
              <a:ext cx="4191000" cy="1447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US" sz="2000" dirty="0" smtClean="0">
                  <a:latin typeface="+mn-lt"/>
                </a:rPr>
                <a:t>Functional Units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6670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err="1" smtClean="0">
                  <a:latin typeface="+mn-lt"/>
                </a:rPr>
                <a:t>Int</a:t>
              </a:r>
              <a:endParaRPr lang="en-US" sz="1800" dirty="0" smtClean="0">
                <a:latin typeface="+mn-lt"/>
              </a:endParaRPr>
            </a:p>
            <a:p>
              <a:pPr algn="ctr"/>
              <a:r>
                <a:rPr lang="en-US" sz="1800" dirty="0" err="1" smtClean="0">
                  <a:latin typeface="+mn-lt"/>
                </a:rPr>
                <a:t>Arith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36576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err="1" smtClean="0">
                  <a:latin typeface="+mn-lt"/>
                </a:rPr>
                <a:t>Int</a:t>
              </a:r>
              <a:endParaRPr lang="en-US" sz="1800" dirty="0" smtClean="0">
                <a:latin typeface="+mn-lt"/>
              </a:endParaRPr>
            </a:p>
            <a:p>
              <a:pPr algn="ctr"/>
              <a:r>
                <a:rPr lang="en-US" sz="1800" dirty="0" err="1" smtClean="0">
                  <a:latin typeface="+mn-lt"/>
                </a:rPr>
                <a:t>Arith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6482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FP</a:t>
              </a:r>
            </a:p>
            <a:p>
              <a:pPr algn="ctr"/>
              <a:r>
                <a:rPr lang="en-US" sz="1800" dirty="0" err="1" smtClean="0">
                  <a:latin typeface="+mn-lt"/>
                </a:rPr>
                <a:t>Arith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638800" y="2133600"/>
              <a:ext cx="838200" cy="76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Load /</a:t>
              </a:r>
            </a:p>
            <a:p>
              <a:pPr algn="ctr"/>
              <a:r>
                <a:rPr lang="en-US" sz="1800" dirty="0" smtClean="0">
                  <a:latin typeface="+mn-lt"/>
                </a:rPr>
                <a:t>Store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1981200" y="1219200"/>
            <a:ext cx="5715000" cy="20574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t" anchorCtr="0">
            <a:noAutofit/>
          </a:bodyPr>
          <a:lstStyle/>
          <a:p>
            <a:pPr algn="ctr"/>
            <a:r>
              <a:rPr lang="en-US" sz="2000" dirty="0" smtClean="0">
                <a:latin typeface="+mn-lt"/>
              </a:rPr>
              <a:t>Instruction Control</a:t>
            </a:r>
            <a:endParaRPr lang="en-US" sz="20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514602" y="2514600"/>
            <a:ext cx="11049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err="1" smtClean="0">
                <a:latin typeface="+mn-lt"/>
              </a:rPr>
              <a:t>Reg</a:t>
            </a:r>
            <a:r>
              <a:rPr lang="en-US" sz="1800" dirty="0" smtClean="0">
                <a:latin typeface="+mn-lt"/>
              </a:rPr>
              <a:t> B</a:t>
            </a:r>
            <a:endParaRPr lang="en-US" sz="1800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943600" y="1600200"/>
            <a:ext cx="1447800" cy="762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Instruction Decoder</a:t>
            </a:r>
            <a:endParaRPr lang="en-US" sz="18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191000" y="2552701"/>
            <a:ext cx="14478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Op. Queue B</a:t>
            </a:r>
            <a:endParaRPr lang="en-US" sz="18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705600" y="3962400"/>
            <a:ext cx="15240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Data Cache</a:t>
            </a:r>
            <a:endParaRPr lang="en-US" sz="1800" dirty="0">
              <a:latin typeface="+mn-lt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6172200" y="4457702"/>
            <a:ext cx="534988" cy="2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7772400" y="1371600"/>
            <a:ext cx="1295400" cy="1143000"/>
          </a:xfrm>
          <a:prstGeom prst="rect">
            <a:avLst/>
          </a:prstGeom>
          <a:solidFill>
            <a:srgbClr val="9EF18B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Instruction</a:t>
            </a:r>
          </a:p>
          <a:p>
            <a:pPr algn="ctr"/>
            <a:r>
              <a:rPr lang="en-US" sz="1800" dirty="0" smtClean="0">
                <a:latin typeface="+mn-lt"/>
              </a:rPr>
              <a:t>Cache</a:t>
            </a:r>
            <a:endParaRPr lang="en-US" sz="1800" dirty="0">
              <a:latin typeface="+mn-lt"/>
            </a:endParaRPr>
          </a:p>
        </p:txBody>
      </p:sp>
      <p:cxnSp>
        <p:nvCxnSpPr>
          <p:cNvPr id="34" name="Straight Arrow Connector 33"/>
          <p:cNvCxnSpPr>
            <a:endCxn id="33" idx="1"/>
          </p:cNvCxnSpPr>
          <p:nvPr/>
        </p:nvCxnSpPr>
        <p:spPr bwMode="auto">
          <a:xfrm>
            <a:off x="7391400" y="1943100"/>
            <a:ext cx="381000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  <p:cxnSp>
        <p:nvCxnSpPr>
          <p:cNvPr id="40" name="Elbow Connector 39"/>
          <p:cNvCxnSpPr>
            <a:stCxn id="12" idx="1"/>
          </p:cNvCxnSpPr>
          <p:nvPr/>
        </p:nvCxnSpPr>
        <p:spPr bwMode="auto">
          <a:xfrm rot="10800000" flipV="1">
            <a:off x="3962400" y="2743200"/>
            <a:ext cx="228601" cy="876299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5400000">
            <a:off x="2763045" y="3256757"/>
            <a:ext cx="723902" cy="1589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cxnSp>
        <p:nvCxnSpPr>
          <p:cNvPr id="47" name="Elbow Connector 39"/>
          <p:cNvCxnSpPr>
            <a:stCxn id="11" idx="1"/>
          </p:cNvCxnSpPr>
          <p:nvPr/>
        </p:nvCxnSpPr>
        <p:spPr bwMode="auto">
          <a:xfrm rot="10800000" flipV="1">
            <a:off x="5562598" y="1981200"/>
            <a:ext cx="381002" cy="571500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2286000" y="1981200"/>
            <a:ext cx="11049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err="1" smtClean="0">
                <a:latin typeface="+mn-lt"/>
              </a:rPr>
              <a:t>Reg</a:t>
            </a:r>
            <a:r>
              <a:rPr lang="en-US" sz="1800" dirty="0" smtClean="0">
                <a:latin typeface="+mn-lt"/>
              </a:rPr>
              <a:t> A</a:t>
            </a:r>
            <a:endParaRPr lang="en-US" sz="1800" dirty="0"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398" y="1981201"/>
            <a:ext cx="1447800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800" dirty="0" smtClean="0">
                <a:latin typeface="+mn-lt"/>
              </a:rPr>
              <a:t>Op. Queue A</a:t>
            </a:r>
            <a:endParaRPr lang="en-US" sz="1800" dirty="0">
              <a:latin typeface="+mn-lt"/>
            </a:endParaRPr>
          </a:p>
        </p:txBody>
      </p:sp>
      <p:cxnSp>
        <p:nvCxnSpPr>
          <p:cNvPr id="23" name="Elbow Connector 39"/>
          <p:cNvCxnSpPr>
            <a:stCxn id="22" idx="1"/>
          </p:cNvCxnSpPr>
          <p:nvPr/>
        </p:nvCxnSpPr>
        <p:spPr bwMode="auto">
          <a:xfrm rot="10800000" flipV="1">
            <a:off x="3733798" y="2171700"/>
            <a:ext cx="228601" cy="1447799"/>
          </a:xfrm>
          <a:prstGeom prst="bentConnector2">
            <a:avLst/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>
            <a:off x="1810545" y="2990056"/>
            <a:ext cx="1257301" cy="1590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triangle"/>
          </a:ln>
          <a:effectLst/>
        </p:spPr>
      </p:cxnSp>
      <p:cxnSp>
        <p:nvCxnSpPr>
          <p:cNvPr id="25" name="Elbow Connector 39"/>
          <p:cNvCxnSpPr/>
          <p:nvPr/>
        </p:nvCxnSpPr>
        <p:spPr bwMode="auto">
          <a:xfrm rot="10800000" flipV="1">
            <a:off x="5181598" y="1752600"/>
            <a:ext cx="762002" cy="228600"/>
          </a:xfrm>
          <a:prstGeom prst="bentConnector3">
            <a:avLst>
              <a:gd name="adj1" fmla="val 99870"/>
            </a:avLst>
          </a:prstGeom>
          <a:noFill/>
          <a:ln w="31750">
            <a:solidFill>
              <a:srgbClr val="000000"/>
            </a:solidFill>
            <a:miter lim="800000"/>
            <a:headEnd type="none" w="med" len="med"/>
            <a:tailEnd type="triangle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5943600" y="2705100"/>
            <a:ext cx="628651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latin typeface="+mn-lt"/>
              </a:rPr>
              <a:t>PC A</a:t>
            </a:r>
            <a:endParaRPr lang="en-US" sz="1600" dirty="0">
              <a:latin typeface="+mn-lt"/>
            </a:endParaRPr>
          </a:p>
        </p:txBody>
      </p:sp>
      <p:cxnSp>
        <p:nvCxnSpPr>
          <p:cNvPr id="27" name="Straight Arrow Connector 26"/>
          <p:cNvCxnSpPr>
            <a:endCxn id="26" idx="0"/>
          </p:cNvCxnSpPr>
          <p:nvPr/>
        </p:nvCxnSpPr>
        <p:spPr bwMode="auto">
          <a:xfrm rot="5400000">
            <a:off x="6086476" y="2533650"/>
            <a:ext cx="342900" cy="1588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6686549" y="2819400"/>
            <a:ext cx="628651" cy="381000"/>
          </a:xfrm>
          <a:prstGeom prst="rect">
            <a:avLst/>
          </a:prstGeom>
          <a:solidFill>
            <a:srgbClr val="F0C8D3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latin typeface="+mn-lt"/>
              </a:rPr>
              <a:t>PC B</a:t>
            </a:r>
            <a:endParaRPr lang="en-US" sz="1600" dirty="0">
              <a:latin typeface="+mn-lt"/>
            </a:endParaRPr>
          </a:p>
        </p:txBody>
      </p:sp>
      <p:cxnSp>
        <p:nvCxnSpPr>
          <p:cNvPr id="29" name="Straight Arrow Connector 28"/>
          <p:cNvCxnSpPr>
            <a:endCxn id="28" idx="0"/>
          </p:cNvCxnSpPr>
          <p:nvPr/>
        </p:nvCxnSpPr>
        <p:spPr bwMode="auto">
          <a:xfrm rot="5400000">
            <a:off x="6773071" y="2590800"/>
            <a:ext cx="456405" cy="795"/>
          </a:xfrm>
          <a:prstGeom prst="straightConnector1">
            <a:avLst/>
          </a:prstGeom>
          <a:noFill/>
          <a:ln w="31750">
            <a:solidFill>
              <a:srgbClr val="000000"/>
            </a:solidFill>
            <a:miter lim="800000"/>
            <a:headEnd type="triangle" w="med" len="med"/>
            <a:tailEnd type="none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447800"/>
            <a:ext cx="8289925" cy="4886324"/>
          </a:xfrm>
        </p:spPr>
        <p:txBody>
          <a:bodyPr/>
          <a:lstStyle/>
          <a:p>
            <a:r>
              <a:rPr lang="en-US" sz="2600" dirty="0" smtClean="0"/>
              <a:t>Get data about machine from /</a:t>
            </a:r>
            <a:r>
              <a:rPr lang="en-US" sz="2600" dirty="0" err="1" smtClean="0"/>
              <a:t>proc</a:t>
            </a:r>
            <a:r>
              <a:rPr lang="en-US" sz="2600" dirty="0" smtClean="0"/>
              <a:t>/</a:t>
            </a:r>
            <a:r>
              <a:rPr lang="en-US" sz="2600" dirty="0" err="1" smtClean="0"/>
              <a:t>cpuinfo</a:t>
            </a:r>
            <a:endParaRPr lang="en-US" sz="2600" dirty="0" smtClean="0"/>
          </a:p>
          <a:p>
            <a:r>
              <a:rPr lang="en-US" sz="2600" dirty="0" smtClean="0"/>
              <a:t>Shark Machines</a:t>
            </a:r>
          </a:p>
          <a:p>
            <a:pPr lvl="1"/>
            <a:r>
              <a:rPr lang="en-US" dirty="0" smtClean="0"/>
              <a:t>Intel Xeon E5520 @ 2.27 GHz</a:t>
            </a:r>
          </a:p>
          <a:p>
            <a:pPr lvl="1"/>
            <a:r>
              <a:rPr lang="en-US" dirty="0" smtClean="0"/>
              <a:t>Nehalem, ca. 2010</a:t>
            </a:r>
          </a:p>
          <a:p>
            <a:pPr lvl="1"/>
            <a:r>
              <a:rPr lang="en-US" dirty="0" smtClean="0"/>
              <a:t>8 Cores</a:t>
            </a:r>
          </a:p>
          <a:p>
            <a:pPr lvl="1"/>
            <a:r>
              <a:rPr lang="en-US" dirty="0" smtClean="0"/>
              <a:t>Each can do 2x </a:t>
            </a:r>
            <a:r>
              <a:rPr lang="en-US" dirty="0" err="1" smtClean="0"/>
              <a:t>hyperthreading</a:t>
            </a:r>
            <a:endParaRPr lang="en-US" dirty="0" smtClean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64556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Parallel Summation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657725"/>
          </a:xfrm>
        </p:spPr>
        <p:txBody>
          <a:bodyPr/>
          <a:lstStyle/>
          <a:p>
            <a:r>
              <a:rPr lang="en-US" dirty="0" smtClean="0"/>
              <a:t>Sum numbers </a:t>
            </a:r>
            <a:r>
              <a:rPr lang="en-US" i="1" dirty="0" smtClean="0"/>
              <a:t>0, …, n-1</a:t>
            </a:r>
          </a:p>
          <a:p>
            <a:pPr lvl="1"/>
            <a:r>
              <a:rPr lang="en-US" dirty="0" smtClean="0"/>
              <a:t>Should add up to </a:t>
            </a:r>
            <a:r>
              <a:rPr lang="en-US" i="1" dirty="0" smtClean="0"/>
              <a:t>((n-1)*n)/2</a:t>
            </a:r>
          </a:p>
          <a:p>
            <a:r>
              <a:rPr lang="en-US" dirty="0" smtClean="0"/>
              <a:t>Partition values </a:t>
            </a:r>
            <a:r>
              <a:rPr lang="en-US" i="1" dirty="0" smtClean="0"/>
              <a:t>1, …, n-1 </a:t>
            </a:r>
            <a:r>
              <a:rPr lang="en-US" dirty="0" smtClean="0"/>
              <a:t>into </a:t>
            </a:r>
            <a:r>
              <a:rPr lang="en-US" i="1" dirty="0" smtClean="0"/>
              <a:t>t</a:t>
            </a:r>
            <a:r>
              <a:rPr lang="en-US" dirty="0" smtClean="0"/>
              <a:t> ranges</a:t>
            </a:r>
          </a:p>
          <a:p>
            <a:pPr lvl="1"/>
            <a:r>
              <a:rPr lang="en-US" i="1" dirty="0" smtClean="0">
                <a:sym typeface="Symbol"/>
              </a:rPr>
              <a:t>n</a:t>
            </a:r>
            <a:r>
              <a:rPr lang="en-US" i="1" dirty="0" smtClean="0"/>
              <a:t>/t</a:t>
            </a:r>
            <a:r>
              <a:rPr lang="en-US" i="1" dirty="0" smtClean="0">
                <a:sym typeface="Symbol"/>
              </a:rPr>
              <a:t></a:t>
            </a:r>
            <a:r>
              <a:rPr lang="en-US" dirty="0" smtClean="0"/>
              <a:t> values in each range</a:t>
            </a:r>
          </a:p>
          <a:p>
            <a:pPr lvl="1"/>
            <a:r>
              <a:rPr lang="en-US" dirty="0" smtClean="0"/>
              <a:t>Each of </a:t>
            </a:r>
            <a:r>
              <a:rPr lang="en-US" i="1" dirty="0" smtClean="0"/>
              <a:t>t</a:t>
            </a:r>
            <a:r>
              <a:rPr lang="en-US" dirty="0" smtClean="0"/>
              <a:t> threads processes 1 range </a:t>
            </a:r>
          </a:p>
          <a:p>
            <a:pPr lvl="1"/>
            <a:r>
              <a:rPr lang="en-US" dirty="0" smtClean="0"/>
              <a:t>For simplicity, assume </a:t>
            </a:r>
            <a:r>
              <a:rPr lang="en-US" i="1" dirty="0" smtClean="0"/>
              <a:t>n</a:t>
            </a:r>
            <a:r>
              <a:rPr lang="en-US" dirty="0" smtClean="0"/>
              <a:t> is a multiple of </a:t>
            </a:r>
            <a:r>
              <a:rPr lang="en-US" i="1" dirty="0" smtClean="0"/>
              <a:t>t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r>
              <a:rPr lang="en-US" dirty="0" smtClean="0"/>
              <a:t>Let’s consider different ways that multiple threads might work on their assigned ranges in parallel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attempt: </a:t>
            </a:r>
            <a:r>
              <a:rPr lang="en-US" dirty="0" err="1" smtClean="0">
                <a:latin typeface="Courier New"/>
                <a:cs typeface="Courier New"/>
              </a:rPr>
              <a:t>psum-mutex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228725"/>
          </a:xfrm>
        </p:spPr>
        <p:txBody>
          <a:bodyPr/>
          <a:lstStyle/>
          <a:p>
            <a:r>
              <a:rPr lang="en-US" dirty="0" smtClean="0"/>
              <a:t>Simplest approach: Threads sum into a global variable protected by a semaphore </a:t>
            </a:r>
            <a:r>
              <a:rPr lang="en-US" dirty="0" err="1" smtClean="0"/>
              <a:t>mutex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0831" y="2273617"/>
            <a:ext cx="8058763" cy="443198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 err="1">
                <a:solidFill>
                  <a:srgbClr val="4A00FF"/>
                </a:solidFill>
                <a:latin typeface="Courier New"/>
                <a:cs typeface="Courier New"/>
              </a:rPr>
              <a:t>sum_mutex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Thread routine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Global shared variables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gsum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0;   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Global sum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Number of elements to sum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sem_t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    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en-US" sz="1600" dirty="0" err="1">
                <a:solidFill>
                  <a:srgbClr val="CB2418"/>
                </a:solidFill>
                <a:latin typeface="Courier New"/>
                <a:cs typeface="Courier New"/>
              </a:rPr>
              <a:t>Mutex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 to protect global sum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nelems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log_nelems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nthreads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[MAXTHREADS];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[MAXTHREADS];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Get input arguments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</a:p>
          <a:p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nthreads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atoi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[1]);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log_nelems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atoi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[2]);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nelems = (1L &lt;&lt; log_nelems);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nelems_per_thread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nelems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/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nthreads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   sem_init(&amp;mutex, 0, 1)</a:t>
            </a:r>
            <a:r>
              <a:rPr lang="is-I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11318" y="6336268"/>
            <a:ext cx="155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psum-mutex.c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8152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31228</TotalTime>
  <Words>2780</Words>
  <Application>Microsoft Macintosh PowerPoint</Application>
  <PresentationFormat>On-screen Show (4:3)</PresentationFormat>
  <Paragraphs>666</Paragraphs>
  <Slides>43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template2007</vt:lpstr>
      <vt:lpstr>Thread-Level Parallelism  15-213: Introduction to Computer Systems 26th Lecture, Dec. 1, 2015</vt:lpstr>
      <vt:lpstr>Today</vt:lpstr>
      <vt:lpstr>Exploiting parallel execution</vt:lpstr>
      <vt:lpstr>Typical Multicore Processor</vt:lpstr>
      <vt:lpstr>Out-of-Order Processor Structure</vt:lpstr>
      <vt:lpstr>Hyperthreading Implementation</vt:lpstr>
      <vt:lpstr>Benchmark Machine</vt:lpstr>
      <vt:lpstr>Example 1: Parallel Summation</vt:lpstr>
      <vt:lpstr>First attempt: psum-mutex</vt:lpstr>
      <vt:lpstr>psum-mutex (cont)</vt:lpstr>
      <vt:lpstr>psum-mutex Thread Routine</vt:lpstr>
      <vt:lpstr>psum-mutex Performance</vt:lpstr>
      <vt:lpstr>Next Attempt: psum-array</vt:lpstr>
      <vt:lpstr>psum-array Performance</vt:lpstr>
      <vt:lpstr>Next Attempt: psum-local</vt:lpstr>
      <vt:lpstr>psum-local Performance</vt:lpstr>
      <vt:lpstr>Characterizing Parallel Program Performance</vt:lpstr>
      <vt:lpstr>Performance of psum-local</vt:lpstr>
      <vt:lpstr>Amdahl’s Law</vt:lpstr>
      <vt:lpstr>Amdahl’s Law Example</vt:lpstr>
      <vt:lpstr>A More Substantial Example: Sort</vt:lpstr>
      <vt:lpstr>Sequential Quicksort Visualized</vt:lpstr>
      <vt:lpstr>Sequential Quicksort Visualized</vt:lpstr>
      <vt:lpstr>Sequential Quicksort Code</vt:lpstr>
      <vt:lpstr>Parallel Quicksort</vt:lpstr>
      <vt:lpstr>Parallel Quicksort Visualized</vt:lpstr>
      <vt:lpstr>Thread Structure: Sorting Tasks</vt:lpstr>
      <vt:lpstr>Small Sort Task Operation</vt:lpstr>
      <vt:lpstr>Large Sort Task Operation</vt:lpstr>
      <vt:lpstr>Top-Level Function (Simplified)</vt:lpstr>
      <vt:lpstr>Recursive sort routine (Simplified)</vt:lpstr>
      <vt:lpstr>Sort task thread (Simplified)</vt:lpstr>
      <vt:lpstr>Parallel Quicksort Performance</vt:lpstr>
      <vt:lpstr>Parallel Quicksort Performance</vt:lpstr>
      <vt:lpstr>Amdahl’s Law &amp; Parallel Quicksort</vt:lpstr>
      <vt:lpstr>Parallelizing Partitioning Step</vt:lpstr>
      <vt:lpstr>Experience with Parallel Partitioning</vt:lpstr>
      <vt:lpstr>Lessons Learned</vt:lpstr>
      <vt:lpstr>Memory Consistency</vt:lpstr>
      <vt:lpstr>Sequential Consistency Example</vt:lpstr>
      <vt:lpstr>Non-Coherent Cache Scenario</vt:lpstr>
      <vt:lpstr>Snoopy Caches</vt:lpstr>
      <vt:lpstr>Snoopy Caches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Randy Bryant</cp:lastModifiedBy>
  <cp:revision>851</cp:revision>
  <cp:lastPrinted>2014-11-16T00:23:51Z</cp:lastPrinted>
  <dcterms:created xsi:type="dcterms:W3CDTF">2012-11-29T15:32:24Z</dcterms:created>
  <dcterms:modified xsi:type="dcterms:W3CDTF">2015-12-01T20:18:45Z</dcterms:modified>
</cp:coreProperties>
</file>