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542" r:id="rId2"/>
    <p:sldId id="552" r:id="rId3"/>
    <p:sldId id="553" r:id="rId4"/>
    <p:sldId id="554" r:id="rId5"/>
    <p:sldId id="602" r:id="rId6"/>
    <p:sldId id="555" r:id="rId7"/>
    <p:sldId id="556" r:id="rId8"/>
    <p:sldId id="618" r:id="rId9"/>
    <p:sldId id="557" r:id="rId10"/>
    <p:sldId id="558" r:id="rId11"/>
    <p:sldId id="559" r:id="rId12"/>
    <p:sldId id="560" r:id="rId13"/>
    <p:sldId id="561" r:id="rId14"/>
    <p:sldId id="562" r:id="rId15"/>
    <p:sldId id="563" r:id="rId16"/>
    <p:sldId id="564" r:id="rId17"/>
    <p:sldId id="571" r:id="rId18"/>
    <p:sldId id="566" r:id="rId19"/>
    <p:sldId id="605" r:id="rId20"/>
    <p:sldId id="607" r:id="rId21"/>
    <p:sldId id="617" r:id="rId22"/>
    <p:sldId id="608" r:id="rId23"/>
    <p:sldId id="567" r:id="rId24"/>
    <p:sldId id="568" r:id="rId25"/>
    <p:sldId id="611" r:id="rId26"/>
  </p:sldIdLst>
  <p:sldSz cx="9144000" cy="6858000" type="screen4x3"/>
  <p:notesSz cx="7302500" cy="9586913"/>
  <p:custDataLst>
    <p:tags r:id="rId3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C0000"/>
    <a:srgbClr val="F7F5CD"/>
    <a:srgbClr val="000000"/>
    <a:srgbClr val="9D3E40"/>
    <a:srgbClr val="990000"/>
    <a:srgbClr val="D5F1CF"/>
    <a:srgbClr val="F1C7C7"/>
    <a:srgbClr val="F6F5BD"/>
    <a:srgbClr val="EBAFAF"/>
    <a:srgbClr val="DB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77" autoAdjust="0"/>
    <p:restoredTop sz="94626" autoAdjust="0"/>
  </p:normalViewPr>
  <p:slideViewPr>
    <p:cSldViewPr snapToGrid="0" snapToObjects="1">
      <p:cViewPr varScale="1">
        <p:scale>
          <a:sx n="115" d="100"/>
          <a:sy n="115" d="100"/>
        </p:scale>
        <p:origin x="-120" y="-120"/>
      </p:cViewPr>
      <p:guideLst>
        <p:guide orient="horz" pos="17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tags" Target="tags/tag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17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27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873250"/>
          </a:xfrm>
        </p:spPr>
        <p:txBody>
          <a:bodyPr/>
          <a:lstStyle/>
          <a:p>
            <a:pPr marL="0" indent="0"/>
            <a:r>
              <a:rPr lang="en-US" dirty="0" smtClean="0"/>
              <a:t>Synchronization: Basics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Nov. 19,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Code for Counter Loop</a:t>
            </a:r>
          </a:p>
        </p:txBody>
      </p:sp>
      <p:sp>
        <p:nvSpPr>
          <p:cNvPr id="937989" name="Rectangle 5"/>
          <p:cNvSpPr>
            <a:spLocks noChangeArrowheads="1"/>
          </p:cNvSpPr>
          <p:nvPr/>
        </p:nvSpPr>
        <p:spPr bwMode="auto">
          <a:xfrm>
            <a:off x="2073836" y="1715869"/>
            <a:ext cx="4063282" cy="64633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lvl="0"/>
            <a:r>
              <a:rPr lang="nl-NL" sz="1800" dirty="0" err="1">
                <a:solidFill>
                  <a:srgbClr val="000000"/>
                </a:solidFill>
                <a:latin typeface="Courier New"/>
                <a:ea typeface="ＭＳ Ｐゴシック" charset="0"/>
                <a:cs typeface="Courier New"/>
              </a:rPr>
              <a:t>for</a:t>
            </a:r>
            <a:r>
              <a:rPr lang="nl-NL" sz="1800" dirty="0">
                <a:solidFill>
                  <a:srgbClr val="000000"/>
                </a:solidFill>
                <a:latin typeface="Courier New"/>
                <a:ea typeface="ＭＳ Ｐゴシック" charset="0"/>
                <a:cs typeface="Courier New"/>
              </a:rPr>
              <a:t> (i = 0; i &lt; </a:t>
            </a:r>
            <a:r>
              <a:rPr lang="nl-NL" sz="1800" dirty="0" err="1">
                <a:solidFill>
                  <a:srgbClr val="000000"/>
                </a:solidFill>
                <a:latin typeface="Courier New"/>
                <a:ea typeface="ＭＳ Ｐゴシック" charset="0"/>
                <a:cs typeface="Courier New"/>
              </a:rPr>
              <a:t>niters</a:t>
            </a:r>
            <a:r>
              <a:rPr lang="nl-NL" sz="1800" dirty="0">
                <a:solidFill>
                  <a:srgbClr val="000000"/>
                </a:solidFill>
                <a:latin typeface="Courier New"/>
                <a:ea typeface="ＭＳ Ｐゴシック" charset="0"/>
                <a:cs typeface="Courier New"/>
              </a:rPr>
              <a:t>; i++)</a:t>
            </a:r>
          </a:p>
          <a:p>
            <a:pPr lvl="0"/>
            <a:r>
              <a:rPr lang="nl-NL" sz="1800" dirty="0">
                <a:solidFill>
                  <a:srgbClr val="000000"/>
                </a:solidFill>
                <a:latin typeface="Courier New"/>
                <a:ea typeface="ＭＳ Ｐゴシック" charset="0"/>
                <a:cs typeface="Courier New"/>
              </a:rPr>
              <a:t>    </a:t>
            </a:r>
            <a:r>
              <a:rPr lang="nl-NL" sz="1800" dirty="0" err="1">
                <a:solidFill>
                  <a:srgbClr val="000000"/>
                </a:solidFill>
                <a:latin typeface="Courier New"/>
                <a:ea typeface="ＭＳ Ｐゴシック" charset="0"/>
                <a:cs typeface="Courier New"/>
              </a:rPr>
              <a:t>cnt</a:t>
            </a:r>
            <a:r>
              <a:rPr lang="nl-NL" sz="1800" dirty="0">
                <a:solidFill>
                  <a:srgbClr val="000000"/>
                </a:solidFill>
                <a:latin typeface="Courier New"/>
                <a:ea typeface="ＭＳ Ｐゴシック" charset="0"/>
                <a:cs typeface="Courier New"/>
              </a:rPr>
              <a:t>++; </a:t>
            </a:r>
            <a:endParaRPr lang="en-US" sz="1800" dirty="0">
              <a:solidFill>
                <a:srgbClr val="000000"/>
              </a:solidFill>
              <a:latin typeface="Courier New"/>
              <a:ea typeface="ＭＳ Ｐゴシック" charset="0"/>
              <a:cs typeface="Courier New"/>
            </a:endParaRPr>
          </a:p>
        </p:txBody>
      </p:sp>
      <p:sp>
        <p:nvSpPr>
          <p:cNvPr id="937990" name="Text Box 6"/>
          <p:cNvSpPr txBox="1">
            <a:spLocks noChangeArrowheads="1"/>
          </p:cNvSpPr>
          <p:nvPr/>
        </p:nvSpPr>
        <p:spPr bwMode="auto">
          <a:xfrm>
            <a:off x="1828800" y="1249234"/>
            <a:ext cx="485446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dirty="0">
                <a:latin typeface="Calibri" pitchFamily="34" charset="0"/>
              </a:rPr>
              <a:t>C code for counter </a:t>
            </a:r>
            <a:r>
              <a:rPr lang="en-US" dirty="0" smtClean="0">
                <a:latin typeface="Calibri" pitchFamily="34" charset="0"/>
              </a:rPr>
              <a:t>loop in thread </a:t>
            </a:r>
            <a:r>
              <a:rPr lang="en-US" dirty="0" err="1" smtClean="0">
                <a:latin typeface="Calibri" pitchFamily="34" charset="0"/>
              </a:rPr>
              <a:t>i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7" name="Text Box 379"/>
          <p:cNvSpPr txBox="1">
            <a:spLocks noChangeArrowheads="1"/>
          </p:cNvSpPr>
          <p:nvPr/>
        </p:nvSpPr>
        <p:spPr bwMode="auto">
          <a:xfrm>
            <a:off x="2209800" y="3121224"/>
            <a:ext cx="3614294" cy="3431976"/>
          </a:xfrm>
          <a:prstGeom prst="rect">
            <a:avLst/>
          </a:prstGeom>
          <a:solidFill>
            <a:srgbClr val="D9D9D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tIns="45720" anchor="t" anchorCtr="0">
            <a:noAutofit/>
          </a:bodyPr>
          <a:lstStyle/>
          <a:p>
            <a:pPr algn="l"/>
            <a:r>
              <a:rPr lang="en-US" sz="1800" dirty="0" smtClean="0">
                <a:latin typeface="Courier New"/>
                <a:cs typeface="Courier New"/>
              </a:rPr>
              <a:t>    </a:t>
            </a:r>
            <a:r>
              <a:rPr lang="en-US" sz="1800" dirty="0" err="1" smtClean="0">
                <a:latin typeface="Courier New"/>
                <a:cs typeface="Courier New"/>
              </a:rPr>
              <a:t>movq</a:t>
            </a:r>
            <a:r>
              <a:rPr lang="en-US" sz="1800" dirty="0" smtClean="0">
                <a:latin typeface="Courier New"/>
                <a:cs typeface="Courier New"/>
              </a:rPr>
              <a:t>  (</a:t>
            </a:r>
            <a:r>
              <a:rPr lang="en-US" sz="1800" dirty="0">
                <a:latin typeface="Courier New"/>
                <a:cs typeface="Courier New"/>
              </a:rPr>
              <a:t>%</a:t>
            </a:r>
            <a:r>
              <a:rPr lang="en-US" sz="1800" dirty="0" err="1">
                <a:latin typeface="Courier New"/>
                <a:cs typeface="Courier New"/>
              </a:rPr>
              <a:t>rdi</a:t>
            </a:r>
            <a:r>
              <a:rPr lang="en-US" sz="1800" dirty="0">
                <a:latin typeface="Courier New"/>
                <a:cs typeface="Courier New"/>
              </a:rPr>
              <a:t>), %</a:t>
            </a:r>
            <a:r>
              <a:rPr lang="en-US" sz="1800" dirty="0" err="1" smtClean="0">
                <a:latin typeface="Courier New"/>
                <a:cs typeface="Courier New"/>
              </a:rPr>
              <a:t>rcx</a:t>
            </a:r>
            <a:endParaRPr lang="en-US" sz="1800" dirty="0">
              <a:latin typeface="Courier New"/>
              <a:cs typeface="Courier New"/>
            </a:endParaRPr>
          </a:p>
          <a:p>
            <a:pPr algn="l"/>
            <a:r>
              <a:rPr lang="en-US" sz="1800" dirty="0">
                <a:latin typeface="Courier New"/>
                <a:cs typeface="Courier New"/>
              </a:rPr>
              <a:t> </a:t>
            </a:r>
            <a:r>
              <a:rPr lang="en-US" sz="1800" dirty="0" smtClean="0">
                <a:latin typeface="Courier New"/>
                <a:cs typeface="Courier New"/>
              </a:rPr>
              <a:t>   </a:t>
            </a:r>
            <a:r>
              <a:rPr lang="en-US" sz="1800" dirty="0" err="1" smtClean="0">
                <a:latin typeface="Courier New"/>
                <a:cs typeface="Courier New"/>
              </a:rPr>
              <a:t>testq</a:t>
            </a:r>
            <a:r>
              <a:rPr lang="en-US" sz="1800" dirty="0" smtClean="0">
                <a:latin typeface="Courier New"/>
                <a:cs typeface="Courier New"/>
              </a:rPr>
              <a:t> %</a:t>
            </a:r>
            <a:r>
              <a:rPr lang="en-US" sz="1800" dirty="0" err="1">
                <a:latin typeface="Courier New"/>
                <a:cs typeface="Courier New"/>
              </a:rPr>
              <a:t>rcx</a:t>
            </a:r>
            <a:r>
              <a:rPr lang="en-US" sz="1800" dirty="0" smtClean="0">
                <a:latin typeface="Courier New"/>
                <a:cs typeface="Courier New"/>
              </a:rPr>
              <a:t>,%</a:t>
            </a:r>
            <a:r>
              <a:rPr lang="en-US" sz="1800" dirty="0" err="1">
                <a:latin typeface="Courier New"/>
                <a:cs typeface="Courier New"/>
              </a:rPr>
              <a:t>rcx</a:t>
            </a:r>
            <a:endParaRPr lang="en-US" sz="1800" dirty="0">
              <a:latin typeface="Courier New"/>
              <a:cs typeface="Courier New"/>
            </a:endParaRPr>
          </a:p>
          <a:p>
            <a:pPr algn="l"/>
            <a:r>
              <a:rPr lang="en-US" sz="1800" dirty="0">
                <a:latin typeface="Courier New"/>
                <a:cs typeface="Courier New"/>
              </a:rPr>
              <a:t>  </a:t>
            </a:r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jle</a:t>
            </a:r>
            <a:r>
              <a:rPr lang="en-US" sz="1800" dirty="0" smtClean="0">
                <a:latin typeface="Courier New"/>
                <a:cs typeface="Courier New"/>
              </a:rPr>
              <a:t>   .</a:t>
            </a:r>
            <a:r>
              <a:rPr lang="en-US" sz="1800" dirty="0">
                <a:latin typeface="Courier New"/>
                <a:cs typeface="Courier New"/>
              </a:rPr>
              <a:t>L2</a:t>
            </a:r>
          </a:p>
          <a:p>
            <a:pPr algn="l"/>
            <a:r>
              <a:rPr lang="cs-CZ" sz="1800" dirty="0">
                <a:latin typeface="Courier New"/>
                <a:cs typeface="Courier New"/>
              </a:rPr>
              <a:t>  </a:t>
            </a:r>
            <a:r>
              <a:rPr lang="cs-CZ" sz="1800" dirty="0" smtClean="0">
                <a:latin typeface="Courier New"/>
                <a:cs typeface="Courier New"/>
              </a:rPr>
              <a:t>  </a:t>
            </a:r>
            <a:r>
              <a:rPr lang="cs-CZ" sz="1800" dirty="0" err="1" smtClean="0">
                <a:latin typeface="Courier New"/>
                <a:cs typeface="Courier New"/>
              </a:rPr>
              <a:t>movl</a:t>
            </a:r>
            <a:r>
              <a:rPr lang="cs-CZ" sz="1800" dirty="0" smtClean="0">
                <a:latin typeface="Courier New"/>
                <a:cs typeface="Courier New"/>
              </a:rPr>
              <a:t>  $</a:t>
            </a:r>
            <a:r>
              <a:rPr lang="cs-CZ" sz="1800" dirty="0">
                <a:latin typeface="Courier New"/>
                <a:cs typeface="Courier New"/>
              </a:rPr>
              <a:t>0, %</a:t>
            </a:r>
            <a:r>
              <a:rPr lang="cs-CZ" sz="1800" dirty="0" err="1">
                <a:latin typeface="Courier New"/>
                <a:cs typeface="Courier New"/>
              </a:rPr>
              <a:t>eax</a:t>
            </a:r>
            <a:endParaRPr lang="cs-CZ" sz="1800" dirty="0">
              <a:latin typeface="Courier New"/>
              <a:cs typeface="Courier New"/>
            </a:endParaRPr>
          </a:p>
          <a:p>
            <a:pPr algn="l"/>
            <a:r>
              <a:rPr lang="cs-CZ" sz="1800" dirty="0">
                <a:latin typeface="Courier New"/>
                <a:cs typeface="Courier New"/>
              </a:rPr>
              <a:t>.L3:</a:t>
            </a:r>
          </a:p>
          <a:p>
            <a:pPr algn="l"/>
            <a:r>
              <a:rPr lang="en-US" sz="1800" dirty="0">
                <a:latin typeface="Courier New"/>
                <a:cs typeface="Courier New"/>
              </a:rPr>
              <a:t>  </a:t>
            </a:r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movq</a:t>
            </a:r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cnt</a:t>
            </a:r>
            <a:r>
              <a:rPr lang="en-US" sz="1800" dirty="0">
                <a:latin typeface="Courier New"/>
                <a:cs typeface="Courier New"/>
              </a:rPr>
              <a:t>(%rip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  <a:r>
              <a:rPr lang="en-US" sz="1800" dirty="0">
                <a:latin typeface="Courier New"/>
                <a:cs typeface="Courier New"/>
              </a:rPr>
              <a:t>,</a:t>
            </a:r>
            <a:r>
              <a:rPr lang="en-US" sz="1800" dirty="0" smtClean="0">
                <a:latin typeface="Courier New"/>
                <a:cs typeface="Courier New"/>
              </a:rPr>
              <a:t>%</a:t>
            </a:r>
            <a:r>
              <a:rPr lang="en-US" sz="1800" dirty="0" err="1">
                <a:latin typeface="Courier New"/>
                <a:cs typeface="Courier New"/>
              </a:rPr>
              <a:t>rdx</a:t>
            </a:r>
            <a:endParaRPr lang="en-US" sz="1800" dirty="0">
              <a:latin typeface="Courier New"/>
              <a:cs typeface="Courier New"/>
            </a:endParaRPr>
          </a:p>
          <a:p>
            <a:pPr algn="l"/>
            <a:r>
              <a:rPr lang="en-US" sz="1800" dirty="0">
                <a:latin typeface="Courier New"/>
                <a:cs typeface="Courier New"/>
              </a:rPr>
              <a:t>    </a:t>
            </a:r>
            <a:r>
              <a:rPr lang="en-US" sz="1800" dirty="0" err="1" smtClean="0">
                <a:latin typeface="Courier New"/>
                <a:cs typeface="Courier New"/>
              </a:rPr>
              <a:t>addq</a:t>
            </a:r>
            <a:r>
              <a:rPr lang="en-US" sz="1800" dirty="0" smtClean="0">
                <a:latin typeface="Courier New"/>
                <a:cs typeface="Courier New"/>
              </a:rPr>
              <a:t>  $</a:t>
            </a:r>
            <a:r>
              <a:rPr lang="en-US" sz="1800" dirty="0">
                <a:latin typeface="Courier New"/>
                <a:cs typeface="Courier New"/>
              </a:rPr>
              <a:t>1, %</a:t>
            </a:r>
            <a:r>
              <a:rPr lang="en-US" sz="1800" dirty="0" err="1">
                <a:latin typeface="Courier New"/>
                <a:cs typeface="Courier New"/>
              </a:rPr>
              <a:t>rdx</a:t>
            </a:r>
            <a:endParaRPr lang="en-US" sz="1800" dirty="0">
              <a:latin typeface="Courier New"/>
              <a:cs typeface="Courier New"/>
            </a:endParaRPr>
          </a:p>
          <a:p>
            <a:pPr algn="l"/>
            <a:r>
              <a:rPr lang="en-US" sz="1800" dirty="0">
                <a:latin typeface="Courier New"/>
                <a:cs typeface="Courier New"/>
              </a:rPr>
              <a:t>    </a:t>
            </a:r>
            <a:r>
              <a:rPr lang="en-US" sz="1800" dirty="0" err="1" smtClean="0">
                <a:latin typeface="Courier New"/>
                <a:cs typeface="Courier New"/>
              </a:rPr>
              <a:t>movq</a:t>
            </a:r>
            <a:r>
              <a:rPr lang="en-US" sz="1800" dirty="0" smtClean="0">
                <a:latin typeface="Courier New"/>
                <a:cs typeface="Courier New"/>
              </a:rPr>
              <a:t>  %</a:t>
            </a:r>
            <a:r>
              <a:rPr lang="en-US" sz="1800" dirty="0" err="1">
                <a:latin typeface="Courier New"/>
                <a:cs typeface="Courier New"/>
              </a:rPr>
              <a:t>rdx</a:t>
            </a:r>
            <a:r>
              <a:rPr lang="en-US" sz="1800" dirty="0">
                <a:latin typeface="Courier New"/>
                <a:cs typeface="Courier New"/>
              </a:rPr>
              <a:t>, </a:t>
            </a:r>
            <a:r>
              <a:rPr lang="en-US" sz="1800" dirty="0" err="1">
                <a:latin typeface="Courier New"/>
                <a:cs typeface="Courier New"/>
              </a:rPr>
              <a:t>cnt</a:t>
            </a:r>
            <a:r>
              <a:rPr lang="en-US" sz="1800" dirty="0">
                <a:latin typeface="Courier New"/>
                <a:cs typeface="Courier New"/>
              </a:rPr>
              <a:t>(%rip)</a:t>
            </a:r>
          </a:p>
          <a:p>
            <a:pPr algn="l"/>
            <a:r>
              <a:rPr lang="en-US" sz="1800" dirty="0">
                <a:latin typeface="Courier New"/>
                <a:cs typeface="Courier New"/>
              </a:rPr>
              <a:t>    </a:t>
            </a:r>
            <a:r>
              <a:rPr lang="en-US" sz="1800" dirty="0" err="1" smtClean="0">
                <a:latin typeface="Courier New"/>
                <a:cs typeface="Courier New"/>
              </a:rPr>
              <a:t>addq</a:t>
            </a:r>
            <a:r>
              <a:rPr lang="en-US" sz="1800" dirty="0" smtClean="0">
                <a:latin typeface="Courier New"/>
                <a:cs typeface="Courier New"/>
              </a:rPr>
              <a:t>  $</a:t>
            </a:r>
            <a:r>
              <a:rPr lang="en-US" sz="1800" dirty="0">
                <a:latin typeface="Courier New"/>
                <a:cs typeface="Courier New"/>
              </a:rPr>
              <a:t>1, %</a:t>
            </a:r>
            <a:r>
              <a:rPr lang="en-US" sz="1800" dirty="0" err="1">
                <a:latin typeface="Courier New"/>
                <a:cs typeface="Courier New"/>
              </a:rPr>
              <a:t>rax</a:t>
            </a:r>
            <a:endParaRPr lang="en-US" sz="1800" dirty="0">
              <a:latin typeface="Courier New"/>
              <a:cs typeface="Courier New"/>
            </a:endParaRPr>
          </a:p>
          <a:p>
            <a:pPr algn="l"/>
            <a:r>
              <a:rPr lang="en-US" sz="1800" dirty="0">
                <a:latin typeface="Courier New"/>
                <a:cs typeface="Courier New"/>
              </a:rPr>
              <a:t>    </a:t>
            </a:r>
            <a:r>
              <a:rPr lang="en-US" sz="1800" dirty="0" err="1" smtClean="0">
                <a:latin typeface="Courier New"/>
                <a:cs typeface="Courier New"/>
              </a:rPr>
              <a:t>cmpq</a:t>
            </a:r>
            <a:r>
              <a:rPr lang="en-US" sz="1800" dirty="0" smtClean="0">
                <a:latin typeface="Courier New"/>
                <a:cs typeface="Courier New"/>
              </a:rPr>
              <a:t>  %</a:t>
            </a:r>
            <a:r>
              <a:rPr lang="en-US" sz="1800" dirty="0" err="1">
                <a:latin typeface="Courier New"/>
                <a:cs typeface="Courier New"/>
              </a:rPr>
              <a:t>rcx</a:t>
            </a:r>
            <a:r>
              <a:rPr lang="en-US" sz="1800" dirty="0">
                <a:latin typeface="Courier New"/>
                <a:cs typeface="Courier New"/>
              </a:rPr>
              <a:t>, %</a:t>
            </a:r>
            <a:r>
              <a:rPr lang="en-US" sz="1800" dirty="0" err="1">
                <a:latin typeface="Courier New"/>
                <a:cs typeface="Courier New"/>
              </a:rPr>
              <a:t>rax</a:t>
            </a:r>
            <a:endParaRPr lang="en-US" sz="1800" dirty="0">
              <a:latin typeface="Courier New"/>
              <a:cs typeface="Courier New"/>
            </a:endParaRPr>
          </a:p>
          <a:p>
            <a:pPr algn="l"/>
            <a:r>
              <a:rPr lang="pl-PL" sz="1800" dirty="0">
                <a:latin typeface="Courier New"/>
                <a:cs typeface="Courier New"/>
              </a:rPr>
              <a:t>    </a:t>
            </a:r>
            <a:r>
              <a:rPr lang="pl-PL" sz="1800" dirty="0" err="1" smtClean="0">
                <a:latin typeface="Courier New"/>
                <a:cs typeface="Courier New"/>
              </a:rPr>
              <a:t>jne</a:t>
            </a:r>
            <a:r>
              <a:rPr lang="pl-PL" sz="1800" dirty="0" smtClean="0">
                <a:latin typeface="Courier New"/>
                <a:cs typeface="Courier New"/>
              </a:rPr>
              <a:t>   .</a:t>
            </a:r>
            <a:r>
              <a:rPr lang="pl-PL" sz="1800" dirty="0">
                <a:latin typeface="Courier New"/>
                <a:cs typeface="Courier New"/>
              </a:rPr>
              <a:t>L3</a:t>
            </a:r>
          </a:p>
          <a:p>
            <a:pPr algn="l"/>
            <a:r>
              <a:rPr lang="pl-PL" sz="1800" dirty="0">
                <a:latin typeface="Courier New"/>
                <a:cs typeface="Courier New"/>
              </a:rPr>
              <a:t>.L2: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8" name="AutoShape 381"/>
          <p:cNvSpPr>
            <a:spLocks noChangeAspect="1"/>
          </p:cNvSpPr>
          <p:nvPr/>
        </p:nvSpPr>
        <p:spPr bwMode="auto">
          <a:xfrm flipH="1">
            <a:off x="5922650" y="3148057"/>
            <a:ext cx="73396" cy="1086862"/>
          </a:xfrm>
          <a:prstGeom prst="leftBrace">
            <a:avLst>
              <a:gd name="adj1" fmla="val 123405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9" name="Text Box 382"/>
          <p:cNvSpPr txBox="1">
            <a:spLocks noChangeArrowheads="1"/>
          </p:cNvSpPr>
          <p:nvPr/>
        </p:nvSpPr>
        <p:spPr bwMode="auto">
          <a:xfrm>
            <a:off x="5969322" y="3507004"/>
            <a:ext cx="10038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800" i="1" dirty="0"/>
              <a:t>H</a:t>
            </a:r>
            <a:r>
              <a:rPr lang="en-US" sz="1800" i="1" baseline="-25000" dirty="0"/>
              <a:t>i</a:t>
            </a:r>
            <a:r>
              <a:rPr lang="en-US" sz="1800" i="1" dirty="0"/>
              <a:t> </a:t>
            </a:r>
            <a:r>
              <a:rPr lang="en-US" sz="1800" dirty="0"/>
              <a:t>: Head</a:t>
            </a:r>
          </a:p>
        </p:txBody>
      </p:sp>
      <p:sp>
        <p:nvSpPr>
          <p:cNvPr id="30" name="Text Box 383"/>
          <p:cNvSpPr txBox="1">
            <a:spLocks noChangeArrowheads="1"/>
          </p:cNvSpPr>
          <p:nvPr/>
        </p:nvSpPr>
        <p:spPr bwMode="auto">
          <a:xfrm>
            <a:off x="5969322" y="5739385"/>
            <a:ext cx="759003" cy="33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1600" i="1" dirty="0"/>
              <a:t>T</a:t>
            </a:r>
            <a:r>
              <a:rPr lang="en-US" sz="1600" i="1" baseline="-25000" dirty="0"/>
              <a:t>i</a:t>
            </a:r>
            <a:r>
              <a:rPr lang="en-US" sz="1600" dirty="0"/>
              <a:t> : Tail</a:t>
            </a:r>
          </a:p>
        </p:txBody>
      </p:sp>
      <p:sp>
        <p:nvSpPr>
          <p:cNvPr id="31" name="Line 385"/>
          <p:cNvSpPr>
            <a:spLocks noChangeShapeType="1"/>
          </p:cNvSpPr>
          <p:nvPr/>
        </p:nvSpPr>
        <p:spPr bwMode="auto">
          <a:xfrm flipV="1">
            <a:off x="2212483" y="4290240"/>
            <a:ext cx="3600887" cy="671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32" name="Line 386"/>
          <p:cNvSpPr>
            <a:spLocks noChangeShapeType="1"/>
          </p:cNvSpPr>
          <p:nvPr/>
        </p:nvSpPr>
        <p:spPr bwMode="auto">
          <a:xfrm>
            <a:off x="2212483" y="5390895"/>
            <a:ext cx="3600887" cy="147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33" name="Text Box 387"/>
          <p:cNvSpPr txBox="1">
            <a:spLocks noChangeArrowheads="1"/>
          </p:cNvSpPr>
          <p:nvPr/>
        </p:nvSpPr>
        <p:spPr bwMode="auto">
          <a:xfrm>
            <a:off x="5969322" y="4443985"/>
            <a:ext cx="165072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n-US" sz="1800" i="1" dirty="0"/>
              <a:t>L</a:t>
            </a:r>
            <a:r>
              <a:rPr lang="en-US" sz="1800" i="1" baseline="-25000" dirty="0"/>
              <a:t>i  </a:t>
            </a:r>
            <a:r>
              <a:rPr lang="en-US" sz="1800" dirty="0"/>
              <a:t>: Load </a:t>
            </a:r>
            <a:r>
              <a:rPr lang="en-US" sz="1800" dirty="0" err="1" smtClean="0">
                <a:latin typeface="Courier New" charset="0"/>
              </a:rPr>
              <a:t>cnt</a:t>
            </a:r>
            <a:endParaRPr lang="en-US" sz="1800" dirty="0"/>
          </a:p>
          <a:p>
            <a:pPr algn="l"/>
            <a:r>
              <a:rPr lang="en-US" sz="1800" i="1" dirty="0" err="1"/>
              <a:t>U</a:t>
            </a:r>
            <a:r>
              <a:rPr lang="en-US" sz="1800" i="1" baseline="-25000" dirty="0" err="1"/>
              <a:t>i</a:t>
            </a:r>
            <a:r>
              <a:rPr lang="en-US" sz="1800" dirty="0"/>
              <a:t> : Update </a:t>
            </a:r>
            <a:r>
              <a:rPr lang="en-US" sz="1800" dirty="0" err="1" smtClean="0">
                <a:latin typeface="Courier New" charset="0"/>
              </a:rPr>
              <a:t>cnt</a:t>
            </a:r>
            <a:endParaRPr lang="en-US" sz="1800" dirty="0"/>
          </a:p>
          <a:p>
            <a:pPr algn="l"/>
            <a:r>
              <a:rPr lang="en-US" sz="1800" i="1" dirty="0"/>
              <a:t>S</a:t>
            </a:r>
            <a:r>
              <a:rPr lang="en-US" sz="1800" i="1" baseline="-25000" dirty="0"/>
              <a:t>i</a:t>
            </a:r>
            <a:r>
              <a:rPr lang="en-US" sz="1800" dirty="0"/>
              <a:t> : Store </a:t>
            </a:r>
            <a:r>
              <a:rPr lang="en-US" sz="1800" dirty="0" err="1" smtClean="0">
                <a:latin typeface="Courier New" charset="0"/>
              </a:rPr>
              <a:t>cnt</a:t>
            </a:r>
            <a:endParaRPr lang="en-US" sz="1800" dirty="0">
              <a:latin typeface="Courier New" charset="0"/>
            </a:endParaRPr>
          </a:p>
        </p:txBody>
      </p:sp>
      <p:sp>
        <p:nvSpPr>
          <p:cNvPr id="34" name="Text Box 392"/>
          <p:cNvSpPr txBox="1">
            <a:spLocks noChangeArrowheads="1"/>
          </p:cNvSpPr>
          <p:nvPr/>
        </p:nvSpPr>
        <p:spPr bwMode="auto">
          <a:xfrm>
            <a:off x="2674993" y="2688224"/>
            <a:ext cx="2682568" cy="426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i="1" dirty="0" err="1"/>
              <a:t>Asm</a:t>
            </a:r>
            <a:r>
              <a:rPr lang="en-US" i="1" dirty="0"/>
              <a:t> code for thread </a:t>
            </a:r>
            <a:r>
              <a:rPr lang="en-US" i="1" dirty="0" err="1"/>
              <a:t>i</a:t>
            </a:r>
            <a:endParaRPr lang="en-US" i="1" dirty="0"/>
          </a:p>
        </p:txBody>
      </p:sp>
      <p:sp>
        <p:nvSpPr>
          <p:cNvPr id="35" name="AutoShape 381"/>
          <p:cNvSpPr>
            <a:spLocks noChangeAspect="1"/>
          </p:cNvSpPr>
          <p:nvPr/>
        </p:nvSpPr>
        <p:spPr bwMode="auto">
          <a:xfrm flipH="1">
            <a:off x="5922650" y="4295623"/>
            <a:ext cx="73396" cy="1086862"/>
          </a:xfrm>
          <a:prstGeom prst="leftBrace">
            <a:avLst>
              <a:gd name="adj1" fmla="val 123405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" name="AutoShape 381"/>
          <p:cNvSpPr>
            <a:spLocks noChangeAspect="1"/>
          </p:cNvSpPr>
          <p:nvPr/>
        </p:nvSpPr>
        <p:spPr bwMode="auto">
          <a:xfrm flipH="1">
            <a:off x="5922650" y="5432466"/>
            <a:ext cx="73396" cy="1086862"/>
          </a:xfrm>
          <a:prstGeom prst="leftBrace">
            <a:avLst>
              <a:gd name="adj1" fmla="val 123405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92688" y="493712"/>
            <a:ext cx="6616700" cy="573088"/>
          </a:xfrm>
        </p:spPr>
        <p:txBody>
          <a:bodyPr/>
          <a:lstStyle/>
          <a:p>
            <a:r>
              <a:rPr lang="en-US"/>
              <a:t>Concurrent Execution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145097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i="1" dirty="0">
                <a:solidFill>
                  <a:srgbClr val="C00000"/>
                </a:solidFill>
              </a:rPr>
              <a:t>Key idea: </a:t>
            </a:r>
            <a:r>
              <a:rPr lang="en-US" dirty="0"/>
              <a:t>In general, any sequentially consistent interleaving is possible, but </a:t>
            </a:r>
            <a:r>
              <a:rPr lang="en-US" dirty="0" smtClean="0"/>
              <a:t>some give an unexpected result!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I</a:t>
            </a:r>
            <a:r>
              <a:rPr lang="en-US" baseline="-25000" dirty="0"/>
              <a:t>i</a:t>
            </a:r>
            <a:r>
              <a:rPr lang="en-US" dirty="0"/>
              <a:t> denotes that thread </a:t>
            </a:r>
            <a:r>
              <a:rPr lang="en-US" dirty="0" err="1"/>
              <a:t>i</a:t>
            </a:r>
            <a:r>
              <a:rPr lang="en-US" dirty="0"/>
              <a:t> executes instruction I</a:t>
            </a:r>
            <a:endParaRPr lang="en-US" sz="1600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%</a:t>
            </a:r>
            <a:r>
              <a:rPr lang="en-US" dirty="0" err="1" smtClean="0"/>
              <a:t>rdx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/>
              <a:t>is the </a:t>
            </a:r>
            <a:r>
              <a:rPr lang="en-US" dirty="0" smtClean="0"/>
              <a:t>content </a:t>
            </a:r>
            <a:r>
              <a:rPr lang="en-US" dirty="0"/>
              <a:t>of </a:t>
            </a:r>
            <a:r>
              <a:rPr lang="en-US" dirty="0" smtClean="0"/>
              <a:t>%</a:t>
            </a:r>
            <a:r>
              <a:rPr lang="en-US" dirty="0" err="1" smtClean="0"/>
              <a:t>rdx</a:t>
            </a:r>
            <a:r>
              <a:rPr lang="en-US" dirty="0" smtClean="0"/>
              <a:t> </a:t>
            </a:r>
            <a:r>
              <a:rPr lang="en-US" dirty="0"/>
              <a:t>in thread i’s context</a:t>
            </a:r>
            <a:endParaRPr lang="en-US" sz="1800" dirty="0"/>
          </a:p>
        </p:txBody>
      </p:sp>
      <p:sp>
        <p:nvSpPr>
          <p:cNvPr id="940036" name="Rectangle 4"/>
          <p:cNvSpPr>
            <a:spLocks noChangeArrowheads="1"/>
          </p:cNvSpPr>
          <p:nvPr/>
        </p:nvSpPr>
        <p:spPr bwMode="auto">
          <a:xfrm>
            <a:off x="1820863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37" name="Rectangle 5"/>
          <p:cNvSpPr>
            <a:spLocks noChangeArrowheads="1"/>
          </p:cNvSpPr>
          <p:nvPr/>
        </p:nvSpPr>
        <p:spPr bwMode="auto">
          <a:xfrm>
            <a:off x="1820863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38" name="Rectangle 6"/>
          <p:cNvSpPr>
            <a:spLocks noChangeArrowheads="1"/>
          </p:cNvSpPr>
          <p:nvPr/>
        </p:nvSpPr>
        <p:spPr bwMode="auto">
          <a:xfrm>
            <a:off x="1820863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39" name="Rectangle 7"/>
          <p:cNvSpPr>
            <a:spLocks noChangeArrowheads="1"/>
          </p:cNvSpPr>
          <p:nvPr/>
        </p:nvSpPr>
        <p:spPr bwMode="auto">
          <a:xfrm>
            <a:off x="1820863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0" name="Rectangle 8"/>
          <p:cNvSpPr>
            <a:spLocks noChangeArrowheads="1"/>
          </p:cNvSpPr>
          <p:nvPr/>
        </p:nvSpPr>
        <p:spPr bwMode="auto">
          <a:xfrm>
            <a:off x="1820863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1" name="Rectangle 9"/>
          <p:cNvSpPr>
            <a:spLocks noChangeArrowheads="1"/>
          </p:cNvSpPr>
          <p:nvPr/>
        </p:nvSpPr>
        <p:spPr bwMode="auto">
          <a:xfrm>
            <a:off x="1820863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2" name="Rectangle 10"/>
          <p:cNvSpPr>
            <a:spLocks noChangeArrowheads="1"/>
          </p:cNvSpPr>
          <p:nvPr/>
        </p:nvSpPr>
        <p:spPr bwMode="auto">
          <a:xfrm>
            <a:off x="1820863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3" name="Rectangle 11"/>
          <p:cNvSpPr>
            <a:spLocks noChangeArrowheads="1"/>
          </p:cNvSpPr>
          <p:nvPr/>
        </p:nvSpPr>
        <p:spPr bwMode="auto">
          <a:xfrm>
            <a:off x="1820863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4" name="Rectangle 12"/>
          <p:cNvSpPr>
            <a:spLocks noChangeArrowheads="1"/>
          </p:cNvSpPr>
          <p:nvPr/>
        </p:nvSpPr>
        <p:spPr bwMode="auto">
          <a:xfrm>
            <a:off x="1820863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5" name="Rectangle 13"/>
          <p:cNvSpPr>
            <a:spLocks noChangeArrowheads="1"/>
          </p:cNvSpPr>
          <p:nvPr/>
        </p:nvSpPr>
        <p:spPr bwMode="auto">
          <a:xfrm>
            <a:off x="1820863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46" name="Rectangle 14"/>
          <p:cNvSpPr>
            <a:spLocks noChangeArrowheads="1"/>
          </p:cNvSpPr>
          <p:nvPr/>
        </p:nvSpPr>
        <p:spPr bwMode="auto">
          <a:xfrm>
            <a:off x="846138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47" name="Rectangle 15"/>
          <p:cNvSpPr>
            <a:spLocks noChangeArrowheads="1"/>
          </p:cNvSpPr>
          <p:nvPr/>
        </p:nvSpPr>
        <p:spPr bwMode="auto">
          <a:xfrm>
            <a:off x="846138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48" name="Rectangle 16"/>
          <p:cNvSpPr>
            <a:spLocks noChangeArrowheads="1"/>
          </p:cNvSpPr>
          <p:nvPr/>
        </p:nvSpPr>
        <p:spPr bwMode="auto">
          <a:xfrm>
            <a:off x="846138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49" name="Rectangle 17"/>
          <p:cNvSpPr>
            <a:spLocks noChangeArrowheads="1"/>
          </p:cNvSpPr>
          <p:nvPr/>
        </p:nvSpPr>
        <p:spPr bwMode="auto">
          <a:xfrm>
            <a:off x="846138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50" name="Rectangle 18"/>
          <p:cNvSpPr>
            <a:spLocks noChangeArrowheads="1"/>
          </p:cNvSpPr>
          <p:nvPr/>
        </p:nvSpPr>
        <p:spPr bwMode="auto">
          <a:xfrm>
            <a:off x="846138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1" name="Rectangle 19"/>
          <p:cNvSpPr>
            <a:spLocks noChangeArrowheads="1"/>
          </p:cNvSpPr>
          <p:nvPr/>
        </p:nvSpPr>
        <p:spPr bwMode="auto">
          <a:xfrm>
            <a:off x="846138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2" name="Rectangle 20"/>
          <p:cNvSpPr>
            <a:spLocks noChangeArrowheads="1"/>
          </p:cNvSpPr>
          <p:nvPr/>
        </p:nvSpPr>
        <p:spPr bwMode="auto">
          <a:xfrm>
            <a:off x="846138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3" name="Rectangle 21"/>
          <p:cNvSpPr>
            <a:spLocks noChangeArrowheads="1"/>
          </p:cNvSpPr>
          <p:nvPr/>
        </p:nvSpPr>
        <p:spPr bwMode="auto">
          <a:xfrm>
            <a:off x="846138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4" name="Rectangle 22"/>
          <p:cNvSpPr>
            <a:spLocks noChangeArrowheads="1"/>
          </p:cNvSpPr>
          <p:nvPr/>
        </p:nvSpPr>
        <p:spPr bwMode="auto">
          <a:xfrm>
            <a:off x="846138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55" name="Rectangle 23"/>
          <p:cNvSpPr>
            <a:spLocks noChangeArrowheads="1"/>
          </p:cNvSpPr>
          <p:nvPr/>
        </p:nvSpPr>
        <p:spPr bwMode="auto">
          <a:xfrm>
            <a:off x="846138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56" name="Rectangle 24"/>
          <p:cNvSpPr>
            <a:spLocks noChangeArrowheads="1"/>
          </p:cNvSpPr>
          <p:nvPr/>
        </p:nvSpPr>
        <p:spPr bwMode="auto">
          <a:xfrm>
            <a:off x="2795588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57" name="Rectangle 25"/>
          <p:cNvSpPr>
            <a:spLocks noChangeArrowheads="1"/>
          </p:cNvSpPr>
          <p:nvPr/>
        </p:nvSpPr>
        <p:spPr bwMode="auto">
          <a:xfrm>
            <a:off x="2795588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58" name="Rectangle 26"/>
          <p:cNvSpPr>
            <a:spLocks noChangeArrowheads="1"/>
          </p:cNvSpPr>
          <p:nvPr/>
        </p:nvSpPr>
        <p:spPr bwMode="auto">
          <a:xfrm>
            <a:off x="2795588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59" name="Rectangle 27"/>
          <p:cNvSpPr>
            <a:spLocks noChangeArrowheads="1"/>
          </p:cNvSpPr>
          <p:nvPr/>
        </p:nvSpPr>
        <p:spPr bwMode="auto">
          <a:xfrm>
            <a:off x="2795588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60" name="Rectangle 28"/>
          <p:cNvSpPr>
            <a:spLocks noChangeArrowheads="1"/>
          </p:cNvSpPr>
          <p:nvPr/>
        </p:nvSpPr>
        <p:spPr bwMode="auto">
          <a:xfrm>
            <a:off x="2795588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1" name="Rectangle 29"/>
          <p:cNvSpPr>
            <a:spLocks noChangeArrowheads="1"/>
          </p:cNvSpPr>
          <p:nvPr/>
        </p:nvSpPr>
        <p:spPr bwMode="auto">
          <a:xfrm>
            <a:off x="2795588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2" name="Rectangle 30"/>
          <p:cNvSpPr>
            <a:spLocks noChangeArrowheads="1"/>
          </p:cNvSpPr>
          <p:nvPr/>
        </p:nvSpPr>
        <p:spPr bwMode="auto">
          <a:xfrm>
            <a:off x="2795588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3" name="Rectangle 31"/>
          <p:cNvSpPr>
            <a:spLocks noChangeArrowheads="1"/>
          </p:cNvSpPr>
          <p:nvPr/>
        </p:nvSpPr>
        <p:spPr bwMode="auto">
          <a:xfrm>
            <a:off x="2795588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4" name="Rectangle 32"/>
          <p:cNvSpPr>
            <a:spLocks noChangeArrowheads="1"/>
          </p:cNvSpPr>
          <p:nvPr/>
        </p:nvSpPr>
        <p:spPr bwMode="auto">
          <a:xfrm>
            <a:off x="2795588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65" name="Rectangle 33"/>
          <p:cNvSpPr>
            <a:spLocks noChangeArrowheads="1"/>
          </p:cNvSpPr>
          <p:nvPr/>
        </p:nvSpPr>
        <p:spPr bwMode="auto">
          <a:xfrm>
            <a:off x="2795588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66" name="Rectangle 34"/>
          <p:cNvSpPr>
            <a:spLocks noChangeArrowheads="1"/>
          </p:cNvSpPr>
          <p:nvPr/>
        </p:nvSpPr>
        <p:spPr bwMode="auto">
          <a:xfrm>
            <a:off x="4716463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67" name="Rectangle 35"/>
          <p:cNvSpPr>
            <a:spLocks noChangeArrowheads="1"/>
          </p:cNvSpPr>
          <p:nvPr/>
        </p:nvSpPr>
        <p:spPr bwMode="auto">
          <a:xfrm>
            <a:off x="4716463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68" name="Rectangle 36"/>
          <p:cNvSpPr>
            <a:spLocks noChangeArrowheads="1"/>
          </p:cNvSpPr>
          <p:nvPr/>
        </p:nvSpPr>
        <p:spPr bwMode="auto">
          <a:xfrm>
            <a:off x="4716463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0069" name="Rectangle 37"/>
          <p:cNvSpPr>
            <a:spLocks noChangeArrowheads="1"/>
          </p:cNvSpPr>
          <p:nvPr/>
        </p:nvSpPr>
        <p:spPr bwMode="auto">
          <a:xfrm>
            <a:off x="4716463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0" name="Rectangle 38"/>
          <p:cNvSpPr>
            <a:spLocks noChangeArrowheads="1"/>
          </p:cNvSpPr>
          <p:nvPr/>
        </p:nvSpPr>
        <p:spPr bwMode="auto">
          <a:xfrm>
            <a:off x="4716463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1" name="Rectangle 39"/>
          <p:cNvSpPr>
            <a:spLocks noChangeArrowheads="1"/>
          </p:cNvSpPr>
          <p:nvPr/>
        </p:nvSpPr>
        <p:spPr bwMode="auto">
          <a:xfrm>
            <a:off x="4716463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2" name="Rectangle 40"/>
          <p:cNvSpPr>
            <a:spLocks noChangeArrowheads="1"/>
          </p:cNvSpPr>
          <p:nvPr/>
        </p:nvSpPr>
        <p:spPr bwMode="auto">
          <a:xfrm>
            <a:off x="4716463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73" name="Rectangle 41"/>
          <p:cNvSpPr>
            <a:spLocks noChangeArrowheads="1"/>
          </p:cNvSpPr>
          <p:nvPr/>
        </p:nvSpPr>
        <p:spPr bwMode="auto">
          <a:xfrm>
            <a:off x="4716463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74" name="Rectangle 42"/>
          <p:cNvSpPr>
            <a:spLocks noChangeArrowheads="1"/>
          </p:cNvSpPr>
          <p:nvPr/>
        </p:nvSpPr>
        <p:spPr bwMode="auto">
          <a:xfrm>
            <a:off x="4716463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75" name="Rectangle 43"/>
          <p:cNvSpPr>
            <a:spLocks noChangeArrowheads="1"/>
          </p:cNvSpPr>
          <p:nvPr/>
        </p:nvSpPr>
        <p:spPr bwMode="auto">
          <a:xfrm>
            <a:off x="4716463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76" name="Text Box 44"/>
          <p:cNvSpPr txBox="1">
            <a:spLocks noChangeArrowheads="1"/>
          </p:cNvSpPr>
          <p:nvPr/>
        </p:nvSpPr>
        <p:spPr bwMode="auto">
          <a:xfrm>
            <a:off x="838200" y="2895600"/>
            <a:ext cx="10733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</a:t>
            </a:r>
            <a:r>
              <a:rPr lang="en-US" sz="1800" dirty="0">
                <a:latin typeface="Calibri" pitchFamily="34" charset="0"/>
              </a:rPr>
              <a:t> (thread)</a:t>
            </a:r>
          </a:p>
        </p:txBody>
      </p:sp>
      <p:sp>
        <p:nvSpPr>
          <p:cNvPr id="940077" name="Text Box 45"/>
          <p:cNvSpPr txBox="1">
            <a:spLocks noChangeArrowheads="1"/>
          </p:cNvSpPr>
          <p:nvPr/>
        </p:nvSpPr>
        <p:spPr bwMode="auto">
          <a:xfrm>
            <a:off x="2001838" y="2911475"/>
            <a:ext cx="65338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instr</a:t>
            </a:r>
            <a:r>
              <a:rPr lang="en-US" sz="1800" baseline="-25000" dirty="0" err="1">
                <a:latin typeface="Calibri" pitchFamily="34" charset="0"/>
              </a:rPr>
              <a:t>i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78" name="Text Box 46"/>
          <p:cNvSpPr txBox="1">
            <a:spLocks noChangeArrowheads="1"/>
          </p:cNvSpPr>
          <p:nvPr/>
        </p:nvSpPr>
        <p:spPr bwMode="auto">
          <a:xfrm>
            <a:off x="4983163" y="2911475"/>
            <a:ext cx="482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79" name="Text Box 47"/>
          <p:cNvSpPr txBox="1">
            <a:spLocks noChangeArrowheads="1"/>
          </p:cNvSpPr>
          <p:nvPr/>
        </p:nvSpPr>
        <p:spPr bwMode="auto">
          <a:xfrm>
            <a:off x="2922233" y="2911475"/>
            <a:ext cx="7429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%rdx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0080" name="Text Box 48"/>
          <p:cNvSpPr txBox="1">
            <a:spLocks noChangeArrowheads="1"/>
          </p:cNvSpPr>
          <p:nvPr/>
        </p:nvSpPr>
        <p:spPr bwMode="auto">
          <a:xfrm>
            <a:off x="5915628" y="5669080"/>
            <a:ext cx="56137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OK</a:t>
            </a:r>
          </a:p>
        </p:txBody>
      </p:sp>
      <p:sp>
        <p:nvSpPr>
          <p:cNvPr id="940081" name="Rectangle 49"/>
          <p:cNvSpPr>
            <a:spLocks noChangeArrowheads="1"/>
          </p:cNvSpPr>
          <p:nvPr/>
        </p:nvSpPr>
        <p:spPr bwMode="auto">
          <a:xfrm>
            <a:off x="3741738" y="3343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2" name="Rectangle 50"/>
          <p:cNvSpPr>
            <a:spLocks noChangeArrowheads="1"/>
          </p:cNvSpPr>
          <p:nvPr/>
        </p:nvSpPr>
        <p:spPr bwMode="auto">
          <a:xfrm>
            <a:off x="3741738" y="3614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3" name="Rectangle 51"/>
          <p:cNvSpPr>
            <a:spLocks noChangeArrowheads="1"/>
          </p:cNvSpPr>
          <p:nvPr/>
        </p:nvSpPr>
        <p:spPr bwMode="auto">
          <a:xfrm>
            <a:off x="3741738" y="38766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4" name="Rectangle 52"/>
          <p:cNvSpPr>
            <a:spLocks noChangeArrowheads="1"/>
          </p:cNvSpPr>
          <p:nvPr/>
        </p:nvSpPr>
        <p:spPr bwMode="auto">
          <a:xfrm>
            <a:off x="3741738" y="41481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5" name="Rectangle 53"/>
          <p:cNvSpPr>
            <a:spLocks noChangeArrowheads="1"/>
          </p:cNvSpPr>
          <p:nvPr/>
        </p:nvSpPr>
        <p:spPr bwMode="auto">
          <a:xfrm>
            <a:off x="3741738" y="44100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86" name="Rectangle 54"/>
          <p:cNvSpPr>
            <a:spLocks noChangeArrowheads="1"/>
          </p:cNvSpPr>
          <p:nvPr/>
        </p:nvSpPr>
        <p:spPr bwMode="auto">
          <a:xfrm>
            <a:off x="3741738" y="4681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0087" name="Rectangle 55"/>
          <p:cNvSpPr>
            <a:spLocks noChangeArrowheads="1"/>
          </p:cNvSpPr>
          <p:nvPr/>
        </p:nvSpPr>
        <p:spPr bwMode="auto">
          <a:xfrm>
            <a:off x="3741738" y="49434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88" name="Rectangle 56"/>
          <p:cNvSpPr>
            <a:spLocks noChangeArrowheads="1"/>
          </p:cNvSpPr>
          <p:nvPr/>
        </p:nvSpPr>
        <p:spPr bwMode="auto">
          <a:xfrm>
            <a:off x="3741738" y="52149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89" name="Rectangle 57"/>
          <p:cNvSpPr>
            <a:spLocks noChangeArrowheads="1"/>
          </p:cNvSpPr>
          <p:nvPr/>
        </p:nvSpPr>
        <p:spPr bwMode="auto">
          <a:xfrm>
            <a:off x="3741738" y="5476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0090" name="Rectangle 58"/>
          <p:cNvSpPr>
            <a:spLocks noChangeArrowheads="1"/>
          </p:cNvSpPr>
          <p:nvPr/>
        </p:nvSpPr>
        <p:spPr bwMode="auto">
          <a:xfrm>
            <a:off x="3741738" y="5748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0091" name="Text Box 59"/>
          <p:cNvSpPr txBox="1">
            <a:spLocks noChangeArrowheads="1"/>
          </p:cNvSpPr>
          <p:nvPr/>
        </p:nvSpPr>
        <p:spPr bwMode="auto">
          <a:xfrm>
            <a:off x="3868383" y="2911475"/>
            <a:ext cx="7429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%rdx</a:t>
            </a:r>
            <a:r>
              <a:rPr lang="en-US" sz="1800" baseline="-25000" dirty="0" smtClean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0" name="Rectangle 35"/>
          <p:cNvSpPr>
            <a:spLocks noChangeArrowheads="1"/>
          </p:cNvSpPr>
          <p:nvPr/>
        </p:nvSpPr>
        <p:spPr bwMode="auto">
          <a:xfrm>
            <a:off x="6238837" y="3620869"/>
            <a:ext cx="487363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34200" y="3392269"/>
            <a:ext cx="16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Thread 1 critical section</a:t>
            </a:r>
          </a:p>
        </p:txBody>
      </p:sp>
      <p:sp>
        <p:nvSpPr>
          <p:cNvPr id="62" name="Rectangle 37"/>
          <p:cNvSpPr>
            <a:spLocks noChangeArrowheads="1"/>
          </p:cNvSpPr>
          <p:nvPr/>
        </p:nvSpPr>
        <p:spPr bwMode="auto">
          <a:xfrm>
            <a:off x="6238837" y="4258806"/>
            <a:ext cx="487363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934200" y="4078069"/>
            <a:ext cx="16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Thread 2 critical section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0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Concurrent Execution (cont)</a:t>
            </a:r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776" y="1276350"/>
            <a:ext cx="7896225" cy="857250"/>
          </a:xfrm>
        </p:spPr>
        <p:txBody>
          <a:bodyPr/>
          <a:lstStyle/>
          <a:p>
            <a:r>
              <a:rPr lang="en-US" dirty="0"/>
              <a:t>Incorrect ordering: two threads increment the counter, but the result is 1 instead of 2</a:t>
            </a:r>
          </a:p>
        </p:txBody>
      </p:sp>
      <p:sp>
        <p:nvSpPr>
          <p:cNvPr id="942084" name="Rectangle 4"/>
          <p:cNvSpPr>
            <a:spLocks noChangeArrowheads="1"/>
          </p:cNvSpPr>
          <p:nvPr/>
        </p:nvSpPr>
        <p:spPr bwMode="auto">
          <a:xfrm>
            <a:off x="1798534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5" name="Rectangle 5"/>
          <p:cNvSpPr>
            <a:spLocks noChangeArrowheads="1"/>
          </p:cNvSpPr>
          <p:nvPr/>
        </p:nvSpPr>
        <p:spPr bwMode="auto">
          <a:xfrm>
            <a:off x="1798534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6" name="Rectangle 6"/>
          <p:cNvSpPr>
            <a:spLocks noChangeArrowheads="1"/>
          </p:cNvSpPr>
          <p:nvPr/>
        </p:nvSpPr>
        <p:spPr bwMode="auto">
          <a:xfrm>
            <a:off x="1798534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7" name="Rectangle 7"/>
          <p:cNvSpPr>
            <a:spLocks noChangeArrowheads="1"/>
          </p:cNvSpPr>
          <p:nvPr/>
        </p:nvSpPr>
        <p:spPr bwMode="auto">
          <a:xfrm>
            <a:off x="1798534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8" name="Rectangle 8"/>
          <p:cNvSpPr>
            <a:spLocks noChangeArrowheads="1"/>
          </p:cNvSpPr>
          <p:nvPr/>
        </p:nvSpPr>
        <p:spPr bwMode="auto">
          <a:xfrm>
            <a:off x="1798534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89" name="Rectangle 9"/>
          <p:cNvSpPr>
            <a:spLocks noChangeArrowheads="1"/>
          </p:cNvSpPr>
          <p:nvPr/>
        </p:nvSpPr>
        <p:spPr bwMode="auto">
          <a:xfrm>
            <a:off x="1798534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0" name="Rectangle 10"/>
          <p:cNvSpPr>
            <a:spLocks noChangeArrowheads="1"/>
          </p:cNvSpPr>
          <p:nvPr/>
        </p:nvSpPr>
        <p:spPr bwMode="auto">
          <a:xfrm>
            <a:off x="1798534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1" name="Rectangle 11"/>
          <p:cNvSpPr>
            <a:spLocks noChangeArrowheads="1"/>
          </p:cNvSpPr>
          <p:nvPr/>
        </p:nvSpPr>
        <p:spPr bwMode="auto">
          <a:xfrm>
            <a:off x="1798534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2" name="Rectangle 12"/>
          <p:cNvSpPr>
            <a:spLocks noChangeArrowheads="1"/>
          </p:cNvSpPr>
          <p:nvPr/>
        </p:nvSpPr>
        <p:spPr bwMode="auto">
          <a:xfrm>
            <a:off x="1798534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3" name="Rectangle 13"/>
          <p:cNvSpPr>
            <a:spLocks noChangeArrowheads="1"/>
          </p:cNvSpPr>
          <p:nvPr/>
        </p:nvSpPr>
        <p:spPr bwMode="auto">
          <a:xfrm>
            <a:off x="1798534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094" name="Rectangle 14"/>
          <p:cNvSpPr>
            <a:spLocks noChangeArrowheads="1"/>
          </p:cNvSpPr>
          <p:nvPr/>
        </p:nvSpPr>
        <p:spPr bwMode="auto">
          <a:xfrm>
            <a:off x="823809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095" name="Rectangle 15"/>
          <p:cNvSpPr>
            <a:spLocks noChangeArrowheads="1"/>
          </p:cNvSpPr>
          <p:nvPr/>
        </p:nvSpPr>
        <p:spPr bwMode="auto">
          <a:xfrm>
            <a:off x="823809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096" name="Rectangle 16"/>
          <p:cNvSpPr>
            <a:spLocks noChangeArrowheads="1"/>
          </p:cNvSpPr>
          <p:nvPr/>
        </p:nvSpPr>
        <p:spPr bwMode="auto">
          <a:xfrm>
            <a:off x="823809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097" name="Rectangle 17"/>
          <p:cNvSpPr>
            <a:spLocks noChangeArrowheads="1"/>
          </p:cNvSpPr>
          <p:nvPr/>
        </p:nvSpPr>
        <p:spPr bwMode="auto">
          <a:xfrm>
            <a:off x="823809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098" name="Rectangle 18"/>
          <p:cNvSpPr>
            <a:spLocks noChangeArrowheads="1"/>
          </p:cNvSpPr>
          <p:nvPr/>
        </p:nvSpPr>
        <p:spPr bwMode="auto">
          <a:xfrm>
            <a:off x="823809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099" name="Rectangle 19"/>
          <p:cNvSpPr>
            <a:spLocks noChangeArrowheads="1"/>
          </p:cNvSpPr>
          <p:nvPr/>
        </p:nvSpPr>
        <p:spPr bwMode="auto">
          <a:xfrm>
            <a:off x="823809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00" name="Rectangle 20"/>
          <p:cNvSpPr>
            <a:spLocks noChangeArrowheads="1"/>
          </p:cNvSpPr>
          <p:nvPr/>
        </p:nvSpPr>
        <p:spPr bwMode="auto">
          <a:xfrm>
            <a:off x="823809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01" name="Rectangle 21"/>
          <p:cNvSpPr>
            <a:spLocks noChangeArrowheads="1"/>
          </p:cNvSpPr>
          <p:nvPr/>
        </p:nvSpPr>
        <p:spPr bwMode="auto">
          <a:xfrm>
            <a:off x="823809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102" name="Rectangle 22"/>
          <p:cNvSpPr>
            <a:spLocks noChangeArrowheads="1"/>
          </p:cNvSpPr>
          <p:nvPr/>
        </p:nvSpPr>
        <p:spPr bwMode="auto">
          <a:xfrm>
            <a:off x="823809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103" name="Rectangle 23"/>
          <p:cNvSpPr>
            <a:spLocks noChangeArrowheads="1"/>
          </p:cNvSpPr>
          <p:nvPr/>
        </p:nvSpPr>
        <p:spPr bwMode="auto">
          <a:xfrm>
            <a:off x="823809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2104" name="Rectangle 24"/>
          <p:cNvSpPr>
            <a:spLocks noChangeArrowheads="1"/>
          </p:cNvSpPr>
          <p:nvPr/>
        </p:nvSpPr>
        <p:spPr bwMode="auto">
          <a:xfrm>
            <a:off x="2773259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05" name="Rectangle 25"/>
          <p:cNvSpPr>
            <a:spLocks noChangeArrowheads="1"/>
          </p:cNvSpPr>
          <p:nvPr/>
        </p:nvSpPr>
        <p:spPr bwMode="auto">
          <a:xfrm>
            <a:off x="2773259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06" name="Rectangle 26"/>
          <p:cNvSpPr>
            <a:spLocks noChangeArrowheads="1"/>
          </p:cNvSpPr>
          <p:nvPr/>
        </p:nvSpPr>
        <p:spPr bwMode="auto">
          <a:xfrm>
            <a:off x="2773259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07" name="Rectangle 27"/>
          <p:cNvSpPr>
            <a:spLocks noChangeArrowheads="1"/>
          </p:cNvSpPr>
          <p:nvPr/>
        </p:nvSpPr>
        <p:spPr bwMode="auto">
          <a:xfrm>
            <a:off x="2773259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08" name="Rectangle 28"/>
          <p:cNvSpPr>
            <a:spLocks noChangeArrowheads="1"/>
          </p:cNvSpPr>
          <p:nvPr/>
        </p:nvSpPr>
        <p:spPr bwMode="auto">
          <a:xfrm>
            <a:off x="2773259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09" name="Rectangle 29"/>
          <p:cNvSpPr>
            <a:spLocks noChangeArrowheads="1"/>
          </p:cNvSpPr>
          <p:nvPr/>
        </p:nvSpPr>
        <p:spPr bwMode="auto">
          <a:xfrm>
            <a:off x="2773259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10" name="Rectangle 30"/>
          <p:cNvSpPr>
            <a:spLocks noChangeArrowheads="1"/>
          </p:cNvSpPr>
          <p:nvPr/>
        </p:nvSpPr>
        <p:spPr bwMode="auto">
          <a:xfrm>
            <a:off x="2773259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11" name="Rectangle 31"/>
          <p:cNvSpPr>
            <a:spLocks noChangeArrowheads="1"/>
          </p:cNvSpPr>
          <p:nvPr/>
        </p:nvSpPr>
        <p:spPr bwMode="auto">
          <a:xfrm>
            <a:off x="2773259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12" name="Rectangle 32"/>
          <p:cNvSpPr>
            <a:spLocks noChangeArrowheads="1"/>
          </p:cNvSpPr>
          <p:nvPr/>
        </p:nvSpPr>
        <p:spPr bwMode="auto">
          <a:xfrm>
            <a:off x="2773259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13" name="Rectangle 33"/>
          <p:cNvSpPr>
            <a:spLocks noChangeArrowheads="1"/>
          </p:cNvSpPr>
          <p:nvPr/>
        </p:nvSpPr>
        <p:spPr bwMode="auto">
          <a:xfrm>
            <a:off x="2773259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14" name="Rectangle 34"/>
          <p:cNvSpPr>
            <a:spLocks noChangeArrowheads="1"/>
          </p:cNvSpPr>
          <p:nvPr/>
        </p:nvSpPr>
        <p:spPr bwMode="auto">
          <a:xfrm>
            <a:off x="4662384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5" name="Rectangle 35"/>
          <p:cNvSpPr>
            <a:spLocks noChangeArrowheads="1"/>
          </p:cNvSpPr>
          <p:nvPr/>
        </p:nvSpPr>
        <p:spPr bwMode="auto">
          <a:xfrm>
            <a:off x="4662384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6" name="Rectangle 36"/>
          <p:cNvSpPr>
            <a:spLocks noChangeArrowheads="1"/>
          </p:cNvSpPr>
          <p:nvPr/>
        </p:nvSpPr>
        <p:spPr bwMode="auto">
          <a:xfrm>
            <a:off x="4662384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7" name="Rectangle 37"/>
          <p:cNvSpPr>
            <a:spLocks noChangeArrowheads="1"/>
          </p:cNvSpPr>
          <p:nvPr/>
        </p:nvSpPr>
        <p:spPr bwMode="auto">
          <a:xfrm>
            <a:off x="4662384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8" name="Rectangle 38"/>
          <p:cNvSpPr>
            <a:spLocks noChangeArrowheads="1"/>
          </p:cNvSpPr>
          <p:nvPr/>
        </p:nvSpPr>
        <p:spPr bwMode="auto">
          <a:xfrm>
            <a:off x="4662384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19" name="Rectangle 39"/>
          <p:cNvSpPr>
            <a:spLocks noChangeArrowheads="1"/>
          </p:cNvSpPr>
          <p:nvPr/>
        </p:nvSpPr>
        <p:spPr bwMode="auto">
          <a:xfrm>
            <a:off x="4662384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0" name="Rectangle 40"/>
          <p:cNvSpPr>
            <a:spLocks noChangeArrowheads="1"/>
          </p:cNvSpPr>
          <p:nvPr/>
        </p:nvSpPr>
        <p:spPr bwMode="auto">
          <a:xfrm>
            <a:off x="4662384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1" name="Rectangle 41"/>
          <p:cNvSpPr>
            <a:spLocks noChangeArrowheads="1"/>
          </p:cNvSpPr>
          <p:nvPr/>
        </p:nvSpPr>
        <p:spPr bwMode="auto">
          <a:xfrm>
            <a:off x="4662384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2" name="Rectangle 42"/>
          <p:cNvSpPr>
            <a:spLocks noChangeArrowheads="1"/>
          </p:cNvSpPr>
          <p:nvPr/>
        </p:nvSpPr>
        <p:spPr bwMode="auto">
          <a:xfrm>
            <a:off x="4662384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3" name="Rectangle 43"/>
          <p:cNvSpPr>
            <a:spLocks noChangeArrowheads="1"/>
          </p:cNvSpPr>
          <p:nvPr/>
        </p:nvSpPr>
        <p:spPr bwMode="auto">
          <a:xfrm>
            <a:off x="4662384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24" name="Text Box 44"/>
          <p:cNvSpPr txBox="1">
            <a:spLocks noChangeArrowheads="1"/>
          </p:cNvSpPr>
          <p:nvPr/>
        </p:nvSpPr>
        <p:spPr bwMode="auto">
          <a:xfrm>
            <a:off x="814676" y="2281793"/>
            <a:ext cx="10733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</a:t>
            </a:r>
            <a:r>
              <a:rPr lang="en-US" sz="1800" dirty="0">
                <a:latin typeface="Calibri" pitchFamily="34" charset="0"/>
              </a:rPr>
              <a:t> (thread)</a:t>
            </a:r>
          </a:p>
        </p:txBody>
      </p:sp>
      <p:sp>
        <p:nvSpPr>
          <p:cNvPr id="942125" name="Text Box 45"/>
          <p:cNvSpPr txBox="1">
            <a:spLocks noChangeArrowheads="1"/>
          </p:cNvSpPr>
          <p:nvPr/>
        </p:nvSpPr>
        <p:spPr bwMode="auto">
          <a:xfrm>
            <a:off x="1978313" y="2297668"/>
            <a:ext cx="65338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instr</a:t>
            </a:r>
            <a:r>
              <a:rPr lang="en-US" sz="1800" baseline="-25000" dirty="0" err="1">
                <a:latin typeface="Calibri" pitchFamily="34" charset="0"/>
              </a:rPr>
              <a:t>i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26" name="Text Box 46"/>
          <p:cNvSpPr txBox="1">
            <a:spLocks noChangeArrowheads="1"/>
          </p:cNvSpPr>
          <p:nvPr/>
        </p:nvSpPr>
        <p:spPr bwMode="auto">
          <a:xfrm>
            <a:off x="4927888" y="2297668"/>
            <a:ext cx="482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27" name="Text Box 47"/>
          <p:cNvSpPr txBox="1">
            <a:spLocks noChangeArrowheads="1"/>
          </p:cNvSpPr>
          <p:nvPr/>
        </p:nvSpPr>
        <p:spPr bwMode="auto">
          <a:xfrm>
            <a:off x="2898709" y="2297668"/>
            <a:ext cx="7429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%rdx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28" name="Rectangle 48"/>
          <p:cNvSpPr>
            <a:spLocks noChangeArrowheads="1"/>
          </p:cNvSpPr>
          <p:nvPr/>
        </p:nvSpPr>
        <p:spPr bwMode="auto">
          <a:xfrm>
            <a:off x="3732109" y="26574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29" name="Rectangle 49"/>
          <p:cNvSpPr>
            <a:spLocks noChangeArrowheads="1"/>
          </p:cNvSpPr>
          <p:nvPr/>
        </p:nvSpPr>
        <p:spPr bwMode="auto">
          <a:xfrm>
            <a:off x="3732109" y="2928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0" name="Rectangle 50"/>
          <p:cNvSpPr>
            <a:spLocks noChangeArrowheads="1"/>
          </p:cNvSpPr>
          <p:nvPr/>
        </p:nvSpPr>
        <p:spPr bwMode="auto">
          <a:xfrm>
            <a:off x="3732109" y="31908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1" name="Rectangle 51"/>
          <p:cNvSpPr>
            <a:spLocks noChangeArrowheads="1"/>
          </p:cNvSpPr>
          <p:nvPr/>
        </p:nvSpPr>
        <p:spPr bwMode="auto">
          <a:xfrm>
            <a:off x="3732109" y="3462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2" name="Rectangle 52"/>
          <p:cNvSpPr>
            <a:spLocks noChangeArrowheads="1"/>
          </p:cNvSpPr>
          <p:nvPr/>
        </p:nvSpPr>
        <p:spPr bwMode="auto">
          <a:xfrm>
            <a:off x="3732109" y="37242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0</a:t>
            </a:r>
          </a:p>
        </p:txBody>
      </p:sp>
      <p:sp>
        <p:nvSpPr>
          <p:cNvPr id="942133" name="Rectangle 53"/>
          <p:cNvSpPr>
            <a:spLocks noChangeArrowheads="1"/>
          </p:cNvSpPr>
          <p:nvPr/>
        </p:nvSpPr>
        <p:spPr bwMode="auto">
          <a:xfrm>
            <a:off x="3732109" y="3995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4" name="Rectangle 54"/>
          <p:cNvSpPr>
            <a:spLocks noChangeArrowheads="1"/>
          </p:cNvSpPr>
          <p:nvPr/>
        </p:nvSpPr>
        <p:spPr bwMode="auto">
          <a:xfrm>
            <a:off x="3732109" y="4257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-</a:t>
            </a:r>
          </a:p>
        </p:txBody>
      </p:sp>
      <p:sp>
        <p:nvSpPr>
          <p:cNvPr id="942135" name="Rectangle 55"/>
          <p:cNvSpPr>
            <a:spLocks noChangeArrowheads="1"/>
          </p:cNvSpPr>
          <p:nvPr/>
        </p:nvSpPr>
        <p:spPr bwMode="auto">
          <a:xfrm>
            <a:off x="3732109" y="4529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36" name="Rectangle 56"/>
          <p:cNvSpPr>
            <a:spLocks noChangeArrowheads="1"/>
          </p:cNvSpPr>
          <p:nvPr/>
        </p:nvSpPr>
        <p:spPr bwMode="auto">
          <a:xfrm>
            <a:off x="3732109" y="4791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37" name="Rectangle 57"/>
          <p:cNvSpPr>
            <a:spLocks noChangeArrowheads="1"/>
          </p:cNvSpPr>
          <p:nvPr/>
        </p:nvSpPr>
        <p:spPr bwMode="auto">
          <a:xfrm>
            <a:off x="3732109" y="50625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2138" name="Text Box 58"/>
          <p:cNvSpPr txBox="1">
            <a:spLocks noChangeArrowheads="1"/>
          </p:cNvSpPr>
          <p:nvPr/>
        </p:nvSpPr>
        <p:spPr bwMode="auto">
          <a:xfrm>
            <a:off x="3857559" y="2297668"/>
            <a:ext cx="7429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%rdx</a:t>
            </a:r>
            <a:r>
              <a:rPr lang="en-US" sz="1800" baseline="-25000" dirty="0" smtClean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2139" name="Text Box 59"/>
          <p:cNvSpPr txBox="1">
            <a:spLocks noChangeArrowheads="1"/>
          </p:cNvSpPr>
          <p:nvPr/>
        </p:nvSpPr>
        <p:spPr bwMode="auto">
          <a:xfrm>
            <a:off x="5791200" y="4953000"/>
            <a:ext cx="9350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Oops!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Concurrent Execution (cont)</a:t>
            </a:r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651" y="1258182"/>
            <a:ext cx="7896225" cy="4972050"/>
          </a:xfrm>
        </p:spPr>
        <p:txBody>
          <a:bodyPr/>
          <a:lstStyle/>
          <a:p>
            <a:r>
              <a:rPr lang="en-US" dirty="0"/>
              <a:t>How about this ordering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marL="344488" indent="-344488" algn="ctr">
              <a:buNone/>
            </a:pPr>
            <a:endParaRPr lang="en-US" dirty="0" smtClean="0"/>
          </a:p>
          <a:p>
            <a:r>
              <a:rPr lang="en-US" dirty="0" smtClean="0"/>
              <a:t>We can analyze the behavior using a </a:t>
            </a:r>
            <a:r>
              <a:rPr lang="en-US" i="1" dirty="0" smtClean="0">
                <a:solidFill>
                  <a:srgbClr val="C00000"/>
                </a:solidFill>
              </a:rPr>
              <a:t>progress graph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944132" name="Rectangle 4"/>
          <p:cNvSpPr>
            <a:spLocks noChangeArrowheads="1"/>
          </p:cNvSpPr>
          <p:nvPr/>
        </p:nvSpPr>
        <p:spPr bwMode="auto">
          <a:xfrm>
            <a:off x="1814806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3" name="Rectangle 5"/>
          <p:cNvSpPr>
            <a:spLocks noChangeArrowheads="1"/>
          </p:cNvSpPr>
          <p:nvPr/>
        </p:nvSpPr>
        <p:spPr bwMode="auto">
          <a:xfrm>
            <a:off x="1814806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4" name="Rectangle 6"/>
          <p:cNvSpPr>
            <a:spLocks noChangeArrowheads="1"/>
          </p:cNvSpPr>
          <p:nvPr/>
        </p:nvSpPr>
        <p:spPr bwMode="auto">
          <a:xfrm>
            <a:off x="1814806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H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5" name="Rectangle 7"/>
          <p:cNvSpPr>
            <a:spLocks noChangeArrowheads="1"/>
          </p:cNvSpPr>
          <p:nvPr/>
        </p:nvSpPr>
        <p:spPr bwMode="auto">
          <a:xfrm>
            <a:off x="1814806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L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6" name="Rectangle 8"/>
          <p:cNvSpPr>
            <a:spLocks noChangeArrowheads="1"/>
          </p:cNvSpPr>
          <p:nvPr/>
        </p:nvSpPr>
        <p:spPr bwMode="auto">
          <a:xfrm>
            <a:off x="1814806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7" name="Rectangle 9"/>
          <p:cNvSpPr>
            <a:spLocks noChangeArrowheads="1"/>
          </p:cNvSpPr>
          <p:nvPr/>
        </p:nvSpPr>
        <p:spPr bwMode="auto">
          <a:xfrm>
            <a:off x="1814806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8" name="Rectangle 10"/>
          <p:cNvSpPr>
            <a:spLocks noChangeArrowheads="1"/>
          </p:cNvSpPr>
          <p:nvPr/>
        </p:nvSpPr>
        <p:spPr bwMode="auto">
          <a:xfrm>
            <a:off x="1814806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U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39" name="Rectangle 11"/>
          <p:cNvSpPr>
            <a:spLocks noChangeArrowheads="1"/>
          </p:cNvSpPr>
          <p:nvPr/>
        </p:nvSpPr>
        <p:spPr bwMode="auto">
          <a:xfrm>
            <a:off x="1814806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S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40" name="Rectangle 12"/>
          <p:cNvSpPr>
            <a:spLocks noChangeArrowheads="1"/>
          </p:cNvSpPr>
          <p:nvPr/>
        </p:nvSpPr>
        <p:spPr bwMode="auto">
          <a:xfrm>
            <a:off x="1814806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41" name="Rectangle 13"/>
          <p:cNvSpPr>
            <a:spLocks noChangeArrowheads="1"/>
          </p:cNvSpPr>
          <p:nvPr/>
        </p:nvSpPr>
        <p:spPr bwMode="auto">
          <a:xfrm>
            <a:off x="1814806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T</a:t>
            </a:r>
            <a:r>
              <a:rPr lang="en-US" sz="1800" baseline="-25000" dirty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42" name="Rectangle 14"/>
          <p:cNvSpPr>
            <a:spLocks noChangeArrowheads="1"/>
          </p:cNvSpPr>
          <p:nvPr/>
        </p:nvSpPr>
        <p:spPr bwMode="auto">
          <a:xfrm>
            <a:off x="840081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43" name="Rectangle 15"/>
          <p:cNvSpPr>
            <a:spLocks noChangeArrowheads="1"/>
          </p:cNvSpPr>
          <p:nvPr/>
        </p:nvSpPr>
        <p:spPr bwMode="auto">
          <a:xfrm>
            <a:off x="840081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44" name="Rectangle 16"/>
          <p:cNvSpPr>
            <a:spLocks noChangeArrowheads="1"/>
          </p:cNvSpPr>
          <p:nvPr/>
        </p:nvSpPr>
        <p:spPr bwMode="auto">
          <a:xfrm>
            <a:off x="840081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5" name="Rectangle 17"/>
          <p:cNvSpPr>
            <a:spLocks noChangeArrowheads="1"/>
          </p:cNvSpPr>
          <p:nvPr/>
        </p:nvSpPr>
        <p:spPr bwMode="auto">
          <a:xfrm>
            <a:off x="840081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6" name="Rectangle 18"/>
          <p:cNvSpPr>
            <a:spLocks noChangeArrowheads="1"/>
          </p:cNvSpPr>
          <p:nvPr/>
        </p:nvSpPr>
        <p:spPr bwMode="auto">
          <a:xfrm>
            <a:off x="840081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7" name="Rectangle 19"/>
          <p:cNvSpPr>
            <a:spLocks noChangeArrowheads="1"/>
          </p:cNvSpPr>
          <p:nvPr/>
        </p:nvSpPr>
        <p:spPr bwMode="auto">
          <a:xfrm>
            <a:off x="840081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48" name="Rectangle 20"/>
          <p:cNvSpPr>
            <a:spLocks noChangeArrowheads="1"/>
          </p:cNvSpPr>
          <p:nvPr/>
        </p:nvSpPr>
        <p:spPr bwMode="auto">
          <a:xfrm>
            <a:off x="840081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49" name="Rectangle 21"/>
          <p:cNvSpPr>
            <a:spLocks noChangeArrowheads="1"/>
          </p:cNvSpPr>
          <p:nvPr/>
        </p:nvSpPr>
        <p:spPr bwMode="auto">
          <a:xfrm>
            <a:off x="840081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50" name="Rectangle 22"/>
          <p:cNvSpPr>
            <a:spLocks noChangeArrowheads="1"/>
          </p:cNvSpPr>
          <p:nvPr/>
        </p:nvSpPr>
        <p:spPr bwMode="auto">
          <a:xfrm>
            <a:off x="840081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1</a:t>
            </a:r>
          </a:p>
        </p:txBody>
      </p:sp>
      <p:sp>
        <p:nvSpPr>
          <p:cNvPr id="944151" name="Rectangle 23"/>
          <p:cNvSpPr>
            <a:spLocks noChangeArrowheads="1"/>
          </p:cNvSpPr>
          <p:nvPr/>
        </p:nvSpPr>
        <p:spPr bwMode="auto">
          <a:xfrm>
            <a:off x="840081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800" dirty="0">
                <a:latin typeface="Calibri" pitchFamily="34" charset="0"/>
              </a:rPr>
              <a:t>2</a:t>
            </a:r>
          </a:p>
        </p:txBody>
      </p:sp>
      <p:sp>
        <p:nvSpPr>
          <p:cNvPr id="944152" name="Rectangle 24"/>
          <p:cNvSpPr>
            <a:spLocks noChangeArrowheads="1"/>
          </p:cNvSpPr>
          <p:nvPr/>
        </p:nvSpPr>
        <p:spPr bwMode="auto">
          <a:xfrm>
            <a:off x="2789531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3" name="Rectangle 25"/>
          <p:cNvSpPr>
            <a:spLocks noChangeArrowheads="1"/>
          </p:cNvSpPr>
          <p:nvPr/>
        </p:nvSpPr>
        <p:spPr bwMode="auto">
          <a:xfrm>
            <a:off x="2789531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4" name="Rectangle 26"/>
          <p:cNvSpPr>
            <a:spLocks noChangeArrowheads="1"/>
          </p:cNvSpPr>
          <p:nvPr/>
        </p:nvSpPr>
        <p:spPr bwMode="auto">
          <a:xfrm>
            <a:off x="2789531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5" name="Rectangle 27"/>
          <p:cNvSpPr>
            <a:spLocks noChangeArrowheads="1"/>
          </p:cNvSpPr>
          <p:nvPr/>
        </p:nvSpPr>
        <p:spPr bwMode="auto">
          <a:xfrm>
            <a:off x="2789531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6" name="Rectangle 28"/>
          <p:cNvSpPr>
            <a:spLocks noChangeArrowheads="1"/>
          </p:cNvSpPr>
          <p:nvPr/>
        </p:nvSpPr>
        <p:spPr bwMode="auto">
          <a:xfrm>
            <a:off x="2789531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7" name="Rectangle 29"/>
          <p:cNvSpPr>
            <a:spLocks noChangeArrowheads="1"/>
          </p:cNvSpPr>
          <p:nvPr/>
        </p:nvSpPr>
        <p:spPr bwMode="auto">
          <a:xfrm>
            <a:off x="2789531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8" name="Rectangle 30"/>
          <p:cNvSpPr>
            <a:spLocks noChangeArrowheads="1"/>
          </p:cNvSpPr>
          <p:nvPr/>
        </p:nvSpPr>
        <p:spPr bwMode="auto">
          <a:xfrm>
            <a:off x="2789531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59" name="Rectangle 31"/>
          <p:cNvSpPr>
            <a:spLocks noChangeArrowheads="1"/>
          </p:cNvSpPr>
          <p:nvPr/>
        </p:nvSpPr>
        <p:spPr bwMode="auto">
          <a:xfrm>
            <a:off x="2789531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0" name="Rectangle 32"/>
          <p:cNvSpPr>
            <a:spLocks noChangeArrowheads="1"/>
          </p:cNvSpPr>
          <p:nvPr/>
        </p:nvSpPr>
        <p:spPr bwMode="auto">
          <a:xfrm>
            <a:off x="2789531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1" name="Rectangle 33"/>
          <p:cNvSpPr>
            <a:spLocks noChangeArrowheads="1"/>
          </p:cNvSpPr>
          <p:nvPr/>
        </p:nvSpPr>
        <p:spPr bwMode="auto">
          <a:xfrm>
            <a:off x="2789531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2" name="Rectangle 34"/>
          <p:cNvSpPr>
            <a:spLocks noChangeArrowheads="1"/>
          </p:cNvSpPr>
          <p:nvPr/>
        </p:nvSpPr>
        <p:spPr bwMode="auto">
          <a:xfrm>
            <a:off x="4678656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3" name="Rectangle 35"/>
          <p:cNvSpPr>
            <a:spLocks noChangeArrowheads="1"/>
          </p:cNvSpPr>
          <p:nvPr/>
        </p:nvSpPr>
        <p:spPr bwMode="auto">
          <a:xfrm>
            <a:off x="4678656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4" name="Rectangle 36"/>
          <p:cNvSpPr>
            <a:spLocks noChangeArrowheads="1"/>
          </p:cNvSpPr>
          <p:nvPr/>
        </p:nvSpPr>
        <p:spPr bwMode="auto">
          <a:xfrm>
            <a:off x="4678656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5" name="Rectangle 37"/>
          <p:cNvSpPr>
            <a:spLocks noChangeArrowheads="1"/>
          </p:cNvSpPr>
          <p:nvPr/>
        </p:nvSpPr>
        <p:spPr bwMode="auto">
          <a:xfrm>
            <a:off x="4678656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6" name="Rectangle 38"/>
          <p:cNvSpPr>
            <a:spLocks noChangeArrowheads="1"/>
          </p:cNvSpPr>
          <p:nvPr/>
        </p:nvSpPr>
        <p:spPr bwMode="auto">
          <a:xfrm>
            <a:off x="4678656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7" name="Rectangle 39"/>
          <p:cNvSpPr>
            <a:spLocks noChangeArrowheads="1"/>
          </p:cNvSpPr>
          <p:nvPr/>
        </p:nvSpPr>
        <p:spPr bwMode="auto">
          <a:xfrm>
            <a:off x="4678656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8" name="Rectangle 40"/>
          <p:cNvSpPr>
            <a:spLocks noChangeArrowheads="1"/>
          </p:cNvSpPr>
          <p:nvPr/>
        </p:nvSpPr>
        <p:spPr bwMode="auto">
          <a:xfrm>
            <a:off x="4678656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69" name="Rectangle 41"/>
          <p:cNvSpPr>
            <a:spLocks noChangeArrowheads="1"/>
          </p:cNvSpPr>
          <p:nvPr/>
        </p:nvSpPr>
        <p:spPr bwMode="auto">
          <a:xfrm>
            <a:off x="4678656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0" name="Rectangle 42"/>
          <p:cNvSpPr>
            <a:spLocks noChangeArrowheads="1"/>
          </p:cNvSpPr>
          <p:nvPr/>
        </p:nvSpPr>
        <p:spPr bwMode="auto">
          <a:xfrm>
            <a:off x="4678656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1" name="Rectangle 43"/>
          <p:cNvSpPr>
            <a:spLocks noChangeArrowheads="1"/>
          </p:cNvSpPr>
          <p:nvPr/>
        </p:nvSpPr>
        <p:spPr bwMode="auto">
          <a:xfrm>
            <a:off x="4678656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2" name="Text Box 44"/>
          <p:cNvSpPr txBox="1">
            <a:spLocks noChangeArrowheads="1"/>
          </p:cNvSpPr>
          <p:nvPr/>
        </p:nvSpPr>
        <p:spPr bwMode="auto">
          <a:xfrm>
            <a:off x="832144" y="1828800"/>
            <a:ext cx="10733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</a:t>
            </a:r>
            <a:r>
              <a:rPr lang="en-US" sz="1800" dirty="0">
                <a:latin typeface="Calibri" pitchFamily="34" charset="0"/>
              </a:rPr>
              <a:t> (thread)</a:t>
            </a:r>
          </a:p>
        </p:txBody>
      </p:sp>
      <p:sp>
        <p:nvSpPr>
          <p:cNvPr id="944173" name="Text Box 45"/>
          <p:cNvSpPr txBox="1">
            <a:spLocks noChangeArrowheads="1"/>
          </p:cNvSpPr>
          <p:nvPr/>
        </p:nvSpPr>
        <p:spPr bwMode="auto">
          <a:xfrm>
            <a:off x="1995781" y="1844675"/>
            <a:ext cx="65338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instr</a:t>
            </a:r>
            <a:r>
              <a:rPr lang="en-US" sz="1800" baseline="-25000" dirty="0" err="1">
                <a:latin typeface="Calibri" pitchFamily="34" charset="0"/>
              </a:rPr>
              <a:t>i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74" name="Text Box 46"/>
          <p:cNvSpPr txBox="1">
            <a:spLocks noChangeArrowheads="1"/>
          </p:cNvSpPr>
          <p:nvPr/>
        </p:nvSpPr>
        <p:spPr bwMode="auto">
          <a:xfrm>
            <a:off x="4945356" y="1844675"/>
            <a:ext cx="4823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err="1">
                <a:latin typeface="Calibri" pitchFamily="34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75" name="Text Box 47"/>
          <p:cNvSpPr txBox="1">
            <a:spLocks noChangeArrowheads="1"/>
          </p:cNvSpPr>
          <p:nvPr/>
        </p:nvSpPr>
        <p:spPr bwMode="auto">
          <a:xfrm>
            <a:off x="2916177" y="1844675"/>
            <a:ext cx="7429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%rdx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44176" name="Rectangle 48"/>
          <p:cNvSpPr>
            <a:spLocks noChangeArrowheads="1"/>
          </p:cNvSpPr>
          <p:nvPr/>
        </p:nvSpPr>
        <p:spPr bwMode="auto">
          <a:xfrm>
            <a:off x="3748381" y="22002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7" name="Rectangle 49"/>
          <p:cNvSpPr>
            <a:spLocks noChangeArrowheads="1"/>
          </p:cNvSpPr>
          <p:nvPr/>
        </p:nvSpPr>
        <p:spPr bwMode="auto">
          <a:xfrm>
            <a:off x="3748381" y="24717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8" name="Rectangle 50"/>
          <p:cNvSpPr>
            <a:spLocks noChangeArrowheads="1"/>
          </p:cNvSpPr>
          <p:nvPr/>
        </p:nvSpPr>
        <p:spPr bwMode="auto">
          <a:xfrm>
            <a:off x="3748381" y="27336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79" name="Rectangle 51"/>
          <p:cNvSpPr>
            <a:spLocks noChangeArrowheads="1"/>
          </p:cNvSpPr>
          <p:nvPr/>
        </p:nvSpPr>
        <p:spPr bwMode="auto">
          <a:xfrm>
            <a:off x="3748381" y="30051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0" name="Rectangle 52"/>
          <p:cNvSpPr>
            <a:spLocks noChangeArrowheads="1"/>
          </p:cNvSpPr>
          <p:nvPr/>
        </p:nvSpPr>
        <p:spPr bwMode="auto">
          <a:xfrm>
            <a:off x="3748381" y="3267075"/>
            <a:ext cx="974725" cy="271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1" name="Rectangle 53"/>
          <p:cNvSpPr>
            <a:spLocks noChangeArrowheads="1"/>
          </p:cNvSpPr>
          <p:nvPr/>
        </p:nvSpPr>
        <p:spPr bwMode="auto">
          <a:xfrm>
            <a:off x="3748381" y="3538538"/>
            <a:ext cx="974725" cy="2714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2" name="Rectangle 54"/>
          <p:cNvSpPr>
            <a:spLocks noChangeArrowheads="1"/>
          </p:cNvSpPr>
          <p:nvPr/>
        </p:nvSpPr>
        <p:spPr bwMode="auto">
          <a:xfrm>
            <a:off x="3748381" y="3800475"/>
            <a:ext cx="974725" cy="271463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3" name="Rectangle 55"/>
          <p:cNvSpPr>
            <a:spLocks noChangeArrowheads="1"/>
          </p:cNvSpPr>
          <p:nvPr/>
        </p:nvSpPr>
        <p:spPr bwMode="auto">
          <a:xfrm>
            <a:off x="3748381" y="4071938"/>
            <a:ext cx="974725" cy="27146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4" name="Rectangle 56"/>
          <p:cNvSpPr>
            <a:spLocks noChangeArrowheads="1"/>
          </p:cNvSpPr>
          <p:nvPr/>
        </p:nvSpPr>
        <p:spPr bwMode="auto">
          <a:xfrm>
            <a:off x="3748381" y="4333875"/>
            <a:ext cx="974725" cy="2714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5" name="Rectangle 57"/>
          <p:cNvSpPr>
            <a:spLocks noChangeArrowheads="1"/>
          </p:cNvSpPr>
          <p:nvPr/>
        </p:nvSpPr>
        <p:spPr bwMode="auto">
          <a:xfrm>
            <a:off x="3748381" y="4605338"/>
            <a:ext cx="974725" cy="27146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800" dirty="0">
              <a:latin typeface="Calibri" pitchFamily="34" charset="0"/>
            </a:endParaRPr>
          </a:p>
        </p:txBody>
      </p:sp>
      <p:sp>
        <p:nvSpPr>
          <p:cNvPr id="944186" name="Text Box 58"/>
          <p:cNvSpPr txBox="1">
            <a:spLocks noChangeArrowheads="1"/>
          </p:cNvSpPr>
          <p:nvPr/>
        </p:nvSpPr>
        <p:spPr bwMode="auto">
          <a:xfrm>
            <a:off x="3875027" y="1844675"/>
            <a:ext cx="7429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%rdx</a:t>
            </a:r>
            <a:r>
              <a:rPr lang="en-US" sz="1800" baseline="-25000" dirty="0" smtClean="0">
                <a:latin typeface="Calibri" pitchFamily="34" charset="0"/>
              </a:rPr>
              <a:t>2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124200" y="23738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032340" y="21336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114800" y="29072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116370" y="32004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117940" y="343114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032340" y="3440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124200" y="370260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24200" y="39740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032340" y="39624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029200" y="44958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69" name="Text Box 59"/>
          <p:cNvSpPr txBox="1">
            <a:spLocks noChangeArrowheads="1"/>
          </p:cNvSpPr>
          <p:nvPr/>
        </p:nvSpPr>
        <p:spPr bwMode="auto">
          <a:xfrm>
            <a:off x="5791200" y="4419600"/>
            <a:ext cx="9350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Oops!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029200" y="42672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/>
          <p:cNvGrpSpPr/>
          <p:nvPr/>
        </p:nvGrpSpPr>
        <p:grpSpPr>
          <a:xfrm>
            <a:off x="2201333" y="2151591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1" name="Oval 100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Graphs</a:t>
            </a:r>
          </a:p>
        </p:txBody>
      </p:sp>
      <p:sp>
        <p:nvSpPr>
          <p:cNvPr id="946179" name="Text Box 3"/>
          <p:cNvSpPr txBox="1">
            <a:spLocks noChangeArrowheads="1"/>
          </p:cNvSpPr>
          <p:nvPr/>
        </p:nvSpPr>
        <p:spPr bwMode="auto">
          <a:xfrm>
            <a:off x="5930900" y="1371600"/>
            <a:ext cx="2663037" cy="48013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A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progress graph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depicts</a:t>
            </a:r>
          </a:p>
          <a:p>
            <a:r>
              <a:rPr lang="en-US" sz="1800" dirty="0">
                <a:latin typeface="Calibri" pitchFamily="34" charset="0"/>
              </a:rPr>
              <a:t>the discrete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execution </a:t>
            </a:r>
          </a:p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state space</a:t>
            </a:r>
            <a:r>
              <a:rPr lang="en-US" sz="1800" dirty="0">
                <a:latin typeface="Calibri" pitchFamily="34" charset="0"/>
              </a:rPr>
              <a:t> of concurrent</a:t>
            </a:r>
          </a:p>
          <a:p>
            <a:r>
              <a:rPr lang="en-US" sz="1800" dirty="0">
                <a:latin typeface="Calibri" pitchFamily="34" charset="0"/>
              </a:rPr>
              <a:t> threads.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Each axis corresponds to</a:t>
            </a:r>
          </a:p>
          <a:p>
            <a:r>
              <a:rPr lang="en-US" sz="1800" dirty="0">
                <a:latin typeface="Calibri" pitchFamily="34" charset="0"/>
              </a:rPr>
              <a:t>the sequential order of</a:t>
            </a:r>
          </a:p>
          <a:p>
            <a:r>
              <a:rPr lang="en-US" sz="1800" dirty="0">
                <a:latin typeface="Calibri" pitchFamily="34" charset="0"/>
              </a:rPr>
              <a:t>instructions in a thread.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Each point corresponds to</a:t>
            </a:r>
          </a:p>
          <a:p>
            <a:r>
              <a:rPr lang="en-US" sz="1800" dirty="0">
                <a:latin typeface="Calibri" pitchFamily="34" charset="0"/>
              </a:rPr>
              <a:t>a possible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execution state</a:t>
            </a:r>
            <a:endParaRPr lang="en-US" sz="1800" dirty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(Inst</a:t>
            </a:r>
            <a:r>
              <a:rPr lang="en-US" sz="1800" baseline="-25000" dirty="0">
                <a:latin typeface="Calibri" pitchFamily="34" charset="0"/>
              </a:rPr>
              <a:t>1</a:t>
            </a:r>
            <a:r>
              <a:rPr lang="en-US" sz="1800" dirty="0">
                <a:latin typeface="Calibri" pitchFamily="34" charset="0"/>
              </a:rPr>
              <a:t>, Inst</a:t>
            </a:r>
            <a:r>
              <a:rPr lang="en-US" sz="1800" baseline="-25000" dirty="0">
                <a:latin typeface="Calibri" pitchFamily="34" charset="0"/>
              </a:rPr>
              <a:t>2</a:t>
            </a:r>
            <a:r>
              <a:rPr lang="en-US" sz="1800" dirty="0">
                <a:latin typeface="Calibri" pitchFamily="34" charset="0"/>
              </a:rPr>
              <a:t>).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E.g.,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(L</a:t>
            </a:r>
            <a:r>
              <a:rPr lang="en-US" sz="1800" baseline="-25000" dirty="0">
                <a:solidFill>
                  <a:srgbClr val="C00000"/>
                </a:solidFill>
                <a:latin typeface="Calibri" pitchFamily="34" charset="0"/>
              </a:rPr>
              <a:t>1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, S</a:t>
            </a:r>
            <a:r>
              <a:rPr lang="en-US" sz="1800" baseline="-25000" dirty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)  </a:t>
            </a:r>
            <a:r>
              <a:rPr lang="en-US" sz="1800" dirty="0">
                <a:latin typeface="Calibri" pitchFamily="34" charset="0"/>
              </a:rPr>
              <a:t>denotes state</a:t>
            </a:r>
          </a:p>
          <a:p>
            <a:r>
              <a:rPr lang="en-US" sz="1800" dirty="0">
                <a:latin typeface="Calibri" pitchFamily="34" charset="0"/>
              </a:rPr>
              <a:t>where  thread 1 has</a:t>
            </a:r>
          </a:p>
          <a:p>
            <a:r>
              <a:rPr lang="en-US" sz="1800" dirty="0">
                <a:latin typeface="Calibri" pitchFamily="34" charset="0"/>
              </a:rPr>
              <a:t>completed L</a:t>
            </a:r>
            <a:r>
              <a:rPr lang="en-US" sz="1800" baseline="-25000" dirty="0">
                <a:latin typeface="Calibri" pitchFamily="34" charset="0"/>
              </a:rPr>
              <a:t>1</a:t>
            </a:r>
            <a:r>
              <a:rPr lang="en-US" sz="1800" dirty="0">
                <a:latin typeface="Calibri" pitchFamily="34" charset="0"/>
              </a:rPr>
              <a:t> and thread</a:t>
            </a:r>
          </a:p>
          <a:p>
            <a:r>
              <a:rPr lang="en-US" sz="1800" dirty="0">
                <a:latin typeface="Calibri" pitchFamily="34" charset="0"/>
              </a:rPr>
              <a:t>2 has completed S</a:t>
            </a:r>
            <a:r>
              <a:rPr lang="en-US" sz="1800" baseline="-25000" dirty="0">
                <a:latin typeface="Calibri" pitchFamily="34" charset="0"/>
              </a:rPr>
              <a:t>2</a:t>
            </a:r>
            <a:r>
              <a:rPr lang="en-US" sz="1800" dirty="0">
                <a:latin typeface="Calibri" pitchFamily="34" charset="0"/>
              </a:rPr>
              <a:t>.</a:t>
            </a:r>
          </a:p>
        </p:txBody>
      </p:sp>
      <p:sp>
        <p:nvSpPr>
          <p:cNvPr id="946180" name="Line 4"/>
          <p:cNvSpPr>
            <a:spLocks noChangeAspect="1" noChangeShapeType="1"/>
          </p:cNvSpPr>
          <p:nvPr/>
        </p:nvSpPr>
        <p:spPr bwMode="auto">
          <a:xfrm flipV="1">
            <a:off x="811213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946181" name="Line 5"/>
          <p:cNvSpPr>
            <a:spLocks noChangeAspect="1" noChangeShapeType="1"/>
          </p:cNvSpPr>
          <p:nvPr/>
        </p:nvSpPr>
        <p:spPr bwMode="auto">
          <a:xfrm flipH="1" flipV="1">
            <a:off x="811213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946182" name="Text Box 6"/>
          <p:cNvSpPr txBox="1">
            <a:spLocks noChangeAspect="1" noChangeArrowheads="1"/>
          </p:cNvSpPr>
          <p:nvPr/>
        </p:nvSpPr>
        <p:spPr bwMode="auto">
          <a:xfrm>
            <a:off x="965200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3" name="Text Box 7"/>
          <p:cNvSpPr txBox="1">
            <a:spLocks noChangeAspect="1" noChangeArrowheads="1"/>
          </p:cNvSpPr>
          <p:nvPr/>
        </p:nvSpPr>
        <p:spPr bwMode="auto">
          <a:xfrm>
            <a:off x="1662113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4" name="Text Box 8"/>
          <p:cNvSpPr txBox="1">
            <a:spLocks noChangeAspect="1" noChangeArrowheads="1"/>
          </p:cNvSpPr>
          <p:nvPr/>
        </p:nvSpPr>
        <p:spPr bwMode="auto">
          <a:xfrm>
            <a:off x="2362200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5" name="Text Box 9"/>
          <p:cNvSpPr txBox="1">
            <a:spLocks noChangeAspect="1" noChangeArrowheads="1"/>
          </p:cNvSpPr>
          <p:nvPr/>
        </p:nvSpPr>
        <p:spPr bwMode="auto">
          <a:xfrm>
            <a:off x="3079750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6" name="Text Box 10"/>
          <p:cNvSpPr txBox="1">
            <a:spLocks noChangeAspect="1" noChangeArrowheads="1"/>
          </p:cNvSpPr>
          <p:nvPr/>
        </p:nvSpPr>
        <p:spPr bwMode="auto">
          <a:xfrm>
            <a:off x="3805238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7" name="Text Box 11"/>
          <p:cNvSpPr txBox="1">
            <a:spLocks noChangeAspect="1" noChangeArrowheads="1"/>
          </p:cNvSpPr>
          <p:nvPr/>
        </p:nvSpPr>
        <p:spPr bwMode="auto">
          <a:xfrm>
            <a:off x="430213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8" name="Text Box 12"/>
          <p:cNvSpPr txBox="1">
            <a:spLocks noChangeAspect="1" noChangeArrowheads="1"/>
          </p:cNvSpPr>
          <p:nvPr/>
        </p:nvSpPr>
        <p:spPr bwMode="auto">
          <a:xfrm>
            <a:off x="458788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89" name="Text Box 13"/>
          <p:cNvSpPr txBox="1">
            <a:spLocks noChangeAspect="1" noChangeArrowheads="1"/>
          </p:cNvSpPr>
          <p:nvPr/>
        </p:nvSpPr>
        <p:spPr bwMode="auto">
          <a:xfrm>
            <a:off x="430213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90" name="Text Box 14"/>
          <p:cNvSpPr txBox="1">
            <a:spLocks noChangeAspect="1" noChangeArrowheads="1"/>
          </p:cNvSpPr>
          <p:nvPr/>
        </p:nvSpPr>
        <p:spPr bwMode="auto">
          <a:xfrm>
            <a:off x="441325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191" name="Text Box 15"/>
          <p:cNvSpPr txBox="1">
            <a:spLocks noChangeAspect="1" noChangeArrowheads="1"/>
          </p:cNvSpPr>
          <p:nvPr/>
        </p:nvSpPr>
        <p:spPr bwMode="auto">
          <a:xfrm>
            <a:off x="452438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46217" name="Text Box 41"/>
          <p:cNvSpPr txBox="1">
            <a:spLocks noChangeAspect="1" noChangeArrowheads="1"/>
          </p:cNvSpPr>
          <p:nvPr/>
        </p:nvSpPr>
        <p:spPr bwMode="auto">
          <a:xfrm>
            <a:off x="4600575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946218" name="Text Box 42"/>
          <p:cNvSpPr txBox="1">
            <a:spLocks noChangeAspect="1" noChangeArrowheads="1"/>
          </p:cNvSpPr>
          <p:nvPr/>
        </p:nvSpPr>
        <p:spPr bwMode="auto">
          <a:xfrm>
            <a:off x="255574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770156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6" name="Oval 5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484805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Oval 63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199454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1" name="Oval 70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914103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8" name="Oval 77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628752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5" name="Oval 84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34340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2" name="Oval 91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8" name="Rectangle 97"/>
          <p:cNvSpPr/>
          <p:nvPr/>
        </p:nvSpPr>
        <p:spPr>
          <a:xfrm>
            <a:off x="1713047" y="2373968"/>
            <a:ext cx="1079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(L</a:t>
            </a:r>
            <a:r>
              <a:rPr lang="en-US" baseline="-250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, S</a:t>
            </a:r>
            <a:r>
              <a:rPr lang="en-US" baseline="-25000" dirty="0" smtClean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Trajectories in Progress Graphs</a:t>
            </a:r>
          </a:p>
        </p:txBody>
      </p:sp>
      <p:sp>
        <p:nvSpPr>
          <p:cNvPr id="948227" name="Text Box 3"/>
          <p:cNvSpPr txBox="1">
            <a:spLocks noChangeArrowheads="1"/>
          </p:cNvSpPr>
          <p:nvPr/>
        </p:nvSpPr>
        <p:spPr bwMode="auto">
          <a:xfrm>
            <a:off x="5257800" y="1686698"/>
            <a:ext cx="3810000" cy="2185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A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trajectory</a:t>
            </a:r>
            <a:r>
              <a:rPr lang="en-US" sz="1800" dirty="0">
                <a:latin typeface="Calibri" pitchFamily="34" charset="0"/>
              </a:rPr>
              <a:t> is a sequence</a:t>
            </a:r>
            <a:r>
              <a:rPr lang="en-US" sz="1800" dirty="0" smtClean="0">
                <a:latin typeface="Calibri" pitchFamily="34" charset="0"/>
              </a:rPr>
              <a:t> of </a:t>
            </a:r>
            <a:r>
              <a:rPr lang="en-US" sz="1800" dirty="0">
                <a:latin typeface="Calibri" pitchFamily="34" charset="0"/>
              </a:rPr>
              <a:t>legal state transitions</a:t>
            </a:r>
            <a:r>
              <a:rPr lang="en-US" sz="1800" dirty="0" smtClean="0">
                <a:latin typeface="Calibri" pitchFamily="34" charset="0"/>
              </a:rPr>
              <a:t> that </a:t>
            </a:r>
            <a:r>
              <a:rPr lang="en-US" sz="1800" dirty="0">
                <a:latin typeface="Calibri" pitchFamily="34" charset="0"/>
              </a:rPr>
              <a:t>describes one possible</a:t>
            </a:r>
            <a:r>
              <a:rPr lang="en-US" sz="1800" dirty="0" smtClean="0">
                <a:latin typeface="Calibri" pitchFamily="34" charset="0"/>
              </a:rPr>
              <a:t> concurrent </a:t>
            </a:r>
            <a:r>
              <a:rPr lang="en-US" sz="1800" dirty="0">
                <a:latin typeface="Calibri" pitchFamily="34" charset="0"/>
              </a:rPr>
              <a:t>execution </a:t>
            </a:r>
            <a:r>
              <a:rPr lang="en-US" sz="1800" dirty="0" smtClean="0">
                <a:latin typeface="Calibri" pitchFamily="34" charset="0"/>
              </a:rPr>
              <a:t>of the </a:t>
            </a:r>
            <a:r>
              <a:rPr lang="en-US" sz="1800" dirty="0">
                <a:latin typeface="Calibri" pitchFamily="34" charset="0"/>
              </a:rPr>
              <a:t>threads.</a:t>
            </a: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Example</a:t>
            </a:r>
            <a:r>
              <a:rPr lang="en-US" sz="1800" dirty="0" smtClean="0">
                <a:latin typeface="Calibri" pitchFamily="34" charset="0"/>
              </a:rPr>
              <a:t>:</a:t>
            </a:r>
            <a:endParaRPr lang="en-US" sz="1800" dirty="0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1800" dirty="0">
                <a:latin typeface="Calibri" pitchFamily="34" charset="0"/>
              </a:rPr>
              <a:t>H1, L1, U1, H2, L2,</a:t>
            </a:r>
            <a:r>
              <a:rPr lang="en-US" sz="1800" dirty="0" smtClean="0">
                <a:latin typeface="Calibri" pitchFamily="34" charset="0"/>
              </a:rPr>
              <a:t>  S1</a:t>
            </a:r>
            <a:r>
              <a:rPr lang="en-US" sz="1800" dirty="0">
                <a:latin typeface="Calibri" pitchFamily="34" charset="0"/>
              </a:rPr>
              <a:t>, T1, U2, S2, T2</a:t>
            </a:r>
          </a:p>
        </p:txBody>
      </p:sp>
      <p:sp>
        <p:nvSpPr>
          <p:cNvPr id="64" name="Line 4"/>
          <p:cNvSpPr>
            <a:spLocks noChangeAspect="1" noChangeShapeType="1"/>
          </p:cNvSpPr>
          <p:nvPr/>
        </p:nvSpPr>
        <p:spPr bwMode="auto">
          <a:xfrm flipV="1">
            <a:off x="942599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5" name="Line 5"/>
          <p:cNvSpPr>
            <a:spLocks noChangeAspect="1" noChangeShapeType="1"/>
          </p:cNvSpPr>
          <p:nvPr/>
        </p:nvSpPr>
        <p:spPr bwMode="auto">
          <a:xfrm flipH="1" flipV="1">
            <a:off x="942599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6" name="Text Box 6"/>
          <p:cNvSpPr txBox="1">
            <a:spLocks noChangeAspect="1" noChangeArrowheads="1"/>
          </p:cNvSpPr>
          <p:nvPr/>
        </p:nvSpPr>
        <p:spPr bwMode="auto">
          <a:xfrm>
            <a:off x="1096586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7" name="Text Box 7"/>
          <p:cNvSpPr txBox="1">
            <a:spLocks noChangeAspect="1" noChangeArrowheads="1"/>
          </p:cNvSpPr>
          <p:nvPr/>
        </p:nvSpPr>
        <p:spPr bwMode="auto">
          <a:xfrm>
            <a:off x="1793499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8" name="Text Box 8"/>
          <p:cNvSpPr txBox="1">
            <a:spLocks noChangeAspect="1" noChangeArrowheads="1"/>
          </p:cNvSpPr>
          <p:nvPr/>
        </p:nvSpPr>
        <p:spPr bwMode="auto">
          <a:xfrm>
            <a:off x="2493586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" name="Text Box 9"/>
          <p:cNvSpPr txBox="1">
            <a:spLocks noChangeAspect="1" noChangeArrowheads="1"/>
          </p:cNvSpPr>
          <p:nvPr/>
        </p:nvSpPr>
        <p:spPr bwMode="auto">
          <a:xfrm>
            <a:off x="3211136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0" name="Text Box 10"/>
          <p:cNvSpPr txBox="1">
            <a:spLocks noChangeAspect="1" noChangeArrowheads="1"/>
          </p:cNvSpPr>
          <p:nvPr/>
        </p:nvSpPr>
        <p:spPr bwMode="auto">
          <a:xfrm>
            <a:off x="3936624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1" name="Text Box 11"/>
          <p:cNvSpPr txBox="1">
            <a:spLocks noChangeAspect="1" noChangeArrowheads="1"/>
          </p:cNvSpPr>
          <p:nvPr/>
        </p:nvSpPr>
        <p:spPr bwMode="auto">
          <a:xfrm>
            <a:off x="561599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2" name="Text Box 12"/>
          <p:cNvSpPr txBox="1">
            <a:spLocks noChangeAspect="1" noChangeArrowheads="1"/>
          </p:cNvSpPr>
          <p:nvPr/>
        </p:nvSpPr>
        <p:spPr bwMode="auto">
          <a:xfrm>
            <a:off x="590174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3" name="Text Box 13"/>
          <p:cNvSpPr txBox="1">
            <a:spLocks noChangeAspect="1" noChangeArrowheads="1"/>
          </p:cNvSpPr>
          <p:nvPr/>
        </p:nvSpPr>
        <p:spPr bwMode="auto">
          <a:xfrm>
            <a:off x="561599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4" name="Text Box 14"/>
          <p:cNvSpPr txBox="1">
            <a:spLocks noChangeAspect="1" noChangeArrowheads="1"/>
          </p:cNvSpPr>
          <p:nvPr/>
        </p:nvSpPr>
        <p:spPr bwMode="auto">
          <a:xfrm>
            <a:off x="572711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5" name="Text Box 15"/>
          <p:cNvSpPr txBox="1">
            <a:spLocks noChangeAspect="1" noChangeArrowheads="1"/>
          </p:cNvSpPr>
          <p:nvPr/>
        </p:nvSpPr>
        <p:spPr bwMode="auto">
          <a:xfrm>
            <a:off x="583824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6" name="Text Box 41"/>
          <p:cNvSpPr txBox="1">
            <a:spLocks noChangeAspect="1" noChangeArrowheads="1"/>
          </p:cNvSpPr>
          <p:nvPr/>
        </p:nvSpPr>
        <p:spPr bwMode="auto">
          <a:xfrm>
            <a:off x="4731961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77" name="Text Box 42"/>
          <p:cNvSpPr txBox="1">
            <a:spLocks noChangeAspect="1" noChangeArrowheads="1"/>
          </p:cNvSpPr>
          <p:nvPr/>
        </p:nvSpPr>
        <p:spPr bwMode="auto">
          <a:xfrm>
            <a:off x="386960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901542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9" name="Oval 78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616191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6" name="Oval 8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33084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3" name="Oval 92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045489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0" name="Oval 99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3760138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7" name="Oval 106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474786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4" name="Oval 113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917239" y="5653128"/>
            <a:ext cx="731520" cy="952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2" name="Line 55"/>
          <p:cNvSpPr>
            <a:spLocks noChangeShapeType="1"/>
          </p:cNvSpPr>
          <p:nvPr/>
        </p:nvSpPr>
        <p:spPr bwMode="auto">
          <a:xfrm>
            <a:off x="1663269" y="5653128"/>
            <a:ext cx="739775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3" name="Line 56"/>
          <p:cNvSpPr>
            <a:spLocks noChangeShapeType="1"/>
          </p:cNvSpPr>
          <p:nvPr/>
        </p:nvSpPr>
        <p:spPr bwMode="auto">
          <a:xfrm>
            <a:off x="2457019" y="5653128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4" name="Line 57"/>
          <p:cNvSpPr>
            <a:spLocks noChangeShapeType="1"/>
          </p:cNvSpPr>
          <p:nvPr/>
        </p:nvSpPr>
        <p:spPr bwMode="auto">
          <a:xfrm flipV="1">
            <a:off x="3096728" y="4978454"/>
            <a:ext cx="0" cy="633412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5" name="Line 58"/>
          <p:cNvSpPr>
            <a:spLocks noChangeShapeType="1"/>
          </p:cNvSpPr>
          <p:nvPr/>
        </p:nvSpPr>
        <p:spPr bwMode="auto">
          <a:xfrm flipV="1">
            <a:off x="3087203" y="4268841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6" name="Line 59"/>
          <p:cNvSpPr>
            <a:spLocks noChangeShapeType="1"/>
          </p:cNvSpPr>
          <p:nvPr/>
        </p:nvSpPr>
        <p:spPr bwMode="auto">
          <a:xfrm>
            <a:off x="3147582" y="4278420"/>
            <a:ext cx="655637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7" name="Line 60"/>
          <p:cNvSpPr>
            <a:spLocks noChangeShapeType="1"/>
          </p:cNvSpPr>
          <p:nvPr/>
        </p:nvSpPr>
        <p:spPr bwMode="auto">
          <a:xfrm>
            <a:off x="3838144" y="4278420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8" name="Line 61"/>
          <p:cNvSpPr>
            <a:spLocks noChangeShapeType="1"/>
          </p:cNvSpPr>
          <p:nvPr/>
        </p:nvSpPr>
        <p:spPr bwMode="auto">
          <a:xfrm flipV="1">
            <a:off x="4519182" y="3560803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9" name="Line 62"/>
          <p:cNvSpPr>
            <a:spLocks noChangeShapeType="1"/>
          </p:cNvSpPr>
          <p:nvPr/>
        </p:nvSpPr>
        <p:spPr bwMode="auto">
          <a:xfrm flipV="1">
            <a:off x="4519182" y="2846428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0" name="Line 63"/>
          <p:cNvSpPr>
            <a:spLocks noChangeShapeType="1"/>
          </p:cNvSpPr>
          <p:nvPr/>
        </p:nvSpPr>
        <p:spPr bwMode="auto">
          <a:xfrm flipV="1">
            <a:off x="4519182" y="2146340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129"/>
          <p:cNvSpPr/>
          <p:nvPr/>
        </p:nvSpPr>
        <p:spPr bwMode="auto">
          <a:xfrm>
            <a:off x="2109747" y="2946758"/>
            <a:ext cx="2039112" cy="1965960"/>
          </a:xfrm>
          <a:prstGeom prst="rect">
            <a:avLst/>
          </a:prstGeom>
          <a:solidFill>
            <a:srgbClr val="F1C7C7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Sections and Unsafe Regions</a:t>
            </a:r>
          </a:p>
        </p:txBody>
      </p:sp>
      <p:sp>
        <p:nvSpPr>
          <p:cNvPr id="950275" name="Text Box 3"/>
          <p:cNvSpPr txBox="1">
            <a:spLocks noChangeArrowheads="1"/>
          </p:cNvSpPr>
          <p:nvPr/>
        </p:nvSpPr>
        <p:spPr bwMode="auto">
          <a:xfrm>
            <a:off x="5997575" y="1648350"/>
            <a:ext cx="2917825" cy="360098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L, U, and S form a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critical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section </a:t>
            </a:r>
            <a:r>
              <a:rPr lang="en-US" sz="1800" dirty="0" smtClean="0">
                <a:latin typeface="Calibri" pitchFamily="34" charset="0"/>
              </a:rPr>
              <a:t>with respect </a:t>
            </a:r>
            <a:r>
              <a:rPr lang="en-US" sz="1800" dirty="0">
                <a:latin typeface="Calibri" pitchFamily="34" charset="0"/>
              </a:rPr>
              <a:t>to the </a:t>
            </a:r>
            <a:r>
              <a:rPr lang="en-US" sz="1800" dirty="0" smtClean="0">
                <a:latin typeface="Calibri" pitchFamily="34" charset="0"/>
              </a:rPr>
              <a:t>shared variable </a:t>
            </a:r>
            <a:r>
              <a:rPr lang="en-US" sz="1800" dirty="0" err="1" smtClean="0">
                <a:latin typeface="Courier New" pitchFamily="49" charset="0"/>
              </a:rPr>
              <a:t>cnt</a:t>
            </a:r>
            <a:endParaRPr lang="en-US" sz="1800" i="1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Instructions in </a:t>
            </a:r>
            <a:r>
              <a:rPr lang="en-US" sz="1800" dirty="0" smtClean="0">
                <a:latin typeface="Calibri" pitchFamily="34" charset="0"/>
              </a:rPr>
              <a:t>critical sections </a:t>
            </a:r>
            <a:r>
              <a:rPr lang="en-US" sz="1800" dirty="0">
                <a:latin typeface="Calibri" pitchFamily="34" charset="0"/>
              </a:rPr>
              <a:t>(</a:t>
            </a:r>
            <a:r>
              <a:rPr lang="en-US" sz="1800" dirty="0" err="1" smtClean="0">
                <a:latin typeface="Calibri" pitchFamily="34" charset="0"/>
              </a:rPr>
              <a:t>wrt</a:t>
            </a:r>
            <a:r>
              <a:rPr lang="en-US" sz="1800" dirty="0" smtClean="0">
                <a:latin typeface="Calibri" pitchFamily="34" charset="0"/>
              </a:rPr>
              <a:t> some shared </a:t>
            </a:r>
            <a:r>
              <a:rPr lang="en-US" sz="1800" dirty="0">
                <a:latin typeface="Calibri" pitchFamily="34" charset="0"/>
              </a:rPr>
              <a:t>variable) should</a:t>
            </a:r>
            <a:r>
              <a:rPr lang="en-US" sz="1800" dirty="0" smtClean="0">
                <a:latin typeface="Calibri" pitchFamily="34" charset="0"/>
              </a:rPr>
              <a:t> not </a:t>
            </a:r>
            <a:r>
              <a:rPr lang="en-US" sz="1800" dirty="0">
                <a:latin typeface="Calibri" pitchFamily="34" charset="0"/>
              </a:rPr>
              <a:t>be </a:t>
            </a:r>
            <a:r>
              <a:rPr lang="en-US" sz="1800" dirty="0" smtClean="0">
                <a:latin typeface="Calibri" pitchFamily="34" charset="0"/>
              </a:rPr>
              <a:t>interleaved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Sets of states where </a:t>
            </a:r>
            <a:r>
              <a:rPr lang="en-US" sz="1800" dirty="0" smtClean="0">
                <a:latin typeface="Calibri" pitchFamily="34" charset="0"/>
              </a:rPr>
              <a:t>such interleaving occurs form 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unsafe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regions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0" name="Line 4"/>
          <p:cNvSpPr>
            <a:spLocks noChangeAspect="1" noChangeShapeType="1"/>
          </p:cNvSpPr>
          <p:nvPr/>
        </p:nvSpPr>
        <p:spPr bwMode="auto">
          <a:xfrm flipV="1">
            <a:off x="1339501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1" name="Line 5"/>
          <p:cNvSpPr>
            <a:spLocks noChangeAspect="1" noChangeShapeType="1"/>
          </p:cNvSpPr>
          <p:nvPr/>
        </p:nvSpPr>
        <p:spPr bwMode="auto">
          <a:xfrm flipH="1" flipV="1">
            <a:off x="1339501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2" name="Text Box 6"/>
          <p:cNvSpPr txBox="1">
            <a:spLocks noChangeAspect="1" noChangeArrowheads="1"/>
          </p:cNvSpPr>
          <p:nvPr/>
        </p:nvSpPr>
        <p:spPr bwMode="auto">
          <a:xfrm>
            <a:off x="1493488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3" name="Text Box 7"/>
          <p:cNvSpPr txBox="1">
            <a:spLocks noChangeAspect="1" noChangeArrowheads="1"/>
          </p:cNvSpPr>
          <p:nvPr/>
        </p:nvSpPr>
        <p:spPr bwMode="auto">
          <a:xfrm>
            <a:off x="2190401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4" name="Text Box 8"/>
          <p:cNvSpPr txBox="1">
            <a:spLocks noChangeAspect="1" noChangeArrowheads="1"/>
          </p:cNvSpPr>
          <p:nvPr/>
        </p:nvSpPr>
        <p:spPr bwMode="auto">
          <a:xfrm>
            <a:off x="2890488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5" name="Text Box 9"/>
          <p:cNvSpPr txBox="1">
            <a:spLocks noChangeAspect="1" noChangeArrowheads="1"/>
          </p:cNvSpPr>
          <p:nvPr/>
        </p:nvSpPr>
        <p:spPr bwMode="auto">
          <a:xfrm>
            <a:off x="3608038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6" name="Text Box 10"/>
          <p:cNvSpPr txBox="1">
            <a:spLocks noChangeAspect="1" noChangeArrowheads="1"/>
          </p:cNvSpPr>
          <p:nvPr/>
        </p:nvSpPr>
        <p:spPr bwMode="auto">
          <a:xfrm>
            <a:off x="4333526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7" name="Text Box 11"/>
          <p:cNvSpPr txBox="1">
            <a:spLocks noChangeAspect="1" noChangeArrowheads="1"/>
          </p:cNvSpPr>
          <p:nvPr/>
        </p:nvSpPr>
        <p:spPr bwMode="auto">
          <a:xfrm>
            <a:off x="958501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8" name="Text Box 12"/>
          <p:cNvSpPr txBox="1">
            <a:spLocks noChangeAspect="1" noChangeArrowheads="1"/>
          </p:cNvSpPr>
          <p:nvPr/>
        </p:nvSpPr>
        <p:spPr bwMode="auto">
          <a:xfrm>
            <a:off x="987076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" name="Text Box 13"/>
          <p:cNvSpPr txBox="1">
            <a:spLocks noChangeAspect="1" noChangeArrowheads="1"/>
          </p:cNvSpPr>
          <p:nvPr/>
        </p:nvSpPr>
        <p:spPr bwMode="auto">
          <a:xfrm>
            <a:off x="958501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0" name="Text Box 14"/>
          <p:cNvSpPr txBox="1">
            <a:spLocks noChangeAspect="1" noChangeArrowheads="1"/>
          </p:cNvSpPr>
          <p:nvPr/>
        </p:nvSpPr>
        <p:spPr bwMode="auto">
          <a:xfrm>
            <a:off x="969613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1" name="Text Box 15"/>
          <p:cNvSpPr txBox="1">
            <a:spLocks noChangeAspect="1" noChangeArrowheads="1"/>
          </p:cNvSpPr>
          <p:nvPr/>
        </p:nvSpPr>
        <p:spPr bwMode="auto">
          <a:xfrm>
            <a:off x="980726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2" name="Text Box 41"/>
          <p:cNvSpPr txBox="1">
            <a:spLocks noChangeAspect="1" noChangeArrowheads="1"/>
          </p:cNvSpPr>
          <p:nvPr/>
        </p:nvSpPr>
        <p:spPr bwMode="auto">
          <a:xfrm>
            <a:off x="5128863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73" name="Text Box 42"/>
          <p:cNvSpPr txBox="1">
            <a:spLocks noChangeAspect="1" noChangeArrowheads="1"/>
          </p:cNvSpPr>
          <p:nvPr/>
        </p:nvSpPr>
        <p:spPr bwMode="auto">
          <a:xfrm>
            <a:off x="783862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1298444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Oval 74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13093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2" name="Oval 81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2727742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9" name="Oval 88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442391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6" name="Oval 9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415704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" name="Oval 102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871688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0" name="Oval 109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6" name="AutoShape 56"/>
          <p:cNvSpPr>
            <a:spLocks/>
          </p:cNvSpPr>
          <p:nvPr/>
        </p:nvSpPr>
        <p:spPr bwMode="auto">
          <a:xfrm>
            <a:off x="825500" y="28956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7" name="AutoShape 57"/>
          <p:cNvSpPr>
            <a:spLocks/>
          </p:cNvSpPr>
          <p:nvPr/>
        </p:nvSpPr>
        <p:spPr bwMode="auto">
          <a:xfrm rot="-5400000">
            <a:off x="3034796" y="51435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8" name="Text Box 58"/>
          <p:cNvSpPr txBox="1">
            <a:spLocks noChangeArrowheads="1"/>
          </p:cNvSpPr>
          <p:nvPr/>
        </p:nvSpPr>
        <p:spPr bwMode="auto">
          <a:xfrm>
            <a:off x="1961646" y="6270625"/>
            <a:ext cx="241149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29" name="Text Box 59"/>
          <p:cNvSpPr txBox="1">
            <a:spLocks noChangeArrowheads="1"/>
          </p:cNvSpPr>
          <p:nvPr/>
        </p:nvSpPr>
        <p:spPr bwMode="auto">
          <a:xfrm>
            <a:off x="0" y="3295471"/>
            <a:ext cx="941388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362200" y="3747156"/>
            <a:ext cx="15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Unsafe region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26" grpId="0" animBg="1"/>
      <p:bldP spid="127" grpId="0" animBg="1"/>
      <p:bldP spid="128" grpId="0"/>
      <p:bldP spid="129" grpId="0"/>
      <p:bldP spid="1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129"/>
          <p:cNvSpPr/>
          <p:nvPr/>
        </p:nvSpPr>
        <p:spPr bwMode="auto">
          <a:xfrm>
            <a:off x="2109747" y="2946758"/>
            <a:ext cx="2039112" cy="1965960"/>
          </a:xfrm>
          <a:prstGeom prst="rect">
            <a:avLst/>
          </a:prstGeom>
          <a:solidFill>
            <a:srgbClr val="F1C7C7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Sections and Unsafe Regions</a:t>
            </a:r>
          </a:p>
        </p:txBody>
      </p:sp>
      <p:sp>
        <p:nvSpPr>
          <p:cNvPr id="60" name="Line 4"/>
          <p:cNvSpPr>
            <a:spLocks noChangeAspect="1" noChangeShapeType="1"/>
          </p:cNvSpPr>
          <p:nvPr/>
        </p:nvSpPr>
        <p:spPr bwMode="auto">
          <a:xfrm flipV="1">
            <a:off x="1339501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1" name="Line 5"/>
          <p:cNvSpPr>
            <a:spLocks noChangeAspect="1" noChangeShapeType="1"/>
          </p:cNvSpPr>
          <p:nvPr/>
        </p:nvSpPr>
        <p:spPr bwMode="auto">
          <a:xfrm flipH="1" flipV="1">
            <a:off x="1339501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2" name="Text Box 6"/>
          <p:cNvSpPr txBox="1">
            <a:spLocks noChangeAspect="1" noChangeArrowheads="1"/>
          </p:cNvSpPr>
          <p:nvPr/>
        </p:nvSpPr>
        <p:spPr bwMode="auto">
          <a:xfrm>
            <a:off x="1493488" y="56673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3" name="Text Box 7"/>
          <p:cNvSpPr txBox="1">
            <a:spLocks noChangeAspect="1" noChangeArrowheads="1"/>
          </p:cNvSpPr>
          <p:nvPr/>
        </p:nvSpPr>
        <p:spPr bwMode="auto">
          <a:xfrm>
            <a:off x="2190401" y="5667375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4" name="Text Box 8"/>
          <p:cNvSpPr txBox="1">
            <a:spLocks noChangeAspect="1" noChangeArrowheads="1"/>
          </p:cNvSpPr>
          <p:nvPr/>
        </p:nvSpPr>
        <p:spPr bwMode="auto">
          <a:xfrm>
            <a:off x="2890488" y="566737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5" name="Text Box 9"/>
          <p:cNvSpPr txBox="1">
            <a:spLocks noChangeAspect="1" noChangeArrowheads="1"/>
          </p:cNvSpPr>
          <p:nvPr/>
        </p:nvSpPr>
        <p:spPr bwMode="auto">
          <a:xfrm>
            <a:off x="3608038" y="5667375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6" name="Text Box 10"/>
          <p:cNvSpPr txBox="1">
            <a:spLocks noChangeAspect="1" noChangeArrowheads="1"/>
          </p:cNvSpPr>
          <p:nvPr/>
        </p:nvSpPr>
        <p:spPr bwMode="auto">
          <a:xfrm>
            <a:off x="4333526" y="5667375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7" name="Text Box 11"/>
          <p:cNvSpPr txBox="1">
            <a:spLocks noChangeAspect="1" noChangeArrowheads="1"/>
          </p:cNvSpPr>
          <p:nvPr/>
        </p:nvSpPr>
        <p:spPr bwMode="auto">
          <a:xfrm>
            <a:off x="958501" y="5108575"/>
            <a:ext cx="4331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H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8" name="Text Box 12"/>
          <p:cNvSpPr txBox="1">
            <a:spLocks noChangeAspect="1" noChangeArrowheads="1"/>
          </p:cNvSpPr>
          <p:nvPr/>
        </p:nvSpPr>
        <p:spPr bwMode="auto">
          <a:xfrm>
            <a:off x="987076" y="4413250"/>
            <a:ext cx="380232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L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" name="Text Box 13"/>
          <p:cNvSpPr txBox="1">
            <a:spLocks noChangeAspect="1" noChangeArrowheads="1"/>
          </p:cNvSpPr>
          <p:nvPr/>
        </p:nvSpPr>
        <p:spPr bwMode="auto">
          <a:xfrm>
            <a:off x="958501" y="3692525"/>
            <a:ext cx="4379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U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0" name="Text Box 14"/>
          <p:cNvSpPr txBox="1">
            <a:spLocks noChangeAspect="1" noChangeArrowheads="1"/>
          </p:cNvSpPr>
          <p:nvPr/>
        </p:nvSpPr>
        <p:spPr bwMode="auto">
          <a:xfrm>
            <a:off x="969613" y="3011488"/>
            <a:ext cx="39305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1" name="Text Box 15"/>
          <p:cNvSpPr txBox="1">
            <a:spLocks noChangeAspect="1" noChangeArrowheads="1"/>
          </p:cNvSpPr>
          <p:nvPr/>
        </p:nvSpPr>
        <p:spPr bwMode="auto">
          <a:xfrm>
            <a:off x="980726" y="2292350"/>
            <a:ext cx="39786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Calibri" pitchFamily="34" charset="0"/>
              </a:rPr>
              <a:t>T</a:t>
            </a:r>
            <a:r>
              <a:rPr lang="en-US" sz="2000" baseline="-25000" dirty="0">
                <a:latin typeface="Calibri" pitchFamily="34" charset="0"/>
              </a:rPr>
              <a:t>2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2" name="Text Box 41"/>
          <p:cNvSpPr txBox="1">
            <a:spLocks noChangeAspect="1" noChangeArrowheads="1"/>
          </p:cNvSpPr>
          <p:nvPr/>
        </p:nvSpPr>
        <p:spPr bwMode="auto">
          <a:xfrm>
            <a:off x="5128863" y="5495925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1</a:t>
            </a:r>
          </a:p>
        </p:txBody>
      </p:sp>
      <p:sp>
        <p:nvSpPr>
          <p:cNvPr id="73" name="Text Box 42"/>
          <p:cNvSpPr txBox="1">
            <a:spLocks noChangeAspect="1" noChangeArrowheads="1"/>
          </p:cNvSpPr>
          <p:nvPr/>
        </p:nvSpPr>
        <p:spPr bwMode="auto">
          <a:xfrm>
            <a:off x="783862" y="1395453"/>
            <a:ext cx="1119537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 2</a:t>
            </a:r>
          </a:p>
        </p:txBody>
      </p:sp>
      <p:grpSp>
        <p:nvGrpSpPr>
          <p:cNvPr id="2" name="Group 73"/>
          <p:cNvGrpSpPr/>
          <p:nvPr/>
        </p:nvGrpSpPr>
        <p:grpSpPr>
          <a:xfrm>
            <a:off x="1298444" y="2141578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Oval 74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" name="Group 80"/>
          <p:cNvGrpSpPr/>
          <p:nvPr/>
        </p:nvGrpSpPr>
        <p:grpSpPr>
          <a:xfrm>
            <a:off x="2013093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2" name="Oval 81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" name="Group 87"/>
          <p:cNvGrpSpPr/>
          <p:nvPr/>
        </p:nvGrpSpPr>
        <p:grpSpPr>
          <a:xfrm>
            <a:off x="2727742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9" name="Oval 88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" name="Group 94"/>
          <p:cNvGrpSpPr/>
          <p:nvPr/>
        </p:nvGrpSpPr>
        <p:grpSpPr>
          <a:xfrm>
            <a:off x="3442391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6" name="Oval 95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101"/>
          <p:cNvGrpSpPr/>
          <p:nvPr/>
        </p:nvGrpSpPr>
        <p:grpSpPr>
          <a:xfrm>
            <a:off x="4157040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" name="Oval 102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108"/>
          <p:cNvGrpSpPr/>
          <p:nvPr/>
        </p:nvGrpSpPr>
        <p:grpSpPr>
          <a:xfrm>
            <a:off x="4871688" y="2152650"/>
            <a:ext cx="76200" cy="3546475"/>
            <a:chOff x="770156" y="1852653"/>
            <a:chExt cx="76200" cy="35464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0" name="Oval 109"/>
            <p:cNvSpPr/>
            <p:nvPr/>
          </p:nvSpPr>
          <p:spPr bwMode="auto">
            <a:xfrm>
              <a:off x="770156" y="532292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770156" y="462887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770156" y="393481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 bwMode="auto">
            <a:xfrm>
              <a:off x="770156" y="324076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770156" y="2546708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770156" y="1852653"/>
              <a:ext cx="76200" cy="76200"/>
            </a:xfrm>
            <a:prstGeom prst="ellipse">
              <a:avLst/>
            </a:prstGeom>
            <a:grp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6" name="AutoShape 56"/>
          <p:cNvSpPr>
            <a:spLocks/>
          </p:cNvSpPr>
          <p:nvPr/>
        </p:nvSpPr>
        <p:spPr bwMode="auto">
          <a:xfrm>
            <a:off x="825500" y="28956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7" name="AutoShape 57"/>
          <p:cNvSpPr>
            <a:spLocks/>
          </p:cNvSpPr>
          <p:nvPr/>
        </p:nvSpPr>
        <p:spPr bwMode="auto">
          <a:xfrm rot="-5400000">
            <a:off x="3045937" y="5143500"/>
            <a:ext cx="241300" cy="2070100"/>
          </a:xfrm>
          <a:prstGeom prst="leftBrace">
            <a:avLst>
              <a:gd name="adj1" fmla="val 7149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8" name="Text Box 58"/>
          <p:cNvSpPr txBox="1">
            <a:spLocks noChangeArrowheads="1"/>
          </p:cNvSpPr>
          <p:nvPr/>
        </p:nvSpPr>
        <p:spPr bwMode="auto">
          <a:xfrm>
            <a:off x="1972787" y="6270625"/>
            <a:ext cx="241149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29" name="Text Box 59"/>
          <p:cNvSpPr txBox="1">
            <a:spLocks noChangeArrowheads="1"/>
          </p:cNvSpPr>
          <p:nvPr/>
        </p:nvSpPr>
        <p:spPr bwMode="auto">
          <a:xfrm>
            <a:off x="0" y="3295471"/>
            <a:ext cx="941388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critical section 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362200" y="3747156"/>
            <a:ext cx="15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Unsafe region</a:t>
            </a:r>
          </a:p>
        </p:txBody>
      </p:sp>
      <p:sp>
        <p:nvSpPr>
          <p:cNvPr id="74" name="Text Box 3"/>
          <p:cNvSpPr txBox="1">
            <a:spLocks noChangeArrowheads="1"/>
          </p:cNvSpPr>
          <p:nvPr/>
        </p:nvSpPr>
        <p:spPr bwMode="auto">
          <a:xfrm>
            <a:off x="5334000" y="2180491"/>
            <a:ext cx="3505200" cy="166199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Def:</a:t>
            </a:r>
            <a:r>
              <a:rPr lang="en-US" sz="1800" i="1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A trajectory is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safe  </a:t>
            </a:r>
            <a:r>
              <a:rPr lang="en-US" sz="1800" dirty="0" err="1" smtClean="0">
                <a:latin typeface="Calibri" pitchFamily="34" charset="0"/>
              </a:rPr>
              <a:t>iff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it </a:t>
            </a:r>
            <a:r>
              <a:rPr lang="en-US" sz="1800" dirty="0" smtClean="0">
                <a:latin typeface="Calibri" pitchFamily="34" charset="0"/>
              </a:rPr>
              <a:t>does not enter any unsafe region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Claim:</a:t>
            </a:r>
            <a:r>
              <a:rPr lang="en-US" sz="1800" i="1" dirty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A trajectory is</a:t>
            </a:r>
            <a:r>
              <a:rPr lang="en-US" sz="1800" dirty="0" smtClean="0">
                <a:latin typeface="Calibri" pitchFamily="34" charset="0"/>
              </a:rPr>
              <a:t>  correct </a:t>
            </a:r>
            <a:r>
              <a:rPr lang="en-US" sz="1800" dirty="0">
                <a:latin typeface="Calibri" pitchFamily="34" charset="0"/>
              </a:rPr>
              <a:t>(</a:t>
            </a:r>
            <a:r>
              <a:rPr lang="en-US" sz="1800" dirty="0" err="1">
                <a:latin typeface="Calibri" pitchFamily="34" charset="0"/>
              </a:rPr>
              <a:t>wrt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cnt</a:t>
            </a:r>
            <a:r>
              <a:rPr lang="en-US" sz="1800" dirty="0">
                <a:latin typeface="Calibri" pitchFamily="34" charset="0"/>
              </a:rPr>
              <a:t>)  </a:t>
            </a:r>
            <a:r>
              <a:rPr lang="en-US" sz="1800" dirty="0" err="1">
                <a:latin typeface="Calibri" pitchFamily="34" charset="0"/>
              </a:rPr>
              <a:t>iff</a:t>
            </a:r>
            <a:r>
              <a:rPr lang="en-US" sz="1800" dirty="0">
                <a:latin typeface="Calibri" pitchFamily="34" charset="0"/>
              </a:rPr>
              <a:t> it </a:t>
            </a:r>
            <a:r>
              <a:rPr lang="en-US" sz="1800" dirty="0" smtClean="0">
                <a:latin typeface="Calibri" pitchFamily="34" charset="0"/>
              </a:rPr>
              <a:t>is safe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81" name="Line 54"/>
          <p:cNvSpPr>
            <a:spLocks noChangeShapeType="1"/>
          </p:cNvSpPr>
          <p:nvPr/>
        </p:nvSpPr>
        <p:spPr bwMode="auto">
          <a:xfrm>
            <a:off x="1311302" y="5653128"/>
            <a:ext cx="731520" cy="952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8" name="Line 55"/>
          <p:cNvSpPr>
            <a:spLocks noChangeShapeType="1"/>
          </p:cNvSpPr>
          <p:nvPr/>
        </p:nvSpPr>
        <p:spPr bwMode="auto">
          <a:xfrm>
            <a:off x="2057332" y="5653128"/>
            <a:ext cx="739775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5" name="Line 56"/>
          <p:cNvSpPr>
            <a:spLocks noChangeShapeType="1"/>
          </p:cNvSpPr>
          <p:nvPr/>
        </p:nvSpPr>
        <p:spPr bwMode="auto">
          <a:xfrm>
            <a:off x="2851082" y="5653128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02" name="Line 57"/>
          <p:cNvSpPr>
            <a:spLocks noChangeShapeType="1"/>
          </p:cNvSpPr>
          <p:nvPr/>
        </p:nvSpPr>
        <p:spPr bwMode="auto">
          <a:xfrm flipV="1">
            <a:off x="3490791" y="4978454"/>
            <a:ext cx="0" cy="633412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09" name="Line 58"/>
          <p:cNvSpPr>
            <a:spLocks noChangeShapeType="1"/>
          </p:cNvSpPr>
          <p:nvPr/>
        </p:nvSpPr>
        <p:spPr bwMode="auto">
          <a:xfrm flipV="1">
            <a:off x="3481266" y="4268841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6" name="Line 59"/>
          <p:cNvSpPr>
            <a:spLocks noChangeShapeType="1"/>
          </p:cNvSpPr>
          <p:nvPr/>
        </p:nvSpPr>
        <p:spPr bwMode="auto">
          <a:xfrm>
            <a:off x="3541645" y="4278420"/>
            <a:ext cx="655637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7" name="Line 60"/>
          <p:cNvSpPr>
            <a:spLocks noChangeShapeType="1"/>
          </p:cNvSpPr>
          <p:nvPr/>
        </p:nvSpPr>
        <p:spPr bwMode="auto">
          <a:xfrm>
            <a:off x="4232207" y="4278420"/>
            <a:ext cx="655638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8" name="Line 61"/>
          <p:cNvSpPr>
            <a:spLocks noChangeShapeType="1"/>
          </p:cNvSpPr>
          <p:nvPr/>
        </p:nvSpPr>
        <p:spPr bwMode="auto">
          <a:xfrm flipV="1">
            <a:off x="4913245" y="3560803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9" name="Line 62"/>
          <p:cNvSpPr>
            <a:spLocks noChangeShapeType="1"/>
          </p:cNvSpPr>
          <p:nvPr/>
        </p:nvSpPr>
        <p:spPr bwMode="auto">
          <a:xfrm flipV="1">
            <a:off x="4913245" y="2846428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0" name="Line 63"/>
          <p:cNvSpPr>
            <a:spLocks noChangeShapeType="1"/>
          </p:cNvSpPr>
          <p:nvPr/>
        </p:nvSpPr>
        <p:spPr bwMode="auto">
          <a:xfrm flipV="1">
            <a:off x="4913245" y="2146340"/>
            <a:ext cx="0" cy="6477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513391" y="4343400"/>
            <a:ext cx="82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unsafe</a:t>
            </a:r>
          </a:p>
        </p:txBody>
      </p:sp>
      <p:sp>
        <p:nvSpPr>
          <p:cNvPr id="122" name="Line 61"/>
          <p:cNvSpPr>
            <a:spLocks noChangeShapeType="1"/>
          </p:cNvSpPr>
          <p:nvPr/>
        </p:nvSpPr>
        <p:spPr bwMode="auto">
          <a:xfrm flipV="1">
            <a:off x="1331845" y="4987912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3" name="Line 62"/>
          <p:cNvSpPr>
            <a:spLocks noChangeShapeType="1"/>
          </p:cNvSpPr>
          <p:nvPr/>
        </p:nvSpPr>
        <p:spPr bwMode="auto">
          <a:xfrm flipV="1">
            <a:off x="1331845" y="4273537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4" name="Line 63"/>
          <p:cNvSpPr>
            <a:spLocks noChangeShapeType="1"/>
          </p:cNvSpPr>
          <p:nvPr/>
        </p:nvSpPr>
        <p:spPr bwMode="auto">
          <a:xfrm flipV="1">
            <a:off x="1331845" y="3573449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25" name="Line 60"/>
          <p:cNvSpPr>
            <a:spLocks noChangeShapeType="1"/>
          </p:cNvSpPr>
          <p:nvPr/>
        </p:nvSpPr>
        <p:spPr bwMode="auto">
          <a:xfrm>
            <a:off x="1371600" y="3576772"/>
            <a:ext cx="655638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2" name="Line 61"/>
          <p:cNvSpPr>
            <a:spLocks noChangeShapeType="1"/>
          </p:cNvSpPr>
          <p:nvPr/>
        </p:nvSpPr>
        <p:spPr bwMode="auto">
          <a:xfrm flipV="1">
            <a:off x="2052638" y="2859155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3" name="Line 60"/>
          <p:cNvSpPr>
            <a:spLocks noChangeShapeType="1"/>
          </p:cNvSpPr>
          <p:nvPr/>
        </p:nvSpPr>
        <p:spPr bwMode="auto">
          <a:xfrm>
            <a:off x="2090656" y="2895613"/>
            <a:ext cx="655638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4" name="Line 61"/>
          <p:cNvSpPr>
            <a:spLocks noChangeShapeType="1"/>
          </p:cNvSpPr>
          <p:nvPr/>
        </p:nvSpPr>
        <p:spPr bwMode="auto">
          <a:xfrm flipV="1">
            <a:off x="2771694" y="2177996"/>
            <a:ext cx="0" cy="64770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5" name="Line 54"/>
          <p:cNvSpPr>
            <a:spLocks noChangeShapeType="1"/>
          </p:cNvSpPr>
          <p:nvPr/>
        </p:nvSpPr>
        <p:spPr bwMode="auto">
          <a:xfrm>
            <a:off x="2757582" y="2184373"/>
            <a:ext cx="731520" cy="9525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6" name="Line 55"/>
          <p:cNvSpPr>
            <a:spLocks noChangeShapeType="1"/>
          </p:cNvSpPr>
          <p:nvPr/>
        </p:nvSpPr>
        <p:spPr bwMode="auto">
          <a:xfrm>
            <a:off x="3503612" y="2184373"/>
            <a:ext cx="739775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7" name="Line 56"/>
          <p:cNvSpPr>
            <a:spLocks noChangeShapeType="1"/>
          </p:cNvSpPr>
          <p:nvPr/>
        </p:nvSpPr>
        <p:spPr bwMode="auto">
          <a:xfrm>
            <a:off x="4297362" y="2184373"/>
            <a:ext cx="655638" cy="0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60053" y="1764268"/>
            <a:ext cx="573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safe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8" grpId="0" animBg="1"/>
      <p:bldP spid="95" grpId="0" animBg="1"/>
      <p:bldP spid="102" grpId="0" animBg="1"/>
      <p:bldP spid="109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/>
      <p:bldP spid="122" grpId="0" animBg="1"/>
      <p:bldP spid="123" grpId="0" animBg="1"/>
      <p:bldP spid="124" grpId="0" animBg="1"/>
      <p:bldP spid="125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59700" cy="573088"/>
          </a:xfrm>
        </p:spPr>
        <p:txBody>
          <a:bodyPr/>
          <a:lstStyle/>
          <a:p>
            <a:r>
              <a:rPr lang="en-US" dirty="0" smtClean="0"/>
              <a:t>Enforcing Mutual Exclusion</a:t>
            </a:r>
            <a:endParaRPr lang="en-US" dirty="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8442325" cy="49720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i="1" dirty="0"/>
              <a:t>Question:</a:t>
            </a:r>
            <a:r>
              <a:rPr lang="en-US" dirty="0"/>
              <a:t> How can we guarantee a safe trajectory?</a:t>
            </a: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Answer: We </a:t>
            </a:r>
            <a:r>
              <a:rPr lang="en-US" dirty="0"/>
              <a:t>must </a:t>
            </a:r>
            <a:r>
              <a:rPr lang="en-US" b="1" i="1" dirty="0">
                <a:solidFill>
                  <a:srgbClr val="FF0000"/>
                </a:solidFill>
              </a:rPr>
              <a:t>synchroniz</a:t>
            </a:r>
            <a:r>
              <a:rPr lang="en-US" b="1" i="1" dirty="0">
                <a:solidFill>
                  <a:srgbClr val="9D3E40"/>
                </a:solidFill>
              </a:rPr>
              <a:t>e</a:t>
            </a:r>
            <a:r>
              <a:rPr lang="en-US" i="1" dirty="0"/>
              <a:t> </a:t>
            </a:r>
            <a:r>
              <a:rPr lang="en-US" dirty="0"/>
              <a:t>the</a:t>
            </a:r>
            <a:r>
              <a:rPr lang="en-US" dirty="0" smtClean="0"/>
              <a:t> execution of the threads </a:t>
            </a:r>
            <a:r>
              <a:rPr lang="en-US" dirty="0"/>
              <a:t>so that they </a:t>
            </a:r>
            <a:r>
              <a:rPr lang="en-US" dirty="0" smtClean="0"/>
              <a:t>can never have an unsafe trajectory.	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i.e., </a:t>
            </a:r>
            <a:r>
              <a:rPr lang="en-US" dirty="0" smtClean="0"/>
              <a:t>need to guarantee </a:t>
            </a:r>
            <a:r>
              <a:rPr lang="en-US" b="1" i="1" dirty="0" smtClean="0">
                <a:solidFill>
                  <a:srgbClr val="FF0000"/>
                </a:solidFill>
              </a:rPr>
              <a:t>mutually </a:t>
            </a:r>
            <a:r>
              <a:rPr lang="en-US" b="1" i="1" dirty="0" smtClean="0">
                <a:solidFill>
                  <a:srgbClr val="FF0000"/>
                </a:solidFill>
              </a:rPr>
              <a:t>exclusive access </a:t>
            </a:r>
            <a:r>
              <a:rPr lang="en-US" dirty="0" smtClean="0"/>
              <a:t>for each </a:t>
            </a:r>
            <a:r>
              <a:rPr lang="en-US" smtClean="0"/>
              <a:t>critical section.</a:t>
            </a: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Classic solution: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Semaphores (</a:t>
            </a:r>
            <a:r>
              <a:rPr lang="en-US" dirty="0" err="1" smtClean="0"/>
              <a:t>Edsger</a:t>
            </a:r>
            <a:r>
              <a:rPr lang="en-US" dirty="0" smtClean="0"/>
              <a:t> </a:t>
            </a:r>
            <a:r>
              <a:rPr lang="en-US" dirty="0" err="1" smtClean="0"/>
              <a:t>Dijkstra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Other approaches (out of our scope)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Mutex and condition variables (</a:t>
            </a:r>
            <a:r>
              <a:rPr lang="en-US" dirty="0" err="1" smtClean="0"/>
              <a:t>Pthreads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Monitors (Java)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59700" cy="573088"/>
          </a:xfrm>
        </p:spPr>
        <p:txBody>
          <a:bodyPr/>
          <a:lstStyle/>
          <a:p>
            <a:r>
              <a:rPr lang="en-US"/>
              <a:t>Semaphores</a:t>
            </a:r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8645359" cy="54292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C00000"/>
                </a:solidFill>
              </a:rPr>
              <a:t>Semaphore</a:t>
            </a:r>
            <a:r>
              <a:rPr lang="en-US" b="1" i="1" dirty="0">
                <a:solidFill>
                  <a:srgbClr val="C00000"/>
                </a:solidFill>
              </a:rPr>
              <a:t>:</a:t>
            </a:r>
            <a:r>
              <a:rPr lang="en-US" i="1" dirty="0"/>
              <a:t> </a:t>
            </a:r>
            <a:r>
              <a:rPr lang="en-US" dirty="0"/>
              <a:t> non-negative </a:t>
            </a:r>
            <a:r>
              <a:rPr lang="en-US" dirty="0" smtClean="0"/>
              <a:t>global integer </a:t>
            </a:r>
            <a:r>
              <a:rPr lang="en-US" dirty="0"/>
              <a:t>synchronization </a:t>
            </a:r>
            <a:r>
              <a:rPr lang="en-US" dirty="0" smtClean="0"/>
              <a:t>variable. Manipulated by </a:t>
            </a:r>
            <a:r>
              <a:rPr lang="en-US" i="1" dirty="0" smtClean="0"/>
              <a:t>P</a:t>
            </a:r>
            <a:r>
              <a:rPr lang="en-US" dirty="0" smtClean="0"/>
              <a:t> and </a:t>
            </a:r>
            <a:r>
              <a:rPr lang="en-US" i="1" dirty="0" smtClean="0"/>
              <a:t>V</a:t>
            </a:r>
            <a:r>
              <a:rPr lang="en-US" dirty="0" smtClean="0"/>
              <a:t> operations.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P(s)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is nonzero, then decrement </a:t>
            </a:r>
            <a:r>
              <a:rPr lang="en-US" i="1" dirty="0" smtClean="0"/>
              <a:t>s</a:t>
            </a:r>
            <a:r>
              <a:rPr lang="en-US" dirty="0" smtClean="0"/>
              <a:t> by 1 and return immediately. </a:t>
            </a:r>
          </a:p>
          <a:p>
            <a:pPr lvl="2">
              <a:lnSpc>
                <a:spcPct val="97000"/>
              </a:lnSpc>
            </a:pPr>
            <a:r>
              <a:rPr lang="en-US" dirty="0" smtClean="0"/>
              <a:t>Test and decrement operations occur atomically (indivisibly)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is zero, then suspend thread until </a:t>
            </a:r>
            <a:r>
              <a:rPr lang="en-US" i="1" dirty="0" smtClean="0"/>
              <a:t>s</a:t>
            </a:r>
            <a:r>
              <a:rPr lang="en-US" dirty="0" smtClean="0"/>
              <a:t> becomes nonzero and the thread is restarted by a V operation. 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After restarting, the P operation decrements </a:t>
            </a:r>
            <a:r>
              <a:rPr lang="en-US" i="1" dirty="0" smtClean="0"/>
              <a:t>s</a:t>
            </a:r>
            <a:r>
              <a:rPr lang="en-US" dirty="0" smtClean="0"/>
              <a:t> and returns control to the caller. </a:t>
            </a:r>
          </a:p>
          <a:p>
            <a:pPr>
              <a:lnSpc>
                <a:spcPct val="97000"/>
              </a:lnSpc>
            </a:pPr>
            <a:r>
              <a:rPr lang="en-US" b="1" i="1" dirty="0" smtClean="0"/>
              <a:t>V(s): 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Increment </a:t>
            </a:r>
            <a:r>
              <a:rPr lang="en-US" i="1" dirty="0" smtClean="0"/>
              <a:t>s</a:t>
            </a:r>
            <a:r>
              <a:rPr lang="en-US" dirty="0" smtClean="0"/>
              <a:t> by 1. </a:t>
            </a:r>
          </a:p>
          <a:p>
            <a:pPr lvl="2">
              <a:lnSpc>
                <a:spcPct val="97000"/>
              </a:lnSpc>
            </a:pPr>
            <a:r>
              <a:rPr lang="en-US" dirty="0" smtClean="0"/>
              <a:t>Increment operation occurs atomically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If there are any threads blocked in a P operation waiting for </a:t>
            </a:r>
            <a:r>
              <a:rPr lang="en-US" i="1" dirty="0" smtClean="0"/>
              <a:t>s</a:t>
            </a:r>
            <a:r>
              <a:rPr lang="en-US" dirty="0" smtClean="0"/>
              <a:t> to become non-zero, then restart exactly one of those threads, which then completes its P operation by decrementing </a:t>
            </a:r>
            <a:r>
              <a:rPr lang="en-US" i="1" dirty="0" smtClean="0"/>
              <a:t>s</a:t>
            </a:r>
            <a:r>
              <a:rPr lang="en-US" dirty="0" smtClean="0"/>
              <a:t>. </a:t>
            </a:r>
            <a:endParaRPr lang="en-US" b="1" i="1" dirty="0" smtClean="0"/>
          </a:p>
          <a:p>
            <a:pPr marL="457200" lvl="1" indent="0">
              <a:lnSpc>
                <a:spcPct val="97000"/>
              </a:lnSpc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 smtClean="0">
                <a:solidFill>
                  <a:srgbClr val="C00000"/>
                </a:solidFill>
              </a:rPr>
              <a:t>Semaphore </a:t>
            </a:r>
            <a:r>
              <a:rPr lang="en-US" dirty="0">
                <a:solidFill>
                  <a:srgbClr val="C00000"/>
                </a:solidFill>
              </a:rPr>
              <a:t>invariant: </a:t>
            </a:r>
            <a:r>
              <a:rPr lang="en-US" i="1" dirty="0">
                <a:solidFill>
                  <a:srgbClr val="C00000"/>
                </a:solidFill>
              </a:rPr>
              <a:t>(s &gt;= 0</a:t>
            </a:r>
            <a:r>
              <a:rPr lang="en-US" i="1" dirty="0" smtClean="0">
                <a:solidFill>
                  <a:srgbClr val="C0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2514" y="435678"/>
            <a:ext cx="8634582" cy="762000"/>
          </a:xfrm>
        </p:spPr>
        <p:txBody>
          <a:bodyPr/>
          <a:lstStyle/>
          <a:p>
            <a:r>
              <a:rPr lang="en-US"/>
              <a:t>Shared Variables in Threaded C Programs</a:t>
            </a:r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457" y="1257300"/>
            <a:ext cx="8307387" cy="5143500"/>
          </a:xfrm>
        </p:spPr>
        <p:txBody>
          <a:bodyPr/>
          <a:lstStyle/>
          <a:p>
            <a:r>
              <a:rPr lang="en-US" dirty="0"/>
              <a:t>Question: Which variables  in a threaded C program are </a:t>
            </a:r>
            <a:r>
              <a:rPr lang="en-US" dirty="0" smtClean="0"/>
              <a:t>shared?</a:t>
            </a:r>
            <a:endParaRPr lang="en-US" dirty="0"/>
          </a:p>
          <a:p>
            <a:pPr lvl="1"/>
            <a:r>
              <a:rPr lang="en-US" dirty="0"/>
              <a:t>The answer is not as simple as “</a:t>
            </a:r>
            <a:r>
              <a:rPr lang="en-US" i="1" dirty="0"/>
              <a:t>global variables are shared</a:t>
            </a:r>
            <a:r>
              <a:rPr lang="en-US" dirty="0"/>
              <a:t>”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i="1" dirty="0"/>
              <a:t>stack variables are private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i="1" dirty="0" err="1" smtClean="0"/>
              <a:t>Def</a:t>
            </a:r>
            <a:r>
              <a:rPr lang="en-US" i="1" dirty="0" smtClean="0"/>
              <a:t>:</a:t>
            </a:r>
            <a:r>
              <a:rPr lang="en-US" dirty="0" smtClean="0"/>
              <a:t> A variable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/>
              <a:t> is </a:t>
            </a:r>
            <a:r>
              <a:rPr lang="en-US" i="1" dirty="0" smtClean="0"/>
              <a:t>shared </a:t>
            </a:r>
            <a:r>
              <a:rPr lang="en-US" dirty="0" smtClean="0"/>
              <a:t>if and only if multiple threads reference some instance of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Requires </a:t>
            </a:r>
            <a:r>
              <a:rPr lang="en-US" dirty="0"/>
              <a:t>answers to the following questions:</a:t>
            </a:r>
          </a:p>
          <a:p>
            <a:pPr lvl="1"/>
            <a:r>
              <a:rPr lang="en-US" dirty="0"/>
              <a:t>What is the memory model for threads?</a:t>
            </a:r>
          </a:p>
          <a:p>
            <a:pPr lvl="1"/>
            <a:r>
              <a:rPr lang="en-US" dirty="0"/>
              <a:t>How are instances of variables mapped to memory?</a:t>
            </a:r>
          </a:p>
          <a:p>
            <a:pPr lvl="1"/>
            <a:r>
              <a:rPr lang="en-US" dirty="0"/>
              <a:t>How many threads might reference each of these instances</a:t>
            </a:r>
            <a:r>
              <a:rPr lang="en-US" dirty="0" smtClean="0"/>
              <a:t>?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Semaphore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16754"/>
            <a:ext cx="7896225" cy="542122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Pthreads</a:t>
            </a:r>
            <a:r>
              <a:rPr lang="en-US" dirty="0" smtClean="0"/>
              <a:t> functions: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4692" y="1958876"/>
            <a:ext cx="8634508" cy="1754327"/>
          </a:xfrm>
          <a:prstGeom prst="rect">
            <a:avLst/>
          </a:prstGeom>
          <a:solidFill>
            <a:srgbClr val="F6F5B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&lt;</a:t>
            </a:r>
            <a:r>
              <a:rPr lang="en-US" sz="1800" dirty="0" err="1" smtClean="0">
                <a:latin typeface="Courier New"/>
                <a:cs typeface="Courier New"/>
              </a:rPr>
              <a:t>semaphore.h</a:t>
            </a:r>
            <a:r>
              <a:rPr lang="en-US" sz="1800" dirty="0" smtClean="0">
                <a:latin typeface="Courier New"/>
                <a:cs typeface="Courier New"/>
              </a:rPr>
              <a:t>&gt;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sem_init</a:t>
            </a:r>
            <a:r>
              <a:rPr lang="en-US" sz="1800" dirty="0" smtClean="0">
                <a:latin typeface="Courier New"/>
                <a:cs typeface="Courier New"/>
              </a:rPr>
              <a:t>(</a:t>
            </a:r>
            <a:r>
              <a:rPr lang="en-US" sz="1800" dirty="0" err="1" smtClean="0">
                <a:latin typeface="Courier New"/>
                <a:cs typeface="Courier New"/>
              </a:rPr>
              <a:t>sem_t</a:t>
            </a:r>
            <a:r>
              <a:rPr lang="en-US" sz="1800" dirty="0" smtClean="0">
                <a:latin typeface="Courier New"/>
                <a:cs typeface="Courier New"/>
              </a:rPr>
              <a:t> *s, 0, unsigned </a:t>
            </a:r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val</a:t>
            </a:r>
            <a:r>
              <a:rPr lang="en-US" sz="1800" dirty="0" smtClean="0">
                <a:latin typeface="Courier New"/>
                <a:cs typeface="Courier New"/>
              </a:rPr>
              <a:t>);} /* s = </a:t>
            </a:r>
            <a:r>
              <a:rPr lang="en-US" sz="1800" dirty="0" err="1" smtClean="0">
                <a:latin typeface="Courier New"/>
                <a:cs typeface="Courier New"/>
              </a:rPr>
              <a:t>val</a:t>
            </a:r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sem_wait(sem_t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 /* </a:t>
            </a:r>
            <a:r>
              <a:rPr lang="en-US" sz="1800" dirty="0" err="1" smtClean="0">
                <a:latin typeface="Courier New"/>
                <a:cs typeface="Courier New"/>
              </a:rPr>
              <a:t>P(s</a:t>
            </a:r>
            <a:r>
              <a:rPr lang="en-US" sz="1800" dirty="0" smtClean="0">
                <a:latin typeface="Courier New"/>
                <a:cs typeface="Courier New"/>
              </a:rPr>
              <a:t>) */</a:t>
            </a:r>
          </a:p>
          <a:p>
            <a:r>
              <a:rPr lang="en-US" sz="1800" dirty="0" err="1" smtClean="0">
                <a:latin typeface="Courier New"/>
                <a:cs typeface="Courier New"/>
              </a:rPr>
              <a:t>int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sem_post(sem_t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 /* </a:t>
            </a:r>
            <a:r>
              <a:rPr lang="en-US" sz="1800" dirty="0" err="1" smtClean="0">
                <a:latin typeface="Courier New"/>
                <a:cs typeface="Courier New"/>
              </a:rPr>
              <a:t>V(s</a:t>
            </a:r>
            <a:r>
              <a:rPr lang="en-US" sz="1800" dirty="0" smtClean="0">
                <a:latin typeface="Courier New"/>
                <a:cs typeface="Courier New"/>
              </a:rPr>
              <a:t>) */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4191000"/>
            <a:ext cx="78962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CS:APP wrapper functions: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724400"/>
            <a:ext cx="7664854" cy="1200329"/>
          </a:xfrm>
          <a:prstGeom prst="rect">
            <a:avLst/>
          </a:prstGeom>
          <a:solidFill>
            <a:srgbClr val="F6F5B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#include "</a:t>
            </a:r>
            <a:r>
              <a:rPr lang="en-US" sz="1800" dirty="0" err="1" smtClean="0">
                <a:latin typeface="Courier New"/>
                <a:cs typeface="Courier New"/>
              </a:rPr>
              <a:t>csapp.h</a:t>
            </a:r>
            <a:r>
              <a:rPr lang="en-US" sz="1800" dirty="0" smtClean="0">
                <a:latin typeface="Courier New"/>
                <a:cs typeface="Courier New"/>
              </a:rPr>
              <a:t>”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void </a:t>
            </a:r>
            <a:r>
              <a:rPr lang="en-US" sz="1800" dirty="0" err="1" smtClean="0">
                <a:latin typeface="Courier New"/>
                <a:cs typeface="Courier New"/>
              </a:rPr>
              <a:t>P(sem_t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/* Wrapper function for </a:t>
            </a:r>
            <a:r>
              <a:rPr lang="en-US" sz="1800" dirty="0" err="1" smtClean="0">
                <a:latin typeface="Courier New"/>
                <a:cs typeface="Courier New"/>
              </a:rPr>
              <a:t>sem_wait</a:t>
            </a:r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void </a:t>
            </a:r>
            <a:r>
              <a:rPr lang="en-US" sz="1800" dirty="0" err="1" smtClean="0">
                <a:latin typeface="Courier New"/>
                <a:cs typeface="Courier New"/>
              </a:rPr>
              <a:t>V(sem_t</a:t>
            </a:r>
            <a:r>
              <a:rPr lang="en-US" sz="1800" dirty="0" smtClean="0">
                <a:latin typeface="Courier New"/>
                <a:cs typeface="Courier New"/>
              </a:rPr>
              <a:t> *</a:t>
            </a:r>
            <a:r>
              <a:rPr lang="en-US" sz="1800" dirty="0" err="1" smtClean="0">
                <a:latin typeface="Courier New"/>
                <a:cs typeface="Courier New"/>
              </a:rPr>
              <a:t>s</a:t>
            </a:r>
            <a:r>
              <a:rPr lang="en-US" sz="1800" dirty="0" smtClean="0">
                <a:latin typeface="Courier New"/>
                <a:cs typeface="Courier New"/>
              </a:rPr>
              <a:t>); /* Wrapper function for </a:t>
            </a:r>
            <a:r>
              <a:rPr lang="en-US" sz="1800" dirty="0" err="1" smtClean="0">
                <a:latin typeface="Courier New"/>
                <a:cs typeface="Courier New"/>
              </a:rPr>
              <a:t>sem_post</a:t>
            </a:r>
            <a:r>
              <a:rPr lang="en-US" sz="1800" dirty="0" smtClean="0">
                <a:latin typeface="Courier New"/>
                <a:cs typeface="Courier New"/>
              </a:rPr>
              <a:t> */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66007" y="152400"/>
            <a:ext cx="8775700" cy="1095375"/>
          </a:xfrm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badcnt.c</a:t>
            </a:r>
            <a:r>
              <a:rPr lang="en-US" dirty="0"/>
              <a:t>: </a:t>
            </a:r>
            <a:r>
              <a:rPr lang="en-US" dirty="0" smtClean="0"/>
              <a:t>Improper Synchronization</a:t>
            </a:r>
            <a:endParaRPr lang="en-US" dirty="0"/>
          </a:p>
        </p:txBody>
      </p:sp>
      <p:sp>
        <p:nvSpPr>
          <p:cNvPr id="935939" name="Rectangle 3"/>
          <p:cNvSpPr>
            <a:spLocks noChangeArrowheads="1"/>
          </p:cNvSpPr>
          <p:nvPr/>
        </p:nvSpPr>
        <p:spPr bwMode="auto">
          <a:xfrm>
            <a:off x="43420" y="1227921"/>
            <a:ext cx="4800600" cy="540147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500" dirty="0">
                <a:solidFill>
                  <a:srgbClr val="CB2418"/>
                </a:solidFill>
                <a:latin typeface="Menlo-Regular"/>
              </a:rPr>
              <a:t>/* Global shared variable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C200FF"/>
                </a:solidFill>
                <a:latin typeface="Menlo-Regular"/>
              </a:rPr>
              <a:t>volatile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cnt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Counter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niters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tid1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tid2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 smtClean="0">
                <a:solidFill>
                  <a:srgbClr val="000000"/>
                </a:solidFill>
                <a:latin typeface="Menlo-Regular"/>
              </a:rPr>
              <a:t>niters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= atoi(argv[1]);</a:t>
            </a:r>
          </a:p>
          <a:p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Pthread_create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(&amp;tid1, </a:t>
            </a:r>
            <a:r>
              <a:rPr lang="fi-FI" sz="1500" dirty="0" smtClean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fi-FI" sz="1500" dirty="0" err="1" smtClean="0">
                <a:solidFill>
                  <a:srgbClr val="000000"/>
                </a:solidFill>
                <a:latin typeface="Menlo-Regular"/>
              </a:rPr>
              <a:t>thread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niters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Pthread_create(&amp;tid2, </a:t>
            </a:r>
            <a:r>
              <a:rPr lang="fi-FI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fi-FI" sz="1500" dirty="0" err="1" smtClean="0">
                <a:solidFill>
                  <a:srgbClr val="000000"/>
                </a:solidFill>
                <a:latin typeface="Menlo-Regular"/>
              </a:rPr>
              <a:t>thread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niters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Pthread_join(tid1, </a:t>
            </a:r>
            <a:r>
              <a:rPr lang="fi-FI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Pthread_join(tid2, </a:t>
            </a:r>
            <a:r>
              <a:rPr lang="fi-FI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pt-BR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pt-BR" sz="15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pt-BR" sz="1500" dirty="0" err="1">
                <a:solidFill>
                  <a:srgbClr val="CB2418"/>
                </a:solidFill>
                <a:latin typeface="Menlo-Regular"/>
              </a:rPr>
              <a:t>Check</a:t>
            </a:r>
            <a:r>
              <a:rPr lang="pt-BR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pt-BR" sz="1500" dirty="0" err="1">
                <a:solidFill>
                  <a:srgbClr val="CB2418"/>
                </a:solidFill>
                <a:latin typeface="Menlo-Regular"/>
              </a:rPr>
              <a:t>result</a:t>
            </a:r>
            <a:r>
              <a:rPr lang="pt-BR" sz="1500" dirty="0">
                <a:solidFill>
                  <a:srgbClr val="CB2418"/>
                </a:solidFill>
                <a:latin typeface="Menlo-Regular"/>
              </a:rPr>
              <a:t> */</a:t>
            </a:r>
            <a:endParaRPr lang="pt-BR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cnt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!= (2 * niters))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500" dirty="0">
                <a:solidFill>
                  <a:srgbClr val="9D206F"/>
                </a:solidFill>
                <a:latin typeface="Menlo-Regular"/>
              </a:rPr>
              <a:t>"BOOM! cnt=%ld\n"</a:t>
            </a:r>
            <a:r>
              <a:rPr lang="ro-RO" sz="1500" dirty="0">
                <a:solidFill>
                  <a:srgbClr val="000000"/>
                </a:solidFill>
                <a:latin typeface="Menlo-Regular"/>
              </a:rPr>
              <a:t>, cnt);</a:t>
            </a:r>
          </a:p>
          <a:p>
            <a:r>
              <a:rPr lang="hu-HU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hu-HU" sz="1500" dirty="0">
                <a:solidFill>
                  <a:srgbClr val="C200FF"/>
                </a:solidFill>
                <a:latin typeface="Menlo-Regular"/>
              </a:rPr>
              <a:t>else</a:t>
            </a:r>
            <a:endParaRPr lang="hu-HU" sz="15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500" dirty="0">
                <a:solidFill>
                  <a:srgbClr val="9D206F"/>
                </a:solidFill>
                <a:latin typeface="Menlo-Regular"/>
              </a:rPr>
              <a:t>"OK cnt=%ld\n"</a:t>
            </a:r>
            <a:r>
              <a:rPr lang="ro-RO" sz="1500" dirty="0">
                <a:solidFill>
                  <a:srgbClr val="000000"/>
                </a:solidFill>
                <a:latin typeface="Menlo-Regular"/>
              </a:rPr>
              <a:t>, cnt);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935940" name="Rectangle 4"/>
          <p:cNvSpPr>
            <a:spLocks noChangeArrowheads="1"/>
          </p:cNvSpPr>
          <p:nvPr/>
        </p:nvSpPr>
        <p:spPr bwMode="auto">
          <a:xfrm>
            <a:off x="4940769" y="1237834"/>
            <a:ext cx="4137671" cy="28007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9D0003"/>
                </a:solidFill>
                <a:latin typeface="Menlo-Regular"/>
              </a:rPr>
              <a:t>/* Thread routine */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107702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00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107702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9E4C04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                   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107702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9E4C04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9E4C04"/>
                </a:solidFill>
                <a:latin typeface="Menlo-Regular"/>
              </a:rPr>
              <a:t>niters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          *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((</a:t>
            </a:r>
            <a:r>
              <a:rPr lang="en-US" sz="1600" dirty="0">
                <a:solidFill>
                  <a:srgbClr val="107702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*)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    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9D00FF"/>
                </a:solidFill>
                <a:latin typeface="Menlo-Regular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&lt; niters;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++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)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++;                   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                                                                                                         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600" dirty="0">
                <a:solidFill>
                  <a:srgbClr val="9D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is-IS" sz="1600" dirty="0">
                <a:solidFill>
                  <a:srgbClr val="0F7574"/>
                </a:solidFill>
                <a:latin typeface="Menlo-Regular"/>
              </a:rPr>
              <a:t>NULL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;                                                                                                 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} </a:t>
            </a:r>
            <a:endParaRPr lang="en-US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965700" y="4884003"/>
            <a:ext cx="3959747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dirty="0" smtClean="0">
                <a:latin typeface="+mn-lt"/>
              </a:rPr>
              <a:t>How can we fix this using semaphores?</a:t>
            </a:r>
            <a:endParaRPr lang="en-US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95510" y="6260068"/>
            <a:ext cx="100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badcnt.c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018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/>
          <a:p>
            <a:r>
              <a:rPr lang="en-US" dirty="0" smtClean="0"/>
              <a:t>Using Semaphores for Mutual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972050"/>
          </a:xfrm>
        </p:spPr>
        <p:txBody>
          <a:bodyPr/>
          <a:lstStyle/>
          <a:p>
            <a:r>
              <a:rPr lang="en-US" dirty="0" smtClean="0"/>
              <a:t>Basic idea:</a:t>
            </a:r>
          </a:p>
          <a:p>
            <a:pPr lvl="1"/>
            <a:r>
              <a:rPr lang="en-US" dirty="0" smtClean="0"/>
              <a:t>Associate a unique semaphore </a:t>
            </a:r>
            <a:r>
              <a:rPr lang="en-US" i="1" dirty="0" smtClean="0"/>
              <a:t>mutex</a:t>
            </a:r>
            <a:r>
              <a:rPr lang="en-US" dirty="0" smtClean="0"/>
              <a:t>, initially 1, with each shared variable (or related set of shared variables).</a:t>
            </a:r>
          </a:p>
          <a:p>
            <a:pPr lvl="1"/>
            <a:r>
              <a:rPr lang="en-US" dirty="0" smtClean="0"/>
              <a:t>Surround corresponding critical sections with </a:t>
            </a:r>
            <a:r>
              <a:rPr lang="en-US" i="1" dirty="0" err="1" smtClean="0"/>
              <a:t>P(mutex</a:t>
            </a:r>
            <a:r>
              <a:rPr lang="en-US" i="1" dirty="0" smtClean="0"/>
              <a:t>)</a:t>
            </a:r>
            <a:r>
              <a:rPr lang="en-US" dirty="0" smtClean="0"/>
              <a:t> and </a:t>
            </a:r>
          </a:p>
          <a:p>
            <a:pPr lvl="1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V(mutex</a:t>
            </a:r>
            <a:r>
              <a:rPr lang="en-US" i="1" dirty="0" smtClean="0"/>
              <a:t>)</a:t>
            </a:r>
            <a:r>
              <a:rPr lang="en-US" dirty="0" smtClean="0"/>
              <a:t> operations.</a:t>
            </a:r>
          </a:p>
          <a:p>
            <a:endParaRPr lang="en-US" dirty="0" smtClean="0"/>
          </a:p>
          <a:p>
            <a:r>
              <a:rPr lang="en-US" dirty="0" smtClean="0"/>
              <a:t>Terminology: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Binary semaphore</a:t>
            </a:r>
            <a:r>
              <a:rPr lang="en-US" dirty="0" smtClean="0"/>
              <a:t>: semaphore whose value is always 0 or 1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Mutex: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binary semaphore used for mutual exclusion</a:t>
            </a:r>
          </a:p>
          <a:p>
            <a:pPr lvl="2"/>
            <a:r>
              <a:rPr lang="en-US" dirty="0" smtClean="0"/>
              <a:t>P operation: </a:t>
            </a:r>
            <a:r>
              <a:rPr lang="en-US" dirty="0" smtClean="0">
                <a:solidFill>
                  <a:srgbClr val="FF0000"/>
                </a:solidFill>
              </a:rPr>
              <a:t>“locking” </a:t>
            </a:r>
            <a:r>
              <a:rPr lang="en-US" dirty="0" smtClean="0"/>
              <a:t>the mutex</a:t>
            </a:r>
          </a:p>
          <a:p>
            <a:pPr lvl="2"/>
            <a:r>
              <a:rPr lang="en-US" dirty="0" smtClean="0"/>
              <a:t>V operation: </a:t>
            </a:r>
            <a:r>
              <a:rPr lang="en-US" dirty="0" smtClean="0">
                <a:solidFill>
                  <a:srgbClr val="FF0000"/>
                </a:solidFill>
              </a:rPr>
              <a:t>“unlocking”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“releasing” </a:t>
            </a:r>
            <a:r>
              <a:rPr lang="en-US" dirty="0" smtClean="0"/>
              <a:t>the mutex</a:t>
            </a:r>
          </a:p>
          <a:p>
            <a:pPr lvl="2"/>
            <a:r>
              <a:rPr lang="en-US" i="1" dirty="0" smtClean="0">
                <a:solidFill>
                  <a:srgbClr val="FF0000"/>
                </a:solidFill>
              </a:rPr>
              <a:t>“Holding” </a:t>
            </a:r>
            <a:r>
              <a:rPr lang="en-US" dirty="0" smtClean="0"/>
              <a:t>a mutex: locked and not yet unlocked. 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Counting semaphore</a:t>
            </a:r>
            <a:r>
              <a:rPr lang="en-US" dirty="0" smtClean="0"/>
              <a:t>: used as a counter for set of available resources.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7592093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goodcnt.c</a:t>
            </a:r>
            <a:r>
              <a:rPr lang="en-US" dirty="0" smtClean="0">
                <a:latin typeface="Courier New"/>
                <a:cs typeface="Courier New"/>
              </a:rPr>
              <a:t>:</a:t>
            </a:r>
            <a:r>
              <a:rPr lang="en-US" dirty="0" smtClean="0"/>
              <a:t> Proper Synchronization</a:t>
            </a:r>
            <a:endParaRPr lang="en-US" dirty="0"/>
          </a:p>
        </p:txBody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5904"/>
            <a:ext cx="8307388" cy="460496"/>
          </a:xfrm>
        </p:spPr>
        <p:txBody>
          <a:bodyPr/>
          <a:lstStyle/>
          <a:p>
            <a:r>
              <a:rPr lang="en-US" dirty="0" smtClean="0"/>
              <a:t>Define and initialize a mutex for the shared variable </a:t>
            </a:r>
            <a:r>
              <a:rPr lang="en-US" dirty="0" err="1" smtClean="0">
                <a:latin typeface="Courier New"/>
                <a:cs typeface="Courier New"/>
              </a:rPr>
              <a:t>cnt</a:t>
            </a:r>
            <a:r>
              <a:rPr lang="en-US" dirty="0" smtClean="0">
                <a:latin typeface="Courier New"/>
                <a:cs typeface="Courier New"/>
              </a:rPr>
              <a:t>: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956420" name="Rectangle 4"/>
          <p:cNvSpPr>
            <a:spLocks noChangeArrowheads="1"/>
          </p:cNvSpPr>
          <p:nvPr/>
        </p:nvSpPr>
        <p:spPr bwMode="auto">
          <a:xfrm>
            <a:off x="353367" y="1796622"/>
            <a:ext cx="8485833" cy="125137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t" anchorCtr="0">
            <a:no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volatile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cnt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* Counter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800" dirty="0" err="1" smtClean="0">
                <a:solidFill>
                  <a:srgbClr val="2D961E"/>
                </a:solidFill>
                <a:latin typeface="Menlo-Regular"/>
              </a:rPr>
              <a:t>sem_t</a:t>
            </a:r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mutex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;         </a:t>
            </a:r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8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* Semaphore that protects </a:t>
            </a:r>
            <a:r>
              <a:rPr lang="en-US" sz="1800" dirty="0" err="1" smtClean="0">
                <a:solidFill>
                  <a:srgbClr val="CB2418"/>
                </a:solidFill>
                <a:latin typeface="Menlo-Regular"/>
              </a:rPr>
              <a:t>cnt</a:t>
            </a:r>
            <a:r>
              <a:rPr lang="en-US" sz="1800" dirty="0" smtClean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*/</a:t>
            </a:r>
            <a:endParaRPr lang="en-US" sz="18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r>
              <a:rPr lang="fi-FI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8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800" dirty="0" err="1" smtClean="0">
                <a:solidFill>
                  <a:srgbClr val="000000"/>
                </a:solidFill>
                <a:latin typeface="Menlo-Regular"/>
              </a:rPr>
              <a:t>Sem_init</a:t>
            </a:r>
            <a:r>
              <a:rPr lang="fi-FI" sz="1800" dirty="0" err="1">
                <a:solidFill>
                  <a:srgbClr val="000000"/>
                </a:solidFill>
                <a:latin typeface="Menlo-Regular"/>
              </a:rPr>
              <a:t>(&amp;mutex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, 0, 1)</a:t>
            </a:r>
            <a:r>
              <a:rPr lang="fi-FI" sz="1800" dirty="0" smtClean="0">
                <a:solidFill>
                  <a:srgbClr val="000000"/>
                </a:solidFill>
                <a:latin typeface="Menlo-Regular"/>
              </a:rPr>
              <a:t>; </a:t>
            </a:r>
            <a:r>
              <a:rPr lang="fi-FI" sz="18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fi-FI" sz="1800" dirty="0">
                <a:solidFill>
                  <a:srgbClr val="CB2418"/>
                </a:solidFill>
                <a:latin typeface="Menlo-Regular"/>
              </a:rPr>
              <a:t>* </a:t>
            </a:r>
            <a:r>
              <a:rPr lang="fi-FI" sz="1800" dirty="0" err="1">
                <a:solidFill>
                  <a:srgbClr val="CB2418"/>
                </a:solidFill>
                <a:latin typeface="Menlo-Regular"/>
              </a:rPr>
              <a:t>mutex</a:t>
            </a:r>
            <a:r>
              <a:rPr lang="fi-FI" sz="1800" dirty="0">
                <a:solidFill>
                  <a:srgbClr val="CB2418"/>
                </a:solidFill>
                <a:latin typeface="Menlo-Regular"/>
              </a:rPr>
              <a:t> = 1 */</a:t>
            </a:r>
            <a:endParaRPr lang="en-US" sz="1800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018" y="3352800"/>
            <a:ext cx="8307388" cy="46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Surround </a:t>
            </a:r>
            <a:r>
              <a:rPr lang="en-US" kern="0" dirty="0" smtClean="0">
                <a:latin typeface="Calibri" pitchFamily="34" charset="0"/>
              </a:rPr>
              <a:t>critical section with </a:t>
            </a:r>
            <a:r>
              <a:rPr lang="en-US" i="1" kern="0" dirty="0" smtClean="0">
                <a:latin typeface="Calibri" pitchFamily="34" charset="0"/>
              </a:rPr>
              <a:t>P</a:t>
            </a:r>
            <a:r>
              <a:rPr lang="en-US" kern="0" dirty="0" smtClean="0">
                <a:latin typeface="Calibri" pitchFamily="34" charset="0"/>
              </a:rPr>
              <a:t> and </a:t>
            </a:r>
            <a:r>
              <a:rPr lang="en-US" i="1" kern="0" dirty="0" smtClean="0">
                <a:latin typeface="Calibri" pitchFamily="34" charset="0"/>
              </a:rPr>
              <a:t>V</a:t>
            </a:r>
            <a:r>
              <a:rPr lang="en-US" kern="0" dirty="0" smtClean="0">
                <a:latin typeface="Calibri" pitchFamily="34" charset="0"/>
              </a:rPr>
              <a:t>: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83373" y="3962400"/>
            <a:ext cx="4774427" cy="15240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t" anchorCtr="0">
            <a:noAutofit/>
          </a:bodyPr>
          <a:lstStyle/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8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800" dirty="0">
                <a:solidFill>
                  <a:srgbClr val="000000"/>
                </a:solidFill>
                <a:latin typeface="Menlo-Regular"/>
              </a:rPr>
              <a:t> (i = 0; i &lt; </a:t>
            </a:r>
            <a:r>
              <a:rPr lang="da-DK" sz="1800" dirty="0" err="1">
                <a:solidFill>
                  <a:srgbClr val="000000"/>
                </a:solidFill>
                <a:latin typeface="Menlo-Regular"/>
              </a:rPr>
              <a:t>niters</a:t>
            </a:r>
            <a:r>
              <a:rPr lang="da-DK" sz="1800" dirty="0">
                <a:solidFill>
                  <a:srgbClr val="000000"/>
                </a:solidFill>
                <a:latin typeface="Menlo-Regular"/>
              </a:rPr>
              <a:t>; i++) </a:t>
            </a:r>
            <a:r>
              <a:rPr lang="da-DK" sz="1800" dirty="0" smtClean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8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800" dirty="0" err="1" smtClean="0">
                <a:solidFill>
                  <a:srgbClr val="000000"/>
                </a:solidFill>
                <a:latin typeface="Menlo-Regular"/>
              </a:rPr>
              <a:t>P</a:t>
            </a:r>
            <a:r>
              <a:rPr lang="fi-FI" sz="1800" dirty="0" err="1">
                <a:solidFill>
                  <a:srgbClr val="000000"/>
                </a:solidFill>
                <a:latin typeface="Menlo-Regular"/>
              </a:rPr>
              <a:t>(&amp;mutex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800" dirty="0">
                <a:solidFill>
                  <a:srgbClr val="000000"/>
                </a:solidFill>
                <a:latin typeface="Menlo-Regular"/>
              </a:rPr>
              <a:t>     </a:t>
            </a:r>
            <a:r>
              <a:rPr lang="fi-FI" sz="1800" dirty="0" err="1" smtClean="0">
                <a:solidFill>
                  <a:srgbClr val="000000"/>
                </a:solidFill>
                <a:latin typeface="Menlo-Regular"/>
              </a:rPr>
              <a:t>cnt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++;</a:t>
            </a:r>
          </a:p>
          <a:p>
            <a:r>
              <a:rPr lang="fi-FI" sz="1800" dirty="0">
                <a:solidFill>
                  <a:srgbClr val="000000"/>
                </a:solidFill>
                <a:latin typeface="Menlo-Regular"/>
              </a:rPr>
              <a:t>     </a:t>
            </a:r>
            <a:r>
              <a:rPr lang="fi-FI" sz="1800" dirty="0" err="1" smtClean="0">
                <a:solidFill>
                  <a:srgbClr val="000000"/>
                </a:solidFill>
                <a:latin typeface="Menlo-Regular"/>
              </a:rPr>
              <a:t>V</a:t>
            </a:r>
            <a:r>
              <a:rPr lang="fi-FI" sz="1800" dirty="0" err="1">
                <a:solidFill>
                  <a:srgbClr val="000000"/>
                </a:solidFill>
                <a:latin typeface="Menlo-Regular"/>
              </a:rPr>
              <a:t>(&amp;mutex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8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fi-FI" sz="18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 smtClean="0">
              <a:latin typeface="Courier New" pitchFamily="49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638800" y="4038600"/>
            <a:ext cx="2893540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 smtClean="0">
                <a:latin typeface="Courier New" pitchFamily="49" charset="0"/>
              </a:rPr>
              <a:t>&gt; ./</a:t>
            </a:r>
            <a:r>
              <a:rPr lang="en-US" sz="1600" dirty="0" err="1" smtClean="0">
                <a:latin typeface="Courier New" pitchFamily="49" charset="0"/>
              </a:rPr>
              <a:t>goodcnt</a:t>
            </a:r>
            <a:r>
              <a:rPr lang="en-US" sz="1600" dirty="0" smtClean="0">
                <a:latin typeface="Courier New" pitchFamily="49" charset="0"/>
              </a:rPr>
              <a:t> 10000</a:t>
            </a:r>
          </a:p>
          <a:p>
            <a:r>
              <a:rPr lang="en-US" sz="1600" dirty="0" smtClean="0">
                <a:latin typeface="Courier New" pitchFamily="49" charset="0"/>
              </a:rPr>
              <a:t>OK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=20000</a:t>
            </a:r>
          </a:p>
          <a:p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 smtClean="0">
                <a:latin typeface="Courier New" pitchFamily="49" charset="0"/>
              </a:rPr>
              <a:t>&gt; ./</a:t>
            </a:r>
            <a:r>
              <a:rPr lang="en-US" sz="1600" dirty="0" err="1" smtClean="0">
                <a:latin typeface="Courier New" pitchFamily="49" charset="0"/>
              </a:rPr>
              <a:t>goodcnt</a:t>
            </a:r>
            <a:r>
              <a:rPr lang="en-US" sz="1600" dirty="0" smtClean="0">
                <a:latin typeface="Courier New" pitchFamily="49" charset="0"/>
              </a:rPr>
              <a:t> 10000</a:t>
            </a:r>
          </a:p>
          <a:p>
            <a:r>
              <a:rPr lang="en-US" sz="1600" dirty="0" smtClean="0">
                <a:latin typeface="Courier New" pitchFamily="49" charset="0"/>
              </a:rPr>
              <a:t>OK </a:t>
            </a:r>
            <a:r>
              <a:rPr lang="en-US" sz="1600" dirty="0" err="1" smtClean="0">
                <a:latin typeface="Courier New" pitchFamily="49" charset="0"/>
              </a:rPr>
              <a:t>cnt</a:t>
            </a:r>
            <a:r>
              <a:rPr lang="en-US" sz="1600" dirty="0" smtClean="0">
                <a:latin typeface="Courier New" pitchFamily="49" charset="0"/>
              </a:rPr>
              <a:t>=20000</a:t>
            </a:r>
          </a:p>
          <a:p>
            <a:r>
              <a:rPr lang="en-US" sz="1600" dirty="0" err="1" smtClean="0">
                <a:latin typeface="Courier New" pitchFamily="49" charset="0"/>
              </a:rPr>
              <a:t>linux</a:t>
            </a:r>
            <a:r>
              <a:rPr lang="en-US" sz="1600" dirty="0" smtClean="0">
                <a:latin typeface="Courier New" pitchFamily="49" charset="0"/>
              </a:rPr>
              <a:t>&gt;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1" y="5802868"/>
            <a:ext cx="5384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Warning: It’s orders of magnitude slower than </a:t>
            </a:r>
            <a:r>
              <a:rPr lang="en-US" dirty="0" err="1" smtClean="0">
                <a:latin typeface="Courier New"/>
                <a:cs typeface="Courier New"/>
              </a:rPr>
              <a:t>badcnt.c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r>
              <a:rPr lang="en-US" dirty="0" smtClean="0">
                <a:latin typeface="Calibri" pitchFamily="34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82728" y="5117068"/>
            <a:ext cx="112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goodcnt.c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Rectangle 317"/>
          <p:cNvSpPr>
            <a:spLocks noChangeAspect="1"/>
          </p:cNvSpPr>
          <p:nvPr/>
        </p:nvSpPr>
        <p:spPr bwMode="auto">
          <a:xfrm>
            <a:off x="1941445" y="2835302"/>
            <a:ext cx="2011680" cy="1939512"/>
          </a:xfrm>
          <a:prstGeom prst="rect">
            <a:avLst/>
          </a:prstGeom>
          <a:solidFill>
            <a:srgbClr val="E49494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16" name="Rectangle 315"/>
          <p:cNvSpPr>
            <a:spLocks noChangeAspect="1"/>
          </p:cNvSpPr>
          <p:nvPr/>
        </p:nvSpPr>
        <p:spPr bwMode="auto">
          <a:xfrm>
            <a:off x="2081253" y="2985061"/>
            <a:ext cx="1737360" cy="1675032"/>
          </a:xfrm>
          <a:prstGeom prst="rect">
            <a:avLst/>
          </a:prstGeom>
          <a:solidFill>
            <a:srgbClr val="F1C7C7"/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17" name="TextBox 316"/>
          <p:cNvSpPr txBox="1"/>
          <p:nvPr/>
        </p:nvSpPr>
        <p:spPr>
          <a:xfrm>
            <a:off x="2233653" y="3619798"/>
            <a:ext cx="15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DB6F6F"/>
                </a:solidFill>
                <a:latin typeface="Calibri" pitchFamily="34" charset="0"/>
              </a:rPr>
              <a:t>Unsafe region</a:t>
            </a:r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Mutexes</a:t>
            </a:r>
            <a:r>
              <a:rPr lang="en-US" dirty="0" smtClean="0"/>
              <a:t> Work</a:t>
            </a:r>
            <a:endParaRPr lang="en-US" dirty="0"/>
          </a:p>
        </p:txBody>
      </p:sp>
      <p:sp>
        <p:nvSpPr>
          <p:cNvPr id="958468" name="Text Box 4"/>
          <p:cNvSpPr txBox="1">
            <a:spLocks noChangeArrowheads="1"/>
          </p:cNvSpPr>
          <p:nvPr/>
        </p:nvSpPr>
        <p:spPr bwMode="auto">
          <a:xfrm>
            <a:off x="5810250" y="1381125"/>
            <a:ext cx="3105150" cy="33239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Provide mutually exclusive access to shared variable by surrounding critical section with  </a:t>
            </a:r>
            <a:r>
              <a:rPr lang="en-US" sz="1800" i="1" dirty="0">
                <a:latin typeface="Calibri" pitchFamily="34" charset="0"/>
              </a:rPr>
              <a:t>P</a:t>
            </a:r>
            <a:r>
              <a:rPr lang="en-US" sz="1800" dirty="0">
                <a:latin typeface="Calibri" pitchFamily="34" charset="0"/>
              </a:rPr>
              <a:t> and </a:t>
            </a:r>
            <a:r>
              <a:rPr lang="en-US" sz="1800" i="1" dirty="0">
                <a:latin typeface="Calibri" pitchFamily="34" charset="0"/>
              </a:rPr>
              <a:t>V</a:t>
            </a:r>
            <a:r>
              <a:rPr lang="en-US" sz="1800" dirty="0">
                <a:latin typeface="Calibri" pitchFamily="34" charset="0"/>
              </a:rPr>
              <a:t> operations on </a:t>
            </a:r>
            <a:r>
              <a:rPr lang="en-US" sz="1800" dirty="0" smtClean="0">
                <a:latin typeface="Calibri" pitchFamily="34" charset="0"/>
              </a:rPr>
              <a:t>semaphore </a:t>
            </a:r>
            <a:r>
              <a:rPr lang="en-US" sz="1800" dirty="0" smtClean="0">
                <a:latin typeface="Courier New" pitchFamily="49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(initially set to 1</a:t>
            </a:r>
            <a:r>
              <a:rPr lang="en-US" sz="1800" dirty="0" smtClean="0">
                <a:latin typeface="Calibri" pitchFamily="34" charset="0"/>
              </a:rPr>
              <a:t>)</a:t>
            </a:r>
            <a:endParaRPr lang="en-US" sz="1800" dirty="0">
              <a:latin typeface="Calibri" pitchFamily="34" charset="0"/>
            </a:endParaRPr>
          </a:p>
          <a:p>
            <a:endParaRPr lang="en-US" sz="1800" dirty="0">
              <a:latin typeface="Calibri" pitchFamily="34" charset="0"/>
            </a:endParaRPr>
          </a:p>
          <a:p>
            <a:r>
              <a:rPr lang="en-US" sz="1800" dirty="0">
                <a:latin typeface="Calibri" pitchFamily="34" charset="0"/>
              </a:rPr>
              <a:t>Semaphore invariant </a:t>
            </a:r>
          </a:p>
          <a:p>
            <a:r>
              <a:rPr lang="en-US" sz="1800" dirty="0">
                <a:latin typeface="Calibri" pitchFamily="34" charset="0"/>
              </a:rPr>
              <a:t>creates a </a:t>
            </a:r>
            <a:r>
              <a:rPr lang="en-US" sz="1800" i="1" dirty="0">
                <a:solidFill>
                  <a:srgbClr val="FF0000"/>
                </a:solidFill>
                <a:latin typeface="Calibri" pitchFamily="34" charset="0"/>
              </a:rPr>
              <a:t>forbidden region</a:t>
            </a:r>
          </a:p>
          <a:p>
            <a:r>
              <a:rPr lang="en-US" sz="1800" dirty="0">
                <a:latin typeface="Calibri" pitchFamily="34" charset="0"/>
              </a:rPr>
              <a:t>that encloses unsafe region</a:t>
            </a:r>
            <a:r>
              <a:rPr lang="en-US" sz="1800" dirty="0" smtClean="0">
                <a:latin typeface="Calibri" pitchFamily="34" charset="0"/>
              </a:rPr>
              <a:t> and that cannot be entered by </a:t>
            </a:r>
            <a:r>
              <a:rPr lang="en-US" sz="1800" dirty="0">
                <a:latin typeface="Calibri" pitchFamily="34" charset="0"/>
              </a:rPr>
              <a:t>any </a:t>
            </a:r>
            <a:r>
              <a:rPr lang="en-US" sz="1800" dirty="0" smtClean="0">
                <a:latin typeface="Calibri" pitchFamily="34" charset="0"/>
              </a:rPr>
              <a:t>trajectory.</a:t>
            </a:r>
          </a:p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62" name="Line 6"/>
          <p:cNvSpPr>
            <a:spLocks noChangeAspect="1" noChangeShapeType="1"/>
          </p:cNvSpPr>
          <p:nvPr/>
        </p:nvSpPr>
        <p:spPr bwMode="auto">
          <a:xfrm flipV="1">
            <a:off x="817563" y="5888038"/>
            <a:ext cx="4591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3" name="Line 7"/>
          <p:cNvSpPr>
            <a:spLocks noChangeAspect="1" noChangeShapeType="1"/>
          </p:cNvSpPr>
          <p:nvPr/>
        </p:nvSpPr>
        <p:spPr bwMode="auto">
          <a:xfrm flipH="1" flipV="1">
            <a:off x="827088" y="1533525"/>
            <a:ext cx="0" cy="4354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4" name="Text Box 8"/>
          <p:cNvSpPr txBox="1">
            <a:spLocks noChangeAspect="1" noChangeArrowheads="1"/>
          </p:cNvSpPr>
          <p:nvPr/>
        </p:nvSpPr>
        <p:spPr bwMode="auto">
          <a:xfrm>
            <a:off x="956393" y="5865813"/>
            <a:ext cx="4090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H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165" name="Text Box 9"/>
          <p:cNvSpPr txBox="1">
            <a:spLocks noChangeAspect="1" noChangeArrowheads="1"/>
          </p:cNvSpPr>
          <p:nvPr/>
        </p:nvSpPr>
        <p:spPr bwMode="auto">
          <a:xfrm>
            <a:off x="1472331" y="5865813"/>
            <a:ext cx="54373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P(s)</a:t>
            </a:r>
          </a:p>
        </p:txBody>
      </p:sp>
      <p:sp>
        <p:nvSpPr>
          <p:cNvPr id="166" name="Text Box 10"/>
          <p:cNvSpPr txBox="1">
            <a:spLocks noChangeAspect="1" noChangeArrowheads="1"/>
          </p:cNvSpPr>
          <p:nvPr/>
        </p:nvSpPr>
        <p:spPr bwMode="auto">
          <a:xfrm>
            <a:off x="3923431" y="5865813"/>
            <a:ext cx="556563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V(s)</a:t>
            </a:r>
          </a:p>
        </p:txBody>
      </p:sp>
      <p:sp>
        <p:nvSpPr>
          <p:cNvPr id="167" name="Text Box 11"/>
          <p:cNvSpPr txBox="1">
            <a:spLocks noChangeAspect="1" noChangeArrowheads="1"/>
          </p:cNvSpPr>
          <p:nvPr/>
        </p:nvSpPr>
        <p:spPr bwMode="auto">
          <a:xfrm>
            <a:off x="4604468" y="5865813"/>
            <a:ext cx="37702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T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168" name="Text Box 12"/>
          <p:cNvSpPr txBox="1">
            <a:spLocks noChangeAspect="1" noChangeArrowheads="1"/>
          </p:cNvSpPr>
          <p:nvPr/>
        </p:nvSpPr>
        <p:spPr bwMode="auto">
          <a:xfrm>
            <a:off x="5486400" y="5690223"/>
            <a:ext cx="102367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>
                <a:latin typeface="+mn-lt"/>
              </a:rPr>
              <a:t>Thread 1</a:t>
            </a:r>
          </a:p>
        </p:txBody>
      </p:sp>
      <p:sp>
        <p:nvSpPr>
          <p:cNvPr id="169" name="Text Box 13"/>
          <p:cNvSpPr txBox="1">
            <a:spLocks noChangeAspect="1" noChangeArrowheads="1"/>
          </p:cNvSpPr>
          <p:nvPr/>
        </p:nvSpPr>
        <p:spPr bwMode="auto">
          <a:xfrm>
            <a:off x="304800" y="1078468"/>
            <a:ext cx="102367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+mn-lt"/>
              </a:rPr>
              <a:t>Thread 2</a:t>
            </a:r>
          </a:p>
        </p:txBody>
      </p:sp>
      <p:sp>
        <p:nvSpPr>
          <p:cNvPr id="170" name="Oval 14"/>
          <p:cNvSpPr>
            <a:spLocks noChangeAspect="1" noChangeArrowheads="1"/>
          </p:cNvSpPr>
          <p:nvPr/>
        </p:nvSpPr>
        <p:spPr bwMode="auto">
          <a:xfrm>
            <a:off x="1420813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1" name="Oval 15"/>
          <p:cNvSpPr>
            <a:spLocks noChangeAspect="1" noChangeArrowheads="1"/>
          </p:cNvSpPr>
          <p:nvPr/>
        </p:nvSpPr>
        <p:spPr bwMode="auto">
          <a:xfrm>
            <a:off x="2024063" y="5273675"/>
            <a:ext cx="34925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2" name="Oval 16"/>
          <p:cNvSpPr>
            <a:spLocks noChangeAspect="1" noChangeArrowheads="1"/>
          </p:cNvSpPr>
          <p:nvPr/>
        </p:nvSpPr>
        <p:spPr bwMode="auto">
          <a:xfrm>
            <a:off x="2630488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3" name="Oval 17"/>
          <p:cNvSpPr>
            <a:spLocks noChangeAspect="1" noChangeArrowheads="1"/>
          </p:cNvSpPr>
          <p:nvPr/>
        </p:nvSpPr>
        <p:spPr bwMode="auto">
          <a:xfrm>
            <a:off x="3235325" y="527367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" name="Oval 18"/>
          <p:cNvSpPr>
            <a:spLocks noChangeAspect="1" noChangeArrowheads="1"/>
          </p:cNvSpPr>
          <p:nvPr/>
        </p:nvSpPr>
        <p:spPr bwMode="auto">
          <a:xfrm>
            <a:off x="3840163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5" name="Oval 19"/>
          <p:cNvSpPr>
            <a:spLocks noChangeAspect="1" noChangeArrowheads="1"/>
          </p:cNvSpPr>
          <p:nvPr/>
        </p:nvSpPr>
        <p:spPr bwMode="auto">
          <a:xfrm>
            <a:off x="817563" y="527367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6" name="Oval 20"/>
          <p:cNvSpPr>
            <a:spLocks noChangeAspect="1" noChangeArrowheads="1"/>
          </p:cNvSpPr>
          <p:nvPr/>
        </p:nvSpPr>
        <p:spPr bwMode="auto">
          <a:xfrm>
            <a:off x="4443413" y="527367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7" name="Oval 21"/>
          <p:cNvSpPr>
            <a:spLocks noChangeAspect="1" noChangeArrowheads="1"/>
          </p:cNvSpPr>
          <p:nvPr/>
        </p:nvSpPr>
        <p:spPr bwMode="auto">
          <a:xfrm>
            <a:off x="5049838" y="527367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8" name="Oval 22"/>
          <p:cNvSpPr>
            <a:spLocks noChangeAspect="1" noChangeArrowheads="1"/>
          </p:cNvSpPr>
          <p:nvPr/>
        </p:nvSpPr>
        <p:spPr bwMode="auto">
          <a:xfrm>
            <a:off x="1420813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9" name="Oval 23"/>
          <p:cNvSpPr>
            <a:spLocks noChangeAspect="1" noChangeArrowheads="1"/>
          </p:cNvSpPr>
          <p:nvPr/>
        </p:nvSpPr>
        <p:spPr bwMode="auto">
          <a:xfrm>
            <a:off x="2024063" y="4684713"/>
            <a:ext cx="34925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0" name="Oval 24"/>
          <p:cNvSpPr>
            <a:spLocks noChangeAspect="1" noChangeArrowheads="1"/>
          </p:cNvSpPr>
          <p:nvPr/>
        </p:nvSpPr>
        <p:spPr bwMode="auto">
          <a:xfrm>
            <a:off x="2630488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1" name="Oval 25"/>
          <p:cNvSpPr>
            <a:spLocks noChangeAspect="1" noChangeArrowheads="1"/>
          </p:cNvSpPr>
          <p:nvPr/>
        </p:nvSpPr>
        <p:spPr bwMode="auto">
          <a:xfrm>
            <a:off x="3235325" y="4684713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2" name="Oval 26"/>
          <p:cNvSpPr>
            <a:spLocks noChangeAspect="1" noChangeArrowheads="1"/>
          </p:cNvSpPr>
          <p:nvPr/>
        </p:nvSpPr>
        <p:spPr bwMode="auto">
          <a:xfrm>
            <a:off x="3840163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3" name="Oval 27"/>
          <p:cNvSpPr>
            <a:spLocks noChangeAspect="1" noChangeArrowheads="1"/>
          </p:cNvSpPr>
          <p:nvPr/>
        </p:nvSpPr>
        <p:spPr bwMode="auto">
          <a:xfrm>
            <a:off x="817563" y="4684713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" name="Oval 28"/>
          <p:cNvSpPr>
            <a:spLocks noChangeAspect="1" noChangeArrowheads="1"/>
          </p:cNvSpPr>
          <p:nvPr/>
        </p:nvSpPr>
        <p:spPr bwMode="auto">
          <a:xfrm>
            <a:off x="4443413" y="4684713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5" name="Oval 29"/>
          <p:cNvSpPr>
            <a:spLocks noChangeAspect="1" noChangeArrowheads="1"/>
          </p:cNvSpPr>
          <p:nvPr/>
        </p:nvSpPr>
        <p:spPr bwMode="auto">
          <a:xfrm>
            <a:off x="5049838" y="4684713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6" name="Oval 30"/>
          <p:cNvSpPr>
            <a:spLocks noChangeAspect="1" noChangeArrowheads="1"/>
          </p:cNvSpPr>
          <p:nvPr/>
        </p:nvSpPr>
        <p:spPr bwMode="auto">
          <a:xfrm>
            <a:off x="1420813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7" name="Oval 31"/>
          <p:cNvSpPr>
            <a:spLocks noChangeAspect="1" noChangeArrowheads="1"/>
          </p:cNvSpPr>
          <p:nvPr/>
        </p:nvSpPr>
        <p:spPr bwMode="auto">
          <a:xfrm>
            <a:off x="2024063" y="4094163"/>
            <a:ext cx="34925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8" name="Oval 32"/>
          <p:cNvSpPr>
            <a:spLocks noChangeAspect="1" noChangeArrowheads="1"/>
          </p:cNvSpPr>
          <p:nvPr/>
        </p:nvSpPr>
        <p:spPr bwMode="auto">
          <a:xfrm>
            <a:off x="2630488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9" name="Oval 33"/>
          <p:cNvSpPr>
            <a:spLocks noChangeAspect="1" noChangeArrowheads="1"/>
          </p:cNvSpPr>
          <p:nvPr/>
        </p:nvSpPr>
        <p:spPr bwMode="auto">
          <a:xfrm>
            <a:off x="3235325" y="4094163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0" name="Oval 34"/>
          <p:cNvSpPr>
            <a:spLocks noChangeAspect="1" noChangeArrowheads="1"/>
          </p:cNvSpPr>
          <p:nvPr/>
        </p:nvSpPr>
        <p:spPr bwMode="auto">
          <a:xfrm>
            <a:off x="3840163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1" name="Oval 35"/>
          <p:cNvSpPr>
            <a:spLocks noChangeAspect="1" noChangeArrowheads="1"/>
          </p:cNvSpPr>
          <p:nvPr/>
        </p:nvSpPr>
        <p:spPr bwMode="auto">
          <a:xfrm>
            <a:off x="817563" y="4094163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2" name="Oval 36"/>
          <p:cNvSpPr>
            <a:spLocks noChangeAspect="1" noChangeArrowheads="1"/>
          </p:cNvSpPr>
          <p:nvPr/>
        </p:nvSpPr>
        <p:spPr bwMode="auto">
          <a:xfrm>
            <a:off x="4443413" y="409416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3" name="Oval 37"/>
          <p:cNvSpPr>
            <a:spLocks noChangeAspect="1" noChangeArrowheads="1"/>
          </p:cNvSpPr>
          <p:nvPr/>
        </p:nvSpPr>
        <p:spPr bwMode="auto">
          <a:xfrm>
            <a:off x="5049838" y="4094163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" name="Oval 38"/>
          <p:cNvSpPr>
            <a:spLocks noChangeAspect="1" noChangeArrowheads="1"/>
          </p:cNvSpPr>
          <p:nvPr/>
        </p:nvSpPr>
        <p:spPr bwMode="auto">
          <a:xfrm>
            <a:off x="1420813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5" name="Oval 39"/>
          <p:cNvSpPr>
            <a:spLocks noChangeAspect="1" noChangeArrowheads="1"/>
          </p:cNvSpPr>
          <p:nvPr/>
        </p:nvSpPr>
        <p:spPr bwMode="auto">
          <a:xfrm>
            <a:off x="2024063" y="3505200"/>
            <a:ext cx="34925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6" name="Oval 40"/>
          <p:cNvSpPr>
            <a:spLocks noChangeAspect="1" noChangeArrowheads="1"/>
          </p:cNvSpPr>
          <p:nvPr/>
        </p:nvSpPr>
        <p:spPr bwMode="auto">
          <a:xfrm>
            <a:off x="2630488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7" name="Oval 41"/>
          <p:cNvSpPr>
            <a:spLocks noChangeAspect="1" noChangeArrowheads="1"/>
          </p:cNvSpPr>
          <p:nvPr/>
        </p:nvSpPr>
        <p:spPr bwMode="auto">
          <a:xfrm>
            <a:off x="3235325" y="3505200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8" name="Oval 42"/>
          <p:cNvSpPr>
            <a:spLocks noChangeAspect="1" noChangeArrowheads="1"/>
          </p:cNvSpPr>
          <p:nvPr/>
        </p:nvSpPr>
        <p:spPr bwMode="auto">
          <a:xfrm>
            <a:off x="3840163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9" name="Oval 43"/>
          <p:cNvSpPr>
            <a:spLocks noChangeAspect="1" noChangeArrowheads="1"/>
          </p:cNvSpPr>
          <p:nvPr/>
        </p:nvSpPr>
        <p:spPr bwMode="auto">
          <a:xfrm>
            <a:off x="817563" y="3505200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0" name="Oval 44"/>
          <p:cNvSpPr>
            <a:spLocks noChangeAspect="1" noChangeArrowheads="1"/>
          </p:cNvSpPr>
          <p:nvPr/>
        </p:nvSpPr>
        <p:spPr bwMode="auto">
          <a:xfrm>
            <a:off x="4443413" y="3505200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1" name="Oval 45"/>
          <p:cNvSpPr>
            <a:spLocks noChangeAspect="1" noChangeArrowheads="1"/>
          </p:cNvSpPr>
          <p:nvPr/>
        </p:nvSpPr>
        <p:spPr bwMode="auto">
          <a:xfrm>
            <a:off x="5049838" y="3505200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2" name="Oval 46"/>
          <p:cNvSpPr>
            <a:spLocks noChangeAspect="1" noChangeArrowheads="1"/>
          </p:cNvSpPr>
          <p:nvPr/>
        </p:nvSpPr>
        <p:spPr bwMode="auto">
          <a:xfrm>
            <a:off x="1420813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3" name="Oval 47"/>
          <p:cNvSpPr>
            <a:spLocks noChangeAspect="1" noChangeArrowheads="1"/>
          </p:cNvSpPr>
          <p:nvPr/>
        </p:nvSpPr>
        <p:spPr bwMode="auto">
          <a:xfrm>
            <a:off x="2024063" y="2916238"/>
            <a:ext cx="34925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" name="Oval 48"/>
          <p:cNvSpPr>
            <a:spLocks noChangeAspect="1" noChangeArrowheads="1"/>
          </p:cNvSpPr>
          <p:nvPr/>
        </p:nvSpPr>
        <p:spPr bwMode="auto">
          <a:xfrm>
            <a:off x="2630488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" name="Oval 49"/>
          <p:cNvSpPr>
            <a:spLocks noChangeAspect="1" noChangeArrowheads="1"/>
          </p:cNvSpPr>
          <p:nvPr/>
        </p:nvSpPr>
        <p:spPr bwMode="auto">
          <a:xfrm>
            <a:off x="3235325" y="2916238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6" name="Oval 50"/>
          <p:cNvSpPr>
            <a:spLocks noChangeAspect="1" noChangeArrowheads="1"/>
          </p:cNvSpPr>
          <p:nvPr/>
        </p:nvSpPr>
        <p:spPr bwMode="auto">
          <a:xfrm>
            <a:off x="3840163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7" name="Oval 51"/>
          <p:cNvSpPr>
            <a:spLocks noChangeAspect="1" noChangeArrowheads="1"/>
          </p:cNvSpPr>
          <p:nvPr/>
        </p:nvSpPr>
        <p:spPr bwMode="auto">
          <a:xfrm>
            <a:off x="817563" y="2916238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8" name="Oval 52"/>
          <p:cNvSpPr>
            <a:spLocks noChangeAspect="1" noChangeArrowheads="1"/>
          </p:cNvSpPr>
          <p:nvPr/>
        </p:nvSpPr>
        <p:spPr bwMode="auto">
          <a:xfrm>
            <a:off x="4443413" y="2916238"/>
            <a:ext cx="33337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9" name="Oval 53"/>
          <p:cNvSpPr>
            <a:spLocks noChangeAspect="1" noChangeArrowheads="1"/>
          </p:cNvSpPr>
          <p:nvPr/>
        </p:nvSpPr>
        <p:spPr bwMode="auto">
          <a:xfrm>
            <a:off x="5049838" y="2916238"/>
            <a:ext cx="31750" cy="3175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0" name="Oval 54"/>
          <p:cNvSpPr>
            <a:spLocks noChangeAspect="1" noChangeArrowheads="1"/>
          </p:cNvSpPr>
          <p:nvPr/>
        </p:nvSpPr>
        <p:spPr bwMode="auto">
          <a:xfrm>
            <a:off x="1420813" y="5865813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1" name="Oval 55"/>
          <p:cNvSpPr>
            <a:spLocks noChangeAspect="1" noChangeArrowheads="1"/>
          </p:cNvSpPr>
          <p:nvPr/>
        </p:nvSpPr>
        <p:spPr bwMode="auto">
          <a:xfrm>
            <a:off x="2024063" y="5864225"/>
            <a:ext cx="34925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2" name="Oval 56"/>
          <p:cNvSpPr>
            <a:spLocks noChangeAspect="1" noChangeArrowheads="1"/>
          </p:cNvSpPr>
          <p:nvPr/>
        </p:nvSpPr>
        <p:spPr bwMode="auto">
          <a:xfrm>
            <a:off x="2628900" y="5864225"/>
            <a:ext cx="33338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3" name="Oval 57"/>
          <p:cNvSpPr>
            <a:spLocks noChangeAspect="1" noChangeArrowheads="1"/>
          </p:cNvSpPr>
          <p:nvPr/>
        </p:nvSpPr>
        <p:spPr bwMode="auto">
          <a:xfrm>
            <a:off x="3233738" y="5864225"/>
            <a:ext cx="33337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4" name="Oval 58"/>
          <p:cNvSpPr>
            <a:spLocks noChangeAspect="1" noChangeArrowheads="1"/>
          </p:cNvSpPr>
          <p:nvPr/>
        </p:nvSpPr>
        <p:spPr bwMode="auto">
          <a:xfrm>
            <a:off x="3836988" y="5864225"/>
            <a:ext cx="34925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" name="Oval 59"/>
          <p:cNvSpPr>
            <a:spLocks noChangeAspect="1" noChangeArrowheads="1"/>
          </p:cNvSpPr>
          <p:nvPr/>
        </p:nvSpPr>
        <p:spPr bwMode="auto">
          <a:xfrm>
            <a:off x="817563" y="5864225"/>
            <a:ext cx="31750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6" name="Oval 60"/>
          <p:cNvSpPr>
            <a:spLocks noChangeAspect="1" noChangeArrowheads="1"/>
          </p:cNvSpPr>
          <p:nvPr/>
        </p:nvSpPr>
        <p:spPr bwMode="auto">
          <a:xfrm>
            <a:off x="4441825" y="5864225"/>
            <a:ext cx="34925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7" name="Oval 61"/>
          <p:cNvSpPr>
            <a:spLocks noChangeAspect="1" noChangeArrowheads="1"/>
          </p:cNvSpPr>
          <p:nvPr/>
        </p:nvSpPr>
        <p:spPr bwMode="auto">
          <a:xfrm>
            <a:off x="5048250" y="5864225"/>
            <a:ext cx="33338" cy="34925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8" name="Oval 62"/>
          <p:cNvSpPr>
            <a:spLocks noChangeAspect="1" noChangeArrowheads="1"/>
          </p:cNvSpPr>
          <p:nvPr/>
        </p:nvSpPr>
        <p:spPr bwMode="auto">
          <a:xfrm>
            <a:off x="1420813" y="2325688"/>
            <a:ext cx="33337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9" name="Oval 63"/>
          <p:cNvSpPr>
            <a:spLocks noChangeAspect="1" noChangeArrowheads="1"/>
          </p:cNvSpPr>
          <p:nvPr/>
        </p:nvSpPr>
        <p:spPr bwMode="auto">
          <a:xfrm>
            <a:off x="2024063" y="2325688"/>
            <a:ext cx="34925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0" name="Oval 64"/>
          <p:cNvSpPr>
            <a:spLocks noChangeAspect="1" noChangeArrowheads="1"/>
          </p:cNvSpPr>
          <p:nvPr/>
        </p:nvSpPr>
        <p:spPr bwMode="auto">
          <a:xfrm>
            <a:off x="2628900" y="2325688"/>
            <a:ext cx="33338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1" name="Oval 65"/>
          <p:cNvSpPr>
            <a:spLocks noChangeAspect="1" noChangeArrowheads="1"/>
          </p:cNvSpPr>
          <p:nvPr/>
        </p:nvSpPr>
        <p:spPr bwMode="auto">
          <a:xfrm>
            <a:off x="3235325" y="2325688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2" name="Oval 66"/>
          <p:cNvSpPr>
            <a:spLocks noChangeAspect="1" noChangeArrowheads="1"/>
          </p:cNvSpPr>
          <p:nvPr/>
        </p:nvSpPr>
        <p:spPr bwMode="auto">
          <a:xfrm>
            <a:off x="3838575" y="2325688"/>
            <a:ext cx="33338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3" name="Oval 67"/>
          <p:cNvSpPr>
            <a:spLocks noChangeAspect="1" noChangeArrowheads="1"/>
          </p:cNvSpPr>
          <p:nvPr/>
        </p:nvSpPr>
        <p:spPr bwMode="auto">
          <a:xfrm>
            <a:off x="817563" y="2325688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4" name="Oval 68"/>
          <p:cNvSpPr>
            <a:spLocks noChangeAspect="1" noChangeArrowheads="1"/>
          </p:cNvSpPr>
          <p:nvPr/>
        </p:nvSpPr>
        <p:spPr bwMode="auto">
          <a:xfrm>
            <a:off x="4441825" y="2325688"/>
            <a:ext cx="33338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" name="Oval 69"/>
          <p:cNvSpPr>
            <a:spLocks noChangeAspect="1" noChangeArrowheads="1"/>
          </p:cNvSpPr>
          <p:nvPr/>
        </p:nvSpPr>
        <p:spPr bwMode="auto">
          <a:xfrm>
            <a:off x="5048250" y="2325688"/>
            <a:ext cx="31750" cy="33337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6" name="Oval 70"/>
          <p:cNvSpPr>
            <a:spLocks noChangeAspect="1" noChangeArrowheads="1"/>
          </p:cNvSpPr>
          <p:nvPr/>
        </p:nvSpPr>
        <p:spPr bwMode="auto">
          <a:xfrm>
            <a:off x="1420813" y="1736725"/>
            <a:ext cx="33337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7" name="Oval 71"/>
          <p:cNvSpPr>
            <a:spLocks noChangeAspect="1" noChangeArrowheads="1"/>
          </p:cNvSpPr>
          <p:nvPr/>
        </p:nvSpPr>
        <p:spPr bwMode="auto">
          <a:xfrm>
            <a:off x="2024063" y="1736725"/>
            <a:ext cx="34925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8" name="Oval 72"/>
          <p:cNvSpPr>
            <a:spLocks noChangeAspect="1" noChangeArrowheads="1"/>
          </p:cNvSpPr>
          <p:nvPr/>
        </p:nvSpPr>
        <p:spPr bwMode="auto">
          <a:xfrm>
            <a:off x="2628900" y="1736725"/>
            <a:ext cx="33338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9" name="Oval 73"/>
          <p:cNvSpPr>
            <a:spLocks noChangeAspect="1" noChangeArrowheads="1"/>
          </p:cNvSpPr>
          <p:nvPr/>
        </p:nvSpPr>
        <p:spPr bwMode="auto">
          <a:xfrm>
            <a:off x="3235325" y="173672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0" name="Oval 74"/>
          <p:cNvSpPr>
            <a:spLocks noChangeAspect="1" noChangeArrowheads="1"/>
          </p:cNvSpPr>
          <p:nvPr/>
        </p:nvSpPr>
        <p:spPr bwMode="auto">
          <a:xfrm>
            <a:off x="3838575" y="1736725"/>
            <a:ext cx="33338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1" name="Oval 75"/>
          <p:cNvSpPr>
            <a:spLocks noChangeAspect="1" noChangeArrowheads="1"/>
          </p:cNvSpPr>
          <p:nvPr/>
        </p:nvSpPr>
        <p:spPr bwMode="auto">
          <a:xfrm>
            <a:off x="817563" y="173672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2" name="Oval 76"/>
          <p:cNvSpPr>
            <a:spLocks noChangeAspect="1" noChangeArrowheads="1"/>
          </p:cNvSpPr>
          <p:nvPr/>
        </p:nvSpPr>
        <p:spPr bwMode="auto">
          <a:xfrm>
            <a:off x="4441825" y="1736725"/>
            <a:ext cx="33338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3" name="Oval 77"/>
          <p:cNvSpPr>
            <a:spLocks noChangeAspect="1" noChangeArrowheads="1"/>
          </p:cNvSpPr>
          <p:nvPr/>
        </p:nvSpPr>
        <p:spPr bwMode="auto">
          <a:xfrm>
            <a:off x="5048250" y="1736725"/>
            <a:ext cx="31750" cy="333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4" name="Text Box 78"/>
          <p:cNvSpPr txBox="1">
            <a:spLocks noChangeAspect="1" noChangeArrowheads="1"/>
          </p:cNvSpPr>
          <p:nvPr/>
        </p:nvSpPr>
        <p:spPr bwMode="auto">
          <a:xfrm>
            <a:off x="2191468" y="5865813"/>
            <a:ext cx="3609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L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235" name="Text Box 79"/>
          <p:cNvSpPr txBox="1">
            <a:spLocks noChangeAspect="1" noChangeArrowheads="1"/>
          </p:cNvSpPr>
          <p:nvPr/>
        </p:nvSpPr>
        <p:spPr bwMode="auto">
          <a:xfrm>
            <a:off x="2775668" y="5865813"/>
            <a:ext cx="4138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U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236" name="Text Box 80"/>
          <p:cNvSpPr txBox="1">
            <a:spLocks noChangeAspect="1" noChangeArrowheads="1"/>
          </p:cNvSpPr>
          <p:nvPr/>
        </p:nvSpPr>
        <p:spPr bwMode="auto">
          <a:xfrm>
            <a:off x="3388443" y="5865813"/>
            <a:ext cx="3722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S</a:t>
            </a:r>
            <a:r>
              <a:rPr lang="en-US" sz="1800" baseline="-25000">
                <a:latin typeface="+mn-lt"/>
              </a:rPr>
              <a:t>1</a:t>
            </a:r>
            <a:endParaRPr lang="en-US" sz="1800">
              <a:latin typeface="+mn-lt"/>
            </a:endParaRPr>
          </a:p>
        </p:txBody>
      </p:sp>
      <p:sp>
        <p:nvSpPr>
          <p:cNvPr id="237" name="Text Box 81"/>
          <p:cNvSpPr txBox="1">
            <a:spLocks noChangeAspect="1" noChangeArrowheads="1"/>
          </p:cNvSpPr>
          <p:nvPr/>
        </p:nvSpPr>
        <p:spPr bwMode="auto">
          <a:xfrm>
            <a:off x="444500" y="5384800"/>
            <a:ext cx="4090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H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38" name="Text Box 82"/>
          <p:cNvSpPr txBox="1">
            <a:spLocks noChangeAspect="1" noChangeArrowheads="1"/>
          </p:cNvSpPr>
          <p:nvPr/>
        </p:nvSpPr>
        <p:spPr bwMode="auto">
          <a:xfrm>
            <a:off x="298450" y="4813300"/>
            <a:ext cx="54373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P(s)</a:t>
            </a:r>
          </a:p>
        </p:txBody>
      </p:sp>
      <p:sp>
        <p:nvSpPr>
          <p:cNvPr id="239" name="Text Box 83"/>
          <p:cNvSpPr txBox="1">
            <a:spLocks noChangeAspect="1" noChangeArrowheads="1"/>
          </p:cNvSpPr>
          <p:nvPr/>
        </p:nvSpPr>
        <p:spPr bwMode="auto">
          <a:xfrm>
            <a:off x="298450" y="2466975"/>
            <a:ext cx="556563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00000"/>
                </a:solidFill>
                <a:latin typeface="+mn-lt"/>
              </a:rPr>
              <a:t>V(s)</a:t>
            </a:r>
          </a:p>
        </p:txBody>
      </p:sp>
      <p:sp>
        <p:nvSpPr>
          <p:cNvPr id="240" name="Text Box 84"/>
          <p:cNvSpPr txBox="1">
            <a:spLocks noChangeAspect="1" noChangeArrowheads="1"/>
          </p:cNvSpPr>
          <p:nvPr/>
        </p:nvSpPr>
        <p:spPr bwMode="auto">
          <a:xfrm>
            <a:off x="465138" y="1847850"/>
            <a:ext cx="37702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T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41" name="Text Box 85"/>
          <p:cNvSpPr txBox="1">
            <a:spLocks noChangeAspect="1" noChangeArrowheads="1"/>
          </p:cNvSpPr>
          <p:nvPr/>
        </p:nvSpPr>
        <p:spPr bwMode="auto">
          <a:xfrm>
            <a:off x="471488" y="4217988"/>
            <a:ext cx="3609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L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42" name="Text Box 86"/>
          <p:cNvSpPr txBox="1">
            <a:spLocks noChangeAspect="1" noChangeArrowheads="1"/>
          </p:cNvSpPr>
          <p:nvPr/>
        </p:nvSpPr>
        <p:spPr bwMode="auto">
          <a:xfrm>
            <a:off x="444500" y="3656013"/>
            <a:ext cx="41389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U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sp>
        <p:nvSpPr>
          <p:cNvPr id="243" name="Text Box 87"/>
          <p:cNvSpPr txBox="1">
            <a:spLocks noChangeAspect="1" noChangeArrowheads="1"/>
          </p:cNvSpPr>
          <p:nvPr/>
        </p:nvSpPr>
        <p:spPr bwMode="auto">
          <a:xfrm>
            <a:off x="455613" y="3049588"/>
            <a:ext cx="37221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S</a:t>
            </a:r>
            <a:r>
              <a:rPr lang="en-US" sz="1800" baseline="-25000">
                <a:latin typeface="+mn-lt"/>
              </a:rPr>
              <a:t>2</a:t>
            </a:r>
            <a:endParaRPr lang="en-US" sz="1800">
              <a:latin typeface="+mn-lt"/>
            </a:endParaRPr>
          </a:p>
        </p:txBody>
      </p:sp>
      <p:grpSp>
        <p:nvGrpSpPr>
          <p:cNvPr id="247" name="Group 90"/>
          <p:cNvGrpSpPr>
            <a:grpSpLocks noChangeAspect="1"/>
          </p:cNvGrpSpPr>
          <p:nvPr/>
        </p:nvGrpSpPr>
        <p:grpSpPr bwMode="auto">
          <a:xfrm>
            <a:off x="793750" y="5638800"/>
            <a:ext cx="4562475" cy="274638"/>
            <a:chOff x="638" y="3130"/>
            <a:chExt cx="3189" cy="192"/>
          </a:xfrm>
        </p:grpSpPr>
        <p:sp>
          <p:nvSpPr>
            <p:cNvPr id="248" name="Text Box 91"/>
            <p:cNvSpPr txBox="1">
              <a:spLocks noChangeAspect="1" noChangeArrowheads="1"/>
            </p:cNvSpPr>
            <p:nvPr/>
          </p:nvSpPr>
          <p:spPr bwMode="auto">
            <a:xfrm>
              <a:off x="638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49" name="Text Box 92"/>
            <p:cNvSpPr txBox="1">
              <a:spLocks noChangeAspect="1" noChangeArrowheads="1"/>
            </p:cNvSpPr>
            <p:nvPr/>
          </p:nvSpPr>
          <p:spPr bwMode="auto">
            <a:xfrm>
              <a:off x="1095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0" name="Text Box 93"/>
            <p:cNvSpPr txBox="1">
              <a:spLocks noChangeAspect="1" noChangeArrowheads="1"/>
            </p:cNvSpPr>
            <p:nvPr/>
          </p:nvSpPr>
          <p:spPr bwMode="auto">
            <a:xfrm>
              <a:off x="1527" y="3130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1" name="Text Box 94"/>
            <p:cNvSpPr txBox="1">
              <a:spLocks noChangeAspect="1" noChangeArrowheads="1"/>
            </p:cNvSpPr>
            <p:nvPr/>
          </p:nvSpPr>
          <p:spPr bwMode="auto">
            <a:xfrm>
              <a:off x="1911" y="3130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2" name="Text Box 95"/>
            <p:cNvSpPr txBox="1">
              <a:spLocks noChangeAspect="1" noChangeArrowheads="1"/>
            </p:cNvSpPr>
            <p:nvPr/>
          </p:nvSpPr>
          <p:spPr bwMode="auto">
            <a:xfrm>
              <a:off x="2343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3" name="Text Box 96"/>
            <p:cNvSpPr txBox="1">
              <a:spLocks noChangeAspect="1" noChangeArrowheads="1"/>
            </p:cNvSpPr>
            <p:nvPr/>
          </p:nvSpPr>
          <p:spPr bwMode="auto">
            <a:xfrm>
              <a:off x="2775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54" name="Text Box 97"/>
            <p:cNvSpPr txBox="1">
              <a:spLocks noChangeAspect="1" noChangeArrowheads="1"/>
            </p:cNvSpPr>
            <p:nvPr/>
          </p:nvSpPr>
          <p:spPr bwMode="auto">
            <a:xfrm>
              <a:off x="3207" y="3130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5" name="Text Box 98"/>
            <p:cNvSpPr txBox="1">
              <a:spLocks noChangeAspect="1" noChangeArrowheads="1"/>
            </p:cNvSpPr>
            <p:nvPr/>
          </p:nvSpPr>
          <p:spPr bwMode="auto">
            <a:xfrm>
              <a:off x="3639" y="3130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grpSp>
        <p:nvGrpSpPr>
          <p:cNvPr id="256" name="Group 99"/>
          <p:cNvGrpSpPr>
            <a:grpSpLocks noChangeAspect="1"/>
          </p:cNvGrpSpPr>
          <p:nvPr/>
        </p:nvGrpSpPr>
        <p:grpSpPr bwMode="auto">
          <a:xfrm>
            <a:off x="827088" y="4992688"/>
            <a:ext cx="4562475" cy="274637"/>
            <a:chOff x="615" y="2679"/>
            <a:chExt cx="3189" cy="192"/>
          </a:xfrm>
        </p:grpSpPr>
        <p:sp>
          <p:nvSpPr>
            <p:cNvPr id="257" name="Text Box 100"/>
            <p:cNvSpPr txBox="1">
              <a:spLocks noChangeAspect="1" noChangeArrowheads="1"/>
            </p:cNvSpPr>
            <p:nvPr/>
          </p:nvSpPr>
          <p:spPr bwMode="auto">
            <a:xfrm>
              <a:off x="615" y="2679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8" name="Text Box 101"/>
            <p:cNvSpPr txBox="1">
              <a:spLocks noChangeAspect="1" noChangeArrowheads="1"/>
            </p:cNvSpPr>
            <p:nvPr/>
          </p:nvSpPr>
          <p:spPr bwMode="auto">
            <a:xfrm>
              <a:off x="1072" y="2679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59" name="Text Box 102"/>
            <p:cNvSpPr txBox="1">
              <a:spLocks noChangeAspect="1" noChangeArrowheads="1"/>
            </p:cNvSpPr>
            <p:nvPr/>
          </p:nvSpPr>
          <p:spPr bwMode="auto">
            <a:xfrm>
              <a:off x="1504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0" name="Text Box 103"/>
            <p:cNvSpPr txBox="1">
              <a:spLocks noChangeAspect="1" noChangeArrowheads="1"/>
            </p:cNvSpPr>
            <p:nvPr/>
          </p:nvSpPr>
          <p:spPr bwMode="auto">
            <a:xfrm>
              <a:off x="1888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1" name="Text Box 104"/>
            <p:cNvSpPr txBox="1">
              <a:spLocks noChangeAspect="1" noChangeArrowheads="1"/>
            </p:cNvSpPr>
            <p:nvPr/>
          </p:nvSpPr>
          <p:spPr bwMode="auto">
            <a:xfrm>
              <a:off x="2321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2" name="Text Box 105"/>
            <p:cNvSpPr txBox="1">
              <a:spLocks noChangeAspect="1" noChangeArrowheads="1"/>
            </p:cNvSpPr>
            <p:nvPr/>
          </p:nvSpPr>
          <p:spPr bwMode="auto">
            <a:xfrm>
              <a:off x="2752" y="2679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263" name="Text Box 106"/>
            <p:cNvSpPr txBox="1">
              <a:spLocks noChangeAspect="1" noChangeArrowheads="1"/>
            </p:cNvSpPr>
            <p:nvPr/>
          </p:nvSpPr>
          <p:spPr bwMode="auto">
            <a:xfrm>
              <a:off x="3184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64" name="Text Box 107"/>
            <p:cNvSpPr txBox="1">
              <a:spLocks noChangeAspect="1" noChangeArrowheads="1"/>
            </p:cNvSpPr>
            <p:nvPr/>
          </p:nvSpPr>
          <p:spPr bwMode="auto">
            <a:xfrm>
              <a:off x="3617" y="2679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sp>
        <p:nvSpPr>
          <p:cNvPr id="265" name="Text Box 108"/>
          <p:cNvSpPr txBox="1">
            <a:spLocks noChangeAspect="1" noChangeArrowheads="1"/>
          </p:cNvSpPr>
          <p:nvPr/>
        </p:nvSpPr>
        <p:spPr bwMode="auto">
          <a:xfrm>
            <a:off x="827088" y="4443413"/>
            <a:ext cx="2682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66" name="Text Box 109"/>
          <p:cNvSpPr txBox="1">
            <a:spLocks noChangeAspect="1" noChangeArrowheads="1"/>
          </p:cNvSpPr>
          <p:nvPr/>
        </p:nvSpPr>
        <p:spPr bwMode="auto">
          <a:xfrm>
            <a:off x="1481138" y="4443413"/>
            <a:ext cx="2682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67" name="Text Box 110"/>
          <p:cNvSpPr txBox="1">
            <a:spLocks noChangeAspect="1" noChangeArrowheads="1"/>
          </p:cNvSpPr>
          <p:nvPr/>
        </p:nvSpPr>
        <p:spPr bwMode="auto">
          <a:xfrm>
            <a:off x="2043112" y="4402138"/>
            <a:ext cx="3190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68" name="Text Box 111"/>
          <p:cNvSpPr txBox="1">
            <a:spLocks noChangeAspect="1" noChangeArrowheads="1"/>
          </p:cNvSpPr>
          <p:nvPr/>
        </p:nvSpPr>
        <p:spPr bwMode="auto">
          <a:xfrm>
            <a:off x="2625726" y="4402138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69" name="Text Box 112"/>
          <p:cNvSpPr txBox="1">
            <a:spLocks noChangeAspect="1" noChangeArrowheads="1"/>
          </p:cNvSpPr>
          <p:nvPr/>
        </p:nvSpPr>
        <p:spPr bwMode="auto">
          <a:xfrm>
            <a:off x="3243262" y="4402138"/>
            <a:ext cx="3190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0" name="Text Box 113"/>
          <p:cNvSpPr txBox="1">
            <a:spLocks noChangeAspect="1" noChangeArrowheads="1"/>
          </p:cNvSpPr>
          <p:nvPr/>
        </p:nvSpPr>
        <p:spPr bwMode="auto">
          <a:xfrm>
            <a:off x="3560763" y="4402138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1" name="Text Box 114"/>
          <p:cNvSpPr txBox="1">
            <a:spLocks noChangeAspect="1" noChangeArrowheads="1"/>
          </p:cNvSpPr>
          <p:nvPr/>
        </p:nvSpPr>
        <p:spPr bwMode="auto">
          <a:xfrm>
            <a:off x="4502150" y="4443413"/>
            <a:ext cx="2682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2" name="Text Box 115"/>
          <p:cNvSpPr txBox="1">
            <a:spLocks noChangeAspect="1" noChangeArrowheads="1"/>
          </p:cNvSpPr>
          <p:nvPr/>
        </p:nvSpPr>
        <p:spPr bwMode="auto">
          <a:xfrm>
            <a:off x="5121275" y="4443413"/>
            <a:ext cx="2682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3" name="Text Box 116"/>
          <p:cNvSpPr txBox="1">
            <a:spLocks noChangeAspect="1" noChangeArrowheads="1"/>
          </p:cNvSpPr>
          <p:nvPr/>
        </p:nvSpPr>
        <p:spPr bwMode="auto">
          <a:xfrm>
            <a:off x="831850" y="3825875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4" name="Text Box 117"/>
          <p:cNvSpPr txBox="1">
            <a:spLocks noChangeAspect="1" noChangeArrowheads="1"/>
          </p:cNvSpPr>
          <p:nvPr/>
        </p:nvSpPr>
        <p:spPr bwMode="auto">
          <a:xfrm>
            <a:off x="1484313" y="3825875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75" name="Text Box 118"/>
          <p:cNvSpPr txBox="1">
            <a:spLocks noChangeAspect="1" noChangeArrowheads="1"/>
          </p:cNvSpPr>
          <p:nvPr/>
        </p:nvSpPr>
        <p:spPr bwMode="auto">
          <a:xfrm>
            <a:off x="2043113" y="396240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6" name="Text Box 119"/>
          <p:cNvSpPr txBox="1">
            <a:spLocks noChangeAspect="1" noChangeArrowheads="1"/>
          </p:cNvSpPr>
          <p:nvPr/>
        </p:nvSpPr>
        <p:spPr bwMode="auto">
          <a:xfrm>
            <a:off x="2625725" y="3962400"/>
            <a:ext cx="3190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7" name="Text Box 120"/>
          <p:cNvSpPr txBox="1">
            <a:spLocks noChangeAspect="1" noChangeArrowheads="1"/>
          </p:cNvSpPr>
          <p:nvPr/>
        </p:nvSpPr>
        <p:spPr bwMode="auto">
          <a:xfrm>
            <a:off x="3243263" y="396240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8" name="Text Box 121"/>
          <p:cNvSpPr txBox="1">
            <a:spLocks noChangeAspect="1" noChangeArrowheads="1"/>
          </p:cNvSpPr>
          <p:nvPr/>
        </p:nvSpPr>
        <p:spPr bwMode="auto">
          <a:xfrm>
            <a:off x="3560763" y="396240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79" name="Text Box 122"/>
          <p:cNvSpPr txBox="1">
            <a:spLocks noChangeAspect="1" noChangeArrowheads="1"/>
          </p:cNvSpPr>
          <p:nvPr/>
        </p:nvSpPr>
        <p:spPr bwMode="auto">
          <a:xfrm>
            <a:off x="4505325" y="3825875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0" name="Text Box 123"/>
          <p:cNvSpPr txBox="1">
            <a:spLocks noChangeAspect="1" noChangeArrowheads="1"/>
          </p:cNvSpPr>
          <p:nvPr/>
        </p:nvSpPr>
        <p:spPr bwMode="auto">
          <a:xfrm>
            <a:off x="5122863" y="3825875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1" name="Text Box 124"/>
          <p:cNvSpPr txBox="1">
            <a:spLocks noChangeAspect="1" noChangeArrowheads="1"/>
          </p:cNvSpPr>
          <p:nvPr/>
        </p:nvSpPr>
        <p:spPr bwMode="auto">
          <a:xfrm>
            <a:off x="831850" y="327660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2" name="Text Box 125"/>
          <p:cNvSpPr txBox="1">
            <a:spLocks noChangeAspect="1" noChangeArrowheads="1"/>
          </p:cNvSpPr>
          <p:nvPr/>
        </p:nvSpPr>
        <p:spPr bwMode="auto">
          <a:xfrm>
            <a:off x="1484313" y="327660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3" name="Text Box 126"/>
          <p:cNvSpPr txBox="1">
            <a:spLocks noChangeAspect="1" noChangeArrowheads="1"/>
          </p:cNvSpPr>
          <p:nvPr/>
        </p:nvSpPr>
        <p:spPr bwMode="auto">
          <a:xfrm>
            <a:off x="2043113" y="337185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4" name="Text Box 127"/>
          <p:cNvSpPr txBox="1">
            <a:spLocks noChangeAspect="1" noChangeArrowheads="1"/>
          </p:cNvSpPr>
          <p:nvPr/>
        </p:nvSpPr>
        <p:spPr bwMode="auto">
          <a:xfrm>
            <a:off x="2625725" y="3371850"/>
            <a:ext cx="3190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5" name="Text Box 128"/>
          <p:cNvSpPr txBox="1">
            <a:spLocks noChangeAspect="1" noChangeArrowheads="1"/>
          </p:cNvSpPr>
          <p:nvPr/>
        </p:nvSpPr>
        <p:spPr bwMode="auto">
          <a:xfrm>
            <a:off x="3243263" y="337185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6" name="Text Box 129"/>
          <p:cNvSpPr txBox="1">
            <a:spLocks noChangeAspect="1" noChangeArrowheads="1"/>
          </p:cNvSpPr>
          <p:nvPr/>
        </p:nvSpPr>
        <p:spPr bwMode="auto">
          <a:xfrm>
            <a:off x="3560763" y="3371850"/>
            <a:ext cx="3190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87" name="Text Box 130"/>
          <p:cNvSpPr txBox="1">
            <a:spLocks noChangeAspect="1" noChangeArrowheads="1"/>
          </p:cNvSpPr>
          <p:nvPr/>
        </p:nvSpPr>
        <p:spPr bwMode="auto">
          <a:xfrm>
            <a:off x="4505325" y="327660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8" name="Text Box 131"/>
          <p:cNvSpPr txBox="1">
            <a:spLocks noChangeAspect="1" noChangeArrowheads="1"/>
          </p:cNvSpPr>
          <p:nvPr/>
        </p:nvSpPr>
        <p:spPr bwMode="auto">
          <a:xfrm>
            <a:off x="5122863" y="327660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89" name="Text Box 132"/>
          <p:cNvSpPr txBox="1">
            <a:spLocks noChangeAspect="1" noChangeArrowheads="1"/>
          </p:cNvSpPr>
          <p:nvPr/>
        </p:nvSpPr>
        <p:spPr bwMode="auto">
          <a:xfrm>
            <a:off x="827088" y="268605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90" name="Text Box 133"/>
          <p:cNvSpPr txBox="1">
            <a:spLocks noChangeAspect="1" noChangeArrowheads="1"/>
          </p:cNvSpPr>
          <p:nvPr/>
        </p:nvSpPr>
        <p:spPr bwMode="auto">
          <a:xfrm>
            <a:off x="1481138" y="2686050"/>
            <a:ext cx="268287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91" name="Text Box 134"/>
          <p:cNvSpPr txBox="1">
            <a:spLocks noChangeAspect="1" noChangeArrowheads="1"/>
          </p:cNvSpPr>
          <p:nvPr/>
        </p:nvSpPr>
        <p:spPr bwMode="auto">
          <a:xfrm>
            <a:off x="2043113" y="2932113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2" name="Text Box 135"/>
          <p:cNvSpPr txBox="1">
            <a:spLocks noChangeAspect="1" noChangeArrowheads="1"/>
          </p:cNvSpPr>
          <p:nvPr/>
        </p:nvSpPr>
        <p:spPr bwMode="auto">
          <a:xfrm>
            <a:off x="2625726" y="2932113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3" name="Text Box 136"/>
          <p:cNvSpPr txBox="1">
            <a:spLocks noChangeAspect="1" noChangeArrowheads="1"/>
          </p:cNvSpPr>
          <p:nvPr/>
        </p:nvSpPr>
        <p:spPr bwMode="auto">
          <a:xfrm>
            <a:off x="3243262" y="2932113"/>
            <a:ext cx="3190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4" name="Text Box 137"/>
          <p:cNvSpPr txBox="1">
            <a:spLocks noChangeAspect="1" noChangeArrowheads="1"/>
          </p:cNvSpPr>
          <p:nvPr/>
        </p:nvSpPr>
        <p:spPr bwMode="auto">
          <a:xfrm>
            <a:off x="3560763" y="2932113"/>
            <a:ext cx="319087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-1</a:t>
            </a:r>
          </a:p>
        </p:txBody>
      </p:sp>
      <p:sp>
        <p:nvSpPr>
          <p:cNvPr id="295" name="Text Box 138"/>
          <p:cNvSpPr txBox="1">
            <a:spLocks noChangeAspect="1" noChangeArrowheads="1"/>
          </p:cNvSpPr>
          <p:nvPr/>
        </p:nvSpPr>
        <p:spPr bwMode="auto">
          <a:xfrm>
            <a:off x="4502150" y="268605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sp>
        <p:nvSpPr>
          <p:cNvPr id="296" name="Text Box 139"/>
          <p:cNvSpPr txBox="1">
            <a:spLocks noChangeAspect="1" noChangeArrowheads="1"/>
          </p:cNvSpPr>
          <p:nvPr/>
        </p:nvSpPr>
        <p:spPr bwMode="auto">
          <a:xfrm>
            <a:off x="5121275" y="2686050"/>
            <a:ext cx="268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/>
              <a:t>0</a:t>
            </a:r>
          </a:p>
        </p:txBody>
      </p:sp>
      <p:grpSp>
        <p:nvGrpSpPr>
          <p:cNvPr id="297" name="Group 140"/>
          <p:cNvGrpSpPr>
            <a:grpSpLocks noChangeAspect="1"/>
          </p:cNvGrpSpPr>
          <p:nvPr/>
        </p:nvGrpSpPr>
        <p:grpSpPr bwMode="auto">
          <a:xfrm>
            <a:off x="827088" y="2108200"/>
            <a:ext cx="4562475" cy="274638"/>
            <a:chOff x="661" y="663"/>
            <a:chExt cx="3189" cy="192"/>
          </a:xfrm>
        </p:grpSpPr>
        <p:sp>
          <p:nvSpPr>
            <p:cNvPr id="298" name="Text Box 141"/>
            <p:cNvSpPr txBox="1">
              <a:spLocks noChangeAspect="1" noChangeArrowheads="1"/>
            </p:cNvSpPr>
            <p:nvPr/>
          </p:nvSpPr>
          <p:spPr bwMode="auto">
            <a:xfrm>
              <a:off x="661" y="663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299" name="Text Box 142"/>
            <p:cNvSpPr txBox="1">
              <a:spLocks noChangeAspect="1" noChangeArrowheads="1"/>
            </p:cNvSpPr>
            <p:nvPr/>
          </p:nvSpPr>
          <p:spPr bwMode="auto">
            <a:xfrm>
              <a:off x="1118" y="663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0" name="Text Box 143"/>
            <p:cNvSpPr txBox="1">
              <a:spLocks noChangeAspect="1" noChangeArrowheads="1"/>
            </p:cNvSpPr>
            <p:nvPr/>
          </p:nvSpPr>
          <p:spPr bwMode="auto">
            <a:xfrm>
              <a:off x="1550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1" name="Text Box 144"/>
            <p:cNvSpPr txBox="1">
              <a:spLocks noChangeAspect="1" noChangeArrowheads="1"/>
            </p:cNvSpPr>
            <p:nvPr/>
          </p:nvSpPr>
          <p:spPr bwMode="auto">
            <a:xfrm>
              <a:off x="1934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2" name="Text Box 145"/>
            <p:cNvSpPr txBox="1">
              <a:spLocks noChangeAspect="1" noChangeArrowheads="1"/>
            </p:cNvSpPr>
            <p:nvPr/>
          </p:nvSpPr>
          <p:spPr bwMode="auto">
            <a:xfrm>
              <a:off x="2367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3" name="Text Box 146"/>
            <p:cNvSpPr txBox="1">
              <a:spLocks noChangeAspect="1" noChangeArrowheads="1"/>
            </p:cNvSpPr>
            <p:nvPr/>
          </p:nvSpPr>
          <p:spPr bwMode="auto">
            <a:xfrm>
              <a:off x="2798" y="663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04" name="Text Box 147"/>
            <p:cNvSpPr txBox="1">
              <a:spLocks noChangeAspect="1" noChangeArrowheads="1"/>
            </p:cNvSpPr>
            <p:nvPr/>
          </p:nvSpPr>
          <p:spPr bwMode="auto">
            <a:xfrm>
              <a:off x="3230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5" name="Text Box 148"/>
            <p:cNvSpPr txBox="1">
              <a:spLocks noChangeAspect="1" noChangeArrowheads="1"/>
            </p:cNvSpPr>
            <p:nvPr/>
          </p:nvSpPr>
          <p:spPr bwMode="auto">
            <a:xfrm>
              <a:off x="3663" y="663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grpSp>
        <p:nvGrpSpPr>
          <p:cNvPr id="306" name="Group 149"/>
          <p:cNvGrpSpPr>
            <a:grpSpLocks noChangeAspect="1"/>
          </p:cNvGrpSpPr>
          <p:nvPr/>
        </p:nvGrpSpPr>
        <p:grpSpPr bwMode="auto">
          <a:xfrm>
            <a:off x="827088" y="1490663"/>
            <a:ext cx="4562475" cy="274637"/>
            <a:chOff x="661" y="231"/>
            <a:chExt cx="3189" cy="192"/>
          </a:xfrm>
        </p:grpSpPr>
        <p:sp>
          <p:nvSpPr>
            <p:cNvPr id="307" name="Text Box 150"/>
            <p:cNvSpPr txBox="1">
              <a:spLocks noChangeAspect="1" noChangeArrowheads="1"/>
            </p:cNvSpPr>
            <p:nvPr/>
          </p:nvSpPr>
          <p:spPr bwMode="auto">
            <a:xfrm>
              <a:off x="661" y="231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8" name="Text Box 151"/>
            <p:cNvSpPr txBox="1">
              <a:spLocks noChangeAspect="1" noChangeArrowheads="1"/>
            </p:cNvSpPr>
            <p:nvPr/>
          </p:nvSpPr>
          <p:spPr bwMode="auto">
            <a:xfrm>
              <a:off x="1118" y="231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09" name="Text Box 152"/>
            <p:cNvSpPr txBox="1">
              <a:spLocks noChangeAspect="1" noChangeArrowheads="1"/>
            </p:cNvSpPr>
            <p:nvPr/>
          </p:nvSpPr>
          <p:spPr bwMode="auto">
            <a:xfrm>
              <a:off x="1550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0" name="Text Box 153"/>
            <p:cNvSpPr txBox="1">
              <a:spLocks noChangeAspect="1" noChangeArrowheads="1"/>
            </p:cNvSpPr>
            <p:nvPr/>
          </p:nvSpPr>
          <p:spPr bwMode="auto">
            <a:xfrm>
              <a:off x="1934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1" name="Text Box 154"/>
            <p:cNvSpPr txBox="1">
              <a:spLocks noChangeAspect="1" noChangeArrowheads="1"/>
            </p:cNvSpPr>
            <p:nvPr/>
          </p:nvSpPr>
          <p:spPr bwMode="auto">
            <a:xfrm>
              <a:off x="2367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2" name="Text Box 155"/>
            <p:cNvSpPr txBox="1">
              <a:spLocks noChangeAspect="1" noChangeArrowheads="1"/>
            </p:cNvSpPr>
            <p:nvPr/>
          </p:nvSpPr>
          <p:spPr bwMode="auto">
            <a:xfrm>
              <a:off x="2798" y="231"/>
              <a:ext cx="188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0</a:t>
              </a:r>
            </a:p>
          </p:txBody>
        </p:sp>
        <p:sp>
          <p:nvSpPr>
            <p:cNvPr id="313" name="Text Box 156"/>
            <p:cNvSpPr txBox="1">
              <a:spLocks noChangeAspect="1" noChangeArrowheads="1"/>
            </p:cNvSpPr>
            <p:nvPr/>
          </p:nvSpPr>
          <p:spPr bwMode="auto">
            <a:xfrm>
              <a:off x="3230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314" name="Text Box 157"/>
            <p:cNvSpPr txBox="1">
              <a:spLocks noChangeAspect="1" noChangeArrowheads="1"/>
            </p:cNvSpPr>
            <p:nvPr/>
          </p:nvSpPr>
          <p:spPr bwMode="auto">
            <a:xfrm>
              <a:off x="3663" y="231"/>
              <a:ext cx="187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</p:grpSp>
      <p:sp>
        <p:nvSpPr>
          <p:cNvPr id="315" name="Text Box 158"/>
          <p:cNvSpPr txBox="1">
            <a:spLocks noChangeArrowheads="1"/>
          </p:cNvSpPr>
          <p:nvPr/>
        </p:nvSpPr>
        <p:spPr bwMode="auto">
          <a:xfrm>
            <a:off x="152400" y="6188075"/>
            <a:ext cx="89639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Initially</a:t>
            </a:r>
          </a:p>
          <a:p>
            <a:pPr algn="ctr"/>
            <a:r>
              <a:rPr lang="en-US" sz="1800" dirty="0">
                <a:latin typeface="+mn-lt"/>
              </a:rPr>
              <a:t>s = 1</a:t>
            </a:r>
          </a:p>
        </p:txBody>
      </p:sp>
      <p:sp>
        <p:nvSpPr>
          <p:cNvPr id="319" name="TextBox 318"/>
          <p:cNvSpPr txBox="1"/>
          <p:nvPr/>
        </p:nvSpPr>
        <p:spPr>
          <a:xfrm>
            <a:off x="2057400" y="2514600"/>
            <a:ext cx="181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</p:txBody>
      </p:sp>
      <p:cxnSp>
        <p:nvCxnSpPr>
          <p:cNvPr id="321" name="Straight Arrow Connector 320"/>
          <p:cNvCxnSpPr>
            <a:stCxn id="315" idx="0"/>
          </p:cNvCxnSpPr>
          <p:nvPr/>
        </p:nvCxnSpPr>
        <p:spPr bwMode="auto">
          <a:xfrm rot="5400000" flipH="1" flipV="1">
            <a:off x="571763" y="5942276"/>
            <a:ext cx="274637" cy="216963"/>
          </a:xfrm>
          <a:prstGeom prst="straightConnector1">
            <a:avLst/>
          </a:prstGeom>
          <a:noFill/>
          <a:ln w="38100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611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Programmers need a clear model of how variables are shared by threads. </a:t>
            </a:r>
          </a:p>
          <a:p>
            <a:endParaRPr lang="en-US" dirty="0" smtClean="0"/>
          </a:p>
          <a:p>
            <a:r>
              <a:rPr lang="en-US" dirty="0" smtClean="0"/>
              <a:t>Variables shared by multiple threads must be protected to ensure mutually exclusive access.</a:t>
            </a:r>
          </a:p>
          <a:p>
            <a:endParaRPr lang="en-US" dirty="0" smtClean="0"/>
          </a:p>
          <a:p>
            <a:r>
              <a:rPr lang="en-US" dirty="0" smtClean="0"/>
              <a:t>Semaphores are a fundamental mechanism for enforcing mutual exclusion.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</a:t>
            </a:r>
            <a:r>
              <a:rPr lang="en-US" dirty="0"/>
              <a:t>Memory Model</a:t>
            </a:r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1264238"/>
            <a:ext cx="8201025" cy="4972050"/>
          </a:xfrm>
        </p:spPr>
        <p:txBody>
          <a:bodyPr/>
          <a:lstStyle/>
          <a:p>
            <a:r>
              <a:rPr lang="en-US" dirty="0"/>
              <a:t>Conceptual model:</a:t>
            </a:r>
          </a:p>
          <a:p>
            <a:pPr lvl="1"/>
            <a:r>
              <a:rPr lang="en-US" dirty="0"/>
              <a:t>Multiple threads run within the context of a single process</a:t>
            </a:r>
          </a:p>
          <a:p>
            <a:pPr lvl="1"/>
            <a:r>
              <a:rPr lang="en-US" dirty="0"/>
              <a:t>Each </a:t>
            </a:r>
            <a:r>
              <a:rPr lang="en-US" dirty="0" smtClean="0"/>
              <a:t>thread has its own separate thread </a:t>
            </a:r>
            <a:r>
              <a:rPr lang="en-US" dirty="0"/>
              <a:t>context</a:t>
            </a:r>
          </a:p>
          <a:p>
            <a:pPr lvl="2"/>
            <a:r>
              <a:rPr lang="en-US" sz="1600" dirty="0"/>
              <a:t>Thread ID, stack</a:t>
            </a:r>
            <a:r>
              <a:rPr lang="en-US" sz="1600" dirty="0" smtClean="0"/>
              <a:t>, </a:t>
            </a:r>
            <a:r>
              <a:rPr lang="en-US" sz="1600" dirty="0"/>
              <a:t>stack </a:t>
            </a:r>
            <a:r>
              <a:rPr lang="en-US" sz="1600" dirty="0" smtClean="0"/>
              <a:t>pointer, PC, condition </a:t>
            </a:r>
            <a:r>
              <a:rPr lang="en-US" sz="1600" dirty="0"/>
              <a:t>codes, and</a:t>
            </a:r>
            <a:r>
              <a:rPr lang="en-US" sz="1600" dirty="0" smtClean="0"/>
              <a:t> GP registers</a:t>
            </a:r>
            <a:endParaRPr lang="en-US" sz="1600" dirty="0"/>
          </a:p>
          <a:p>
            <a:pPr lvl="1"/>
            <a:r>
              <a:rPr lang="en-US" dirty="0"/>
              <a:t>All threads share the remaining process context</a:t>
            </a:r>
          </a:p>
          <a:p>
            <a:pPr lvl="2"/>
            <a:r>
              <a:rPr lang="en-US" sz="1600" dirty="0"/>
              <a:t>Code, data, heap, and shared library segments of the process virtual address space</a:t>
            </a:r>
          </a:p>
          <a:p>
            <a:pPr lvl="2"/>
            <a:r>
              <a:rPr lang="en-US" sz="1600" dirty="0"/>
              <a:t>Open files and installed handlers</a:t>
            </a:r>
          </a:p>
          <a:p>
            <a:r>
              <a:rPr lang="en-US" dirty="0"/>
              <a:t>Operationally, this model is not strictly enforced:</a:t>
            </a:r>
          </a:p>
          <a:p>
            <a:pPr lvl="1"/>
            <a:r>
              <a:rPr lang="en-US" dirty="0" smtClean="0"/>
              <a:t>Register </a:t>
            </a:r>
            <a:r>
              <a:rPr lang="en-US" dirty="0"/>
              <a:t>values are truly separate and </a:t>
            </a:r>
            <a:r>
              <a:rPr lang="en-US" dirty="0" smtClean="0"/>
              <a:t>protected, but…</a:t>
            </a:r>
          </a:p>
          <a:p>
            <a:pPr lvl="1"/>
            <a:r>
              <a:rPr lang="en-US" dirty="0"/>
              <a:t>Any thread can read and write the stack of any other thread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</a:rPr>
              <a:t>The mismatch </a:t>
            </a:r>
            <a:r>
              <a:rPr lang="en-US" i="1" dirty="0">
                <a:solidFill>
                  <a:srgbClr val="C00000"/>
                </a:solidFill>
              </a:rPr>
              <a:t>between the conceptual and operation model </a:t>
            </a: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is </a:t>
            </a:r>
            <a:r>
              <a:rPr lang="en-US" i="1" dirty="0">
                <a:solidFill>
                  <a:srgbClr val="C00000"/>
                </a:solidFill>
              </a:rPr>
              <a:t>a source of confusion and errors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962" y="435678"/>
            <a:ext cx="8507016" cy="762000"/>
          </a:xfrm>
        </p:spPr>
        <p:txBody>
          <a:bodyPr/>
          <a:lstStyle/>
          <a:p>
            <a:r>
              <a:rPr lang="en-US" dirty="0" smtClean="0"/>
              <a:t>Example Program to Illustrate Sharing</a:t>
            </a:r>
            <a:endParaRPr lang="en-US" dirty="0"/>
          </a:p>
        </p:txBody>
      </p:sp>
      <p:sp>
        <p:nvSpPr>
          <p:cNvPr id="929795" name="Rectangle 3"/>
          <p:cNvSpPr>
            <a:spLocks noChangeArrowheads="1"/>
          </p:cNvSpPr>
          <p:nvPr/>
        </p:nvSpPr>
        <p:spPr bwMode="auto">
          <a:xfrm>
            <a:off x="76200" y="1419285"/>
            <a:ext cx="4267200" cy="477053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global </a:t>
            </a:r>
            <a:r>
              <a:rPr lang="en-US" sz="1600" dirty="0" err="1" smtClean="0">
                <a:solidFill>
                  <a:srgbClr val="CB2418"/>
                </a:solidFill>
                <a:latin typeface="Menlo-Regular"/>
              </a:rPr>
              <a:t>var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char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C1651C"/>
                </a:solidFill>
                <a:latin typeface="Menlo-Regular"/>
              </a:rPr>
              <a:t>msgs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[2]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=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"Hello from foo"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"Hello from bar"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ptr = msgs;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2;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i++)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(&amp;tid, </a:t>
            </a:r>
            <a:endParaRPr lang="da-DK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        </a:t>
            </a:r>
            <a:r>
              <a:rPr lang="da-DK" sz="1600" dirty="0" smtClean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, </a:t>
            </a:r>
            <a:endParaRPr lang="da-DK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        </a:t>
            </a:r>
            <a:r>
              <a:rPr lang="da-DK" sz="1600" dirty="0" err="1" smtClean="0">
                <a:solidFill>
                  <a:srgbClr val="000000"/>
                </a:solidFill>
                <a:latin typeface="Menlo-Regular"/>
              </a:rPr>
              <a:t>thread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, </a:t>
            </a:r>
            <a:endParaRPr lang="da-DK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        (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*)i);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Pthread_exit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929796" name="Rectangle 4"/>
          <p:cNvSpPr>
            <a:spLocks noChangeArrowheads="1"/>
          </p:cNvSpPr>
          <p:nvPr/>
        </p:nvSpPr>
        <p:spPr bwMode="auto">
          <a:xfrm>
            <a:off x="4572000" y="1447800"/>
            <a:ext cx="4508265" cy="230832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"[%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ld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]:  %s (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cnt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=%d)\n"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], ++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929797" name="Text Box 5"/>
          <p:cNvSpPr txBox="1">
            <a:spLocks noChangeArrowheads="1"/>
          </p:cNvSpPr>
          <p:nvPr/>
        </p:nvSpPr>
        <p:spPr bwMode="auto">
          <a:xfrm>
            <a:off x="4660665" y="3912512"/>
            <a:ext cx="4320614" cy="5539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i="1" dirty="0">
                <a:latin typeface="+mn-lt"/>
              </a:rPr>
              <a:t>Peer threads</a:t>
            </a:r>
            <a:r>
              <a:rPr lang="en-US" sz="1800" i="1" dirty="0" smtClean="0">
                <a:latin typeface="+mn-lt"/>
              </a:rPr>
              <a:t> reference </a:t>
            </a:r>
            <a:r>
              <a:rPr lang="en-US" sz="1800" i="1" dirty="0">
                <a:latin typeface="+mn-lt"/>
              </a:rPr>
              <a:t>main thread’s stack</a:t>
            </a:r>
          </a:p>
          <a:p>
            <a:r>
              <a:rPr lang="en-US" sz="1800" i="1" dirty="0">
                <a:latin typeface="+mn-lt"/>
              </a:rPr>
              <a:t>indirectly through global </a:t>
            </a:r>
            <a:r>
              <a:rPr lang="en-US" sz="1800" i="1" dirty="0" err="1">
                <a:latin typeface="+mn-lt"/>
              </a:rPr>
              <a:t>ptr</a:t>
            </a:r>
            <a:r>
              <a:rPr lang="en-US" sz="1800" i="1" dirty="0">
                <a:latin typeface="+mn-lt"/>
              </a:rPr>
              <a:t> variable</a:t>
            </a:r>
            <a:endParaRPr lang="en-US" sz="1800" dirty="0">
              <a:latin typeface="+mn-lt"/>
            </a:endParaRPr>
          </a:p>
        </p:txBody>
      </p:sp>
      <p:sp>
        <p:nvSpPr>
          <p:cNvPr id="929798" name="Line 6"/>
          <p:cNvSpPr>
            <a:spLocks noChangeShapeType="1"/>
          </p:cNvSpPr>
          <p:nvPr/>
        </p:nvSpPr>
        <p:spPr bwMode="auto">
          <a:xfrm flipV="1">
            <a:off x="6181490" y="3239412"/>
            <a:ext cx="520700" cy="6731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n>
                <a:solidFill>
                  <a:srgbClr val="FF0000"/>
                </a:solidFill>
              </a:ln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5879068"/>
            <a:ext cx="1044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sharing.c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9797" grpId="0"/>
      <p:bldP spid="9297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Mapping Variable Instances to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442325" cy="4972050"/>
          </a:xfrm>
        </p:spPr>
        <p:txBody>
          <a:bodyPr/>
          <a:lstStyle/>
          <a:p>
            <a:r>
              <a:rPr lang="en-US" dirty="0" smtClean="0"/>
              <a:t>Global variables</a:t>
            </a:r>
          </a:p>
          <a:p>
            <a:pPr lvl="1"/>
            <a:r>
              <a:rPr lang="en-US" i="1" dirty="0" smtClean="0"/>
              <a:t>Def:</a:t>
            </a:r>
            <a:r>
              <a:rPr lang="en-US" dirty="0" smtClean="0"/>
              <a:t>  Variable declared outside of a function</a:t>
            </a:r>
          </a:p>
          <a:p>
            <a:pPr lvl="1"/>
            <a:r>
              <a:rPr lang="en-US" b="1" dirty="0" smtClean="0">
                <a:solidFill>
                  <a:srgbClr val="990000"/>
                </a:solidFill>
              </a:rPr>
              <a:t>Virtual memory contains exactly one instance of any global variable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Local variables</a:t>
            </a:r>
          </a:p>
          <a:p>
            <a:pPr lvl="1"/>
            <a:r>
              <a:rPr lang="en-US" i="1" dirty="0" smtClean="0"/>
              <a:t>Def:</a:t>
            </a:r>
            <a:r>
              <a:rPr lang="en-US" dirty="0" smtClean="0"/>
              <a:t> Variable declared inside function without  </a:t>
            </a:r>
            <a:r>
              <a:rPr lang="en-US" dirty="0" smtClean="0">
                <a:latin typeface="Courier New"/>
                <a:cs typeface="Courier New"/>
              </a:rPr>
              <a:t>static</a:t>
            </a:r>
            <a:r>
              <a:rPr lang="en-US" dirty="0" smtClean="0"/>
              <a:t> attribute</a:t>
            </a:r>
          </a:p>
          <a:p>
            <a:pPr lvl="1"/>
            <a:r>
              <a:rPr lang="en-US" b="1" dirty="0" smtClean="0">
                <a:solidFill>
                  <a:srgbClr val="990000"/>
                </a:solidFill>
              </a:rPr>
              <a:t>Each thread stack contains one instance of each local variable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Local static variables</a:t>
            </a:r>
          </a:p>
          <a:p>
            <a:pPr lvl="1"/>
            <a:r>
              <a:rPr lang="en-US" i="1" dirty="0" smtClean="0"/>
              <a:t>Def: </a:t>
            </a:r>
            <a:r>
              <a:rPr lang="en-US" dirty="0" smtClean="0"/>
              <a:t> Variable declared inside  function with the </a:t>
            </a:r>
            <a:r>
              <a:rPr lang="en-US" dirty="0" smtClean="0">
                <a:latin typeface="Courier New"/>
                <a:cs typeface="Courier New"/>
              </a:rPr>
              <a:t>static</a:t>
            </a:r>
            <a:r>
              <a:rPr lang="en-US" dirty="0" smtClean="0"/>
              <a:t> attribute</a:t>
            </a:r>
          </a:p>
          <a:p>
            <a:pPr lvl="1"/>
            <a:r>
              <a:rPr lang="en-US" b="1" dirty="0" smtClean="0">
                <a:solidFill>
                  <a:srgbClr val="990000"/>
                </a:solidFill>
              </a:rPr>
              <a:t>Virtual memory contains exactly one instance of any local static variable.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76200" y="1828800"/>
            <a:ext cx="4267200" cy="477053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global </a:t>
            </a:r>
            <a:r>
              <a:rPr lang="en-US" sz="1600" dirty="0" err="1" smtClean="0">
                <a:solidFill>
                  <a:srgbClr val="CB2418"/>
                </a:solidFill>
                <a:latin typeface="Menlo-Regular"/>
              </a:rPr>
              <a:t>var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char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C1651C"/>
                </a:solidFill>
                <a:latin typeface="Menlo-Regular"/>
              </a:rPr>
              <a:t>msgs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[2]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=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"Hello from foo"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"Hello from bar"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ptr = msgs;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2;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i++)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(&amp;tid, </a:t>
            </a:r>
            <a:endParaRPr lang="da-DK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        </a:t>
            </a:r>
            <a:r>
              <a:rPr lang="da-DK" sz="1600" dirty="0" smtClean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, </a:t>
            </a:r>
            <a:endParaRPr lang="da-DK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        </a:t>
            </a:r>
            <a:r>
              <a:rPr lang="da-DK" sz="1600" dirty="0" err="1" smtClean="0">
                <a:solidFill>
                  <a:srgbClr val="000000"/>
                </a:solidFill>
                <a:latin typeface="Menlo-Regular"/>
              </a:rPr>
              <a:t>thread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, </a:t>
            </a:r>
            <a:endParaRPr lang="da-DK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        (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*)i);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Pthread_exit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495800" y="3559076"/>
            <a:ext cx="4508265" cy="230832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"[%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ld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]:  %s (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cnt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=%d)\n"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], ++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97862"/>
            <a:ext cx="8972550" cy="781050"/>
          </a:xfrm>
        </p:spPr>
        <p:txBody>
          <a:bodyPr/>
          <a:lstStyle/>
          <a:p>
            <a:r>
              <a:rPr lang="en-US" dirty="0"/>
              <a:t>Mapping </a:t>
            </a:r>
            <a:r>
              <a:rPr lang="en-US" dirty="0" smtClean="0"/>
              <a:t>Variable Instances </a:t>
            </a:r>
            <a:r>
              <a:rPr lang="en-US" dirty="0"/>
              <a:t>to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931845" name="Text Box 5"/>
          <p:cNvSpPr txBox="1">
            <a:spLocks noChangeArrowheads="1"/>
          </p:cNvSpPr>
          <p:nvPr/>
        </p:nvSpPr>
        <p:spPr bwMode="auto">
          <a:xfrm>
            <a:off x="200673" y="1130888"/>
            <a:ext cx="3583481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Global </a:t>
            </a:r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var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: </a:t>
            </a:r>
            <a:r>
              <a:rPr lang="en-US" sz="1800" dirty="0">
                <a:latin typeface="Calibri" pitchFamily="34" charset="0"/>
              </a:rPr>
              <a:t>1 instance (</a:t>
            </a:r>
            <a:r>
              <a:rPr lang="en-US" sz="1800" dirty="0" err="1">
                <a:latin typeface="Courier New" pitchFamily="49" charset="0"/>
              </a:rPr>
              <a:t>ptr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>
                <a:latin typeface="Calibri" pitchFamily="34" charset="0"/>
              </a:rPr>
              <a:t>[data])</a:t>
            </a:r>
          </a:p>
        </p:txBody>
      </p:sp>
      <p:sp>
        <p:nvSpPr>
          <p:cNvPr id="931846" name="Line 6"/>
          <p:cNvSpPr>
            <a:spLocks noChangeShapeType="1"/>
          </p:cNvSpPr>
          <p:nvPr/>
        </p:nvSpPr>
        <p:spPr bwMode="auto">
          <a:xfrm>
            <a:off x="1295401" y="1450976"/>
            <a:ext cx="0" cy="504824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1847" name="Text Box 7"/>
          <p:cNvSpPr txBox="1">
            <a:spLocks noChangeArrowheads="1"/>
          </p:cNvSpPr>
          <p:nvPr/>
        </p:nvSpPr>
        <p:spPr bwMode="auto">
          <a:xfrm>
            <a:off x="4972286" y="6019800"/>
            <a:ext cx="4032837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Local static </a:t>
            </a:r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var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: </a:t>
            </a:r>
            <a:r>
              <a:rPr lang="en-US" sz="1800" dirty="0">
                <a:latin typeface="Calibri" pitchFamily="34" charset="0"/>
              </a:rPr>
              <a:t>1 instance </a:t>
            </a:r>
            <a:r>
              <a:rPr lang="en-US" sz="1800" dirty="0" smtClean="0">
                <a:latin typeface="Calibri" pitchFamily="34" charset="0"/>
              </a:rPr>
              <a:t>(</a:t>
            </a:r>
            <a:r>
              <a:rPr lang="en-US" sz="1800" dirty="0" err="1" smtClean="0">
                <a:latin typeface="Courier New" pitchFamily="49" charset="0"/>
              </a:rPr>
              <a:t>cnt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alibri" pitchFamily="34" charset="0"/>
              </a:rPr>
              <a:t>[data])</a:t>
            </a:r>
          </a:p>
        </p:txBody>
      </p:sp>
      <p:sp>
        <p:nvSpPr>
          <p:cNvPr id="931848" name="Line 8"/>
          <p:cNvSpPr>
            <a:spLocks noChangeShapeType="1"/>
          </p:cNvSpPr>
          <p:nvPr/>
        </p:nvSpPr>
        <p:spPr bwMode="auto">
          <a:xfrm flipV="1">
            <a:off x="6348824" y="4636088"/>
            <a:ext cx="304800" cy="13462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1849" name="Text Box 9"/>
          <p:cNvSpPr txBox="1">
            <a:spLocks noChangeArrowheads="1"/>
          </p:cNvSpPr>
          <p:nvPr/>
        </p:nvSpPr>
        <p:spPr bwMode="auto">
          <a:xfrm>
            <a:off x="3815414" y="1399401"/>
            <a:ext cx="3927485" cy="2769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Local </a:t>
            </a:r>
            <a:r>
              <a:rPr lang="en-US" sz="1800" i="1" dirty="0" err="1" smtClean="0">
                <a:solidFill>
                  <a:srgbClr val="C00000"/>
                </a:solidFill>
                <a:latin typeface="Calibri" pitchFamily="34" charset="0"/>
              </a:rPr>
              <a:t>vars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: </a:t>
            </a:r>
            <a:r>
              <a:rPr lang="en-US" sz="1800" dirty="0">
                <a:latin typeface="Calibri" pitchFamily="34" charset="0"/>
              </a:rPr>
              <a:t>1 instance (</a:t>
            </a:r>
            <a:r>
              <a:rPr lang="en-US" sz="1800" dirty="0" err="1">
                <a:latin typeface="Courier New" pitchFamily="49" charset="0"/>
              </a:rPr>
              <a:t>i.m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 smtClean="0">
                <a:latin typeface="Courier New" pitchFamily="49" charset="0"/>
              </a:rPr>
              <a:t>msgs.m</a:t>
            </a:r>
            <a:r>
              <a:rPr lang="en-US" sz="1800" dirty="0" smtClean="0">
                <a:latin typeface="Calibri" pitchFamily="34" charset="0"/>
              </a:rPr>
              <a:t>)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931850" name="Line 10"/>
          <p:cNvSpPr>
            <a:spLocks noChangeShapeType="1"/>
          </p:cNvSpPr>
          <p:nvPr/>
        </p:nvSpPr>
        <p:spPr bwMode="auto">
          <a:xfrm flipH="1">
            <a:off x="1486549" y="1676400"/>
            <a:ext cx="2971799" cy="12954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931851" name="Text Box 11"/>
          <p:cNvSpPr txBox="1">
            <a:spLocks noChangeArrowheads="1"/>
          </p:cNvSpPr>
          <p:nvPr/>
        </p:nvSpPr>
        <p:spPr bwMode="auto">
          <a:xfrm>
            <a:off x="4509914" y="1955800"/>
            <a:ext cx="3872086" cy="11079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Local </a:t>
            </a:r>
            <a:r>
              <a:rPr lang="en-US" sz="1800" i="1" dirty="0" err="1" smtClean="0">
                <a:solidFill>
                  <a:srgbClr val="C00000"/>
                </a:solidFill>
                <a:latin typeface="Calibri" pitchFamily="34" charset="0"/>
              </a:rPr>
              <a:t>var</a:t>
            </a: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  </a:t>
            </a:r>
            <a:r>
              <a:rPr lang="en-US" sz="1800" dirty="0">
                <a:latin typeface="Calibri" pitchFamily="34" charset="0"/>
              </a:rPr>
              <a:t>2 instances (</a:t>
            </a:r>
          </a:p>
          <a:p>
            <a:r>
              <a:rPr lang="en-US" sz="1800" dirty="0">
                <a:latin typeface="Calibri" pitchFamily="34" charset="0"/>
              </a:rPr>
              <a:t>     </a:t>
            </a:r>
            <a:r>
              <a:rPr lang="en-US" sz="1800" dirty="0" smtClean="0">
                <a:latin typeface="Courier New" pitchFamily="49" charset="0"/>
              </a:rPr>
              <a:t>myid.p0 </a:t>
            </a:r>
            <a:r>
              <a:rPr lang="en-US" sz="1800" dirty="0" smtClean="0">
                <a:latin typeface="Calibri" pitchFamily="34" charset="0"/>
              </a:rPr>
              <a:t>[peer </a:t>
            </a:r>
            <a:r>
              <a:rPr lang="en-US" sz="1800" dirty="0">
                <a:latin typeface="Calibri" pitchFamily="34" charset="0"/>
              </a:rPr>
              <a:t>thread 0’s stack],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myid.p1 </a:t>
            </a:r>
            <a:r>
              <a:rPr lang="en-US" sz="1800" dirty="0" smtClean="0">
                <a:latin typeface="Calibri" pitchFamily="34" charset="0"/>
              </a:rPr>
              <a:t>[peer </a:t>
            </a:r>
            <a:r>
              <a:rPr lang="en-US" sz="1800" dirty="0">
                <a:latin typeface="Calibri" pitchFamily="34" charset="0"/>
              </a:rPr>
              <a:t>thread 1’s stack]</a:t>
            </a:r>
          </a:p>
          <a:p>
            <a:r>
              <a:rPr lang="en-US" sz="1800" dirty="0">
                <a:latin typeface="Calibri" pitchFamily="34" charset="0"/>
              </a:rPr>
              <a:t>)</a:t>
            </a:r>
          </a:p>
        </p:txBody>
      </p:sp>
      <p:sp>
        <p:nvSpPr>
          <p:cNvPr id="931852" name="Line 12"/>
          <p:cNvSpPr>
            <a:spLocks noChangeShapeType="1"/>
          </p:cNvSpPr>
          <p:nvPr/>
        </p:nvSpPr>
        <p:spPr bwMode="auto">
          <a:xfrm flipH="1">
            <a:off x="5943600" y="2864732"/>
            <a:ext cx="533400" cy="13208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2286000" y="1676400"/>
            <a:ext cx="2172348" cy="17526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61715" y="6230005"/>
            <a:ext cx="1044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sharing.c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45" grpId="0"/>
      <p:bldP spid="931846" grpId="0" animBg="1"/>
      <p:bldP spid="931847" grpId="0"/>
      <p:bldP spid="931848" grpId="0" animBg="1"/>
      <p:bldP spid="931849" grpId="0"/>
      <p:bldP spid="931850" grpId="0" animBg="1"/>
      <p:bldP spid="931851" grpId="0"/>
      <p:bldP spid="93185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Shared Variable Analysis</a:t>
            </a:r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136" y="1219200"/>
            <a:ext cx="7896225" cy="5181600"/>
          </a:xfrm>
        </p:spPr>
        <p:txBody>
          <a:bodyPr/>
          <a:lstStyle/>
          <a:p>
            <a:r>
              <a:rPr lang="en-US" dirty="0"/>
              <a:t>Which </a:t>
            </a:r>
            <a:r>
              <a:rPr lang="en-US" dirty="0" smtClean="0"/>
              <a:t>variables </a:t>
            </a:r>
            <a:r>
              <a:rPr lang="en-US" dirty="0"/>
              <a:t>are shared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lnSpc>
                <a:spcPct val="95000"/>
              </a:lnSpc>
            </a:pPr>
            <a:endParaRPr lang="en-US" dirty="0" smtClean="0"/>
          </a:p>
          <a:p>
            <a:pPr>
              <a:lnSpc>
                <a:spcPct val="95000"/>
              </a:lnSpc>
            </a:pPr>
            <a:r>
              <a:rPr lang="en-US" dirty="0" smtClean="0"/>
              <a:t>Answer: A variable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/>
              <a:t> is shared </a:t>
            </a:r>
            <a:r>
              <a:rPr lang="en-US" dirty="0" err="1" smtClean="0"/>
              <a:t>iff</a:t>
            </a:r>
            <a:r>
              <a:rPr lang="en-US" dirty="0" smtClean="0"/>
              <a:t> multiple threads reference at least one instance of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/>
              <a:t>. Thus:</a:t>
            </a:r>
          </a:p>
          <a:p>
            <a:pPr marL="744538" lvl="1" indent="-246063">
              <a:spcBef>
                <a:spcPct val="25000"/>
              </a:spcBef>
              <a:buClr>
                <a:srgbClr val="C00000"/>
              </a:buClr>
              <a:buSzPct val="75000"/>
              <a:buFont typeface="Wingdings" pitchFamily="2" charset="2"/>
              <a:buChar char="n"/>
            </a:pP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ptr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,  </a:t>
            </a: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cnt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, and </a:t>
            </a: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msgs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are shared</a:t>
            </a:r>
          </a:p>
          <a:p>
            <a:pPr marL="744538" lvl="1" indent="-246063">
              <a:spcBef>
                <a:spcPct val="25000"/>
              </a:spcBef>
              <a:buClr>
                <a:srgbClr val="C00000"/>
              </a:buClr>
              <a:buSzPct val="75000"/>
              <a:buFont typeface="Wingdings" pitchFamily="2" charset="2"/>
              <a:buChar char="n"/>
            </a:pP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i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and </a:t>
            </a:r>
            <a:r>
              <a:rPr lang="en-US" b="1" kern="1200" dirty="0" err="1" smtClean="0">
                <a:solidFill>
                  <a:srgbClr val="000000"/>
                </a:solidFill>
                <a:latin typeface="Courier New" pitchFamily="49" charset="0"/>
                <a:ea typeface="+mn-ea"/>
                <a:cs typeface="+mn-cs"/>
              </a:rPr>
              <a:t>myid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are </a:t>
            </a:r>
            <a:r>
              <a:rPr lang="en-US" b="1" i="1" kern="1200" dirty="0" smtClean="0">
                <a:solidFill>
                  <a:srgbClr val="C00000"/>
                </a:solidFill>
                <a:ea typeface="+mn-ea"/>
                <a:cs typeface="+mn-cs"/>
              </a:rPr>
              <a:t>not</a:t>
            </a:r>
            <a:r>
              <a:rPr lang="en-US" b="1" kern="1200" dirty="0" smtClean="0">
                <a:solidFill>
                  <a:srgbClr val="000000"/>
                </a:solidFill>
                <a:ea typeface="+mn-ea"/>
                <a:cs typeface="+mn-cs"/>
              </a:rPr>
              <a:t> shared</a:t>
            </a:r>
          </a:p>
        </p:txBody>
      </p:sp>
      <p:sp>
        <p:nvSpPr>
          <p:cNvPr id="933892" name="Text Box 4"/>
          <p:cNvSpPr txBox="1">
            <a:spLocks noChangeArrowheads="1"/>
          </p:cNvSpPr>
          <p:nvPr/>
        </p:nvSpPr>
        <p:spPr bwMode="auto">
          <a:xfrm>
            <a:off x="785813" y="1765300"/>
            <a:ext cx="6224794" cy="23698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Variable 	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 Referenced 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by	Referenced by 	Referenced by</a:t>
            </a:r>
          </a:p>
          <a:p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instance	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  main 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thread?	peer thread 0?	peer thread 1</a:t>
            </a:r>
            <a:r>
              <a:rPr 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?</a:t>
            </a:r>
            <a:endParaRPr lang="en-US" sz="1800" dirty="0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1800" dirty="0" err="1">
                <a:latin typeface="Courier New" pitchFamily="49" charset="0"/>
              </a:rPr>
              <a:t>ptr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	</a:t>
            </a:r>
          </a:p>
          <a:p>
            <a:r>
              <a:rPr lang="en-US" sz="1800" dirty="0" err="1" smtClean="0">
                <a:latin typeface="Courier New" pitchFamily="49" charset="0"/>
              </a:rPr>
              <a:t>cnt</a:t>
            </a:r>
            <a:r>
              <a:rPr lang="en-US" sz="1800" dirty="0" smtClean="0">
                <a:latin typeface="Courier New" pitchFamily="49" charset="0"/>
              </a:rPr>
              <a:t>		</a:t>
            </a:r>
          </a:p>
          <a:p>
            <a:r>
              <a:rPr lang="en-US" sz="1800" dirty="0" err="1" smtClean="0">
                <a:latin typeface="Courier New" pitchFamily="49" charset="0"/>
              </a:rPr>
              <a:t>i.m</a:t>
            </a:r>
            <a:r>
              <a:rPr lang="en-US" sz="1800" dirty="0" smtClean="0">
                <a:latin typeface="Courier New" pitchFamily="49" charset="0"/>
              </a:rPr>
              <a:t>		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msgs.m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</a:rPr>
              <a:t>		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myid.p0</a:t>
            </a:r>
            <a:r>
              <a:rPr lang="en-US" sz="1800" dirty="0" smtClean="0">
                <a:latin typeface="Courier New" pitchFamily="49" charset="0"/>
              </a:rPr>
              <a:t>		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 smtClean="0">
                <a:latin typeface="Courier New" pitchFamily="49" charset="0"/>
              </a:rPr>
              <a:t>myid.p1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23622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8774" y="23622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7400" y="23622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95732" y="2654300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774" y="26543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67400" y="26543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62200" y="2921000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2306" y="2921000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00932" y="2921000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200" y="3227864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38774" y="3227864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7400" y="3227864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95732" y="3510002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38774" y="3510002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00932" y="3510002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95732" y="3770868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63170" y="3770868"/>
            <a:ext cx="43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67400" y="3770868"/>
            <a:ext cx="49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yes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Synchronizing Threads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variables are handy...</a:t>
            </a:r>
          </a:p>
          <a:p>
            <a:endParaRPr lang="en-US" dirty="0"/>
          </a:p>
          <a:p>
            <a:r>
              <a:rPr lang="en-US" dirty="0" smtClean="0"/>
              <a:t>…but introduce the possibility of nasty </a:t>
            </a:r>
            <a:r>
              <a:rPr lang="en-US" i="1" dirty="0" smtClean="0"/>
              <a:t>synchronization</a:t>
            </a:r>
            <a:r>
              <a:rPr lang="en-US" dirty="0" smtClean="0"/>
              <a:t> errors.</a:t>
            </a:r>
          </a:p>
        </p:txBody>
      </p:sp>
    </p:spTree>
    <p:extLst>
      <p:ext uri="{BB962C8B-B14F-4D97-AF65-F5344CB8AC3E}">
        <p14:creationId xmlns:p14="http://schemas.microsoft.com/office/powerpoint/2010/main" val="2031624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66007" y="152400"/>
            <a:ext cx="8775700" cy="1095375"/>
          </a:xfrm>
        </p:spPr>
        <p:txBody>
          <a:bodyPr/>
          <a:lstStyle/>
          <a:p>
            <a:r>
              <a:rPr lang="en-US" dirty="0" err="1">
                <a:latin typeface="Courier New" pitchFamily="49" charset="0"/>
              </a:rPr>
              <a:t>badcnt.c</a:t>
            </a:r>
            <a:r>
              <a:rPr lang="en-US" dirty="0"/>
              <a:t>: </a:t>
            </a:r>
            <a:r>
              <a:rPr lang="en-US" dirty="0" smtClean="0"/>
              <a:t>Improper Synchronization</a:t>
            </a:r>
            <a:endParaRPr lang="en-US" dirty="0"/>
          </a:p>
        </p:txBody>
      </p:sp>
      <p:sp>
        <p:nvSpPr>
          <p:cNvPr id="935939" name="Rectangle 3"/>
          <p:cNvSpPr>
            <a:spLocks noChangeArrowheads="1"/>
          </p:cNvSpPr>
          <p:nvPr/>
        </p:nvSpPr>
        <p:spPr bwMode="auto">
          <a:xfrm>
            <a:off x="46180" y="1227921"/>
            <a:ext cx="4800600" cy="540147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500" dirty="0">
                <a:solidFill>
                  <a:srgbClr val="CB2418"/>
                </a:solidFill>
                <a:latin typeface="Menlo-Regular"/>
              </a:rPr>
              <a:t>/* Global shared variable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C200FF"/>
                </a:solidFill>
                <a:latin typeface="Menlo-Regular"/>
              </a:rPr>
              <a:t>volatile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cnt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Counter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niters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tid1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tid2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500" dirty="0" err="1" smtClean="0">
                <a:solidFill>
                  <a:srgbClr val="000000"/>
                </a:solidFill>
                <a:latin typeface="Menlo-Regular"/>
              </a:rPr>
              <a:t>niters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= atoi(argv[1]);</a:t>
            </a:r>
          </a:p>
          <a:p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Pthread_create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(&amp;tid1, </a:t>
            </a:r>
            <a:r>
              <a:rPr lang="fi-FI" sz="1500" dirty="0" smtClean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fi-FI" sz="1500" dirty="0" err="1" smtClean="0">
                <a:solidFill>
                  <a:srgbClr val="000000"/>
                </a:solidFill>
                <a:latin typeface="Menlo-Regular"/>
              </a:rPr>
              <a:t>thread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niters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Pthread_create(&amp;tid2, </a:t>
            </a:r>
            <a:r>
              <a:rPr lang="fi-FI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fi-FI" sz="1500" dirty="0" err="1" smtClean="0">
                <a:solidFill>
                  <a:srgbClr val="000000"/>
                </a:solidFill>
                <a:latin typeface="Menlo-Regular"/>
              </a:rPr>
              <a:t>thread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niters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Pthread_join(tid1, </a:t>
            </a:r>
            <a:r>
              <a:rPr lang="fi-FI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Pthread_join(tid2, </a:t>
            </a:r>
            <a:r>
              <a:rPr lang="fi-FI" sz="15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pt-BR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pt-BR" sz="15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pt-BR" sz="1500" dirty="0" err="1">
                <a:solidFill>
                  <a:srgbClr val="CB2418"/>
                </a:solidFill>
                <a:latin typeface="Menlo-Regular"/>
              </a:rPr>
              <a:t>Check</a:t>
            </a:r>
            <a:r>
              <a:rPr lang="pt-BR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pt-BR" sz="1500" dirty="0" err="1">
                <a:solidFill>
                  <a:srgbClr val="CB2418"/>
                </a:solidFill>
                <a:latin typeface="Menlo-Regular"/>
              </a:rPr>
              <a:t>result</a:t>
            </a:r>
            <a:r>
              <a:rPr lang="pt-BR" sz="1500" dirty="0">
                <a:solidFill>
                  <a:srgbClr val="CB2418"/>
                </a:solidFill>
                <a:latin typeface="Menlo-Regular"/>
              </a:rPr>
              <a:t> */</a:t>
            </a:r>
            <a:endParaRPr lang="pt-BR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cnt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!= (2 * niters))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500" dirty="0">
                <a:solidFill>
                  <a:srgbClr val="9D206F"/>
                </a:solidFill>
                <a:latin typeface="Menlo-Regular"/>
              </a:rPr>
              <a:t>"BOOM! cnt=%ld\n"</a:t>
            </a:r>
            <a:r>
              <a:rPr lang="ro-RO" sz="1500" dirty="0">
                <a:solidFill>
                  <a:srgbClr val="000000"/>
                </a:solidFill>
                <a:latin typeface="Menlo-Regular"/>
              </a:rPr>
              <a:t>, cnt);</a:t>
            </a:r>
          </a:p>
          <a:p>
            <a:r>
              <a:rPr lang="hu-HU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hu-HU" sz="1500" dirty="0">
                <a:solidFill>
                  <a:srgbClr val="C200FF"/>
                </a:solidFill>
                <a:latin typeface="Menlo-Regular"/>
              </a:rPr>
              <a:t>else</a:t>
            </a:r>
            <a:endParaRPr lang="hu-HU" sz="1500" dirty="0">
              <a:solidFill>
                <a:srgbClr val="000000"/>
              </a:solidFill>
              <a:latin typeface="Menlo-Regular"/>
            </a:endParaRP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500" dirty="0">
                <a:solidFill>
                  <a:srgbClr val="9D206F"/>
                </a:solidFill>
                <a:latin typeface="Menlo-Regular"/>
              </a:rPr>
              <a:t>"OK cnt=%ld\n"</a:t>
            </a:r>
            <a:r>
              <a:rPr lang="ro-RO" sz="1500" dirty="0">
                <a:solidFill>
                  <a:srgbClr val="000000"/>
                </a:solidFill>
                <a:latin typeface="Menlo-Regular"/>
              </a:rPr>
              <a:t>, cnt);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ro-RO" sz="15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935940" name="Rectangle 4"/>
          <p:cNvSpPr>
            <a:spLocks noChangeArrowheads="1"/>
          </p:cNvSpPr>
          <p:nvPr/>
        </p:nvSpPr>
        <p:spPr bwMode="auto">
          <a:xfrm>
            <a:off x="4923199" y="1237834"/>
            <a:ext cx="4137671" cy="28007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solidFill>
                  <a:srgbClr val="9D0003"/>
                </a:solidFill>
                <a:latin typeface="Menlo-Regular"/>
              </a:rPr>
              <a:t>/* Thread routine */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107702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00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107702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9E4C04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                   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107702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9E4C04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9E4C04"/>
                </a:solidFill>
                <a:latin typeface="Menlo-Regular"/>
              </a:rPr>
              <a:t>niters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          *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((</a:t>
            </a:r>
            <a:r>
              <a:rPr lang="en-US" sz="1600" dirty="0">
                <a:solidFill>
                  <a:srgbClr val="107702"/>
                </a:solidFill>
                <a:latin typeface="Menlo-Regular"/>
              </a:rPr>
              <a:t>long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*)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            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9D00FF"/>
                </a:solidFill>
                <a:latin typeface="Menlo-Regular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&lt; niters;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++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)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++;                   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                                                                                                         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600" dirty="0">
                <a:solidFill>
                  <a:srgbClr val="9D00FF"/>
                </a:solidFill>
                <a:latin typeface="Menlo-Regular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is-IS" sz="1600" dirty="0">
                <a:solidFill>
                  <a:srgbClr val="0F7574"/>
                </a:solidFill>
                <a:latin typeface="Menlo-Regular"/>
              </a:rPr>
              <a:t>NULL</a:t>
            </a:r>
            <a:r>
              <a:rPr lang="is-IS" sz="1600" dirty="0">
                <a:solidFill>
                  <a:srgbClr val="000000"/>
                </a:solidFill>
                <a:latin typeface="Menlo-Regular"/>
              </a:rPr>
              <a:t>;                                                                                                 </a:t>
            </a:r>
          </a:p>
          <a:p>
            <a:r>
              <a:rPr lang="is-IS" sz="1600" dirty="0">
                <a:solidFill>
                  <a:srgbClr val="000000"/>
                </a:solidFill>
                <a:latin typeface="Menlo-Regular"/>
              </a:rPr>
              <a:t>} </a:t>
            </a:r>
            <a:endParaRPr lang="en-US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105400" y="4192250"/>
            <a:ext cx="3505200" cy="2605684"/>
            <a:chOff x="5105400" y="4192250"/>
            <a:chExt cx="3505200" cy="2605684"/>
          </a:xfrm>
        </p:grpSpPr>
        <p:sp>
          <p:nvSpPr>
            <p:cNvPr id="935941" name="Text Box 5"/>
            <p:cNvSpPr txBox="1">
              <a:spLocks noChangeArrowheads="1"/>
            </p:cNvSpPr>
            <p:nvPr/>
          </p:nvSpPr>
          <p:spPr bwMode="auto">
            <a:xfrm>
              <a:off x="5486400" y="4192250"/>
              <a:ext cx="2770410" cy="13234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600" dirty="0" err="1" smtClean="0">
                  <a:latin typeface="Courier New" pitchFamily="49" charset="0"/>
                </a:rPr>
                <a:t>linux</a:t>
              </a:r>
              <a:r>
                <a:rPr lang="en-US" sz="1600" dirty="0" smtClean="0">
                  <a:latin typeface="Courier New" pitchFamily="49" charset="0"/>
                </a:rPr>
                <a:t>&gt; ./</a:t>
              </a:r>
              <a:r>
                <a:rPr lang="en-US" sz="1600" dirty="0" err="1" smtClean="0">
                  <a:latin typeface="Courier New" pitchFamily="49" charset="0"/>
                </a:rPr>
                <a:t>badcnt</a:t>
              </a:r>
              <a:r>
                <a:rPr lang="en-US" sz="1600" dirty="0" smtClean="0">
                  <a:latin typeface="Courier New" pitchFamily="49" charset="0"/>
                </a:rPr>
                <a:t> 10000</a:t>
              </a:r>
            </a:p>
            <a:p>
              <a:r>
                <a:rPr lang="en-US" sz="1600" dirty="0" smtClean="0">
                  <a:latin typeface="Courier New" pitchFamily="49" charset="0"/>
                </a:rPr>
                <a:t>OK </a:t>
              </a:r>
              <a:r>
                <a:rPr lang="en-US" sz="1600" dirty="0" err="1" smtClean="0">
                  <a:latin typeface="Courier New" pitchFamily="49" charset="0"/>
                </a:rPr>
                <a:t>cnt</a:t>
              </a:r>
              <a:r>
                <a:rPr lang="en-US" sz="1600" dirty="0" smtClean="0">
                  <a:latin typeface="Courier New" pitchFamily="49" charset="0"/>
                </a:rPr>
                <a:t>=20000</a:t>
              </a:r>
            </a:p>
            <a:p>
              <a:r>
                <a:rPr lang="en-US" sz="1600" dirty="0" err="1" smtClean="0">
                  <a:latin typeface="Courier New" pitchFamily="49" charset="0"/>
                </a:rPr>
                <a:t>linux</a:t>
              </a:r>
              <a:r>
                <a:rPr lang="en-US" sz="1600" dirty="0" smtClean="0">
                  <a:latin typeface="Courier New" pitchFamily="49" charset="0"/>
                </a:rPr>
                <a:t>&gt; ./</a:t>
              </a:r>
              <a:r>
                <a:rPr lang="en-US" sz="1600" dirty="0" err="1" smtClean="0">
                  <a:latin typeface="Courier New" pitchFamily="49" charset="0"/>
                </a:rPr>
                <a:t>badcnt</a:t>
              </a:r>
              <a:r>
                <a:rPr lang="en-US" sz="1600" dirty="0" smtClean="0">
                  <a:latin typeface="Courier New" pitchFamily="49" charset="0"/>
                </a:rPr>
                <a:t> 10000</a:t>
              </a:r>
            </a:p>
            <a:p>
              <a:r>
                <a:rPr lang="en-US" sz="1600" dirty="0" smtClean="0">
                  <a:latin typeface="Courier New" pitchFamily="49" charset="0"/>
                </a:rPr>
                <a:t>BOOM! </a:t>
              </a:r>
              <a:r>
                <a:rPr lang="en-US" sz="1600" dirty="0" err="1" smtClean="0">
                  <a:latin typeface="Courier New" pitchFamily="49" charset="0"/>
                </a:rPr>
                <a:t>cnt</a:t>
              </a:r>
              <a:r>
                <a:rPr lang="en-US" sz="1600" dirty="0" smtClean="0">
                  <a:latin typeface="Courier New" pitchFamily="49" charset="0"/>
                </a:rPr>
                <a:t>=13051</a:t>
              </a:r>
            </a:p>
            <a:p>
              <a:r>
                <a:rPr lang="en-US" sz="1600" dirty="0" err="1" smtClean="0">
                  <a:latin typeface="Courier New" pitchFamily="49" charset="0"/>
                </a:rPr>
                <a:t>linux</a:t>
              </a:r>
              <a:r>
                <a:rPr lang="en-US" sz="1600" dirty="0" smtClean="0">
                  <a:latin typeface="Courier New" pitchFamily="49" charset="0"/>
                </a:rPr>
                <a:t>&gt;</a:t>
              </a:r>
              <a:endParaRPr lang="en-US" sz="1600" dirty="0">
                <a:latin typeface="Courier New" pitchFamily="49" charset="0"/>
              </a:endParaRPr>
            </a:p>
          </p:txBody>
        </p:sp>
        <p:sp>
          <p:nvSpPr>
            <p:cNvPr id="935942" name="Text Box 6"/>
            <p:cNvSpPr txBox="1">
              <a:spLocks noChangeArrowheads="1"/>
            </p:cNvSpPr>
            <p:nvPr/>
          </p:nvSpPr>
          <p:spPr bwMode="auto">
            <a:xfrm>
              <a:off x="5105400" y="5689938"/>
              <a:ext cx="3505200" cy="11079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dirty="0" err="1">
                  <a:latin typeface="Courier New" pitchFamily="49" charset="0"/>
                </a:rPr>
                <a:t>cnt</a:t>
              </a:r>
              <a:r>
                <a:rPr lang="en-US" dirty="0">
                  <a:latin typeface="Calibri" pitchFamily="34" charset="0"/>
                </a:rPr>
                <a:t> should</a:t>
              </a:r>
              <a:r>
                <a:rPr lang="en-US" dirty="0" smtClean="0">
                  <a:latin typeface="Calibri" pitchFamily="34" charset="0"/>
                </a:rPr>
                <a:t> equal 20,000.</a:t>
              </a:r>
            </a:p>
            <a:p>
              <a:pPr algn="ctr"/>
              <a:endParaRPr lang="en-US" sz="1800" dirty="0" smtClean="0">
                <a:latin typeface="Calibri" pitchFamily="34" charset="0"/>
              </a:endParaRPr>
            </a:p>
            <a:p>
              <a:pPr algn="ctr"/>
              <a:r>
                <a:rPr lang="en-US" dirty="0">
                  <a:solidFill>
                    <a:srgbClr val="9D3E40"/>
                  </a:solidFill>
                  <a:latin typeface="Calibri" pitchFamily="34" charset="0"/>
                </a:rPr>
                <a:t>What went wrong</a:t>
              </a:r>
              <a:r>
                <a:rPr lang="en-US" dirty="0" smtClean="0">
                  <a:solidFill>
                    <a:srgbClr val="9D3E40"/>
                  </a:solidFill>
                  <a:latin typeface="Calibri" pitchFamily="34" charset="0"/>
                </a:rPr>
                <a:t>?</a:t>
              </a:r>
              <a:endParaRPr lang="en-US" dirty="0">
                <a:solidFill>
                  <a:srgbClr val="9D3E40"/>
                </a:solidFill>
                <a:latin typeface="Calibri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755723" y="6248400"/>
            <a:ext cx="100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badcnt.c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16643</TotalTime>
  <Words>2513</Words>
  <Application>Microsoft Macintosh PowerPoint</Application>
  <PresentationFormat>On-screen Show (4:3)</PresentationFormat>
  <Paragraphs>677</Paragraphs>
  <Slides>25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template2007</vt:lpstr>
      <vt:lpstr>Synchronization: Basics  15-213: Introduction to Computer Systems 24th Lecture, Nov. 19, 2015</vt:lpstr>
      <vt:lpstr>Shared Variables in Threaded C Programs</vt:lpstr>
      <vt:lpstr>Threads Memory Model</vt:lpstr>
      <vt:lpstr>Example Program to Illustrate Sharing</vt:lpstr>
      <vt:lpstr>Mapping Variable Instances to Memory</vt:lpstr>
      <vt:lpstr>Mapping Variable Instances to Memory</vt:lpstr>
      <vt:lpstr>Shared Variable Analysis</vt:lpstr>
      <vt:lpstr>Synchronizing Threads  </vt:lpstr>
      <vt:lpstr>badcnt.c: Improper Synchronization</vt:lpstr>
      <vt:lpstr>Assembly Code for Counter Loop</vt:lpstr>
      <vt:lpstr>Concurrent Execution</vt:lpstr>
      <vt:lpstr>Concurrent Execution (cont)</vt:lpstr>
      <vt:lpstr>Concurrent Execution (cont)</vt:lpstr>
      <vt:lpstr>Progress Graphs</vt:lpstr>
      <vt:lpstr>Trajectories in Progress Graphs</vt:lpstr>
      <vt:lpstr>Critical Sections and Unsafe Regions</vt:lpstr>
      <vt:lpstr>Critical Sections and Unsafe Regions</vt:lpstr>
      <vt:lpstr>Enforcing Mutual Exclusion</vt:lpstr>
      <vt:lpstr>Semaphores</vt:lpstr>
      <vt:lpstr>C Semaphore Operations</vt:lpstr>
      <vt:lpstr>badcnt.c: Improper Synchronization</vt:lpstr>
      <vt:lpstr>Using Semaphores for Mutual Exclusion</vt:lpstr>
      <vt:lpstr>goodcnt.c: Proper Synchronization</vt:lpstr>
      <vt:lpstr>Why Mutexes Work</vt:lpstr>
      <vt:lpstr>Summary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857</cp:revision>
  <cp:lastPrinted>2014-11-12T16:25:33Z</cp:lastPrinted>
  <dcterms:created xsi:type="dcterms:W3CDTF">2012-11-19T20:19:50Z</dcterms:created>
  <dcterms:modified xsi:type="dcterms:W3CDTF">2015-11-19T20:17:20Z</dcterms:modified>
</cp:coreProperties>
</file>