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41"/>
  </p:notesMasterIdLst>
  <p:handoutMasterIdLst>
    <p:handoutMasterId r:id="rId42"/>
  </p:handoutMasterIdLst>
  <p:sldIdLst>
    <p:sldId id="542" r:id="rId2"/>
    <p:sldId id="1411" r:id="rId3"/>
    <p:sldId id="1262" r:id="rId4"/>
    <p:sldId id="1286" r:id="rId5"/>
    <p:sldId id="1285" r:id="rId6"/>
    <p:sldId id="1264" r:id="rId7"/>
    <p:sldId id="1412" r:id="rId8"/>
    <p:sldId id="1265" r:id="rId9"/>
    <p:sldId id="1266" r:id="rId10"/>
    <p:sldId id="1268" r:id="rId11"/>
    <p:sldId id="1289" r:id="rId12"/>
    <p:sldId id="1290" r:id="rId13"/>
    <p:sldId id="1291" r:id="rId14"/>
    <p:sldId id="1292" r:id="rId15"/>
    <p:sldId id="1293" r:id="rId16"/>
    <p:sldId id="1294" r:id="rId17"/>
    <p:sldId id="1430" r:id="rId18"/>
    <p:sldId id="1273" r:id="rId19"/>
    <p:sldId id="1414" r:id="rId20"/>
    <p:sldId id="1274" r:id="rId21"/>
    <p:sldId id="1295" r:id="rId22"/>
    <p:sldId id="1277" r:id="rId23"/>
    <p:sldId id="1415" r:id="rId24"/>
    <p:sldId id="1278" r:id="rId25"/>
    <p:sldId id="1416" r:id="rId26"/>
    <p:sldId id="1427" r:id="rId27"/>
    <p:sldId id="1428" r:id="rId28"/>
    <p:sldId id="1417" r:id="rId29"/>
    <p:sldId id="1418" r:id="rId30"/>
    <p:sldId id="1419" r:id="rId31"/>
    <p:sldId id="1420" r:id="rId32"/>
    <p:sldId id="1421" r:id="rId33"/>
    <p:sldId id="1431" r:id="rId34"/>
    <p:sldId id="1422" r:id="rId35"/>
    <p:sldId id="1423" r:id="rId36"/>
    <p:sldId id="1424" r:id="rId37"/>
    <p:sldId id="1425" r:id="rId38"/>
    <p:sldId id="1429" r:id="rId39"/>
    <p:sldId id="1426" r:id="rId40"/>
  </p:sldIdLst>
  <p:sldSz cx="9144000" cy="6858000" type="screen4x3"/>
  <p:notesSz cx="7302500" cy="9586913"/>
  <p:custDataLst>
    <p:tags r:id="rId44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EBEB"/>
    <a:srgbClr val="DEDFF5"/>
    <a:srgbClr val="F5F5F5"/>
    <a:srgbClr val="FFFFFF"/>
    <a:srgbClr val="DBF2DA"/>
    <a:srgbClr val="F6D2D2"/>
    <a:srgbClr val="990000"/>
    <a:srgbClr val="F6F5BD"/>
    <a:srgbClr val="D5F1CF"/>
    <a:srgbClr val="F1C7C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84" autoAdjust="0"/>
    <p:restoredTop sz="94649" autoAdjust="0"/>
  </p:normalViewPr>
  <p:slideViewPr>
    <p:cSldViewPr snapToObjects="1">
      <p:cViewPr>
        <p:scale>
          <a:sx n="116" d="100"/>
          <a:sy n="116" d="100"/>
        </p:scale>
        <p:origin x="-384" y="-208"/>
      </p:cViewPr>
      <p:guideLst>
        <p:guide orient="horz" pos="3312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2400"/>
    </p:cViewPr>
  </p:sorterViewPr>
  <p:notesViewPr>
    <p:cSldViewPr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viewProps" Target="viewProps.xml"/><Relationship Id="rId47" Type="http://schemas.openxmlformats.org/officeDocument/2006/relationships/theme" Target="theme/theme1.xml"/><Relationship Id="rId48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notesMaster" Target="notesMasters/notesMaster1.xml"/><Relationship Id="rId42" Type="http://schemas.openxmlformats.org/officeDocument/2006/relationships/handoutMaster" Target="handoutMasters/handoutMaster1.xml"/><Relationship Id="rId43" Type="http://schemas.openxmlformats.org/officeDocument/2006/relationships/printerSettings" Target="printerSettings/printerSettings1.bin"/><Relationship Id="rId44" Type="http://schemas.openxmlformats.org/officeDocument/2006/relationships/tags" Target="tags/tag1.xml"/><Relationship Id="rId4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305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22" tIns="48211" rIns="96422" bIns="48211" numCol="1" anchor="t" anchorCtr="0" compatLnSpc="1">
            <a:prstTxWarp prst="textNoShape">
              <a:avLst/>
            </a:prstTxWarp>
          </a:bodyPr>
          <a:lstStyle>
            <a:lvl1pPr defTabSz="965200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DAC 2001 Tutorial</a:t>
            </a:r>
          </a:p>
        </p:txBody>
      </p:sp>
      <p:sp>
        <p:nvSpPr>
          <p:cNvPr id="2529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71950" y="0"/>
            <a:ext cx="31305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22" tIns="48211" rIns="96422" bIns="48211" numCol="1" anchor="t" anchorCtr="0" compatLnSpc="1">
            <a:prstTxWarp prst="textNoShape">
              <a:avLst/>
            </a:prstTxWarp>
          </a:bodyPr>
          <a:lstStyle>
            <a:lvl1pPr algn="r" defTabSz="965200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29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091613"/>
            <a:ext cx="31305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22" tIns="48211" rIns="96422" bIns="48211" numCol="1" anchor="b" anchorCtr="0" compatLnSpc="1">
            <a:prstTxWarp prst="textNoShape">
              <a:avLst/>
            </a:prstTxWarp>
          </a:bodyPr>
          <a:lstStyle>
            <a:lvl1pPr defTabSz="965200">
              <a:defRPr sz="1200" smtClean="0"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©R.A. Rutenbar, 2001</a:t>
            </a:r>
          </a:p>
        </p:txBody>
      </p:sp>
      <p:sp>
        <p:nvSpPr>
          <p:cNvPr id="2529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71950" y="9091613"/>
            <a:ext cx="31305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22" tIns="48211" rIns="96422" bIns="48211" numCol="1" anchor="b" anchorCtr="0" compatLnSpc="1">
            <a:prstTxWarp prst="textNoShape">
              <a:avLst/>
            </a:prstTxWarp>
          </a:bodyPr>
          <a:lstStyle>
            <a:lvl1pPr algn="r" defTabSz="965200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83587096-7852-44F5-9A71-D621B1FF24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5468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85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14800" y="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19200" y="685800"/>
            <a:ext cx="4876800" cy="36576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85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90600" y="4572000"/>
            <a:ext cx="53340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085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4400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85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14800" y="914400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40F64717-A5A5-4C4E-9291-2F18B7410B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2539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F803353-72E2-470C-8E67-87750F01FAF1}" type="slidenum">
              <a:rPr lang="en-US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Text Box 1"/>
          <p:cNvSpPr txBox="1">
            <a:spLocks noChangeArrowheads="1"/>
          </p:cNvSpPr>
          <p:nvPr/>
        </p:nvSpPr>
        <p:spPr bwMode="auto">
          <a:xfrm>
            <a:off x="1264626" y="725993"/>
            <a:ext cx="4774834" cy="358241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1294" tIns="45647" rIns="91294" bIns="45647" anchor="ctr"/>
          <a:lstStyle/>
          <a:p>
            <a:endParaRPr lang="en-US"/>
          </a:p>
        </p:txBody>
      </p:sp>
      <p:sp>
        <p:nvSpPr>
          <p:cNvPr id="5529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033" y="4554101"/>
            <a:ext cx="5356434" cy="431633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Text Box 1"/>
          <p:cNvSpPr txBox="1">
            <a:spLocks noChangeArrowheads="1"/>
          </p:cNvSpPr>
          <p:nvPr/>
        </p:nvSpPr>
        <p:spPr bwMode="auto">
          <a:xfrm>
            <a:off x="1264626" y="725993"/>
            <a:ext cx="4774834" cy="358241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1294" tIns="45647" rIns="91294" bIns="45647" anchor="ctr"/>
          <a:lstStyle/>
          <a:p>
            <a:endParaRPr lang="en-US"/>
          </a:p>
        </p:txBody>
      </p:sp>
      <p:sp>
        <p:nvSpPr>
          <p:cNvPr id="5529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033" y="4554101"/>
            <a:ext cx="5356434" cy="431633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Text Box 1"/>
          <p:cNvSpPr txBox="1">
            <a:spLocks noChangeArrowheads="1"/>
          </p:cNvSpPr>
          <p:nvPr/>
        </p:nvSpPr>
        <p:spPr bwMode="auto">
          <a:xfrm>
            <a:off x="1264626" y="725993"/>
            <a:ext cx="4774834" cy="358241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1294" tIns="45647" rIns="91294" bIns="45647" anchor="ctr"/>
          <a:lstStyle/>
          <a:p>
            <a:endParaRPr lang="en-US"/>
          </a:p>
        </p:txBody>
      </p:sp>
      <p:sp>
        <p:nvSpPr>
          <p:cNvPr id="5529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033" y="4554101"/>
            <a:ext cx="5356434" cy="431633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Text Box 1"/>
          <p:cNvSpPr txBox="1">
            <a:spLocks noChangeArrowheads="1"/>
          </p:cNvSpPr>
          <p:nvPr/>
        </p:nvSpPr>
        <p:spPr bwMode="auto">
          <a:xfrm>
            <a:off x="1264626" y="725993"/>
            <a:ext cx="4774834" cy="358241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1294" tIns="45647" rIns="91294" bIns="45647" anchor="ctr"/>
          <a:lstStyle/>
          <a:p>
            <a:endParaRPr lang="en-US"/>
          </a:p>
        </p:txBody>
      </p:sp>
      <p:sp>
        <p:nvSpPr>
          <p:cNvPr id="5529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033" y="4554101"/>
            <a:ext cx="5356434" cy="431633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Text Box 1"/>
          <p:cNvSpPr txBox="1">
            <a:spLocks noChangeArrowheads="1"/>
          </p:cNvSpPr>
          <p:nvPr/>
        </p:nvSpPr>
        <p:spPr bwMode="auto">
          <a:xfrm>
            <a:off x="1264626" y="725993"/>
            <a:ext cx="4774834" cy="358241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1294" tIns="45647" rIns="91294" bIns="45647" anchor="ctr"/>
          <a:lstStyle/>
          <a:p>
            <a:endParaRPr lang="en-US"/>
          </a:p>
        </p:txBody>
      </p:sp>
      <p:sp>
        <p:nvSpPr>
          <p:cNvPr id="5529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033" y="4554101"/>
            <a:ext cx="5356434" cy="431633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Text Box 1"/>
          <p:cNvSpPr txBox="1">
            <a:spLocks noChangeArrowheads="1"/>
          </p:cNvSpPr>
          <p:nvPr/>
        </p:nvSpPr>
        <p:spPr bwMode="auto">
          <a:xfrm>
            <a:off x="1264626" y="725993"/>
            <a:ext cx="4774834" cy="358241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1294" tIns="45647" rIns="91294" bIns="45647" anchor="ctr"/>
          <a:lstStyle/>
          <a:p>
            <a:endParaRPr lang="en-US"/>
          </a:p>
        </p:txBody>
      </p:sp>
      <p:sp>
        <p:nvSpPr>
          <p:cNvPr id="61442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033" y="4554101"/>
            <a:ext cx="5356434" cy="431633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Text Box 1"/>
          <p:cNvSpPr txBox="1">
            <a:spLocks noChangeArrowheads="1"/>
          </p:cNvSpPr>
          <p:nvPr/>
        </p:nvSpPr>
        <p:spPr bwMode="auto">
          <a:xfrm>
            <a:off x="1264626" y="725993"/>
            <a:ext cx="4774834" cy="358241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1294" tIns="45647" rIns="91294" bIns="45647" anchor="ctr"/>
          <a:lstStyle/>
          <a:p>
            <a:endParaRPr lang="en-US"/>
          </a:p>
        </p:txBody>
      </p:sp>
      <p:sp>
        <p:nvSpPr>
          <p:cNvPr id="62466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033" y="4554101"/>
            <a:ext cx="5356434" cy="431633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Text Box 1"/>
          <p:cNvSpPr txBox="1">
            <a:spLocks noChangeArrowheads="1"/>
          </p:cNvSpPr>
          <p:nvPr/>
        </p:nvSpPr>
        <p:spPr bwMode="auto">
          <a:xfrm>
            <a:off x="1264626" y="725993"/>
            <a:ext cx="4774834" cy="358241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1294" tIns="45647" rIns="91294" bIns="45647" anchor="ctr"/>
          <a:lstStyle/>
          <a:p>
            <a:endParaRPr lang="en-US"/>
          </a:p>
        </p:txBody>
      </p:sp>
      <p:sp>
        <p:nvSpPr>
          <p:cNvPr id="62466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033" y="4554101"/>
            <a:ext cx="5356434" cy="431633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Text Box 1"/>
          <p:cNvSpPr txBox="1">
            <a:spLocks noChangeArrowheads="1"/>
          </p:cNvSpPr>
          <p:nvPr/>
        </p:nvSpPr>
        <p:spPr bwMode="auto">
          <a:xfrm>
            <a:off x="1264626" y="725993"/>
            <a:ext cx="4774834" cy="358241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1294" tIns="45647" rIns="91294" bIns="45647" anchor="ctr"/>
          <a:lstStyle/>
          <a:p>
            <a:endParaRPr lang="en-US"/>
          </a:p>
        </p:txBody>
      </p:sp>
      <p:sp>
        <p:nvSpPr>
          <p:cNvPr id="6451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033" y="4554101"/>
            <a:ext cx="5356434" cy="431633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Text Box 1"/>
          <p:cNvSpPr txBox="1">
            <a:spLocks noChangeArrowheads="1"/>
          </p:cNvSpPr>
          <p:nvPr/>
        </p:nvSpPr>
        <p:spPr bwMode="auto">
          <a:xfrm>
            <a:off x="1264626" y="725993"/>
            <a:ext cx="4774834" cy="358241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1294" tIns="45647" rIns="91294" bIns="45647" anchor="ctr"/>
          <a:lstStyle/>
          <a:p>
            <a:endParaRPr lang="en-US"/>
          </a:p>
        </p:txBody>
      </p:sp>
      <p:sp>
        <p:nvSpPr>
          <p:cNvPr id="6553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033" y="4554101"/>
            <a:ext cx="5356434" cy="431633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Text Box 1"/>
          <p:cNvSpPr txBox="1">
            <a:spLocks noChangeArrowheads="1"/>
          </p:cNvSpPr>
          <p:nvPr/>
        </p:nvSpPr>
        <p:spPr bwMode="auto">
          <a:xfrm>
            <a:off x="1264626" y="725993"/>
            <a:ext cx="4774834" cy="358241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1294" tIns="45647" rIns="91294" bIns="45647" anchor="ctr"/>
          <a:lstStyle/>
          <a:p>
            <a:endParaRPr lang="en-US"/>
          </a:p>
        </p:txBody>
      </p:sp>
      <p:sp>
        <p:nvSpPr>
          <p:cNvPr id="5017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033" y="4554101"/>
            <a:ext cx="5356434" cy="431633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1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1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10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1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F64717-A5A5-4C4E-9291-2F18B7410B06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Text Box 1"/>
          <p:cNvSpPr txBox="1">
            <a:spLocks noChangeArrowheads="1"/>
          </p:cNvSpPr>
          <p:nvPr/>
        </p:nvSpPr>
        <p:spPr bwMode="auto">
          <a:xfrm>
            <a:off x="1264626" y="725993"/>
            <a:ext cx="4774834" cy="358241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1294" tIns="45647" rIns="91294" bIns="45647" anchor="ctr"/>
          <a:lstStyle/>
          <a:p>
            <a:endParaRPr lang="en-US"/>
          </a:p>
        </p:txBody>
      </p:sp>
      <p:sp>
        <p:nvSpPr>
          <p:cNvPr id="5017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033" y="4554101"/>
            <a:ext cx="5356434" cy="431633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Text Box 1"/>
          <p:cNvSpPr txBox="1">
            <a:spLocks noChangeArrowheads="1"/>
          </p:cNvSpPr>
          <p:nvPr/>
        </p:nvSpPr>
        <p:spPr bwMode="auto">
          <a:xfrm>
            <a:off x="1264626" y="725993"/>
            <a:ext cx="4774834" cy="358241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1294" tIns="45647" rIns="91294" bIns="45647" anchor="ctr"/>
          <a:lstStyle/>
          <a:p>
            <a:endParaRPr lang="en-US"/>
          </a:p>
        </p:txBody>
      </p:sp>
      <p:sp>
        <p:nvSpPr>
          <p:cNvPr id="5017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033" y="4554101"/>
            <a:ext cx="5356434" cy="431633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07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0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Text Box 1"/>
          <p:cNvSpPr txBox="1">
            <a:spLocks noChangeArrowheads="1"/>
          </p:cNvSpPr>
          <p:nvPr/>
        </p:nvSpPr>
        <p:spPr bwMode="auto">
          <a:xfrm>
            <a:off x="1264626" y="725993"/>
            <a:ext cx="4774834" cy="358241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1294" tIns="45647" rIns="91294" bIns="45647" anchor="ctr"/>
          <a:lstStyle/>
          <a:p>
            <a:endParaRPr lang="en-US"/>
          </a:p>
        </p:txBody>
      </p:sp>
      <p:sp>
        <p:nvSpPr>
          <p:cNvPr id="71682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033" y="4554101"/>
            <a:ext cx="5356434" cy="431633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Text Box 1"/>
          <p:cNvSpPr txBox="1">
            <a:spLocks noChangeArrowheads="1"/>
          </p:cNvSpPr>
          <p:nvPr/>
        </p:nvSpPr>
        <p:spPr bwMode="auto">
          <a:xfrm>
            <a:off x="1264626" y="725993"/>
            <a:ext cx="4774834" cy="358241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1294" tIns="45647" rIns="91294" bIns="45647" anchor="ctr"/>
          <a:lstStyle/>
          <a:p>
            <a:endParaRPr lang="en-US"/>
          </a:p>
        </p:txBody>
      </p:sp>
      <p:sp>
        <p:nvSpPr>
          <p:cNvPr id="5017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033" y="4554101"/>
            <a:ext cx="5356434" cy="431633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Text Box 1"/>
          <p:cNvSpPr txBox="1">
            <a:spLocks noChangeArrowheads="1"/>
          </p:cNvSpPr>
          <p:nvPr/>
        </p:nvSpPr>
        <p:spPr bwMode="auto">
          <a:xfrm>
            <a:off x="1264626" y="725993"/>
            <a:ext cx="4774834" cy="358241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1294" tIns="45647" rIns="91294" bIns="45647" anchor="ctr"/>
          <a:lstStyle/>
          <a:p>
            <a:endParaRPr lang="en-US"/>
          </a:p>
        </p:txBody>
      </p:sp>
      <p:sp>
        <p:nvSpPr>
          <p:cNvPr id="5017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033" y="4554101"/>
            <a:ext cx="5356434" cy="431633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Text Box 1"/>
          <p:cNvSpPr txBox="1">
            <a:spLocks noChangeArrowheads="1"/>
          </p:cNvSpPr>
          <p:nvPr/>
        </p:nvSpPr>
        <p:spPr bwMode="auto">
          <a:xfrm>
            <a:off x="1264626" y="725993"/>
            <a:ext cx="4774834" cy="358241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1294" tIns="45647" rIns="91294" bIns="45647" anchor="ctr"/>
          <a:lstStyle/>
          <a:p>
            <a:endParaRPr lang="en-US"/>
          </a:p>
        </p:txBody>
      </p:sp>
      <p:sp>
        <p:nvSpPr>
          <p:cNvPr id="81922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033" y="4554101"/>
            <a:ext cx="5356434" cy="431633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Text Box 1"/>
          <p:cNvSpPr txBox="1">
            <a:spLocks noChangeArrowheads="1"/>
          </p:cNvSpPr>
          <p:nvPr/>
        </p:nvSpPr>
        <p:spPr bwMode="auto">
          <a:xfrm>
            <a:off x="1264626" y="725993"/>
            <a:ext cx="4774834" cy="358241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1294" tIns="45647" rIns="91294" bIns="45647" anchor="ctr"/>
          <a:lstStyle/>
          <a:p>
            <a:endParaRPr lang="en-US"/>
          </a:p>
        </p:txBody>
      </p:sp>
      <p:sp>
        <p:nvSpPr>
          <p:cNvPr id="5017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033" y="4554101"/>
            <a:ext cx="5356434" cy="431633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5" name="Text Box 1"/>
          <p:cNvSpPr txBox="1">
            <a:spLocks noChangeArrowheads="1"/>
          </p:cNvSpPr>
          <p:nvPr/>
        </p:nvSpPr>
        <p:spPr bwMode="auto">
          <a:xfrm>
            <a:off x="1264626" y="725993"/>
            <a:ext cx="4774834" cy="358241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1294" tIns="45647" rIns="91294" bIns="45647" anchor="ctr"/>
          <a:lstStyle/>
          <a:p>
            <a:endParaRPr lang="en-US"/>
          </a:p>
        </p:txBody>
      </p:sp>
      <p:sp>
        <p:nvSpPr>
          <p:cNvPr id="82946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033" y="4554101"/>
            <a:ext cx="5356434" cy="431633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Text Box 1"/>
          <p:cNvSpPr txBox="1">
            <a:spLocks noChangeArrowheads="1"/>
          </p:cNvSpPr>
          <p:nvPr/>
        </p:nvSpPr>
        <p:spPr bwMode="auto">
          <a:xfrm>
            <a:off x="1264660" y="726233"/>
            <a:ext cx="4774840" cy="358197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4924" tIns="47462" rIns="94924" bIns="47462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970" name="Text Box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2560" y="4554112"/>
            <a:ext cx="5357380" cy="4316406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lIns="91288" tIns="45644" rIns="91288" bIns="45644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3" name="Text Box 1"/>
          <p:cNvSpPr txBox="1">
            <a:spLocks noChangeArrowheads="1"/>
          </p:cNvSpPr>
          <p:nvPr/>
        </p:nvSpPr>
        <p:spPr bwMode="auto">
          <a:xfrm>
            <a:off x="1264626" y="725993"/>
            <a:ext cx="4774834" cy="358241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1294" tIns="45647" rIns="91294" bIns="45647" anchor="ctr"/>
          <a:lstStyle/>
          <a:p>
            <a:endParaRPr lang="en-US"/>
          </a:p>
        </p:txBody>
      </p:sp>
      <p:sp>
        <p:nvSpPr>
          <p:cNvPr id="8499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033" y="4554101"/>
            <a:ext cx="5356434" cy="431633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F64717-A5A5-4C4E-9291-2F18B7410B06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ext Box 1"/>
          <p:cNvSpPr txBox="1">
            <a:spLocks noChangeArrowheads="1"/>
          </p:cNvSpPr>
          <p:nvPr/>
        </p:nvSpPr>
        <p:spPr bwMode="auto">
          <a:xfrm>
            <a:off x="1264626" y="725993"/>
            <a:ext cx="4774834" cy="358241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1294" tIns="45647" rIns="91294" bIns="45647" anchor="ctr"/>
          <a:lstStyle/>
          <a:p>
            <a:endParaRPr lang="en-US"/>
          </a:p>
        </p:txBody>
      </p:sp>
      <p:sp>
        <p:nvSpPr>
          <p:cNvPr id="52226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033" y="4554101"/>
            <a:ext cx="5356434" cy="431633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Text Box 1"/>
          <p:cNvSpPr txBox="1">
            <a:spLocks noChangeArrowheads="1"/>
          </p:cNvSpPr>
          <p:nvPr/>
        </p:nvSpPr>
        <p:spPr bwMode="auto">
          <a:xfrm>
            <a:off x="1264626" y="725993"/>
            <a:ext cx="4774834" cy="358241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1294" tIns="45647" rIns="91294" bIns="45647" anchor="ctr"/>
          <a:lstStyle/>
          <a:p>
            <a:endParaRPr lang="en-US"/>
          </a:p>
        </p:txBody>
      </p:sp>
      <p:sp>
        <p:nvSpPr>
          <p:cNvPr id="5325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033" y="4554101"/>
            <a:ext cx="5356434" cy="431633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Text Box 1"/>
          <p:cNvSpPr txBox="1">
            <a:spLocks noChangeArrowheads="1"/>
          </p:cNvSpPr>
          <p:nvPr/>
        </p:nvSpPr>
        <p:spPr bwMode="auto">
          <a:xfrm>
            <a:off x="1264626" y="725993"/>
            <a:ext cx="4774834" cy="358241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1294" tIns="45647" rIns="91294" bIns="45647" anchor="ctr"/>
          <a:lstStyle/>
          <a:p>
            <a:endParaRPr lang="en-US"/>
          </a:p>
        </p:txBody>
      </p:sp>
      <p:sp>
        <p:nvSpPr>
          <p:cNvPr id="5427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033" y="4554101"/>
            <a:ext cx="5356434" cy="431633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Text Box 1"/>
          <p:cNvSpPr txBox="1">
            <a:spLocks noChangeArrowheads="1"/>
          </p:cNvSpPr>
          <p:nvPr/>
        </p:nvSpPr>
        <p:spPr bwMode="auto">
          <a:xfrm>
            <a:off x="1264626" y="725993"/>
            <a:ext cx="4774834" cy="358241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1294" tIns="45647" rIns="91294" bIns="45647" anchor="ctr"/>
          <a:lstStyle/>
          <a:p>
            <a:endParaRPr lang="en-US"/>
          </a:p>
        </p:txBody>
      </p:sp>
      <p:sp>
        <p:nvSpPr>
          <p:cNvPr id="5529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033" y="4554101"/>
            <a:ext cx="5356434" cy="431633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Text Box 1"/>
          <p:cNvSpPr txBox="1">
            <a:spLocks noChangeArrowheads="1"/>
          </p:cNvSpPr>
          <p:nvPr/>
        </p:nvSpPr>
        <p:spPr bwMode="auto">
          <a:xfrm>
            <a:off x="1264626" y="725993"/>
            <a:ext cx="4774834" cy="358241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1294" tIns="45647" rIns="91294" bIns="45647" anchor="ctr"/>
          <a:lstStyle/>
          <a:p>
            <a:endParaRPr lang="en-US"/>
          </a:p>
        </p:txBody>
      </p:sp>
      <p:sp>
        <p:nvSpPr>
          <p:cNvPr id="5529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033" y="4554101"/>
            <a:ext cx="5356434" cy="431633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08012"/>
            <a:ext cx="7772400" cy="14700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7677492" cy="1752600"/>
          </a:xfrm>
        </p:spPr>
        <p:txBody>
          <a:bodyPr/>
          <a:lstStyle>
            <a:lvl1pPr marL="0" indent="0" algn="l">
              <a:buNone/>
              <a:defRPr sz="2000" b="0">
                <a:latin typeface="Calibri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58013" y="228600"/>
            <a:ext cx="2185987" cy="6105525"/>
          </a:xfrm>
        </p:spPr>
        <p:txBody>
          <a:bodyPr vert="eaVert"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6875" y="228600"/>
            <a:ext cx="6408738" cy="6105525"/>
          </a:xfrm>
        </p:spPr>
        <p:txBody>
          <a:bodyPr vert="eaVert"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875" y="228600"/>
            <a:ext cx="87471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62488" y="1362075"/>
            <a:ext cx="3871912" cy="24098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62488" y="3924300"/>
            <a:ext cx="3871912" cy="24098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875" y="228600"/>
            <a:ext cx="87471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2488" y="1362075"/>
            <a:ext cx="3871912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592093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latin typeface="Calibri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>
            <a:lvl1pPr>
              <a:defRPr sz="2800">
                <a:latin typeface="Calibri" pitchFamily="34" charset="0"/>
              </a:defRPr>
            </a:lvl1pPr>
            <a:lvl2pPr>
              <a:defRPr sz="2400">
                <a:latin typeface="Calibri" pitchFamily="34" charset="0"/>
              </a:defRPr>
            </a:lvl2pPr>
            <a:lvl3pPr>
              <a:defRPr sz="2000">
                <a:latin typeface="Calibri" pitchFamily="34" charset="0"/>
              </a:defRPr>
            </a:lvl3pPr>
            <a:lvl4pPr>
              <a:defRPr sz="1800">
                <a:latin typeface="Calibri" pitchFamily="34" charset="0"/>
              </a:defRPr>
            </a:lvl4pPr>
            <a:lvl5pPr>
              <a:defRPr sz="1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2488" y="1362075"/>
            <a:ext cx="3871912" cy="4972050"/>
          </a:xfrm>
        </p:spPr>
        <p:txBody>
          <a:bodyPr/>
          <a:lstStyle>
            <a:lvl1pPr>
              <a:defRPr sz="2800">
                <a:latin typeface="Calibri" pitchFamily="34" charset="0"/>
              </a:defRPr>
            </a:lvl1pPr>
            <a:lvl2pPr>
              <a:defRPr sz="2400">
                <a:latin typeface="Calibri" pitchFamily="34" charset="0"/>
              </a:defRPr>
            </a:lvl2pPr>
            <a:lvl3pPr>
              <a:defRPr sz="2000">
                <a:latin typeface="Calibri" pitchFamily="34" charset="0"/>
              </a:defRPr>
            </a:lvl3pPr>
            <a:lvl4pPr>
              <a:defRPr sz="1800">
                <a:latin typeface="Calibri" pitchFamily="34" charset="0"/>
              </a:defRPr>
            </a:lvl4pPr>
            <a:lvl5pPr>
              <a:defRPr sz="1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Calibri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Calibri" pitchFamily="34" charset="0"/>
              </a:defRPr>
            </a:lvl1pPr>
            <a:lvl2pPr>
              <a:defRPr sz="2000">
                <a:latin typeface="Calibri" pitchFamily="34" charset="0"/>
              </a:defRPr>
            </a:lvl2pPr>
            <a:lvl3pPr>
              <a:defRPr sz="1800">
                <a:latin typeface="Calibri" pitchFamily="34" charset="0"/>
              </a:defRPr>
            </a:lvl3pPr>
            <a:lvl4pPr>
              <a:defRPr sz="1600">
                <a:latin typeface="Calibri" pitchFamily="34" charset="0"/>
              </a:defRPr>
            </a:lvl4pPr>
            <a:lvl5pPr>
              <a:defRPr sz="1600">
                <a:latin typeface="Calibri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Calibri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Calibri" pitchFamily="34" charset="0"/>
              </a:defRPr>
            </a:lvl1pPr>
            <a:lvl2pPr>
              <a:defRPr sz="2000">
                <a:latin typeface="Calibri" pitchFamily="34" charset="0"/>
              </a:defRPr>
            </a:lvl2pPr>
            <a:lvl3pPr>
              <a:defRPr sz="1800">
                <a:latin typeface="Calibri" pitchFamily="34" charset="0"/>
              </a:defRPr>
            </a:lvl3pPr>
            <a:lvl4pPr>
              <a:defRPr sz="1600">
                <a:latin typeface="Calibri" pitchFamily="34" charset="0"/>
              </a:defRPr>
            </a:lvl4pPr>
            <a:lvl5pPr>
              <a:defRPr sz="1600">
                <a:latin typeface="Calibri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762" y="445070"/>
            <a:ext cx="75914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Calibri" pitchFamily="34" charset="0"/>
              </a:defRPr>
            </a:lvl1pPr>
            <a:lvl2pPr>
              <a:defRPr sz="2800">
                <a:latin typeface="Calibri" pitchFamily="34" charset="0"/>
              </a:defRPr>
            </a:lvl2pPr>
            <a:lvl3pPr>
              <a:defRPr sz="2400">
                <a:latin typeface="Calibri" pitchFamily="34" charset="0"/>
              </a:defRPr>
            </a:lvl3pPr>
            <a:lvl4pPr>
              <a:defRPr sz="2000">
                <a:latin typeface="Calibri" pitchFamily="34" charset="0"/>
              </a:defRPr>
            </a:lvl4pPr>
            <a:lvl5pPr>
              <a:defRPr sz="2000">
                <a:latin typeface="Calibri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Calibri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Calibri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Calibri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74090" y="371182"/>
            <a:ext cx="75914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6875" y="1362075"/>
            <a:ext cx="7896225" cy="497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228600"/>
          </a:xfrm>
          <a:prstGeom prst="rect">
            <a:avLst/>
          </a:prstGeom>
          <a:solidFill>
            <a:srgbClr val="99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b="0">
              <a:latin typeface="Times New Roman" pitchFamily="18" charset="0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7897813" y="-26988"/>
            <a:ext cx="1309687" cy="2778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1200" dirty="0">
                <a:solidFill>
                  <a:schemeClr val="bg1"/>
                </a:solidFill>
                <a:latin typeface="Times New Roman" pitchFamily="18" charset="0"/>
              </a:rPr>
              <a:t>Carnegie Mellon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8830843" y="6611779"/>
            <a:ext cx="31315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5551B27-49BC-4291-80C6-707CDCF1D651}" type="slidenum">
              <a:rPr kumimoji="0" lang="en-US" sz="10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-96" charset="0"/>
                <a:ea typeface="ＭＳ Ｐゴシック" pitchFamily="-96" charset="-128"/>
                <a:cs typeface="ＭＳ Ｐゴシック" pitchFamily="-96" charset="-128"/>
              </a:rPr>
              <a:pPr/>
              <a:t>‹#›</a:t>
            </a:fld>
            <a:endParaRPr lang="en-US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-16031" y="6629400"/>
            <a:ext cx="46493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0" i="0" dirty="0" smtClean="0">
                <a:latin typeface="Calibri" pitchFamily="34" charset="0"/>
              </a:rPr>
              <a:t>Bryant</a:t>
            </a:r>
            <a:r>
              <a:rPr lang="en-US" sz="1000" b="0" i="0" baseline="0" dirty="0" smtClean="0">
                <a:latin typeface="Calibri" pitchFamily="34" charset="0"/>
              </a:rPr>
              <a:t> and </a:t>
            </a:r>
            <a:r>
              <a:rPr lang="en-US" sz="1000" b="0" i="0" baseline="0" dirty="0" err="1" smtClean="0">
                <a:latin typeface="Calibri" pitchFamily="34" charset="0"/>
              </a:rPr>
              <a:t>O’Hallaron</a:t>
            </a:r>
            <a:r>
              <a:rPr lang="en-US" sz="1000" b="0" i="0" baseline="0" dirty="0" smtClean="0">
                <a:latin typeface="Calibri" pitchFamily="34" charset="0"/>
              </a:rPr>
              <a:t>, Computer Systems: A Programmer’s Perspective, Third Edition</a:t>
            </a:r>
            <a:endParaRPr lang="en-US" sz="1000" b="0" i="0" dirty="0" smtClean="0">
              <a:latin typeface="Calibri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  <p:sldLayoutId id="2147483650" r:id="rId12"/>
    <p:sldLayoutId id="2147483649" r:id="rId13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  <a:ea typeface="+mj-ea"/>
          <a:cs typeface="+mj-cs"/>
        </a:defRPr>
      </a:lvl1pPr>
      <a:lvl2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2pPr>
      <a:lvl3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3pPr>
      <a:lvl4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4pPr>
      <a:lvl5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5pPr>
      <a:lvl6pPr marL="5762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6pPr>
      <a:lvl7pPr marL="10334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7pPr>
      <a:lvl8pPr marL="14906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8pPr>
      <a:lvl9pPr marL="19478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990000"/>
        </a:buClr>
        <a:buSzPct val="60000"/>
        <a:buFont typeface="Wingdings 2" pitchFamily="18" charset="2"/>
        <a:buChar char="¢"/>
        <a:defRPr sz="2400" b="1">
          <a:solidFill>
            <a:schemeClr val="tx1"/>
          </a:solidFill>
          <a:latin typeface="Calibri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990000"/>
        </a:buClr>
        <a:buSzPct val="11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SzPct val="8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alibri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ctrTitle"/>
          </p:nvPr>
        </p:nvSpPr>
        <p:spPr>
          <a:xfrm>
            <a:off x="685800" y="1708150"/>
            <a:ext cx="7772400" cy="1720850"/>
          </a:xfrm>
        </p:spPr>
        <p:txBody>
          <a:bodyPr/>
          <a:lstStyle/>
          <a:p>
            <a:pPr marL="0" indent="0"/>
            <a:r>
              <a:rPr lang="en-US" dirty="0" smtClean="0"/>
              <a:t>Virtual Memory: Concepts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000" b="0" dirty="0" smtClean="0"/>
              <a:t>15-213: Introduction to Computer Systems	</a:t>
            </a:r>
            <a:r>
              <a:rPr lang="en-US" b="0" dirty="0" smtClean="0"/>
              <a:t/>
            </a:r>
            <a:br>
              <a:rPr lang="en-US" b="0" dirty="0" smtClean="0"/>
            </a:br>
            <a:r>
              <a:rPr lang="en-US" sz="2000" b="0" dirty="0" smtClean="0"/>
              <a:t>17</a:t>
            </a:r>
            <a:r>
              <a:rPr lang="en-US" sz="2000" b="0" baseline="30000" dirty="0" smtClean="0"/>
              <a:t>th</a:t>
            </a:r>
            <a:r>
              <a:rPr lang="en-US" sz="2000" b="0" dirty="0" smtClean="0"/>
              <a:t> Lecture, Oct. 27, 2015</a:t>
            </a:r>
          </a:p>
        </p:txBody>
      </p:sp>
      <p:sp>
        <p:nvSpPr>
          <p:cNvPr id="9219" name="Subtitle 2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7678738" cy="1752600"/>
          </a:xfrm>
        </p:spPr>
        <p:txBody>
          <a:bodyPr/>
          <a:lstStyle/>
          <a:p>
            <a:r>
              <a:rPr lang="en-US" b="1" dirty="0" smtClean="0"/>
              <a:t>Instructors:</a:t>
            </a:r>
            <a:r>
              <a:rPr lang="en-US" dirty="0" smtClean="0"/>
              <a:t> </a:t>
            </a:r>
          </a:p>
          <a:p>
            <a:r>
              <a:rPr lang="en-US" dirty="0" smtClean="0"/>
              <a:t>Randal E. Bryant </a:t>
            </a:r>
            <a:r>
              <a:rPr lang="en-US" smtClean="0"/>
              <a:t>and David R. </a:t>
            </a:r>
            <a:r>
              <a:rPr lang="en-US" dirty="0" err="1" smtClean="0"/>
              <a:t>O’Hallaron</a:t>
            </a:r>
            <a:endParaRPr lang="en-US" dirty="0" smtClean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Grp="1" noChangeArrowheads="1"/>
          </p:cNvSpPr>
          <p:nvPr>
            <p:ph type="title"/>
          </p:nvPr>
        </p:nvSpPr>
        <p:spPr>
          <a:xfrm>
            <a:off x="298361" y="360362"/>
            <a:ext cx="8281987" cy="782638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Enabling Data Structure: Page Table</a:t>
            </a:r>
            <a:endParaRPr lang="en-GB" dirty="0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90513" y="1147763"/>
            <a:ext cx="8307387" cy="1290637"/>
          </a:xfrm>
          <a:ln/>
        </p:spPr>
        <p:txBody>
          <a:bodyPr/>
          <a:lstStyle/>
          <a:p>
            <a:pPr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A </a:t>
            </a:r>
            <a:r>
              <a:rPr lang="en-GB" i="1" dirty="0">
                <a:solidFill>
                  <a:srgbClr val="C00000"/>
                </a:solidFill>
              </a:rPr>
              <a:t>page table </a:t>
            </a:r>
            <a:r>
              <a:rPr lang="en-GB" dirty="0"/>
              <a:t>is an array of page table entries (PTEs) that maps virtual pages to physical </a:t>
            </a:r>
            <a:r>
              <a:rPr lang="en-GB" dirty="0" smtClean="0"/>
              <a:t>pages. </a:t>
            </a:r>
          </a:p>
          <a:p>
            <a:pPr lvl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Per-process kernel data structure in DRAM</a:t>
            </a:r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2120900" y="4676775"/>
            <a:ext cx="1600200" cy="228600"/>
          </a:xfrm>
          <a:prstGeom prst="rect">
            <a:avLst/>
          </a:prstGeom>
          <a:solidFill>
            <a:schemeClr val="bg1">
              <a:lumMod val="85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2120900" y="4905375"/>
            <a:ext cx="1600200" cy="2286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2120900" y="4448175"/>
            <a:ext cx="1600200" cy="228600"/>
          </a:xfrm>
          <a:prstGeom prst="rect">
            <a:avLst/>
          </a:prstGeom>
          <a:solidFill>
            <a:srgbClr val="FFFFFF"/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null</a:t>
            </a:r>
          </a:p>
        </p:txBody>
      </p:sp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2120900" y="3305175"/>
            <a:ext cx="1600200" cy="228600"/>
          </a:xfrm>
          <a:prstGeom prst="rect">
            <a:avLst/>
          </a:prstGeom>
          <a:solidFill>
            <a:srgbClr val="FFFFFF"/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null</a:t>
            </a:r>
          </a:p>
        </p:txBody>
      </p:sp>
      <p:sp>
        <p:nvSpPr>
          <p:cNvPr id="14343" name="Rectangle 7"/>
          <p:cNvSpPr>
            <a:spLocks noChangeArrowheads="1"/>
          </p:cNvSpPr>
          <p:nvPr/>
        </p:nvSpPr>
        <p:spPr bwMode="auto">
          <a:xfrm>
            <a:off x="2120900" y="3533775"/>
            <a:ext cx="1600200" cy="2286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44" name="Rectangle 8"/>
          <p:cNvSpPr>
            <a:spLocks noChangeArrowheads="1"/>
          </p:cNvSpPr>
          <p:nvPr/>
        </p:nvSpPr>
        <p:spPr bwMode="auto">
          <a:xfrm>
            <a:off x="2120900" y="3762375"/>
            <a:ext cx="1600200" cy="2286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45" name="Rectangle 9"/>
          <p:cNvSpPr>
            <a:spLocks noChangeArrowheads="1"/>
          </p:cNvSpPr>
          <p:nvPr/>
        </p:nvSpPr>
        <p:spPr bwMode="auto">
          <a:xfrm>
            <a:off x="2120900" y="3990975"/>
            <a:ext cx="1600200" cy="228600"/>
          </a:xfrm>
          <a:prstGeom prst="rect">
            <a:avLst/>
          </a:prstGeom>
          <a:solidFill>
            <a:schemeClr val="bg1">
              <a:lumMod val="85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46" name="Rectangle 10"/>
          <p:cNvSpPr>
            <a:spLocks noChangeArrowheads="1"/>
          </p:cNvSpPr>
          <p:nvPr/>
        </p:nvSpPr>
        <p:spPr bwMode="auto">
          <a:xfrm>
            <a:off x="2120900" y="4219575"/>
            <a:ext cx="1600200" cy="2286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47" name="Text Box 11"/>
          <p:cNvSpPr txBox="1">
            <a:spLocks noChangeArrowheads="1"/>
          </p:cNvSpPr>
          <p:nvPr/>
        </p:nvSpPr>
        <p:spPr bwMode="auto">
          <a:xfrm>
            <a:off x="2073631" y="5175161"/>
            <a:ext cx="1690688" cy="812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Memory resident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page table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(DRAM)</a:t>
            </a:r>
          </a:p>
        </p:txBody>
      </p:sp>
      <p:sp>
        <p:nvSpPr>
          <p:cNvPr id="14348" name="Text Box 12"/>
          <p:cNvSpPr txBox="1">
            <a:spLocks noChangeArrowheads="1"/>
          </p:cNvSpPr>
          <p:nvPr/>
        </p:nvSpPr>
        <p:spPr bwMode="auto">
          <a:xfrm>
            <a:off x="5348288" y="2362200"/>
            <a:ext cx="1627153" cy="57708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Physical memory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(DRAM)</a:t>
            </a:r>
          </a:p>
        </p:txBody>
      </p:sp>
      <p:sp>
        <p:nvSpPr>
          <p:cNvPr id="14349" name="Rectangle 13"/>
          <p:cNvSpPr>
            <a:spLocks noChangeArrowheads="1"/>
          </p:cNvSpPr>
          <p:nvPr/>
        </p:nvSpPr>
        <p:spPr bwMode="auto">
          <a:xfrm>
            <a:off x="5465763" y="3400692"/>
            <a:ext cx="1379537" cy="2286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VP 7</a:t>
            </a:r>
          </a:p>
        </p:txBody>
      </p:sp>
      <p:sp>
        <p:nvSpPr>
          <p:cNvPr id="14350" name="Rectangle 14"/>
          <p:cNvSpPr>
            <a:spLocks noChangeArrowheads="1"/>
          </p:cNvSpPr>
          <p:nvPr/>
        </p:nvSpPr>
        <p:spPr bwMode="auto">
          <a:xfrm>
            <a:off x="5465763" y="3609975"/>
            <a:ext cx="1379537" cy="2286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VP 4</a:t>
            </a:r>
          </a:p>
        </p:txBody>
      </p:sp>
      <p:sp>
        <p:nvSpPr>
          <p:cNvPr id="14351" name="Line 15"/>
          <p:cNvSpPr>
            <a:spLocks noChangeShapeType="1"/>
          </p:cNvSpPr>
          <p:nvPr/>
        </p:nvSpPr>
        <p:spPr bwMode="auto">
          <a:xfrm>
            <a:off x="2946400" y="4797425"/>
            <a:ext cx="2527300" cy="1450975"/>
          </a:xfrm>
          <a:prstGeom prst="line">
            <a:avLst/>
          </a:prstGeom>
          <a:noFill/>
          <a:ln w="19080">
            <a:solidFill>
              <a:srgbClr val="000066"/>
            </a:solidFill>
            <a:prstDash val="dash"/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52" name="Line 16"/>
          <p:cNvSpPr>
            <a:spLocks noChangeShapeType="1"/>
          </p:cNvSpPr>
          <p:nvPr/>
        </p:nvSpPr>
        <p:spPr bwMode="auto">
          <a:xfrm flipV="1">
            <a:off x="2946400" y="3427413"/>
            <a:ext cx="2527300" cy="1612900"/>
          </a:xfrm>
          <a:prstGeom prst="line">
            <a:avLst/>
          </a:prstGeom>
          <a:noFill/>
          <a:ln w="19080">
            <a:solidFill>
              <a:srgbClr val="0000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53" name="Line 17"/>
          <p:cNvSpPr>
            <a:spLocks noChangeShapeType="1"/>
          </p:cNvSpPr>
          <p:nvPr/>
        </p:nvSpPr>
        <p:spPr bwMode="auto">
          <a:xfrm flipV="1">
            <a:off x="2971800" y="3198813"/>
            <a:ext cx="2501900" cy="698500"/>
          </a:xfrm>
          <a:prstGeom prst="line">
            <a:avLst/>
          </a:prstGeom>
          <a:noFill/>
          <a:ln w="19080">
            <a:solidFill>
              <a:srgbClr val="0000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54" name="Line 18"/>
          <p:cNvSpPr>
            <a:spLocks noChangeShapeType="1"/>
          </p:cNvSpPr>
          <p:nvPr/>
        </p:nvSpPr>
        <p:spPr bwMode="auto">
          <a:xfrm flipV="1">
            <a:off x="2921000" y="2970213"/>
            <a:ext cx="2552700" cy="701675"/>
          </a:xfrm>
          <a:prstGeom prst="line">
            <a:avLst/>
          </a:prstGeom>
          <a:noFill/>
          <a:ln w="19080">
            <a:solidFill>
              <a:srgbClr val="0000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55" name="Text Box 19"/>
          <p:cNvSpPr txBox="1">
            <a:spLocks noChangeArrowheads="1"/>
          </p:cNvSpPr>
          <p:nvPr/>
        </p:nvSpPr>
        <p:spPr bwMode="auto">
          <a:xfrm>
            <a:off x="5400675" y="4359275"/>
            <a:ext cx="1541463" cy="5730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Virtual memory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(disk)</a:t>
            </a:r>
          </a:p>
        </p:txBody>
      </p:sp>
      <p:sp>
        <p:nvSpPr>
          <p:cNvPr id="14356" name="Rectangle 20"/>
          <p:cNvSpPr>
            <a:spLocks noChangeArrowheads="1"/>
          </p:cNvSpPr>
          <p:nvPr/>
        </p:nvSpPr>
        <p:spPr bwMode="auto">
          <a:xfrm>
            <a:off x="1816100" y="4676775"/>
            <a:ext cx="304800" cy="228600"/>
          </a:xfrm>
          <a:prstGeom prst="rect">
            <a:avLst/>
          </a:prstGeom>
          <a:noFill/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57" name="Rectangle 21"/>
          <p:cNvSpPr>
            <a:spLocks noChangeArrowheads="1"/>
          </p:cNvSpPr>
          <p:nvPr/>
        </p:nvSpPr>
        <p:spPr bwMode="auto">
          <a:xfrm>
            <a:off x="1816100" y="4905375"/>
            <a:ext cx="304800" cy="228600"/>
          </a:xfrm>
          <a:prstGeom prst="rect">
            <a:avLst/>
          </a:prstGeom>
          <a:noFill/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58" name="Rectangle 22"/>
          <p:cNvSpPr>
            <a:spLocks noChangeArrowheads="1"/>
          </p:cNvSpPr>
          <p:nvPr/>
        </p:nvSpPr>
        <p:spPr bwMode="auto">
          <a:xfrm>
            <a:off x="1816100" y="4448175"/>
            <a:ext cx="304800" cy="228600"/>
          </a:xfrm>
          <a:prstGeom prst="rect">
            <a:avLst/>
          </a:prstGeom>
          <a:noFill/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59" name="Rectangle 23"/>
          <p:cNvSpPr>
            <a:spLocks noChangeArrowheads="1"/>
          </p:cNvSpPr>
          <p:nvPr/>
        </p:nvSpPr>
        <p:spPr bwMode="auto">
          <a:xfrm>
            <a:off x="1816100" y="3305175"/>
            <a:ext cx="304800" cy="228600"/>
          </a:xfrm>
          <a:prstGeom prst="rect">
            <a:avLst/>
          </a:prstGeom>
          <a:noFill/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60" name="Rectangle 24"/>
          <p:cNvSpPr>
            <a:spLocks noChangeArrowheads="1"/>
          </p:cNvSpPr>
          <p:nvPr/>
        </p:nvSpPr>
        <p:spPr bwMode="auto">
          <a:xfrm>
            <a:off x="1816100" y="3533775"/>
            <a:ext cx="304800" cy="228600"/>
          </a:xfrm>
          <a:prstGeom prst="rect">
            <a:avLst/>
          </a:prstGeom>
          <a:noFill/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61" name="Rectangle 25"/>
          <p:cNvSpPr>
            <a:spLocks noChangeArrowheads="1"/>
          </p:cNvSpPr>
          <p:nvPr/>
        </p:nvSpPr>
        <p:spPr bwMode="auto">
          <a:xfrm>
            <a:off x="1816100" y="3762375"/>
            <a:ext cx="304800" cy="228600"/>
          </a:xfrm>
          <a:prstGeom prst="rect">
            <a:avLst/>
          </a:prstGeom>
          <a:noFill/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62" name="Rectangle 26"/>
          <p:cNvSpPr>
            <a:spLocks noChangeArrowheads="1"/>
          </p:cNvSpPr>
          <p:nvPr/>
        </p:nvSpPr>
        <p:spPr bwMode="auto">
          <a:xfrm>
            <a:off x="1816100" y="3990975"/>
            <a:ext cx="304800" cy="228600"/>
          </a:xfrm>
          <a:prstGeom prst="rect">
            <a:avLst/>
          </a:prstGeom>
          <a:noFill/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63" name="Rectangle 27"/>
          <p:cNvSpPr>
            <a:spLocks noChangeArrowheads="1"/>
          </p:cNvSpPr>
          <p:nvPr/>
        </p:nvSpPr>
        <p:spPr bwMode="auto">
          <a:xfrm>
            <a:off x="1816100" y="4219575"/>
            <a:ext cx="304800" cy="228600"/>
          </a:xfrm>
          <a:prstGeom prst="rect">
            <a:avLst/>
          </a:prstGeom>
          <a:noFill/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64" name="Text Box 28"/>
          <p:cNvSpPr txBox="1">
            <a:spLocks noChangeArrowheads="1"/>
          </p:cNvSpPr>
          <p:nvPr/>
        </p:nvSpPr>
        <p:spPr bwMode="auto">
          <a:xfrm>
            <a:off x="1587500" y="3000375"/>
            <a:ext cx="685800" cy="3357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Valid</a:t>
            </a:r>
          </a:p>
        </p:txBody>
      </p:sp>
      <p:sp>
        <p:nvSpPr>
          <p:cNvPr id="14365" name="Text Box 29"/>
          <p:cNvSpPr txBox="1">
            <a:spLocks noChangeArrowheads="1"/>
          </p:cNvSpPr>
          <p:nvPr/>
        </p:nvSpPr>
        <p:spPr bwMode="auto">
          <a:xfrm>
            <a:off x="1824127" y="3275013"/>
            <a:ext cx="280987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0</a:t>
            </a:r>
          </a:p>
        </p:txBody>
      </p:sp>
      <p:sp>
        <p:nvSpPr>
          <p:cNvPr id="14366" name="Text Box 30"/>
          <p:cNvSpPr txBox="1">
            <a:spLocks noChangeArrowheads="1"/>
          </p:cNvSpPr>
          <p:nvPr/>
        </p:nvSpPr>
        <p:spPr bwMode="auto">
          <a:xfrm>
            <a:off x="1824920" y="3507922"/>
            <a:ext cx="279400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1</a:t>
            </a:r>
          </a:p>
        </p:txBody>
      </p:sp>
      <p:sp>
        <p:nvSpPr>
          <p:cNvPr id="14367" name="Text Box 31"/>
          <p:cNvSpPr txBox="1">
            <a:spLocks noChangeArrowheads="1"/>
          </p:cNvSpPr>
          <p:nvPr/>
        </p:nvSpPr>
        <p:spPr bwMode="auto">
          <a:xfrm>
            <a:off x="1824127" y="3973740"/>
            <a:ext cx="280987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0</a:t>
            </a:r>
          </a:p>
        </p:txBody>
      </p:sp>
      <p:sp>
        <p:nvSpPr>
          <p:cNvPr id="14368" name="Text Box 32"/>
          <p:cNvSpPr txBox="1">
            <a:spLocks noChangeArrowheads="1"/>
          </p:cNvSpPr>
          <p:nvPr/>
        </p:nvSpPr>
        <p:spPr bwMode="auto">
          <a:xfrm>
            <a:off x="1824920" y="4180893"/>
            <a:ext cx="279400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1</a:t>
            </a:r>
          </a:p>
        </p:txBody>
      </p:sp>
      <p:sp>
        <p:nvSpPr>
          <p:cNvPr id="14369" name="Text Box 33"/>
          <p:cNvSpPr txBox="1">
            <a:spLocks noChangeArrowheads="1"/>
          </p:cNvSpPr>
          <p:nvPr/>
        </p:nvSpPr>
        <p:spPr bwMode="auto">
          <a:xfrm>
            <a:off x="1824127" y="4420241"/>
            <a:ext cx="280987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0</a:t>
            </a:r>
          </a:p>
        </p:txBody>
      </p:sp>
      <p:sp>
        <p:nvSpPr>
          <p:cNvPr id="14370" name="Text Box 34"/>
          <p:cNvSpPr txBox="1">
            <a:spLocks noChangeArrowheads="1"/>
          </p:cNvSpPr>
          <p:nvPr/>
        </p:nvSpPr>
        <p:spPr bwMode="auto">
          <a:xfrm>
            <a:off x="1824920" y="4879619"/>
            <a:ext cx="279400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1</a:t>
            </a:r>
          </a:p>
        </p:txBody>
      </p:sp>
      <p:sp>
        <p:nvSpPr>
          <p:cNvPr id="14371" name="Text Box 35"/>
          <p:cNvSpPr txBox="1">
            <a:spLocks noChangeArrowheads="1"/>
          </p:cNvSpPr>
          <p:nvPr/>
        </p:nvSpPr>
        <p:spPr bwMode="auto">
          <a:xfrm>
            <a:off x="1824127" y="4646711"/>
            <a:ext cx="280987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0</a:t>
            </a:r>
          </a:p>
        </p:txBody>
      </p:sp>
      <p:sp>
        <p:nvSpPr>
          <p:cNvPr id="14372" name="Text Box 36"/>
          <p:cNvSpPr txBox="1">
            <a:spLocks noChangeArrowheads="1"/>
          </p:cNvSpPr>
          <p:nvPr/>
        </p:nvSpPr>
        <p:spPr bwMode="auto">
          <a:xfrm>
            <a:off x="1824920" y="3740831"/>
            <a:ext cx="279400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1</a:t>
            </a:r>
          </a:p>
        </p:txBody>
      </p:sp>
      <p:sp>
        <p:nvSpPr>
          <p:cNvPr id="14373" name="Text Box 37"/>
          <p:cNvSpPr txBox="1">
            <a:spLocks noChangeArrowheads="1"/>
          </p:cNvSpPr>
          <p:nvPr/>
        </p:nvSpPr>
        <p:spPr bwMode="auto">
          <a:xfrm>
            <a:off x="2187575" y="2511425"/>
            <a:ext cx="1339126" cy="81836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Physical page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number or 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disk address</a:t>
            </a:r>
          </a:p>
        </p:txBody>
      </p:sp>
      <p:sp>
        <p:nvSpPr>
          <p:cNvPr id="14374" name="Text Box 38"/>
          <p:cNvSpPr txBox="1">
            <a:spLocks noChangeArrowheads="1"/>
          </p:cNvSpPr>
          <p:nvPr/>
        </p:nvSpPr>
        <p:spPr bwMode="auto">
          <a:xfrm>
            <a:off x="1209497" y="3239910"/>
            <a:ext cx="641243" cy="3357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PTE 0</a:t>
            </a:r>
          </a:p>
        </p:txBody>
      </p:sp>
      <p:sp>
        <p:nvSpPr>
          <p:cNvPr id="14375" name="Text Box 39"/>
          <p:cNvSpPr txBox="1">
            <a:spLocks noChangeArrowheads="1"/>
          </p:cNvSpPr>
          <p:nvPr/>
        </p:nvSpPr>
        <p:spPr bwMode="auto">
          <a:xfrm>
            <a:off x="1206322" y="4852810"/>
            <a:ext cx="641243" cy="3357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PTE 7</a:t>
            </a:r>
          </a:p>
        </p:txBody>
      </p:sp>
      <p:sp>
        <p:nvSpPr>
          <p:cNvPr id="14376" name="Text Box 40"/>
          <p:cNvSpPr txBox="1">
            <a:spLocks noChangeArrowheads="1"/>
          </p:cNvSpPr>
          <p:nvPr/>
        </p:nvSpPr>
        <p:spPr bwMode="auto">
          <a:xfrm>
            <a:off x="6831013" y="2909888"/>
            <a:ext cx="550448" cy="3357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PP 0</a:t>
            </a:r>
          </a:p>
        </p:txBody>
      </p:sp>
      <p:sp>
        <p:nvSpPr>
          <p:cNvPr id="14377" name="Rectangle 41"/>
          <p:cNvSpPr>
            <a:spLocks noChangeArrowheads="1"/>
          </p:cNvSpPr>
          <p:nvPr/>
        </p:nvSpPr>
        <p:spPr bwMode="auto">
          <a:xfrm>
            <a:off x="5465763" y="3175000"/>
            <a:ext cx="1379537" cy="2286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VP 2</a:t>
            </a:r>
          </a:p>
        </p:txBody>
      </p:sp>
      <p:sp>
        <p:nvSpPr>
          <p:cNvPr id="14378" name="Rectangle 42"/>
          <p:cNvSpPr>
            <a:spLocks noChangeArrowheads="1"/>
          </p:cNvSpPr>
          <p:nvPr/>
        </p:nvSpPr>
        <p:spPr bwMode="auto">
          <a:xfrm>
            <a:off x="5465763" y="2946400"/>
            <a:ext cx="1379537" cy="2286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VP 1</a:t>
            </a:r>
          </a:p>
        </p:txBody>
      </p:sp>
      <p:sp>
        <p:nvSpPr>
          <p:cNvPr id="14379" name="Oval 43"/>
          <p:cNvSpPr>
            <a:spLocks noChangeArrowheads="1"/>
          </p:cNvSpPr>
          <p:nvPr/>
        </p:nvSpPr>
        <p:spPr bwMode="auto">
          <a:xfrm>
            <a:off x="2895600" y="5003800"/>
            <a:ext cx="76200" cy="76200"/>
          </a:xfrm>
          <a:prstGeom prst="ellipse">
            <a:avLst/>
          </a:prstGeom>
          <a:solidFill>
            <a:srgbClr val="000066"/>
          </a:solidFill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80" name="Oval 44"/>
          <p:cNvSpPr>
            <a:spLocks noChangeArrowheads="1"/>
          </p:cNvSpPr>
          <p:nvPr/>
        </p:nvSpPr>
        <p:spPr bwMode="auto">
          <a:xfrm>
            <a:off x="2895600" y="4775200"/>
            <a:ext cx="76200" cy="76200"/>
          </a:xfrm>
          <a:prstGeom prst="ellipse">
            <a:avLst/>
          </a:prstGeom>
          <a:solidFill>
            <a:srgbClr val="000066"/>
          </a:solidFill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81" name="Oval 45"/>
          <p:cNvSpPr>
            <a:spLocks noChangeArrowheads="1"/>
          </p:cNvSpPr>
          <p:nvPr/>
        </p:nvSpPr>
        <p:spPr bwMode="auto">
          <a:xfrm>
            <a:off x="2895600" y="3867150"/>
            <a:ext cx="76200" cy="76200"/>
          </a:xfrm>
          <a:prstGeom prst="ellipse">
            <a:avLst/>
          </a:prstGeom>
          <a:solidFill>
            <a:srgbClr val="000066"/>
          </a:solidFill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82" name="Oval 46"/>
          <p:cNvSpPr>
            <a:spLocks noChangeArrowheads="1"/>
          </p:cNvSpPr>
          <p:nvPr/>
        </p:nvSpPr>
        <p:spPr bwMode="auto">
          <a:xfrm>
            <a:off x="2895600" y="3632200"/>
            <a:ext cx="76200" cy="76200"/>
          </a:xfrm>
          <a:prstGeom prst="ellipse">
            <a:avLst/>
          </a:prstGeom>
          <a:solidFill>
            <a:srgbClr val="000066"/>
          </a:solidFill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83" name="Text Box 47"/>
          <p:cNvSpPr txBox="1">
            <a:spLocks noChangeArrowheads="1"/>
          </p:cNvSpPr>
          <p:nvPr/>
        </p:nvSpPr>
        <p:spPr bwMode="auto">
          <a:xfrm>
            <a:off x="6843713" y="3570288"/>
            <a:ext cx="550448" cy="3357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PP 3</a:t>
            </a:r>
          </a:p>
        </p:txBody>
      </p:sp>
      <p:sp>
        <p:nvSpPr>
          <p:cNvPr id="14384" name="Rectangle 48"/>
          <p:cNvSpPr>
            <a:spLocks noChangeArrowheads="1"/>
          </p:cNvSpPr>
          <p:nvPr/>
        </p:nvSpPr>
        <p:spPr bwMode="auto">
          <a:xfrm>
            <a:off x="5473700" y="4987925"/>
            <a:ext cx="1379538" cy="228600"/>
          </a:xfrm>
          <a:prstGeom prst="rect">
            <a:avLst/>
          </a:prstGeom>
          <a:solidFill>
            <a:srgbClr val="FFFFFF"/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VP 1</a:t>
            </a:r>
          </a:p>
        </p:txBody>
      </p:sp>
      <p:sp>
        <p:nvSpPr>
          <p:cNvPr id="14385" name="Rectangle 49"/>
          <p:cNvSpPr>
            <a:spLocks noChangeArrowheads="1"/>
          </p:cNvSpPr>
          <p:nvPr/>
        </p:nvSpPr>
        <p:spPr bwMode="auto">
          <a:xfrm>
            <a:off x="5473700" y="5298440"/>
            <a:ext cx="1379538" cy="228600"/>
          </a:xfrm>
          <a:prstGeom prst="rect">
            <a:avLst/>
          </a:prstGeom>
          <a:solidFill>
            <a:srgbClr val="FFFFFF"/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VP 2</a:t>
            </a:r>
          </a:p>
        </p:txBody>
      </p:sp>
      <p:sp>
        <p:nvSpPr>
          <p:cNvPr id="14386" name="Rectangle 50"/>
          <p:cNvSpPr>
            <a:spLocks noChangeArrowheads="1"/>
          </p:cNvSpPr>
          <p:nvPr/>
        </p:nvSpPr>
        <p:spPr bwMode="auto">
          <a:xfrm>
            <a:off x="5473700" y="5919470"/>
            <a:ext cx="1379538" cy="228600"/>
          </a:xfrm>
          <a:prstGeom prst="rect">
            <a:avLst/>
          </a:prstGeom>
          <a:solidFill>
            <a:srgbClr val="FFFFFF"/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VP 4</a:t>
            </a:r>
          </a:p>
        </p:txBody>
      </p:sp>
      <p:sp>
        <p:nvSpPr>
          <p:cNvPr id="14387" name="Rectangle 51"/>
          <p:cNvSpPr>
            <a:spLocks noChangeArrowheads="1"/>
          </p:cNvSpPr>
          <p:nvPr/>
        </p:nvSpPr>
        <p:spPr bwMode="auto">
          <a:xfrm>
            <a:off x="5473700" y="6229985"/>
            <a:ext cx="1379538" cy="228600"/>
          </a:xfrm>
          <a:prstGeom prst="rect">
            <a:avLst/>
          </a:prstGeom>
          <a:solidFill>
            <a:srgbClr val="FFFFFF"/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VP 6</a:t>
            </a:r>
          </a:p>
        </p:txBody>
      </p:sp>
      <p:sp>
        <p:nvSpPr>
          <p:cNvPr id="14388" name="Rectangle 52"/>
          <p:cNvSpPr>
            <a:spLocks noChangeArrowheads="1"/>
          </p:cNvSpPr>
          <p:nvPr/>
        </p:nvSpPr>
        <p:spPr bwMode="auto">
          <a:xfrm>
            <a:off x="5473700" y="6540500"/>
            <a:ext cx="1379538" cy="228600"/>
          </a:xfrm>
          <a:prstGeom prst="rect">
            <a:avLst/>
          </a:prstGeom>
          <a:solidFill>
            <a:srgbClr val="FFFFFF"/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VP 7</a:t>
            </a:r>
          </a:p>
        </p:txBody>
      </p:sp>
      <p:sp>
        <p:nvSpPr>
          <p:cNvPr id="14389" name="Oval 53"/>
          <p:cNvSpPr>
            <a:spLocks noChangeArrowheads="1"/>
          </p:cNvSpPr>
          <p:nvPr/>
        </p:nvSpPr>
        <p:spPr bwMode="auto">
          <a:xfrm>
            <a:off x="2895600" y="4076344"/>
            <a:ext cx="76200" cy="76200"/>
          </a:xfrm>
          <a:prstGeom prst="ellipse">
            <a:avLst/>
          </a:prstGeom>
          <a:solidFill>
            <a:srgbClr val="000066"/>
          </a:solidFill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90" name="Line 54"/>
          <p:cNvSpPr>
            <a:spLocks noChangeShapeType="1"/>
          </p:cNvSpPr>
          <p:nvPr/>
        </p:nvSpPr>
        <p:spPr bwMode="auto">
          <a:xfrm>
            <a:off x="2908300" y="4121061"/>
            <a:ext cx="2565400" cy="1511300"/>
          </a:xfrm>
          <a:prstGeom prst="line">
            <a:avLst/>
          </a:prstGeom>
          <a:noFill/>
          <a:ln w="19080">
            <a:solidFill>
              <a:srgbClr val="000066"/>
            </a:solidFill>
            <a:prstDash val="dash"/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91" name="Oval 55"/>
          <p:cNvSpPr>
            <a:spLocks noChangeArrowheads="1"/>
          </p:cNvSpPr>
          <p:nvPr/>
        </p:nvSpPr>
        <p:spPr bwMode="auto">
          <a:xfrm>
            <a:off x="2895600" y="4286250"/>
            <a:ext cx="76200" cy="76200"/>
          </a:xfrm>
          <a:prstGeom prst="ellipse">
            <a:avLst/>
          </a:prstGeom>
          <a:solidFill>
            <a:srgbClr val="000066"/>
          </a:solidFill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92" name="Line 56"/>
          <p:cNvSpPr>
            <a:spLocks noChangeShapeType="1"/>
          </p:cNvSpPr>
          <p:nvPr/>
        </p:nvSpPr>
        <p:spPr bwMode="auto">
          <a:xfrm flipV="1">
            <a:off x="2940050" y="3643313"/>
            <a:ext cx="2533650" cy="673100"/>
          </a:xfrm>
          <a:prstGeom prst="line">
            <a:avLst/>
          </a:prstGeom>
          <a:noFill/>
          <a:ln w="19080">
            <a:solidFill>
              <a:srgbClr val="0000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93" name="Rectangle 57"/>
          <p:cNvSpPr>
            <a:spLocks noChangeArrowheads="1"/>
          </p:cNvSpPr>
          <p:nvPr/>
        </p:nvSpPr>
        <p:spPr bwMode="auto">
          <a:xfrm>
            <a:off x="5473700" y="5608955"/>
            <a:ext cx="1379538" cy="228600"/>
          </a:xfrm>
          <a:prstGeom prst="rect">
            <a:avLst/>
          </a:prstGeom>
          <a:solidFill>
            <a:srgbClr val="FFFFFF"/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VP 3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8" grpId="0"/>
      <p:bldP spid="14349" grpId="0" animBg="1"/>
      <p:bldP spid="14350" grpId="0" animBg="1"/>
      <p:bldP spid="14351" grpId="0" animBg="1"/>
      <p:bldP spid="14352" grpId="0" animBg="1"/>
      <p:bldP spid="14353" grpId="0" animBg="1"/>
      <p:bldP spid="14354" grpId="0" animBg="1"/>
      <p:bldP spid="14355" grpId="0"/>
      <p:bldP spid="14376" grpId="0"/>
      <p:bldP spid="14377" grpId="0" animBg="1"/>
      <p:bldP spid="14378" grpId="0" animBg="1"/>
      <p:bldP spid="14383" grpId="0"/>
      <p:bldP spid="14384" grpId="0" animBg="1"/>
      <p:bldP spid="14385" grpId="0" animBg="1"/>
      <p:bldP spid="14386" grpId="0" animBg="1"/>
      <p:bldP spid="14387" grpId="0" animBg="1"/>
      <p:bldP spid="14388" grpId="0" animBg="1"/>
      <p:bldP spid="14390" grpId="0" animBg="1"/>
      <p:bldP spid="14392" grpId="0" animBg="1"/>
      <p:bldP spid="1439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Grp="1" noChangeArrowheads="1"/>
          </p:cNvSpPr>
          <p:nvPr>
            <p:ph type="title"/>
          </p:nvPr>
        </p:nvSpPr>
        <p:spPr>
          <a:xfrm>
            <a:off x="298361" y="360362"/>
            <a:ext cx="8281987" cy="782638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Page Hit</a:t>
            </a:r>
            <a:endParaRPr lang="en-GB" dirty="0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9830" y="1147763"/>
            <a:ext cx="8307387" cy="604837"/>
          </a:xfrm>
          <a:ln/>
        </p:spPr>
        <p:txBody>
          <a:bodyPr/>
          <a:lstStyle/>
          <a:p>
            <a:pPr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i="1" dirty="0" smtClean="0">
                <a:solidFill>
                  <a:srgbClr val="C00000"/>
                </a:solidFill>
              </a:rPr>
              <a:t>Page hit: </a:t>
            </a:r>
            <a:r>
              <a:rPr lang="en-GB" dirty="0" smtClean="0"/>
              <a:t>reference to VM word that is in physical memory (DRAM cache hit)</a:t>
            </a:r>
            <a:endParaRPr lang="en-GB" dirty="0"/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3184939" y="4448175"/>
            <a:ext cx="1600200" cy="228600"/>
          </a:xfrm>
          <a:prstGeom prst="rect">
            <a:avLst/>
          </a:prstGeom>
          <a:solidFill>
            <a:schemeClr val="bg1">
              <a:lumMod val="85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3184939" y="4676775"/>
            <a:ext cx="1600200" cy="2286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3184939" y="4219575"/>
            <a:ext cx="1600200" cy="228600"/>
          </a:xfrm>
          <a:prstGeom prst="rect">
            <a:avLst/>
          </a:prstGeom>
          <a:solidFill>
            <a:srgbClr val="FFFFFF"/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null</a:t>
            </a:r>
          </a:p>
        </p:txBody>
      </p:sp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3184939" y="3076575"/>
            <a:ext cx="1600200" cy="228600"/>
          </a:xfrm>
          <a:prstGeom prst="rect">
            <a:avLst/>
          </a:prstGeom>
          <a:solidFill>
            <a:srgbClr val="FFFFFF"/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null</a:t>
            </a:r>
          </a:p>
        </p:txBody>
      </p:sp>
      <p:sp>
        <p:nvSpPr>
          <p:cNvPr id="14343" name="Rectangle 7"/>
          <p:cNvSpPr>
            <a:spLocks noChangeArrowheads="1"/>
          </p:cNvSpPr>
          <p:nvPr/>
        </p:nvSpPr>
        <p:spPr bwMode="auto">
          <a:xfrm>
            <a:off x="3184939" y="3305175"/>
            <a:ext cx="1600200" cy="2286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44" name="Rectangle 8"/>
          <p:cNvSpPr>
            <a:spLocks noChangeArrowheads="1"/>
          </p:cNvSpPr>
          <p:nvPr/>
        </p:nvSpPr>
        <p:spPr bwMode="auto">
          <a:xfrm>
            <a:off x="3184939" y="3533775"/>
            <a:ext cx="1600200" cy="2286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45" name="Rectangle 9"/>
          <p:cNvSpPr>
            <a:spLocks noChangeArrowheads="1"/>
          </p:cNvSpPr>
          <p:nvPr/>
        </p:nvSpPr>
        <p:spPr bwMode="auto">
          <a:xfrm>
            <a:off x="3184939" y="3762375"/>
            <a:ext cx="1600200" cy="228600"/>
          </a:xfrm>
          <a:prstGeom prst="rect">
            <a:avLst/>
          </a:prstGeom>
          <a:solidFill>
            <a:schemeClr val="bg1">
              <a:lumMod val="85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46" name="Rectangle 10"/>
          <p:cNvSpPr>
            <a:spLocks noChangeArrowheads="1"/>
          </p:cNvSpPr>
          <p:nvPr/>
        </p:nvSpPr>
        <p:spPr bwMode="auto">
          <a:xfrm>
            <a:off x="3184939" y="3990975"/>
            <a:ext cx="1600200" cy="2286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47" name="Text Box 11"/>
          <p:cNvSpPr txBox="1">
            <a:spLocks noChangeArrowheads="1"/>
          </p:cNvSpPr>
          <p:nvPr/>
        </p:nvSpPr>
        <p:spPr bwMode="auto">
          <a:xfrm>
            <a:off x="3137670" y="4946561"/>
            <a:ext cx="1690688" cy="812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Memory resident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page table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(DRAM)</a:t>
            </a:r>
          </a:p>
        </p:txBody>
      </p:sp>
      <p:sp>
        <p:nvSpPr>
          <p:cNvPr id="14348" name="Text Box 12"/>
          <p:cNvSpPr txBox="1">
            <a:spLocks noChangeArrowheads="1"/>
          </p:cNvSpPr>
          <p:nvPr/>
        </p:nvSpPr>
        <p:spPr bwMode="auto">
          <a:xfrm>
            <a:off x="6412327" y="2133600"/>
            <a:ext cx="1627153" cy="57708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Physical memory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(DRAM)</a:t>
            </a:r>
          </a:p>
        </p:txBody>
      </p:sp>
      <p:sp>
        <p:nvSpPr>
          <p:cNvPr id="14349" name="Rectangle 13"/>
          <p:cNvSpPr>
            <a:spLocks noChangeArrowheads="1"/>
          </p:cNvSpPr>
          <p:nvPr/>
        </p:nvSpPr>
        <p:spPr bwMode="auto">
          <a:xfrm>
            <a:off x="6529802" y="3172092"/>
            <a:ext cx="1379537" cy="2286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VP 7</a:t>
            </a:r>
          </a:p>
        </p:txBody>
      </p:sp>
      <p:sp>
        <p:nvSpPr>
          <p:cNvPr id="14350" name="Rectangle 14"/>
          <p:cNvSpPr>
            <a:spLocks noChangeArrowheads="1"/>
          </p:cNvSpPr>
          <p:nvPr/>
        </p:nvSpPr>
        <p:spPr bwMode="auto">
          <a:xfrm>
            <a:off x="6529802" y="3381375"/>
            <a:ext cx="1379537" cy="2286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VP 4</a:t>
            </a:r>
          </a:p>
        </p:txBody>
      </p:sp>
      <p:sp>
        <p:nvSpPr>
          <p:cNvPr id="14351" name="Line 15"/>
          <p:cNvSpPr>
            <a:spLocks noChangeShapeType="1"/>
          </p:cNvSpPr>
          <p:nvPr/>
        </p:nvSpPr>
        <p:spPr bwMode="auto">
          <a:xfrm>
            <a:off x="4010439" y="4568825"/>
            <a:ext cx="2527300" cy="1450975"/>
          </a:xfrm>
          <a:prstGeom prst="line">
            <a:avLst/>
          </a:prstGeom>
          <a:noFill/>
          <a:ln w="19080">
            <a:solidFill>
              <a:srgbClr val="000066"/>
            </a:solidFill>
            <a:prstDash val="dash"/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52" name="Line 16"/>
          <p:cNvSpPr>
            <a:spLocks noChangeShapeType="1"/>
          </p:cNvSpPr>
          <p:nvPr/>
        </p:nvSpPr>
        <p:spPr bwMode="auto">
          <a:xfrm flipV="1">
            <a:off x="4010439" y="3198813"/>
            <a:ext cx="2527300" cy="1612900"/>
          </a:xfrm>
          <a:prstGeom prst="line">
            <a:avLst/>
          </a:prstGeom>
          <a:noFill/>
          <a:ln w="19080">
            <a:solidFill>
              <a:srgbClr val="0000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53" name="Line 17"/>
          <p:cNvSpPr>
            <a:spLocks noChangeShapeType="1"/>
          </p:cNvSpPr>
          <p:nvPr/>
        </p:nvSpPr>
        <p:spPr bwMode="auto">
          <a:xfrm flipV="1">
            <a:off x="4035839" y="2970213"/>
            <a:ext cx="2501900" cy="698500"/>
          </a:xfrm>
          <a:prstGeom prst="line">
            <a:avLst/>
          </a:prstGeom>
          <a:noFill/>
          <a:ln w="19080">
            <a:solidFill>
              <a:srgbClr val="0000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54" name="Line 18"/>
          <p:cNvSpPr>
            <a:spLocks noChangeShapeType="1"/>
          </p:cNvSpPr>
          <p:nvPr/>
        </p:nvSpPr>
        <p:spPr bwMode="auto">
          <a:xfrm flipV="1">
            <a:off x="3985039" y="2741613"/>
            <a:ext cx="2552700" cy="701675"/>
          </a:xfrm>
          <a:prstGeom prst="line">
            <a:avLst/>
          </a:prstGeom>
          <a:noFill/>
          <a:ln w="19080">
            <a:solidFill>
              <a:srgbClr val="0000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55" name="Text Box 19"/>
          <p:cNvSpPr txBox="1">
            <a:spLocks noChangeArrowheads="1"/>
          </p:cNvSpPr>
          <p:nvPr/>
        </p:nvSpPr>
        <p:spPr bwMode="auto">
          <a:xfrm>
            <a:off x="6464714" y="4130675"/>
            <a:ext cx="1541463" cy="5730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Virtual memory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(disk)</a:t>
            </a:r>
          </a:p>
        </p:txBody>
      </p:sp>
      <p:sp>
        <p:nvSpPr>
          <p:cNvPr id="14356" name="Rectangle 20"/>
          <p:cNvSpPr>
            <a:spLocks noChangeArrowheads="1"/>
          </p:cNvSpPr>
          <p:nvPr/>
        </p:nvSpPr>
        <p:spPr bwMode="auto">
          <a:xfrm>
            <a:off x="2880139" y="4448175"/>
            <a:ext cx="304800" cy="228600"/>
          </a:xfrm>
          <a:prstGeom prst="rect">
            <a:avLst/>
          </a:prstGeom>
          <a:noFill/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57" name="Rectangle 21"/>
          <p:cNvSpPr>
            <a:spLocks noChangeArrowheads="1"/>
          </p:cNvSpPr>
          <p:nvPr/>
        </p:nvSpPr>
        <p:spPr bwMode="auto">
          <a:xfrm>
            <a:off x="2880139" y="4676775"/>
            <a:ext cx="304800" cy="228600"/>
          </a:xfrm>
          <a:prstGeom prst="rect">
            <a:avLst/>
          </a:prstGeom>
          <a:noFill/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58" name="Rectangle 22"/>
          <p:cNvSpPr>
            <a:spLocks noChangeArrowheads="1"/>
          </p:cNvSpPr>
          <p:nvPr/>
        </p:nvSpPr>
        <p:spPr bwMode="auto">
          <a:xfrm>
            <a:off x="2880139" y="4219575"/>
            <a:ext cx="304800" cy="228600"/>
          </a:xfrm>
          <a:prstGeom prst="rect">
            <a:avLst/>
          </a:prstGeom>
          <a:noFill/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59" name="Rectangle 23"/>
          <p:cNvSpPr>
            <a:spLocks noChangeArrowheads="1"/>
          </p:cNvSpPr>
          <p:nvPr/>
        </p:nvSpPr>
        <p:spPr bwMode="auto">
          <a:xfrm>
            <a:off x="2880139" y="3076575"/>
            <a:ext cx="304800" cy="228600"/>
          </a:xfrm>
          <a:prstGeom prst="rect">
            <a:avLst/>
          </a:prstGeom>
          <a:noFill/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60" name="Rectangle 24"/>
          <p:cNvSpPr>
            <a:spLocks noChangeArrowheads="1"/>
          </p:cNvSpPr>
          <p:nvPr/>
        </p:nvSpPr>
        <p:spPr bwMode="auto">
          <a:xfrm>
            <a:off x="2880139" y="3305175"/>
            <a:ext cx="304800" cy="228600"/>
          </a:xfrm>
          <a:prstGeom prst="rect">
            <a:avLst/>
          </a:prstGeom>
          <a:noFill/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61" name="Rectangle 25"/>
          <p:cNvSpPr>
            <a:spLocks noChangeArrowheads="1"/>
          </p:cNvSpPr>
          <p:nvPr/>
        </p:nvSpPr>
        <p:spPr bwMode="auto">
          <a:xfrm>
            <a:off x="2880139" y="3533775"/>
            <a:ext cx="304800" cy="228600"/>
          </a:xfrm>
          <a:prstGeom prst="rect">
            <a:avLst/>
          </a:prstGeom>
          <a:noFill/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62" name="Rectangle 26"/>
          <p:cNvSpPr>
            <a:spLocks noChangeArrowheads="1"/>
          </p:cNvSpPr>
          <p:nvPr/>
        </p:nvSpPr>
        <p:spPr bwMode="auto">
          <a:xfrm>
            <a:off x="2880139" y="3762375"/>
            <a:ext cx="304800" cy="228600"/>
          </a:xfrm>
          <a:prstGeom prst="rect">
            <a:avLst/>
          </a:prstGeom>
          <a:noFill/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63" name="Rectangle 27"/>
          <p:cNvSpPr>
            <a:spLocks noChangeArrowheads="1"/>
          </p:cNvSpPr>
          <p:nvPr/>
        </p:nvSpPr>
        <p:spPr bwMode="auto">
          <a:xfrm>
            <a:off x="2880139" y="3990975"/>
            <a:ext cx="304800" cy="228600"/>
          </a:xfrm>
          <a:prstGeom prst="rect">
            <a:avLst/>
          </a:prstGeom>
          <a:noFill/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64" name="Text Box 28"/>
          <p:cNvSpPr txBox="1">
            <a:spLocks noChangeArrowheads="1"/>
          </p:cNvSpPr>
          <p:nvPr/>
        </p:nvSpPr>
        <p:spPr bwMode="auto">
          <a:xfrm>
            <a:off x="2651539" y="2771775"/>
            <a:ext cx="685800" cy="3357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Valid</a:t>
            </a:r>
          </a:p>
        </p:txBody>
      </p:sp>
      <p:sp>
        <p:nvSpPr>
          <p:cNvPr id="14365" name="Text Box 29"/>
          <p:cNvSpPr txBox="1">
            <a:spLocks noChangeArrowheads="1"/>
          </p:cNvSpPr>
          <p:nvPr/>
        </p:nvSpPr>
        <p:spPr bwMode="auto">
          <a:xfrm>
            <a:off x="2888166" y="3046413"/>
            <a:ext cx="280987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0</a:t>
            </a:r>
          </a:p>
        </p:txBody>
      </p:sp>
      <p:sp>
        <p:nvSpPr>
          <p:cNvPr id="14366" name="Text Box 30"/>
          <p:cNvSpPr txBox="1">
            <a:spLocks noChangeArrowheads="1"/>
          </p:cNvSpPr>
          <p:nvPr/>
        </p:nvSpPr>
        <p:spPr bwMode="auto">
          <a:xfrm>
            <a:off x="2888959" y="3279322"/>
            <a:ext cx="279400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1</a:t>
            </a:r>
          </a:p>
        </p:txBody>
      </p:sp>
      <p:sp>
        <p:nvSpPr>
          <p:cNvPr id="14367" name="Text Box 31"/>
          <p:cNvSpPr txBox="1">
            <a:spLocks noChangeArrowheads="1"/>
          </p:cNvSpPr>
          <p:nvPr/>
        </p:nvSpPr>
        <p:spPr bwMode="auto">
          <a:xfrm>
            <a:off x="2888166" y="3745140"/>
            <a:ext cx="280987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0</a:t>
            </a:r>
          </a:p>
        </p:txBody>
      </p:sp>
      <p:sp>
        <p:nvSpPr>
          <p:cNvPr id="14368" name="Text Box 32"/>
          <p:cNvSpPr txBox="1">
            <a:spLocks noChangeArrowheads="1"/>
          </p:cNvSpPr>
          <p:nvPr/>
        </p:nvSpPr>
        <p:spPr bwMode="auto">
          <a:xfrm>
            <a:off x="2888959" y="3952293"/>
            <a:ext cx="279400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1</a:t>
            </a:r>
          </a:p>
        </p:txBody>
      </p:sp>
      <p:sp>
        <p:nvSpPr>
          <p:cNvPr id="14369" name="Text Box 33"/>
          <p:cNvSpPr txBox="1">
            <a:spLocks noChangeArrowheads="1"/>
          </p:cNvSpPr>
          <p:nvPr/>
        </p:nvSpPr>
        <p:spPr bwMode="auto">
          <a:xfrm>
            <a:off x="2888166" y="4191641"/>
            <a:ext cx="280987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0</a:t>
            </a:r>
          </a:p>
        </p:txBody>
      </p:sp>
      <p:sp>
        <p:nvSpPr>
          <p:cNvPr id="14370" name="Text Box 34"/>
          <p:cNvSpPr txBox="1">
            <a:spLocks noChangeArrowheads="1"/>
          </p:cNvSpPr>
          <p:nvPr/>
        </p:nvSpPr>
        <p:spPr bwMode="auto">
          <a:xfrm>
            <a:off x="2888959" y="4651019"/>
            <a:ext cx="279400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1</a:t>
            </a:r>
          </a:p>
        </p:txBody>
      </p:sp>
      <p:sp>
        <p:nvSpPr>
          <p:cNvPr id="14371" name="Text Box 35"/>
          <p:cNvSpPr txBox="1">
            <a:spLocks noChangeArrowheads="1"/>
          </p:cNvSpPr>
          <p:nvPr/>
        </p:nvSpPr>
        <p:spPr bwMode="auto">
          <a:xfrm>
            <a:off x="2888166" y="4418111"/>
            <a:ext cx="280987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0</a:t>
            </a:r>
          </a:p>
        </p:txBody>
      </p:sp>
      <p:sp>
        <p:nvSpPr>
          <p:cNvPr id="14372" name="Text Box 36"/>
          <p:cNvSpPr txBox="1">
            <a:spLocks noChangeArrowheads="1"/>
          </p:cNvSpPr>
          <p:nvPr/>
        </p:nvSpPr>
        <p:spPr bwMode="auto">
          <a:xfrm>
            <a:off x="2888959" y="3512231"/>
            <a:ext cx="279400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1</a:t>
            </a:r>
          </a:p>
        </p:txBody>
      </p:sp>
      <p:sp>
        <p:nvSpPr>
          <p:cNvPr id="14373" name="Text Box 37"/>
          <p:cNvSpPr txBox="1">
            <a:spLocks noChangeArrowheads="1"/>
          </p:cNvSpPr>
          <p:nvPr/>
        </p:nvSpPr>
        <p:spPr bwMode="auto">
          <a:xfrm>
            <a:off x="3251614" y="2282825"/>
            <a:ext cx="1339126" cy="81836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Physical page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number or 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disk address</a:t>
            </a:r>
          </a:p>
        </p:txBody>
      </p:sp>
      <p:sp>
        <p:nvSpPr>
          <p:cNvPr id="14374" name="Text Box 38"/>
          <p:cNvSpPr txBox="1">
            <a:spLocks noChangeArrowheads="1"/>
          </p:cNvSpPr>
          <p:nvPr/>
        </p:nvSpPr>
        <p:spPr bwMode="auto">
          <a:xfrm>
            <a:off x="2273536" y="3011310"/>
            <a:ext cx="641243" cy="3357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PTE 0</a:t>
            </a:r>
          </a:p>
        </p:txBody>
      </p:sp>
      <p:sp>
        <p:nvSpPr>
          <p:cNvPr id="14375" name="Text Box 39"/>
          <p:cNvSpPr txBox="1">
            <a:spLocks noChangeArrowheads="1"/>
          </p:cNvSpPr>
          <p:nvPr/>
        </p:nvSpPr>
        <p:spPr bwMode="auto">
          <a:xfrm>
            <a:off x="2270361" y="4624210"/>
            <a:ext cx="641243" cy="3357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PTE 7</a:t>
            </a:r>
          </a:p>
        </p:txBody>
      </p:sp>
      <p:sp>
        <p:nvSpPr>
          <p:cNvPr id="14376" name="Text Box 40"/>
          <p:cNvSpPr txBox="1">
            <a:spLocks noChangeArrowheads="1"/>
          </p:cNvSpPr>
          <p:nvPr/>
        </p:nvSpPr>
        <p:spPr bwMode="auto">
          <a:xfrm>
            <a:off x="7895052" y="2681288"/>
            <a:ext cx="550448" cy="3357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PP 0</a:t>
            </a:r>
          </a:p>
        </p:txBody>
      </p:sp>
      <p:sp>
        <p:nvSpPr>
          <p:cNvPr id="14377" name="Rectangle 41"/>
          <p:cNvSpPr>
            <a:spLocks noChangeArrowheads="1"/>
          </p:cNvSpPr>
          <p:nvPr/>
        </p:nvSpPr>
        <p:spPr bwMode="auto">
          <a:xfrm>
            <a:off x="6529802" y="2946400"/>
            <a:ext cx="1379537" cy="2286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VP 2</a:t>
            </a:r>
          </a:p>
        </p:txBody>
      </p:sp>
      <p:sp>
        <p:nvSpPr>
          <p:cNvPr id="14378" name="Rectangle 42"/>
          <p:cNvSpPr>
            <a:spLocks noChangeArrowheads="1"/>
          </p:cNvSpPr>
          <p:nvPr/>
        </p:nvSpPr>
        <p:spPr bwMode="auto">
          <a:xfrm>
            <a:off x="6529802" y="2717800"/>
            <a:ext cx="1379537" cy="2286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VP 1</a:t>
            </a:r>
          </a:p>
        </p:txBody>
      </p:sp>
      <p:sp>
        <p:nvSpPr>
          <p:cNvPr id="14379" name="Oval 43"/>
          <p:cNvSpPr>
            <a:spLocks noChangeArrowheads="1"/>
          </p:cNvSpPr>
          <p:nvPr/>
        </p:nvSpPr>
        <p:spPr bwMode="auto">
          <a:xfrm>
            <a:off x="3959639" y="4775200"/>
            <a:ext cx="76200" cy="76200"/>
          </a:xfrm>
          <a:prstGeom prst="ellipse">
            <a:avLst/>
          </a:prstGeom>
          <a:solidFill>
            <a:srgbClr val="000066"/>
          </a:solidFill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80" name="Oval 44"/>
          <p:cNvSpPr>
            <a:spLocks noChangeArrowheads="1"/>
          </p:cNvSpPr>
          <p:nvPr/>
        </p:nvSpPr>
        <p:spPr bwMode="auto">
          <a:xfrm>
            <a:off x="3959639" y="4546600"/>
            <a:ext cx="76200" cy="76200"/>
          </a:xfrm>
          <a:prstGeom prst="ellipse">
            <a:avLst/>
          </a:prstGeom>
          <a:solidFill>
            <a:srgbClr val="000066"/>
          </a:solidFill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81" name="Oval 45"/>
          <p:cNvSpPr>
            <a:spLocks noChangeArrowheads="1"/>
          </p:cNvSpPr>
          <p:nvPr/>
        </p:nvSpPr>
        <p:spPr bwMode="auto">
          <a:xfrm>
            <a:off x="3959639" y="3638550"/>
            <a:ext cx="76200" cy="76200"/>
          </a:xfrm>
          <a:prstGeom prst="ellipse">
            <a:avLst/>
          </a:prstGeom>
          <a:solidFill>
            <a:srgbClr val="000066"/>
          </a:solidFill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82" name="Oval 46"/>
          <p:cNvSpPr>
            <a:spLocks noChangeArrowheads="1"/>
          </p:cNvSpPr>
          <p:nvPr/>
        </p:nvSpPr>
        <p:spPr bwMode="auto">
          <a:xfrm>
            <a:off x="3959639" y="3403600"/>
            <a:ext cx="76200" cy="76200"/>
          </a:xfrm>
          <a:prstGeom prst="ellipse">
            <a:avLst/>
          </a:prstGeom>
          <a:solidFill>
            <a:srgbClr val="000066"/>
          </a:solidFill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83" name="Text Box 47"/>
          <p:cNvSpPr txBox="1">
            <a:spLocks noChangeArrowheads="1"/>
          </p:cNvSpPr>
          <p:nvPr/>
        </p:nvSpPr>
        <p:spPr bwMode="auto">
          <a:xfrm>
            <a:off x="7907752" y="3341688"/>
            <a:ext cx="550448" cy="3357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PP 3</a:t>
            </a:r>
          </a:p>
        </p:txBody>
      </p:sp>
      <p:sp>
        <p:nvSpPr>
          <p:cNvPr id="14384" name="Rectangle 48"/>
          <p:cNvSpPr>
            <a:spLocks noChangeArrowheads="1"/>
          </p:cNvSpPr>
          <p:nvPr/>
        </p:nvSpPr>
        <p:spPr bwMode="auto">
          <a:xfrm>
            <a:off x="6537739" y="4759325"/>
            <a:ext cx="1379538" cy="228600"/>
          </a:xfrm>
          <a:prstGeom prst="rect">
            <a:avLst/>
          </a:prstGeom>
          <a:solidFill>
            <a:srgbClr val="FFFFFF"/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VP 1</a:t>
            </a:r>
          </a:p>
        </p:txBody>
      </p:sp>
      <p:sp>
        <p:nvSpPr>
          <p:cNvPr id="14385" name="Rectangle 49"/>
          <p:cNvSpPr>
            <a:spLocks noChangeArrowheads="1"/>
          </p:cNvSpPr>
          <p:nvPr/>
        </p:nvSpPr>
        <p:spPr bwMode="auto">
          <a:xfrm>
            <a:off x="6537739" y="5069840"/>
            <a:ext cx="1379538" cy="228600"/>
          </a:xfrm>
          <a:prstGeom prst="rect">
            <a:avLst/>
          </a:prstGeom>
          <a:solidFill>
            <a:srgbClr val="FFFFFF"/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VP 2</a:t>
            </a:r>
          </a:p>
        </p:txBody>
      </p:sp>
      <p:sp>
        <p:nvSpPr>
          <p:cNvPr id="14386" name="Rectangle 50"/>
          <p:cNvSpPr>
            <a:spLocks noChangeArrowheads="1"/>
          </p:cNvSpPr>
          <p:nvPr/>
        </p:nvSpPr>
        <p:spPr bwMode="auto">
          <a:xfrm>
            <a:off x="6537739" y="5690870"/>
            <a:ext cx="1379538" cy="228600"/>
          </a:xfrm>
          <a:prstGeom prst="rect">
            <a:avLst/>
          </a:prstGeom>
          <a:solidFill>
            <a:srgbClr val="FFFFFF"/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VP 4</a:t>
            </a:r>
          </a:p>
        </p:txBody>
      </p:sp>
      <p:sp>
        <p:nvSpPr>
          <p:cNvPr id="14387" name="Rectangle 51"/>
          <p:cNvSpPr>
            <a:spLocks noChangeArrowheads="1"/>
          </p:cNvSpPr>
          <p:nvPr/>
        </p:nvSpPr>
        <p:spPr bwMode="auto">
          <a:xfrm>
            <a:off x="6537739" y="6001385"/>
            <a:ext cx="1379538" cy="228600"/>
          </a:xfrm>
          <a:prstGeom prst="rect">
            <a:avLst/>
          </a:prstGeom>
          <a:solidFill>
            <a:srgbClr val="FFFFFF"/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VP 6</a:t>
            </a:r>
          </a:p>
        </p:txBody>
      </p:sp>
      <p:sp>
        <p:nvSpPr>
          <p:cNvPr id="14388" name="Rectangle 52"/>
          <p:cNvSpPr>
            <a:spLocks noChangeArrowheads="1"/>
          </p:cNvSpPr>
          <p:nvPr/>
        </p:nvSpPr>
        <p:spPr bwMode="auto">
          <a:xfrm>
            <a:off x="6537739" y="6311900"/>
            <a:ext cx="1379538" cy="228600"/>
          </a:xfrm>
          <a:prstGeom prst="rect">
            <a:avLst/>
          </a:prstGeom>
          <a:solidFill>
            <a:srgbClr val="FFFFFF"/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VP 7</a:t>
            </a:r>
          </a:p>
        </p:txBody>
      </p:sp>
      <p:sp>
        <p:nvSpPr>
          <p:cNvPr id="14389" name="Oval 53"/>
          <p:cNvSpPr>
            <a:spLocks noChangeArrowheads="1"/>
          </p:cNvSpPr>
          <p:nvPr/>
        </p:nvSpPr>
        <p:spPr bwMode="auto">
          <a:xfrm>
            <a:off x="3959639" y="3847744"/>
            <a:ext cx="76200" cy="76200"/>
          </a:xfrm>
          <a:prstGeom prst="ellipse">
            <a:avLst/>
          </a:prstGeom>
          <a:solidFill>
            <a:srgbClr val="000066"/>
          </a:solidFill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90" name="Line 54"/>
          <p:cNvSpPr>
            <a:spLocks noChangeShapeType="1"/>
          </p:cNvSpPr>
          <p:nvPr/>
        </p:nvSpPr>
        <p:spPr bwMode="auto">
          <a:xfrm>
            <a:off x="3972339" y="3892461"/>
            <a:ext cx="2565400" cy="1511300"/>
          </a:xfrm>
          <a:prstGeom prst="line">
            <a:avLst/>
          </a:prstGeom>
          <a:noFill/>
          <a:ln w="19080">
            <a:solidFill>
              <a:srgbClr val="000066"/>
            </a:solidFill>
            <a:prstDash val="dash"/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91" name="Oval 55"/>
          <p:cNvSpPr>
            <a:spLocks noChangeArrowheads="1"/>
          </p:cNvSpPr>
          <p:nvPr/>
        </p:nvSpPr>
        <p:spPr bwMode="auto">
          <a:xfrm>
            <a:off x="3959639" y="4057650"/>
            <a:ext cx="76200" cy="76200"/>
          </a:xfrm>
          <a:prstGeom prst="ellipse">
            <a:avLst/>
          </a:prstGeom>
          <a:solidFill>
            <a:srgbClr val="000066"/>
          </a:solidFill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92" name="Line 56"/>
          <p:cNvSpPr>
            <a:spLocks noChangeShapeType="1"/>
          </p:cNvSpPr>
          <p:nvPr/>
        </p:nvSpPr>
        <p:spPr bwMode="auto">
          <a:xfrm flipV="1">
            <a:off x="4004089" y="3414713"/>
            <a:ext cx="2533650" cy="673100"/>
          </a:xfrm>
          <a:prstGeom prst="line">
            <a:avLst/>
          </a:prstGeom>
          <a:noFill/>
          <a:ln w="19080">
            <a:solidFill>
              <a:srgbClr val="0000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93" name="Rectangle 57"/>
          <p:cNvSpPr>
            <a:spLocks noChangeArrowheads="1"/>
          </p:cNvSpPr>
          <p:nvPr/>
        </p:nvSpPr>
        <p:spPr bwMode="auto">
          <a:xfrm>
            <a:off x="6537739" y="5380355"/>
            <a:ext cx="1379538" cy="228600"/>
          </a:xfrm>
          <a:prstGeom prst="rect">
            <a:avLst/>
          </a:prstGeom>
          <a:solidFill>
            <a:srgbClr val="FFFFFF"/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VP 3</a:t>
            </a:r>
          </a:p>
        </p:txBody>
      </p:sp>
      <p:sp>
        <p:nvSpPr>
          <p:cNvPr id="59" name="Rectangle 58"/>
          <p:cNvSpPr/>
          <p:nvPr/>
        </p:nvSpPr>
        <p:spPr bwMode="auto">
          <a:xfrm>
            <a:off x="381000" y="2438400"/>
            <a:ext cx="1600200" cy="2428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600" dirty="0" smtClean="0">
                <a:latin typeface="+mn-lt"/>
              </a:rPr>
              <a:t>Virtual address</a:t>
            </a:r>
          </a:p>
        </p:txBody>
      </p:sp>
      <p:cxnSp>
        <p:nvCxnSpPr>
          <p:cNvPr id="61" name="Shape 60"/>
          <p:cNvCxnSpPr>
            <a:stCxn id="59" idx="2"/>
            <a:endCxn id="14372" idx="1"/>
          </p:cNvCxnSpPr>
          <p:nvPr/>
        </p:nvCxnSpPr>
        <p:spPr bwMode="auto">
          <a:xfrm rot="16200000" flipH="1">
            <a:off x="1543358" y="2319029"/>
            <a:ext cx="983343" cy="1707859"/>
          </a:xfrm>
          <a:prstGeom prst="bentConnector2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Grp="1" noChangeArrowheads="1"/>
          </p:cNvSpPr>
          <p:nvPr>
            <p:ph type="title"/>
          </p:nvPr>
        </p:nvSpPr>
        <p:spPr>
          <a:xfrm>
            <a:off x="298361" y="360362"/>
            <a:ext cx="8281987" cy="782638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Page Fault</a:t>
            </a:r>
            <a:endParaRPr lang="en-GB" dirty="0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22530" y="1147763"/>
            <a:ext cx="8307387" cy="757237"/>
          </a:xfrm>
          <a:ln/>
        </p:spPr>
        <p:txBody>
          <a:bodyPr/>
          <a:lstStyle/>
          <a:p>
            <a:pPr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i="1" dirty="0" smtClean="0">
                <a:solidFill>
                  <a:srgbClr val="C00000"/>
                </a:solidFill>
              </a:rPr>
              <a:t>Page fault: </a:t>
            </a:r>
            <a:r>
              <a:rPr lang="en-GB" dirty="0" smtClean="0"/>
              <a:t>reference to VM word that is not in physical memory (DRAM cache miss)</a:t>
            </a:r>
            <a:endParaRPr lang="en-GB" dirty="0"/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3261139" y="4448175"/>
            <a:ext cx="1600200" cy="228600"/>
          </a:xfrm>
          <a:prstGeom prst="rect">
            <a:avLst/>
          </a:prstGeom>
          <a:solidFill>
            <a:schemeClr val="bg1">
              <a:lumMod val="85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3261139" y="4676775"/>
            <a:ext cx="1600200" cy="2286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3261139" y="4219575"/>
            <a:ext cx="1600200" cy="228600"/>
          </a:xfrm>
          <a:prstGeom prst="rect">
            <a:avLst/>
          </a:prstGeom>
          <a:solidFill>
            <a:srgbClr val="FFFFFF"/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null</a:t>
            </a:r>
          </a:p>
        </p:txBody>
      </p:sp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3261139" y="3076575"/>
            <a:ext cx="1600200" cy="228600"/>
          </a:xfrm>
          <a:prstGeom prst="rect">
            <a:avLst/>
          </a:prstGeom>
          <a:solidFill>
            <a:srgbClr val="FFFFFF"/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null</a:t>
            </a:r>
          </a:p>
        </p:txBody>
      </p:sp>
      <p:sp>
        <p:nvSpPr>
          <p:cNvPr id="14343" name="Rectangle 7"/>
          <p:cNvSpPr>
            <a:spLocks noChangeArrowheads="1"/>
          </p:cNvSpPr>
          <p:nvPr/>
        </p:nvSpPr>
        <p:spPr bwMode="auto">
          <a:xfrm>
            <a:off x="3261139" y="3305175"/>
            <a:ext cx="1600200" cy="2286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44" name="Rectangle 8"/>
          <p:cNvSpPr>
            <a:spLocks noChangeArrowheads="1"/>
          </p:cNvSpPr>
          <p:nvPr/>
        </p:nvSpPr>
        <p:spPr bwMode="auto">
          <a:xfrm>
            <a:off x="3261139" y="3533775"/>
            <a:ext cx="1600200" cy="2286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45" name="Rectangle 9"/>
          <p:cNvSpPr>
            <a:spLocks noChangeArrowheads="1"/>
          </p:cNvSpPr>
          <p:nvPr/>
        </p:nvSpPr>
        <p:spPr bwMode="auto">
          <a:xfrm>
            <a:off x="3261139" y="3762375"/>
            <a:ext cx="1600200" cy="228600"/>
          </a:xfrm>
          <a:prstGeom prst="rect">
            <a:avLst/>
          </a:prstGeom>
          <a:solidFill>
            <a:schemeClr val="bg1">
              <a:lumMod val="85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46" name="Rectangle 10"/>
          <p:cNvSpPr>
            <a:spLocks noChangeArrowheads="1"/>
          </p:cNvSpPr>
          <p:nvPr/>
        </p:nvSpPr>
        <p:spPr bwMode="auto">
          <a:xfrm>
            <a:off x="3261139" y="3990975"/>
            <a:ext cx="1600200" cy="2286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47" name="Text Box 11"/>
          <p:cNvSpPr txBox="1">
            <a:spLocks noChangeArrowheads="1"/>
          </p:cNvSpPr>
          <p:nvPr/>
        </p:nvSpPr>
        <p:spPr bwMode="auto">
          <a:xfrm>
            <a:off x="3213870" y="4946561"/>
            <a:ext cx="1690688" cy="812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Memory resident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page table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(DRAM)</a:t>
            </a:r>
          </a:p>
        </p:txBody>
      </p:sp>
      <p:sp>
        <p:nvSpPr>
          <p:cNvPr id="14348" name="Text Box 12"/>
          <p:cNvSpPr txBox="1">
            <a:spLocks noChangeArrowheads="1"/>
          </p:cNvSpPr>
          <p:nvPr/>
        </p:nvSpPr>
        <p:spPr bwMode="auto">
          <a:xfrm>
            <a:off x="6488527" y="2133600"/>
            <a:ext cx="1627153" cy="57708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Physical memory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(DRAM)</a:t>
            </a:r>
          </a:p>
        </p:txBody>
      </p:sp>
      <p:sp>
        <p:nvSpPr>
          <p:cNvPr id="14349" name="Rectangle 13"/>
          <p:cNvSpPr>
            <a:spLocks noChangeArrowheads="1"/>
          </p:cNvSpPr>
          <p:nvPr/>
        </p:nvSpPr>
        <p:spPr bwMode="auto">
          <a:xfrm>
            <a:off x="6606002" y="3172092"/>
            <a:ext cx="1379537" cy="2286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VP 7</a:t>
            </a:r>
          </a:p>
        </p:txBody>
      </p:sp>
      <p:sp>
        <p:nvSpPr>
          <p:cNvPr id="14350" name="Rectangle 14"/>
          <p:cNvSpPr>
            <a:spLocks noChangeArrowheads="1"/>
          </p:cNvSpPr>
          <p:nvPr/>
        </p:nvSpPr>
        <p:spPr bwMode="auto">
          <a:xfrm>
            <a:off x="6606002" y="3381375"/>
            <a:ext cx="1379537" cy="2286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VP 4</a:t>
            </a:r>
          </a:p>
        </p:txBody>
      </p:sp>
      <p:sp>
        <p:nvSpPr>
          <p:cNvPr id="14351" name="Line 15"/>
          <p:cNvSpPr>
            <a:spLocks noChangeShapeType="1"/>
          </p:cNvSpPr>
          <p:nvPr/>
        </p:nvSpPr>
        <p:spPr bwMode="auto">
          <a:xfrm>
            <a:off x="4086639" y="4568825"/>
            <a:ext cx="2527300" cy="1450975"/>
          </a:xfrm>
          <a:prstGeom prst="line">
            <a:avLst/>
          </a:prstGeom>
          <a:noFill/>
          <a:ln w="19080">
            <a:solidFill>
              <a:srgbClr val="000066"/>
            </a:solidFill>
            <a:prstDash val="dash"/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52" name="Line 16"/>
          <p:cNvSpPr>
            <a:spLocks noChangeShapeType="1"/>
          </p:cNvSpPr>
          <p:nvPr/>
        </p:nvSpPr>
        <p:spPr bwMode="auto">
          <a:xfrm flipV="1">
            <a:off x="4086639" y="3198813"/>
            <a:ext cx="2527300" cy="1612900"/>
          </a:xfrm>
          <a:prstGeom prst="line">
            <a:avLst/>
          </a:prstGeom>
          <a:noFill/>
          <a:ln w="19080">
            <a:solidFill>
              <a:srgbClr val="0000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53" name="Line 17"/>
          <p:cNvSpPr>
            <a:spLocks noChangeShapeType="1"/>
          </p:cNvSpPr>
          <p:nvPr/>
        </p:nvSpPr>
        <p:spPr bwMode="auto">
          <a:xfrm flipV="1">
            <a:off x="4112039" y="2970213"/>
            <a:ext cx="2501900" cy="698500"/>
          </a:xfrm>
          <a:prstGeom prst="line">
            <a:avLst/>
          </a:prstGeom>
          <a:noFill/>
          <a:ln w="19080">
            <a:solidFill>
              <a:srgbClr val="0000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54" name="Line 18"/>
          <p:cNvSpPr>
            <a:spLocks noChangeShapeType="1"/>
          </p:cNvSpPr>
          <p:nvPr/>
        </p:nvSpPr>
        <p:spPr bwMode="auto">
          <a:xfrm flipV="1">
            <a:off x="4061239" y="2741613"/>
            <a:ext cx="2552700" cy="701675"/>
          </a:xfrm>
          <a:prstGeom prst="line">
            <a:avLst/>
          </a:prstGeom>
          <a:noFill/>
          <a:ln w="19080">
            <a:solidFill>
              <a:srgbClr val="0000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55" name="Text Box 19"/>
          <p:cNvSpPr txBox="1">
            <a:spLocks noChangeArrowheads="1"/>
          </p:cNvSpPr>
          <p:nvPr/>
        </p:nvSpPr>
        <p:spPr bwMode="auto">
          <a:xfrm>
            <a:off x="6540914" y="4130675"/>
            <a:ext cx="1541463" cy="5730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Virtual memory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(disk)</a:t>
            </a:r>
          </a:p>
        </p:txBody>
      </p:sp>
      <p:sp>
        <p:nvSpPr>
          <p:cNvPr id="14356" name="Rectangle 20"/>
          <p:cNvSpPr>
            <a:spLocks noChangeArrowheads="1"/>
          </p:cNvSpPr>
          <p:nvPr/>
        </p:nvSpPr>
        <p:spPr bwMode="auto">
          <a:xfrm>
            <a:off x="2956339" y="4448175"/>
            <a:ext cx="304800" cy="228600"/>
          </a:xfrm>
          <a:prstGeom prst="rect">
            <a:avLst/>
          </a:prstGeom>
          <a:noFill/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57" name="Rectangle 21"/>
          <p:cNvSpPr>
            <a:spLocks noChangeArrowheads="1"/>
          </p:cNvSpPr>
          <p:nvPr/>
        </p:nvSpPr>
        <p:spPr bwMode="auto">
          <a:xfrm>
            <a:off x="2956339" y="4676775"/>
            <a:ext cx="304800" cy="228600"/>
          </a:xfrm>
          <a:prstGeom prst="rect">
            <a:avLst/>
          </a:prstGeom>
          <a:noFill/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58" name="Rectangle 22"/>
          <p:cNvSpPr>
            <a:spLocks noChangeArrowheads="1"/>
          </p:cNvSpPr>
          <p:nvPr/>
        </p:nvSpPr>
        <p:spPr bwMode="auto">
          <a:xfrm>
            <a:off x="2956339" y="4219575"/>
            <a:ext cx="304800" cy="228600"/>
          </a:xfrm>
          <a:prstGeom prst="rect">
            <a:avLst/>
          </a:prstGeom>
          <a:noFill/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59" name="Rectangle 23"/>
          <p:cNvSpPr>
            <a:spLocks noChangeArrowheads="1"/>
          </p:cNvSpPr>
          <p:nvPr/>
        </p:nvSpPr>
        <p:spPr bwMode="auto">
          <a:xfrm>
            <a:off x="2956339" y="3076575"/>
            <a:ext cx="304800" cy="228600"/>
          </a:xfrm>
          <a:prstGeom prst="rect">
            <a:avLst/>
          </a:prstGeom>
          <a:noFill/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60" name="Rectangle 24"/>
          <p:cNvSpPr>
            <a:spLocks noChangeArrowheads="1"/>
          </p:cNvSpPr>
          <p:nvPr/>
        </p:nvSpPr>
        <p:spPr bwMode="auto">
          <a:xfrm>
            <a:off x="2956339" y="3305175"/>
            <a:ext cx="304800" cy="228600"/>
          </a:xfrm>
          <a:prstGeom prst="rect">
            <a:avLst/>
          </a:prstGeom>
          <a:noFill/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61" name="Rectangle 25"/>
          <p:cNvSpPr>
            <a:spLocks noChangeArrowheads="1"/>
          </p:cNvSpPr>
          <p:nvPr/>
        </p:nvSpPr>
        <p:spPr bwMode="auto">
          <a:xfrm>
            <a:off x="2956339" y="3533775"/>
            <a:ext cx="304800" cy="228600"/>
          </a:xfrm>
          <a:prstGeom prst="rect">
            <a:avLst/>
          </a:prstGeom>
          <a:noFill/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62" name="Rectangle 26"/>
          <p:cNvSpPr>
            <a:spLocks noChangeArrowheads="1"/>
          </p:cNvSpPr>
          <p:nvPr/>
        </p:nvSpPr>
        <p:spPr bwMode="auto">
          <a:xfrm>
            <a:off x="2956339" y="3762375"/>
            <a:ext cx="304800" cy="228600"/>
          </a:xfrm>
          <a:prstGeom prst="rect">
            <a:avLst/>
          </a:prstGeom>
          <a:noFill/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63" name="Rectangle 27"/>
          <p:cNvSpPr>
            <a:spLocks noChangeArrowheads="1"/>
          </p:cNvSpPr>
          <p:nvPr/>
        </p:nvSpPr>
        <p:spPr bwMode="auto">
          <a:xfrm>
            <a:off x="2956339" y="3990975"/>
            <a:ext cx="304800" cy="228600"/>
          </a:xfrm>
          <a:prstGeom prst="rect">
            <a:avLst/>
          </a:prstGeom>
          <a:noFill/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64" name="Text Box 28"/>
          <p:cNvSpPr txBox="1">
            <a:spLocks noChangeArrowheads="1"/>
          </p:cNvSpPr>
          <p:nvPr/>
        </p:nvSpPr>
        <p:spPr bwMode="auto">
          <a:xfrm>
            <a:off x="2727739" y="2771775"/>
            <a:ext cx="685800" cy="3357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Valid</a:t>
            </a:r>
          </a:p>
        </p:txBody>
      </p:sp>
      <p:sp>
        <p:nvSpPr>
          <p:cNvPr id="14365" name="Text Box 29"/>
          <p:cNvSpPr txBox="1">
            <a:spLocks noChangeArrowheads="1"/>
          </p:cNvSpPr>
          <p:nvPr/>
        </p:nvSpPr>
        <p:spPr bwMode="auto">
          <a:xfrm>
            <a:off x="2964366" y="3046413"/>
            <a:ext cx="280987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0</a:t>
            </a:r>
          </a:p>
        </p:txBody>
      </p:sp>
      <p:sp>
        <p:nvSpPr>
          <p:cNvPr id="14366" name="Text Box 30"/>
          <p:cNvSpPr txBox="1">
            <a:spLocks noChangeArrowheads="1"/>
          </p:cNvSpPr>
          <p:nvPr/>
        </p:nvSpPr>
        <p:spPr bwMode="auto">
          <a:xfrm>
            <a:off x="2965159" y="3279322"/>
            <a:ext cx="279400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1</a:t>
            </a:r>
          </a:p>
        </p:txBody>
      </p:sp>
      <p:sp>
        <p:nvSpPr>
          <p:cNvPr id="14367" name="Text Box 31"/>
          <p:cNvSpPr txBox="1">
            <a:spLocks noChangeArrowheads="1"/>
          </p:cNvSpPr>
          <p:nvPr/>
        </p:nvSpPr>
        <p:spPr bwMode="auto">
          <a:xfrm>
            <a:off x="2964366" y="3745140"/>
            <a:ext cx="280987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0</a:t>
            </a:r>
          </a:p>
        </p:txBody>
      </p:sp>
      <p:sp>
        <p:nvSpPr>
          <p:cNvPr id="14368" name="Text Box 32"/>
          <p:cNvSpPr txBox="1">
            <a:spLocks noChangeArrowheads="1"/>
          </p:cNvSpPr>
          <p:nvPr/>
        </p:nvSpPr>
        <p:spPr bwMode="auto">
          <a:xfrm>
            <a:off x="2965159" y="3952293"/>
            <a:ext cx="279400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1</a:t>
            </a:r>
          </a:p>
        </p:txBody>
      </p:sp>
      <p:sp>
        <p:nvSpPr>
          <p:cNvPr id="14369" name="Text Box 33"/>
          <p:cNvSpPr txBox="1">
            <a:spLocks noChangeArrowheads="1"/>
          </p:cNvSpPr>
          <p:nvPr/>
        </p:nvSpPr>
        <p:spPr bwMode="auto">
          <a:xfrm>
            <a:off x="2964366" y="4191641"/>
            <a:ext cx="280987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0</a:t>
            </a:r>
          </a:p>
        </p:txBody>
      </p:sp>
      <p:sp>
        <p:nvSpPr>
          <p:cNvPr id="14370" name="Text Box 34"/>
          <p:cNvSpPr txBox="1">
            <a:spLocks noChangeArrowheads="1"/>
          </p:cNvSpPr>
          <p:nvPr/>
        </p:nvSpPr>
        <p:spPr bwMode="auto">
          <a:xfrm>
            <a:off x="2965159" y="4651019"/>
            <a:ext cx="279400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1</a:t>
            </a:r>
          </a:p>
        </p:txBody>
      </p:sp>
      <p:sp>
        <p:nvSpPr>
          <p:cNvPr id="14371" name="Text Box 35"/>
          <p:cNvSpPr txBox="1">
            <a:spLocks noChangeArrowheads="1"/>
          </p:cNvSpPr>
          <p:nvPr/>
        </p:nvSpPr>
        <p:spPr bwMode="auto">
          <a:xfrm>
            <a:off x="2964366" y="4418111"/>
            <a:ext cx="280987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0</a:t>
            </a:r>
          </a:p>
        </p:txBody>
      </p:sp>
      <p:sp>
        <p:nvSpPr>
          <p:cNvPr id="14372" name="Text Box 36"/>
          <p:cNvSpPr txBox="1">
            <a:spLocks noChangeArrowheads="1"/>
          </p:cNvSpPr>
          <p:nvPr/>
        </p:nvSpPr>
        <p:spPr bwMode="auto">
          <a:xfrm>
            <a:off x="2965159" y="3512231"/>
            <a:ext cx="279400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1</a:t>
            </a:r>
          </a:p>
        </p:txBody>
      </p:sp>
      <p:sp>
        <p:nvSpPr>
          <p:cNvPr id="14373" name="Text Box 37"/>
          <p:cNvSpPr txBox="1">
            <a:spLocks noChangeArrowheads="1"/>
          </p:cNvSpPr>
          <p:nvPr/>
        </p:nvSpPr>
        <p:spPr bwMode="auto">
          <a:xfrm>
            <a:off x="3327814" y="2282825"/>
            <a:ext cx="1339126" cy="81836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Physical page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number or 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disk address</a:t>
            </a:r>
          </a:p>
        </p:txBody>
      </p:sp>
      <p:sp>
        <p:nvSpPr>
          <p:cNvPr id="14374" name="Text Box 38"/>
          <p:cNvSpPr txBox="1">
            <a:spLocks noChangeArrowheads="1"/>
          </p:cNvSpPr>
          <p:nvPr/>
        </p:nvSpPr>
        <p:spPr bwMode="auto">
          <a:xfrm>
            <a:off x="2349736" y="3011310"/>
            <a:ext cx="641243" cy="3357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PTE 0</a:t>
            </a:r>
          </a:p>
        </p:txBody>
      </p:sp>
      <p:sp>
        <p:nvSpPr>
          <p:cNvPr id="14375" name="Text Box 39"/>
          <p:cNvSpPr txBox="1">
            <a:spLocks noChangeArrowheads="1"/>
          </p:cNvSpPr>
          <p:nvPr/>
        </p:nvSpPr>
        <p:spPr bwMode="auto">
          <a:xfrm>
            <a:off x="2346561" y="4624210"/>
            <a:ext cx="641243" cy="3357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PTE 7</a:t>
            </a:r>
          </a:p>
        </p:txBody>
      </p:sp>
      <p:sp>
        <p:nvSpPr>
          <p:cNvPr id="14376" name="Text Box 40"/>
          <p:cNvSpPr txBox="1">
            <a:spLocks noChangeArrowheads="1"/>
          </p:cNvSpPr>
          <p:nvPr/>
        </p:nvSpPr>
        <p:spPr bwMode="auto">
          <a:xfrm>
            <a:off x="7971252" y="2681288"/>
            <a:ext cx="550448" cy="3357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PP 0</a:t>
            </a:r>
          </a:p>
        </p:txBody>
      </p:sp>
      <p:sp>
        <p:nvSpPr>
          <p:cNvPr id="14377" name="Rectangle 41"/>
          <p:cNvSpPr>
            <a:spLocks noChangeArrowheads="1"/>
          </p:cNvSpPr>
          <p:nvPr/>
        </p:nvSpPr>
        <p:spPr bwMode="auto">
          <a:xfrm>
            <a:off x="6606002" y="2946400"/>
            <a:ext cx="1379537" cy="2286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VP 2</a:t>
            </a:r>
          </a:p>
        </p:txBody>
      </p:sp>
      <p:sp>
        <p:nvSpPr>
          <p:cNvPr id="14378" name="Rectangle 42"/>
          <p:cNvSpPr>
            <a:spLocks noChangeArrowheads="1"/>
          </p:cNvSpPr>
          <p:nvPr/>
        </p:nvSpPr>
        <p:spPr bwMode="auto">
          <a:xfrm>
            <a:off x="6606002" y="2717800"/>
            <a:ext cx="1379537" cy="2286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VP 1</a:t>
            </a:r>
          </a:p>
        </p:txBody>
      </p:sp>
      <p:sp>
        <p:nvSpPr>
          <p:cNvPr id="14379" name="Oval 43"/>
          <p:cNvSpPr>
            <a:spLocks noChangeArrowheads="1"/>
          </p:cNvSpPr>
          <p:nvPr/>
        </p:nvSpPr>
        <p:spPr bwMode="auto">
          <a:xfrm>
            <a:off x="4035839" y="4775200"/>
            <a:ext cx="76200" cy="76200"/>
          </a:xfrm>
          <a:prstGeom prst="ellipse">
            <a:avLst/>
          </a:prstGeom>
          <a:solidFill>
            <a:srgbClr val="000066"/>
          </a:solidFill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80" name="Oval 44"/>
          <p:cNvSpPr>
            <a:spLocks noChangeArrowheads="1"/>
          </p:cNvSpPr>
          <p:nvPr/>
        </p:nvSpPr>
        <p:spPr bwMode="auto">
          <a:xfrm>
            <a:off x="4035839" y="4546600"/>
            <a:ext cx="76200" cy="76200"/>
          </a:xfrm>
          <a:prstGeom prst="ellipse">
            <a:avLst/>
          </a:prstGeom>
          <a:solidFill>
            <a:srgbClr val="000066"/>
          </a:solidFill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81" name="Oval 45"/>
          <p:cNvSpPr>
            <a:spLocks noChangeArrowheads="1"/>
          </p:cNvSpPr>
          <p:nvPr/>
        </p:nvSpPr>
        <p:spPr bwMode="auto">
          <a:xfrm>
            <a:off x="4035839" y="3638550"/>
            <a:ext cx="76200" cy="76200"/>
          </a:xfrm>
          <a:prstGeom prst="ellipse">
            <a:avLst/>
          </a:prstGeom>
          <a:solidFill>
            <a:srgbClr val="000066"/>
          </a:solidFill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82" name="Oval 46"/>
          <p:cNvSpPr>
            <a:spLocks noChangeArrowheads="1"/>
          </p:cNvSpPr>
          <p:nvPr/>
        </p:nvSpPr>
        <p:spPr bwMode="auto">
          <a:xfrm>
            <a:off x="4035839" y="3403600"/>
            <a:ext cx="76200" cy="76200"/>
          </a:xfrm>
          <a:prstGeom prst="ellipse">
            <a:avLst/>
          </a:prstGeom>
          <a:solidFill>
            <a:srgbClr val="000066"/>
          </a:solidFill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83" name="Text Box 47"/>
          <p:cNvSpPr txBox="1">
            <a:spLocks noChangeArrowheads="1"/>
          </p:cNvSpPr>
          <p:nvPr/>
        </p:nvSpPr>
        <p:spPr bwMode="auto">
          <a:xfrm>
            <a:off x="7983952" y="3341688"/>
            <a:ext cx="550448" cy="3357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PP 3</a:t>
            </a:r>
          </a:p>
        </p:txBody>
      </p:sp>
      <p:sp>
        <p:nvSpPr>
          <p:cNvPr id="14384" name="Rectangle 48"/>
          <p:cNvSpPr>
            <a:spLocks noChangeArrowheads="1"/>
          </p:cNvSpPr>
          <p:nvPr/>
        </p:nvSpPr>
        <p:spPr bwMode="auto">
          <a:xfrm>
            <a:off x="6613939" y="4759325"/>
            <a:ext cx="1379538" cy="228600"/>
          </a:xfrm>
          <a:prstGeom prst="rect">
            <a:avLst/>
          </a:prstGeom>
          <a:solidFill>
            <a:srgbClr val="FFFFFF"/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VP 1</a:t>
            </a:r>
          </a:p>
        </p:txBody>
      </p:sp>
      <p:sp>
        <p:nvSpPr>
          <p:cNvPr id="14385" name="Rectangle 49"/>
          <p:cNvSpPr>
            <a:spLocks noChangeArrowheads="1"/>
          </p:cNvSpPr>
          <p:nvPr/>
        </p:nvSpPr>
        <p:spPr bwMode="auto">
          <a:xfrm>
            <a:off x="6613939" y="5069840"/>
            <a:ext cx="1379538" cy="228600"/>
          </a:xfrm>
          <a:prstGeom prst="rect">
            <a:avLst/>
          </a:prstGeom>
          <a:solidFill>
            <a:srgbClr val="FFFFFF"/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VP 2</a:t>
            </a:r>
          </a:p>
        </p:txBody>
      </p:sp>
      <p:sp>
        <p:nvSpPr>
          <p:cNvPr id="14386" name="Rectangle 50"/>
          <p:cNvSpPr>
            <a:spLocks noChangeArrowheads="1"/>
          </p:cNvSpPr>
          <p:nvPr/>
        </p:nvSpPr>
        <p:spPr bwMode="auto">
          <a:xfrm>
            <a:off x="6613939" y="5690870"/>
            <a:ext cx="1379538" cy="228600"/>
          </a:xfrm>
          <a:prstGeom prst="rect">
            <a:avLst/>
          </a:prstGeom>
          <a:solidFill>
            <a:srgbClr val="FFFFFF"/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VP 4</a:t>
            </a:r>
          </a:p>
        </p:txBody>
      </p:sp>
      <p:sp>
        <p:nvSpPr>
          <p:cNvPr id="14387" name="Rectangle 51"/>
          <p:cNvSpPr>
            <a:spLocks noChangeArrowheads="1"/>
          </p:cNvSpPr>
          <p:nvPr/>
        </p:nvSpPr>
        <p:spPr bwMode="auto">
          <a:xfrm>
            <a:off x="6613939" y="6001385"/>
            <a:ext cx="1379538" cy="228600"/>
          </a:xfrm>
          <a:prstGeom prst="rect">
            <a:avLst/>
          </a:prstGeom>
          <a:solidFill>
            <a:srgbClr val="FFFFFF"/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VP 6</a:t>
            </a:r>
          </a:p>
        </p:txBody>
      </p:sp>
      <p:sp>
        <p:nvSpPr>
          <p:cNvPr id="14388" name="Rectangle 52"/>
          <p:cNvSpPr>
            <a:spLocks noChangeArrowheads="1"/>
          </p:cNvSpPr>
          <p:nvPr/>
        </p:nvSpPr>
        <p:spPr bwMode="auto">
          <a:xfrm>
            <a:off x="6613939" y="6311900"/>
            <a:ext cx="1379538" cy="228600"/>
          </a:xfrm>
          <a:prstGeom prst="rect">
            <a:avLst/>
          </a:prstGeom>
          <a:solidFill>
            <a:srgbClr val="FFFFFF"/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VP 7</a:t>
            </a:r>
          </a:p>
        </p:txBody>
      </p:sp>
      <p:sp>
        <p:nvSpPr>
          <p:cNvPr id="14389" name="Oval 53"/>
          <p:cNvSpPr>
            <a:spLocks noChangeArrowheads="1"/>
          </p:cNvSpPr>
          <p:nvPr/>
        </p:nvSpPr>
        <p:spPr bwMode="auto">
          <a:xfrm>
            <a:off x="4035839" y="3847744"/>
            <a:ext cx="76200" cy="76200"/>
          </a:xfrm>
          <a:prstGeom prst="ellipse">
            <a:avLst/>
          </a:prstGeom>
          <a:solidFill>
            <a:srgbClr val="000066"/>
          </a:solidFill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90" name="Line 54"/>
          <p:cNvSpPr>
            <a:spLocks noChangeShapeType="1"/>
          </p:cNvSpPr>
          <p:nvPr/>
        </p:nvSpPr>
        <p:spPr bwMode="auto">
          <a:xfrm>
            <a:off x="4048539" y="3892461"/>
            <a:ext cx="2565400" cy="1511300"/>
          </a:xfrm>
          <a:prstGeom prst="line">
            <a:avLst/>
          </a:prstGeom>
          <a:noFill/>
          <a:ln w="19080">
            <a:solidFill>
              <a:srgbClr val="000066"/>
            </a:solidFill>
            <a:prstDash val="dash"/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91" name="Oval 55"/>
          <p:cNvSpPr>
            <a:spLocks noChangeArrowheads="1"/>
          </p:cNvSpPr>
          <p:nvPr/>
        </p:nvSpPr>
        <p:spPr bwMode="auto">
          <a:xfrm>
            <a:off x="4035839" y="4057650"/>
            <a:ext cx="76200" cy="76200"/>
          </a:xfrm>
          <a:prstGeom prst="ellipse">
            <a:avLst/>
          </a:prstGeom>
          <a:solidFill>
            <a:srgbClr val="000066"/>
          </a:solidFill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92" name="Line 56"/>
          <p:cNvSpPr>
            <a:spLocks noChangeShapeType="1"/>
          </p:cNvSpPr>
          <p:nvPr/>
        </p:nvSpPr>
        <p:spPr bwMode="auto">
          <a:xfrm flipV="1">
            <a:off x="4080289" y="3414713"/>
            <a:ext cx="2533650" cy="673100"/>
          </a:xfrm>
          <a:prstGeom prst="line">
            <a:avLst/>
          </a:prstGeom>
          <a:noFill/>
          <a:ln w="19080">
            <a:solidFill>
              <a:srgbClr val="0000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93" name="Rectangle 57"/>
          <p:cNvSpPr>
            <a:spLocks noChangeArrowheads="1"/>
          </p:cNvSpPr>
          <p:nvPr/>
        </p:nvSpPr>
        <p:spPr bwMode="auto">
          <a:xfrm>
            <a:off x="6613939" y="5380355"/>
            <a:ext cx="1379538" cy="228600"/>
          </a:xfrm>
          <a:prstGeom prst="rect">
            <a:avLst/>
          </a:prstGeom>
          <a:solidFill>
            <a:srgbClr val="FFFFFF"/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VP 3</a:t>
            </a:r>
          </a:p>
        </p:txBody>
      </p:sp>
      <p:sp>
        <p:nvSpPr>
          <p:cNvPr id="59" name="Rectangle 58"/>
          <p:cNvSpPr/>
          <p:nvPr/>
        </p:nvSpPr>
        <p:spPr bwMode="auto">
          <a:xfrm>
            <a:off x="457200" y="2514600"/>
            <a:ext cx="1600200" cy="2428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600" dirty="0" smtClean="0">
                <a:latin typeface="+mn-lt"/>
              </a:rPr>
              <a:t>Virtual address</a:t>
            </a:r>
          </a:p>
        </p:txBody>
      </p:sp>
      <p:cxnSp>
        <p:nvCxnSpPr>
          <p:cNvPr id="63" name="Shape 62"/>
          <p:cNvCxnSpPr>
            <a:stCxn id="59" idx="2"/>
            <a:endCxn id="14362" idx="1"/>
          </p:cNvCxnSpPr>
          <p:nvPr/>
        </p:nvCxnSpPr>
        <p:spPr bwMode="auto">
          <a:xfrm rot="16200000" flipH="1">
            <a:off x="1547226" y="2467561"/>
            <a:ext cx="1119187" cy="1699039"/>
          </a:xfrm>
          <a:prstGeom prst="bentConnector2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Grp="1" noChangeArrowheads="1"/>
          </p:cNvSpPr>
          <p:nvPr>
            <p:ph type="title"/>
          </p:nvPr>
        </p:nvSpPr>
        <p:spPr>
          <a:xfrm>
            <a:off x="298361" y="360362"/>
            <a:ext cx="8281987" cy="782638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Handling Page Fault</a:t>
            </a:r>
            <a:endParaRPr lang="en-GB" dirty="0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9830" y="1147763"/>
            <a:ext cx="8307387" cy="757237"/>
          </a:xfrm>
          <a:ln/>
        </p:spPr>
        <p:txBody>
          <a:bodyPr/>
          <a:lstStyle/>
          <a:p>
            <a:pPr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2000" b="0" dirty="0" smtClean="0"/>
              <a:t>Page miss causes page fault (an exception)</a:t>
            </a:r>
            <a:endParaRPr lang="en-GB" sz="2000" b="0" dirty="0"/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3261139" y="4448175"/>
            <a:ext cx="1600200" cy="228600"/>
          </a:xfrm>
          <a:prstGeom prst="rect">
            <a:avLst/>
          </a:prstGeom>
          <a:solidFill>
            <a:schemeClr val="bg1">
              <a:lumMod val="85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3261139" y="4676775"/>
            <a:ext cx="1600200" cy="2286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3261139" y="4219575"/>
            <a:ext cx="1600200" cy="228600"/>
          </a:xfrm>
          <a:prstGeom prst="rect">
            <a:avLst/>
          </a:prstGeom>
          <a:solidFill>
            <a:srgbClr val="FFFFFF"/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null</a:t>
            </a:r>
          </a:p>
        </p:txBody>
      </p:sp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3261139" y="3076575"/>
            <a:ext cx="1600200" cy="228600"/>
          </a:xfrm>
          <a:prstGeom prst="rect">
            <a:avLst/>
          </a:prstGeom>
          <a:solidFill>
            <a:srgbClr val="FFFFFF"/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null</a:t>
            </a:r>
          </a:p>
        </p:txBody>
      </p:sp>
      <p:sp>
        <p:nvSpPr>
          <p:cNvPr id="14343" name="Rectangle 7"/>
          <p:cNvSpPr>
            <a:spLocks noChangeArrowheads="1"/>
          </p:cNvSpPr>
          <p:nvPr/>
        </p:nvSpPr>
        <p:spPr bwMode="auto">
          <a:xfrm>
            <a:off x="3261139" y="3305175"/>
            <a:ext cx="1600200" cy="2286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44" name="Rectangle 8"/>
          <p:cNvSpPr>
            <a:spLocks noChangeArrowheads="1"/>
          </p:cNvSpPr>
          <p:nvPr/>
        </p:nvSpPr>
        <p:spPr bwMode="auto">
          <a:xfrm>
            <a:off x="3261139" y="3533775"/>
            <a:ext cx="1600200" cy="2286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45" name="Rectangle 9"/>
          <p:cNvSpPr>
            <a:spLocks noChangeArrowheads="1"/>
          </p:cNvSpPr>
          <p:nvPr/>
        </p:nvSpPr>
        <p:spPr bwMode="auto">
          <a:xfrm>
            <a:off x="3261139" y="3762375"/>
            <a:ext cx="1600200" cy="228600"/>
          </a:xfrm>
          <a:prstGeom prst="rect">
            <a:avLst/>
          </a:prstGeom>
          <a:solidFill>
            <a:schemeClr val="bg1">
              <a:lumMod val="85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46" name="Rectangle 10"/>
          <p:cNvSpPr>
            <a:spLocks noChangeArrowheads="1"/>
          </p:cNvSpPr>
          <p:nvPr/>
        </p:nvSpPr>
        <p:spPr bwMode="auto">
          <a:xfrm>
            <a:off x="3261139" y="3990975"/>
            <a:ext cx="1600200" cy="2286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47" name="Text Box 11"/>
          <p:cNvSpPr txBox="1">
            <a:spLocks noChangeArrowheads="1"/>
          </p:cNvSpPr>
          <p:nvPr/>
        </p:nvSpPr>
        <p:spPr bwMode="auto">
          <a:xfrm>
            <a:off x="3213870" y="4946561"/>
            <a:ext cx="1690688" cy="812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Memory resident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page table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(DRAM)</a:t>
            </a:r>
          </a:p>
        </p:txBody>
      </p:sp>
      <p:sp>
        <p:nvSpPr>
          <p:cNvPr id="14348" name="Text Box 12"/>
          <p:cNvSpPr txBox="1">
            <a:spLocks noChangeArrowheads="1"/>
          </p:cNvSpPr>
          <p:nvPr/>
        </p:nvSpPr>
        <p:spPr bwMode="auto">
          <a:xfrm>
            <a:off x="6488527" y="2133600"/>
            <a:ext cx="1627153" cy="57708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Physical memory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(DRAM)</a:t>
            </a:r>
          </a:p>
        </p:txBody>
      </p:sp>
      <p:sp>
        <p:nvSpPr>
          <p:cNvPr id="14349" name="Rectangle 13"/>
          <p:cNvSpPr>
            <a:spLocks noChangeArrowheads="1"/>
          </p:cNvSpPr>
          <p:nvPr/>
        </p:nvSpPr>
        <p:spPr bwMode="auto">
          <a:xfrm>
            <a:off x="6606002" y="3172092"/>
            <a:ext cx="1379537" cy="2286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VP 7</a:t>
            </a:r>
          </a:p>
        </p:txBody>
      </p:sp>
      <p:sp>
        <p:nvSpPr>
          <p:cNvPr id="14350" name="Rectangle 14"/>
          <p:cNvSpPr>
            <a:spLocks noChangeArrowheads="1"/>
          </p:cNvSpPr>
          <p:nvPr/>
        </p:nvSpPr>
        <p:spPr bwMode="auto">
          <a:xfrm>
            <a:off x="6606002" y="3381375"/>
            <a:ext cx="1379537" cy="2286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VP 4</a:t>
            </a:r>
          </a:p>
        </p:txBody>
      </p:sp>
      <p:sp>
        <p:nvSpPr>
          <p:cNvPr id="14351" name="Line 15"/>
          <p:cNvSpPr>
            <a:spLocks noChangeShapeType="1"/>
          </p:cNvSpPr>
          <p:nvPr/>
        </p:nvSpPr>
        <p:spPr bwMode="auto">
          <a:xfrm>
            <a:off x="4086639" y="4568825"/>
            <a:ext cx="2527300" cy="1450975"/>
          </a:xfrm>
          <a:prstGeom prst="line">
            <a:avLst/>
          </a:prstGeom>
          <a:noFill/>
          <a:ln w="19080">
            <a:solidFill>
              <a:srgbClr val="000066"/>
            </a:solidFill>
            <a:prstDash val="dash"/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52" name="Line 16"/>
          <p:cNvSpPr>
            <a:spLocks noChangeShapeType="1"/>
          </p:cNvSpPr>
          <p:nvPr/>
        </p:nvSpPr>
        <p:spPr bwMode="auto">
          <a:xfrm flipV="1">
            <a:off x="4086639" y="3198813"/>
            <a:ext cx="2527300" cy="1612900"/>
          </a:xfrm>
          <a:prstGeom prst="line">
            <a:avLst/>
          </a:prstGeom>
          <a:noFill/>
          <a:ln w="19080">
            <a:solidFill>
              <a:srgbClr val="0000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53" name="Line 17"/>
          <p:cNvSpPr>
            <a:spLocks noChangeShapeType="1"/>
          </p:cNvSpPr>
          <p:nvPr/>
        </p:nvSpPr>
        <p:spPr bwMode="auto">
          <a:xfrm flipV="1">
            <a:off x="4112039" y="2970213"/>
            <a:ext cx="2501900" cy="698500"/>
          </a:xfrm>
          <a:prstGeom prst="line">
            <a:avLst/>
          </a:prstGeom>
          <a:noFill/>
          <a:ln w="19080">
            <a:solidFill>
              <a:srgbClr val="0000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54" name="Line 18"/>
          <p:cNvSpPr>
            <a:spLocks noChangeShapeType="1"/>
          </p:cNvSpPr>
          <p:nvPr/>
        </p:nvSpPr>
        <p:spPr bwMode="auto">
          <a:xfrm flipV="1">
            <a:off x="4061239" y="2741613"/>
            <a:ext cx="2552700" cy="701675"/>
          </a:xfrm>
          <a:prstGeom prst="line">
            <a:avLst/>
          </a:prstGeom>
          <a:noFill/>
          <a:ln w="19080">
            <a:solidFill>
              <a:srgbClr val="0000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55" name="Text Box 19"/>
          <p:cNvSpPr txBox="1">
            <a:spLocks noChangeArrowheads="1"/>
          </p:cNvSpPr>
          <p:nvPr/>
        </p:nvSpPr>
        <p:spPr bwMode="auto">
          <a:xfrm>
            <a:off x="6540914" y="4130675"/>
            <a:ext cx="1541463" cy="5730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Virtual memory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(disk)</a:t>
            </a:r>
          </a:p>
        </p:txBody>
      </p:sp>
      <p:sp>
        <p:nvSpPr>
          <p:cNvPr id="14356" name="Rectangle 20"/>
          <p:cNvSpPr>
            <a:spLocks noChangeArrowheads="1"/>
          </p:cNvSpPr>
          <p:nvPr/>
        </p:nvSpPr>
        <p:spPr bwMode="auto">
          <a:xfrm>
            <a:off x="2956339" y="4448175"/>
            <a:ext cx="304800" cy="228600"/>
          </a:xfrm>
          <a:prstGeom prst="rect">
            <a:avLst/>
          </a:prstGeom>
          <a:noFill/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57" name="Rectangle 21"/>
          <p:cNvSpPr>
            <a:spLocks noChangeArrowheads="1"/>
          </p:cNvSpPr>
          <p:nvPr/>
        </p:nvSpPr>
        <p:spPr bwMode="auto">
          <a:xfrm>
            <a:off x="2956339" y="4676775"/>
            <a:ext cx="304800" cy="228600"/>
          </a:xfrm>
          <a:prstGeom prst="rect">
            <a:avLst/>
          </a:prstGeom>
          <a:noFill/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58" name="Rectangle 22"/>
          <p:cNvSpPr>
            <a:spLocks noChangeArrowheads="1"/>
          </p:cNvSpPr>
          <p:nvPr/>
        </p:nvSpPr>
        <p:spPr bwMode="auto">
          <a:xfrm>
            <a:off x="2956339" y="4219575"/>
            <a:ext cx="304800" cy="228600"/>
          </a:xfrm>
          <a:prstGeom prst="rect">
            <a:avLst/>
          </a:prstGeom>
          <a:noFill/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59" name="Rectangle 23"/>
          <p:cNvSpPr>
            <a:spLocks noChangeArrowheads="1"/>
          </p:cNvSpPr>
          <p:nvPr/>
        </p:nvSpPr>
        <p:spPr bwMode="auto">
          <a:xfrm>
            <a:off x="2956339" y="3076575"/>
            <a:ext cx="304800" cy="228600"/>
          </a:xfrm>
          <a:prstGeom prst="rect">
            <a:avLst/>
          </a:prstGeom>
          <a:noFill/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60" name="Rectangle 24"/>
          <p:cNvSpPr>
            <a:spLocks noChangeArrowheads="1"/>
          </p:cNvSpPr>
          <p:nvPr/>
        </p:nvSpPr>
        <p:spPr bwMode="auto">
          <a:xfrm>
            <a:off x="2956339" y="3305175"/>
            <a:ext cx="304800" cy="228600"/>
          </a:xfrm>
          <a:prstGeom prst="rect">
            <a:avLst/>
          </a:prstGeom>
          <a:noFill/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61" name="Rectangle 25"/>
          <p:cNvSpPr>
            <a:spLocks noChangeArrowheads="1"/>
          </p:cNvSpPr>
          <p:nvPr/>
        </p:nvSpPr>
        <p:spPr bwMode="auto">
          <a:xfrm>
            <a:off x="2956339" y="3533775"/>
            <a:ext cx="304800" cy="228600"/>
          </a:xfrm>
          <a:prstGeom prst="rect">
            <a:avLst/>
          </a:prstGeom>
          <a:noFill/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62" name="Rectangle 26"/>
          <p:cNvSpPr>
            <a:spLocks noChangeArrowheads="1"/>
          </p:cNvSpPr>
          <p:nvPr/>
        </p:nvSpPr>
        <p:spPr bwMode="auto">
          <a:xfrm>
            <a:off x="2956339" y="3762375"/>
            <a:ext cx="304800" cy="228600"/>
          </a:xfrm>
          <a:prstGeom prst="rect">
            <a:avLst/>
          </a:prstGeom>
          <a:noFill/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63" name="Rectangle 27"/>
          <p:cNvSpPr>
            <a:spLocks noChangeArrowheads="1"/>
          </p:cNvSpPr>
          <p:nvPr/>
        </p:nvSpPr>
        <p:spPr bwMode="auto">
          <a:xfrm>
            <a:off x="2956339" y="3990975"/>
            <a:ext cx="304800" cy="228600"/>
          </a:xfrm>
          <a:prstGeom prst="rect">
            <a:avLst/>
          </a:prstGeom>
          <a:noFill/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64" name="Text Box 28"/>
          <p:cNvSpPr txBox="1">
            <a:spLocks noChangeArrowheads="1"/>
          </p:cNvSpPr>
          <p:nvPr/>
        </p:nvSpPr>
        <p:spPr bwMode="auto">
          <a:xfrm>
            <a:off x="2727739" y="2771775"/>
            <a:ext cx="685800" cy="3357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Valid</a:t>
            </a:r>
          </a:p>
        </p:txBody>
      </p:sp>
      <p:sp>
        <p:nvSpPr>
          <p:cNvPr id="14365" name="Text Box 29"/>
          <p:cNvSpPr txBox="1">
            <a:spLocks noChangeArrowheads="1"/>
          </p:cNvSpPr>
          <p:nvPr/>
        </p:nvSpPr>
        <p:spPr bwMode="auto">
          <a:xfrm>
            <a:off x="2964366" y="3046413"/>
            <a:ext cx="280987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0</a:t>
            </a:r>
          </a:p>
        </p:txBody>
      </p:sp>
      <p:sp>
        <p:nvSpPr>
          <p:cNvPr id="14366" name="Text Box 30"/>
          <p:cNvSpPr txBox="1">
            <a:spLocks noChangeArrowheads="1"/>
          </p:cNvSpPr>
          <p:nvPr/>
        </p:nvSpPr>
        <p:spPr bwMode="auto">
          <a:xfrm>
            <a:off x="2965159" y="3279322"/>
            <a:ext cx="279400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1</a:t>
            </a:r>
          </a:p>
        </p:txBody>
      </p:sp>
      <p:sp>
        <p:nvSpPr>
          <p:cNvPr id="14367" name="Text Box 31"/>
          <p:cNvSpPr txBox="1">
            <a:spLocks noChangeArrowheads="1"/>
          </p:cNvSpPr>
          <p:nvPr/>
        </p:nvSpPr>
        <p:spPr bwMode="auto">
          <a:xfrm>
            <a:off x="2964366" y="3745140"/>
            <a:ext cx="280987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0</a:t>
            </a:r>
          </a:p>
        </p:txBody>
      </p:sp>
      <p:sp>
        <p:nvSpPr>
          <p:cNvPr id="14368" name="Text Box 32"/>
          <p:cNvSpPr txBox="1">
            <a:spLocks noChangeArrowheads="1"/>
          </p:cNvSpPr>
          <p:nvPr/>
        </p:nvSpPr>
        <p:spPr bwMode="auto">
          <a:xfrm>
            <a:off x="2965159" y="3952293"/>
            <a:ext cx="279400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1</a:t>
            </a:r>
          </a:p>
        </p:txBody>
      </p:sp>
      <p:sp>
        <p:nvSpPr>
          <p:cNvPr id="14369" name="Text Box 33"/>
          <p:cNvSpPr txBox="1">
            <a:spLocks noChangeArrowheads="1"/>
          </p:cNvSpPr>
          <p:nvPr/>
        </p:nvSpPr>
        <p:spPr bwMode="auto">
          <a:xfrm>
            <a:off x="2964366" y="4191641"/>
            <a:ext cx="280987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0</a:t>
            </a:r>
          </a:p>
        </p:txBody>
      </p:sp>
      <p:sp>
        <p:nvSpPr>
          <p:cNvPr id="14370" name="Text Box 34"/>
          <p:cNvSpPr txBox="1">
            <a:spLocks noChangeArrowheads="1"/>
          </p:cNvSpPr>
          <p:nvPr/>
        </p:nvSpPr>
        <p:spPr bwMode="auto">
          <a:xfrm>
            <a:off x="2965159" y="4651019"/>
            <a:ext cx="279400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1</a:t>
            </a:r>
          </a:p>
        </p:txBody>
      </p:sp>
      <p:sp>
        <p:nvSpPr>
          <p:cNvPr id="14371" name="Text Box 35"/>
          <p:cNvSpPr txBox="1">
            <a:spLocks noChangeArrowheads="1"/>
          </p:cNvSpPr>
          <p:nvPr/>
        </p:nvSpPr>
        <p:spPr bwMode="auto">
          <a:xfrm>
            <a:off x="2964366" y="4418111"/>
            <a:ext cx="280987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0</a:t>
            </a:r>
          </a:p>
        </p:txBody>
      </p:sp>
      <p:sp>
        <p:nvSpPr>
          <p:cNvPr id="14372" name="Text Box 36"/>
          <p:cNvSpPr txBox="1">
            <a:spLocks noChangeArrowheads="1"/>
          </p:cNvSpPr>
          <p:nvPr/>
        </p:nvSpPr>
        <p:spPr bwMode="auto">
          <a:xfrm>
            <a:off x="2965159" y="3512231"/>
            <a:ext cx="279400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1</a:t>
            </a:r>
          </a:p>
        </p:txBody>
      </p:sp>
      <p:sp>
        <p:nvSpPr>
          <p:cNvPr id="14373" name="Text Box 37"/>
          <p:cNvSpPr txBox="1">
            <a:spLocks noChangeArrowheads="1"/>
          </p:cNvSpPr>
          <p:nvPr/>
        </p:nvSpPr>
        <p:spPr bwMode="auto">
          <a:xfrm>
            <a:off x="3327814" y="2282825"/>
            <a:ext cx="1339126" cy="81836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Physical page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number or 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disk address</a:t>
            </a:r>
          </a:p>
        </p:txBody>
      </p:sp>
      <p:sp>
        <p:nvSpPr>
          <p:cNvPr id="14374" name="Text Box 38"/>
          <p:cNvSpPr txBox="1">
            <a:spLocks noChangeArrowheads="1"/>
          </p:cNvSpPr>
          <p:nvPr/>
        </p:nvSpPr>
        <p:spPr bwMode="auto">
          <a:xfrm>
            <a:off x="2349736" y="3011310"/>
            <a:ext cx="641243" cy="3357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PTE 0</a:t>
            </a:r>
          </a:p>
        </p:txBody>
      </p:sp>
      <p:sp>
        <p:nvSpPr>
          <p:cNvPr id="14375" name="Text Box 39"/>
          <p:cNvSpPr txBox="1">
            <a:spLocks noChangeArrowheads="1"/>
          </p:cNvSpPr>
          <p:nvPr/>
        </p:nvSpPr>
        <p:spPr bwMode="auto">
          <a:xfrm>
            <a:off x="2346561" y="4624210"/>
            <a:ext cx="641243" cy="3357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PTE 7</a:t>
            </a:r>
          </a:p>
        </p:txBody>
      </p:sp>
      <p:sp>
        <p:nvSpPr>
          <p:cNvPr id="14376" name="Text Box 40"/>
          <p:cNvSpPr txBox="1">
            <a:spLocks noChangeArrowheads="1"/>
          </p:cNvSpPr>
          <p:nvPr/>
        </p:nvSpPr>
        <p:spPr bwMode="auto">
          <a:xfrm>
            <a:off x="7971252" y="2681288"/>
            <a:ext cx="550448" cy="3357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PP 0</a:t>
            </a:r>
          </a:p>
        </p:txBody>
      </p:sp>
      <p:sp>
        <p:nvSpPr>
          <p:cNvPr id="14377" name="Rectangle 41"/>
          <p:cNvSpPr>
            <a:spLocks noChangeArrowheads="1"/>
          </p:cNvSpPr>
          <p:nvPr/>
        </p:nvSpPr>
        <p:spPr bwMode="auto">
          <a:xfrm>
            <a:off x="6606002" y="2946400"/>
            <a:ext cx="1379537" cy="2286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VP 2</a:t>
            </a:r>
          </a:p>
        </p:txBody>
      </p:sp>
      <p:sp>
        <p:nvSpPr>
          <p:cNvPr id="14378" name="Rectangle 42"/>
          <p:cNvSpPr>
            <a:spLocks noChangeArrowheads="1"/>
          </p:cNvSpPr>
          <p:nvPr/>
        </p:nvSpPr>
        <p:spPr bwMode="auto">
          <a:xfrm>
            <a:off x="6606002" y="2717800"/>
            <a:ext cx="1379537" cy="2286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VP 1</a:t>
            </a:r>
          </a:p>
        </p:txBody>
      </p:sp>
      <p:sp>
        <p:nvSpPr>
          <p:cNvPr id="14379" name="Oval 43"/>
          <p:cNvSpPr>
            <a:spLocks noChangeArrowheads="1"/>
          </p:cNvSpPr>
          <p:nvPr/>
        </p:nvSpPr>
        <p:spPr bwMode="auto">
          <a:xfrm>
            <a:off x="4035839" y="4775200"/>
            <a:ext cx="76200" cy="76200"/>
          </a:xfrm>
          <a:prstGeom prst="ellipse">
            <a:avLst/>
          </a:prstGeom>
          <a:solidFill>
            <a:srgbClr val="000066"/>
          </a:solidFill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80" name="Oval 44"/>
          <p:cNvSpPr>
            <a:spLocks noChangeArrowheads="1"/>
          </p:cNvSpPr>
          <p:nvPr/>
        </p:nvSpPr>
        <p:spPr bwMode="auto">
          <a:xfrm>
            <a:off x="4035839" y="4546600"/>
            <a:ext cx="76200" cy="76200"/>
          </a:xfrm>
          <a:prstGeom prst="ellipse">
            <a:avLst/>
          </a:prstGeom>
          <a:solidFill>
            <a:srgbClr val="000066"/>
          </a:solidFill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81" name="Oval 45"/>
          <p:cNvSpPr>
            <a:spLocks noChangeArrowheads="1"/>
          </p:cNvSpPr>
          <p:nvPr/>
        </p:nvSpPr>
        <p:spPr bwMode="auto">
          <a:xfrm>
            <a:off x="4035839" y="3638550"/>
            <a:ext cx="76200" cy="76200"/>
          </a:xfrm>
          <a:prstGeom prst="ellipse">
            <a:avLst/>
          </a:prstGeom>
          <a:solidFill>
            <a:srgbClr val="000066"/>
          </a:solidFill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82" name="Oval 46"/>
          <p:cNvSpPr>
            <a:spLocks noChangeArrowheads="1"/>
          </p:cNvSpPr>
          <p:nvPr/>
        </p:nvSpPr>
        <p:spPr bwMode="auto">
          <a:xfrm>
            <a:off x="4035839" y="3403600"/>
            <a:ext cx="76200" cy="76200"/>
          </a:xfrm>
          <a:prstGeom prst="ellipse">
            <a:avLst/>
          </a:prstGeom>
          <a:solidFill>
            <a:srgbClr val="000066"/>
          </a:solidFill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83" name="Text Box 47"/>
          <p:cNvSpPr txBox="1">
            <a:spLocks noChangeArrowheads="1"/>
          </p:cNvSpPr>
          <p:nvPr/>
        </p:nvSpPr>
        <p:spPr bwMode="auto">
          <a:xfrm>
            <a:off x="7983952" y="3341688"/>
            <a:ext cx="550448" cy="3357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PP 3</a:t>
            </a:r>
          </a:p>
        </p:txBody>
      </p:sp>
      <p:sp>
        <p:nvSpPr>
          <p:cNvPr id="14384" name="Rectangle 48"/>
          <p:cNvSpPr>
            <a:spLocks noChangeArrowheads="1"/>
          </p:cNvSpPr>
          <p:nvPr/>
        </p:nvSpPr>
        <p:spPr bwMode="auto">
          <a:xfrm>
            <a:off x="6613939" y="4759325"/>
            <a:ext cx="1379538" cy="228600"/>
          </a:xfrm>
          <a:prstGeom prst="rect">
            <a:avLst/>
          </a:prstGeom>
          <a:solidFill>
            <a:srgbClr val="FFFFFF"/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VP 1</a:t>
            </a:r>
          </a:p>
        </p:txBody>
      </p:sp>
      <p:sp>
        <p:nvSpPr>
          <p:cNvPr id="14385" name="Rectangle 49"/>
          <p:cNvSpPr>
            <a:spLocks noChangeArrowheads="1"/>
          </p:cNvSpPr>
          <p:nvPr/>
        </p:nvSpPr>
        <p:spPr bwMode="auto">
          <a:xfrm>
            <a:off x="6613939" y="5069840"/>
            <a:ext cx="1379538" cy="228600"/>
          </a:xfrm>
          <a:prstGeom prst="rect">
            <a:avLst/>
          </a:prstGeom>
          <a:solidFill>
            <a:srgbClr val="FFFFFF"/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VP 2</a:t>
            </a:r>
          </a:p>
        </p:txBody>
      </p:sp>
      <p:sp>
        <p:nvSpPr>
          <p:cNvPr id="14386" name="Rectangle 50"/>
          <p:cNvSpPr>
            <a:spLocks noChangeArrowheads="1"/>
          </p:cNvSpPr>
          <p:nvPr/>
        </p:nvSpPr>
        <p:spPr bwMode="auto">
          <a:xfrm>
            <a:off x="6613939" y="5690870"/>
            <a:ext cx="1379538" cy="228600"/>
          </a:xfrm>
          <a:prstGeom prst="rect">
            <a:avLst/>
          </a:prstGeom>
          <a:solidFill>
            <a:srgbClr val="FFFFFF"/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VP 4</a:t>
            </a:r>
          </a:p>
        </p:txBody>
      </p:sp>
      <p:sp>
        <p:nvSpPr>
          <p:cNvPr id="14387" name="Rectangle 51"/>
          <p:cNvSpPr>
            <a:spLocks noChangeArrowheads="1"/>
          </p:cNvSpPr>
          <p:nvPr/>
        </p:nvSpPr>
        <p:spPr bwMode="auto">
          <a:xfrm>
            <a:off x="6613939" y="6001385"/>
            <a:ext cx="1379538" cy="228600"/>
          </a:xfrm>
          <a:prstGeom prst="rect">
            <a:avLst/>
          </a:prstGeom>
          <a:solidFill>
            <a:srgbClr val="FFFFFF"/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VP 6</a:t>
            </a:r>
          </a:p>
        </p:txBody>
      </p:sp>
      <p:sp>
        <p:nvSpPr>
          <p:cNvPr id="14388" name="Rectangle 52"/>
          <p:cNvSpPr>
            <a:spLocks noChangeArrowheads="1"/>
          </p:cNvSpPr>
          <p:nvPr/>
        </p:nvSpPr>
        <p:spPr bwMode="auto">
          <a:xfrm>
            <a:off x="6613939" y="6311900"/>
            <a:ext cx="1379538" cy="228600"/>
          </a:xfrm>
          <a:prstGeom prst="rect">
            <a:avLst/>
          </a:prstGeom>
          <a:solidFill>
            <a:srgbClr val="FFFFFF"/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VP 7</a:t>
            </a:r>
          </a:p>
        </p:txBody>
      </p:sp>
      <p:sp>
        <p:nvSpPr>
          <p:cNvPr id="14389" name="Oval 53"/>
          <p:cNvSpPr>
            <a:spLocks noChangeArrowheads="1"/>
          </p:cNvSpPr>
          <p:nvPr/>
        </p:nvSpPr>
        <p:spPr bwMode="auto">
          <a:xfrm>
            <a:off x="4035839" y="3847744"/>
            <a:ext cx="76200" cy="76200"/>
          </a:xfrm>
          <a:prstGeom prst="ellipse">
            <a:avLst/>
          </a:prstGeom>
          <a:solidFill>
            <a:srgbClr val="000066"/>
          </a:solidFill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90" name="Line 54"/>
          <p:cNvSpPr>
            <a:spLocks noChangeShapeType="1"/>
          </p:cNvSpPr>
          <p:nvPr/>
        </p:nvSpPr>
        <p:spPr bwMode="auto">
          <a:xfrm>
            <a:off x="4048539" y="3892461"/>
            <a:ext cx="2565400" cy="1511300"/>
          </a:xfrm>
          <a:prstGeom prst="line">
            <a:avLst/>
          </a:prstGeom>
          <a:noFill/>
          <a:ln w="19080">
            <a:solidFill>
              <a:srgbClr val="000066"/>
            </a:solidFill>
            <a:prstDash val="dash"/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91" name="Oval 55"/>
          <p:cNvSpPr>
            <a:spLocks noChangeArrowheads="1"/>
          </p:cNvSpPr>
          <p:nvPr/>
        </p:nvSpPr>
        <p:spPr bwMode="auto">
          <a:xfrm>
            <a:off x="4035839" y="4057650"/>
            <a:ext cx="76200" cy="76200"/>
          </a:xfrm>
          <a:prstGeom prst="ellipse">
            <a:avLst/>
          </a:prstGeom>
          <a:solidFill>
            <a:srgbClr val="000066"/>
          </a:solidFill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92" name="Line 56"/>
          <p:cNvSpPr>
            <a:spLocks noChangeShapeType="1"/>
          </p:cNvSpPr>
          <p:nvPr/>
        </p:nvSpPr>
        <p:spPr bwMode="auto">
          <a:xfrm flipV="1">
            <a:off x="4080289" y="3414713"/>
            <a:ext cx="2533650" cy="673100"/>
          </a:xfrm>
          <a:prstGeom prst="line">
            <a:avLst/>
          </a:prstGeom>
          <a:noFill/>
          <a:ln w="19080">
            <a:solidFill>
              <a:srgbClr val="0000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93" name="Rectangle 57"/>
          <p:cNvSpPr>
            <a:spLocks noChangeArrowheads="1"/>
          </p:cNvSpPr>
          <p:nvPr/>
        </p:nvSpPr>
        <p:spPr bwMode="auto">
          <a:xfrm>
            <a:off x="6613939" y="5380355"/>
            <a:ext cx="1379538" cy="228600"/>
          </a:xfrm>
          <a:prstGeom prst="rect">
            <a:avLst/>
          </a:prstGeom>
          <a:solidFill>
            <a:srgbClr val="FFFFFF"/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VP 3</a:t>
            </a:r>
          </a:p>
        </p:txBody>
      </p:sp>
      <p:sp>
        <p:nvSpPr>
          <p:cNvPr id="59" name="Rectangle 58"/>
          <p:cNvSpPr/>
          <p:nvPr/>
        </p:nvSpPr>
        <p:spPr bwMode="auto">
          <a:xfrm>
            <a:off x="457200" y="2514600"/>
            <a:ext cx="1600200" cy="2428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600" dirty="0" smtClean="0">
                <a:latin typeface="+mn-lt"/>
              </a:rPr>
              <a:t>Virtual address</a:t>
            </a:r>
          </a:p>
        </p:txBody>
      </p:sp>
      <p:cxnSp>
        <p:nvCxnSpPr>
          <p:cNvPr id="63" name="Shape 62"/>
          <p:cNvCxnSpPr>
            <a:stCxn id="59" idx="2"/>
            <a:endCxn id="14362" idx="1"/>
          </p:cNvCxnSpPr>
          <p:nvPr/>
        </p:nvCxnSpPr>
        <p:spPr bwMode="auto">
          <a:xfrm rot="16200000" flipH="1">
            <a:off x="1547226" y="2467561"/>
            <a:ext cx="1119187" cy="1699039"/>
          </a:xfrm>
          <a:prstGeom prst="bentConnector2">
            <a:avLst/>
          </a:prstGeom>
          <a:noFill/>
          <a:ln w="2540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Grp="1" noChangeArrowheads="1"/>
          </p:cNvSpPr>
          <p:nvPr>
            <p:ph type="title"/>
          </p:nvPr>
        </p:nvSpPr>
        <p:spPr>
          <a:xfrm>
            <a:off x="298361" y="360362"/>
            <a:ext cx="8281987" cy="782638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Handling Page Fault</a:t>
            </a:r>
            <a:endParaRPr lang="en-GB" dirty="0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9830" y="1147763"/>
            <a:ext cx="8307387" cy="757237"/>
          </a:xfrm>
          <a:ln/>
        </p:spPr>
        <p:txBody>
          <a:bodyPr/>
          <a:lstStyle/>
          <a:p>
            <a:pPr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2000" b="0" dirty="0" smtClean="0"/>
              <a:t>Page miss causes page fault (an exception)</a:t>
            </a:r>
          </a:p>
          <a:p>
            <a:pPr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2000" b="0" dirty="0" smtClean="0"/>
              <a:t>Page fault handler selects a victim to be evicted (here VP 4)</a:t>
            </a:r>
            <a:endParaRPr lang="en-GB" sz="2000" b="0" dirty="0"/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3261139" y="4448175"/>
            <a:ext cx="1600200" cy="228600"/>
          </a:xfrm>
          <a:prstGeom prst="rect">
            <a:avLst/>
          </a:prstGeom>
          <a:solidFill>
            <a:schemeClr val="bg1">
              <a:lumMod val="85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3261139" y="4676775"/>
            <a:ext cx="1600200" cy="2286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3261139" y="4219575"/>
            <a:ext cx="1600200" cy="228600"/>
          </a:xfrm>
          <a:prstGeom prst="rect">
            <a:avLst/>
          </a:prstGeom>
          <a:solidFill>
            <a:srgbClr val="FFFFFF"/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null</a:t>
            </a:r>
          </a:p>
        </p:txBody>
      </p:sp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3261139" y="3076575"/>
            <a:ext cx="1600200" cy="228600"/>
          </a:xfrm>
          <a:prstGeom prst="rect">
            <a:avLst/>
          </a:prstGeom>
          <a:solidFill>
            <a:srgbClr val="FFFFFF"/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null</a:t>
            </a:r>
          </a:p>
        </p:txBody>
      </p:sp>
      <p:sp>
        <p:nvSpPr>
          <p:cNvPr id="14343" name="Rectangle 7"/>
          <p:cNvSpPr>
            <a:spLocks noChangeArrowheads="1"/>
          </p:cNvSpPr>
          <p:nvPr/>
        </p:nvSpPr>
        <p:spPr bwMode="auto">
          <a:xfrm>
            <a:off x="3261139" y="3305175"/>
            <a:ext cx="1600200" cy="2286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44" name="Rectangle 8"/>
          <p:cNvSpPr>
            <a:spLocks noChangeArrowheads="1"/>
          </p:cNvSpPr>
          <p:nvPr/>
        </p:nvSpPr>
        <p:spPr bwMode="auto">
          <a:xfrm>
            <a:off x="3261139" y="3533775"/>
            <a:ext cx="1600200" cy="2286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45" name="Rectangle 9"/>
          <p:cNvSpPr>
            <a:spLocks noChangeArrowheads="1"/>
          </p:cNvSpPr>
          <p:nvPr/>
        </p:nvSpPr>
        <p:spPr bwMode="auto">
          <a:xfrm>
            <a:off x="3261139" y="3762375"/>
            <a:ext cx="1600200" cy="228600"/>
          </a:xfrm>
          <a:prstGeom prst="rect">
            <a:avLst/>
          </a:prstGeom>
          <a:solidFill>
            <a:schemeClr val="bg1">
              <a:lumMod val="85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46" name="Rectangle 10"/>
          <p:cNvSpPr>
            <a:spLocks noChangeArrowheads="1"/>
          </p:cNvSpPr>
          <p:nvPr/>
        </p:nvSpPr>
        <p:spPr bwMode="auto">
          <a:xfrm>
            <a:off x="3261139" y="3990975"/>
            <a:ext cx="1600200" cy="2286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47" name="Text Box 11"/>
          <p:cNvSpPr txBox="1">
            <a:spLocks noChangeArrowheads="1"/>
          </p:cNvSpPr>
          <p:nvPr/>
        </p:nvSpPr>
        <p:spPr bwMode="auto">
          <a:xfrm>
            <a:off x="3213870" y="4946561"/>
            <a:ext cx="1690688" cy="812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Memory resident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page table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(DRAM)</a:t>
            </a:r>
          </a:p>
        </p:txBody>
      </p:sp>
      <p:sp>
        <p:nvSpPr>
          <p:cNvPr id="14348" name="Text Box 12"/>
          <p:cNvSpPr txBox="1">
            <a:spLocks noChangeArrowheads="1"/>
          </p:cNvSpPr>
          <p:nvPr/>
        </p:nvSpPr>
        <p:spPr bwMode="auto">
          <a:xfrm>
            <a:off x="6488527" y="2133600"/>
            <a:ext cx="1627153" cy="57708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Physical memory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(DRAM)</a:t>
            </a:r>
          </a:p>
        </p:txBody>
      </p:sp>
      <p:sp>
        <p:nvSpPr>
          <p:cNvPr id="14349" name="Rectangle 13"/>
          <p:cNvSpPr>
            <a:spLocks noChangeArrowheads="1"/>
          </p:cNvSpPr>
          <p:nvPr/>
        </p:nvSpPr>
        <p:spPr bwMode="auto">
          <a:xfrm>
            <a:off x="6606002" y="3172092"/>
            <a:ext cx="1379537" cy="2286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VP 7</a:t>
            </a:r>
          </a:p>
        </p:txBody>
      </p:sp>
      <p:sp>
        <p:nvSpPr>
          <p:cNvPr id="14350" name="Rectangle 14"/>
          <p:cNvSpPr>
            <a:spLocks noChangeArrowheads="1"/>
          </p:cNvSpPr>
          <p:nvPr/>
        </p:nvSpPr>
        <p:spPr bwMode="auto">
          <a:xfrm>
            <a:off x="6606002" y="3381375"/>
            <a:ext cx="1379537" cy="228600"/>
          </a:xfrm>
          <a:prstGeom prst="rect">
            <a:avLst/>
          </a:prstGeom>
          <a:solidFill>
            <a:srgbClr val="F1C7C7"/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VP 4</a:t>
            </a:r>
          </a:p>
        </p:txBody>
      </p:sp>
      <p:sp>
        <p:nvSpPr>
          <p:cNvPr id="14351" name="Line 15"/>
          <p:cNvSpPr>
            <a:spLocks noChangeShapeType="1"/>
          </p:cNvSpPr>
          <p:nvPr/>
        </p:nvSpPr>
        <p:spPr bwMode="auto">
          <a:xfrm>
            <a:off x="4086639" y="4568825"/>
            <a:ext cx="2527300" cy="1450975"/>
          </a:xfrm>
          <a:prstGeom prst="line">
            <a:avLst/>
          </a:prstGeom>
          <a:noFill/>
          <a:ln w="19080">
            <a:solidFill>
              <a:srgbClr val="000066"/>
            </a:solidFill>
            <a:prstDash val="dash"/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52" name="Line 16"/>
          <p:cNvSpPr>
            <a:spLocks noChangeShapeType="1"/>
          </p:cNvSpPr>
          <p:nvPr/>
        </p:nvSpPr>
        <p:spPr bwMode="auto">
          <a:xfrm flipV="1">
            <a:off x="4086639" y="3198813"/>
            <a:ext cx="2527300" cy="1612900"/>
          </a:xfrm>
          <a:prstGeom prst="line">
            <a:avLst/>
          </a:prstGeom>
          <a:noFill/>
          <a:ln w="19080">
            <a:solidFill>
              <a:srgbClr val="0000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53" name="Line 17"/>
          <p:cNvSpPr>
            <a:spLocks noChangeShapeType="1"/>
          </p:cNvSpPr>
          <p:nvPr/>
        </p:nvSpPr>
        <p:spPr bwMode="auto">
          <a:xfrm flipV="1">
            <a:off x="4112039" y="2970213"/>
            <a:ext cx="2501900" cy="698500"/>
          </a:xfrm>
          <a:prstGeom prst="line">
            <a:avLst/>
          </a:prstGeom>
          <a:noFill/>
          <a:ln w="19080">
            <a:solidFill>
              <a:srgbClr val="0000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54" name="Line 18"/>
          <p:cNvSpPr>
            <a:spLocks noChangeShapeType="1"/>
          </p:cNvSpPr>
          <p:nvPr/>
        </p:nvSpPr>
        <p:spPr bwMode="auto">
          <a:xfrm flipV="1">
            <a:off x="4061239" y="2741613"/>
            <a:ext cx="2552700" cy="701675"/>
          </a:xfrm>
          <a:prstGeom prst="line">
            <a:avLst/>
          </a:prstGeom>
          <a:noFill/>
          <a:ln w="19080">
            <a:solidFill>
              <a:srgbClr val="0000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55" name="Text Box 19"/>
          <p:cNvSpPr txBox="1">
            <a:spLocks noChangeArrowheads="1"/>
          </p:cNvSpPr>
          <p:nvPr/>
        </p:nvSpPr>
        <p:spPr bwMode="auto">
          <a:xfrm>
            <a:off x="6540914" y="4130675"/>
            <a:ext cx="1541463" cy="5730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Virtual memory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(disk)</a:t>
            </a:r>
          </a:p>
        </p:txBody>
      </p:sp>
      <p:sp>
        <p:nvSpPr>
          <p:cNvPr id="14356" name="Rectangle 20"/>
          <p:cNvSpPr>
            <a:spLocks noChangeArrowheads="1"/>
          </p:cNvSpPr>
          <p:nvPr/>
        </p:nvSpPr>
        <p:spPr bwMode="auto">
          <a:xfrm>
            <a:off x="2956339" y="4448175"/>
            <a:ext cx="304800" cy="228600"/>
          </a:xfrm>
          <a:prstGeom prst="rect">
            <a:avLst/>
          </a:prstGeom>
          <a:noFill/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57" name="Rectangle 21"/>
          <p:cNvSpPr>
            <a:spLocks noChangeArrowheads="1"/>
          </p:cNvSpPr>
          <p:nvPr/>
        </p:nvSpPr>
        <p:spPr bwMode="auto">
          <a:xfrm>
            <a:off x="2956339" y="4676775"/>
            <a:ext cx="304800" cy="228600"/>
          </a:xfrm>
          <a:prstGeom prst="rect">
            <a:avLst/>
          </a:prstGeom>
          <a:noFill/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58" name="Rectangle 22"/>
          <p:cNvSpPr>
            <a:spLocks noChangeArrowheads="1"/>
          </p:cNvSpPr>
          <p:nvPr/>
        </p:nvSpPr>
        <p:spPr bwMode="auto">
          <a:xfrm>
            <a:off x="2956339" y="4219575"/>
            <a:ext cx="304800" cy="228600"/>
          </a:xfrm>
          <a:prstGeom prst="rect">
            <a:avLst/>
          </a:prstGeom>
          <a:noFill/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59" name="Rectangle 23"/>
          <p:cNvSpPr>
            <a:spLocks noChangeArrowheads="1"/>
          </p:cNvSpPr>
          <p:nvPr/>
        </p:nvSpPr>
        <p:spPr bwMode="auto">
          <a:xfrm>
            <a:off x="2956339" y="3076575"/>
            <a:ext cx="304800" cy="228600"/>
          </a:xfrm>
          <a:prstGeom prst="rect">
            <a:avLst/>
          </a:prstGeom>
          <a:noFill/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60" name="Rectangle 24"/>
          <p:cNvSpPr>
            <a:spLocks noChangeArrowheads="1"/>
          </p:cNvSpPr>
          <p:nvPr/>
        </p:nvSpPr>
        <p:spPr bwMode="auto">
          <a:xfrm>
            <a:off x="2956339" y="3305175"/>
            <a:ext cx="304800" cy="228600"/>
          </a:xfrm>
          <a:prstGeom prst="rect">
            <a:avLst/>
          </a:prstGeom>
          <a:noFill/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61" name="Rectangle 25"/>
          <p:cNvSpPr>
            <a:spLocks noChangeArrowheads="1"/>
          </p:cNvSpPr>
          <p:nvPr/>
        </p:nvSpPr>
        <p:spPr bwMode="auto">
          <a:xfrm>
            <a:off x="2956339" y="3533775"/>
            <a:ext cx="304800" cy="228600"/>
          </a:xfrm>
          <a:prstGeom prst="rect">
            <a:avLst/>
          </a:prstGeom>
          <a:noFill/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62" name="Rectangle 26"/>
          <p:cNvSpPr>
            <a:spLocks noChangeArrowheads="1"/>
          </p:cNvSpPr>
          <p:nvPr/>
        </p:nvSpPr>
        <p:spPr bwMode="auto">
          <a:xfrm>
            <a:off x="2956339" y="3762375"/>
            <a:ext cx="304800" cy="228600"/>
          </a:xfrm>
          <a:prstGeom prst="rect">
            <a:avLst/>
          </a:prstGeom>
          <a:noFill/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63" name="Rectangle 27"/>
          <p:cNvSpPr>
            <a:spLocks noChangeArrowheads="1"/>
          </p:cNvSpPr>
          <p:nvPr/>
        </p:nvSpPr>
        <p:spPr bwMode="auto">
          <a:xfrm>
            <a:off x="2956339" y="3990975"/>
            <a:ext cx="304800" cy="228600"/>
          </a:xfrm>
          <a:prstGeom prst="rect">
            <a:avLst/>
          </a:prstGeom>
          <a:noFill/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64" name="Text Box 28"/>
          <p:cNvSpPr txBox="1">
            <a:spLocks noChangeArrowheads="1"/>
          </p:cNvSpPr>
          <p:nvPr/>
        </p:nvSpPr>
        <p:spPr bwMode="auto">
          <a:xfrm>
            <a:off x="2727739" y="2771775"/>
            <a:ext cx="685800" cy="3357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Valid</a:t>
            </a:r>
          </a:p>
        </p:txBody>
      </p:sp>
      <p:sp>
        <p:nvSpPr>
          <p:cNvPr id="14365" name="Text Box 29"/>
          <p:cNvSpPr txBox="1">
            <a:spLocks noChangeArrowheads="1"/>
          </p:cNvSpPr>
          <p:nvPr/>
        </p:nvSpPr>
        <p:spPr bwMode="auto">
          <a:xfrm>
            <a:off x="2964366" y="3046413"/>
            <a:ext cx="280987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0</a:t>
            </a:r>
          </a:p>
        </p:txBody>
      </p:sp>
      <p:sp>
        <p:nvSpPr>
          <p:cNvPr id="14366" name="Text Box 30"/>
          <p:cNvSpPr txBox="1">
            <a:spLocks noChangeArrowheads="1"/>
          </p:cNvSpPr>
          <p:nvPr/>
        </p:nvSpPr>
        <p:spPr bwMode="auto">
          <a:xfrm>
            <a:off x="2965159" y="3279322"/>
            <a:ext cx="279400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1</a:t>
            </a:r>
          </a:p>
        </p:txBody>
      </p:sp>
      <p:sp>
        <p:nvSpPr>
          <p:cNvPr id="14367" name="Text Box 31"/>
          <p:cNvSpPr txBox="1">
            <a:spLocks noChangeArrowheads="1"/>
          </p:cNvSpPr>
          <p:nvPr/>
        </p:nvSpPr>
        <p:spPr bwMode="auto">
          <a:xfrm>
            <a:off x="2964366" y="3745140"/>
            <a:ext cx="280987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0</a:t>
            </a:r>
          </a:p>
        </p:txBody>
      </p:sp>
      <p:sp>
        <p:nvSpPr>
          <p:cNvPr id="14368" name="Text Box 32"/>
          <p:cNvSpPr txBox="1">
            <a:spLocks noChangeArrowheads="1"/>
          </p:cNvSpPr>
          <p:nvPr/>
        </p:nvSpPr>
        <p:spPr bwMode="auto">
          <a:xfrm>
            <a:off x="2965159" y="3952293"/>
            <a:ext cx="279400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1</a:t>
            </a:r>
          </a:p>
        </p:txBody>
      </p:sp>
      <p:sp>
        <p:nvSpPr>
          <p:cNvPr id="14369" name="Text Box 33"/>
          <p:cNvSpPr txBox="1">
            <a:spLocks noChangeArrowheads="1"/>
          </p:cNvSpPr>
          <p:nvPr/>
        </p:nvSpPr>
        <p:spPr bwMode="auto">
          <a:xfrm>
            <a:off x="2964366" y="4191641"/>
            <a:ext cx="280987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0</a:t>
            </a:r>
          </a:p>
        </p:txBody>
      </p:sp>
      <p:sp>
        <p:nvSpPr>
          <p:cNvPr id="14370" name="Text Box 34"/>
          <p:cNvSpPr txBox="1">
            <a:spLocks noChangeArrowheads="1"/>
          </p:cNvSpPr>
          <p:nvPr/>
        </p:nvSpPr>
        <p:spPr bwMode="auto">
          <a:xfrm>
            <a:off x="2965159" y="4651019"/>
            <a:ext cx="279400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1</a:t>
            </a:r>
          </a:p>
        </p:txBody>
      </p:sp>
      <p:sp>
        <p:nvSpPr>
          <p:cNvPr id="14371" name="Text Box 35"/>
          <p:cNvSpPr txBox="1">
            <a:spLocks noChangeArrowheads="1"/>
          </p:cNvSpPr>
          <p:nvPr/>
        </p:nvSpPr>
        <p:spPr bwMode="auto">
          <a:xfrm>
            <a:off x="2964366" y="4418111"/>
            <a:ext cx="280987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0</a:t>
            </a:r>
          </a:p>
        </p:txBody>
      </p:sp>
      <p:sp>
        <p:nvSpPr>
          <p:cNvPr id="14372" name="Text Box 36"/>
          <p:cNvSpPr txBox="1">
            <a:spLocks noChangeArrowheads="1"/>
          </p:cNvSpPr>
          <p:nvPr/>
        </p:nvSpPr>
        <p:spPr bwMode="auto">
          <a:xfrm>
            <a:off x="2965159" y="3512231"/>
            <a:ext cx="279400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1</a:t>
            </a:r>
          </a:p>
        </p:txBody>
      </p:sp>
      <p:sp>
        <p:nvSpPr>
          <p:cNvPr id="14373" name="Text Box 37"/>
          <p:cNvSpPr txBox="1">
            <a:spLocks noChangeArrowheads="1"/>
          </p:cNvSpPr>
          <p:nvPr/>
        </p:nvSpPr>
        <p:spPr bwMode="auto">
          <a:xfrm>
            <a:off x="3327814" y="2282825"/>
            <a:ext cx="1339126" cy="81836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Physical page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number or 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disk address</a:t>
            </a:r>
          </a:p>
        </p:txBody>
      </p:sp>
      <p:sp>
        <p:nvSpPr>
          <p:cNvPr id="14374" name="Text Box 38"/>
          <p:cNvSpPr txBox="1">
            <a:spLocks noChangeArrowheads="1"/>
          </p:cNvSpPr>
          <p:nvPr/>
        </p:nvSpPr>
        <p:spPr bwMode="auto">
          <a:xfrm>
            <a:off x="2349736" y="3011310"/>
            <a:ext cx="641243" cy="3357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PTE 0</a:t>
            </a:r>
          </a:p>
        </p:txBody>
      </p:sp>
      <p:sp>
        <p:nvSpPr>
          <p:cNvPr id="14375" name="Text Box 39"/>
          <p:cNvSpPr txBox="1">
            <a:spLocks noChangeArrowheads="1"/>
          </p:cNvSpPr>
          <p:nvPr/>
        </p:nvSpPr>
        <p:spPr bwMode="auto">
          <a:xfrm>
            <a:off x="2346561" y="4624210"/>
            <a:ext cx="641243" cy="3357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PTE 7</a:t>
            </a:r>
          </a:p>
        </p:txBody>
      </p:sp>
      <p:sp>
        <p:nvSpPr>
          <p:cNvPr id="14376" name="Text Box 40"/>
          <p:cNvSpPr txBox="1">
            <a:spLocks noChangeArrowheads="1"/>
          </p:cNvSpPr>
          <p:nvPr/>
        </p:nvSpPr>
        <p:spPr bwMode="auto">
          <a:xfrm>
            <a:off x="7971252" y="2681288"/>
            <a:ext cx="550448" cy="3357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PP 0</a:t>
            </a:r>
          </a:p>
        </p:txBody>
      </p:sp>
      <p:sp>
        <p:nvSpPr>
          <p:cNvPr id="14377" name="Rectangle 41"/>
          <p:cNvSpPr>
            <a:spLocks noChangeArrowheads="1"/>
          </p:cNvSpPr>
          <p:nvPr/>
        </p:nvSpPr>
        <p:spPr bwMode="auto">
          <a:xfrm>
            <a:off x="6606002" y="2946400"/>
            <a:ext cx="1379537" cy="2286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VP 2</a:t>
            </a:r>
          </a:p>
        </p:txBody>
      </p:sp>
      <p:sp>
        <p:nvSpPr>
          <p:cNvPr id="14378" name="Rectangle 42"/>
          <p:cNvSpPr>
            <a:spLocks noChangeArrowheads="1"/>
          </p:cNvSpPr>
          <p:nvPr/>
        </p:nvSpPr>
        <p:spPr bwMode="auto">
          <a:xfrm>
            <a:off x="6606002" y="2717800"/>
            <a:ext cx="1379537" cy="2286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VP 1</a:t>
            </a:r>
          </a:p>
        </p:txBody>
      </p:sp>
      <p:sp>
        <p:nvSpPr>
          <p:cNvPr id="14379" name="Oval 43"/>
          <p:cNvSpPr>
            <a:spLocks noChangeArrowheads="1"/>
          </p:cNvSpPr>
          <p:nvPr/>
        </p:nvSpPr>
        <p:spPr bwMode="auto">
          <a:xfrm>
            <a:off x="4035839" y="4775200"/>
            <a:ext cx="76200" cy="76200"/>
          </a:xfrm>
          <a:prstGeom prst="ellipse">
            <a:avLst/>
          </a:prstGeom>
          <a:solidFill>
            <a:srgbClr val="000066"/>
          </a:solidFill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80" name="Oval 44"/>
          <p:cNvSpPr>
            <a:spLocks noChangeArrowheads="1"/>
          </p:cNvSpPr>
          <p:nvPr/>
        </p:nvSpPr>
        <p:spPr bwMode="auto">
          <a:xfrm>
            <a:off x="4035839" y="4546600"/>
            <a:ext cx="76200" cy="76200"/>
          </a:xfrm>
          <a:prstGeom prst="ellipse">
            <a:avLst/>
          </a:prstGeom>
          <a:solidFill>
            <a:srgbClr val="000066"/>
          </a:solidFill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81" name="Oval 45"/>
          <p:cNvSpPr>
            <a:spLocks noChangeArrowheads="1"/>
          </p:cNvSpPr>
          <p:nvPr/>
        </p:nvSpPr>
        <p:spPr bwMode="auto">
          <a:xfrm>
            <a:off x="4035839" y="3638550"/>
            <a:ext cx="76200" cy="76200"/>
          </a:xfrm>
          <a:prstGeom prst="ellipse">
            <a:avLst/>
          </a:prstGeom>
          <a:solidFill>
            <a:srgbClr val="000066"/>
          </a:solidFill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82" name="Oval 46"/>
          <p:cNvSpPr>
            <a:spLocks noChangeArrowheads="1"/>
          </p:cNvSpPr>
          <p:nvPr/>
        </p:nvSpPr>
        <p:spPr bwMode="auto">
          <a:xfrm>
            <a:off x="4035839" y="3403600"/>
            <a:ext cx="76200" cy="76200"/>
          </a:xfrm>
          <a:prstGeom prst="ellipse">
            <a:avLst/>
          </a:prstGeom>
          <a:solidFill>
            <a:srgbClr val="000066"/>
          </a:solidFill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83" name="Text Box 47"/>
          <p:cNvSpPr txBox="1">
            <a:spLocks noChangeArrowheads="1"/>
          </p:cNvSpPr>
          <p:nvPr/>
        </p:nvSpPr>
        <p:spPr bwMode="auto">
          <a:xfrm>
            <a:off x="7983952" y="3341688"/>
            <a:ext cx="550448" cy="3357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PP 3</a:t>
            </a:r>
          </a:p>
        </p:txBody>
      </p:sp>
      <p:sp>
        <p:nvSpPr>
          <p:cNvPr id="14384" name="Rectangle 48"/>
          <p:cNvSpPr>
            <a:spLocks noChangeArrowheads="1"/>
          </p:cNvSpPr>
          <p:nvPr/>
        </p:nvSpPr>
        <p:spPr bwMode="auto">
          <a:xfrm>
            <a:off x="6613939" y="4759325"/>
            <a:ext cx="1379538" cy="228600"/>
          </a:xfrm>
          <a:prstGeom prst="rect">
            <a:avLst/>
          </a:prstGeom>
          <a:solidFill>
            <a:srgbClr val="FFFFFF"/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VP 1</a:t>
            </a:r>
          </a:p>
        </p:txBody>
      </p:sp>
      <p:sp>
        <p:nvSpPr>
          <p:cNvPr id="14385" name="Rectangle 49"/>
          <p:cNvSpPr>
            <a:spLocks noChangeArrowheads="1"/>
          </p:cNvSpPr>
          <p:nvPr/>
        </p:nvSpPr>
        <p:spPr bwMode="auto">
          <a:xfrm>
            <a:off x="6613939" y="5069840"/>
            <a:ext cx="1379538" cy="228600"/>
          </a:xfrm>
          <a:prstGeom prst="rect">
            <a:avLst/>
          </a:prstGeom>
          <a:solidFill>
            <a:srgbClr val="FFFFFF"/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VP 2</a:t>
            </a:r>
          </a:p>
        </p:txBody>
      </p:sp>
      <p:sp>
        <p:nvSpPr>
          <p:cNvPr id="14386" name="Rectangle 50"/>
          <p:cNvSpPr>
            <a:spLocks noChangeArrowheads="1"/>
          </p:cNvSpPr>
          <p:nvPr/>
        </p:nvSpPr>
        <p:spPr bwMode="auto">
          <a:xfrm>
            <a:off x="6613939" y="5690870"/>
            <a:ext cx="1379538" cy="228600"/>
          </a:xfrm>
          <a:prstGeom prst="rect">
            <a:avLst/>
          </a:prstGeom>
          <a:solidFill>
            <a:srgbClr val="FFFFFF"/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VP 4</a:t>
            </a:r>
          </a:p>
        </p:txBody>
      </p:sp>
      <p:sp>
        <p:nvSpPr>
          <p:cNvPr id="14387" name="Rectangle 51"/>
          <p:cNvSpPr>
            <a:spLocks noChangeArrowheads="1"/>
          </p:cNvSpPr>
          <p:nvPr/>
        </p:nvSpPr>
        <p:spPr bwMode="auto">
          <a:xfrm>
            <a:off x="6613939" y="6001385"/>
            <a:ext cx="1379538" cy="228600"/>
          </a:xfrm>
          <a:prstGeom prst="rect">
            <a:avLst/>
          </a:prstGeom>
          <a:solidFill>
            <a:srgbClr val="FFFFFF"/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VP 6</a:t>
            </a:r>
          </a:p>
        </p:txBody>
      </p:sp>
      <p:sp>
        <p:nvSpPr>
          <p:cNvPr id="14388" name="Rectangle 52"/>
          <p:cNvSpPr>
            <a:spLocks noChangeArrowheads="1"/>
          </p:cNvSpPr>
          <p:nvPr/>
        </p:nvSpPr>
        <p:spPr bwMode="auto">
          <a:xfrm>
            <a:off x="6613939" y="6311900"/>
            <a:ext cx="1379538" cy="228600"/>
          </a:xfrm>
          <a:prstGeom prst="rect">
            <a:avLst/>
          </a:prstGeom>
          <a:solidFill>
            <a:srgbClr val="FFFFFF"/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VP 7</a:t>
            </a:r>
          </a:p>
        </p:txBody>
      </p:sp>
      <p:sp>
        <p:nvSpPr>
          <p:cNvPr id="14389" name="Oval 53"/>
          <p:cNvSpPr>
            <a:spLocks noChangeArrowheads="1"/>
          </p:cNvSpPr>
          <p:nvPr/>
        </p:nvSpPr>
        <p:spPr bwMode="auto">
          <a:xfrm>
            <a:off x="4035839" y="3847744"/>
            <a:ext cx="76200" cy="76200"/>
          </a:xfrm>
          <a:prstGeom prst="ellipse">
            <a:avLst/>
          </a:prstGeom>
          <a:solidFill>
            <a:srgbClr val="000066"/>
          </a:solidFill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90" name="Line 54"/>
          <p:cNvSpPr>
            <a:spLocks noChangeShapeType="1"/>
          </p:cNvSpPr>
          <p:nvPr/>
        </p:nvSpPr>
        <p:spPr bwMode="auto">
          <a:xfrm>
            <a:off x="4048539" y="3892461"/>
            <a:ext cx="2565400" cy="1511300"/>
          </a:xfrm>
          <a:prstGeom prst="line">
            <a:avLst/>
          </a:prstGeom>
          <a:noFill/>
          <a:ln w="19080">
            <a:solidFill>
              <a:srgbClr val="000066"/>
            </a:solidFill>
            <a:prstDash val="dash"/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91" name="Oval 55"/>
          <p:cNvSpPr>
            <a:spLocks noChangeArrowheads="1"/>
          </p:cNvSpPr>
          <p:nvPr/>
        </p:nvSpPr>
        <p:spPr bwMode="auto">
          <a:xfrm>
            <a:off x="4035839" y="4057650"/>
            <a:ext cx="76200" cy="76200"/>
          </a:xfrm>
          <a:prstGeom prst="ellipse">
            <a:avLst/>
          </a:prstGeom>
          <a:solidFill>
            <a:srgbClr val="000066"/>
          </a:solidFill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92" name="Line 56"/>
          <p:cNvSpPr>
            <a:spLocks noChangeShapeType="1"/>
          </p:cNvSpPr>
          <p:nvPr/>
        </p:nvSpPr>
        <p:spPr bwMode="auto">
          <a:xfrm flipV="1">
            <a:off x="4080289" y="3414713"/>
            <a:ext cx="2533650" cy="673100"/>
          </a:xfrm>
          <a:prstGeom prst="line">
            <a:avLst/>
          </a:prstGeom>
          <a:noFill/>
          <a:ln w="19080">
            <a:solidFill>
              <a:srgbClr val="0000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93" name="Rectangle 57"/>
          <p:cNvSpPr>
            <a:spLocks noChangeArrowheads="1"/>
          </p:cNvSpPr>
          <p:nvPr/>
        </p:nvSpPr>
        <p:spPr bwMode="auto">
          <a:xfrm>
            <a:off x="6613939" y="5380355"/>
            <a:ext cx="1379538" cy="228600"/>
          </a:xfrm>
          <a:prstGeom prst="rect">
            <a:avLst/>
          </a:prstGeom>
          <a:solidFill>
            <a:srgbClr val="FFFFFF"/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VP 3</a:t>
            </a:r>
          </a:p>
        </p:txBody>
      </p:sp>
      <p:sp>
        <p:nvSpPr>
          <p:cNvPr id="59" name="Rectangle 58"/>
          <p:cNvSpPr/>
          <p:nvPr/>
        </p:nvSpPr>
        <p:spPr bwMode="auto">
          <a:xfrm>
            <a:off x="457200" y="2514600"/>
            <a:ext cx="1600200" cy="2428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600" dirty="0" smtClean="0">
                <a:latin typeface="+mn-lt"/>
              </a:rPr>
              <a:t>Virtual address</a:t>
            </a:r>
          </a:p>
        </p:txBody>
      </p:sp>
      <p:cxnSp>
        <p:nvCxnSpPr>
          <p:cNvPr id="60" name="Shape 59"/>
          <p:cNvCxnSpPr>
            <a:stCxn id="59" idx="2"/>
          </p:cNvCxnSpPr>
          <p:nvPr/>
        </p:nvCxnSpPr>
        <p:spPr bwMode="auto">
          <a:xfrm rot="16200000" flipH="1">
            <a:off x="1547226" y="2467561"/>
            <a:ext cx="1119187" cy="1699039"/>
          </a:xfrm>
          <a:prstGeom prst="bentConnector2">
            <a:avLst/>
          </a:prstGeom>
          <a:noFill/>
          <a:ln w="2540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Grp="1" noChangeArrowheads="1"/>
          </p:cNvSpPr>
          <p:nvPr>
            <p:ph type="title"/>
          </p:nvPr>
        </p:nvSpPr>
        <p:spPr>
          <a:xfrm>
            <a:off x="298361" y="360362"/>
            <a:ext cx="8281987" cy="782638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Handling Page Fault</a:t>
            </a:r>
            <a:endParaRPr lang="en-GB" dirty="0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9830" y="1147763"/>
            <a:ext cx="8307387" cy="757237"/>
          </a:xfrm>
          <a:ln/>
        </p:spPr>
        <p:txBody>
          <a:bodyPr/>
          <a:lstStyle/>
          <a:p>
            <a:pPr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2000" b="0" dirty="0" smtClean="0"/>
              <a:t>Page miss causes page fault (an exception)</a:t>
            </a:r>
          </a:p>
          <a:p>
            <a:pPr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2000" b="0" dirty="0" smtClean="0"/>
              <a:t>Page fault handler selects a victim to be evicted (here VP 4)</a:t>
            </a:r>
            <a:endParaRPr lang="en-GB" sz="2000" b="0" dirty="0"/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3261139" y="4448175"/>
            <a:ext cx="1600200" cy="228600"/>
          </a:xfrm>
          <a:prstGeom prst="rect">
            <a:avLst/>
          </a:prstGeom>
          <a:solidFill>
            <a:schemeClr val="bg1">
              <a:lumMod val="85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3261139" y="4676775"/>
            <a:ext cx="1600200" cy="2286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3261139" y="4219575"/>
            <a:ext cx="1600200" cy="228600"/>
          </a:xfrm>
          <a:prstGeom prst="rect">
            <a:avLst/>
          </a:prstGeom>
          <a:solidFill>
            <a:srgbClr val="FFFFFF"/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null</a:t>
            </a:r>
          </a:p>
        </p:txBody>
      </p:sp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3261139" y="3076575"/>
            <a:ext cx="1600200" cy="228600"/>
          </a:xfrm>
          <a:prstGeom prst="rect">
            <a:avLst/>
          </a:prstGeom>
          <a:solidFill>
            <a:srgbClr val="FFFFFF"/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null</a:t>
            </a:r>
          </a:p>
        </p:txBody>
      </p:sp>
      <p:sp>
        <p:nvSpPr>
          <p:cNvPr id="14343" name="Rectangle 7"/>
          <p:cNvSpPr>
            <a:spLocks noChangeArrowheads="1"/>
          </p:cNvSpPr>
          <p:nvPr/>
        </p:nvSpPr>
        <p:spPr bwMode="auto">
          <a:xfrm>
            <a:off x="3261139" y="3305175"/>
            <a:ext cx="1600200" cy="2286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44" name="Rectangle 8"/>
          <p:cNvSpPr>
            <a:spLocks noChangeArrowheads="1"/>
          </p:cNvSpPr>
          <p:nvPr/>
        </p:nvSpPr>
        <p:spPr bwMode="auto">
          <a:xfrm>
            <a:off x="3261139" y="3533775"/>
            <a:ext cx="1600200" cy="2286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45" name="Rectangle 9"/>
          <p:cNvSpPr>
            <a:spLocks noChangeArrowheads="1"/>
          </p:cNvSpPr>
          <p:nvPr/>
        </p:nvSpPr>
        <p:spPr bwMode="auto">
          <a:xfrm>
            <a:off x="3261139" y="3762375"/>
            <a:ext cx="1600200" cy="2286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46" name="Rectangle 10"/>
          <p:cNvSpPr>
            <a:spLocks noChangeArrowheads="1"/>
          </p:cNvSpPr>
          <p:nvPr/>
        </p:nvSpPr>
        <p:spPr bwMode="auto">
          <a:xfrm>
            <a:off x="3261139" y="3990975"/>
            <a:ext cx="1600200" cy="228600"/>
          </a:xfrm>
          <a:prstGeom prst="rect">
            <a:avLst/>
          </a:prstGeom>
          <a:solidFill>
            <a:schemeClr val="bg1">
              <a:lumMod val="85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47" name="Text Box 11"/>
          <p:cNvSpPr txBox="1">
            <a:spLocks noChangeArrowheads="1"/>
          </p:cNvSpPr>
          <p:nvPr/>
        </p:nvSpPr>
        <p:spPr bwMode="auto">
          <a:xfrm>
            <a:off x="3213870" y="4946561"/>
            <a:ext cx="1690688" cy="812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Memory resident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page table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(DRAM)</a:t>
            </a:r>
          </a:p>
        </p:txBody>
      </p:sp>
      <p:sp>
        <p:nvSpPr>
          <p:cNvPr id="14348" name="Text Box 12"/>
          <p:cNvSpPr txBox="1">
            <a:spLocks noChangeArrowheads="1"/>
          </p:cNvSpPr>
          <p:nvPr/>
        </p:nvSpPr>
        <p:spPr bwMode="auto">
          <a:xfrm>
            <a:off x="6488527" y="2133600"/>
            <a:ext cx="1627153" cy="57708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Physical memory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(DRAM)</a:t>
            </a:r>
          </a:p>
        </p:txBody>
      </p:sp>
      <p:sp>
        <p:nvSpPr>
          <p:cNvPr id="14349" name="Rectangle 13"/>
          <p:cNvSpPr>
            <a:spLocks noChangeArrowheads="1"/>
          </p:cNvSpPr>
          <p:nvPr/>
        </p:nvSpPr>
        <p:spPr bwMode="auto">
          <a:xfrm>
            <a:off x="6606002" y="3172092"/>
            <a:ext cx="1379537" cy="2286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VP 7</a:t>
            </a:r>
          </a:p>
        </p:txBody>
      </p:sp>
      <p:sp>
        <p:nvSpPr>
          <p:cNvPr id="14350" name="Rectangle 14"/>
          <p:cNvSpPr>
            <a:spLocks noChangeArrowheads="1"/>
          </p:cNvSpPr>
          <p:nvPr/>
        </p:nvSpPr>
        <p:spPr bwMode="auto">
          <a:xfrm>
            <a:off x="6606002" y="3381375"/>
            <a:ext cx="1379537" cy="2286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VP </a:t>
            </a:r>
            <a:r>
              <a:rPr lang="en-GB" sz="1400" dirty="0" smtClean="0">
                <a:latin typeface="Calibri" pitchFamily="34" charset="0"/>
              </a:rPr>
              <a:t>3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14351" name="Line 15"/>
          <p:cNvSpPr>
            <a:spLocks noChangeShapeType="1"/>
          </p:cNvSpPr>
          <p:nvPr/>
        </p:nvSpPr>
        <p:spPr bwMode="auto">
          <a:xfrm>
            <a:off x="4086639" y="4568825"/>
            <a:ext cx="2527300" cy="1450975"/>
          </a:xfrm>
          <a:prstGeom prst="line">
            <a:avLst/>
          </a:prstGeom>
          <a:noFill/>
          <a:ln w="19080">
            <a:solidFill>
              <a:srgbClr val="000066"/>
            </a:solidFill>
            <a:prstDash val="dash"/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52" name="Line 16"/>
          <p:cNvSpPr>
            <a:spLocks noChangeShapeType="1"/>
          </p:cNvSpPr>
          <p:nvPr/>
        </p:nvSpPr>
        <p:spPr bwMode="auto">
          <a:xfrm flipV="1">
            <a:off x="4086639" y="3198813"/>
            <a:ext cx="2527300" cy="1612900"/>
          </a:xfrm>
          <a:prstGeom prst="line">
            <a:avLst/>
          </a:prstGeom>
          <a:noFill/>
          <a:ln w="19080">
            <a:solidFill>
              <a:srgbClr val="0000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53" name="Line 17"/>
          <p:cNvSpPr>
            <a:spLocks noChangeShapeType="1"/>
          </p:cNvSpPr>
          <p:nvPr/>
        </p:nvSpPr>
        <p:spPr bwMode="auto">
          <a:xfrm flipV="1">
            <a:off x="4112039" y="2970213"/>
            <a:ext cx="2501900" cy="698500"/>
          </a:xfrm>
          <a:prstGeom prst="line">
            <a:avLst/>
          </a:prstGeom>
          <a:noFill/>
          <a:ln w="19080">
            <a:solidFill>
              <a:srgbClr val="0000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54" name="Line 18"/>
          <p:cNvSpPr>
            <a:spLocks noChangeShapeType="1"/>
          </p:cNvSpPr>
          <p:nvPr/>
        </p:nvSpPr>
        <p:spPr bwMode="auto">
          <a:xfrm flipV="1">
            <a:off x="4061239" y="2741613"/>
            <a:ext cx="2552700" cy="701675"/>
          </a:xfrm>
          <a:prstGeom prst="line">
            <a:avLst/>
          </a:prstGeom>
          <a:noFill/>
          <a:ln w="19080">
            <a:solidFill>
              <a:srgbClr val="0000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55" name="Text Box 19"/>
          <p:cNvSpPr txBox="1">
            <a:spLocks noChangeArrowheads="1"/>
          </p:cNvSpPr>
          <p:nvPr/>
        </p:nvSpPr>
        <p:spPr bwMode="auto">
          <a:xfrm>
            <a:off x="6540914" y="4130675"/>
            <a:ext cx="1541463" cy="5730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Virtual memory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(disk)</a:t>
            </a:r>
          </a:p>
        </p:txBody>
      </p:sp>
      <p:sp>
        <p:nvSpPr>
          <p:cNvPr id="14356" name="Rectangle 20"/>
          <p:cNvSpPr>
            <a:spLocks noChangeArrowheads="1"/>
          </p:cNvSpPr>
          <p:nvPr/>
        </p:nvSpPr>
        <p:spPr bwMode="auto">
          <a:xfrm>
            <a:off x="2956339" y="4448175"/>
            <a:ext cx="304800" cy="228600"/>
          </a:xfrm>
          <a:prstGeom prst="rect">
            <a:avLst/>
          </a:prstGeom>
          <a:noFill/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57" name="Rectangle 21"/>
          <p:cNvSpPr>
            <a:spLocks noChangeArrowheads="1"/>
          </p:cNvSpPr>
          <p:nvPr/>
        </p:nvSpPr>
        <p:spPr bwMode="auto">
          <a:xfrm>
            <a:off x="2956339" y="4676775"/>
            <a:ext cx="304800" cy="228600"/>
          </a:xfrm>
          <a:prstGeom prst="rect">
            <a:avLst/>
          </a:prstGeom>
          <a:noFill/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58" name="Rectangle 22"/>
          <p:cNvSpPr>
            <a:spLocks noChangeArrowheads="1"/>
          </p:cNvSpPr>
          <p:nvPr/>
        </p:nvSpPr>
        <p:spPr bwMode="auto">
          <a:xfrm>
            <a:off x="2956339" y="4219575"/>
            <a:ext cx="304800" cy="228600"/>
          </a:xfrm>
          <a:prstGeom prst="rect">
            <a:avLst/>
          </a:prstGeom>
          <a:noFill/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59" name="Rectangle 23"/>
          <p:cNvSpPr>
            <a:spLocks noChangeArrowheads="1"/>
          </p:cNvSpPr>
          <p:nvPr/>
        </p:nvSpPr>
        <p:spPr bwMode="auto">
          <a:xfrm>
            <a:off x="2956339" y="3076575"/>
            <a:ext cx="304800" cy="228600"/>
          </a:xfrm>
          <a:prstGeom prst="rect">
            <a:avLst/>
          </a:prstGeom>
          <a:noFill/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60" name="Rectangle 24"/>
          <p:cNvSpPr>
            <a:spLocks noChangeArrowheads="1"/>
          </p:cNvSpPr>
          <p:nvPr/>
        </p:nvSpPr>
        <p:spPr bwMode="auto">
          <a:xfrm>
            <a:off x="2956339" y="3305175"/>
            <a:ext cx="304800" cy="228600"/>
          </a:xfrm>
          <a:prstGeom prst="rect">
            <a:avLst/>
          </a:prstGeom>
          <a:noFill/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61" name="Rectangle 25"/>
          <p:cNvSpPr>
            <a:spLocks noChangeArrowheads="1"/>
          </p:cNvSpPr>
          <p:nvPr/>
        </p:nvSpPr>
        <p:spPr bwMode="auto">
          <a:xfrm>
            <a:off x="2956339" y="3533775"/>
            <a:ext cx="304800" cy="228600"/>
          </a:xfrm>
          <a:prstGeom prst="rect">
            <a:avLst/>
          </a:prstGeom>
          <a:noFill/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62" name="Rectangle 26"/>
          <p:cNvSpPr>
            <a:spLocks noChangeArrowheads="1"/>
          </p:cNvSpPr>
          <p:nvPr/>
        </p:nvSpPr>
        <p:spPr bwMode="auto">
          <a:xfrm>
            <a:off x="2956339" y="3762375"/>
            <a:ext cx="304800" cy="228600"/>
          </a:xfrm>
          <a:prstGeom prst="rect">
            <a:avLst/>
          </a:prstGeom>
          <a:noFill/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63" name="Rectangle 27"/>
          <p:cNvSpPr>
            <a:spLocks noChangeArrowheads="1"/>
          </p:cNvSpPr>
          <p:nvPr/>
        </p:nvSpPr>
        <p:spPr bwMode="auto">
          <a:xfrm>
            <a:off x="2956339" y="3990975"/>
            <a:ext cx="304800" cy="228600"/>
          </a:xfrm>
          <a:prstGeom prst="rect">
            <a:avLst/>
          </a:prstGeom>
          <a:noFill/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64" name="Text Box 28"/>
          <p:cNvSpPr txBox="1">
            <a:spLocks noChangeArrowheads="1"/>
          </p:cNvSpPr>
          <p:nvPr/>
        </p:nvSpPr>
        <p:spPr bwMode="auto">
          <a:xfrm>
            <a:off x="2727739" y="2771775"/>
            <a:ext cx="685800" cy="3357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Valid</a:t>
            </a:r>
          </a:p>
        </p:txBody>
      </p:sp>
      <p:sp>
        <p:nvSpPr>
          <p:cNvPr id="14365" name="Text Box 29"/>
          <p:cNvSpPr txBox="1">
            <a:spLocks noChangeArrowheads="1"/>
          </p:cNvSpPr>
          <p:nvPr/>
        </p:nvSpPr>
        <p:spPr bwMode="auto">
          <a:xfrm>
            <a:off x="2964366" y="3046413"/>
            <a:ext cx="280987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0</a:t>
            </a:r>
          </a:p>
        </p:txBody>
      </p:sp>
      <p:sp>
        <p:nvSpPr>
          <p:cNvPr id="14366" name="Text Box 30"/>
          <p:cNvSpPr txBox="1">
            <a:spLocks noChangeArrowheads="1"/>
          </p:cNvSpPr>
          <p:nvPr/>
        </p:nvSpPr>
        <p:spPr bwMode="auto">
          <a:xfrm>
            <a:off x="2965159" y="3279322"/>
            <a:ext cx="279400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1</a:t>
            </a:r>
          </a:p>
        </p:txBody>
      </p:sp>
      <p:sp>
        <p:nvSpPr>
          <p:cNvPr id="14367" name="Text Box 31"/>
          <p:cNvSpPr txBox="1">
            <a:spLocks noChangeArrowheads="1"/>
          </p:cNvSpPr>
          <p:nvPr/>
        </p:nvSpPr>
        <p:spPr bwMode="auto">
          <a:xfrm>
            <a:off x="2964366" y="3745140"/>
            <a:ext cx="273129" cy="3056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 smtClean="0">
                <a:solidFill>
                  <a:srgbClr val="000066"/>
                </a:solidFill>
                <a:latin typeface="Calibri" pitchFamily="34" charset="0"/>
              </a:rPr>
              <a:t>1</a:t>
            </a:r>
            <a:endParaRPr lang="en-GB" sz="1400" dirty="0">
              <a:solidFill>
                <a:srgbClr val="000066"/>
              </a:solidFill>
              <a:latin typeface="Calibri" pitchFamily="34" charset="0"/>
            </a:endParaRPr>
          </a:p>
        </p:txBody>
      </p:sp>
      <p:sp>
        <p:nvSpPr>
          <p:cNvPr id="14368" name="Text Box 32"/>
          <p:cNvSpPr txBox="1">
            <a:spLocks noChangeArrowheads="1"/>
          </p:cNvSpPr>
          <p:nvPr/>
        </p:nvSpPr>
        <p:spPr bwMode="auto">
          <a:xfrm>
            <a:off x="2965159" y="3952293"/>
            <a:ext cx="273129" cy="3056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 smtClean="0">
                <a:solidFill>
                  <a:srgbClr val="000066"/>
                </a:solidFill>
                <a:latin typeface="Calibri" pitchFamily="34" charset="0"/>
              </a:rPr>
              <a:t>0</a:t>
            </a:r>
            <a:endParaRPr lang="en-GB" sz="1400" dirty="0">
              <a:solidFill>
                <a:srgbClr val="000066"/>
              </a:solidFill>
              <a:latin typeface="Calibri" pitchFamily="34" charset="0"/>
            </a:endParaRPr>
          </a:p>
        </p:txBody>
      </p:sp>
      <p:sp>
        <p:nvSpPr>
          <p:cNvPr id="14369" name="Text Box 33"/>
          <p:cNvSpPr txBox="1">
            <a:spLocks noChangeArrowheads="1"/>
          </p:cNvSpPr>
          <p:nvPr/>
        </p:nvSpPr>
        <p:spPr bwMode="auto">
          <a:xfrm>
            <a:off x="2964366" y="4191641"/>
            <a:ext cx="280987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0</a:t>
            </a:r>
          </a:p>
        </p:txBody>
      </p:sp>
      <p:sp>
        <p:nvSpPr>
          <p:cNvPr id="14370" name="Text Box 34"/>
          <p:cNvSpPr txBox="1">
            <a:spLocks noChangeArrowheads="1"/>
          </p:cNvSpPr>
          <p:nvPr/>
        </p:nvSpPr>
        <p:spPr bwMode="auto">
          <a:xfrm>
            <a:off x="2965159" y="4651019"/>
            <a:ext cx="279400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1</a:t>
            </a:r>
          </a:p>
        </p:txBody>
      </p:sp>
      <p:sp>
        <p:nvSpPr>
          <p:cNvPr id="14371" name="Text Box 35"/>
          <p:cNvSpPr txBox="1">
            <a:spLocks noChangeArrowheads="1"/>
          </p:cNvSpPr>
          <p:nvPr/>
        </p:nvSpPr>
        <p:spPr bwMode="auto">
          <a:xfrm>
            <a:off x="2964366" y="4418111"/>
            <a:ext cx="280987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0</a:t>
            </a:r>
          </a:p>
        </p:txBody>
      </p:sp>
      <p:sp>
        <p:nvSpPr>
          <p:cNvPr id="14372" name="Text Box 36"/>
          <p:cNvSpPr txBox="1">
            <a:spLocks noChangeArrowheads="1"/>
          </p:cNvSpPr>
          <p:nvPr/>
        </p:nvSpPr>
        <p:spPr bwMode="auto">
          <a:xfrm>
            <a:off x="2965159" y="3512231"/>
            <a:ext cx="279400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1</a:t>
            </a:r>
          </a:p>
        </p:txBody>
      </p:sp>
      <p:sp>
        <p:nvSpPr>
          <p:cNvPr id="14373" name="Text Box 37"/>
          <p:cNvSpPr txBox="1">
            <a:spLocks noChangeArrowheads="1"/>
          </p:cNvSpPr>
          <p:nvPr/>
        </p:nvSpPr>
        <p:spPr bwMode="auto">
          <a:xfrm>
            <a:off x="3327814" y="2282825"/>
            <a:ext cx="1339126" cy="81836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Physical page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number or 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disk address</a:t>
            </a:r>
          </a:p>
        </p:txBody>
      </p:sp>
      <p:sp>
        <p:nvSpPr>
          <p:cNvPr id="14374" name="Text Box 38"/>
          <p:cNvSpPr txBox="1">
            <a:spLocks noChangeArrowheads="1"/>
          </p:cNvSpPr>
          <p:nvPr/>
        </p:nvSpPr>
        <p:spPr bwMode="auto">
          <a:xfrm>
            <a:off x="2349736" y="3011310"/>
            <a:ext cx="641243" cy="3357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PTE 0</a:t>
            </a:r>
          </a:p>
        </p:txBody>
      </p:sp>
      <p:sp>
        <p:nvSpPr>
          <p:cNvPr id="14375" name="Text Box 39"/>
          <p:cNvSpPr txBox="1">
            <a:spLocks noChangeArrowheads="1"/>
          </p:cNvSpPr>
          <p:nvPr/>
        </p:nvSpPr>
        <p:spPr bwMode="auto">
          <a:xfrm>
            <a:off x="2346561" y="4624210"/>
            <a:ext cx="641243" cy="3357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PTE 7</a:t>
            </a:r>
          </a:p>
        </p:txBody>
      </p:sp>
      <p:sp>
        <p:nvSpPr>
          <p:cNvPr id="14376" name="Text Box 40"/>
          <p:cNvSpPr txBox="1">
            <a:spLocks noChangeArrowheads="1"/>
          </p:cNvSpPr>
          <p:nvPr/>
        </p:nvSpPr>
        <p:spPr bwMode="auto">
          <a:xfrm>
            <a:off x="7971252" y="2681288"/>
            <a:ext cx="550448" cy="3357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PP 0</a:t>
            </a:r>
          </a:p>
        </p:txBody>
      </p:sp>
      <p:sp>
        <p:nvSpPr>
          <p:cNvPr id="14377" name="Rectangle 41"/>
          <p:cNvSpPr>
            <a:spLocks noChangeArrowheads="1"/>
          </p:cNvSpPr>
          <p:nvPr/>
        </p:nvSpPr>
        <p:spPr bwMode="auto">
          <a:xfrm>
            <a:off x="6606002" y="2946400"/>
            <a:ext cx="1379537" cy="2286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VP 2</a:t>
            </a:r>
          </a:p>
        </p:txBody>
      </p:sp>
      <p:sp>
        <p:nvSpPr>
          <p:cNvPr id="14378" name="Rectangle 42"/>
          <p:cNvSpPr>
            <a:spLocks noChangeArrowheads="1"/>
          </p:cNvSpPr>
          <p:nvPr/>
        </p:nvSpPr>
        <p:spPr bwMode="auto">
          <a:xfrm>
            <a:off x="6606002" y="2717800"/>
            <a:ext cx="1379537" cy="2286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VP 1</a:t>
            </a:r>
          </a:p>
        </p:txBody>
      </p:sp>
      <p:sp>
        <p:nvSpPr>
          <p:cNvPr id="14379" name="Oval 43"/>
          <p:cNvSpPr>
            <a:spLocks noChangeArrowheads="1"/>
          </p:cNvSpPr>
          <p:nvPr/>
        </p:nvSpPr>
        <p:spPr bwMode="auto">
          <a:xfrm>
            <a:off x="4035839" y="4775200"/>
            <a:ext cx="76200" cy="76200"/>
          </a:xfrm>
          <a:prstGeom prst="ellipse">
            <a:avLst/>
          </a:prstGeom>
          <a:solidFill>
            <a:srgbClr val="000066"/>
          </a:solidFill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80" name="Oval 44"/>
          <p:cNvSpPr>
            <a:spLocks noChangeArrowheads="1"/>
          </p:cNvSpPr>
          <p:nvPr/>
        </p:nvSpPr>
        <p:spPr bwMode="auto">
          <a:xfrm>
            <a:off x="4035839" y="4546600"/>
            <a:ext cx="76200" cy="76200"/>
          </a:xfrm>
          <a:prstGeom prst="ellipse">
            <a:avLst/>
          </a:prstGeom>
          <a:solidFill>
            <a:srgbClr val="000066"/>
          </a:solidFill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81" name="Oval 45"/>
          <p:cNvSpPr>
            <a:spLocks noChangeArrowheads="1"/>
          </p:cNvSpPr>
          <p:nvPr/>
        </p:nvSpPr>
        <p:spPr bwMode="auto">
          <a:xfrm>
            <a:off x="4035839" y="3638550"/>
            <a:ext cx="76200" cy="76200"/>
          </a:xfrm>
          <a:prstGeom prst="ellipse">
            <a:avLst/>
          </a:prstGeom>
          <a:solidFill>
            <a:srgbClr val="000066"/>
          </a:solidFill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82" name="Oval 46"/>
          <p:cNvSpPr>
            <a:spLocks noChangeArrowheads="1"/>
          </p:cNvSpPr>
          <p:nvPr/>
        </p:nvSpPr>
        <p:spPr bwMode="auto">
          <a:xfrm>
            <a:off x="4035839" y="3403600"/>
            <a:ext cx="76200" cy="76200"/>
          </a:xfrm>
          <a:prstGeom prst="ellipse">
            <a:avLst/>
          </a:prstGeom>
          <a:solidFill>
            <a:srgbClr val="000066"/>
          </a:solidFill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83" name="Text Box 47"/>
          <p:cNvSpPr txBox="1">
            <a:spLocks noChangeArrowheads="1"/>
          </p:cNvSpPr>
          <p:nvPr/>
        </p:nvSpPr>
        <p:spPr bwMode="auto">
          <a:xfrm>
            <a:off x="7983952" y="3341688"/>
            <a:ext cx="550448" cy="3357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PP 3</a:t>
            </a:r>
          </a:p>
        </p:txBody>
      </p:sp>
      <p:sp>
        <p:nvSpPr>
          <p:cNvPr id="14384" name="Rectangle 48"/>
          <p:cNvSpPr>
            <a:spLocks noChangeArrowheads="1"/>
          </p:cNvSpPr>
          <p:nvPr/>
        </p:nvSpPr>
        <p:spPr bwMode="auto">
          <a:xfrm>
            <a:off x="6613939" y="4759325"/>
            <a:ext cx="1379538" cy="228600"/>
          </a:xfrm>
          <a:prstGeom prst="rect">
            <a:avLst/>
          </a:prstGeom>
          <a:solidFill>
            <a:srgbClr val="FFFFFF"/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VP 1</a:t>
            </a:r>
          </a:p>
        </p:txBody>
      </p:sp>
      <p:sp>
        <p:nvSpPr>
          <p:cNvPr id="14385" name="Rectangle 49"/>
          <p:cNvSpPr>
            <a:spLocks noChangeArrowheads="1"/>
          </p:cNvSpPr>
          <p:nvPr/>
        </p:nvSpPr>
        <p:spPr bwMode="auto">
          <a:xfrm>
            <a:off x="6613939" y="5069840"/>
            <a:ext cx="1379538" cy="228600"/>
          </a:xfrm>
          <a:prstGeom prst="rect">
            <a:avLst/>
          </a:prstGeom>
          <a:solidFill>
            <a:srgbClr val="FFFFFF"/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VP 2</a:t>
            </a:r>
          </a:p>
        </p:txBody>
      </p:sp>
      <p:sp>
        <p:nvSpPr>
          <p:cNvPr id="14386" name="Rectangle 50"/>
          <p:cNvSpPr>
            <a:spLocks noChangeArrowheads="1"/>
          </p:cNvSpPr>
          <p:nvPr/>
        </p:nvSpPr>
        <p:spPr bwMode="auto">
          <a:xfrm>
            <a:off x="6613939" y="5690870"/>
            <a:ext cx="1379538" cy="228600"/>
          </a:xfrm>
          <a:prstGeom prst="rect">
            <a:avLst/>
          </a:prstGeom>
          <a:solidFill>
            <a:srgbClr val="FFFFFF"/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VP 4</a:t>
            </a:r>
          </a:p>
        </p:txBody>
      </p:sp>
      <p:sp>
        <p:nvSpPr>
          <p:cNvPr id="14387" name="Rectangle 51"/>
          <p:cNvSpPr>
            <a:spLocks noChangeArrowheads="1"/>
          </p:cNvSpPr>
          <p:nvPr/>
        </p:nvSpPr>
        <p:spPr bwMode="auto">
          <a:xfrm>
            <a:off x="6613939" y="6001385"/>
            <a:ext cx="1379538" cy="228600"/>
          </a:xfrm>
          <a:prstGeom prst="rect">
            <a:avLst/>
          </a:prstGeom>
          <a:solidFill>
            <a:srgbClr val="FFFFFF"/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VP 6</a:t>
            </a:r>
          </a:p>
        </p:txBody>
      </p:sp>
      <p:sp>
        <p:nvSpPr>
          <p:cNvPr id="14388" name="Rectangle 52"/>
          <p:cNvSpPr>
            <a:spLocks noChangeArrowheads="1"/>
          </p:cNvSpPr>
          <p:nvPr/>
        </p:nvSpPr>
        <p:spPr bwMode="auto">
          <a:xfrm>
            <a:off x="6613939" y="6311900"/>
            <a:ext cx="1379538" cy="228600"/>
          </a:xfrm>
          <a:prstGeom prst="rect">
            <a:avLst/>
          </a:prstGeom>
          <a:solidFill>
            <a:srgbClr val="FFFFFF"/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VP 7</a:t>
            </a:r>
          </a:p>
        </p:txBody>
      </p:sp>
      <p:sp>
        <p:nvSpPr>
          <p:cNvPr id="14389" name="Oval 53"/>
          <p:cNvSpPr>
            <a:spLocks noChangeArrowheads="1"/>
          </p:cNvSpPr>
          <p:nvPr/>
        </p:nvSpPr>
        <p:spPr bwMode="auto">
          <a:xfrm>
            <a:off x="4035839" y="3847744"/>
            <a:ext cx="76200" cy="76200"/>
          </a:xfrm>
          <a:prstGeom prst="ellipse">
            <a:avLst/>
          </a:prstGeom>
          <a:solidFill>
            <a:srgbClr val="000066"/>
          </a:solidFill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90" name="Line 54"/>
          <p:cNvSpPr>
            <a:spLocks noChangeShapeType="1"/>
          </p:cNvSpPr>
          <p:nvPr/>
        </p:nvSpPr>
        <p:spPr bwMode="auto">
          <a:xfrm>
            <a:off x="4080289" y="4087812"/>
            <a:ext cx="2533650" cy="1603057"/>
          </a:xfrm>
          <a:prstGeom prst="line">
            <a:avLst/>
          </a:prstGeom>
          <a:noFill/>
          <a:ln w="19080">
            <a:solidFill>
              <a:srgbClr val="000066"/>
            </a:solidFill>
            <a:prstDash val="dash"/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91" name="Oval 55"/>
          <p:cNvSpPr>
            <a:spLocks noChangeArrowheads="1"/>
          </p:cNvSpPr>
          <p:nvPr/>
        </p:nvSpPr>
        <p:spPr bwMode="auto">
          <a:xfrm>
            <a:off x="4035839" y="4057650"/>
            <a:ext cx="76200" cy="76200"/>
          </a:xfrm>
          <a:prstGeom prst="ellipse">
            <a:avLst/>
          </a:prstGeom>
          <a:solidFill>
            <a:srgbClr val="000066"/>
          </a:solidFill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92" name="Line 56"/>
          <p:cNvSpPr>
            <a:spLocks noChangeShapeType="1"/>
          </p:cNvSpPr>
          <p:nvPr/>
        </p:nvSpPr>
        <p:spPr bwMode="auto">
          <a:xfrm flipV="1">
            <a:off x="4086639" y="3443287"/>
            <a:ext cx="2527300" cy="433386"/>
          </a:xfrm>
          <a:prstGeom prst="line">
            <a:avLst/>
          </a:prstGeom>
          <a:noFill/>
          <a:ln w="19080">
            <a:solidFill>
              <a:srgbClr val="0000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93" name="Rectangle 57"/>
          <p:cNvSpPr>
            <a:spLocks noChangeArrowheads="1"/>
          </p:cNvSpPr>
          <p:nvPr/>
        </p:nvSpPr>
        <p:spPr bwMode="auto">
          <a:xfrm>
            <a:off x="6613939" y="5380355"/>
            <a:ext cx="1379538" cy="228600"/>
          </a:xfrm>
          <a:prstGeom prst="rect">
            <a:avLst/>
          </a:prstGeom>
          <a:solidFill>
            <a:srgbClr val="FFFFFF"/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VP 3</a:t>
            </a:r>
          </a:p>
        </p:txBody>
      </p:sp>
      <p:sp>
        <p:nvSpPr>
          <p:cNvPr id="59" name="Rectangle 58"/>
          <p:cNvSpPr/>
          <p:nvPr/>
        </p:nvSpPr>
        <p:spPr bwMode="auto">
          <a:xfrm>
            <a:off x="457200" y="2514600"/>
            <a:ext cx="1600200" cy="2428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600" dirty="0" smtClean="0">
                <a:latin typeface="+mn-lt"/>
              </a:rPr>
              <a:t>Virtual address</a:t>
            </a:r>
          </a:p>
        </p:txBody>
      </p:sp>
      <p:cxnSp>
        <p:nvCxnSpPr>
          <p:cNvPr id="60" name="Shape 59"/>
          <p:cNvCxnSpPr>
            <a:stCxn id="59" idx="2"/>
          </p:cNvCxnSpPr>
          <p:nvPr/>
        </p:nvCxnSpPr>
        <p:spPr bwMode="auto">
          <a:xfrm rot="16200000" flipH="1">
            <a:off x="1547226" y="2467561"/>
            <a:ext cx="1119187" cy="1699039"/>
          </a:xfrm>
          <a:prstGeom prst="bentConnector2">
            <a:avLst/>
          </a:prstGeom>
          <a:noFill/>
          <a:ln w="2540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Grp="1" noChangeArrowheads="1"/>
          </p:cNvSpPr>
          <p:nvPr>
            <p:ph type="title"/>
          </p:nvPr>
        </p:nvSpPr>
        <p:spPr>
          <a:xfrm>
            <a:off x="298361" y="360362"/>
            <a:ext cx="8281987" cy="782638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Handling Page Fault</a:t>
            </a:r>
            <a:endParaRPr lang="en-GB" dirty="0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9830" y="1147763"/>
            <a:ext cx="8307387" cy="757237"/>
          </a:xfrm>
          <a:ln/>
        </p:spPr>
        <p:txBody>
          <a:bodyPr/>
          <a:lstStyle/>
          <a:p>
            <a:pPr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2000" b="0" dirty="0" smtClean="0"/>
              <a:t>Page miss causes page fault (an exception)</a:t>
            </a:r>
          </a:p>
          <a:p>
            <a:pPr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2000" b="0" dirty="0" smtClean="0"/>
              <a:t>Page fault handler selects a victim to be evicted (here VP 4)</a:t>
            </a:r>
          </a:p>
          <a:p>
            <a:pPr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2000" b="0" dirty="0" smtClean="0"/>
              <a:t>Offending instruction is restarted: page hit!</a:t>
            </a:r>
            <a:endParaRPr lang="en-GB" sz="2000" b="0" dirty="0"/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3261139" y="4448175"/>
            <a:ext cx="1600200" cy="228600"/>
          </a:xfrm>
          <a:prstGeom prst="rect">
            <a:avLst/>
          </a:prstGeom>
          <a:solidFill>
            <a:schemeClr val="bg1">
              <a:lumMod val="85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3261139" y="4676775"/>
            <a:ext cx="1600200" cy="2286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3261139" y="4219575"/>
            <a:ext cx="1600200" cy="228600"/>
          </a:xfrm>
          <a:prstGeom prst="rect">
            <a:avLst/>
          </a:prstGeom>
          <a:solidFill>
            <a:srgbClr val="FFFFFF"/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null</a:t>
            </a:r>
          </a:p>
        </p:txBody>
      </p:sp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3261139" y="3076575"/>
            <a:ext cx="1600200" cy="228600"/>
          </a:xfrm>
          <a:prstGeom prst="rect">
            <a:avLst/>
          </a:prstGeom>
          <a:solidFill>
            <a:srgbClr val="FFFFFF"/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null</a:t>
            </a:r>
          </a:p>
        </p:txBody>
      </p:sp>
      <p:sp>
        <p:nvSpPr>
          <p:cNvPr id="14343" name="Rectangle 7"/>
          <p:cNvSpPr>
            <a:spLocks noChangeArrowheads="1"/>
          </p:cNvSpPr>
          <p:nvPr/>
        </p:nvSpPr>
        <p:spPr bwMode="auto">
          <a:xfrm>
            <a:off x="3261139" y="3305175"/>
            <a:ext cx="1600200" cy="2286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44" name="Rectangle 8"/>
          <p:cNvSpPr>
            <a:spLocks noChangeArrowheads="1"/>
          </p:cNvSpPr>
          <p:nvPr/>
        </p:nvSpPr>
        <p:spPr bwMode="auto">
          <a:xfrm>
            <a:off x="3261139" y="3533775"/>
            <a:ext cx="1600200" cy="2286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45" name="Rectangle 9"/>
          <p:cNvSpPr>
            <a:spLocks noChangeArrowheads="1"/>
          </p:cNvSpPr>
          <p:nvPr/>
        </p:nvSpPr>
        <p:spPr bwMode="auto">
          <a:xfrm>
            <a:off x="3261139" y="3762375"/>
            <a:ext cx="1600200" cy="2286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46" name="Rectangle 10"/>
          <p:cNvSpPr>
            <a:spLocks noChangeArrowheads="1"/>
          </p:cNvSpPr>
          <p:nvPr/>
        </p:nvSpPr>
        <p:spPr bwMode="auto">
          <a:xfrm>
            <a:off x="3261139" y="3990975"/>
            <a:ext cx="1600200" cy="228600"/>
          </a:xfrm>
          <a:prstGeom prst="rect">
            <a:avLst/>
          </a:prstGeom>
          <a:solidFill>
            <a:schemeClr val="bg1">
              <a:lumMod val="85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47" name="Text Box 11"/>
          <p:cNvSpPr txBox="1">
            <a:spLocks noChangeArrowheads="1"/>
          </p:cNvSpPr>
          <p:nvPr/>
        </p:nvSpPr>
        <p:spPr bwMode="auto">
          <a:xfrm>
            <a:off x="3213870" y="4946561"/>
            <a:ext cx="1690688" cy="812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Memory resident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page table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(DRAM)</a:t>
            </a:r>
          </a:p>
        </p:txBody>
      </p:sp>
      <p:sp>
        <p:nvSpPr>
          <p:cNvPr id="14348" name="Text Box 12"/>
          <p:cNvSpPr txBox="1">
            <a:spLocks noChangeArrowheads="1"/>
          </p:cNvSpPr>
          <p:nvPr/>
        </p:nvSpPr>
        <p:spPr bwMode="auto">
          <a:xfrm>
            <a:off x="6488527" y="2133600"/>
            <a:ext cx="1627153" cy="57708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Physical memory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(DRAM)</a:t>
            </a:r>
          </a:p>
        </p:txBody>
      </p:sp>
      <p:sp>
        <p:nvSpPr>
          <p:cNvPr id="14349" name="Rectangle 13"/>
          <p:cNvSpPr>
            <a:spLocks noChangeArrowheads="1"/>
          </p:cNvSpPr>
          <p:nvPr/>
        </p:nvSpPr>
        <p:spPr bwMode="auto">
          <a:xfrm>
            <a:off x="6606002" y="3172092"/>
            <a:ext cx="1379537" cy="2286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VP 7</a:t>
            </a:r>
          </a:p>
        </p:txBody>
      </p:sp>
      <p:sp>
        <p:nvSpPr>
          <p:cNvPr id="14350" name="Rectangle 14"/>
          <p:cNvSpPr>
            <a:spLocks noChangeArrowheads="1"/>
          </p:cNvSpPr>
          <p:nvPr/>
        </p:nvSpPr>
        <p:spPr bwMode="auto">
          <a:xfrm>
            <a:off x="6606002" y="3381375"/>
            <a:ext cx="1379537" cy="2286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VP </a:t>
            </a:r>
            <a:r>
              <a:rPr lang="en-GB" sz="1400" dirty="0" smtClean="0">
                <a:latin typeface="Calibri" pitchFamily="34" charset="0"/>
              </a:rPr>
              <a:t>3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14351" name="Line 15"/>
          <p:cNvSpPr>
            <a:spLocks noChangeShapeType="1"/>
          </p:cNvSpPr>
          <p:nvPr/>
        </p:nvSpPr>
        <p:spPr bwMode="auto">
          <a:xfrm>
            <a:off x="4086639" y="4568825"/>
            <a:ext cx="2527300" cy="1450975"/>
          </a:xfrm>
          <a:prstGeom prst="line">
            <a:avLst/>
          </a:prstGeom>
          <a:noFill/>
          <a:ln w="19080">
            <a:solidFill>
              <a:srgbClr val="000066"/>
            </a:solidFill>
            <a:prstDash val="dash"/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52" name="Line 16"/>
          <p:cNvSpPr>
            <a:spLocks noChangeShapeType="1"/>
          </p:cNvSpPr>
          <p:nvPr/>
        </p:nvSpPr>
        <p:spPr bwMode="auto">
          <a:xfrm flipV="1">
            <a:off x="4086639" y="3198813"/>
            <a:ext cx="2527300" cy="1612900"/>
          </a:xfrm>
          <a:prstGeom prst="line">
            <a:avLst/>
          </a:prstGeom>
          <a:noFill/>
          <a:ln w="19080">
            <a:solidFill>
              <a:srgbClr val="0000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53" name="Line 17"/>
          <p:cNvSpPr>
            <a:spLocks noChangeShapeType="1"/>
          </p:cNvSpPr>
          <p:nvPr/>
        </p:nvSpPr>
        <p:spPr bwMode="auto">
          <a:xfrm flipV="1">
            <a:off x="4112039" y="2970213"/>
            <a:ext cx="2501900" cy="698500"/>
          </a:xfrm>
          <a:prstGeom prst="line">
            <a:avLst/>
          </a:prstGeom>
          <a:noFill/>
          <a:ln w="19080">
            <a:solidFill>
              <a:srgbClr val="0000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54" name="Line 18"/>
          <p:cNvSpPr>
            <a:spLocks noChangeShapeType="1"/>
          </p:cNvSpPr>
          <p:nvPr/>
        </p:nvSpPr>
        <p:spPr bwMode="auto">
          <a:xfrm flipV="1">
            <a:off x="4061239" y="2741613"/>
            <a:ext cx="2552700" cy="701675"/>
          </a:xfrm>
          <a:prstGeom prst="line">
            <a:avLst/>
          </a:prstGeom>
          <a:noFill/>
          <a:ln w="19080">
            <a:solidFill>
              <a:srgbClr val="0000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55" name="Text Box 19"/>
          <p:cNvSpPr txBox="1">
            <a:spLocks noChangeArrowheads="1"/>
          </p:cNvSpPr>
          <p:nvPr/>
        </p:nvSpPr>
        <p:spPr bwMode="auto">
          <a:xfrm>
            <a:off x="6540914" y="4130675"/>
            <a:ext cx="1541463" cy="5730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Virtual memory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(disk)</a:t>
            </a:r>
          </a:p>
        </p:txBody>
      </p:sp>
      <p:sp>
        <p:nvSpPr>
          <p:cNvPr id="14356" name="Rectangle 20"/>
          <p:cNvSpPr>
            <a:spLocks noChangeArrowheads="1"/>
          </p:cNvSpPr>
          <p:nvPr/>
        </p:nvSpPr>
        <p:spPr bwMode="auto">
          <a:xfrm>
            <a:off x="2956339" y="4448175"/>
            <a:ext cx="304800" cy="228600"/>
          </a:xfrm>
          <a:prstGeom prst="rect">
            <a:avLst/>
          </a:prstGeom>
          <a:noFill/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57" name="Rectangle 21"/>
          <p:cNvSpPr>
            <a:spLocks noChangeArrowheads="1"/>
          </p:cNvSpPr>
          <p:nvPr/>
        </p:nvSpPr>
        <p:spPr bwMode="auto">
          <a:xfrm>
            <a:off x="2956339" y="4676775"/>
            <a:ext cx="304800" cy="228600"/>
          </a:xfrm>
          <a:prstGeom prst="rect">
            <a:avLst/>
          </a:prstGeom>
          <a:noFill/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58" name="Rectangle 22"/>
          <p:cNvSpPr>
            <a:spLocks noChangeArrowheads="1"/>
          </p:cNvSpPr>
          <p:nvPr/>
        </p:nvSpPr>
        <p:spPr bwMode="auto">
          <a:xfrm>
            <a:off x="2956339" y="4219575"/>
            <a:ext cx="304800" cy="228600"/>
          </a:xfrm>
          <a:prstGeom prst="rect">
            <a:avLst/>
          </a:prstGeom>
          <a:noFill/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59" name="Rectangle 23"/>
          <p:cNvSpPr>
            <a:spLocks noChangeArrowheads="1"/>
          </p:cNvSpPr>
          <p:nvPr/>
        </p:nvSpPr>
        <p:spPr bwMode="auto">
          <a:xfrm>
            <a:off x="2956339" y="3076575"/>
            <a:ext cx="304800" cy="228600"/>
          </a:xfrm>
          <a:prstGeom prst="rect">
            <a:avLst/>
          </a:prstGeom>
          <a:noFill/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60" name="Rectangle 24"/>
          <p:cNvSpPr>
            <a:spLocks noChangeArrowheads="1"/>
          </p:cNvSpPr>
          <p:nvPr/>
        </p:nvSpPr>
        <p:spPr bwMode="auto">
          <a:xfrm>
            <a:off x="2956339" y="3305175"/>
            <a:ext cx="304800" cy="228600"/>
          </a:xfrm>
          <a:prstGeom prst="rect">
            <a:avLst/>
          </a:prstGeom>
          <a:noFill/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61" name="Rectangle 25"/>
          <p:cNvSpPr>
            <a:spLocks noChangeArrowheads="1"/>
          </p:cNvSpPr>
          <p:nvPr/>
        </p:nvSpPr>
        <p:spPr bwMode="auto">
          <a:xfrm>
            <a:off x="2956339" y="3533775"/>
            <a:ext cx="304800" cy="228600"/>
          </a:xfrm>
          <a:prstGeom prst="rect">
            <a:avLst/>
          </a:prstGeom>
          <a:noFill/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62" name="Rectangle 26"/>
          <p:cNvSpPr>
            <a:spLocks noChangeArrowheads="1"/>
          </p:cNvSpPr>
          <p:nvPr/>
        </p:nvSpPr>
        <p:spPr bwMode="auto">
          <a:xfrm>
            <a:off x="2956339" y="3762375"/>
            <a:ext cx="304800" cy="228600"/>
          </a:xfrm>
          <a:prstGeom prst="rect">
            <a:avLst/>
          </a:prstGeom>
          <a:noFill/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63" name="Rectangle 27"/>
          <p:cNvSpPr>
            <a:spLocks noChangeArrowheads="1"/>
          </p:cNvSpPr>
          <p:nvPr/>
        </p:nvSpPr>
        <p:spPr bwMode="auto">
          <a:xfrm>
            <a:off x="2956339" y="3990975"/>
            <a:ext cx="304800" cy="228600"/>
          </a:xfrm>
          <a:prstGeom prst="rect">
            <a:avLst/>
          </a:prstGeom>
          <a:noFill/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64" name="Text Box 28"/>
          <p:cNvSpPr txBox="1">
            <a:spLocks noChangeArrowheads="1"/>
          </p:cNvSpPr>
          <p:nvPr/>
        </p:nvSpPr>
        <p:spPr bwMode="auto">
          <a:xfrm>
            <a:off x="2727739" y="2771775"/>
            <a:ext cx="685800" cy="3357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Valid</a:t>
            </a:r>
          </a:p>
        </p:txBody>
      </p:sp>
      <p:sp>
        <p:nvSpPr>
          <p:cNvPr id="14365" name="Text Box 29"/>
          <p:cNvSpPr txBox="1">
            <a:spLocks noChangeArrowheads="1"/>
          </p:cNvSpPr>
          <p:nvPr/>
        </p:nvSpPr>
        <p:spPr bwMode="auto">
          <a:xfrm>
            <a:off x="2964366" y="3046413"/>
            <a:ext cx="280987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0</a:t>
            </a:r>
          </a:p>
        </p:txBody>
      </p:sp>
      <p:sp>
        <p:nvSpPr>
          <p:cNvPr id="14366" name="Text Box 30"/>
          <p:cNvSpPr txBox="1">
            <a:spLocks noChangeArrowheads="1"/>
          </p:cNvSpPr>
          <p:nvPr/>
        </p:nvSpPr>
        <p:spPr bwMode="auto">
          <a:xfrm>
            <a:off x="2965159" y="3279322"/>
            <a:ext cx="279400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1</a:t>
            </a:r>
          </a:p>
        </p:txBody>
      </p:sp>
      <p:sp>
        <p:nvSpPr>
          <p:cNvPr id="14367" name="Text Box 31"/>
          <p:cNvSpPr txBox="1">
            <a:spLocks noChangeArrowheads="1"/>
          </p:cNvSpPr>
          <p:nvPr/>
        </p:nvSpPr>
        <p:spPr bwMode="auto">
          <a:xfrm>
            <a:off x="2964366" y="3745140"/>
            <a:ext cx="273129" cy="3056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 smtClean="0">
                <a:solidFill>
                  <a:srgbClr val="000066"/>
                </a:solidFill>
                <a:latin typeface="Calibri" pitchFamily="34" charset="0"/>
              </a:rPr>
              <a:t>1</a:t>
            </a:r>
            <a:endParaRPr lang="en-GB" sz="1400" dirty="0">
              <a:solidFill>
                <a:srgbClr val="000066"/>
              </a:solidFill>
              <a:latin typeface="Calibri" pitchFamily="34" charset="0"/>
            </a:endParaRPr>
          </a:p>
        </p:txBody>
      </p:sp>
      <p:sp>
        <p:nvSpPr>
          <p:cNvPr id="14368" name="Text Box 32"/>
          <p:cNvSpPr txBox="1">
            <a:spLocks noChangeArrowheads="1"/>
          </p:cNvSpPr>
          <p:nvPr/>
        </p:nvSpPr>
        <p:spPr bwMode="auto">
          <a:xfrm>
            <a:off x="2965159" y="3952293"/>
            <a:ext cx="273129" cy="3056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 smtClean="0">
                <a:solidFill>
                  <a:srgbClr val="000066"/>
                </a:solidFill>
                <a:latin typeface="Calibri" pitchFamily="34" charset="0"/>
              </a:rPr>
              <a:t>0</a:t>
            </a:r>
            <a:endParaRPr lang="en-GB" sz="1400" dirty="0">
              <a:solidFill>
                <a:srgbClr val="000066"/>
              </a:solidFill>
              <a:latin typeface="Calibri" pitchFamily="34" charset="0"/>
            </a:endParaRPr>
          </a:p>
        </p:txBody>
      </p:sp>
      <p:sp>
        <p:nvSpPr>
          <p:cNvPr id="14369" name="Text Box 33"/>
          <p:cNvSpPr txBox="1">
            <a:spLocks noChangeArrowheads="1"/>
          </p:cNvSpPr>
          <p:nvPr/>
        </p:nvSpPr>
        <p:spPr bwMode="auto">
          <a:xfrm>
            <a:off x="2964366" y="4191641"/>
            <a:ext cx="280987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0</a:t>
            </a:r>
          </a:p>
        </p:txBody>
      </p:sp>
      <p:sp>
        <p:nvSpPr>
          <p:cNvPr id="14370" name="Text Box 34"/>
          <p:cNvSpPr txBox="1">
            <a:spLocks noChangeArrowheads="1"/>
          </p:cNvSpPr>
          <p:nvPr/>
        </p:nvSpPr>
        <p:spPr bwMode="auto">
          <a:xfrm>
            <a:off x="2965159" y="4651019"/>
            <a:ext cx="279400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1</a:t>
            </a:r>
          </a:p>
        </p:txBody>
      </p:sp>
      <p:sp>
        <p:nvSpPr>
          <p:cNvPr id="14371" name="Text Box 35"/>
          <p:cNvSpPr txBox="1">
            <a:spLocks noChangeArrowheads="1"/>
          </p:cNvSpPr>
          <p:nvPr/>
        </p:nvSpPr>
        <p:spPr bwMode="auto">
          <a:xfrm>
            <a:off x="2964366" y="4418111"/>
            <a:ext cx="280987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0</a:t>
            </a:r>
          </a:p>
        </p:txBody>
      </p:sp>
      <p:sp>
        <p:nvSpPr>
          <p:cNvPr id="14372" name="Text Box 36"/>
          <p:cNvSpPr txBox="1">
            <a:spLocks noChangeArrowheads="1"/>
          </p:cNvSpPr>
          <p:nvPr/>
        </p:nvSpPr>
        <p:spPr bwMode="auto">
          <a:xfrm>
            <a:off x="2965159" y="3512231"/>
            <a:ext cx="279400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1</a:t>
            </a:r>
          </a:p>
        </p:txBody>
      </p:sp>
      <p:sp>
        <p:nvSpPr>
          <p:cNvPr id="14373" name="Text Box 37"/>
          <p:cNvSpPr txBox="1">
            <a:spLocks noChangeArrowheads="1"/>
          </p:cNvSpPr>
          <p:nvPr/>
        </p:nvSpPr>
        <p:spPr bwMode="auto">
          <a:xfrm>
            <a:off x="3327814" y="2282825"/>
            <a:ext cx="1339126" cy="81836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Physical page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number or 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disk address</a:t>
            </a:r>
          </a:p>
        </p:txBody>
      </p:sp>
      <p:sp>
        <p:nvSpPr>
          <p:cNvPr id="14374" name="Text Box 38"/>
          <p:cNvSpPr txBox="1">
            <a:spLocks noChangeArrowheads="1"/>
          </p:cNvSpPr>
          <p:nvPr/>
        </p:nvSpPr>
        <p:spPr bwMode="auto">
          <a:xfrm>
            <a:off x="2349736" y="3011310"/>
            <a:ext cx="641243" cy="3357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PTE 0</a:t>
            </a:r>
          </a:p>
        </p:txBody>
      </p:sp>
      <p:sp>
        <p:nvSpPr>
          <p:cNvPr id="14375" name="Text Box 39"/>
          <p:cNvSpPr txBox="1">
            <a:spLocks noChangeArrowheads="1"/>
          </p:cNvSpPr>
          <p:nvPr/>
        </p:nvSpPr>
        <p:spPr bwMode="auto">
          <a:xfrm>
            <a:off x="2346561" y="4624210"/>
            <a:ext cx="641243" cy="3357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PTE 7</a:t>
            </a:r>
          </a:p>
        </p:txBody>
      </p:sp>
      <p:sp>
        <p:nvSpPr>
          <p:cNvPr id="14376" name="Text Box 40"/>
          <p:cNvSpPr txBox="1">
            <a:spLocks noChangeArrowheads="1"/>
          </p:cNvSpPr>
          <p:nvPr/>
        </p:nvSpPr>
        <p:spPr bwMode="auto">
          <a:xfrm>
            <a:off x="7971252" y="2681288"/>
            <a:ext cx="550448" cy="3357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PP 0</a:t>
            </a:r>
          </a:p>
        </p:txBody>
      </p:sp>
      <p:sp>
        <p:nvSpPr>
          <p:cNvPr id="14377" name="Rectangle 41"/>
          <p:cNvSpPr>
            <a:spLocks noChangeArrowheads="1"/>
          </p:cNvSpPr>
          <p:nvPr/>
        </p:nvSpPr>
        <p:spPr bwMode="auto">
          <a:xfrm>
            <a:off x="6606002" y="2946400"/>
            <a:ext cx="1379537" cy="2286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VP 2</a:t>
            </a:r>
          </a:p>
        </p:txBody>
      </p:sp>
      <p:sp>
        <p:nvSpPr>
          <p:cNvPr id="14378" name="Rectangle 42"/>
          <p:cNvSpPr>
            <a:spLocks noChangeArrowheads="1"/>
          </p:cNvSpPr>
          <p:nvPr/>
        </p:nvSpPr>
        <p:spPr bwMode="auto">
          <a:xfrm>
            <a:off x="6606002" y="2717800"/>
            <a:ext cx="1379537" cy="2286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VP 1</a:t>
            </a:r>
          </a:p>
        </p:txBody>
      </p:sp>
      <p:sp>
        <p:nvSpPr>
          <p:cNvPr id="14379" name="Oval 43"/>
          <p:cNvSpPr>
            <a:spLocks noChangeArrowheads="1"/>
          </p:cNvSpPr>
          <p:nvPr/>
        </p:nvSpPr>
        <p:spPr bwMode="auto">
          <a:xfrm>
            <a:off x="4035839" y="4775200"/>
            <a:ext cx="76200" cy="76200"/>
          </a:xfrm>
          <a:prstGeom prst="ellipse">
            <a:avLst/>
          </a:prstGeom>
          <a:solidFill>
            <a:srgbClr val="000066"/>
          </a:solidFill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80" name="Oval 44"/>
          <p:cNvSpPr>
            <a:spLocks noChangeArrowheads="1"/>
          </p:cNvSpPr>
          <p:nvPr/>
        </p:nvSpPr>
        <p:spPr bwMode="auto">
          <a:xfrm>
            <a:off x="4035839" y="4546600"/>
            <a:ext cx="76200" cy="76200"/>
          </a:xfrm>
          <a:prstGeom prst="ellipse">
            <a:avLst/>
          </a:prstGeom>
          <a:solidFill>
            <a:srgbClr val="000066"/>
          </a:solidFill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81" name="Oval 45"/>
          <p:cNvSpPr>
            <a:spLocks noChangeArrowheads="1"/>
          </p:cNvSpPr>
          <p:nvPr/>
        </p:nvSpPr>
        <p:spPr bwMode="auto">
          <a:xfrm>
            <a:off x="4035839" y="3638550"/>
            <a:ext cx="76200" cy="76200"/>
          </a:xfrm>
          <a:prstGeom prst="ellipse">
            <a:avLst/>
          </a:prstGeom>
          <a:solidFill>
            <a:srgbClr val="000066"/>
          </a:solidFill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82" name="Oval 46"/>
          <p:cNvSpPr>
            <a:spLocks noChangeArrowheads="1"/>
          </p:cNvSpPr>
          <p:nvPr/>
        </p:nvSpPr>
        <p:spPr bwMode="auto">
          <a:xfrm>
            <a:off x="4035839" y="3403600"/>
            <a:ext cx="76200" cy="76200"/>
          </a:xfrm>
          <a:prstGeom prst="ellipse">
            <a:avLst/>
          </a:prstGeom>
          <a:solidFill>
            <a:srgbClr val="000066"/>
          </a:solidFill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83" name="Text Box 47"/>
          <p:cNvSpPr txBox="1">
            <a:spLocks noChangeArrowheads="1"/>
          </p:cNvSpPr>
          <p:nvPr/>
        </p:nvSpPr>
        <p:spPr bwMode="auto">
          <a:xfrm>
            <a:off x="7983952" y="3341688"/>
            <a:ext cx="550448" cy="3357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PP 3</a:t>
            </a:r>
          </a:p>
        </p:txBody>
      </p:sp>
      <p:sp>
        <p:nvSpPr>
          <p:cNvPr id="14384" name="Rectangle 48"/>
          <p:cNvSpPr>
            <a:spLocks noChangeArrowheads="1"/>
          </p:cNvSpPr>
          <p:nvPr/>
        </p:nvSpPr>
        <p:spPr bwMode="auto">
          <a:xfrm>
            <a:off x="6613939" y="4759325"/>
            <a:ext cx="1379538" cy="228600"/>
          </a:xfrm>
          <a:prstGeom prst="rect">
            <a:avLst/>
          </a:prstGeom>
          <a:solidFill>
            <a:srgbClr val="FFFFFF"/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VP 1</a:t>
            </a:r>
          </a:p>
        </p:txBody>
      </p:sp>
      <p:sp>
        <p:nvSpPr>
          <p:cNvPr id="14385" name="Rectangle 49"/>
          <p:cNvSpPr>
            <a:spLocks noChangeArrowheads="1"/>
          </p:cNvSpPr>
          <p:nvPr/>
        </p:nvSpPr>
        <p:spPr bwMode="auto">
          <a:xfrm>
            <a:off x="6613939" y="5069840"/>
            <a:ext cx="1379538" cy="228600"/>
          </a:xfrm>
          <a:prstGeom prst="rect">
            <a:avLst/>
          </a:prstGeom>
          <a:solidFill>
            <a:srgbClr val="FFFFFF"/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VP 2</a:t>
            </a:r>
          </a:p>
        </p:txBody>
      </p:sp>
      <p:sp>
        <p:nvSpPr>
          <p:cNvPr id="14386" name="Rectangle 50"/>
          <p:cNvSpPr>
            <a:spLocks noChangeArrowheads="1"/>
          </p:cNvSpPr>
          <p:nvPr/>
        </p:nvSpPr>
        <p:spPr bwMode="auto">
          <a:xfrm>
            <a:off x="6613939" y="5690870"/>
            <a:ext cx="1379538" cy="228600"/>
          </a:xfrm>
          <a:prstGeom prst="rect">
            <a:avLst/>
          </a:prstGeom>
          <a:solidFill>
            <a:srgbClr val="FFFFFF"/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VP 4</a:t>
            </a:r>
          </a:p>
        </p:txBody>
      </p:sp>
      <p:sp>
        <p:nvSpPr>
          <p:cNvPr id="14387" name="Rectangle 51"/>
          <p:cNvSpPr>
            <a:spLocks noChangeArrowheads="1"/>
          </p:cNvSpPr>
          <p:nvPr/>
        </p:nvSpPr>
        <p:spPr bwMode="auto">
          <a:xfrm>
            <a:off x="6613939" y="6001385"/>
            <a:ext cx="1379538" cy="228600"/>
          </a:xfrm>
          <a:prstGeom prst="rect">
            <a:avLst/>
          </a:prstGeom>
          <a:solidFill>
            <a:srgbClr val="FFFFFF"/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VP 6</a:t>
            </a:r>
          </a:p>
        </p:txBody>
      </p:sp>
      <p:sp>
        <p:nvSpPr>
          <p:cNvPr id="14388" name="Rectangle 52"/>
          <p:cNvSpPr>
            <a:spLocks noChangeArrowheads="1"/>
          </p:cNvSpPr>
          <p:nvPr/>
        </p:nvSpPr>
        <p:spPr bwMode="auto">
          <a:xfrm>
            <a:off x="6613939" y="6311900"/>
            <a:ext cx="1379538" cy="228600"/>
          </a:xfrm>
          <a:prstGeom prst="rect">
            <a:avLst/>
          </a:prstGeom>
          <a:solidFill>
            <a:srgbClr val="FFFFFF"/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VP 7</a:t>
            </a:r>
          </a:p>
        </p:txBody>
      </p:sp>
      <p:sp>
        <p:nvSpPr>
          <p:cNvPr id="14389" name="Oval 53"/>
          <p:cNvSpPr>
            <a:spLocks noChangeArrowheads="1"/>
          </p:cNvSpPr>
          <p:nvPr/>
        </p:nvSpPr>
        <p:spPr bwMode="auto">
          <a:xfrm>
            <a:off x="4035839" y="3847744"/>
            <a:ext cx="76200" cy="76200"/>
          </a:xfrm>
          <a:prstGeom prst="ellipse">
            <a:avLst/>
          </a:prstGeom>
          <a:solidFill>
            <a:srgbClr val="000066"/>
          </a:solidFill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90" name="Line 54"/>
          <p:cNvSpPr>
            <a:spLocks noChangeShapeType="1"/>
          </p:cNvSpPr>
          <p:nvPr/>
        </p:nvSpPr>
        <p:spPr bwMode="auto">
          <a:xfrm>
            <a:off x="4080289" y="4087812"/>
            <a:ext cx="2533650" cy="1603057"/>
          </a:xfrm>
          <a:prstGeom prst="line">
            <a:avLst/>
          </a:prstGeom>
          <a:noFill/>
          <a:ln w="19080">
            <a:solidFill>
              <a:srgbClr val="000066"/>
            </a:solidFill>
            <a:prstDash val="dash"/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91" name="Oval 55"/>
          <p:cNvSpPr>
            <a:spLocks noChangeArrowheads="1"/>
          </p:cNvSpPr>
          <p:nvPr/>
        </p:nvSpPr>
        <p:spPr bwMode="auto">
          <a:xfrm>
            <a:off x="4035839" y="4057650"/>
            <a:ext cx="76200" cy="76200"/>
          </a:xfrm>
          <a:prstGeom prst="ellipse">
            <a:avLst/>
          </a:prstGeom>
          <a:solidFill>
            <a:srgbClr val="000066"/>
          </a:solidFill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92" name="Line 56"/>
          <p:cNvSpPr>
            <a:spLocks noChangeShapeType="1"/>
          </p:cNvSpPr>
          <p:nvPr/>
        </p:nvSpPr>
        <p:spPr bwMode="auto">
          <a:xfrm flipV="1">
            <a:off x="4086639" y="3443287"/>
            <a:ext cx="2527300" cy="433386"/>
          </a:xfrm>
          <a:prstGeom prst="line">
            <a:avLst/>
          </a:prstGeom>
          <a:noFill/>
          <a:ln w="19080">
            <a:solidFill>
              <a:srgbClr val="0000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93" name="Rectangle 57"/>
          <p:cNvSpPr>
            <a:spLocks noChangeArrowheads="1"/>
          </p:cNvSpPr>
          <p:nvPr/>
        </p:nvSpPr>
        <p:spPr bwMode="auto">
          <a:xfrm>
            <a:off x="6613939" y="5380355"/>
            <a:ext cx="1379538" cy="228600"/>
          </a:xfrm>
          <a:prstGeom prst="rect">
            <a:avLst/>
          </a:prstGeom>
          <a:solidFill>
            <a:srgbClr val="FFFFFF"/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VP 3</a:t>
            </a:r>
          </a:p>
        </p:txBody>
      </p:sp>
      <p:sp>
        <p:nvSpPr>
          <p:cNvPr id="59" name="Rectangle 58"/>
          <p:cNvSpPr/>
          <p:nvPr/>
        </p:nvSpPr>
        <p:spPr bwMode="auto">
          <a:xfrm>
            <a:off x="457200" y="2514600"/>
            <a:ext cx="1600200" cy="2428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600" dirty="0" smtClean="0">
                <a:latin typeface="+mn-lt"/>
              </a:rPr>
              <a:t>Virtual address</a:t>
            </a:r>
          </a:p>
        </p:txBody>
      </p:sp>
      <p:cxnSp>
        <p:nvCxnSpPr>
          <p:cNvPr id="63" name="Shape 62"/>
          <p:cNvCxnSpPr>
            <a:stCxn id="59" idx="2"/>
            <a:endCxn id="14362" idx="1"/>
          </p:cNvCxnSpPr>
          <p:nvPr/>
        </p:nvCxnSpPr>
        <p:spPr bwMode="auto">
          <a:xfrm rot="16200000" flipH="1">
            <a:off x="1547226" y="2467561"/>
            <a:ext cx="1119187" cy="1699039"/>
          </a:xfrm>
          <a:prstGeom prst="bentConnector2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61" name="TextBox 60"/>
          <p:cNvSpPr txBox="1"/>
          <p:nvPr/>
        </p:nvSpPr>
        <p:spPr>
          <a:xfrm>
            <a:off x="309831" y="5791200"/>
            <a:ext cx="57861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FF0000"/>
                </a:solidFill>
                <a:latin typeface="Calibri" pitchFamily="34" charset="0"/>
              </a:rPr>
              <a:t>Key point</a:t>
            </a:r>
            <a:r>
              <a:rPr lang="en-US" sz="1800" dirty="0" smtClean="0">
                <a:latin typeface="Calibri" pitchFamily="34" charset="0"/>
              </a:rPr>
              <a:t>: Waiting until the miss to copy the page to DRAM is known as </a:t>
            </a:r>
            <a:r>
              <a:rPr lang="en-US" sz="1800" i="1" dirty="0" smtClean="0">
                <a:solidFill>
                  <a:srgbClr val="FF0000"/>
                </a:solidFill>
                <a:latin typeface="Calibri" pitchFamily="34" charset="0"/>
              </a:rPr>
              <a:t>demand paging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Rectangle 64"/>
          <p:cNvSpPr>
            <a:spLocks noChangeArrowheads="1"/>
          </p:cNvSpPr>
          <p:nvPr/>
        </p:nvSpPr>
        <p:spPr bwMode="auto">
          <a:xfrm>
            <a:off x="3261139" y="3851275"/>
            <a:ext cx="1600200" cy="228600"/>
          </a:xfrm>
          <a:prstGeom prst="rect">
            <a:avLst/>
          </a:prstGeom>
          <a:solidFill>
            <a:schemeClr val="bg1">
              <a:lumMod val="85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Allocating Pages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Allocating a new page (VP 5) of virtual memory.</a:t>
            </a:r>
            <a:endParaRPr lang="en-US" dirty="0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261139" y="4079875"/>
            <a:ext cx="1600200" cy="228600"/>
          </a:xfrm>
          <a:prstGeom prst="rect">
            <a:avLst/>
          </a:prstGeom>
          <a:solidFill>
            <a:schemeClr val="bg1">
              <a:lumMod val="85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3261139" y="4308475"/>
            <a:ext cx="1600200" cy="2286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3261139" y="2708275"/>
            <a:ext cx="1600200" cy="228600"/>
          </a:xfrm>
          <a:prstGeom prst="rect">
            <a:avLst/>
          </a:prstGeom>
          <a:solidFill>
            <a:srgbClr val="FFFFFF"/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null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261139" y="2936875"/>
            <a:ext cx="1600200" cy="2286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3261139" y="3165475"/>
            <a:ext cx="1600200" cy="2286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3261139" y="3394075"/>
            <a:ext cx="1600200" cy="2286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3261139" y="3622675"/>
            <a:ext cx="1600200" cy="228600"/>
          </a:xfrm>
          <a:prstGeom prst="rect">
            <a:avLst/>
          </a:prstGeom>
          <a:solidFill>
            <a:schemeClr val="bg1">
              <a:lumMod val="85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Text Box 11"/>
          <p:cNvSpPr txBox="1">
            <a:spLocks noChangeArrowheads="1"/>
          </p:cNvSpPr>
          <p:nvPr/>
        </p:nvSpPr>
        <p:spPr bwMode="auto">
          <a:xfrm>
            <a:off x="3213870" y="4578261"/>
            <a:ext cx="1690688" cy="812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Memory resident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page table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(DRAM)</a:t>
            </a:r>
          </a:p>
        </p:txBody>
      </p:sp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6488527" y="1765300"/>
            <a:ext cx="1627153" cy="57708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Physical memory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(DRAM)</a:t>
            </a:r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6606002" y="2803792"/>
            <a:ext cx="1379537" cy="2286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VP 7</a:t>
            </a:r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6606002" y="3013075"/>
            <a:ext cx="1379537" cy="2286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VP </a:t>
            </a:r>
            <a:r>
              <a:rPr lang="en-GB" sz="1400" dirty="0" smtClean="0">
                <a:latin typeface="Calibri" pitchFamily="34" charset="0"/>
              </a:rPr>
              <a:t>3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16" name="Line 15"/>
          <p:cNvSpPr>
            <a:spLocks noChangeShapeType="1"/>
          </p:cNvSpPr>
          <p:nvPr/>
        </p:nvSpPr>
        <p:spPr bwMode="auto">
          <a:xfrm>
            <a:off x="4086639" y="4200525"/>
            <a:ext cx="2519363" cy="1737360"/>
          </a:xfrm>
          <a:prstGeom prst="line">
            <a:avLst/>
          </a:prstGeom>
          <a:noFill/>
          <a:ln w="19080">
            <a:solidFill>
              <a:srgbClr val="000066"/>
            </a:solidFill>
            <a:prstDash val="dash"/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" name="Line 16"/>
          <p:cNvSpPr>
            <a:spLocks noChangeShapeType="1"/>
          </p:cNvSpPr>
          <p:nvPr/>
        </p:nvSpPr>
        <p:spPr bwMode="auto">
          <a:xfrm flipV="1">
            <a:off x="4086639" y="2830513"/>
            <a:ext cx="2527300" cy="1612900"/>
          </a:xfrm>
          <a:prstGeom prst="line">
            <a:avLst/>
          </a:prstGeom>
          <a:noFill/>
          <a:ln w="19080">
            <a:solidFill>
              <a:srgbClr val="0000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" name="Line 17"/>
          <p:cNvSpPr>
            <a:spLocks noChangeShapeType="1"/>
          </p:cNvSpPr>
          <p:nvPr/>
        </p:nvSpPr>
        <p:spPr bwMode="auto">
          <a:xfrm flipV="1">
            <a:off x="4112039" y="2601913"/>
            <a:ext cx="2501900" cy="698500"/>
          </a:xfrm>
          <a:prstGeom prst="line">
            <a:avLst/>
          </a:prstGeom>
          <a:noFill/>
          <a:ln w="19080">
            <a:solidFill>
              <a:srgbClr val="0000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" name="Line 18"/>
          <p:cNvSpPr>
            <a:spLocks noChangeShapeType="1"/>
          </p:cNvSpPr>
          <p:nvPr/>
        </p:nvSpPr>
        <p:spPr bwMode="auto">
          <a:xfrm flipV="1">
            <a:off x="4061239" y="2373313"/>
            <a:ext cx="2552700" cy="701675"/>
          </a:xfrm>
          <a:prstGeom prst="line">
            <a:avLst/>
          </a:prstGeom>
          <a:noFill/>
          <a:ln w="19080">
            <a:solidFill>
              <a:srgbClr val="0000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" name="Text Box 19"/>
          <p:cNvSpPr txBox="1">
            <a:spLocks noChangeArrowheads="1"/>
          </p:cNvSpPr>
          <p:nvPr/>
        </p:nvSpPr>
        <p:spPr bwMode="auto">
          <a:xfrm>
            <a:off x="6540914" y="3762375"/>
            <a:ext cx="1541463" cy="5730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Virtual memory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(disk)</a:t>
            </a:r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2956339" y="4079875"/>
            <a:ext cx="304800" cy="228600"/>
          </a:xfrm>
          <a:prstGeom prst="rect">
            <a:avLst/>
          </a:prstGeom>
          <a:noFill/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2956339" y="4308475"/>
            <a:ext cx="304800" cy="228600"/>
          </a:xfrm>
          <a:prstGeom prst="rect">
            <a:avLst/>
          </a:prstGeom>
          <a:noFill/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" name="Rectangle 22"/>
          <p:cNvSpPr>
            <a:spLocks noChangeArrowheads="1"/>
          </p:cNvSpPr>
          <p:nvPr/>
        </p:nvSpPr>
        <p:spPr bwMode="auto">
          <a:xfrm>
            <a:off x="2956339" y="3851275"/>
            <a:ext cx="304800" cy="228600"/>
          </a:xfrm>
          <a:prstGeom prst="rect">
            <a:avLst/>
          </a:prstGeom>
          <a:noFill/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" name="Rectangle 23"/>
          <p:cNvSpPr>
            <a:spLocks noChangeArrowheads="1"/>
          </p:cNvSpPr>
          <p:nvPr/>
        </p:nvSpPr>
        <p:spPr bwMode="auto">
          <a:xfrm>
            <a:off x="2956339" y="2708275"/>
            <a:ext cx="304800" cy="228600"/>
          </a:xfrm>
          <a:prstGeom prst="rect">
            <a:avLst/>
          </a:prstGeom>
          <a:noFill/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" name="Rectangle 24"/>
          <p:cNvSpPr>
            <a:spLocks noChangeArrowheads="1"/>
          </p:cNvSpPr>
          <p:nvPr/>
        </p:nvSpPr>
        <p:spPr bwMode="auto">
          <a:xfrm>
            <a:off x="2956339" y="2936875"/>
            <a:ext cx="304800" cy="228600"/>
          </a:xfrm>
          <a:prstGeom prst="rect">
            <a:avLst/>
          </a:prstGeom>
          <a:noFill/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" name="Rectangle 25"/>
          <p:cNvSpPr>
            <a:spLocks noChangeArrowheads="1"/>
          </p:cNvSpPr>
          <p:nvPr/>
        </p:nvSpPr>
        <p:spPr bwMode="auto">
          <a:xfrm>
            <a:off x="2956339" y="3165475"/>
            <a:ext cx="304800" cy="228600"/>
          </a:xfrm>
          <a:prstGeom prst="rect">
            <a:avLst/>
          </a:prstGeom>
          <a:noFill/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" name="Rectangle 26"/>
          <p:cNvSpPr>
            <a:spLocks noChangeArrowheads="1"/>
          </p:cNvSpPr>
          <p:nvPr/>
        </p:nvSpPr>
        <p:spPr bwMode="auto">
          <a:xfrm>
            <a:off x="2956339" y="3394075"/>
            <a:ext cx="304800" cy="228600"/>
          </a:xfrm>
          <a:prstGeom prst="rect">
            <a:avLst/>
          </a:prstGeom>
          <a:noFill/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" name="Rectangle 27"/>
          <p:cNvSpPr>
            <a:spLocks noChangeArrowheads="1"/>
          </p:cNvSpPr>
          <p:nvPr/>
        </p:nvSpPr>
        <p:spPr bwMode="auto">
          <a:xfrm>
            <a:off x="2956339" y="3622675"/>
            <a:ext cx="304800" cy="228600"/>
          </a:xfrm>
          <a:prstGeom prst="rect">
            <a:avLst/>
          </a:prstGeom>
          <a:noFill/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" name="Text Box 28"/>
          <p:cNvSpPr txBox="1">
            <a:spLocks noChangeArrowheads="1"/>
          </p:cNvSpPr>
          <p:nvPr/>
        </p:nvSpPr>
        <p:spPr bwMode="auto">
          <a:xfrm>
            <a:off x="2727739" y="2403475"/>
            <a:ext cx="685800" cy="3357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Valid</a:t>
            </a:r>
          </a:p>
        </p:txBody>
      </p:sp>
      <p:sp>
        <p:nvSpPr>
          <p:cNvPr id="30" name="Text Box 29"/>
          <p:cNvSpPr txBox="1">
            <a:spLocks noChangeArrowheads="1"/>
          </p:cNvSpPr>
          <p:nvPr/>
        </p:nvSpPr>
        <p:spPr bwMode="auto">
          <a:xfrm>
            <a:off x="2964366" y="2678113"/>
            <a:ext cx="280987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0</a:t>
            </a:r>
          </a:p>
        </p:txBody>
      </p:sp>
      <p:sp>
        <p:nvSpPr>
          <p:cNvPr id="31" name="Text Box 30"/>
          <p:cNvSpPr txBox="1">
            <a:spLocks noChangeArrowheads="1"/>
          </p:cNvSpPr>
          <p:nvPr/>
        </p:nvSpPr>
        <p:spPr bwMode="auto">
          <a:xfrm>
            <a:off x="2965159" y="2911022"/>
            <a:ext cx="279400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1</a:t>
            </a:r>
          </a:p>
        </p:txBody>
      </p:sp>
      <p:sp>
        <p:nvSpPr>
          <p:cNvPr id="32" name="Text Box 31"/>
          <p:cNvSpPr txBox="1">
            <a:spLocks noChangeArrowheads="1"/>
          </p:cNvSpPr>
          <p:nvPr/>
        </p:nvSpPr>
        <p:spPr bwMode="auto">
          <a:xfrm>
            <a:off x="2964366" y="3376840"/>
            <a:ext cx="273129" cy="3056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 smtClean="0">
                <a:solidFill>
                  <a:srgbClr val="000066"/>
                </a:solidFill>
                <a:latin typeface="Calibri" pitchFamily="34" charset="0"/>
              </a:rPr>
              <a:t>1</a:t>
            </a:r>
            <a:endParaRPr lang="en-GB" sz="1400" dirty="0">
              <a:solidFill>
                <a:srgbClr val="000066"/>
              </a:solidFill>
              <a:latin typeface="Calibri" pitchFamily="34" charset="0"/>
            </a:endParaRPr>
          </a:p>
        </p:txBody>
      </p:sp>
      <p:sp>
        <p:nvSpPr>
          <p:cNvPr id="33" name="Text Box 32"/>
          <p:cNvSpPr txBox="1">
            <a:spLocks noChangeArrowheads="1"/>
          </p:cNvSpPr>
          <p:nvPr/>
        </p:nvSpPr>
        <p:spPr bwMode="auto">
          <a:xfrm>
            <a:off x="2965159" y="3583993"/>
            <a:ext cx="273129" cy="3056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 smtClean="0">
                <a:solidFill>
                  <a:srgbClr val="000066"/>
                </a:solidFill>
                <a:latin typeface="Calibri" pitchFamily="34" charset="0"/>
              </a:rPr>
              <a:t>0</a:t>
            </a:r>
            <a:endParaRPr lang="en-GB" sz="1400" dirty="0">
              <a:solidFill>
                <a:srgbClr val="000066"/>
              </a:solidFill>
              <a:latin typeface="Calibri" pitchFamily="34" charset="0"/>
            </a:endParaRPr>
          </a:p>
        </p:txBody>
      </p:sp>
      <p:sp>
        <p:nvSpPr>
          <p:cNvPr id="34" name="Text Box 33"/>
          <p:cNvSpPr txBox="1">
            <a:spLocks noChangeArrowheads="1"/>
          </p:cNvSpPr>
          <p:nvPr/>
        </p:nvSpPr>
        <p:spPr bwMode="auto">
          <a:xfrm>
            <a:off x="2964366" y="3823341"/>
            <a:ext cx="280987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0</a:t>
            </a:r>
          </a:p>
        </p:txBody>
      </p:sp>
      <p:sp>
        <p:nvSpPr>
          <p:cNvPr id="35" name="Text Box 34"/>
          <p:cNvSpPr txBox="1">
            <a:spLocks noChangeArrowheads="1"/>
          </p:cNvSpPr>
          <p:nvPr/>
        </p:nvSpPr>
        <p:spPr bwMode="auto">
          <a:xfrm>
            <a:off x="2965159" y="4282719"/>
            <a:ext cx="279400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1</a:t>
            </a:r>
          </a:p>
        </p:txBody>
      </p:sp>
      <p:sp>
        <p:nvSpPr>
          <p:cNvPr id="36" name="Text Box 35"/>
          <p:cNvSpPr txBox="1">
            <a:spLocks noChangeArrowheads="1"/>
          </p:cNvSpPr>
          <p:nvPr/>
        </p:nvSpPr>
        <p:spPr bwMode="auto">
          <a:xfrm>
            <a:off x="2964366" y="4049811"/>
            <a:ext cx="280987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0</a:t>
            </a:r>
          </a:p>
        </p:txBody>
      </p:sp>
      <p:sp>
        <p:nvSpPr>
          <p:cNvPr id="37" name="Text Box 36"/>
          <p:cNvSpPr txBox="1">
            <a:spLocks noChangeArrowheads="1"/>
          </p:cNvSpPr>
          <p:nvPr/>
        </p:nvSpPr>
        <p:spPr bwMode="auto">
          <a:xfrm>
            <a:off x="2965159" y="3143931"/>
            <a:ext cx="279400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1</a:t>
            </a:r>
          </a:p>
        </p:txBody>
      </p:sp>
      <p:sp>
        <p:nvSpPr>
          <p:cNvPr id="38" name="Text Box 37"/>
          <p:cNvSpPr txBox="1">
            <a:spLocks noChangeArrowheads="1"/>
          </p:cNvSpPr>
          <p:nvPr/>
        </p:nvSpPr>
        <p:spPr bwMode="auto">
          <a:xfrm>
            <a:off x="3327814" y="1914525"/>
            <a:ext cx="1339126" cy="81836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Physical page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number or 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disk address</a:t>
            </a:r>
          </a:p>
        </p:txBody>
      </p:sp>
      <p:sp>
        <p:nvSpPr>
          <p:cNvPr id="39" name="Text Box 38"/>
          <p:cNvSpPr txBox="1">
            <a:spLocks noChangeArrowheads="1"/>
          </p:cNvSpPr>
          <p:nvPr/>
        </p:nvSpPr>
        <p:spPr bwMode="auto">
          <a:xfrm>
            <a:off x="2349736" y="2643010"/>
            <a:ext cx="641243" cy="3357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PTE 0</a:t>
            </a:r>
          </a:p>
        </p:txBody>
      </p:sp>
      <p:sp>
        <p:nvSpPr>
          <p:cNvPr id="40" name="Text Box 39"/>
          <p:cNvSpPr txBox="1">
            <a:spLocks noChangeArrowheads="1"/>
          </p:cNvSpPr>
          <p:nvPr/>
        </p:nvSpPr>
        <p:spPr bwMode="auto">
          <a:xfrm>
            <a:off x="2346561" y="4255910"/>
            <a:ext cx="641243" cy="3357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PTE 7</a:t>
            </a:r>
          </a:p>
        </p:txBody>
      </p:sp>
      <p:sp>
        <p:nvSpPr>
          <p:cNvPr id="41" name="Text Box 40"/>
          <p:cNvSpPr txBox="1">
            <a:spLocks noChangeArrowheads="1"/>
          </p:cNvSpPr>
          <p:nvPr/>
        </p:nvSpPr>
        <p:spPr bwMode="auto">
          <a:xfrm>
            <a:off x="7971252" y="2312988"/>
            <a:ext cx="550448" cy="3357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PP 0</a:t>
            </a:r>
          </a:p>
        </p:txBody>
      </p:sp>
      <p:sp>
        <p:nvSpPr>
          <p:cNvPr id="42" name="Rectangle 41"/>
          <p:cNvSpPr>
            <a:spLocks noChangeArrowheads="1"/>
          </p:cNvSpPr>
          <p:nvPr/>
        </p:nvSpPr>
        <p:spPr bwMode="auto">
          <a:xfrm>
            <a:off x="6606002" y="2578100"/>
            <a:ext cx="1379537" cy="2286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VP 2</a:t>
            </a:r>
          </a:p>
        </p:txBody>
      </p:sp>
      <p:sp>
        <p:nvSpPr>
          <p:cNvPr id="43" name="Rectangle 42"/>
          <p:cNvSpPr>
            <a:spLocks noChangeArrowheads="1"/>
          </p:cNvSpPr>
          <p:nvPr/>
        </p:nvSpPr>
        <p:spPr bwMode="auto">
          <a:xfrm>
            <a:off x="6606002" y="2349500"/>
            <a:ext cx="1379537" cy="2286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VP 1</a:t>
            </a:r>
          </a:p>
        </p:txBody>
      </p:sp>
      <p:sp>
        <p:nvSpPr>
          <p:cNvPr id="44" name="Oval 43"/>
          <p:cNvSpPr>
            <a:spLocks noChangeArrowheads="1"/>
          </p:cNvSpPr>
          <p:nvPr/>
        </p:nvSpPr>
        <p:spPr bwMode="auto">
          <a:xfrm>
            <a:off x="4035839" y="4406900"/>
            <a:ext cx="76200" cy="76200"/>
          </a:xfrm>
          <a:prstGeom prst="ellipse">
            <a:avLst/>
          </a:prstGeom>
          <a:solidFill>
            <a:srgbClr val="000066"/>
          </a:solidFill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5" name="Oval 44"/>
          <p:cNvSpPr>
            <a:spLocks noChangeArrowheads="1"/>
          </p:cNvSpPr>
          <p:nvPr/>
        </p:nvSpPr>
        <p:spPr bwMode="auto">
          <a:xfrm>
            <a:off x="4035839" y="4178300"/>
            <a:ext cx="76200" cy="76200"/>
          </a:xfrm>
          <a:prstGeom prst="ellipse">
            <a:avLst/>
          </a:prstGeom>
          <a:solidFill>
            <a:srgbClr val="000066"/>
          </a:solidFill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" name="Oval 45"/>
          <p:cNvSpPr>
            <a:spLocks noChangeArrowheads="1"/>
          </p:cNvSpPr>
          <p:nvPr/>
        </p:nvSpPr>
        <p:spPr bwMode="auto">
          <a:xfrm>
            <a:off x="4035839" y="3270250"/>
            <a:ext cx="76200" cy="76200"/>
          </a:xfrm>
          <a:prstGeom prst="ellipse">
            <a:avLst/>
          </a:prstGeom>
          <a:solidFill>
            <a:srgbClr val="000066"/>
          </a:solidFill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7" name="Oval 46"/>
          <p:cNvSpPr>
            <a:spLocks noChangeArrowheads="1"/>
          </p:cNvSpPr>
          <p:nvPr/>
        </p:nvSpPr>
        <p:spPr bwMode="auto">
          <a:xfrm>
            <a:off x="4035839" y="3035300"/>
            <a:ext cx="76200" cy="76200"/>
          </a:xfrm>
          <a:prstGeom prst="ellipse">
            <a:avLst/>
          </a:prstGeom>
          <a:solidFill>
            <a:srgbClr val="000066"/>
          </a:solidFill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8" name="Text Box 47"/>
          <p:cNvSpPr txBox="1">
            <a:spLocks noChangeArrowheads="1"/>
          </p:cNvSpPr>
          <p:nvPr/>
        </p:nvSpPr>
        <p:spPr bwMode="auto">
          <a:xfrm>
            <a:off x="7983952" y="2973388"/>
            <a:ext cx="550448" cy="3357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PP 3</a:t>
            </a:r>
          </a:p>
        </p:txBody>
      </p:sp>
      <p:sp>
        <p:nvSpPr>
          <p:cNvPr id="49" name="Rectangle 48"/>
          <p:cNvSpPr>
            <a:spLocks noChangeArrowheads="1"/>
          </p:cNvSpPr>
          <p:nvPr/>
        </p:nvSpPr>
        <p:spPr bwMode="auto">
          <a:xfrm>
            <a:off x="6613939" y="4391025"/>
            <a:ext cx="1379538" cy="228600"/>
          </a:xfrm>
          <a:prstGeom prst="rect">
            <a:avLst/>
          </a:prstGeom>
          <a:solidFill>
            <a:srgbClr val="FFFFFF"/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VP 1</a:t>
            </a:r>
          </a:p>
        </p:txBody>
      </p:sp>
      <p:sp>
        <p:nvSpPr>
          <p:cNvPr id="50" name="Rectangle 49"/>
          <p:cNvSpPr>
            <a:spLocks noChangeArrowheads="1"/>
          </p:cNvSpPr>
          <p:nvPr/>
        </p:nvSpPr>
        <p:spPr bwMode="auto">
          <a:xfrm>
            <a:off x="6613939" y="4701540"/>
            <a:ext cx="1379538" cy="228600"/>
          </a:xfrm>
          <a:prstGeom prst="rect">
            <a:avLst/>
          </a:prstGeom>
          <a:solidFill>
            <a:srgbClr val="FFFFFF"/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VP 2</a:t>
            </a:r>
          </a:p>
        </p:txBody>
      </p:sp>
      <p:sp>
        <p:nvSpPr>
          <p:cNvPr id="51" name="Rectangle 50"/>
          <p:cNvSpPr>
            <a:spLocks noChangeArrowheads="1"/>
          </p:cNvSpPr>
          <p:nvPr/>
        </p:nvSpPr>
        <p:spPr bwMode="auto">
          <a:xfrm>
            <a:off x="6613939" y="5322570"/>
            <a:ext cx="1379538" cy="228600"/>
          </a:xfrm>
          <a:prstGeom prst="rect">
            <a:avLst/>
          </a:prstGeom>
          <a:solidFill>
            <a:srgbClr val="FFFFFF"/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VP 4</a:t>
            </a:r>
          </a:p>
        </p:txBody>
      </p:sp>
      <p:sp>
        <p:nvSpPr>
          <p:cNvPr id="52" name="Rectangle 51"/>
          <p:cNvSpPr>
            <a:spLocks noChangeArrowheads="1"/>
          </p:cNvSpPr>
          <p:nvPr/>
        </p:nvSpPr>
        <p:spPr bwMode="auto">
          <a:xfrm>
            <a:off x="6613939" y="5937885"/>
            <a:ext cx="1379538" cy="228600"/>
          </a:xfrm>
          <a:prstGeom prst="rect">
            <a:avLst/>
          </a:prstGeom>
          <a:solidFill>
            <a:srgbClr val="FFFFFF"/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VP 6</a:t>
            </a:r>
          </a:p>
        </p:txBody>
      </p:sp>
      <p:sp>
        <p:nvSpPr>
          <p:cNvPr id="53" name="Rectangle 52"/>
          <p:cNvSpPr>
            <a:spLocks noChangeArrowheads="1"/>
          </p:cNvSpPr>
          <p:nvPr/>
        </p:nvSpPr>
        <p:spPr bwMode="auto">
          <a:xfrm>
            <a:off x="6613939" y="6248400"/>
            <a:ext cx="1379538" cy="228600"/>
          </a:xfrm>
          <a:prstGeom prst="rect">
            <a:avLst/>
          </a:prstGeom>
          <a:solidFill>
            <a:srgbClr val="FFFFFF"/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VP 7</a:t>
            </a:r>
          </a:p>
        </p:txBody>
      </p:sp>
      <p:sp>
        <p:nvSpPr>
          <p:cNvPr id="54" name="Oval 53"/>
          <p:cNvSpPr>
            <a:spLocks noChangeArrowheads="1"/>
          </p:cNvSpPr>
          <p:nvPr/>
        </p:nvSpPr>
        <p:spPr bwMode="auto">
          <a:xfrm>
            <a:off x="4035839" y="3479444"/>
            <a:ext cx="76200" cy="76200"/>
          </a:xfrm>
          <a:prstGeom prst="ellipse">
            <a:avLst/>
          </a:prstGeom>
          <a:solidFill>
            <a:srgbClr val="000066"/>
          </a:solidFill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5" name="Line 54"/>
          <p:cNvSpPr>
            <a:spLocks noChangeShapeType="1"/>
          </p:cNvSpPr>
          <p:nvPr/>
        </p:nvSpPr>
        <p:spPr bwMode="auto">
          <a:xfrm>
            <a:off x="4080289" y="3719512"/>
            <a:ext cx="2533650" cy="1603057"/>
          </a:xfrm>
          <a:prstGeom prst="line">
            <a:avLst/>
          </a:prstGeom>
          <a:noFill/>
          <a:ln w="19080">
            <a:solidFill>
              <a:srgbClr val="000066"/>
            </a:solidFill>
            <a:prstDash val="dash"/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6" name="Oval 55"/>
          <p:cNvSpPr>
            <a:spLocks noChangeArrowheads="1"/>
          </p:cNvSpPr>
          <p:nvPr/>
        </p:nvSpPr>
        <p:spPr bwMode="auto">
          <a:xfrm>
            <a:off x="4035839" y="3689350"/>
            <a:ext cx="76200" cy="76200"/>
          </a:xfrm>
          <a:prstGeom prst="ellipse">
            <a:avLst/>
          </a:prstGeom>
          <a:solidFill>
            <a:srgbClr val="000066"/>
          </a:solidFill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7" name="Line 56"/>
          <p:cNvSpPr>
            <a:spLocks noChangeShapeType="1"/>
          </p:cNvSpPr>
          <p:nvPr/>
        </p:nvSpPr>
        <p:spPr bwMode="auto">
          <a:xfrm flipV="1">
            <a:off x="4086639" y="3074987"/>
            <a:ext cx="2527300" cy="433386"/>
          </a:xfrm>
          <a:prstGeom prst="line">
            <a:avLst/>
          </a:prstGeom>
          <a:noFill/>
          <a:ln w="19080">
            <a:solidFill>
              <a:srgbClr val="0000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8" name="Rectangle 57"/>
          <p:cNvSpPr>
            <a:spLocks noChangeArrowheads="1"/>
          </p:cNvSpPr>
          <p:nvPr/>
        </p:nvSpPr>
        <p:spPr bwMode="auto">
          <a:xfrm>
            <a:off x="6613939" y="5012055"/>
            <a:ext cx="1379538" cy="228600"/>
          </a:xfrm>
          <a:prstGeom prst="rect">
            <a:avLst/>
          </a:prstGeom>
          <a:solidFill>
            <a:srgbClr val="FFFFFF"/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VP 3</a:t>
            </a:r>
          </a:p>
        </p:txBody>
      </p:sp>
      <p:sp>
        <p:nvSpPr>
          <p:cNvPr id="62" name="Rectangle 61"/>
          <p:cNvSpPr>
            <a:spLocks noChangeArrowheads="1"/>
          </p:cNvSpPr>
          <p:nvPr/>
        </p:nvSpPr>
        <p:spPr bwMode="auto">
          <a:xfrm>
            <a:off x="6613939" y="5627370"/>
            <a:ext cx="1379538" cy="228600"/>
          </a:xfrm>
          <a:prstGeom prst="rect">
            <a:avLst/>
          </a:prstGeom>
          <a:solidFill>
            <a:srgbClr val="FFFFFF"/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66"/>
                </a:solidFill>
                <a:latin typeface="Calibri" pitchFamily="34" charset="0"/>
              </a:rPr>
              <a:t>VP </a:t>
            </a:r>
            <a:r>
              <a:rPr lang="en-GB" sz="1400" dirty="0" smtClean="0">
                <a:solidFill>
                  <a:srgbClr val="000066"/>
                </a:solidFill>
                <a:latin typeface="Calibri" pitchFamily="34" charset="0"/>
              </a:rPr>
              <a:t>5</a:t>
            </a:r>
            <a:endParaRPr lang="en-GB" sz="1400" dirty="0">
              <a:solidFill>
                <a:srgbClr val="000066"/>
              </a:solidFill>
              <a:latin typeface="Calibri" pitchFamily="34" charset="0"/>
            </a:endParaRPr>
          </a:p>
        </p:txBody>
      </p:sp>
      <p:sp>
        <p:nvSpPr>
          <p:cNvPr id="63" name="Line 15"/>
          <p:cNvSpPr>
            <a:spLocks noChangeShapeType="1"/>
          </p:cNvSpPr>
          <p:nvPr/>
        </p:nvSpPr>
        <p:spPr bwMode="auto">
          <a:xfrm>
            <a:off x="4094576" y="3932835"/>
            <a:ext cx="2519363" cy="1737360"/>
          </a:xfrm>
          <a:prstGeom prst="line">
            <a:avLst/>
          </a:prstGeom>
          <a:noFill/>
          <a:ln w="19080">
            <a:solidFill>
              <a:srgbClr val="000066"/>
            </a:solidFill>
            <a:prstDash val="dash"/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4" name="Oval 63"/>
          <p:cNvSpPr>
            <a:spLocks noChangeArrowheads="1"/>
          </p:cNvSpPr>
          <p:nvPr/>
        </p:nvSpPr>
        <p:spPr bwMode="auto">
          <a:xfrm>
            <a:off x="4043776" y="3910610"/>
            <a:ext cx="76200" cy="76200"/>
          </a:xfrm>
          <a:prstGeom prst="ellipse">
            <a:avLst/>
          </a:prstGeom>
          <a:solidFill>
            <a:srgbClr val="000066"/>
          </a:solidFill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19384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/>
          </p:nvPr>
        </p:nvSpPr>
        <p:spPr>
          <a:xfrm>
            <a:off x="404813" y="360362"/>
            <a:ext cx="8283575" cy="782638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Locality to the Rescue Again!</a:t>
            </a:r>
            <a:endParaRPr lang="en-GB" dirty="0"/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81000" y="1328738"/>
            <a:ext cx="8307387" cy="5224462"/>
          </a:xfrm>
          <a:ln/>
        </p:spPr>
        <p:txBody>
          <a:bodyPr/>
          <a:lstStyle/>
          <a:p>
            <a:pPr>
              <a:lnSpc>
                <a:spcPct val="83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Virtual memory </a:t>
            </a:r>
            <a:r>
              <a:rPr lang="en-GB" dirty="0" smtClean="0"/>
              <a:t>seems terribly inefficient, but it works because of locality. </a:t>
            </a:r>
            <a:endParaRPr lang="en-GB" dirty="0"/>
          </a:p>
          <a:p>
            <a:pPr>
              <a:lnSpc>
                <a:spcPct val="83000"/>
              </a:lnSpc>
              <a:buFont typeface="Wingdings" pitchFamily="2" charset="2"/>
              <a:buNone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sz="2000" dirty="0"/>
          </a:p>
          <a:p>
            <a:pPr>
              <a:lnSpc>
                <a:spcPct val="83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At any point in time, programs tend to access a set of active virtual pages called the </a:t>
            </a:r>
            <a:r>
              <a:rPr lang="en-GB" i="1" dirty="0">
                <a:solidFill>
                  <a:srgbClr val="C00000"/>
                </a:solidFill>
              </a:rPr>
              <a:t>working set</a:t>
            </a:r>
            <a:endParaRPr lang="en-GB" dirty="0">
              <a:solidFill>
                <a:srgbClr val="C00000"/>
              </a:solidFill>
            </a:endParaRPr>
          </a:p>
          <a:p>
            <a:pPr lvl="1">
              <a:lnSpc>
                <a:spcPct val="88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Programs with better temporal locality will have smaller working sets</a:t>
            </a:r>
          </a:p>
          <a:p>
            <a:pPr lvl="1">
              <a:lnSpc>
                <a:spcPct val="88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/>
          </a:p>
          <a:p>
            <a:pPr>
              <a:lnSpc>
                <a:spcPct val="83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If (working set size &lt; main memory size) </a:t>
            </a:r>
          </a:p>
          <a:p>
            <a:pPr lvl="1">
              <a:lnSpc>
                <a:spcPct val="88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Good performance for one process after compulsory misses</a:t>
            </a:r>
          </a:p>
          <a:p>
            <a:pPr lvl="1">
              <a:lnSpc>
                <a:spcPct val="88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/>
          </a:p>
          <a:p>
            <a:pPr>
              <a:lnSpc>
                <a:spcPct val="83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If ( SUM(working set sizes) &gt; main memory size ) </a:t>
            </a:r>
          </a:p>
          <a:p>
            <a:pPr lvl="1">
              <a:lnSpc>
                <a:spcPct val="88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i="1" dirty="0">
                <a:solidFill>
                  <a:srgbClr val="C00000"/>
                </a:solidFill>
                <a:ea typeface="+mn-ea"/>
                <a:cs typeface="+mn-cs"/>
              </a:rPr>
              <a:t>Thrashing:</a:t>
            </a:r>
            <a:r>
              <a:rPr lang="en-GB" i="1" dirty="0"/>
              <a:t> </a:t>
            </a:r>
            <a:r>
              <a:rPr lang="en-GB" dirty="0"/>
              <a:t>Performance meltdown</a:t>
            </a:r>
            <a:r>
              <a:rPr lang="en-GB" i="1" dirty="0"/>
              <a:t> </a:t>
            </a:r>
            <a:r>
              <a:rPr lang="en-GB" dirty="0"/>
              <a:t>where pages are swapped (copied) in and out continuously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	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F7F7F"/>
                </a:solidFill>
              </a:rPr>
              <a:t>Address spaces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VM as a tool for caching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VM as a tool for memory management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VM as a tool for memory protection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Address translation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	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Address spaces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VM as a tool for caching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VM as a tool for memory management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VM as a tool for memory protection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Address translation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Grp="1" noChangeArrowheads="1"/>
          </p:cNvSpPr>
          <p:nvPr>
            <p:ph type="title"/>
          </p:nvPr>
        </p:nvSpPr>
        <p:spPr>
          <a:xfrm>
            <a:off x="262468" y="569913"/>
            <a:ext cx="8610600" cy="573087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VM </a:t>
            </a:r>
            <a:r>
              <a:rPr lang="en-GB" dirty="0"/>
              <a:t>as a Tool for Memory </a:t>
            </a:r>
            <a:r>
              <a:rPr lang="en-GB" dirty="0" smtClean="0"/>
              <a:t>Management</a:t>
            </a:r>
            <a:endParaRPr lang="en-GB" dirty="0"/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8600" y="1295400"/>
            <a:ext cx="7850188" cy="1257300"/>
          </a:xfrm>
          <a:ln/>
        </p:spPr>
        <p:txBody>
          <a:bodyPr/>
          <a:lstStyle/>
          <a:p>
            <a:pPr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>
                <a:effectLst/>
              </a:rPr>
              <a:t>Key idea: each process has its own virtual address space</a:t>
            </a:r>
          </a:p>
          <a:p>
            <a:pPr lvl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It can view memory as a simple linear array</a:t>
            </a:r>
          </a:p>
          <a:p>
            <a:pPr lvl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Mapping function scatters addresses through physical </a:t>
            </a:r>
            <a:r>
              <a:rPr lang="en-GB" dirty="0" smtClean="0"/>
              <a:t>memory</a:t>
            </a:r>
          </a:p>
          <a:p>
            <a:pPr lvl="2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/>
              <a:t>Well-chosen mappings can improve locality</a:t>
            </a:r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993775" y="3146286"/>
            <a:ext cx="1368425" cy="11699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Virtual Address Space for Process 1:</a:t>
            </a:r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6731356" y="3120362"/>
            <a:ext cx="1066800" cy="11753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Physical </a:t>
            </a:r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Address </a:t>
            </a:r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Space (DRAM)</a:t>
            </a:r>
          </a:p>
        </p:txBody>
      </p:sp>
      <p:sp>
        <p:nvSpPr>
          <p:cNvPr id="21528" name="Rectangle 24"/>
          <p:cNvSpPr>
            <a:spLocks noChangeArrowheads="1"/>
          </p:cNvSpPr>
          <p:nvPr/>
        </p:nvSpPr>
        <p:spPr bwMode="auto">
          <a:xfrm>
            <a:off x="2359919" y="3070086"/>
            <a:ext cx="279400" cy="3016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</a:rPr>
              <a:t>0</a:t>
            </a:r>
          </a:p>
        </p:txBody>
      </p:sp>
      <p:sp>
        <p:nvSpPr>
          <p:cNvPr id="21530" name="Rectangle 26"/>
          <p:cNvSpPr>
            <a:spLocks noChangeArrowheads="1"/>
          </p:cNvSpPr>
          <p:nvPr/>
        </p:nvSpPr>
        <p:spPr bwMode="auto">
          <a:xfrm>
            <a:off x="2192338" y="4369713"/>
            <a:ext cx="446981" cy="30057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</a:rPr>
              <a:t>N-1</a:t>
            </a:r>
          </a:p>
        </p:txBody>
      </p:sp>
      <p:sp>
        <p:nvSpPr>
          <p:cNvPr id="21541" name="Rectangle 37"/>
          <p:cNvSpPr>
            <a:spLocks noChangeArrowheads="1"/>
          </p:cNvSpPr>
          <p:nvPr/>
        </p:nvSpPr>
        <p:spPr bwMode="auto">
          <a:xfrm>
            <a:off x="6629400" y="4634041"/>
            <a:ext cx="1449388" cy="5127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0360" tIns="44280" rIns="90360" bIns="4428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</a:rPr>
              <a:t>(e.g., read-only </a:t>
            </a:r>
            <a:endParaRPr lang="en-GB" sz="1400" b="1" dirty="0" smtClean="0">
              <a:latin typeface="Calibri" pitchFamily="34" charset="0"/>
            </a:endParaRPr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 smtClean="0">
                <a:latin typeface="Calibri" pitchFamily="34" charset="0"/>
              </a:rPr>
              <a:t>library </a:t>
            </a:r>
            <a:r>
              <a:rPr lang="en-GB" sz="1400" b="1" dirty="0">
                <a:latin typeface="Calibri" pitchFamily="34" charset="0"/>
              </a:rPr>
              <a:t>code)</a:t>
            </a:r>
          </a:p>
        </p:txBody>
      </p:sp>
      <p:sp>
        <p:nvSpPr>
          <p:cNvPr id="21544" name="Rectangle 40"/>
          <p:cNvSpPr>
            <a:spLocks noChangeArrowheads="1"/>
          </p:cNvSpPr>
          <p:nvPr/>
        </p:nvSpPr>
        <p:spPr bwMode="auto">
          <a:xfrm>
            <a:off x="993775" y="5127486"/>
            <a:ext cx="1368425" cy="11699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Virtual Address Space for Process 2:</a:t>
            </a:r>
          </a:p>
        </p:txBody>
      </p:sp>
      <p:sp>
        <p:nvSpPr>
          <p:cNvPr id="45" name="Rectangle 44"/>
          <p:cNvSpPr/>
          <p:nvPr/>
        </p:nvSpPr>
        <p:spPr bwMode="auto">
          <a:xfrm>
            <a:off x="2616556" y="3225395"/>
            <a:ext cx="914400" cy="255587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 sz="1600" dirty="0" smtClean="0">
              <a:latin typeface="+mn-lt"/>
            </a:endParaRPr>
          </a:p>
        </p:txBody>
      </p:sp>
      <p:sp>
        <p:nvSpPr>
          <p:cNvPr id="46" name="Rectangle 45"/>
          <p:cNvSpPr/>
          <p:nvPr/>
        </p:nvSpPr>
        <p:spPr bwMode="auto">
          <a:xfrm>
            <a:off x="2616556" y="3480982"/>
            <a:ext cx="914400" cy="25558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600" dirty="0" smtClean="0">
                <a:latin typeface="+mn-lt"/>
              </a:rPr>
              <a:t>VP 1</a:t>
            </a:r>
          </a:p>
        </p:txBody>
      </p:sp>
      <p:sp>
        <p:nvSpPr>
          <p:cNvPr id="47" name="Rectangle 46"/>
          <p:cNvSpPr/>
          <p:nvPr/>
        </p:nvSpPr>
        <p:spPr bwMode="auto">
          <a:xfrm>
            <a:off x="2616556" y="3733039"/>
            <a:ext cx="914400" cy="25558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600" dirty="0" smtClean="0">
                <a:latin typeface="+mn-lt"/>
              </a:rPr>
              <a:t>VP 2</a:t>
            </a:r>
          </a:p>
        </p:txBody>
      </p:sp>
      <p:sp>
        <p:nvSpPr>
          <p:cNvPr id="48" name="Rectangle 47"/>
          <p:cNvSpPr/>
          <p:nvPr/>
        </p:nvSpPr>
        <p:spPr bwMode="auto">
          <a:xfrm>
            <a:off x="2616556" y="4242982"/>
            <a:ext cx="914400" cy="255587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 sz="1600" dirty="0" smtClean="0">
              <a:latin typeface="+mn-lt"/>
            </a:endParaRPr>
          </a:p>
        </p:txBody>
      </p:sp>
      <p:sp>
        <p:nvSpPr>
          <p:cNvPr id="49" name="Text Box 38"/>
          <p:cNvSpPr txBox="1">
            <a:spLocks noChangeArrowheads="1"/>
          </p:cNvSpPr>
          <p:nvPr/>
        </p:nvSpPr>
        <p:spPr bwMode="auto">
          <a:xfrm>
            <a:off x="2838717" y="3861958"/>
            <a:ext cx="427745" cy="414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9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b="1" dirty="0">
                <a:solidFill>
                  <a:srgbClr val="003300"/>
                </a:solidFill>
                <a:latin typeface="Calibri" pitchFamily="34" charset="0"/>
              </a:rPr>
              <a:t>...</a:t>
            </a:r>
          </a:p>
        </p:txBody>
      </p:sp>
      <p:sp>
        <p:nvSpPr>
          <p:cNvPr id="50" name="Rectangle 24"/>
          <p:cNvSpPr>
            <a:spLocks noChangeArrowheads="1"/>
          </p:cNvSpPr>
          <p:nvPr/>
        </p:nvSpPr>
        <p:spPr bwMode="auto">
          <a:xfrm>
            <a:off x="2359919" y="5051286"/>
            <a:ext cx="279400" cy="3016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</a:rPr>
              <a:t>0</a:t>
            </a:r>
          </a:p>
        </p:txBody>
      </p:sp>
      <p:sp>
        <p:nvSpPr>
          <p:cNvPr id="51" name="Rectangle 26"/>
          <p:cNvSpPr>
            <a:spLocks noChangeArrowheads="1"/>
          </p:cNvSpPr>
          <p:nvPr/>
        </p:nvSpPr>
        <p:spPr bwMode="auto">
          <a:xfrm>
            <a:off x="2192338" y="6350913"/>
            <a:ext cx="446981" cy="30057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</a:rPr>
              <a:t>N-1</a:t>
            </a:r>
          </a:p>
        </p:txBody>
      </p:sp>
      <p:sp>
        <p:nvSpPr>
          <p:cNvPr id="52" name="Rectangle 51"/>
          <p:cNvSpPr/>
          <p:nvPr/>
        </p:nvSpPr>
        <p:spPr bwMode="auto">
          <a:xfrm>
            <a:off x="2616556" y="5202796"/>
            <a:ext cx="914400" cy="255587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 sz="1600" dirty="0" smtClean="0">
              <a:latin typeface="+mn-lt"/>
            </a:endParaRPr>
          </a:p>
        </p:txBody>
      </p:sp>
      <p:sp>
        <p:nvSpPr>
          <p:cNvPr id="53" name="Rectangle 52"/>
          <p:cNvSpPr/>
          <p:nvPr/>
        </p:nvSpPr>
        <p:spPr bwMode="auto">
          <a:xfrm>
            <a:off x="2616556" y="5458383"/>
            <a:ext cx="914400" cy="25558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600" dirty="0" smtClean="0">
                <a:latin typeface="+mn-lt"/>
              </a:rPr>
              <a:t>VP 1</a:t>
            </a:r>
          </a:p>
        </p:txBody>
      </p:sp>
      <p:sp>
        <p:nvSpPr>
          <p:cNvPr id="54" name="Rectangle 53"/>
          <p:cNvSpPr/>
          <p:nvPr/>
        </p:nvSpPr>
        <p:spPr bwMode="auto">
          <a:xfrm>
            <a:off x="2616556" y="5710440"/>
            <a:ext cx="914400" cy="25558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600" dirty="0" smtClean="0">
                <a:latin typeface="+mn-lt"/>
              </a:rPr>
              <a:t>VP 2</a:t>
            </a:r>
          </a:p>
        </p:txBody>
      </p:sp>
      <p:sp>
        <p:nvSpPr>
          <p:cNvPr id="55" name="Rectangle 54"/>
          <p:cNvSpPr/>
          <p:nvPr/>
        </p:nvSpPr>
        <p:spPr bwMode="auto">
          <a:xfrm>
            <a:off x="2616556" y="6220383"/>
            <a:ext cx="914400" cy="255587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 sz="1600" dirty="0" smtClean="0">
              <a:latin typeface="+mn-lt"/>
            </a:endParaRPr>
          </a:p>
        </p:txBody>
      </p:sp>
      <p:sp>
        <p:nvSpPr>
          <p:cNvPr id="56" name="Text Box 38"/>
          <p:cNvSpPr txBox="1">
            <a:spLocks noChangeArrowheads="1"/>
          </p:cNvSpPr>
          <p:nvPr/>
        </p:nvSpPr>
        <p:spPr bwMode="auto">
          <a:xfrm>
            <a:off x="2838717" y="5839359"/>
            <a:ext cx="427745" cy="414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9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b="1" dirty="0">
                <a:solidFill>
                  <a:srgbClr val="003300"/>
                </a:solidFill>
                <a:latin typeface="Calibri" pitchFamily="34" charset="0"/>
              </a:rPr>
              <a:t>...</a:t>
            </a:r>
          </a:p>
        </p:txBody>
      </p:sp>
      <p:sp>
        <p:nvSpPr>
          <p:cNvPr id="57" name="Rectangle 56"/>
          <p:cNvSpPr/>
          <p:nvPr/>
        </p:nvSpPr>
        <p:spPr bwMode="auto">
          <a:xfrm>
            <a:off x="5715000" y="3222486"/>
            <a:ext cx="914400" cy="255587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 sz="1600" dirty="0" smtClean="0">
              <a:latin typeface="+mn-lt"/>
            </a:endParaRPr>
          </a:p>
        </p:txBody>
      </p:sp>
      <p:sp>
        <p:nvSpPr>
          <p:cNvPr id="58" name="Rectangle 57"/>
          <p:cNvSpPr/>
          <p:nvPr/>
        </p:nvSpPr>
        <p:spPr bwMode="auto">
          <a:xfrm>
            <a:off x="5715000" y="3478073"/>
            <a:ext cx="914400" cy="255587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 sz="1600" dirty="0" smtClean="0">
              <a:latin typeface="+mn-lt"/>
            </a:endParaRPr>
          </a:p>
        </p:txBody>
      </p:sp>
      <p:sp>
        <p:nvSpPr>
          <p:cNvPr id="59" name="Rectangle 58"/>
          <p:cNvSpPr/>
          <p:nvPr/>
        </p:nvSpPr>
        <p:spPr bwMode="auto">
          <a:xfrm>
            <a:off x="5715000" y="3736569"/>
            <a:ext cx="914400" cy="25558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600" dirty="0" smtClean="0">
                <a:latin typeface="+mn-lt"/>
              </a:rPr>
              <a:t>PP 2</a:t>
            </a:r>
          </a:p>
        </p:txBody>
      </p:sp>
      <p:sp>
        <p:nvSpPr>
          <p:cNvPr id="60" name="Rectangle 59"/>
          <p:cNvSpPr/>
          <p:nvPr/>
        </p:nvSpPr>
        <p:spPr bwMode="auto">
          <a:xfrm>
            <a:off x="5715000" y="3989694"/>
            <a:ext cx="914400" cy="255587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 sz="1600" dirty="0" smtClean="0">
              <a:latin typeface="+mn-lt"/>
            </a:endParaRPr>
          </a:p>
        </p:txBody>
      </p:sp>
      <p:sp>
        <p:nvSpPr>
          <p:cNvPr id="61" name="Rectangle 60"/>
          <p:cNvSpPr/>
          <p:nvPr/>
        </p:nvSpPr>
        <p:spPr bwMode="auto">
          <a:xfrm>
            <a:off x="5715000" y="4245281"/>
            <a:ext cx="914400" cy="255587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 sz="1600" dirty="0" smtClean="0">
              <a:latin typeface="+mn-lt"/>
            </a:endParaRPr>
          </a:p>
        </p:txBody>
      </p:sp>
      <p:sp>
        <p:nvSpPr>
          <p:cNvPr id="62" name="Rectangle 61"/>
          <p:cNvSpPr/>
          <p:nvPr/>
        </p:nvSpPr>
        <p:spPr bwMode="auto">
          <a:xfrm>
            <a:off x="5715000" y="4503777"/>
            <a:ext cx="914400" cy="255587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 sz="1600" dirty="0" smtClean="0">
              <a:latin typeface="+mn-lt"/>
            </a:endParaRPr>
          </a:p>
        </p:txBody>
      </p:sp>
      <p:sp>
        <p:nvSpPr>
          <p:cNvPr id="63" name="Rectangle 62"/>
          <p:cNvSpPr/>
          <p:nvPr/>
        </p:nvSpPr>
        <p:spPr bwMode="auto">
          <a:xfrm>
            <a:off x="5715000" y="4759364"/>
            <a:ext cx="914400" cy="25558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600" dirty="0" smtClean="0">
                <a:latin typeface="+mn-lt"/>
              </a:rPr>
              <a:t>PP 6</a:t>
            </a:r>
          </a:p>
        </p:txBody>
      </p:sp>
      <p:sp>
        <p:nvSpPr>
          <p:cNvPr id="64" name="Rectangle 63"/>
          <p:cNvSpPr/>
          <p:nvPr/>
        </p:nvSpPr>
        <p:spPr bwMode="auto">
          <a:xfrm>
            <a:off x="5715000" y="5018928"/>
            <a:ext cx="914400" cy="255587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 sz="1600" dirty="0" smtClean="0">
              <a:latin typeface="+mn-lt"/>
            </a:endParaRPr>
          </a:p>
        </p:txBody>
      </p:sp>
      <p:sp>
        <p:nvSpPr>
          <p:cNvPr id="65" name="Rectangle 64"/>
          <p:cNvSpPr/>
          <p:nvPr/>
        </p:nvSpPr>
        <p:spPr bwMode="auto">
          <a:xfrm>
            <a:off x="5715000" y="5274515"/>
            <a:ext cx="914400" cy="25558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600" dirty="0" smtClean="0">
                <a:latin typeface="+mn-lt"/>
              </a:rPr>
              <a:t>PP 8</a:t>
            </a:r>
          </a:p>
        </p:txBody>
      </p:sp>
      <p:sp>
        <p:nvSpPr>
          <p:cNvPr id="66" name="Rectangle 65"/>
          <p:cNvSpPr/>
          <p:nvPr/>
        </p:nvSpPr>
        <p:spPr bwMode="auto">
          <a:xfrm>
            <a:off x="5715000" y="5533011"/>
            <a:ext cx="914400" cy="255587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 sz="1600" dirty="0" smtClean="0">
              <a:latin typeface="+mn-lt"/>
            </a:endParaRPr>
          </a:p>
        </p:txBody>
      </p:sp>
      <p:sp>
        <p:nvSpPr>
          <p:cNvPr id="67" name="Rectangle 66"/>
          <p:cNvSpPr/>
          <p:nvPr/>
        </p:nvSpPr>
        <p:spPr bwMode="auto">
          <a:xfrm>
            <a:off x="5715000" y="6194286"/>
            <a:ext cx="914400" cy="255587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 sz="1600" dirty="0" smtClean="0">
              <a:latin typeface="+mn-lt"/>
            </a:endParaRPr>
          </a:p>
        </p:txBody>
      </p:sp>
      <p:sp>
        <p:nvSpPr>
          <p:cNvPr id="68" name="Text Box 38"/>
          <p:cNvSpPr txBox="1">
            <a:spLocks noChangeArrowheads="1"/>
          </p:cNvSpPr>
          <p:nvPr/>
        </p:nvSpPr>
        <p:spPr bwMode="auto">
          <a:xfrm>
            <a:off x="5960177" y="5742270"/>
            <a:ext cx="427745" cy="414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9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b="1" dirty="0">
                <a:solidFill>
                  <a:srgbClr val="003300"/>
                </a:solidFill>
                <a:latin typeface="Calibri" pitchFamily="34" charset="0"/>
              </a:rPr>
              <a:t>...</a:t>
            </a:r>
          </a:p>
        </p:txBody>
      </p:sp>
      <p:sp>
        <p:nvSpPr>
          <p:cNvPr id="71" name="Rectangle 24"/>
          <p:cNvSpPr>
            <a:spLocks noChangeArrowheads="1"/>
          </p:cNvSpPr>
          <p:nvPr/>
        </p:nvSpPr>
        <p:spPr bwMode="auto">
          <a:xfrm>
            <a:off x="5474234" y="3070086"/>
            <a:ext cx="279400" cy="3016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</a:rPr>
              <a:t>0</a:t>
            </a:r>
          </a:p>
        </p:txBody>
      </p:sp>
      <p:sp>
        <p:nvSpPr>
          <p:cNvPr id="72" name="Rectangle 26"/>
          <p:cNvSpPr>
            <a:spLocks noChangeArrowheads="1"/>
          </p:cNvSpPr>
          <p:nvPr/>
        </p:nvSpPr>
        <p:spPr bwMode="auto">
          <a:xfrm>
            <a:off x="5261580" y="6344474"/>
            <a:ext cx="485453" cy="30057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 smtClean="0">
                <a:latin typeface="Calibri" pitchFamily="34" charset="0"/>
              </a:rPr>
              <a:t>M</a:t>
            </a:r>
            <a:r>
              <a:rPr lang="en-GB" sz="1400" b="1" dirty="0" smtClean="0">
                <a:latin typeface="Calibri" pitchFamily="34" charset="0"/>
              </a:rPr>
              <a:t>-1</a:t>
            </a:r>
            <a:endParaRPr lang="en-GB" sz="1400" b="1" dirty="0">
              <a:latin typeface="Calibri" pitchFamily="34" charset="0"/>
            </a:endParaRPr>
          </a:p>
        </p:txBody>
      </p:sp>
      <p:cxnSp>
        <p:nvCxnSpPr>
          <p:cNvPr id="74" name="Straight Arrow Connector 73"/>
          <p:cNvCxnSpPr>
            <a:stCxn id="46" idx="3"/>
            <a:endCxn id="59" idx="1"/>
          </p:cNvCxnSpPr>
          <p:nvPr/>
        </p:nvCxnSpPr>
        <p:spPr bwMode="auto">
          <a:xfrm>
            <a:off x="3530956" y="3608776"/>
            <a:ext cx="2184044" cy="255587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6" name="Straight Arrow Connector 75"/>
          <p:cNvCxnSpPr>
            <a:stCxn id="47" idx="3"/>
            <a:endCxn id="63" idx="1"/>
          </p:cNvCxnSpPr>
          <p:nvPr/>
        </p:nvCxnSpPr>
        <p:spPr bwMode="auto">
          <a:xfrm>
            <a:off x="3530956" y="3860833"/>
            <a:ext cx="2184044" cy="1026325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8" name="Straight Arrow Connector 77"/>
          <p:cNvCxnSpPr>
            <a:stCxn id="54" idx="3"/>
            <a:endCxn id="63" idx="1"/>
          </p:cNvCxnSpPr>
          <p:nvPr/>
        </p:nvCxnSpPr>
        <p:spPr bwMode="auto">
          <a:xfrm flipV="1">
            <a:off x="3530956" y="4887158"/>
            <a:ext cx="2184044" cy="951076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0" name="Straight Arrow Connector 79"/>
          <p:cNvCxnSpPr>
            <a:stCxn id="53" idx="3"/>
            <a:endCxn id="65" idx="1"/>
          </p:cNvCxnSpPr>
          <p:nvPr/>
        </p:nvCxnSpPr>
        <p:spPr bwMode="auto">
          <a:xfrm flipV="1">
            <a:off x="3530956" y="5402309"/>
            <a:ext cx="2184044" cy="18386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81" name="Rectangle 80"/>
          <p:cNvSpPr/>
          <p:nvPr/>
        </p:nvSpPr>
        <p:spPr>
          <a:xfrm>
            <a:off x="3911530" y="2971800"/>
            <a:ext cx="135005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0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Address </a:t>
            </a:r>
          </a:p>
          <a:p>
            <a:pPr algn="ctr"/>
            <a:r>
              <a:rPr lang="en-GB" sz="20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translation</a:t>
            </a:r>
            <a:endParaRPr lang="en-US" sz="2000" dirty="0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Grp="1" noChangeArrowheads="1"/>
          </p:cNvSpPr>
          <p:nvPr>
            <p:ph type="title"/>
          </p:nvPr>
        </p:nvSpPr>
        <p:spPr>
          <a:xfrm>
            <a:off x="254001" y="533400"/>
            <a:ext cx="8610600" cy="573087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VM </a:t>
            </a:r>
            <a:r>
              <a:rPr lang="en-GB" dirty="0"/>
              <a:t>as a Tool for Memory </a:t>
            </a:r>
            <a:r>
              <a:rPr lang="en-GB" dirty="0" smtClean="0"/>
              <a:t>Management</a:t>
            </a:r>
            <a:endParaRPr lang="en-GB" dirty="0"/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8600" y="1219200"/>
            <a:ext cx="8763000" cy="1905000"/>
          </a:xfrm>
          <a:ln/>
        </p:spPr>
        <p:txBody>
          <a:bodyPr/>
          <a:lstStyle/>
          <a:p>
            <a:pPr>
              <a:lnSpc>
                <a:spcPct val="83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/>
              <a:t>Simplifying m</a:t>
            </a:r>
            <a:r>
              <a:rPr lang="en-GB" dirty="0" smtClean="0"/>
              <a:t>emory </a:t>
            </a:r>
            <a:r>
              <a:rPr lang="en-GB" dirty="0" smtClean="0"/>
              <a:t>allocation</a:t>
            </a:r>
          </a:p>
          <a:p>
            <a:pPr lvl="1">
              <a:lnSpc>
                <a:spcPct val="88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/>
              <a:t>Each virtual page can be mapped to any physical page</a:t>
            </a:r>
          </a:p>
          <a:p>
            <a:pPr lvl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/>
              <a:t>A virtual page can be stored in different physical pages at different times</a:t>
            </a:r>
          </a:p>
          <a:p>
            <a:pPr>
              <a:lnSpc>
                <a:spcPct val="83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/>
              <a:t>Sharing code and data among processes</a:t>
            </a:r>
          </a:p>
          <a:p>
            <a:pPr lvl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/>
              <a:t>Map virtual pages to the same physical page (here: PP 6)</a:t>
            </a:r>
            <a:endParaRPr lang="en-GB" dirty="0"/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993775" y="3222486"/>
            <a:ext cx="1368425" cy="11699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Virtual Address Space for Process 1:</a:t>
            </a:r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6731356" y="3196562"/>
            <a:ext cx="1066800" cy="11753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Physical </a:t>
            </a:r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Address </a:t>
            </a:r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Space (DRAM)</a:t>
            </a:r>
          </a:p>
        </p:txBody>
      </p:sp>
      <p:sp>
        <p:nvSpPr>
          <p:cNvPr id="21528" name="Rectangle 24"/>
          <p:cNvSpPr>
            <a:spLocks noChangeArrowheads="1"/>
          </p:cNvSpPr>
          <p:nvPr/>
        </p:nvSpPr>
        <p:spPr bwMode="auto">
          <a:xfrm>
            <a:off x="2359919" y="3146286"/>
            <a:ext cx="279400" cy="3016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</a:rPr>
              <a:t>0</a:t>
            </a:r>
          </a:p>
        </p:txBody>
      </p:sp>
      <p:sp>
        <p:nvSpPr>
          <p:cNvPr id="21530" name="Rectangle 26"/>
          <p:cNvSpPr>
            <a:spLocks noChangeArrowheads="1"/>
          </p:cNvSpPr>
          <p:nvPr/>
        </p:nvSpPr>
        <p:spPr bwMode="auto">
          <a:xfrm>
            <a:off x="2192338" y="4445913"/>
            <a:ext cx="446981" cy="30057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</a:rPr>
              <a:t>N-1</a:t>
            </a:r>
          </a:p>
        </p:txBody>
      </p:sp>
      <p:sp>
        <p:nvSpPr>
          <p:cNvPr id="21541" name="Rectangle 37"/>
          <p:cNvSpPr>
            <a:spLocks noChangeArrowheads="1"/>
          </p:cNvSpPr>
          <p:nvPr/>
        </p:nvSpPr>
        <p:spPr bwMode="auto">
          <a:xfrm>
            <a:off x="6629400" y="4710241"/>
            <a:ext cx="1449388" cy="5127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0360" tIns="44280" rIns="90360" bIns="4428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</a:rPr>
              <a:t>(e.g., read-only </a:t>
            </a:r>
            <a:endParaRPr lang="en-GB" sz="1400" b="1" dirty="0" smtClean="0">
              <a:latin typeface="Calibri" pitchFamily="34" charset="0"/>
            </a:endParaRPr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 smtClean="0">
                <a:latin typeface="Calibri" pitchFamily="34" charset="0"/>
              </a:rPr>
              <a:t>library </a:t>
            </a:r>
            <a:r>
              <a:rPr lang="en-GB" sz="1400" b="1" dirty="0">
                <a:latin typeface="Calibri" pitchFamily="34" charset="0"/>
              </a:rPr>
              <a:t>code)</a:t>
            </a:r>
          </a:p>
        </p:txBody>
      </p:sp>
      <p:sp>
        <p:nvSpPr>
          <p:cNvPr id="21544" name="Rectangle 40"/>
          <p:cNvSpPr>
            <a:spLocks noChangeArrowheads="1"/>
          </p:cNvSpPr>
          <p:nvPr/>
        </p:nvSpPr>
        <p:spPr bwMode="auto">
          <a:xfrm>
            <a:off x="993775" y="5203686"/>
            <a:ext cx="1368425" cy="11699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Virtual Address Space for Process 2:</a:t>
            </a:r>
          </a:p>
        </p:txBody>
      </p:sp>
      <p:sp>
        <p:nvSpPr>
          <p:cNvPr id="45" name="Rectangle 44"/>
          <p:cNvSpPr/>
          <p:nvPr/>
        </p:nvSpPr>
        <p:spPr bwMode="auto">
          <a:xfrm>
            <a:off x="2616556" y="3301595"/>
            <a:ext cx="914400" cy="255587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 sz="1600" dirty="0" smtClean="0">
              <a:latin typeface="+mn-lt"/>
            </a:endParaRPr>
          </a:p>
        </p:txBody>
      </p:sp>
      <p:sp>
        <p:nvSpPr>
          <p:cNvPr id="46" name="Rectangle 45"/>
          <p:cNvSpPr/>
          <p:nvPr/>
        </p:nvSpPr>
        <p:spPr bwMode="auto">
          <a:xfrm>
            <a:off x="2616556" y="3557182"/>
            <a:ext cx="914400" cy="25558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600" dirty="0" smtClean="0">
                <a:latin typeface="+mn-lt"/>
              </a:rPr>
              <a:t>VP 1</a:t>
            </a:r>
          </a:p>
        </p:txBody>
      </p:sp>
      <p:sp>
        <p:nvSpPr>
          <p:cNvPr id="47" name="Rectangle 46"/>
          <p:cNvSpPr/>
          <p:nvPr/>
        </p:nvSpPr>
        <p:spPr bwMode="auto">
          <a:xfrm>
            <a:off x="2616556" y="3809239"/>
            <a:ext cx="914400" cy="25558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600" dirty="0" smtClean="0">
                <a:latin typeface="+mn-lt"/>
              </a:rPr>
              <a:t>VP 2</a:t>
            </a:r>
          </a:p>
        </p:txBody>
      </p:sp>
      <p:sp>
        <p:nvSpPr>
          <p:cNvPr id="48" name="Rectangle 47"/>
          <p:cNvSpPr/>
          <p:nvPr/>
        </p:nvSpPr>
        <p:spPr bwMode="auto">
          <a:xfrm>
            <a:off x="2616556" y="4319182"/>
            <a:ext cx="914400" cy="255587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 sz="1600" dirty="0" smtClean="0">
              <a:latin typeface="+mn-lt"/>
            </a:endParaRPr>
          </a:p>
        </p:txBody>
      </p:sp>
      <p:sp>
        <p:nvSpPr>
          <p:cNvPr id="49" name="Text Box 38"/>
          <p:cNvSpPr txBox="1">
            <a:spLocks noChangeArrowheads="1"/>
          </p:cNvSpPr>
          <p:nvPr/>
        </p:nvSpPr>
        <p:spPr bwMode="auto">
          <a:xfrm>
            <a:off x="2838717" y="3938158"/>
            <a:ext cx="427745" cy="414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9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b="1" dirty="0">
                <a:solidFill>
                  <a:srgbClr val="003300"/>
                </a:solidFill>
                <a:latin typeface="Calibri" pitchFamily="34" charset="0"/>
              </a:rPr>
              <a:t>...</a:t>
            </a:r>
          </a:p>
        </p:txBody>
      </p:sp>
      <p:sp>
        <p:nvSpPr>
          <p:cNvPr id="50" name="Rectangle 24"/>
          <p:cNvSpPr>
            <a:spLocks noChangeArrowheads="1"/>
          </p:cNvSpPr>
          <p:nvPr/>
        </p:nvSpPr>
        <p:spPr bwMode="auto">
          <a:xfrm>
            <a:off x="2359919" y="5127486"/>
            <a:ext cx="279400" cy="3016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</a:rPr>
              <a:t>0</a:t>
            </a:r>
          </a:p>
        </p:txBody>
      </p:sp>
      <p:sp>
        <p:nvSpPr>
          <p:cNvPr id="51" name="Rectangle 26"/>
          <p:cNvSpPr>
            <a:spLocks noChangeArrowheads="1"/>
          </p:cNvSpPr>
          <p:nvPr/>
        </p:nvSpPr>
        <p:spPr bwMode="auto">
          <a:xfrm>
            <a:off x="2192338" y="6427113"/>
            <a:ext cx="446981" cy="30057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</a:rPr>
              <a:t>N-1</a:t>
            </a:r>
          </a:p>
        </p:txBody>
      </p:sp>
      <p:sp>
        <p:nvSpPr>
          <p:cNvPr id="52" name="Rectangle 51"/>
          <p:cNvSpPr/>
          <p:nvPr/>
        </p:nvSpPr>
        <p:spPr bwMode="auto">
          <a:xfrm>
            <a:off x="2616556" y="5278996"/>
            <a:ext cx="914400" cy="255587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 sz="1600" dirty="0" smtClean="0">
              <a:latin typeface="+mn-lt"/>
            </a:endParaRPr>
          </a:p>
        </p:txBody>
      </p:sp>
      <p:sp>
        <p:nvSpPr>
          <p:cNvPr id="53" name="Rectangle 52"/>
          <p:cNvSpPr/>
          <p:nvPr/>
        </p:nvSpPr>
        <p:spPr bwMode="auto">
          <a:xfrm>
            <a:off x="2616556" y="5534583"/>
            <a:ext cx="914400" cy="25558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600" dirty="0" smtClean="0">
                <a:latin typeface="+mn-lt"/>
              </a:rPr>
              <a:t>VP 1</a:t>
            </a:r>
          </a:p>
        </p:txBody>
      </p:sp>
      <p:sp>
        <p:nvSpPr>
          <p:cNvPr id="54" name="Rectangle 53"/>
          <p:cNvSpPr/>
          <p:nvPr/>
        </p:nvSpPr>
        <p:spPr bwMode="auto">
          <a:xfrm>
            <a:off x="2616556" y="5786640"/>
            <a:ext cx="914400" cy="25558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600" dirty="0" smtClean="0">
                <a:latin typeface="+mn-lt"/>
              </a:rPr>
              <a:t>VP 2</a:t>
            </a:r>
          </a:p>
        </p:txBody>
      </p:sp>
      <p:sp>
        <p:nvSpPr>
          <p:cNvPr id="55" name="Rectangle 54"/>
          <p:cNvSpPr/>
          <p:nvPr/>
        </p:nvSpPr>
        <p:spPr bwMode="auto">
          <a:xfrm>
            <a:off x="2616556" y="6296583"/>
            <a:ext cx="914400" cy="255587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 sz="1600" dirty="0" smtClean="0">
              <a:latin typeface="+mn-lt"/>
            </a:endParaRPr>
          </a:p>
        </p:txBody>
      </p:sp>
      <p:sp>
        <p:nvSpPr>
          <p:cNvPr id="56" name="Text Box 38"/>
          <p:cNvSpPr txBox="1">
            <a:spLocks noChangeArrowheads="1"/>
          </p:cNvSpPr>
          <p:nvPr/>
        </p:nvSpPr>
        <p:spPr bwMode="auto">
          <a:xfrm>
            <a:off x="2838717" y="5915559"/>
            <a:ext cx="427745" cy="414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9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b="1" dirty="0">
                <a:solidFill>
                  <a:srgbClr val="003300"/>
                </a:solidFill>
                <a:latin typeface="Calibri" pitchFamily="34" charset="0"/>
              </a:rPr>
              <a:t>...</a:t>
            </a:r>
          </a:p>
        </p:txBody>
      </p:sp>
      <p:sp>
        <p:nvSpPr>
          <p:cNvPr id="57" name="Rectangle 56"/>
          <p:cNvSpPr/>
          <p:nvPr/>
        </p:nvSpPr>
        <p:spPr bwMode="auto">
          <a:xfrm>
            <a:off x="5715000" y="3298686"/>
            <a:ext cx="914400" cy="255587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 sz="1600" dirty="0" smtClean="0">
              <a:latin typeface="+mn-lt"/>
            </a:endParaRPr>
          </a:p>
        </p:txBody>
      </p:sp>
      <p:sp>
        <p:nvSpPr>
          <p:cNvPr id="58" name="Rectangle 57"/>
          <p:cNvSpPr/>
          <p:nvPr/>
        </p:nvSpPr>
        <p:spPr bwMode="auto">
          <a:xfrm>
            <a:off x="5715000" y="3552687"/>
            <a:ext cx="914400" cy="255587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 sz="1600" dirty="0" smtClean="0">
              <a:latin typeface="+mn-lt"/>
            </a:endParaRPr>
          </a:p>
        </p:txBody>
      </p:sp>
      <p:sp>
        <p:nvSpPr>
          <p:cNvPr id="59" name="Rectangle 58"/>
          <p:cNvSpPr/>
          <p:nvPr/>
        </p:nvSpPr>
        <p:spPr bwMode="auto">
          <a:xfrm>
            <a:off x="5715000" y="3812769"/>
            <a:ext cx="914400" cy="25558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600" dirty="0" smtClean="0">
                <a:latin typeface="+mn-lt"/>
              </a:rPr>
              <a:t>PP 2</a:t>
            </a:r>
          </a:p>
        </p:txBody>
      </p:sp>
      <p:sp>
        <p:nvSpPr>
          <p:cNvPr id="60" name="Rectangle 59"/>
          <p:cNvSpPr/>
          <p:nvPr/>
        </p:nvSpPr>
        <p:spPr bwMode="auto">
          <a:xfrm>
            <a:off x="5715000" y="4065894"/>
            <a:ext cx="914400" cy="255587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 sz="1600" dirty="0" smtClean="0">
              <a:latin typeface="+mn-lt"/>
            </a:endParaRPr>
          </a:p>
        </p:txBody>
      </p:sp>
      <p:sp>
        <p:nvSpPr>
          <p:cNvPr id="61" name="Rectangle 60"/>
          <p:cNvSpPr/>
          <p:nvPr/>
        </p:nvSpPr>
        <p:spPr bwMode="auto">
          <a:xfrm>
            <a:off x="5715000" y="4321481"/>
            <a:ext cx="914400" cy="255587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 sz="1600" dirty="0" smtClean="0">
              <a:latin typeface="+mn-lt"/>
            </a:endParaRPr>
          </a:p>
        </p:txBody>
      </p:sp>
      <p:sp>
        <p:nvSpPr>
          <p:cNvPr id="62" name="Rectangle 61"/>
          <p:cNvSpPr/>
          <p:nvPr/>
        </p:nvSpPr>
        <p:spPr bwMode="auto">
          <a:xfrm>
            <a:off x="5715000" y="4579977"/>
            <a:ext cx="914400" cy="255587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 sz="1600" dirty="0" smtClean="0">
              <a:latin typeface="+mn-lt"/>
            </a:endParaRPr>
          </a:p>
        </p:txBody>
      </p:sp>
      <p:sp>
        <p:nvSpPr>
          <p:cNvPr id="63" name="Rectangle 62"/>
          <p:cNvSpPr/>
          <p:nvPr/>
        </p:nvSpPr>
        <p:spPr bwMode="auto">
          <a:xfrm>
            <a:off x="5715000" y="4835564"/>
            <a:ext cx="914400" cy="25558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600" dirty="0" smtClean="0">
                <a:latin typeface="+mn-lt"/>
              </a:rPr>
              <a:t>PP 6</a:t>
            </a:r>
          </a:p>
        </p:txBody>
      </p:sp>
      <p:sp>
        <p:nvSpPr>
          <p:cNvPr id="64" name="Rectangle 63"/>
          <p:cNvSpPr/>
          <p:nvPr/>
        </p:nvSpPr>
        <p:spPr bwMode="auto">
          <a:xfrm>
            <a:off x="5715000" y="5095128"/>
            <a:ext cx="914400" cy="255587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 sz="1600" dirty="0" smtClean="0">
              <a:latin typeface="+mn-lt"/>
            </a:endParaRPr>
          </a:p>
        </p:txBody>
      </p:sp>
      <p:sp>
        <p:nvSpPr>
          <p:cNvPr id="65" name="Rectangle 64"/>
          <p:cNvSpPr/>
          <p:nvPr/>
        </p:nvSpPr>
        <p:spPr bwMode="auto">
          <a:xfrm>
            <a:off x="5715000" y="5350715"/>
            <a:ext cx="914400" cy="25558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600" dirty="0" smtClean="0">
                <a:latin typeface="+mn-lt"/>
              </a:rPr>
              <a:t>PP 8</a:t>
            </a:r>
          </a:p>
        </p:txBody>
      </p:sp>
      <p:sp>
        <p:nvSpPr>
          <p:cNvPr id="66" name="Rectangle 65"/>
          <p:cNvSpPr/>
          <p:nvPr/>
        </p:nvSpPr>
        <p:spPr bwMode="auto">
          <a:xfrm>
            <a:off x="5715000" y="5609211"/>
            <a:ext cx="914400" cy="255587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 sz="1600" dirty="0" smtClean="0">
              <a:latin typeface="+mn-lt"/>
            </a:endParaRPr>
          </a:p>
        </p:txBody>
      </p:sp>
      <p:sp>
        <p:nvSpPr>
          <p:cNvPr id="67" name="Rectangle 66"/>
          <p:cNvSpPr/>
          <p:nvPr/>
        </p:nvSpPr>
        <p:spPr bwMode="auto">
          <a:xfrm>
            <a:off x="5715000" y="6270486"/>
            <a:ext cx="914400" cy="255587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 sz="1600" dirty="0" smtClean="0">
              <a:latin typeface="+mn-lt"/>
            </a:endParaRPr>
          </a:p>
        </p:txBody>
      </p:sp>
      <p:sp>
        <p:nvSpPr>
          <p:cNvPr id="68" name="Text Box 38"/>
          <p:cNvSpPr txBox="1">
            <a:spLocks noChangeArrowheads="1"/>
          </p:cNvSpPr>
          <p:nvPr/>
        </p:nvSpPr>
        <p:spPr bwMode="auto">
          <a:xfrm>
            <a:off x="5960177" y="5818470"/>
            <a:ext cx="427745" cy="414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9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b="1" dirty="0">
                <a:solidFill>
                  <a:srgbClr val="003300"/>
                </a:solidFill>
                <a:latin typeface="Calibri" pitchFamily="34" charset="0"/>
              </a:rPr>
              <a:t>...</a:t>
            </a:r>
          </a:p>
        </p:txBody>
      </p:sp>
      <p:sp>
        <p:nvSpPr>
          <p:cNvPr id="71" name="Rectangle 24"/>
          <p:cNvSpPr>
            <a:spLocks noChangeArrowheads="1"/>
          </p:cNvSpPr>
          <p:nvPr/>
        </p:nvSpPr>
        <p:spPr bwMode="auto">
          <a:xfrm>
            <a:off x="5474234" y="3146286"/>
            <a:ext cx="279400" cy="3016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</a:rPr>
              <a:t>0</a:t>
            </a:r>
          </a:p>
        </p:txBody>
      </p:sp>
      <p:sp>
        <p:nvSpPr>
          <p:cNvPr id="72" name="Rectangle 26"/>
          <p:cNvSpPr>
            <a:spLocks noChangeArrowheads="1"/>
          </p:cNvSpPr>
          <p:nvPr/>
        </p:nvSpPr>
        <p:spPr bwMode="auto">
          <a:xfrm>
            <a:off x="5261580" y="6420674"/>
            <a:ext cx="485453" cy="30057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 smtClean="0">
                <a:latin typeface="Calibri" pitchFamily="34" charset="0"/>
              </a:rPr>
              <a:t>M</a:t>
            </a:r>
            <a:r>
              <a:rPr lang="en-GB" sz="1400" b="1" dirty="0" smtClean="0">
                <a:latin typeface="Calibri" pitchFamily="34" charset="0"/>
              </a:rPr>
              <a:t>-1</a:t>
            </a:r>
            <a:endParaRPr lang="en-GB" sz="1400" b="1" dirty="0">
              <a:latin typeface="Calibri" pitchFamily="34" charset="0"/>
            </a:endParaRPr>
          </a:p>
        </p:txBody>
      </p:sp>
      <p:cxnSp>
        <p:nvCxnSpPr>
          <p:cNvPr id="74" name="Straight Arrow Connector 73"/>
          <p:cNvCxnSpPr>
            <a:stCxn id="46" idx="3"/>
            <a:endCxn id="59" idx="1"/>
          </p:cNvCxnSpPr>
          <p:nvPr/>
        </p:nvCxnSpPr>
        <p:spPr bwMode="auto">
          <a:xfrm>
            <a:off x="3530956" y="3684976"/>
            <a:ext cx="2184044" cy="255587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6" name="Straight Arrow Connector 75"/>
          <p:cNvCxnSpPr>
            <a:stCxn id="47" idx="3"/>
            <a:endCxn id="63" idx="1"/>
          </p:cNvCxnSpPr>
          <p:nvPr/>
        </p:nvCxnSpPr>
        <p:spPr bwMode="auto">
          <a:xfrm>
            <a:off x="3530956" y="3937033"/>
            <a:ext cx="2184044" cy="1026325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8" name="Straight Arrow Connector 77"/>
          <p:cNvCxnSpPr>
            <a:stCxn id="54" idx="3"/>
            <a:endCxn id="63" idx="1"/>
          </p:cNvCxnSpPr>
          <p:nvPr/>
        </p:nvCxnSpPr>
        <p:spPr bwMode="auto">
          <a:xfrm flipV="1">
            <a:off x="3530956" y="4963358"/>
            <a:ext cx="2184044" cy="951076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0" name="Straight Arrow Connector 79"/>
          <p:cNvCxnSpPr>
            <a:stCxn id="53" idx="3"/>
            <a:endCxn id="65" idx="1"/>
          </p:cNvCxnSpPr>
          <p:nvPr/>
        </p:nvCxnSpPr>
        <p:spPr bwMode="auto">
          <a:xfrm flipV="1">
            <a:off x="3530956" y="5478509"/>
            <a:ext cx="2184044" cy="18386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81" name="Rectangle 80"/>
          <p:cNvSpPr/>
          <p:nvPr/>
        </p:nvSpPr>
        <p:spPr>
          <a:xfrm>
            <a:off x="3911530" y="3048000"/>
            <a:ext cx="135005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0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Address </a:t>
            </a:r>
          </a:p>
          <a:p>
            <a:pPr algn="ctr"/>
            <a:r>
              <a:rPr lang="en-GB" sz="20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translation</a:t>
            </a:r>
            <a:endParaRPr lang="en-US" sz="2000" dirty="0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Grp="1" noChangeArrowheads="1"/>
          </p:cNvSpPr>
          <p:nvPr>
            <p:ph type="title"/>
          </p:nvPr>
        </p:nvSpPr>
        <p:spPr>
          <a:xfrm>
            <a:off x="404813" y="360362"/>
            <a:ext cx="8283575" cy="782638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/>
              <a:t>Simplifying Linking and Loading</a:t>
            </a:r>
          </a:p>
        </p:txBody>
      </p:sp>
      <p:sp>
        <p:nvSpPr>
          <p:cNvPr id="23578" name="Rectangle 26"/>
          <p:cNvSpPr>
            <a:spLocks noGrp="1" noChangeArrowheads="1"/>
          </p:cNvSpPr>
          <p:nvPr>
            <p:ph type="body" idx="1"/>
          </p:nvPr>
        </p:nvSpPr>
        <p:spPr>
          <a:xfrm>
            <a:off x="381000" y="1600200"/>
            <a:ext cx="3962400" cy="4778910"/>
          </a:xfrm>
          <a:ln/>
        </p:spPr>
        <p:txBody>
          <a:bodyPr/>
          <a:lstStyle/>
          <a:p>
            <a:pPr marL="228600" indent="-228600">
              <a:spcBef>
                <a:spcPts val="1250"/>
              </a:spcBef>
              <a:tabLst>
                <a:tab pos="28733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>
                <a:effectLst/>
              </a:rPr>
              <a:t>Linking</a:t>
            </a:r>
            <a:r>
              <a:rPr lang="en-GB" b="0" dirty="0">
                <a:effectLst/>
              </a:rPr>
              <a:t> </a:t>
            </a:r>
          </a:p>
          <a:p>
            <a:pPr marL="457200" lvl="1" indent="-228600">
              <a:spcBef>
                <a:spcPts val="563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1800" dirty="0"/>
              <a:t>Each program has similar virtual address space</a:t>
            </a:r>
          </a:p>
          <a:p>
            <a:pPr marL="457200" lvl="1" indent="-228600">
              <a:spcBef>
                <a:spcPts val="563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1800" dirty="0" smtClean="0"/>
              <a:t>Code, data, and heap always start at the same addresses.</a:t>
            </a:r>
            <a:endParaRPr lang="en-GB" sz="1800" dirty="0"/>
          </a:p>
          <a:p>
            <a:pPr lvl="1">
              <a:spcBef>
                <a:spcPts val="563"/>
              </a:spcBef>
              <a:buFont typeface="Wingdings" pitchFamily="2" charset="2"/>
              <a:buNone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sz="1800" dirty="0"/>
          </a:p>
          <a:p>
            <a:pPr marL="228600" indent="-228600">
              <a:spcBef>
                <a:spcPts val="1250"/>
              </a:spcBef>
              <a:tabLst>
                <a:tab pos="28733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Loading </a:t>
            </a:r>
          </a:p>
          <a:p>
            <a:pPr marL="457200" lvl="1" indent="-228600">
              <a:lnSpc>
                <a:spcPct val="94000"/>
              </a:lnSpc>
              <a:spcBef>
                <a:spcPts val="563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1800" b="1" dirty="0" err="1" smtClean="0">
                <a:latin typeface="Courier New" pitchFamily="49" charset="0"/>
                <a:cs typeface="Courier New" pitchFamily="49" charset="0"/>
              </a:rPr>
              <a:t>execve</a:t>
            </a:r>
            <a:r>
              <a:rPr lang="en-GB" sz="18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GB" sz="1800" dirty="0" smtClean="0"/>
              <a:t>allocates virtual pages for .text and .data sections &amp; creates PTEs marked as invalid</a:t>
            </a:r>
            <a:endParaRPr lang="en-GB" sz="1800" dirty="0"/>
          </a:p>
          <a:p>
            <a:pPr marL="457200" lvl="1" indent="-228600">
              <a:spcBef>
                <a:spcPts val="563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1800" dirty="0"/>
              <a:t>The </a:t>
            </a:r>
            <a:r>
              <a:rPr lang="en-GB" sz="1800" b="1" dirty="0">
                <a:latin typeface="Courier New" pitchFamily="49" charset="0"/>
                <a:cs typeface="Courier New" pitchFamily="49" charset="0"/>
              </a:rPr>
              <a:t>.text </a:t>
            </a:r>
            <a:r>
              <a:rPr lang="en-GB" sz="1800" dirty="0"/>
              <a:t>and </a:t>
            </a:r>
            <a:r>
              <a:rPr lang="en-GB" sz="1800" b="1" dirty="0">
                <a:latin typeface="Courier New" pitchFamily="49" charset="0"/>
                <a:cs typeface="Courier New" pitchFamily="49" charset="0"/>
              </a:rPr>
              <a:t>.data </a:t>
            </a:r>
            <a:r>
              <a:rPr lang="en-GB" sz="1800" dirty="0"/>
              <a:t>sections are copied, page by page, on demand by the virtual memory </a:t>
            </a:r>
            <a:r>
              <a:rPr lang="en-GB" sz="1800" dirty="0" smtClean="0"/>
              <a:t>system</a:t>
            </a:r>
            <a:endParaRPr lang="en-GB" sz="1800" dirty="0"/>
          </a:p>
          <a:p>
            <a:pPr>
              <a:spcBef>
                <a:spcPts val="1125"/>
              </a:spcBef>
              <a:buFont typeface="Wingdings" pitchFamily="2" charset="2"/>
              <a:buNone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sz="1800" dirty="0">
              <a:solidFill>
                <a:srgbClr val="000066"/>
              </a:solidFill>
              <a:effectLst/>
            </a:endParaRPr>
          </a:p>
        </p:txBody>
      </p:sp>
      <p:sp>
        <p:nvSpPr>
          <p:cNvPr id="28" name="Rectangle 14"/>
          <p:cNvSpPr>
            <a:spLocks noChangeArrowheads="1"/>
          </p:cNvSpPr>
          <p:nvPr/>
        </p:nvSpPr>
        <p:spPr bwMode="auto">
          <a:xfrm>
            <a:off x="4998661" y="1262063"/>
            <a:ext cx="2789237" cy="487362"/>
          </a:xfrm>
          <a:prstGeom prst="rect">
            <a:avLst/>
          </a:prstGeom>
          <a:solidFill>
            <a:srgbClr val="F1C7C7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Kernel virtual memory</a:t>
            </a:r>
          </a:p>
        </p:txBody>
      </p:sp>
      <p:sp>
        <p:nvSpPr>
          <p:cNvPr id="53" name="Rectangle 15"/>
          <p:cNvSpPr>
            <a:spLocks noChangeArrowheads="1"/>
          </p:cNvSpPr>
          <p:nvPr/>
        </p:nvSpPr>
        <p:spPr bwMode="auto">
          <a:xfrm>
            <a:off x="4998661" y="2963863"/>
            <a:ext cx="2789237" cy="669925"/>
          </a:xfrm>
          <a:prstGeom prst="rect">
            <a:avLst/>
          </a:prstGeom>
          <a:solidFill>
            <a:srgbClr val="D5F1C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Memory-mapped region for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shared libraries</a:t>
            </a:r>
          </a:p>
        </p:txBody>
      </p:sp>
      <p:sp>
        <p:nvSpPr>
          <p:cNvPr id="54" name="Rectangle 16"/>
          <p:cNvSpPr>
            <a:spLocks noChangeArrowheads="1"/>
          </p:cNvSpPr>
          <p:nvPr/>
        </p:nvSpPr>
        <p:spPr bwMode="auto">
          <a:xfrm>
            <a:off x="4998661" y="3629025"/>
            <a:ext cx="2789237" cy="723900"/>
          </a:xfrm>
          <a:prstGeom prst="rect">
            <a:avLst/>
          </a:prstGeom>
          <a:solidFill>
            <a:schemeClr val="bg1">
              <a:lumMod val="75000"/>
            </a:schemeClr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5" name="Rectangle 17"/>
          <p:cNvSpPr>
            <a:spLocks noChangeArrowheads="1"/>
          </p:cNvSpPr>
          <p:nvPr/>
        </p:nvSpPr>
        <p:spPr bwMode="auto">
          <a:xfrm>
            <a:off x="4998662" y="4350808"/>
            <a:ext cx="2789237" cy="669925"/>
          </a:xfrm>
          <a:prstGeom prst="rect">
            <a:avLst/>
          </a:prstGeom>
          <a:solidFill>
            <a:srgbClr val="D5F1C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Run-time heap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(created by </a:t>
            </a:r>
            <a:r>
              <a:rPr lang="en-GB" sz="1600" b="1" dirty="0" err="1">
                <a:latin typeface="Courier New" pitchFamily="49" charset="0"/>
                <a:ea typeface="msgothic" charset="0"/>
                <a:cs typeface="msgothic" charset="0"/>
              </a:rPr>
              <a:t>malloc</a:t>
            </a: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)</a:t>
            </a:r>
          </a:p>
        </p:txBody>
      </p:sp>
      <p:sp>
        <p:nvSpPr>
          <p:cNvPr id="56" name="Rectangle 18"/>
          <p:cNvSpPr>
            <a:spLocks noChangeArrowheads="1"/>
          </p:cNvSpPr>
          <p:nvPr/>
        </p:nvSpPr>
        <p:spPr bwMode="auto">
          <a:xfrm>
            <a:off x="4998661" y="2054225"/>
            <a:ext cx="2789237" cy="906463"/>
          </a:xfrm>
          <a:prstGeom prst="rect">
            <a:avLst/>
          </a:prstGeom>
          <a:solidFill>
            <a:schemeClr val="bg1">
              <a:lumMod val="75000"/>
            </a:schemeClr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7" name="Line 19"/>
          <p:cNvSpPr>
            <a:spLocks noChangeShapeType="1"/>
          </p:cNvSpPr>
          <p:nvPr/>
        </p:nvSpPr>
        <p:spPr bwMode="auto">
          <a:xfrm flipV="1">
            <a:off x="6388782" y="3957638"/>
            <a:ext cx="1588" cy="384175"/>
          </a:xfrm>
          <a:prstGeom prst="line">
            <a:avLst/>
          </a:prstGeom>
          <a:noFill/>
          <a:ln w="324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8" name="Rectangle 20"/>
          <p:cNvSpPr>
            <a:spLocks noChangeArrowheads="1"/>
          </p:cNvSpPr>
          <p:nvPr/>
        </p:nvSpPr>
        <p:spPr bwMode="auto">
          <a:xfrm>
            <a:off x="4998661" y="1719263"/>
            <a:ext cx="2789237" cy="563562"/>
          </a:xfrm>
          <a:prstGeom prst="rect">
            <a:avLst/>
          </a:prstGeom>
          <a:solidFill>
            <a:srgbClr val="D5F1C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User stack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(created at runtime)</a:t>
            </a:r>
          </a:p>
        </p:txBody>
      </p:sp>
      <p:sp>
        <p:nvSpPr>
          <p:cNvPr id="59" name="Line 21"/>
          <p:cNvSpPr>
            <a:spLocks noChangeShapeType="1"/>
          </p:cNvSpPr>
          <p:nvPr/>
        </p:nvSpPr>
        <p:spPr bwMode="auto">
          <a:xfrm flipV="1">
            <a:off x="6388782" y="2738438"/>
            <a:ext cx="1588" cy="231775"/>
          </a:xfrm>
          <a:prstGeom prst="line">
            <a:avLst/>
          </a:prstGeom>
          <a:noFill/>
          <a:ln w="324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0" name="Line 22"/>
          <p:cNvSpPr>
            <a:spLocks noChangeShapeType="1"/>
          </p:cNvSpPr>
          <p:nvPr/>
        </p:nvSpPr>
        <p:spPr bwMode="auto">
          <a:xfrm>
            <a:off x="6388782" y="2282825"/>
            <a:ext cx="1588" cy="228600"/>
          </a:xfrm>
          <a:prstGeom prst="line">
            <a:avLst/>
          </a:prstGeom>
          <a:noFill/>
          <a:ln w="324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" name="Rectangle 23"/>
          <p:cNvSpPr>
            <a:spLocks noChangeArrowheads="1"/>
          </p:cNvSpPr>
          <p:nvPr/>
        </p:nvSpPr>
        <p:spPr bwMode="auto">
          <a:xfrm>
            <a:off x="4998661" y="6312958"/>
            <a:ext cx="2789238" cy="396875"/>
          </a:xfrm>
          <a:prstGeom prst="rect">
            <a:avLst/>
          </a:prstGeom>
          <a:solidFill>
            <a:schemeClr val="bg1">
              <a:lumMod val="75000"/>
            </a:schemeClr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Unused</a:t>
            </a:r>
          </a:p>
        </p:txBody>
      </p:sp>
      <p:sp>
        <p:nvSpPr>
          <p:cNvPr id="62" name="Text Box 24"/>
          <p:cNvSpPr txBox="1">
            <a:spLocks noChangeArrowheads="1"/>
          </p:cNvSpPr>
          <p:nvPr/>
        </p:nvSpPr>
        <p:spPr bwMode="auto">
          <a:xfrm>
            <a:off x="4733026" y="6531510"/>
            <a:ext cx="285954" cy="3357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0</a:t>
            </a:r>
          </a:p>
        </p:txBody>
      </p:sp>
      <p:sp>
        <p:nvSpPr>
          <p:cNvPr id="63" name="Text Box 25"/>
          <p:cNvSpPr txBox="1">
            <a:spLocks noChangeArrowheads="1"/>
          </p:cNvSpPr>
          <p:nvPr/>
        </p:nvSpPr>
        <p:spPr bwMode="auto">
          <a:xfrm>
            <a:off x="8146053" y="2108200"/>
            <a:ext cx="869831" cy="80855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smtClean="0">
                <a:latin typeface="Courier New" pitchFamily="49" charset="0"/>
                <a:ea typeface="msgothic" charset="0"/>
                <a:cs typeface="msgothic" charset="0"/>
              </a:rPr>
              <a:t>%</a:t>
            </a:r>
            <a:r>
              <a:rPr lang="en-GB" sz="1600" b="1" dirty="0" err="1" smtClean="0">
                <a:latin typeface="Courier New" pitchFamily="49" charset="0"/>
                <a:ea typeface="msgothic" charset="0"/>
                <a:cs typeface="msgothic" charset="0"/>
              </a:rPr>
              <a:t>rsp</a:t>
            </a:r>
            <a:r>
              <a:rPr lang="en-GB" sz="1600" b="1" dirty="0" smtClean="0">
                <a:latin typeface="Calibri" pitchFamily="34" charset="0"/>
                <a:ea typeface="msgothic" charset="0"/>
                <a:cs typeface="msgothic" charset="0"/>
              </a:rPr>
              <a:t> </a:t>
            </a:r>
            <a:endParaRPr lang="en-GB" sz="1600" b="1" dirty="0">
              <a:latin typeface="Calibri" pitchFamily="34" charset="0"/>
              <a:ea typeface="msgothic" charset="0"/>
              <a:cs typeface="msgothic" charset="0"/>
            </a:endParaRPr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(stack </a:t>
            </a:r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pointer)</a:t>
            </a:r>
          </a:p>
        </p:txBody>
      </p:sp>
      <p:sp>
        <p:nvSpPr>
          <p:cNvPr id="64" name="Line 26"/>
          <p:cNvSpPr>
            <a:spLocks noChangeShapeType="1"/>
          </p:cNvSpPr>
          <p:nvPr/>
        </p:nvSpPr>
        <p:spPr bwMode="auto">
          <a:xfrm flipH="1">
            <a:off x="7839666" y="2279650"/>
            <a:ext cx="384175" cy="1588"/>
          </a:xfrm>
          <a:prstGeom prst="line">
            <a:avLst/>
          </a:prstGeom>
          <a:noFill/>
          <a:ln w="3240">
            <a:solidFill>
              <a:srgbClr val="0000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5" name="Text Box 27"/>
          <p:cNvSpPr txBox="1">
            <a:spLocks noChangeArrowheads="1"/>
          </p:cNvSpPr>
          <p:nvPr/>
        </p:nvSpPr>
        <p:spPr bwMode="auto">
          <a:xfrm>
            <a:off x="8008032" y="990600"/>
            <a:ext cx="1149972" cy="81836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Memory</a:t>
            </a:r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invisible to</a:t>
            </a:r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user code</a:t>
            </a:r>
          </a:p>
        </p:txBody>
      </p:sp>
      <p:sp>
        <p:nvSpPr>
          <p:cNvPr id="66" name="Line 28"/>
          <p:cNvSpPr>
            <a:spLocks noChangeShapeType="1"/>
          </p:cNvSpPr>
          <p:nvPr/>
        </p:nvSpPr>
        <p:spPr bwMode="auto">
          <a:xfrm flipV="1">
            <a:off x="7855632" y="1257568"/>
            <a:ext cx="1588" cy="460375"/>
          </a:xfrm>
          <a:prstGeom prst="line">
            <a:avLst/>
          </a:prstGeom>
          <a:noFill/>
          <a:ln w="324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7" name="Text Box 29"/>
          <p:cNvSpPr txBox="1">
            <a:spLocks noChangeArrowheads="1"/>
          </p:cNvSpPr>
          <p:nvPr/>
        </p:nvSpPr>
        <p:spPr bwMode="auto">
          <a:xfrm>
            <a:off x="8200120" y="4173538"/>
            <a:ext cx="552052" cy="325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ourier New" pitchFamily="49" charset="0"/>
                <a:ea typeface="msgothic" charset="0"/>
                <a:cs typeface="msgothic" charset="0"/>
              </a:rPr>
              <a:t>brk</a:t>
            </a:r>
          </a:p>
        </p:txBody>
      </p:sp>
      <p:sp>
        <p:nvSpPr>
          <p:cNvPr id="68" name="Line 30"/>
          <p:cNvSpPr>
            <a:spLocks noChangeShapeType="1"/>
          </p:cNvSpPr>
          <p:nvPr/>
        </p:nvSpPr>
        <p:spPr bwMode="auto">
          <a:xfrm flipH="1">
            <a:off x="7815945" y="4340225"/>
            <a:ext cx="384175" cy="1588"/>
          </a:xfrm>
          <a:prstGeom prst="line">
            <a:avLst/>
          </a:prstGeom>
          <a:noFill/>
          <a:ln w="3240">
            <a:solidFill>
              <a:srgbClr val="0000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9" name="Text Box 32"/>
          <p:cNvSpPr txBox="1">
            <a:spLocks noChangeArrowheads="1"/>
          </p:cNvSpPr>
          <p:nvPr/>
        </p:nvSpPr>
        <p:spPr bwMode="auto">
          <a:xfrm>
            <a:off x="3985528" y="6189452"/>
            <a:ext cx="1043672" cy="29918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 smtClean="0">
                <a:latin typeface="Courier New" pitchFamily="49" charset="0"/>
                <a:ea typeface="msgothic" charset="0"/>
                <a:cs typeface="msgothic" charset="0"/>
              </a:rPr>
              <a:t>0x400000</a:t>
            </a:r>
            <a:endParaRPr lang="en-GB" sz="1400" b="1" dirty="0">
              <a:latin typeface="Courier New" pitchFamily="49" charset="0"/>
              <a:ea typeface="msgothic" charset="0"/>
              <a:cs typeface="msgothic" charset="0"/>
            </a:endParaRPr>
          </a:p>
        </p:txBody>
      </p:sp>
      <p:sp>
        <p:nvSpPr>
          <p:cNvPr id="70" name="Rectangle 34"/>
          <p:cNvSpPr>
            <a:spLocks noChangeArrowheads="1"/>
          </p:cNvSpPr>
          <p:nvPr/>
        </p:nvSpPr>
        <p:spPr bwMode="auto">
          <a:xfrm>
            <a:off x="4998661" y="5017558"/>
            <a:ext cx="2789238" cy="66992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Read/write segment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(.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data</a:t>
            </a: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, .</a:t>
            </a:r>
            <a:r>
              <a:rPr lang="en-GB" sz="1600" b="1" dirty="0" err="1">
                <a:latin typeface="Courier New" pitchFamily="49" charset="0"/>
                <a:ea typeface="msgothic" charset="0"/>
                <a:cs typeface="msgothic" charset="0"/>
              </a:rPr>
              <a:t>bss</a:t>
            </a: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)</a:t>
            </a:r>
          </a:p>
        </p:txBody>
      </p:sp>
      <p:sp>
        <p:nvSpPr>
          <p:cNvPr id="71" name="Rectangle 35"/>
          <p:cNvSpPr>
            <a:spLocks noChangeArrowheads="1"/>
          </p:cNvSpPr>
          <p:nvPr/>
        </p:nvSpPr>
        <p:spPr bwMode="auto">
          <a:xfrm>
            <a:off x="4998661" y="5643033"/>
            <a:ext cx="2789238" cy="669925"/>
          </a:xfrm>
          <a:prstGeom prst="rect">
            <a:avLst/>
          </a:prstGeom>
          <a:solidFill>
            <a:srgbClr val="F6F5BD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Read-only segment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(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.init</a:t>
            </a: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, .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text</a:t>
            </a: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, 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.</a:t>
            </a:r>
            <a:r>
              <a:rPr lang="en-GB" sz="1600" b="1" dirty="0" err="1">
                <a:latin typeface="Courier New" pitchFamily="49" charset="0"/>
                <a:ea typeface="msgothic" charset="0"/>
                <a:cs typeface="msgothic" charset="0"/>
              </a:rPr>
              <a:t>rodata</a:t>
            </a: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)</a:t>
            </a:r>
          </a:p>
        </p:txBody>
      </p:sp>
      <p:sp>
        <p:nvSpPr>
          <p:cNvPr id="72" name="AutoShape 36"/>
          <p:cNvSpPr>
            <a:spLocks/>
          </p:cNvSpPr>
          <p:nvPr/>
        </p:nvSpPr>
        <p:spPr bwMode="auto">
          <a:xfrm>
            <a:off x="7836582" y="5026025"/>
            <a:ext cx="76200" cy="1295400"/>
          </a:xfrm>
          <a:prstGeom prst="rightBrace">
            <a:avLst>
              <a:gd name="adj1" fmla="val 141667"/>
              <a:gd name="adj2" fmla="val 50000"/>
            </a:avLst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3" name="Text Box 37"/>
          <p:cNvSpPr txBox="1">
            <a:spLocks noChangeArrowheads="1"/>
          </p:cNvSpPr>
          <p:nvPr/>
        </p:nvSpPr>
        <p:spPr bwMode="auto">
          <a:xfrm>
            <a:off x="7988982" y="5010150"/>
            <a:ext cx="1149459" cy="130093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Loaded </a:t>
            </a:r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from </a:t>
            </a:r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the </a:t>
            </a:r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executable </a:t>
            </a:r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file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78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	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F7F7F"/>
                </a:solidFill>
              </a:rPr>
              <a:t>Address spaces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VM as a tool for caching</a:t>
            </a:r>
          </a:p>
          <a:p>
            <a:r>
              <a:rPr lang="en-US" dirty="0" smtClean="0">
                <a:solidFill>
                  <a:srgbClr val="7F7F7F"/>
                </a:solidFill>
              </a:rPr>
              <a:t>VM as a tool for memory management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VM as a tool for memory protection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Address translation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Grp="1" noChangeArrowheads="1"/>
          </p:cNvSpPr>
          <p:nvPr>
            <p:ph type="title"/>
          </p:nvPr>
        </p:nvSpPr>
        <p:spPr>
          <a:xfrm>
            <a:off x="327025" y="381000"/>
            <a:ext cx="8893175" cy="782638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VM </a:t>
            </a:r>
            <a:r>
              <a:rPr lang="en-GB" dirty="0"/>
              <a:t>as a Tool for Memory Protection</a:t>
            </a:r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38668" y="1212321"/>
            <a:ext cx="8307387" cy="921279"/>
          </a:xfrm>
          <a:ln/>
        </p:spPr>
        <p:txBody>
          <a:bodyPr/>
          <a:lstStyle/>
          <a:p>
            <a:pPr>
              <a:lnSpc>
                <a:spcPct val="83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Extend PTEs with permission </a:t>
            </a:r>
            <a:r>
              <a:rPr lang="en-GB" dirty="0" smtClean="0"/>
              <a:t>bits</a:t>
            </a:r>
          </a:p>
          <a:p>
            <a:pPr>
              <a:lnSpc>
                <a:spcPct val="83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/>
              <a:t>MMU checks these bits on each access</a:t>
            </a:r>
            <a:endParaRPr lang="en-GB" dirty="0"/>
          </a:p>
        </p:txBody>
      </p:sp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152400" y="2870188"/>
            <a:ext cx="1072087" cy="33321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Process </a:t>
            </a:r>
            <a:r>
              <a:rPr lang="en-GB" sz="18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i</a:t>
            </a:r>
            <a:r>
              <a:rPr lang="en-GB" sz="18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:</a:t>
            </a:r>
          </a:p>
        </p:txBody>
      </p:sp>
      <p:sp>
        <p:nvSpPr>
          <p:cNvPr id="24581" name="Text Box 5"/>
          <p:cNvSpPr txBox="1">
            <a:spLocks noChangeArrowheads="1"/>
          </p:cNvSpPr>
          <p:nvPr/>
        </p:nvSpPr>
        <p:spPr bwMode="auto">
          <a:xfrm>
            <a:off x="4297363" y="2871788"/>
            <a:ext cx="866262" cy="306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Address</a:t>
            </a:r>
          </a:p>
        </p:txBody>
      </p:sp>
      <p:sp>
        <p:nvSpPr>
          <p:cNvPr id="24582" name="Text Box 6"/>
          <p:cNvSpPr txBox="1">
            <a:spLocks noChangeArrowheads="1"/>
          </p:cNvSpPr>
          <p:nvPr/>
        </p:nvSpPr>
        <p:spPr bwMode="auto">
          <a:xfrm>
            <a:off x="1976441" y="2871788"/>
            <a:ext cx="649664" cy="306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 algn="ctr"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READ</a:t>
            </a:r>
          </a:p>
        </p:txBody>
      </p:sp>
      <p:sp>
        <p:nvSpPr>
          <p:cNvPr id="24583" name="Text Box 7"/>
          <p:cNvSpPr txBox="1">
            <a:spLocks noChangeArrowheads="1"/>
          </p:cNvSpPr>
          <p:nvPr/>
        </p:nvSpPr>
        <p:spPr bwMode="auto">
          <a:xfrm>
            <a:off x="2616199" y="2871788"/>
            <a:ext cx="738727" cy="306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 algn="ctr"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WRITE</a:t>
            </a:r>
          </a:p>
        </p:txBody>
      </p:sp>
      <p:sp>
        <p:nvSpPr>
          <p:cNvPr id="24584" name="Rectangle 8"/>
          <p:cNvSpPr>
            <a:spLocks noChangeArrowheads="1"/>
          </p:cNvSpPr>
          <p:nvPr/>
        </p:nvSpPr>
        <p:spPr bwMode="auto">
          <a:xfrm>
            <a:off x="4003675" y="3176588"/>
            <a:ext cx="1524000" cy="3048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PP 6</a:t>
            </a:r>
          </a:p>
        </p:txBody>
      </p:sp>
      <p:sp>
        <p:nvSpPr>
          <p:cNvPr id="24585" name="Rectangle 9"/>
          <p:cNvSpPr>
            <a:spLocks noChangeArrowheads="1"/>
          </p:cNvSpPr>
          <p:nvPr/>
        </p:nvSpPr>
        <p:spPr bwMode="auto">
          <a:xfrm>
            <a:off x="1951037" y="3176588"/>
            <a:ext cx="685800" cy="304800"/>
          </a:xfrm>
          <a:prstGeom prst="rect">
            <a:avLst/>
          </a:prstGeom>
          <a:solidFill>
            <a:srgbClr val="D5F1CF"/>
          </a:solidFill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Yes</a:t>
            </a:r>
          </a:p>
        </p:txBody>
      </p:sp>
      <p:sp>
        <p:nvSpPr>
          <p:cNvPr id="24586" name="Rectangle 10"/>
          <p:cNvSpPr>
            <a:spLocks noChangeArrowheads="1"/>
          </p:cNvSpPr>
          <p:nvPr/>
        </p:nvSpPr>
        <p:spPr bwMode="auto">
          <a:xfrm>
            <a:off x="2636837" y="3176588"/>
            <a:ext cx="685800" cy="304800"/>
          </a:xfrm>
          <a:prstGeom prst="rect">
            <a:avLst/>
          </a:prstGeom>
          <a:solidFill>
            <a:srgbClr val="F1C7C7"/>
          </a:solidFill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No</a:t>
            </a:r>
          </a:p>
        </p:txBody>
      </p:sp>
      <p:sp>
        <p:nvSpPr>
          <p:cNvPr id="24587" name="Rectangle 11"/>
          <p:cNvSpPr>
            <a:spLocks noChangeArrowheads="1"/>
          </p:cNvSpPr>
          <p:nvPr/>
        </p:nvSpPr>
        <p:spPr bwMode="auto">
          <a:xfrm>
            <a:off x="4003675" y="3481388"/>
            <a:ext cx="1524000" cy="3048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PP 4</a:t>
            </a:r>
          </a:p>
        </p:txBody>
      </p:sp>
      <p:sp>
        <p:nvSpPr>
          <p:cNvPr id="24588" name="Rectangle 12"/>
          <p:cNvSpPr>
            <a:spLocks noChangeArrowheads="1"/>
          </p:cNvSpPr>
          <p:nvPr/>
        </p:nvSpPr>
        <p:spPr bwMode="auto">
          <a:xfrm>
            <a:off x="1951037" y="3481388"/>
            <a:ext cx="685800" cy="304800"/>
          </a:xfrm>
          <a:prstGeom prst="rect">
            <a:avLst/>
          </a:prstGeom>
          <a:solidFill>
            <a:srgbClr val="D5F1CF"/>
          </a:solidFill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Yes</a:t>
            </a:r>
          </a:p>
        </p:txBody>
      </p:sp>
      <p:sp>
        <p:nvSpPr>
          <p:cNvPr id="24589" name="Rectangle 13"/>
          <p:cNvSpPr>
            <a:spLocks noChangeArrowheads="1"/>
          </p:cNvSpPr>
          <p:nvPr/>
        </p:nvSpPr>
        <p:spPr bwMode="auto">
          <a:xfrm>
            <a:off x="2636837" y="3481388"/>
            <a:ext cx="685800" cy="304800"/>
          </a:xfrm>
          <a:prstGeom prst="rect">
            <a:avLst/>
          </a:prstGeom>
          <a:solidFill>
            <a:srgbClr val="D5F1CF"/>
          </a:solidFill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Yes</a:t>
            </a:r>
          </a:p>
        </p:txBody>
      </p:sp>
      <p:sp>
        <p:nvSpPr>
          <p:cNvPr id="24590" name="Rectangle 14"/>
          <p:cNvSpPr>
            <a:spLocks noChangeArrowheads="1"/>
          </p:cNvSpPr>
          <p:nvPr/>
        </p:nvSpPr>
        <p:spPr bwMode="auto">
          <a:xfrm>
            <a:off x="4003675" y="3786188"/>
            <a:ext cx="1524000" cy="3048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PP 2</a:t>
            </a:r>
          </a:p>
        </p:txBody>
      </p:sp>
      <p:sp>
        <p:nvSpPr>
          <p:cNvPr id="24591" name="Rectangle 15"/>
          <p:cNvSpPr>
            <a:spLocks noChangeArrowheads="1"/>
          </p:cNvSpPr>
          <p:nvPr/>
        </p:nvSpPr>
        <p:spPr bwMode="auto">
          <a:xfrm>
            <a:off x="1951037" y="3786188"/>
            <a:ext cx="685800" cy="304800"/>
          </a:xfrm>
          <a:prstGeom prst="rect">
            <a:avLst/>
          </a:prstGeom>
          <a:solidFill>
            <a:srgbClr val="D5F1CF"/>
          </a:solidFill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Yes</a:t>
            </a:r>
          </a:p>
        </p:txBody>
      </p:sp>
      <p:sp>
        <p:nvSpPr>
          <p:cNvPr id="24592" name="Text Box 16"/>
          <p:cNvSpPr txBox="1">
            <a:spLocks noChangeArrowheads="1"/>
          </p:cNvSpPr>
          <p:nvPr/>
        </p:nvSpPr>
        <p:spPr bwMode="auto">
          <a:xfrm>
            <a:off x="533400" y="3171825"/>
            <a:ext cx="620105" cy="306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VP 0:</a:t>
            </a:r>
          </a:p>
        </p:txBody>
      </p:sp>
      <p:sp>
        <p:nvSpPr>
          <p:cNvPr id="24593" name="Text Box 17"/>
          <p:cNvSpPr txBox="1">
            <a:spLocks noChangeArrowheads="1"/>
          </p:cNvSpPr>
          <p:nvPr/>
        </p:nvSpPr>
        <p:spPr bwMode="auto">
          <a:xfrm>
            <a:off x="533400" y="3476625"/>
            <a:ext cx="620105" cy="306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VP 1:</a:t>
            </a:r>
          </a:p>
        </p:txBody>
      </p:sp>
      <p:sp>
        <p:nvSpPr>
          <p:cNvPr id="24594" name="Text Box 18"/>
          <p:cNvSpPr txBox="1">
            <a:spLocks noChangeArrowheads="1"/>
          </p:cNvSpPr>
          <p:nvPr/>
        </p:nvSpPr>
        <p:spPr bwMode="auto">
          <a:xfrm>
            <a:off x="534987" y="3781425"/>
            <a:ext cx="620105" cy="306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VP 2:</a:t>
            </a:r>
          </a:p>
        </p:txBody>
      </p:sp>
      <p:sp>
        <p:nvSpPr>
          <p:cNvPr id="24595" name="Rectangle 19"/>
          <p:cNvSpPr>
            <a:spLocks noChangeArrowheads="1"/>
          </p:cNvSpPr>
          <p:nvPr/>
        </p:nvSpPr>
        <p:spPr bwMode="auto">
          <a:xfrm>
            <a:off x="3605213" y="4167188"/>
            <a:ext cx="246062" cy="45653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lnSpc>
                <a:spcPct val="49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•</a:t>
            </a:r>
          </a:p>
          <a:p>
            <a:pPr algn="ctr">
              <a:lnSpc>
                <a:spcPct val="49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•</a:t>
            </a:r>
          </a:p>
          <a:p>
            <a:pPr algn="ctr">
              <a:lnSpc>
                <a:spcPct val="49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•</a:t>
            </a:r>
          </a:p>
        </p:txBody>
      </p:sp>
      <p:sp>
        <p:nvSpPr>
          <p:cNvPr id="24596" name="Text Box 20"/>
          <p:cNvSpPr txBox="1">
            <a:spLocks noChangeArrowheads="1"/>
          </p:cNvSpPr>
          <p:nvPr/>
        </p:nvSpPr>
        <p:spPr bwMode="auto">
          <a:xfrm>
            <a:off x="152400" y="5099453"/>
            <a:ext cx="1075293" cy="33321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Process j:</a:t>
            </a:r>
          </a:p>
        </p:txBody>
      </p:sp>
      <p:sp>
        <p:nvSpPr>
          <p:cNvPr id="24611" name="Rectangle 35"/>
          <p:cNvSpPr>
            <a:spLocks noChangeArrowheads="1"/>
          </p:cNvSpPr>
          <p:nvPr/>
        </p:nvSpPr>
        <p:spPr bwMode="auto">
          <a:xfrm>
            <a:off x="2636837" y="3786188"/>
            <a:ext cx="685800" cy="304800"/>
          </a:xfrm>
          <a:prstGeom prst="rect">
            <a:avLst/>
          </a:prstGeom>
          <a:solidFill>
            <a:srgbClr val="D5F1CF"/>
          </a:solidFill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Yes</a:t>
            </a:r>
          </a:p>
        </p:txBody>
      </p:sp>
      <p:sp>
        <p:nvSpPr>
          <p:cNvPr id="24618" name="Text Box 42"/>
          <p:cNvSpPr txBox="1">
            <a:spLocks noChangeArrowheads="1"/>
          </p:cNvSpPr>
          <p:nvPr/>
        </p:nvSpPr>
        <p:spPr bwMode="auto">
          <a:xfrm>
            <a:off x="1356256" y="2871788"/>
            <a:ext cx="523925" cy="306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 algn="ctr"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SUP</a:t>
            </a:r>
          </a:p>
        </p:txBody>
      </p:sp>
      <p:sp>
        <p:nvSpPr>
          <p:cNvPr id="24619" name="Rectangle 43"/>
          <p:cNvSpPr>
            <a:spLocks noChangeArrowheads="1"/>
          </p:cNvSpPr>
          <p:nvPr/>
        </p:nvSpPr>
        <p:spPr bwMode="auto">
          <a:xfrm>
            <a:off x="1262062" y="3176588"/>
            <a:ext cx="685800" cy="304800"/>
          </a:xfrm>
          <a:prstGeom prst="rect">
            <a:avLst/>
          </a:prstGeom>
          <a:solidFill>
            <a:srgbClr val="F1C7C7"/>
          </a:solidFill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No</a:t>
            </a:r>
          </a:p>
        </p:txBody>
      </p:sp>
      <p:sp>
        <p:nvSpPr>
          <p:cNvPr id="24620" name="Rectangle 44"/>
          <p:cNvSpPr>
            <a:spLocks noChangeArrowheads="1"/>
          </p:cNvSpPr>
          <p:nvPr/>
        </p:nvSpPr>
        <p:spPr bwMode="auto">
          <a:xfrm>
            <a:off x="1262062" y="3481388"/>
            <a:ext cx="685800" cy="304800"/>
          </a:xfrm>
          <a:prstGeom prst="rect">
            <a:avLst/>
          </a:prstGeom>
          <a:solidFill>
            <a:srgbClr val="F1C7C7"/>
          </a:solidFill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No</a:t>
            </a:r>
          </a:p>
        </p:txBody>
      </p:sp>
      <p:sp>
        <p:nvSpPr>
          <p:cNvPr id="24621" name="Rectangle 45"/>
          <p:cNvSpPr>
            <a:spLocks noChangeArrowheads="1"/>
          </p:cNvSpPr>
          <p:nvPr/>
        </p:nvSpPr>
        <p:spPr bwMode="auto">
          <a:xfrm>
            <a:off x="1262062" y="3786188"/>
            <a:ext cx="685800" cy="304800"/>
          </a:xfrm>
          <a:prstGeom prst="rect">
            <a:avLst/>
          </a:prstGeom>
          <a:solidFill>
            <a:srgbClr val="D5F1CF"/>
          </a:solidFill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Yes</a:t>
            </a:r>
          </a:p>
        </p:txBody>
      </p:sp>
      <p:sp>
        <p:nvSpPr>
          <p:cNvPr id="24622" name="Text Box 46"/>
          <p:cNvSpPr txBox="1">
            <a:spLocks noChangeArrowheads="1"/>
          </p:cNvSpPr>
          <p:nvPr/>
        </p:nvSpPr>
        <p:spPr bwMode="auto">
          <a:xfrm>
            <a:off x="4300538" y="5080000"/>
            <a:ext cx="866262" cy="306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Address</a:t>
            </a:r>
          </a:p>
        </p:txBody>
      </p:sp>
      <p:sp>
        <p:nvSpPr>
          <p:cNvPr id="24623" name="Text Box 47"/>
          <p:cNvSpPr txBox="1">
            <a:spLocks noChangeArrowheads="1"/>
          </p:cNvSpPr>
          <p:nvPr/>
        </p:nvSpPr>
        <p:spPr bwMode="auto">
          <a:xfrm>
            <a:off x="1981879" y="5080000"/>
            <a:ext cx="649664" cy="306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 algn="ctr"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READ</a:t>
            </a:r>
          </a:p>
        </p:txBody>
      </p:sp>
      <p:sp>
        <p:nvSpPr>
          <p:cNvPr id="24624" name="Text Box 48"/>
          <p:cNvSpPr txBox="1">
            <a:spLocks noChangeArrowheads="1"/>
          </p:cNvSpPr>
          <p:nvPr/>
        </p:nvSpPr>
        <p:spPr bwMode="auto">
          <a:xfrm>
            <a:off x="2621637" y="5080000"/>
            <a:ext cx="738727" cy="306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 algn="ctr"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WRITE</a:t>
            </a:r>
          </a:p>
        </p:txBody>
      </p:sp>
      <p:sp>
        <p:nvSpPr>
          <p:cNvPr id="24625" name="Rectangle 49"/>
          <p:cNvSpPr>
            <a:spLocks noChangeArrowheads="1"/>
          </p:cNvSpPr>
          <p:nvPr/>
        </p:nvSpPr>
        <p:spPr bwMode="auto">
          <a:xfrm>
            <a:off x="4006850" y="5384800"/>
            <a:ext cx="1524000" cy="3048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PP 9</a:t>
            </a:r>
          </a:p>
        </p:txBody>
      </p:sp>
      <p:sp>
        <p:nvSpPr>
          <p:cNvPr id="24626" name="Rectangle 50"/>
          <p:cNvSpPr>
            <a:spLocks noChangeArrowheads="1"/>
          </p:cNvSpPr>
          <p:nvPr/>
        </p:nvSpPr>
        <p:spPr bwMode="auto">
          <a:xfrm>
            <a:off x="1959650" y="5384800"/>
            <a:ext cx="685800" cy="304800"/>
          </a:xfrm>
          <a:prstGeom prst="rect">
            <a:avLst/>
          </a:prstGeom>
          <a:solidFill>
            <a:srgbClr val="D5F1CF"/>
          </a:solidFill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Yes</a:t>
            </a:r>
          </a:p>
        </p:txBody>
      </p:sp>
      <p:sp>
        <p:nvSpPr>
          <p:cNvPr id="24627" name="Rectangle 51"/>
          <p:cNvSpPr>
            <a:spLocks noChangeArrowheads="1"/>
          </p:cNvSpPr>
          <p:nvPr/>
        </p:nvSpPr>
        <p:spPr bwMode="auto">
          <a:xfrm>
            <a:off x="2645450" y="5384800"/>
            <a:ext cx="685800" cy="304800"/>
          </a:xfrm>
          <a:prstGeom prst="rect">
            <a:avLst/>
          </a:prstGeom>
          <a:solidFill>
            <a:srgbClr val="F1C7C7"/>
          </a:solidFill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No</a:t>
            </a:r>
          </a:p>
        </p:txBody>
      </p:sp>
      <p:sp>
        <p:nvSpPr>
          <p:cNvPr id="24628" name="Rectangle 52"/>
          <p:cNvSpPr>
            <a:spLocks noChangeArrowheads="1"/>
          </p:cNvSpPr>
          <p:nvPr/>
        </p:nvSpPr>
        <p:spPr bwMode="auto">
          <a:xfrm>
            <a:off x="4006850" y="5689600"/>
            <a:ext cx="1524000" cy="3048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PP 6</a:t>
            </a:r>
          </a:p>
        </p:txBody>
      </p:sp>
      <p:sp>
        <p:nvSpPr>
          <p:cNvPr id="24629" name="Rectangle 53"/>
          <p:cNvSpPr>
            <a:spLocks noChangeArrowheads="1"/>
          </p:cNvSpPr>
          <p:nvPr/>
        </p:nvSpPr>
        <p:spPr bwMode="auto">
          <a:xfrm>
            <a:off x="1959650" y="5689600"/>
            <a:ext cx="685800" cy="304800"/>
          </a:xfrm>
          <a:prstGeom prst="rect">
            <a:avLst/>
          </a:prstGeom>
          <a:solidFill>
            <a:srgbClr val="D5F1CF"/>
          </a:solidFill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Yes</a:t>
            </a:r>
          </a:p>
        </p:txBody>
      </p:sp>
      <p:sp>
        <p:nvSpPr>
          <p:cNvPr id="24630" name="Rectangle 54"/>
          <p:cNvSpPr>
            <a:spLocks noChangeArrowheads="1"/>
          </p:cNvSpPr>
          <p:nvPr/>
        </p:nvSpPr>
        <p:spPr bwMode="auto">
          <a:xfrm>
            <a:off x="2645450" y="5689600"/>
            <a:ext cx="685800" cy="304800"/>
          </a:xfrm>
          <a:prstGeom prst="rect">
            <a:avLst/>
          </a:prstGeom>
          <a:solidFill>
            <a:srgbClr val="D5F1CF"/>
          </a:solidFill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Yes</a:t>
            </a:r>
          </a:p>
        </p:txBody>
      </p:sp>
      <p:sp>
        <p:nvSpPr>
          <p:cNvPr id="24631" name="Rectangle 55"/>
          <p:cNvSpPr>
            <a:spLocks noChangeArrowheads="1"/>
          </p:cNvSpPr>
          <p:nvPr/>
        </p:nvSpPr>
        <p:spPr bwMode="auto">
          <a:xfrm>
            <a:off x="4006850" y="5994400"/>
            <a:ext cx="1524000" cy="3048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PP 11</a:t>
            </a:r>
          </a:p>
        </p:txBody>
      </p:sp>
      <p:sp>
        <p:nvSpPr>
          <p:cNvPr id="24632" name="Rectangle 56"/>
          <p:cNvSpPr>
            <a:spLocks noChangeArrowheads="1"/>
          </p:cNvSpPr>
          <p:nvPr/>
        </p:nvSpPr>
        <p:spPr bwMode="auto">
          <a:xfrm>
            <a:off x="1959650" y="5994400"/>
            <a:ext cx="685800" cy="304800"/>
          </a:xfrm>
          <a:prstGeom prst="rect">
            <a:avLst/>
          </a:prstGeom>
          <a:solidFill>
            <a:srgbClr val="D5F1CF"/>
          </a:solidFill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Yes</a:t>
            </a:r>
          </a:p>
        </p:txBody>
      </p:sp>
      <p:sp>
        <p:nvSpPr>
          <p:cNvPr id="24633" name="Rectangle 57"/>
          <p:cNvSpPr>
            <a:spLocks noChangeArrowheads="1"/>
          </p:cNvSpPr>
          <p:nvPr/>
        </p:nvSpPr>
        <p:spPr bwMode="auto">
          <a:xfrm>
            <a:off x="2645450" y="5994400"/>
            <a:ext cx="685800" cy="304800"/>
          </a:xfrm>
          <a:prstGeom prst="rect">
            <a:avLst/>
          </a:prstGeom>
          <a:solidFill>
            <a:srgbClr val="D5F1CF"/>
          </a:solidFill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Yes</a:t>
            </a:r>
          </a:p>
        </p:txBody>
      </p:sp>
      <p:sp>
        <p:nvSpPr>
          <p:cNvPr id="24634" name="Text Box 58"/>
          <p:cNvSpPr txBox="1">
            <a:spLocks noChangeArrowheads="1"/>
          </p:cNvSpPr>
          <p:nvPr/>
        </p:nvSpPr>
        <p:spPr bwMode="auto">
          <a:xfrm>
            <a:off x="1361694" y="5080000"/>
            <a:ext cx="523925" cy="306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 algn="ctr"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SUP</a:t>
            </a:r>
          </a:p>
        </p:txBody>
      </p:sp>
      <p:sp>
        <p:nvSpPr>
          <p:cNvPr id="24635" name="Rectangle 59"/>
          <p:cNvSpPr>
            <a:spLocks noChangeArrowheads="1"/>
          </p:cNvSpPr>
          <p:nvPr/>
        </p:nvSpPr>
        <p:spPr bwMode="auto">
          <a:xfrm>
            <a:off x="1270675" y="5384800"/>
            <a:ext cx="685800" cy="304800"/>
          </a:xfrm>
          <a:prstGeom prst="rect">
            <a:avLst/>
          </a:prstGeom>
          <a:solidFill>
            <a:srgbClr val="F1C7C7"/>
          </a:solidFill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No</a:t>
            </a:r>
          </a:p>
        </p:txBody>
      </p:sp>
      <p:sp>
        <p:nvSpPr>
          <p:cNvPr id="24636" name="Rectangle 60"/>
          <p:cNvSpPr>
            <a:spLocks noChangeArrowheads="1"/>
          </p:cNvSpPr>
          <p:nvPr/>
        </p:nvSpPr>
        <p:spPr bwMode="auto">
          <a:xfrm>
            <a:off x="1270675" y="5689600"/>
            <a:ext cx="685800" cy="304800"/>
          </a:xfrm>
          <a:prstGeom prst="rect">
            <a:avLst/>
          </a:prstGeom>
          <a:solidFill>
            <a:srgbClr val="D5F1CF"/>
          </a:solidFill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Yes</a:t>
            </a:r>
          </a:p>
        </p:txBody>
      </p:sp>
      <p:sp>
        <p:nvSpPr>
          <p:cNvPr id="24637" name="Rectangle 61"/>
          <p:cNvSpPr>
            <a:spLocks noChangeArrowheads="1"/>
          </p:cNvSpPr>
          <p:nvPr/>
        </p:nvSpPr>
        <p:spPr bwMode="auto">
          <a:xfrm>
            <a:off x="1270675" y="5994400"/>
            <a:ext cx="685800" cy="304800"/>
          </a:xfrm>
          <a:prstGeom prst="rect">
            <a:avLst/>
          </a:prstGeom>
          <a:solidFill>
            <a:srgbClr val="F1C7C7"/>
          </a:solidFill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No</a:t>
            </a:r>
          </a:p>
        </p:txBody>
      </p:sp>
      <p:sp>
        <p:nvSpPr>
          <p:cNvPr id="24638" name="Text Box 62"/>
          <p:cNvSpPr txBox="1">
            <a:spLocks noChangeArrowheads="1"/>
          </p:cNvSpPr>
          <p:nvPr/>
        </p:nvSpPr>
        <p:spPr bwMode="auto">
          <a:xfrm>
            <a:off x="659488" y="5386388"/>
            <a:ext cx="620105" cy="306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VP 0:</a:t>
            </a:r>
          </a:p>
        </p:txBody>
      </p:sp>
      <p:sp>
        <p:nvSpPr>
          <p:cNvPr id="24639" name="Text Box 63"/>
          <p:cNvSpPr txBox="1">
            <a:spLocks noChangeArrowheads="1"/>
          </p:cNvSpPr>
          <p:nvPr/>
        </p:nvSpPr>
        <p:spPr bwMode="auto">
          <a:xfrm>
            <a:off x="659488" y="5691188"/>
            <a:ext cx="620105" cy="306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VP 1:</a:t>
            </a:r>
          </a:p>
        </p:txBody>
      </p:sp>
      <p:sp>
        <p:nvSpPr>
          <p:cNvPr id="24640" name="Text Box 64"/>
          <p:cNvSpPr txBox="1">
            <a:spLocks noChangeArrowheads="1"/>
          </p:cNvSpPr>
          <p:nvPr/>
        </p:nvSpPr>
        <p:spPr bwMode="auto">
          <a:xfrm>
            <a:off x="661075" y="5995988"/>
            <a:ext cx="620105" cy="306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VP 2:</a:t>
            </a:r>
          </a:p>
        </p:txBody>
      </p:sp>
      <p:sp>
        <p:nvSpPr>
          <p:cNvPr id="93" name="Rectangle 4"/>
          <p:cNvSpPr>
            <a:spLocks noChangeArrowheads="1"/>
          </p:cNvSpPr>
          <p:nvPr/>
        </p:nvSpPr>
        <p:spPr bwMode="auto">
          <a:xfrm>
            <a:off x="7086600" y="2548468"/>
            <a:ext cx="1676400" cy="63239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0360" tIns="44280" rIns="90360" bIns="4428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Physical </a:t>
            </a:r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Address </a:t>
            </a:r>
            <a:r>
              <a:rPr lang="en-GB" sz="18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Space</a:t>
            </a:r>
            <a:endParaRPr lang="en-GB" sz="1800" i="1" dirty="0">
              <a:solidFill>
                <a:schemeClr val="tx1">
                  <a:lumMod val="50000"/>
                  <a:lumOff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95" name="Rectangle 94"/>
          <p:cNvSpPr/>
          <p:nvPr/>
        </p:nvSpPr>
        <p:spPr bwMode="auto">
          <a:xfrm>
            <a:off x="7161212" y="3180862"/>
            <a:ext cx="914400" cy="255587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 sz="1600" dirty="0" smtClean="0">
              <a:latin typeface="+mn-lt"/>
            </a:endParaRPr>
          </a:p>
        </p:txBody>
      </p:sp>
      <p:sp>
        <p:nvSpPr>
          <p:cNvPr id="96" name="Rectangle 95"/>
          <p:cNvSpPr/>
          <p:nvPr/>
        </p:nvSpPr>
        <p:spPr bwMode="auto">
          <a:xfrm>
            <a:off x="7161212" y="3436449"/>
            <a:ext cx="914400" cy="255587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 sz="1600" dirty="0" smtClean="0">
              <a:latin typeface="+mn-lt"/>
            </a:endParaRPr>
          </a:p>
        </p:txBody>
      </p:sp>
      <p:sp>
        <p:nvSpPr>
          <p:cNvPr id="97" name="Rectangle 96"/>
          <p:cNvSpPr/>
          <p:nvPr/>
        </p:nvSpPr>
        <p:spPr bwMode="auto">
          <a:xfrm>
            <a:off x="7161212" y="3694945"/>
            <a:ext cx="914400" cy="25558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600" dirty="0" smtClean="0">
                <a:latin typeface="+mn-lt"/>
              </a:rPr>
              <a:t>PP 2</a:t>
            </a:r>
          </a:p>
        </p:txBody>
      </p:sp>
      <p:sp>
        <p:nvSpPr>
          <p:cNvPr id="98" name="Rectangle 97"/>
          <p:cNvSpPr/>
          <p:nvPr/>
        </p:nvSpPr>
        <p:spPr bwMode="auto">
          <a:xfrm>
            <a:off x="7161212" y="3956537"/>
            <a:ext cx="914400" cy="255587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 sz="1600" dirty="0" smtClean="0">
              <a:latin typeface="+mn-lt"/>
            </a:endParaRPr>
          </a:p>
        </p:txBody>
      </p:sp>
      <p:sp>
        <p:nvSpPr>
          <p:cNvPr id="99" name="Rectangle 98"/>
          <p:cNvSpPr/>
          <p:nvPr/>
        </p:nvSpPr>
        <p:spPr bwMode="auto">
          <a:xfrm>
            <a:off x="7161212" y="4212124"/>
            <a:ext cx="914400" cy="25558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lvl="0" algn="ctr"/>
            <a:r>
              <a:rPr lang="en-US" sz="1600" dirty="0" smtClean="0">
                <a:solidFill>
                  <a:srgbClr val="000000"/>
                </a:solidFill>
                <a:latin typeface="Calibri"/>
              </a:rPr>
              <a:t>PP 4</a:t>
            </a:r>
          </a:p>
        </p:txBody>
      </p:sp>
      <p:sp>
        <p:nvSpPr>
          <p:cNvPr id="100" name="Rectangle 99"/>
          <p:cNvSpPr/>
          <p:nvPr/>
        </p:nvSpPr>
        <p:spPr bwMode="auto">
          <a:xfrm>
            <a:off x="7161212" y="4466368"/>
            <a:ext cx="914400" cy="255587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 sz="1600" dirty="0" smtClean="0">
              <a:latin typeface="+mn-lt"/>
            </a:endParaRPr>
          </a:p>
        </p:txBody>
      </p:sp>
      <p:sp>
        <p:nvSpPr>
          <p:cNvPr id="101" name="Rectangle 100"/>
          <p:cNvSpPr/>
          <p:nvPr/>
        </p:nvSpPr>
        <p:spPr bwMode="auto">
          <a:xfrm>
            <a:off x="7161212" y="4726207"/>
            <a:ext cx="914400" cy="25558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600" dirty="0" smtClean="0">
                <a:latin typeface="+mn-lt"/>
              </a:rPr>
              <a:t>PP 6</a:t>
            </a:r>
          </a:p>
        </p:txBody>
      </p:sp>
      <p:sp>
        <p:nvSpPr>
          <p:cNvPr id="102" name="Rectangle 101"/>
          <p:cNvSpPr/>
          <p:nvPr/>
        </p:nvSpPr>
        <p:spPr bwMode="auto">
          <a:xfrm>
            <a:off x="7161212" y="4976812"/>
            <a:ext cx="914400" cy="255587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 sz="1600" dirty="0" smtClean="0">
              <a:latin typeface="+mn-lt"/>
            </a:endParaRPr>
          </a:p>
        </p:txBody>
      </p:sp>
      <p:sp>
        <p:nvSpPr>
          <p:cNvPr id="103" name="Rectangle 102"/>
          <p:cNvSpPr/>
          <p:nvPr/>
        </p:nvSpPr>
        <p:spPr bwMode="auto">
          <a:xfrm>
            <a:off x="7161212" y="5232891"/>
            <a:ext cx="914400" cy="25558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600" dirty="0" smtClean="0">
                <a:latin typeface="+mn-lt"/>
              </a:rPr>
              <a:t>PP 8</a:t>
            </a:r>
          </a:p>
        </p:txBody>
      </p:sp>
      <p:sp>
        <p:nvSpPr>
          <p:cNvPr id="104" name="Rectangle 103"/>
          <p:cNvSpPr/>
          <p:nvPr/>
        </p:nvSpPr>
        <p:spPr bwMode="auto">
          <a:xfrm>
            <a:off x="7161212" y="5486400"/>
            <a:ext cx="914400" cy="25558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lvl="0" algn="ctr"/>
            <a:r>
              <a:rPr lang="en-US" sz="1600" dirty="0" smtClean="0">
                <a:solidFill>
                  <a:srgbClr val="000000"/>
                </a:solidFill>
                <a:latin typeface="Calibri"/>
              </a:rPr>
              <a:t>PP 9</a:t>
            </a:r>
          </a:p>
        </p:txBody>
      </p:sp>
      <p:sp>
        <p:nvSpPr>
          <p:cNvPr id="111" name="Rectangle 110"/>
          <p:cNvSpPr/>
          <p:nvPr/>
        </p:nvSpPr>
        <p:spPr bwMode="auto">
          <a:xfrm>
            <a:off x="7162800" y="5736734"/>
            <a:ext cx="914400" cy="255587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 sz="1600" dirty="0" smtClean="0">
              <a:latin typeface="+mn-lt"/>
            </a:endParaRPr>
          </a:p>
        </p:txBody>
      </p:sp>
      <p:sp>
        <p:nvSpPr>
          <p:cNvPr id="112" name="Rectangle 111"/>
          <p:cNvSpPr/>
          <p:nvPr/>
        </p:nvSpPr>
        <p:spPr bwMode="auto">
          <a:xfrm>
            <a:off x="7162800" y="5992813"/>
            <a:ext cx="914400" cy="25558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600" dirty="0" smtClean="0">
                <a:latin typeface="+mn-lt"/>
              </a:rPr>
              <a:t>PP 11</a:t>
            </a:r>
          </a:p>
        </p:txBody>
      </p:sp>
      <p:cxnSp>
        <p:nvCxnSpPr>
          <p:cNvPr id="114" name="Straight Arrow Connector 113"/>
          <p:cNvCxnSpPr>
            <a:stCxn id="24584" idx="3"/>
            <a:endCxn id="101" idx="1"/>
          </p:cNvCxnSpPr>
          <p:nvPr/>
        </p:nvCxnSpPr>
        <p:spPr bwMode="auto">
          <a:xfrm>
            <a:off x="5527675" y="3328988"/>
            <a:ext cx="1633537" cy="1525013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16" name="Straight Arrow Connector 115"/>
          <p:cNvCxnSpPr>
            <a:stCxn id="24587" idx="3"/>
            <a:endCxn id="99" idx="1"/>
          </p:cNvCxnSpPr>
          <p:nvPr/>
        </p:nvCxnSpPr>
        <p:spPr bwMode="auto">
          <a:xfrm>
            <a:off x="5527675" y="3633788"/>
            <a:ext cx="1633537" cy="70613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18" name="Straight Arrow Connector 117"/>
          <p:cNvCxnSpPr>
            <a:stCxn id="24590" idx="3"/>
            <a:endCxn id="97" idx="1"/>
          </p:cNvCxnSpPr>
          <p:nvPr/>
        </p:nvCxnSpPr>
        <p:spPr bwMode="auto">
          <a:xfrm flipV="1">
            <a:off x="5527675" y="3822739"/>
            <a:ext cx="1633537" cy="115849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20" name="Straight Arrow Connector 119"/>
          <p:cNvCxnSpPr>
            <a:stCxn id="24625" idx="3"/>
            <a:endCxn id="104" idx="1"/>
          </p:cNvCxnSpPr>
          <p:nvPr/>
        </p:nvCxnSpPr>
        <p:spPr bwMode="auto">
          <a:xfrm>
            <a:off x="5530850" y="5537200"/>
            <a:ext cx="1630362" cy="76994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22" name="Straight Arrow Connector 121"/>
          <p:cNvCxnSpPr>
            <a:stCxn id="24628" idx="3"/>
            <a:endCxn id="101" idx="1"/>
          </p:cNvCxnSpPr>
          <p:nvPr/>
        </p:nvCxnSpPr>
        <p:spPr bwMode="auto">
          <a:xfrm flipV="1">
            <a:off x="5530850" y="4854001"/>
            <a:ext cx="1630362" cy="987999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24" name="Straight Arrow Connector 123"/>
          <p:cNvCxnSpPr>
            <a:stCxn id="24631" idx="3"/>
            <a:endCxn id="112" idx="1"/>
          </p:cNvCxnSpPr>
          <p:nvPr/>
        </p:nvCxnSpPr>
        <p:spPr bwMode="auto">
          <a:xfrm flipV="1">
            <a:off x="5530850" y="6120607"/>
            <a:ext cx="1631950" cy="26193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64" name="Text Box 7"/>
          <p:cNvSpPr txBox="1">
            <a:spLocks noChangeArrowheads="1"/>
          </p:cNvSpPr>
          <p:nvPr/>
        </p:nvSpPr>
        <p:spPr bwMode="auto">
          <a:xfrm>
            <a:off x="3367100" y="2870200"/>
            <a:ext cx="604275" cy="31102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 algn="ctr"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smtClean="0">
                <a:latin typeface="Calibri" pitchFamily="34" charset="0"/>
              </a:rPr>
              <a:t>EXEC</a:t>
            </a:r>
            <a:endParaRPr lang="en-GB" sz="1600" dirty="0">
              <a:latin typeface="Calibri" pitchFamily="34" charset="0"/>
            </a:endParaRPr>
          </a:p>
        </p:txBody>
      </p:sp>
      <p:sp>
        <p:nvSpPr>
          <p:cNvPr id="66" name="Rectangle 13"/>
          <p:cNvSpPr>
            <a:spLocks noChangeArrowheads="1"/>
          </p:cNvSpPr>
          <p:nvPr/>
        </p:nvSpPr>
        <p:spPr bwMode="auto">
          <a:xfrm>
            <a:off x="3320511" y="3479800"/>
            <a:ext cx="685800" cy="304800"/>
          </a:xfrm>
          <a:prstGeom prst="rect">
            <a:avLst/>
          </a:prstGeom>
          <a:solidFill>
            <a:srgbClr val="D5F1CF"/>
          </a:solidFill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Yes</a:t>
            </a:r>
          </a:p>
        </p:txBody>
      </p:sp>
      <p:sp>
        <p:nvSpPr>
          <p:cNvPr id="68" name="Text Box 7"/>
          <p:cNvSpPr txBox="1">
            <a:spLocks noChangeArrowheads="1"/>
          </p:cNvSpPr>
          <p:nvPr/>
        </p:nvSpPr>
        <p:spPr bwMode="auto">
          <a:xfrm>
            <a:off x="3370868" y="5076120"/>
            <a:ext cx="604275" cy="31102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 algn="ctr"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smtClean="0">
                <a:latin typeface="Calibri" pitchFamily="34" charset="0"/>
              </a:rPr>
              <a:t>EXEC</a:t>
            </a:r>
            <a:endParaRPr lang="en-GB" sz="1600" dirty="0">
              <a:latin typeface="Calibri" pitchFamily="34" charset="0"/>
            </a:endParaRPr>
          </a:p>
        </p:txBody>
      </p:sp>
      <p:sp>
        <p:nvSpPr>
          <p:cNvPr id="70" name="Rectangle 13"/>
          <p:cNvSpPr>
            <a:spLocks noChangeArrowheads="1"/>
          </p:cNvSpPr>
          <p:nvPr/>
        </p:nvSpPr>
        <p:spPr bwMode="auto">
          <a:xfrm>
            <a:off x="3324279" y="5685720"/>
            <a:ext cx="685800" cy="304800"/>
          </a:xfrm>
          <a:prstGeom prst="rect">
            <a:avLst/>
          </a:prstGeom>
          <a:solidFill>
            <a:srgbClr val="D5F1CF"/>
          </a:solidFill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Yes</a:t>
            </a:r>
          </a:p>
        </p:txBody>
      </p:sp>
      <p:sp>
        <p:nvSpPr>
          <p:cNvPr id="71" name="Rectangle 35"/>
          <p:cNvSpPr>
            <a:spLocks noChangeArrowheads="1"/>
          </p:cNvSpPr>
          <p:nvPr/>
        </p:nvSpPr>
        <p:spPr bwMode="auto">
          <a:xfrm>
            <a:off x="3324279" y="5990520"/>
            <a:ext cx="685800" cy="304800"/>
          </a:xfrm>
          <a:prstGeom prst="rect">
            <a:avLst/>
          </a:prstGeom>
          <a:solidFill>
            <a:srgbClr val="D5F1CF"/>
          </a:solidFill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Yes</a:t>
            </a:r>
          </a:p>
        </p:txBody>
      </p:sp>
      <p:sp>
        <p:nvSpPr>
          <p:cNvPr id="72" name="Rectangle 13"/>
          <p:cNvSpPr>
            <a:spLocks noChangeArrowheads="1"/>
          </p:cNvSpPr>
          <p:nvPr/>
        </p:nvSpPr>
        <p:spPr bwMode="auto">
          <a:xfrm>
            <a:off x="3316607" y="3173057"/>
            <a:ext cx="685800" cy="304800"/>
          </a:xfrm>
          <a:prstGeom prst="rect">
            <a:avLst/>
          </a:prstGeom>
          <a:solidFill>
            <a:srgbClr val="D5F1CF"/>
          </a:solidFill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Yes</a:t>
            </a:r>
          </a:p>
        </p:txBody>
      </p:sp>
      <p:sp>
        <p:nvSpPr>
          <p:cNvPr id="73" name="Rectangle 13"/>
          <p:cNvSpPr>
            <a:spLocks noChangeArrowheads="1"/>
          </p:cNvSpPr>
          <p:nvPr/>
        </p:nvSpPr>
        <p:spPr bwMode="auto">
          <a:xfrm>
            <a:off x="3326117" y="5380920"/>
            <a:ext cx="685800" cy="304800"/>
          </a:xfrm>
          <a:prstGeom prst="rect">
            <a:avLst/>
          </a:prstGeom>
          <a:solidFill>
            <a:srgbClr val="D5F1CF"/>
          </a:solidFill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Yes</a:t>
            </a:r>
          </a:p>
        </p:txBody>
      </p:sp>
      <p:sp>
        <p:nvSpPr>
          <p:cNvPr id="74" name="Rectangle 10"/>
          <p:cNvSpPr>
            <a:spLocks noChangeArrowheads="1"/>
          </p:cNvSpPr>
          <p:nvPr/>
        </p:nvSpPr>
        <p:spPr bwMode="auto">
          <a:xfrm>
            <a:off x="3316607" y="3786188"/>
            <a:ext cx="685800" cy="304800"/>
          </a:xfrm>
          <a:prstGeom prst="rect">
            <a:avLst/>
          </a:prstGeom>
          <a:solidFill>
            <a:srgbClr val="F1C7C7"/>
          </a:solidFill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No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	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F7F7F"/>
                </a:solidFill>
              </a:rPr>
              <a:t>Address spaces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VM as a tool for caching</a:t>
            </a:r>
          </a:p>
          <a:p>
            <a:r>
              <a:rPr lang="en-US" dirty="0" smtClean="0">
                <a:solidFill>
                  <a:srgbClr val="7F7F7F"/>
                </a:solidFill>
              </a:rPr>
              <a:t>VM as a tool for memory management</a:t>
            </a:r>
          </a:p>
          <a:p>
            <a:r>
              <a:rPr lang="en-US" dirty="0" smtClean="0">
                <a:solidFill>
                  <a:srgbClr val="7F7F7F"/>
                </a:solidFill>
              </a:rPr>
              <a:t>VM as a tool for memory protection</a:t>
            </a:r>
          </a:p>
          <a:p>
            <a:r>
              <a:rPr lang="en-US" dirty="0" smtClean="0"/>
              <a:t>Address translation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02906" y="456956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800" dirty="0" smtClean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6310" name="Rectangle 3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VM Address Translation</a:t>
            </a:r>
            <a:endParaRPr lang="en-US"/>
          </a:p>
        </p:txBody>
      </p:sp>
      <p:sp>
        <p:nvSpPr>
          <p:cNvPr id="566311" name="Rectangle 39"/>
          <p:cNvSpPr>
            <a:spLocks noGrp="1" noChangeArrowheads="1"/>
          </p:cNvSpPr>
          <p:nvPr>
            <p:ph type="body" idx="1"/>
          </p:nvPr>
        </p:nvSpPr>
        <p:spPr>
          <a:xfrm>
            <a:off x="396875" y="1362075"/>
            <a:ext cx="8442325" cy="4972050"/>
          </a:xfrm>
        </p:spPr>
        <p:txBody>
          <a:bodyPr/>
          <a:lstStyle/>
          <a:p>
            <a:r>
              <a:rPr lang="en-US" dirty="0" smtClean="0"/>
              <a:t>Virtual Address Space</a:t>
            </a:r>
          </a:p>
          <a:p>
            <a:pPr lvl="1"/>
            <a:r>
              <a:rPr lang="en-US" i="1" dirty="0" smtClean="0"/>
              <a:t>V = {0, 1, …, N–1}</a:t>
            </a:r>
          </a:p>
          <a:p>
            <a:r>
              <a:rPr lang="en-US" dirty="0" smtClean="0"/>
              <a:t>Physical Address Space</a:t>
            </a:r>
          </a:p>
          <a:p>
            <a:pPr lvl="1"/>
            <a:r>
              <a:rPr lang="en-US" i="1" dirty="0" smtClean="0"/>
              <a:t>P = {0, 1, …, M–1}</a:t>
            </a:r>
          </a:p>
          <a:p>
            <a:r>
              <a:rPr lang="en-US" dirty="0" smtClean="0"/>
              <a:t>Address Translation</a:t>
            </a:r>
          </a:p>
          <a:p>
            <a:pPr lvl="1"/>
            <a:r>
              <a:rPr lang="en-US" b="1" i="1" dirty="0" smtClean="0"/>
              <a:t>MAP:  V </a:t>
            </a:r>
            <a:r>
              <a:rPr lang="en-US" b="1" i="1" dirty="0" err="1" smtClean="0">
                <a:sym typeface="Symbol" charset="2"/>
              </a:rPr>
              <a:t></a:t>
            </a:r>
            <a:r>
              <a:rPr lang="en-US" b="1" i="1" dirty="0" smtClean="0"/>
              <a:t>  P  U  {</a:t>
            </a:r>
            <a:r>
              <a:rPr lang="en-US" b="1" i="1" dirty="0" err="1" smtClean="0">
                <a:sym typeface="Symbol" charset="2"/>
              </a:rPr>
              <a:t></a:t>
            </a:r>
            <a:r>
              <a:rPr lang="en-US" b="1" i="1" dirty="0" smtClean="0"/>
              <a:t>}</a:t>
            </a:r>
          </a:p>
          <a:p>
            <a:pPr lvl="1"/>
            <a:r>
              <a:rPr lang="en-US" dirty="0" smtClean="0"/>
              <a:t>For virtual address </a:t>
            </a:r>
            <a:r>
              <a:rPr lang="en-US" b="1" i="1" dirty="0" smtClean="0"/>
              <a:t>a</a:t>
            </a:r>
            <a:r>
              <a:rPr lang="en-US" dirty="0" smtClean="0"/>
              <a:t>:</a:t>
            </a:r>
          </a:p>
          <a:p>
            <a:pPr lvl="2"/>
            <a:r>
              <a:rPr lang="en-US" b="1" i="1" dirty="0" err="1" smtClean="0"/>
              <a:t>MAP(a</a:t>
            </a:r>
            <a:r>
              <a:rPr lang="en-US" b="1" i="1" dirty="0" smtClean="0"/>
              <a:t>)  =  a</a:t>
            </a:r>
            <a:r>
              <a:rPr lang="en-US" i="1" dirty="0" smtClean="0"/>
              <a:t>’</a:t>
            </a:r>
            <a:r>
              <a:rPr lang="en-US" dirty="0" smtClean="0"/>
              <a:t>  if data at virtual address </a:t>
            </a:r>
            <a:r>
              <a:rPr lang="en-US" b="1" i="1" dirty="0" smtClean="0"/>
              <a:t>a</a:t>
            </a:r>
            <a:r>
              <a:rPr lang="en-US" dirty="0" smtClean="0"/>
              <a:t> is at physical address </a:t>
            </a:r>
            <a:r>
              <a:rPr lang="en-US" b="1" i="1" dirty="0" smtClean="0"/>
              <a:t>a’</a:t>
            </a:r>
            <a:r>
              <a:rPr lang="en-US" i="1" dirty="0" smtClean="0"/>
              <a:t> </a:t>
            </a:r>
            <a:r>
              <a:rPr lang="en-US" dirty="0" smtClean="0"/>
              <a:t>in </a:t>
            </a:r>
            <a:r>
              <a:rPr lang="en-US" b="1" i="1" dirty="0" smtClean="0"/>
              <a:t>P</a:t>
            </a:r>
          </a:p>
          <a:p>
            <a:pPr lvl="2"/>
            <a:r>
              <a:rPr lang="en-US" b="1" i="1" dirty="0" err="1" smtClean="0"/>
              <a:t>MAP(a</a:t>
            </a:r>
            <a:r>
              <a:rPr lang="en-US" b="1" i="1" dirty="0" smtClean="0"/>
              <a:t>)  = </a:t>
            </a:r>
            <a:r>
              <a:rPr lang="en-US" b="1" i="1" dirty="0" err="1" smtClean="0">
                <a:sym typeface="Symbol" charset="2"/>
              </a:rPr>
              <a:t></a:t>
            </a:r>
            <a:r>
              <a:rPr lang="en-US" b="1" i="1" dirty="0" smtClean="0"/>
              <a:t> </a:t>
            </a:r>
            <a:r>
              <a:rPr lang="en-US" dirty="0" smtClean="0"/>
              <a:t>if data at virtual address </a:t>
            </a:r>
            <a:r>
              <a:rPr lang="en-US" b="1" i="1" dirty="0" smtClean="0"/>
              <a:t>a</a:t>
            </a:r>
            <a:r>
              <a:rPr lang="en-US" dirty="0" smtClean="0"/>
              <a:t> is not in physical memory</a:t>
            </a:r>
          </a:p>
          <a:p>
            <a:pPr lvl="3"/>
            <a:r>
              <a:rPr lang="en-US" dirty="0" smtClean="0"/>
              <a:t>Either invalid or stored on disk</a:t>
            </a:r>
          </a:p>
          <a:p>
            <a:pPr lvl="2"/>
            <a:endParaRPr lang="en-US" dirty="0" smtClean="0"/>
          </a:p>
          <a:p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22" name="Rectangle 2"/>
          <p:cNvSpPr>
            <a:spLocks noGrp="1" noChangeArrowheads="1"/>
          </p:cNvSpPr>
          <p:nvPr>
            <p:ph type="title"/>
          </p:nvPr>
        </p:nvSpPr>
        <p:spPr>
          <a:xfrm>
            <a:off x="357018" y="435678"/>
            <a:ext cx="8329782" cy="762000"/>
          </a:xfrm>
        </p:spPr>
        <p:txBody>
          <a:bodyPr/>
          <a:lstStyle/>
          <a:p>
            <a:r>
              <a:rPr lang="en-US" dirty="0" smtClean="0"/>
              <a:t>Summary of Address Translation Symbols</a:t>
            </a:r>
            <a:endParaRPr lang="en-US" dirty="0"/>
          </a:p>
        </p:txBody>
      </p:sp>
      <p:sp>
        <p:nvSpPr>
          <p:cNvPr id="5939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6875" y="1362074"/>
            <a:ext cx="7896225" cy="5267325"/>
          </a:xfrm>
        </p:spPr>
        <p:txBody>
          <a:bodyPr>
            <a:normAutofit/>
          </a:bodyPr>
          <a:lstStyle/>
          <a:p>
            <a:r>
              <a:rPr lang="en-US" dirty="0" smtClean="0"/>
              <a:t>Basic Parameters</a:t>
            </a:r>
          </a:p>
          <a:p>
            <a:pPr lvl="1"/>
            <a:r>
              <a:rPr lang="en-US" b="1" dirty="0" smtClean="0"/>
              <a:t>N = 2</a:t>
            </a:r>
            <a:r>
              <a:rPr lang="en-US" b="1" baseline="30000" dirty="0" smtClean="0"/>
              <a:t>n </a:t>
            </a:r>
            <a:r>
              <a:rPr lang="en-US" dirty="0" smtClean="0"/>
              <a:t>: Number of addresses in virtual address space</a:t>
            </a:r>
            <a:endParaRPr lang="en-US" baseline="30000" dirty="0" smtClean="0"/>
          </a:p>
          <a:p>
            <a:pPr lvl="1"/>
            <a:r>
              <a:rPr lang="en-US" b="1" dirty="0" smtClean="0"/>
              <a:t>M = 2</a:t>
            </a:r>
            <a:r>
              <a:rPr lang="en-US" b="1" baseline="30000" dirty="0" smtClean="0"/>
              <a:t>m </a:t>
            </a:r>
            <a:r>
              <a:rPr lang="en-US" dirty="0" smtClean="0"/>
              <a:t>: Number of addresses in physical address space</a:t>
            </a:r>
            <a:endParaRPr lang="en-US" baseline="30000" dirty="0" smtClean="0"/>
          </a:p>
          <a:p>
            <a:pPr lvl="1"/>
            <a:r>
              <a:rPr lang="en-US" b="1" dirty="0" smtClean="0"/>
              <a:t>P = 2</a:t>
            </a:r>
            <a:r>
              <a:rPr lang="en-US" b="1" baseline="30000" dirty="0" smtClean="0"/>
              <a:t>p </a:t>
            </a:r>
            <a:r>
              <a:rPr lang="en-US" b="1" dirty="0" smtClean="0"/>
              <a:t> </a:t>
            </a:r>
            <a:r>
              <a:rPr lang="en-US" dirty="0" smtClean="0"/>
              <a:t>: Page size (bytes)</a:t>
            </a:r>
            <a:endParaRPr lang="en-US" baseline="30000" dirty="0" smtClean="0"/>
          </a:p>
          <a:p>
            <a:r>
              <a:rPr lang="en-US" dirty="0" smtClean="0"/>
              <a:t>Components of the virtual address (VA)</a:t>
            </a:r>
          </a:p>
          <a:p>
            <a:pPr lvl="1"/>
            <a:r>
              <a:rPr lang="en-US" b="1" dirty="0" smtClean="0"/>
              <a:t>TLBI</a:t>
            </a:r>
            <a:r>
              <a:rPr lang="en-US" dirty="0" smtClean="0"/>
              <a:t>: TLB index</a:t>
            </a:r>
          </a:p>
          <a:p>
            <a:pPr lvl="1"/>
            <a:r>
              <a:rPr lang="en-US" b="1" dirty="0" smtClean="0"/>
              <a:t>TLBT</a:t>
            </a:r>
            <a:r>
              <a:rPr lang="en-US" dirty="0" smtClean="0"/>
              <a:t>: TLB tag</a:t>
            </a:r>
          </a:p>
          <a:p>
            <a:pPr lvl="1"/>
            <a:r>
              <a:rPr lang="en-US" b="1" dirty="0" smtClean="0"/>
              <a:t>VPO</a:t>
            </a:r>
            <a:r>
              <a:rPr lang="en-US" dirty="0" smtClean="0"/>
              <a:t>: Virtual page offset </a:t>
            </a:r>
          </a:p>
          <a:p>
            <a:pPr lvl="1"/>
            <a:r>
              <a:rPr lang="en-US" b="1" dirty="0" smtClean="0"/>
              <a:t>VPN</a:t>
            </a:r>
            <a:r>
              <a:rPr lang="en-US" dirty="0" smtClean="0"/>
              <a:t>: Virtual page number </a:t>
            </a:r>
          </a:p>
          <a:p>
            <a:r>
              <a:rPr lang="en-US" dirty="0" smtClean="0"/>
              <a:t>Components of the physical address (PA)</a:t>
            </a:r>
          </a:p>
          <a:p>
            <a:pPr lvl="1"/>
            <a:r>
              <a:rPr lang="en-US" b="1" dirty="0" smtClean="0"/>
              <a:t>PPO</a:t>
            </a:r>
            <a:r>
              <a:rPr lang="en-US" dirty="0" smtClean="0"/>
              <a:t>: Physical page offset (same as VPO)</a:t>
            </a:r>
          </a:p>
          <a:p>
            <a:pPr lvl="1"/>
            <a:r>
              <a:rPr lang="en-US" b="1" dirty="0" smtClean="0"/>
              <a:t>PPN:</a:t>
            </a:r>
            <a:r>
              <a:rPr lang="en-US" dirty="0" smtClean="0"/>
              <a:t> Physical page number</a:t>
            </a:r>
          </a:p>
          <a:p>
            <a:pPr marL="0" indent="0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Address Translation With a Page Table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 bwMode="auto">
          <a:xfrm>
            <a:off x="3753117" y="1840468"/>
            <a:ext cx="25146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400" dirty="0" smtClean="0">
                <a:latin typeface="+mn-lt"/>
              </a:rPr>
              <a:t>Virtual page number (VPN)</a:t>
            </a:r>
            <a:endParaRPr lang="en-US" sz="1400" dirty="0">
              <a:latin typeface="+mn-lt"/>
            </a:endParaRPr>
          </a:p>
        </p:txBody>
      </p:sp>
      <p:sp>
        <p:nvSpPr>
          <p:cNvPr id="4" name="Rectangle 3"/>
          <p:cNvSpPr/>
          <p:nvPr/>
        </p:nvSpPr>
        <p:spPr bwMode="auto">
          <a:xfrm>
            <a:off x="6267717" y="1840468"/>
            <a:ext cx="21336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400" dirty="0" smtClean="0">
                <a:latin typeface="+mn-lt"/>
              </a:rPr>
              <a:t>Virtual page offset (VPO)</a:t>
            </a:r>
            <a:endParaRPr lang="en-US" sz="1400" dirty="0">
              <a:latin typeface="+mn-lt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3753117" y="3212068"/>
            <a:ext cx="2514600" cy="30480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 bwMode="auto">
          <a:xfrm>
            <a:off x="3372117" y="3212068"/>
            <a:ext cx="381000" cy="30480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 bwMode="auto">
          <a:xfrm>
            <a:off x="3753117" y="3516868"/>
            <a:ext cx="2514600" cy="304800"/>
          </a:xfrm>
          <a:prstGeom prst="rect">
            <a:avLst/>
          </a:prstGeom>
          <a:solidFill>
            <a:srgbClr val="D5F1C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 bwMode="auto">
          <a:xfrm>
            <a:off x="3372117" y="3516868"/>
            <a:ext cx="381000" cy="304800"/>
          </a:xfrm>
          <a:prstGeom prst="rect">
            <a:avLst/>
          </a:prstGeom>
          <a:solidFill>
            <a:srgbClr val="8DBA84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753117" y="3821668"/>
            <a:ext cx="2514600" cy="30480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372117" y="3821668"/>
            <a:ext cx="381000" cy="30480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3753117" y="4126468"/>
            <a:ext cx="2514600" cy="30480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3372117" y="4126468"/>
            <a:ext cx="381000" cy="30480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 bwMode="auto">
          <a:xfrm>
            <a:off x="3753117" y="5726668"/>
            <a:ext cx="2514600" cy="304800"/>
          </a:xfrm>
          <a:prstGeom prst="rect">
            <a:avLst/>
          </a:prstGeom>
          <a:solidFill>
            <a:srgbClr val="D5F1C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lvl="0" algn="ctr"/>
            <a:r>
              <a:rPr lang="en-US" sz="1400" dirty="0" smtClean="0">
                <a:solidFill>
                  <a:srgbClr val="000000"/>
                </a:solidFill>
                <a:latin typeface="Calibri" pitchFamily="34" charset="0"/>
              </a:rPr>
              <a:t>Physical page number (PPN)</a:t>
            </a:r>
          </a:p>
        </p:txBody>
      </p:sp>
      <p:sp>
        <p:nvSpPr>
          <p:cNvPr id="14" name="Rectangle 13"/>
          <p:cNvSpPr/>
          <p:nvPr/>
        </p:nvSpPr>
        <p:spPr bwMode="auto">
          <a:xfrm>
            <a:off x="6267717" y="5726668"/>
            <a:ext cx="21336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400" dirty="0" smtClean="0">
                <a:latin typeface="+mn-lt"/>
              </a:rPr>
              <a:t>Physical page offset (PPO)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753117" y="1207070"/>
            <a:ext cx="16232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Virtual address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753117" y="6031468"/>
            <a:ext cx="17502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Physical address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285355" y="2939463"/>
            <a:ext cx="5547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Calibri" pitchFamily="34" charset="0"/>
              </a:rPr>
              <a:t>Valid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920703" y="2940531"/>
            <a:ext cx="22708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Calibri" pitchFamily="34" charset="0"/>
              </a:rPr>
              <a:t>Physical page number (PPN)</a:t>
            </a:r>
          </a:p>
        </p:txBody>
      </p:sp>
      <p:cxnSp>
        <p:nvCxnSpPr>
          <p:cNvPr id="24" name="Elbow Connector 23"/>
          <p:cNvCxnSpPr>
            <a:stCxn id="3" idx="1"/>
            <a:endCxn id="8" idx="1"/>
          </p:cNvCxnSpPr>
          <p:nvPr/>
        </p:nvCxnSpPr>
        <p:spPr bwMode="auto">
          <a:xfrm rot="10800000" flipV="1">
            <a:off x="3372117" y="1992868"/>
            <a:ext cx="381000" cy="1676400"/>
          </a:xfrm>
          <a:prstGeom prst="bentConnector3">
            <a:avLst>
              <a:gd name="adj1" fmla="val 258028"/>
            </a:avLst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7" name="Straight Arrow Connector 26"/>
          <p:cNvCxnSpPr>
            <a:stCxn id="4" idx="2"/>
            <a:endCxn id="14" idx="0"/>
          </p:cNvCxnSpPr>
          <p:nvPr/>
        </p:nvCxnSpPr>
        <p:spPr bwMode="auto">
          <a:xfrm rot="5400000">
            <a:off x="5543817" y="3935968"/>
            <a:ext cx="3581400" cy="158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9" name="Straight Arrow Connector 28"/>
          <p:cNvCxnSpPr/>
          <p:nvPr/>
        </p:nvCxnSpPr>
        <p:spPr bwMode="auto">
          <a:xfrm rot="5400000">
            <a:off x="3976677" y="4692134"/>
            <a:ext cx="2069068" cy="158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6" name="Rectangle 35"/>
          <p:cNvSpPr/>
          <p:nvPr/>
        </p:nvSpPr>
        <p:spPr bwMode="auto">
          <a:xfrm>
            <a:off x="453279" y="1633336"/>
            <a:ext cx="1524000" cy="719063"/>
          </a:xfrm>
          <a:prstGeom prst="rect">
            <a:avLst/>
          </a:prstGeom>
          <a:solidFill>
            <a:srgbClr val="F1C7C7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lvl="0" algn="ctr"/>
            <a:r>
              <a:rPr lang="en-US" sz="1400" dirty="0" smtClean="0">
                <a:solidFill>
                  <a:srgbClr val="000000"/>
                </a:solidFill>
                <a:latin typeface="Calibri" pitchFamily="34" charset="0"/>
              </a:rPr>
              <a:t>Page table </a:t>
            </a:r>
            <a:br>
              <a:rPr lang="en-US" sz="1400" dirty="0" smtClean="0">
                <a:solidFill>
                  <a:srgbClr val="000000"/>
                </a:solidFill>
                <a:latin typeface="Calibri" pitchFamily="34" charset="0"/>
              </a:rPr>
            </a:br>
            <a:r>
              <a:rPr lang="en-US" sz="1400" dirty="0" smtClean="0">
                <a:solidFill>
                  <a:srgbClr val="000000"/>
                </a:solidFill>
                <a:latin typeface="Calibri" pitchFamily="34" charset="0"/>
              </a:rPr>
              <a:t>base register</a:t>
            </a:r>
          </a:p>
          <a:p>
            <a:pPr lvl="0" algn="ctr"/>
            <a:r>
              <a:rPr lang="en-US" sz="1400" dirty="0" smtClean="0">
                <a:solidFill>
                  <a:srgbClr val="000000"/>
                </a:solidFill>
                <a:latin typeface="Calibri" pitchFamily="34" charset="0"/>
              </a:rPr>
              <a:t>(PTBR)</a:t>
            </a:r>
          </a:p>
        </p:txBody>
      </p:sp>
      <p:cxnSp>
        <p:nvCxnSpPr>
          <p:cNvPr id="38" name="Shape 37"/>
          <p:cNvCxnSpPr/>
          <p:nvPr/>
        </p:nvCxnSpPr>
        <p:spPr bwMode="auto">
          <a:xfrm rot="5400000">
            <a:off x="2286267" y="3459719"/>
            <a:ext cx="1066800" cy="1485900"/>
          </a:xfrm>
          <a:prstGeom prst="bentConnector2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0" name="Shape 39"/>
          <p:cNvCxnSpPr>
            <a:stCxn id="36" idx="2"/>
          </p:cNvCxnSpPr>
          <p:nvPr/>
        </p:nvCxnSpPr>
        <p:spPr bwMode="auto">
          <a:xfrm rot="16200000" flipH="1">
            <a:off x="1863863" y="1703814"/>
            <a:ext cx="859669" cy="2156837"/>
          </a:xfrm>
          <a:prstGeom prst="bentConnector2">
            <a:avLst/>
          </a:prstGeom>
          <a:noFill/>
          <a:ln w="25400" cap="flat" cmpd="sng" algn="ctr">
            <a:solidFill>
              <a:srgbClr val="99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1" name="Rectangle 40"/>
          <p:cNvSpPr/>
          <p:nvPr/>
        </p:nvSpPr>
        <p:spPr>
          <a:xfrm>
            <a:off x="3272477" y="2639892"/>
            <a:ext cx="1295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Page table 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453279" y="3196475"/>
            <a:ext cx="1903085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990000"/>
                </a:solidFill>
                <a:latin typeface="Calibri" pitchFamily="34" charset="0"/>
              </a:rPr>
              <a:t>Physical page </a:t>
            </a:r>
            <a:r>
              <a:rPr lang="en-US" sz="1400" dirty="0" smtClean="0">
                <a:solidFill>
                  <a:srgbClr val="990000"/>
                </a:solidFill>
                <a:latin typeface="Calibri" pitchFamily="34" charset="0"/>
              </a:rPr>
              <a:t>table </a:t>
            </a:r>
            <a:endParaRPr lang="en-US" sz="1400" dirty="0" smtClean="0">
              <a:solidFill>
                <a:srgbClr val="990000"/>
              </a:solidFill>
              <a:latin typeface="Calibri" pitchFamily="34" charset="0"/>
            </a:endParaRPr>
          </a:p>
          <a:p>
            <a:r>
              <a:rPr lang="en-US" sz="1400" dirty="0" smtClean="0">
                <a:solidFill>
                  <a:srgbClr val="990000"/>
                </a:solidFill>
                <a:latin typeface="Calibri" pitchFamily="34" charset="0"/>
              </a:rPr>
              <a:t>address for the current</a:t>
            </a:r>
          </a:p>
          <a:p>
            <a:r>
              <a:rPr lang="en-US" sz="1400" dirty="0" smtClean="0">
                <a:solidFill>
                  <a:srgbClr val="990000"/>
                </a:solidFill>
                <a:latin typeface="Calibri" pitchFamily="34" charset="0"/>
              </a:rPr>
              <a:t>process</a:t>
            </a:r>
            <a:endParaRPr lang="en-US" sz="1400" dirty="0" smtClean="0">
              <a:solidFill>
                <a:srgbClr val="990000"/>
              </a:solidFill>
              <a:latin typeface="Calibri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98992" y="4371965"/>
            <a:ext cx="1699729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 smtClean="0">
                <a:latin typeface="Calibri" pitchFamily="34" charset="0"/>
              </a:rPr>
              <a:t>Valid bit = 0:</a:t>
            </a:r>
          </a:p>
          <a:p>
            <a:pPr algn="r"/>
            <a:r>
              <a:rPr lang="en-US" sz="1400" dirty="0">
                <a:latin typeface="Calibri" pitchFamily="34" charset="0"/>
              </a:rPr>
              <a:t>P</a:t>
            </a:r>
            <a:r>
              <a:rPr lang="en-US" sz="1400" dirty="0" smtClean="0">
                <a:latin typeface="Calibri" pitchFamily="34" charset="0"/>
              </a:rPr>
              <a:t>age </a:t>
            </a:r>
            <a:r>
              <a:rPr lang="en-US" sz="1400" dirty="0" smtClean="0">
                <a:latin typeface="Calibri" pitchFamily="34" charset="0"/>
              </a:rPr>
              <a:t>not in memory</a:t>
            </a:r>
          </a:p>
          <a:p>
            <a:pPr algn="r"/>
            <a:r>
              <a:rPr lang="en-US" sz="1400" dirty="0" smtClean="0">
                <a:latin typeface="Calibri" pitchFamily="34" charset="0"/>
              </a:rPr>
              <a:t>(page fault)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8229600" y="1551801"/>
            <a:ext cx="2986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>
                <a:latin typeface="Calibri" pitchFamily="34" charset="0"/>
              </a:rPr>
              <a:t>0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237045" y="1551801"/>
            <a:ext cx="4269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>
                <a:latin typeface="Calibri" pitchFamily="34" charset="0"/>
              </a:rPr>
              <a:t>p-1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6057354" y="1551801"/>
            <a:ext cx="3018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err="1" smtClean="0">
                <a:latin typeface="Calibri" pitchFamily="34" charset="0"/>
              </a:rPr>
              <a:t>p</a:t>
            </a:r>
            <a:endParaRPr lang="en-US" sz="1200" i="1" dirty="0" smtClean="0">
              <a:latin typeface="Calibri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753117" y="1551801"/>
            <a:ext cx="4268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>
                <a:latin typeface="Calibri" pitchFamily="34" charset="0"/>
              </a:rPr>
              <a:t>n-1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8235796" y="5450463"/>
            <a:ext cx="2986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>
                <a:latin typeface="Calibri" pitchFamily="34" charset="0"/>
              </a:rPr>
              <a:t>0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6243241" y="5450463"/>
            <a:ext cx="4269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>
                <a:latin typeface="Calibri" pitchFamily="34" charset="0"/>
              </a:rPr>
              <a:t>p-1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022765" y="5450463"/>
            <a:ext cx="3018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err="1" smtClean="0">
                <a:latin typeface="Calibri" pitchFamily="34" charset="0"/>
              </a:rPr>
              <a:t>p</a:t>
            </a:r>
            <a:endParaRPr lang="en-US" sz="1200" i="1" dirty="0" smtClean="0">
              <a:latin typeface="Calibri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718528" y="5450463"/>
            <a:ext cx="4693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>
                <a:latin typeface="Calibri" pitchFamily="34" charset="0"/>
              </a:rPr>
              <a:t>m-1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4953000" y="4691628"/>
            <a:ext cx="10695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 smtClean="0">
                <a:latin typeface="Calibri" pitchFamily="34" charset="0"/>
              </a:rPr>
              <a:t>Valid bit = </a:t>
            </a:r>
            <a:r>
              <a:rPr lang="en-US" sz="1400" dirty="0" smtClean="0">
                <a:latin typeface="Calibri" pitchFamily="34" charset="0"/>
              </a:rPr>
              <a:t>1</a:t>
            </a:r>
            <a:endParaRPr lang="en-US" sz="1400" dirty="0" smtClean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/>
          <p:cNvSpPr/>
          <p:nvPr/>
        </p:nvSpPr>
        <p:spPr bwMode="auto">
          <a:xfrm>
            <a:off x="1384985" y="1572895"/>
            <a:ext cx="3749615" cy="167744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17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436562"/>
            <a:ext cx="8716963" cy="782638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Address Translation: Page Hit</a:t>
            </a:r>
            <a:endParaRPr lang="en-GB" dirty="0"/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4419600"/>
            <a:ext cx="6781800" cy="2057400"/>
          </a:xfrm>
          <a:ln/>
        </p:spPr>
        <p:txBody>
          <a:bodyPr/>
          <a:lstStyle/>
          <a:p>
            <a:pPr>
              <a:spcBef>
                <a:spcPts val="1250"/>
              </a:spcBef>
              <a:buFont typeface="Wingdings" pitchFamily="2" charset="2"/>
              <a:buNone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2000" b="0" dirty="0" smtClean="0"/>
              <a:t>1) Processor sends virtual address to MMU </a:t>
            </a:r>
          </a:p>
          <a:p>
            <a:pPr>
              <a:spcBef>
                <a:spcPts val="1250"/>
              </a:spcBef>
              <a:buFont typeface="Wingdings" pitchFamily="2" charset="2"/>
              <a:buNone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2000" b="0" dirty="0" smtClean="0"/>
              <a:t>2-3) MMU fetches PTE from page table in memory</a:t>
            </a:r>
          </a:p>
          <a:p>
            <a:pPr>
              <a:spcBef>
                <a:spcPts val="1250"/>
              </a:spcBef>
              <a:buFont typeface="Wingdings" pitchFamily="2" charset="2"/>
              <a:buNone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2000" b="0" dirty="0" smtClean="0"/>
              <a:t>4) MMU sends physical address to cache/memory</a:t>
            </a:r>
          </a:p>
          <a:p>
            <a:pPr>
              <a:spcBef>
                <a:spcPts val="1250"/>
              </a:spcBef>
              <a:buFont typeface="Wingdings" pitchFamily="2" charset="2"/>
              <a:buNone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2000" b="0" dirty="0" smtClean="0"/>
              <a:t>5) Cache/memory sends data word to processor</a:t>
            </a:r>
            <a:endParaRPr lang="en-GB" sz="2000" b="0" dirty="0"/>
          </a:p>
        </p:txBody>
      </p:sp>
      <p:sp>
        <p:nvSpPr>
          <p:cNvPr id="9226" name="Rectangle 10"/>
          <p:cNvSpPr>
            <a:spLocks noChangeArrowheads="1"/>
          </p:cNvSpPr>
          <p:nvPr/>
        </p:nvSpPr>
        <p:spPr bwMode="auto">
          <a:xfrm>
            <a:off x="3963987" y="1809754"/>
            <a:ext cx="1066800" cy="1237384"/>
          </a:xfrm>
          <a:prstGeom prst="rect">
            <a:avLst/>
          </a:prstGeom>
          <a:solidFill>
            <a:srgbClr val="D5F1CF"/>
          </a:solidFill>
          <a:ln w="126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smtClean="0">
                <a:latin typeface="Calibri" pitchFamily="34" charset="0"/>
              </a:rPr>
              <a:t>MMU</a:t>
            </a:r>
            <a:endParaRPr lang="en-GB" sz="1600" dirty="0">
              <a:latin typeface="Calibri" pitchFamily="34" charset="0"/>
            </a:endParaRPr>
          </a:p>
        </p:txBody>
      </p:sp>
      <p:sp>
        <p:nvSpPr>
          <p:cNvPr id="9233" name="Rectangle 17"/>
          <p:cNvSpPr>
            <a:spLocks noChangeArrowheads="1"/>
          </p:cNvSpPr>
          <p:nvPr/>
        </p:nvSpPr>
        <p:spPr bwMode="auto">
          <a:xfrm>
            <a:off x="6553200" y="1524728"/>
            <a:ext cx="914400" cy="2284410"/>
          </a:xfrm>
          <a:prstGeom prst="rect">
            <a:avLst/>
          </a:prstGeom>
          <a:solidFill>
            <a:schemeClr val="bg1">
              <a:lumMod val="95000"/>
            </a:schemeClr>
          </a:solidFill>
          <a:ln w="1908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1600" dirty="0" smtClean="0">
                <a:latin typeface="Calibri" pitchFamily="34" charset="0"/>
              </a:rPr>
              <a:t>Cache/</a:t>
            </a:r>
          </a:p>
          <a:p>
            <a:r>
              <a:rPr lang="en-US" sz="1600" dirty="0" smtClean="0">
                <a:latin typeface="Calibri" pitchFamily="34" charset="0"/>
              </a:rPr>
              <a:t>Memory</a:t>
            </a:r>
            <a:endParaRPr lang="en-US" sz="1600" dirty="0">
              <a:latin typeface="Calibri" pitchFamily="34" charset="0"/>
            </a:endParaRPr>
          </a:p>
        </p:txBody>
      </p:sp>
      <p:sp>
        <p:nvSpPr>
          <p:cNvPr id="9225" name="Text Box 9"/>
          <p:cNvSpPr txBox="1">
            <a:spLocks noChangeArrowheads="1"/>
          </p:cNvSpPr>
          <p:nvPr/>
        </p:nvSpPr>
        <p:spPr bwMode="auto">
          <a:xfrm>
            <a:off x="5606298" y="2631411"/>
            <a:ext cx="374759" cy="3056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 smtClean="0">
                <a:latin typeface="Calibri" pitchFamily="34" charset="0"/>
              </a:rPr>
              <a:t>PA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248" name="Text Box 32"/>
          <p:cNvSpPr txBox="1">
            <a:spLocks noChangeArrowheads="1"/>
          </p:cNvSpPr>
          <p:nvPr/>
        </p:nvSpPr>
        <p:spPr bwMode="auto">
          <a:xfrm>
            <a:off x="3887787" y="3580538"/>
            <a:ext cx="531020" cy="3056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 smtClean="0">
                <a:latin typeface="Calibri" pitchFamily="34" charset="0"/>
              </a:rPr>
              <a:t>Data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40" name="Straight Arrow Connector 39"/>
          <p:cNvCxnSpPr/>
          <p:nvPr/>
        </p:nvCxnSpPr>
        <p:spPr bwMode="auto">
          <a:xfrm flipV="1">
            <a:off x="5030787" y="2884270"/>
            <a:ext cx="1522413" cy="1376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7" name="Rectangle 10"/>
          <p:cNvSpPr>
            <a:spLocks noChangeArrowheads="1"/>
          </p:cNvSpPr>
          <p:nvPr/>
        </p:nvSpPr>
        <p:spPr bwMode="auto">
          <a:xfrm>
            <a:off x="1525587" y="2162233"/>
            <a:ext cx="1066800" cy="533400"/>
          </a:xfrm>
          <a:prstGeom prst="rect">
            <a:avLst/>
          </a:prstGeom>
          <a:solidFill>
            <a:srgbClr val="F1C7C7"/>
          </a:solidFill>
          <a:ln w="126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CPU</a:t>
            </a:r>
          </a:p>
        </p:txBody>
      </p:sp>
      <p:cxnSp>
        <p:nvCxnSpPr>
          <p:cNvPr id="38" name="Straight Arrow Connector 37"/>
          <p:cNvCxnSpPr>
            <a:stCxn id="37" idx="3"/>
          </p:cNvCxnSpPr>
          <p:nvPr/>
        </p:nvCxnSpPr>
        <p:spPr bwMode="auto">
          <a:xfrm flipV="1">
            <a:off x="2592387" y="2424364"/>
            <a:ext cx="1370013" cy="4569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1" name="Text Box 9"/>
          <p:cNvSpPr txBox="1">
            <a:spLocks noChangeArrowheads="1"/>
          </p:cNvSpPr>
          <p:nvPr/>
        </p:nvSpPr>
        <p:spPr bwMode="auto">
          <a:xfrm>
            <a:off x="3049587" y="2157277"/>
            <a:ext cx="387007" cy="3056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 smtClean="0">
                <a:latin typeface="Calibri" pitchFamily="34" charset="0"/>
              </a:rPr>
              <a:t>VA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390151" y="1577141"/>
            <a:ext cx="10583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CPU Chip</a:t>
            </a:r>
          </a:p>
        </p:txBody>
      </p:sp>
      <p:sp>
        <p:nvSpPr>
          <p:cNvPr id="43" name="Text Box 9"/>
          <p:cNvSpPr txBox="1">
            <a:spLocks noChangeArrowheads="1"/>
          </p:cNvSpPr>
          <p:nvPr/>
        </p:nvSpPr>
        <p:spPr bwMode="auto">
          <a:xfrm>
            <a:off x="5513388" y="1717011"/>
            <a:ext cx="560579" cy="3056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 smtClean="0">
                <a:latin typeface="Calibri" pitchFamily="34" charset="0"/>
              </a:rPr>
              <a:t>PTEA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46" name="Straight Arrow Connector 45"/>
          <p:cNvCxnSpPr/>
          <p:nvPr/>
        </p:nvCxnSpPr>
        <p:spPr bwMode="auto">
          <a:xfrm flipV="1">
            <a:off x="5030787" y="1969870"/>
            <a:ext cx="1522413" cy="1376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7" name="Text Box 9"/>
          <p:cNvSpPr txBox="1">
            <a:spLocks noChangeArrowheads="1"/>
          </p:cNvSpPr>
          <p:nvPr/>
        </p:nvSpPr>
        <p:spPr bwMode="auto">
          <a:xfrm>
            <a:off x="5566800" y="2021811"/>
            <a:ext cx="453755" cy="3056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 smtClean="0">
                <a:latin typeface="Calibri" pitchFamily="34" charset="0"/>
              </a:rPr>
              <a:t>PTE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48" name="Straight Arrow Connector 47"/>
          <p:cNvCxnSpPr/>
          <p:nvPr/>
        </p:nvCxnSpPr>
        <p:spPr bwMode="auto">
          <a:xfrm flipH="1" flipV="1">
            <a:off x="5030787" y="2274670"/>
            <a:ext cx="1522413" cy="1376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0" name="Shape 49"/>
          <p:cNvCxnSpPr>
            <a:endCxn id="37" idx="2"/>
          </p:cNvCxnSpPr>
          <p:nvPr/>
        </p:nvCxnSpPr>
        <p:spPr bwMode="auto">
          <a:xfrm rot="10800000">
            <a:off x="2058988" y="2695634"/>
            <a:ext cx="4494213" cy="884905"/>
          </a:xfrm>
          <a:prstGeom prst="bentConnector2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1" name="Oval 4"/>
          <p:cNvSpPr>
            <a:spLocks noChangeArrowheads="1"/>
          </p:cNvSpPr>
          <p:nvPr/>
        </p:nvSpPr>
        <p:spPr bwMode="auto">
          <a:xfrm>
            <a:off x="3107266" y="1921934"/>
            <a:ext cx="274637" cy="2746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28440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chemeClr val="bg1"/>
                </a:solidFill>
                <a:latin typeface="Calibri" pitchFamily="34" charset="0"/>
              </a:rPr>
              <a:t>1</a:t>
            </a:r>
          </a:p>
        </p:txBody>
      </p:sp>
      <p:sp>
        <p:nvSpPr>
          <p:cNvPr id="52" name="Oval 18"/>
          <p:cNvSpPr>
            <a:spLocks noChangeArrowheads="1"/>
          </p:cNvSpPr>
          <p:nvPr/>
        </p:nvSpPr>
        <p:spPr bwMode="auto">
          <a:xfrm>
            <a:off x="5656358" y="1469495"/>
            <a:ext cx="274638" cy="2746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28440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chemeClr val="bg1"/>
                </a:solidFill>
                <a:latin typeface="Calibri" pitchFamily="34" charset="0"/>
              </a:rPr>
              <a:t>2</a:t>
            </a:r>
          </a:p>
        </p:txBody>
      </p:sp>
      <p:sp>
        <p:nvSpPr>
          <p:cNvPr id="53" name="Oval 19"/>
          <p:cNvSpPr>
            <a:spLocks noChangeArrowheads="1"/>
          </p:cNvSpPr>
          <p:nvPr/>
        </p:nvSpPr>
        <p:spPr bwMode="auto">
          <a:xfrm>
            <a:off x="5656358" y="2324630"/>
            <a:ext cx="274638" cy="274637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28440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chemeClr val="bg1"/>
                </a:solidFill>
                <a:latin typeface="Calibri" pitchFamily="34" charset="0"/>
              </a:rPr>
              <a:t>3</a:t>
            </a:r>
          </a:p>
        </p:txBody>
      </p:sp>
      <p:sp>
        <p:nvSpPr>
          <p:cNvPr id="54" name="Oval 20"/>
          <p:cNvSpPr>
            <a:spLocks noChangeArrowheads="1"/>
          </p:cNvSpPr>
          <p:nvPr/>
        </p:nvSpPr>
        <p:spPr bwMode="auto">
          <a:xfrm>
            <a:off x="5656358" y="2951163"/>
            <a:ext cx="274638" cy="2746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28440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chemeClr val="bg1"/>
                </a:solidFill>
                <a:latin typeface="Calibri" pitchFamily="34" charset="0"/>
              </a:rPr>
              <a:t>4</a:t>
            </a:r>
          </a:p>
        </p:txBody>
      </p:sp>
      <p:sp>
        <p:nvSpPr>
          <p:cNvPr id="56" name="Oval 21"/>
          <p:cNvSpPr>
            <a:spLocks noChangeArrowheads="1"/>
          </p:cNvSpPr>
          <p:nvPr/>
        </p:nvSpPr>
        <p:spPr bwMode="auto">
          <a:xfrm>
            <a:off x="4021666" y="3865564"/>
            <a:ext cx="274638" cy="274637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28440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chemeClr val="bg1"/>
                </a:solidFill>
                <a:latin typeface="Calibri" pitchFamily="34" charset="0"/>
              </a:rPr>
              <a:t>5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5" grpId="0"/>
      <p:bldP spid="9248" grpId="0"/>
      <p:bldP spid="43" grpId="0"/>
      <p:bldP spid="47" grpId="0"/>
      <p:bldP spid="52" grpId="0" animBg="1"/>
      <p:bldP spid="53" grpId="0" animBg="1"/>
      <p:bldP spid="54" grpId="0" animBg="1"/>
      <p:bldP spid="5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Grp="1" noChangeArrowheads="1"/>
          </p:cNvSpPr>
          <p:nvPr>
            <p:ph type="title"/>
          </p:nvPr>
        </p:nvSpPr>
        <p:spPr>
          <a:xfrm>
            <a:off x="350837" y="381000"/>
            <a:ext cx="8716963" cy="782638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A System Using Physical Addressing</a:t>
            </a:r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5612" y="5791200"/>
            <a:ext cx="8307388" cy="881063"/>
          </a:xfrm>
          <a:ln/>
        </p:spPr>
        <p:txBody>
          <a:bodyPr/>
          <a:lstStyle/>
          <a:p>
            <a:pPr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Used </a:t>
            </a:r>
            <a:r>
              <a:rPr lang="en-GB" dirty="0" smtClean="0"/>
              <a:t>in “simple” systems like embedded </a:t>
            </a:r>
            <a:r>
              <a:rPr lang="en-GB" dirty="0"/>
              <a:t>microcontrollers in devices like cars, elevators, and digital picture frames</a:t>
            </a:r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4648200" y="4233863"/>
            <a:ext cx="914400" cy="2286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8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4341813" y="1665288"/>
            <a:ext cx="342785" cy="306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rgbClr val="003300"/>
                </a:solidFill>
                <a:latin typeface="Calibri" pitchFamily="34" charset="0"/>
              </a:rPr>
              <a:t>0:</a:t>
            </a:r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4341813" y="1893888"/>
            <a:ext cx="342785" cy="306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rgbClr val="003300"/>
                </a:solidFill>
                <a:latin typeface="Calibri" pitchFamily="34" charset="0"/>
              </a:rPr>
              <a:t>1:</a:t>
            </a:r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4103002" y="4186238"/>
            <a:ext cx="584839" cy="306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smtClean="0">
                <a:solidFill>
                  <a:srgbClr val="003300"/>
                </a:solidFill>
                <a:latin typeface="Calibri" pitchFamily="34" charset="0"/>
              </a:rPr>
              <a:t>M-1</a:t>
            </a:r>
            <a:r>
              <a:rPr lang="en-GB" sz="1600" dirty="0">
                <a:solidFill>
                  <a:srgbClr val="003300"/>
                </a:solidFill>
                <a:latin typeface="Calibri" pitchFamily="34" charset="0"/>
              </a:rPr>
              <a:t>:</a:t>
            </a:r>
          </a:p>
        </p:txBody>
      </p:sp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4379913" y="1371600"/>
            <a:ext cx="1388841" cy="306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 algn="ctr"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rgbClr val="003300"/>
                </a:solidFill>
                <a:latin typeface="Calibri" pitchFamily="34" charset="0"/>
              </a:rPr>
              <a:t>Main memory</a:t>
            </a:r>
          </a:p>
        </p:txBody>
      </p:sp>
      <p:sp>
        <p:nvSpPr>
          <p:cNvPr id="9226" name="Rectangle 10"/>
          <p:cNvSpPr>
            <a:spLocks noChangeArrowheads="1"/>
          </p:cNvSpPr>
          <p:nvPr/>
        </p:nvSpPr>
        <p:spPr bwMode="auto">
          <a:xfrm>
            <a:off x="1600200" y="2467408"/>
            <a:ext cx="1066800" cy="533400"/>
          </a:xfrm>
          <a:prstGeom prst="rect">
            <a:avLst/>
          </a:prstGeom>
          <a:solidFill>
            <a:srgbClr val="F1C7C7"/>
          </a:solidFill>
          <a:ln w="126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CPU</a:t>
            </a:r>
          </a:p>
        </p:txBody>
      </p:sp>
      <p:sp>
        <p:nvSpPr>
          <p:cNvPr id="9231" name="Text Box 15"/>
          <p:cNvSpPr txBox="1">
            <a:spLocks noChangeArrowheads="1"/>
          </p:cNvSpPr>
          <p:nvPr/>
        </p:nvSpPr>
        <p:spPr bwMode="auto">
          <a:xfrm>
            <a:off x="4343400" y="2122488"/>
            <a:ext cx="342785" cy="306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rgbClr val="003300"/>
                </a:solidFill>
                <a:latin typeface="Calibri" pitchFamily="34" charset="0"/>
              </a:rPr>
              <a:t>2:</a:t>
            </a:r>
          </a:p>
        </p:txBody>
      </p:sp>
      <p:sp>
        <p:nvSpPr>
          <p:cNvPr id="9232" name="Text Box 16"/>
          <p:cNvSpPr txBox="1">
            <a:spLocks noChangeArrowheads="1"/>
          </p:cNvSpPr>
          <p:nvPr/>
        </p:nvSpPr>
        <p:spPr bwMode="auto">
          <a:xfrm>
            <a:off x="4341813" y="2351088"/>
            <a:ext cx="342785" cy="306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rgbClr val="003300"/>
                </a:solidFill>
                <a:latin typeface="Calibri" pitchFamily="34" charset="0"/>
              </a:rPr>
              <a:t>3:</a:t>
            </a:r>
          </a:p>
        </p:txBody>
      </p:sp>
      <p:sp>
        <p:nvSpPr>
          <p:cNvPr id="9233" name="Rectangle 17"/>
          <p:cNvSpPr>
            <a:spLocks noChangeArrowheads="1"/>
          </p:cNvSpPr>
          <p:nvPr/>
        </p:nvSpPr>
        <p:spPr bwMode="auto">
          <a:xfrm>
            <a:off x="4648200" y="1670050"/>
            <a:ext cx="914400" cy="2286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8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34" name="Rectangle 18"/>
          <p:cNvSpPr>
            <a:spLocks noChangeArrowheads="1"/>
          </p:cNvSpPr>
          <p:nvPr/>
        </p:nvSpPr>
        <p:spPr bwMode="auto">
          <a:xfrm>
            <a:off x="4648200" y="1898650"/>
            <a:ext cx="914400" cy="2286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8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35" name="Rectangle 19"/>
          <p:cNvSpPr>
            <a:spLocks noChangeArrowheads="1"/>
          </p:cNvSpPr>
          <p:nvPr/>
        </p:nvSpPr>
        <p:spPr bwMode="auto">
          <a:xfrm>
            <a:off x="4648200" y="2127250"/>
            <a:ext cx="914400" cy="2286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8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36" name="Rectangle 20"/>
          <p:cNvSpPr>
            <a:spLocks noChangeArrowheads="1"/>
          </p:cNvSpPr>
          <p:nvPr/>
        </p:nvSpPr>
        <p:spPr bwMode="auto">
          <a:xfrm>
            <a:off x="4648200" y="2355850"/>
            <a:ext cx="914400" cy="2286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8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37" name="Rectangle 21"/>
          <p:cNvSpPr>
            <a:spLocks noChangeArrowheads="1"/>
          </p:cNvSpPr>
          <p:nvPr/>
        </p:nvSpPr>
        <p:spPr bwMode="auto">
          <a:xfrm>
            <a:off x="4648200" y="2584450"/>
            <a:ext cx="914400" cy="228600"/>
          </a:xfrm>
          <a:prstGeom prst="rect">
            <a:avLst/>
          </a:prstGeom>
          <a:solidFill>
            <a:srgbClr val="C0C0C0"/>
          </a:solidFill>
          <a:ln w="1908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38" name="Rectangle 22"/>
          <p:cNvSpPr>
            <a:spLocks noChangeArrowheads="1"/>
          </p:cNvSpPr>
          <p:nvPr/>
        </p:nvSpPr>
        <p:spPr bwMode="auto">
          <a:xfrm>
            <a:off x="4648200" y="2813050"/>
            <a:ext cx="914400" cy="228600"/>
          </a:xfrm>
          <a:prstGeom prst="rect">
            <a:avLst/>
          </a:prstGeom>
          <a:solidFill>
            <a:srgbClr val="C0C0C0"/>
          </a:solidFill>
          <a:ln w="1908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39" name="Text Box 23"/>
          <p:cNvSpPr txBox="1">
            <a:spLocks noChangeArrowheads="1"/>
          </p:cNvSpPr>
          <p:nvPr/>
        </p:nvSpPr>
        <p:spPr bwMode="auto">
          <a:xfrm>
            <a:off x="4341813" y="2579688"/>
            <a:ext cx="342785" cy="306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rgbClr val="003300"/>
                </a:solidFill>
                <a:latin typeface="Calibri" pitchFamily="34" charset="0"/>
              </a:rPr>
              <a:t>4:</a:t>
            </a:r>
          </a:p>
        </p:txBody>
      </p:sp>
      <p:sp>
        <p:nvSpPr>
          <p:cNvPr id="9240" name="Text Box 24"/>
          <p:cNvSpPr txBox="1">
            <a:spLocks noChangeArrowheads="1"/>
          </p:cNvSpPr>
          <p:nvPr/>
        </p:nvSpPr>
        <p:spPr bwMode="auto">
          <a:xfrm>
            <a:off x="4341813" y="2808288"/>
            <a:ext cx="342785" cy="306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rgbClr val="003300"/>
                </a:solidFill>
                <a:latin typeface="Calibri" pitchFamily="34" charset="0"/>
              </a:rPr>
              <a:t>5:</a:t>
            </a:r>
          </a:p>
        </p:txBody>
      </p:sp>
      <p:sp>
        <p:nvSpPr>
          <p:cNvPr id="9241" name="Rectangle 25"/>
          <p:cNvSpPr>
            <a:spLocks noChangeArrowheads="1"/>
          </p:cNvSpPr>
          <p:nvPr/>
        </p:nvSpPr>
        <p:spPr bwMode="auto">
          <a:xfrm>
            <a:off x="4648200" y="3041650"/>
            <a:ext cx="914400" cy="228600"/>
          </a:xfrm>
          <a:prstGeom prst="rect">
            <a:avLst/>
          </a:prstGeom>
          <a:solidFill>
            <a:srgbClr val="C0C0C0"/>
          </a:solidFill>
          <a:ln w="1908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42" name="Rectangle 26"/>
          <p:cNvSpPr>
            <a:spLocks noChangeArrowheads="1"/>
          </p:cNvSpPr>
          <p:nvPr/>
        </p:nvSpPr>
        <p:spPr bwMode="auto">
          <a:xfrm>
            <a:off x="4648200" y="3270250"/>
            <a:ext cx="914400" cy="228600"/>
          </a:xfrm>
          <a:prstGeom prst="rect">
            <a:avLst/>
          </a:prstGeom>
          <a:solidFill>
            <a:srgbClr val="C0C0C0"/>
          </a:solidFill>
          <a:ln w="1908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43" name="Text Box 27"/>
          <p:cNvSpPr txBox="1">
            <a:spLocks noChangeArrowheads="1"/>
          </p:cNvSpPr>
          <p:nvPr/>
        </p:nvSpPr>
        <p:spPr bwMode="auto">
          <a:xfrm>
            <a:off x="4341813" y="3036888"/>
            <a:ext cx="342785" cy="306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rgbClr val="003300"/>
                </a:solidFill>
                <a:latin typeface="Calibri" pitchFamily="34" charset="0"/>
              </a:rPr>
              <a:t>6:</a:t>
            </a:r>
          </a:p>
        </p:txBody>
      </p:sp>
      <p:sp>
        <p:nvSpPr>
          <p:cNvPr id="9244" name="Text Box 28"/>
          <p:cNvSpPr txBox="1">
            <a:spLocks noChangeArrowheads="1"/>
          </p:cNvSpPr>
          <p:nvPr/>
        </p:nvSpPr>
        <p:spPr bwMode="auto">
          <a:xfrm>
            <a:off x="4343400" y="3265488"/>
            <a:ext cx="342785" cy="306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rgbClr val="003300"/>
                </a:solidFill>
                <a:latin typeface="Calibri" pitchFamily="34" charset="0"/>
              </a:rPr>
              <a:t>7:</a:t>
            </a:r>
          </a:p>
        </p:txBody>
      </p:sp>
      <p:sp>
        <p:nvSpPr>
          <p:cNvPr id="9245" name="Rectangle 29"/>
          <p:cNvSpPr>
            <a:spLocks noChangeArrowheads="1"/>
          </p:cNvSpPr>
          <p:nvPr/>
        </p:nvSpPr>
        <p:spPr bwMode="auto">
          <a:xfrm>
            <a:off x="4648200" y="4010025"/>
            <a:ext cx="914400" cy="2286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8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25" name="Text Box 9"/>
          <p:cNvSpPr txBox="1">
            <a:spLocks noChangeArrowheads="1"/>
          </p:cNvSpPr>
          <p:nvPr/>
        </p:nvSpPr>
        <p:spPr bwMode="auto">
          <a:xfrm>
            <a:off x="2733628" y="2133600"/>
            <a:ext cx="1567353" cy="57792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Physical </a:t>
            </a:r>
            <a:r>
              <a:rPr lang="en-GB" sz="1600" dirty="0" smtClean="0">
                <a:latin typeface="Calibri" pitchFamily="34" charset="0"/>
              </a:rPr>
              <a:t>address</a:t>
            </a:r>
            <a:endParaRPr lang="en-GB" sz="1600" dirty="0">
              <a:latin typeface="Calibri" pitchFamily="34" charset="0"/>
            </a:endParaRP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(PA)</a:t>
            </a:r>
          </a:p>
        </p:txBody>
      </p:sp>
      <p:sp>
        <p:nvSpPr>
          <p:cNvPr id="9247" name="AutoShape 31"/>
          <p:cNvSpPr>
            <a:spLocks/>
          </p:cNvSpPr>
          <p:nvPr/>
        </p:nvSpPr>
        <p:spPr bwMode="auto">
          <a:xfrm>
            <a:off x="5638801" y="2584450"/>
            <a:ext cx="76200" cy="914400"/>
          </a:xfrm>
          <a:prstGeom prst="rightBrace">
            <a:avLst>
              <a:gd name="adj1" fmla="val 100000"/>
              <a:gd name="adj2" fmla="val 50000"/>
            </a:avLst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48" name="Text Box 32"/>
          <p:cNvSpPr txBox="1">
            <a:spLocks noChangeArrowheads="1"/>
          </p:cNvSpPr>
          <p:nvPr/>
        </p:nvSpPr>
        <p:spPr bwMode="auto">
          <a:xfrm>
            <a:off x="3715726" y="4832740"/>
            <a:ext cx="1069320" cy="33663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Data word</a:t>
            </a:r>
          </a:p>
        </p:txBody>
      </p:sp>
      <p:sp>
        <p:nvSpPr>
          <p:cNvPr id="9249" name="Rectangle 33"/>
          <p:cNvSpPr>
            <a:spLocks noChangeArrowheads="1"/>
          </p:cNvSpPr>
          <p:nvPr/>
        </p:nvSpPr>
        <p:spPr bwMode="auto">
          <a:xfrm>
            <a:off x="4648200" y="3499301"/>
            <a:ext cx="914400" cy="2286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8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50" name="Text Box 34"/>
          <p:cNvSpPr txBox="1">
            <a:spLocks noChangeArrowheads="1"/>
          </p:cNvSpPr>
          <p:nvPr/>
        </p:nvSpPr>
        <p:spPr bwMode="auto">
          <a:xfrm>
            <a:off x="4341813" y="3500438"/>
            <a:ext cx="342785" cy="306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rgbClr val="003300"/>
                </a:solidFill>
                <a:latin typeface="Calibri" pitchFamily="34" charset="0"/>
              </a:rPr>
              <a:t>8:</a:t>
            </a:r>
          </a:p>
        </p:txBody>
      </p:sp>
      <p:sp>
        <p:nvSpPr>
          <p:cNvPr id="9251" name="Rectangle 35"/>
          <p:cNvSpPr>
            <a:spLocks noChangeArrowheads="1"/>
          </p:cNvSpPr>
          <p:nvPr/>
        </p:nvSpPr>
        <p:spPr bwMode="auto">
          <a:xfrm>
            <a:off x="4724400" y="3733800"/>
            <a:ext cx="914400" cy="228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eaVert" wrap="none" lIns="90360" tIns="44280" rIns="90360" bIns="44280" anchor="ctr"/>
          <a:lstStyle/>
          <a:p>
            <a:pPr algn="ctr" rtl="1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dirty="0">
                <a:latin typeface="Calibri" pitchFamily="34" charset="0"/>
              </a:rPr>
              <a:t>...</a:t>
            </a:r>
          </a:p>
        </p:txBody>
      </p:sp>
      <p:cxnSp>
        <p:nvCxnSpPr>
          <p:cNvPr id="40" name="Straight Arrow Connector 39"/>
          <p:cNvCxnSpPr>
            <a:stCxn id="9226" idx="3"/>
            <a:endCxn id="9239" idx="1"/>
          </p:cNvCxnSpPr>
          <p:nvPr/>
        </p:nvCxnSpPr>
        <p:spPr bwMode="auto">
          <a:xfrm flipV="1">
            <a:off x="2667000" y="2732732"/>
            <a:ext cx="1674813" cy="1376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5" name="Straight Connector 54"/>
          <p:cNvCxnSpPr/>
          <p:nvPr/>
        </p:nvCxnSpPr>
        <p:spPr bwMode="auto">
          <a:xfrm rot="10800000" flipH="1">
            <a:off x="5791201" y="3041650"/>
            <a:ext cx="533399" cy="1588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Straight Connector 58"/>
          <p:cNvCxnSpPr/>
          <p:nvPr/>
        </p:nvCxnSpPr>
        <p:spPr bwMode="auto">
          <a:xfrm rot="5400000">
            <a:off x="5403850" y="3956844"/>
            <a:ext cx="1839912" cy="1588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1" name="Shape 60"/>
          <p:cNvCxnSpPr/>
          <p:nvPr/>
        </p:nvCxnSpPr>
        <p:spPr bwMode="auto">
          <a:xfrm rot="10800000">
            <a:off x="2133602" y="3000809"/>
            <a:ext cx="4189410" cy="1876787"/>
          </a:xfrm>
          <a:prstGeom prst="bentConnector3">
            <a:avLst>
              <a:gd name="adj1" fmla="val 99990"/>
            </a:avLst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5" name="TextBox 34"/>
          <p:cNvSpPr txBox="1"/>
          <p:nvPr/>
        </p:nvSpPr>
        <p:spPr>
          <a:xfrm>
            <a:off x="3352800" y="2667000"/>
            <a:ext cx="3077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0" dirty="0" smtClean="0">
                <a:latin typeface="Courier New"/>
                <a:cs typeface="Courier New"/>
              </a:rPr>
              <a:t>4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/>
          <p:cNvSpPr/>
          <p:nvPr/>
        </p:nvSpPr>
        <p:spPr bwMode="auto">
          <a:xfrm>
            <a:off x="609600" y="2237000"/>
            <a:ext cx="3749615" cy="167744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17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436562"/>
            <a:ext cx="8716963" cy="782638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Address Translation: Page Fault</a:t>
            </a:r>
            <a:endParaRPr lang="en-GB" dirty="0"/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4495800"/>
            <a:ext cx="8001000" cy="2057400"/>
          </a:xfrm>
          <a:ln/>
        </p:spPr>
        <p:txBody>
          <a:bodyPr/>
          <a:lstStyle/>
          <a:p>
            <a:pPr>
              <a:lnSpc>
                <a:spcPct val="73000"/>
              </a:lnSpc>
              <a:spcBef>
                <a:spcPts val="1250"/>
              </a:spcBef>
              <a:buFont typeface="Wingdings" pitchFamily="2" charset="2"/>
              <a:buNone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2000" b="0" dirty="0" smtClean="0"/>
              <a:t>1) Processor sends virtual address to MMU </a:t>
            </a:r>
          </a:p>
          <a:p>
            <a:pPr>
              <a:lnSpc>
                <a:spcPct val="73000"/>
              </a:lnSpc>
              <a:spcBef>
                <a:spcPts val="1250"/>
              </a:spcBef>
              <a:buFont typeface="Wingdings" pitchFamily="2" charset="2"/>
              <a:buNone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2000" b="0" dirty="0" smtClean="0"/>
              <a:t>2-3) MMU fetches PTE from page table in memory</a:t>
            </a:r>
          </a:p>
          <a:p>
            <a:pPr>
              <a:lnSpc>
                <a:spcPct val="73000"/>
              </a:lnSpc>
              <a:spcBef>
                <a:spcPts val="1250"/>
              </a:spcBef>
              <a:buFont typeface="Wingdings" pitchFamily="2" charset="2"/>
              <a:buNone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2000" b="0" dirty="0" smtClean="0"/>
              <a:t>4) Valid bit is zero, so MMU triggers page fault exception</a:t>
            </a:r>
          </a:p>
          <a:p>
            <a:pPr>
              <a:lnSpc>
                <a:spcPct val="73000"/>
              </a:lnSpc>
              <a:spcBef>
                <a:spcPts val="1250"/>
              </a:spcBef>
              <a:buFont typeface="Wingdings" pitchFamily="2" charset="2"/>
              <a:buNone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2000" b="0" dirty="0" smtClean="0"/>
              <a:t>5) Handler identifies victim (and, if dirty, pages it out to disk)</a:t>
            </a:r>
          </a:p>
          <a:p>
            <a:pPr>
              <a:lnSpc>
                <a:spcPct val="73000"/>
              </a:lnSpc>
              <a:spcBef>
                <a:spcPts val="1250"/>
              </a:spcBef>
              <a:buFont typeface="Wingdings" pitchFamily="2" charset="2"/>
              <a:buNone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2000" b="0" dirty="0" smtClean="0"/>
              <a:t>6) Handler pages in new page and updates PTE in memory</a:t>
            </a:r>
          </a:p>
          <a:p>
            <a:pPr>
              <a:lnSpc>
                <a:spcPct val="73000"/>
              </a:lnSpc>
              <a:spcBef>
                <a:spcPts val="1250"/>
              </a:spcBef>
              <a:buFont typeface="Wingdings" pitchFamily="2" charset="2"/>
              <a:buNone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2000" b="0" dirty="0" smtClean="0"/>
              <a:t>7) Handler returns to original process, restarting faulting instruction</a:t>
            </a:r>
            <a:endParaRPr lang="en-GB" sz="2000" b="0" dirty="0"/>
          </a:p>
        </p:txBody>
      </p:sp>
      <p:sp>
        <p:nvSpPr>
          <p:cNvPr id="9226" name="Rectangle 10"/>
          <p:cNvSpPr>
            <a:spLocks noChangeArrowheads="1"/>
          </p:cNvSpPr>
          <p:nvPr/>
        </p:nvSpPr>
        <p:spPr bwMode="auto">
          <a:xfrm>
            <a:off x="3188602" y="2473859"/>
            <a:ext cx="1066800" cy="1237384"/>
          </a:xfrm>
          <a:prstGeom prst="rect">
            <a:avLst/>
          </a:prstGeom>
          <a:solidFill>
            <a:srgbClr val="D5F1CF"/>
          </a:solidFill>
          <a:ln w="126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smtClean="0">
                <a:latin typeface="Calibri" pitchFamily="34" charset="0"/>
              </a:rPr>
              <a:t>MMU</a:t>
            </a:r>
            <a:endParaRPr lang="en-GB" sz="1600" dirty="0">
              <a:latin typeface="Calibri" pitchFamily="34" charset="0"/>
            </a:endParaRPr>
          </a:p>
        </p:txBody>
      </p:sp>
      <p:sp>
        <p:nvSpPr>
          <p:cNvPr id="9233" name="Rectangle 17"/>
          <p:cNvSpPr>
            <a:spLocks noChangeArrowheads="1"/>
          </p:cNvSpPr>
          <p:nvPr/>
        </p:nvSpPr>
        <p:spPr bwMode="auto">
          <a:xfrm>
            <a:off x="5777815" y="2188833"/>
            <a:ext cx="914400" cy="1925967"/>
          </a:xfrm>
          <a:prstGeom prst="rect">
            <a:avLst/>
          </a:prstGeom>
          <a:solidFill>
            <a:srgbClr val="F5F5F5"/>
          </a:solidFill>
          <a:ln w="1908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1600" dirty="0" smtClean="0">
                <a:latin typeface="Calibri" pitchFamily="34" charset="0"/>
              </a:rPr>
              <a:t>Cache/</a:t>
            </a:r>
          </a:p>
          <a:p>
            <a:r>
              <a:rPr lang="en-US" sz="1600" dirty="0" smtClean="0">
                <a:latin typeface="Calibri" pitchFamily="34" charset="0"/>
              </a:rPr>
              <a:t>Memory</a:t>
            </a:r>
            <a:endParaRPr lang="en-US" sz="1600" dirty="0">
              <a:latin typeface="Calibri" pitchFamily="34" charset="0"/>
            </a:endParaRPr>
          </a:p>
        </p:txBody>
      </p:sp>
      <p:sp>
        <p:nvSpPr>
          <p:cNvPr id="37" name="Rectangle 10"/>
          <p:cNvSpPr>
            <a:spLocks noChangeArrowheads="1"/>
          </p:cNvSpPr>
          <p:nvPr/>
        </p:nvSpPr>
        <p:spPr bwMode="auto">
          <a:xfrm>
            <a:off x="750202" y="2826338"/>
            <a:ext cx="1066800" cy="533400"/>
          </a:xfrm>
          <a:prstGeom prst="rect">
            <a:avLst/>
          </a:prstGeom>
          <a:solidFill>
            <a:srgbClr val="F1C7C7"/>
          </a:solidFill>
          <a:ln w="126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CPU</a:t>
            </a:r>
          </a:p>
        </p:txBody>
      </p:sp>
      <p:cxnSp>
        <p:nvCxnSpPr>
          <p:cNvPr id="38" name="Straight Arrow Connector 37"/>
          <p:cNvCxnSpPr>
            <a:stCxn id="37" idx="3"/>
          </p:cNvCxnSpPr>
          <p:nvPr/>
        </p:nvCxnSpPr>
        <p:spPr bwMode="auto">
          <a:xfrm flipV="1">
            <a:off x="1817002" y="3088469"/>
            <a:ext cx="1370013" cy="4569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1" name="Text Box 9"/>
          <p:cNvSpPr txBox="1">
            <a:spLocks noChangeArrowheads="1"/>
          </p:cNvSpPr>
          <p:nvPr/>
        </p:nvSpPr>
        <p:spPr bwMode="auto">
          <a:xfrm>
            <a:off x="2274202" y="2829849"/>
            <a:ext cx="387007" cy="3056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 smtClean="0">
                <a:latin typeface="Calibri" pitchFamily="34" charset="0"/>
              </a:rPr>
              <a:t>VA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14766" y="2241246"/>
            <a:ext cx="10583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CPU Chip</a:t>
            </a:r>
          </a:p>
        </p:txBody>
      </p:sp>
      <p:sp>
        <p:nvSpPr>
          <p:cNvPr id="43" name="Text Box 9"/>
          <p:cNvSpPr txBox="1">
            <a:spLocks noChangeArrowheads="1"/>
          </p:cNvSpPr>
          <p:nvPr/>
        </p:nvSpPr>
        <p:spPr bwMode="auto">
          <a:xfrm>
            <a:off x="4738003" y="2394344"/>
            <a:ext cx="560579" cy="3056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 smtClean="0">
                <a:latin typeface="Calibri" pitchFamily="34" charset="0"/>
              </a:rPr>
              <a:t>PTEA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46" name="Straight Arrow Connector 45"/>
          <p:cNvCxnSpPr/>
          <p:nvPr/>
        </p:nvCxnSpPr>
        <p:spPr bwMode="auto">
          <a:xfrm flipV="1">
            <a:off x="4255402" y="2647203"/>
            <a:ext cx="1522413" cy="1376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7" name="Text Box 9"/>
          <p:cNvSpPr txBox="1">
            <a:spLocks noChangeArrowheads="1"/>
          </p:cNvSpPr>
          <p:nvPr/>
        </p:nvSpPr>
        <p:spPr bwMode="auto">
          <a:xfrm>
            <a:off x="4791415" y="2835472"/>
            <a:ext cx="453755" cy="3056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 smtClean="0">
                <a:latin typeface="Calibri" pitchFamily="34" charset="0"/>
              </a:rPr>
              <a:t>PTE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48" name="Straight Arrow Connector 47"/>
          <p:cNvCxnSpPr/>
          <p:nvPr/>
        </p:nvCxnSpPr>
        <p:spPr bwMode="auto">
          <a:xfrm flipH="1" flipV="1">
            <a:off x="4255402" y="3104403"/>
            <a:ext cx="1522413" cy="1376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1" name="Oval 4"/>
          <p:cNvSpPr>
            <a:spLocks noChangeArrowheads="1"/>
          </p:cNvSpPr>
          <p:nvPr/>
        </p:nvSpPr>
        <p:spPr bwMode="auto">
          <a:xfrm>
            <a:off x="2330387" y="2594506"/>
            <a:ext cx="274637" cy="2746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28440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chemeClr val="bg1"/>
                </a:solidFill>
                <a:latin typeface="Calibri" pitchFamily="34" charset="0"/>
              </a:rPr>
              <a:t>1</a:t>
            </a:r>
          </a:p>
        </p:txBody>
      </p:sp>
      <p:sp>
        <p:nvSpPr>
          <p:cNvPr id="52" name="Oval 18"/>
          <p:cNvSpPr>
            <a:spLocks noChangeArrowheads="1"/>
          </p:cNvSpPr>
          <p:nvPr/>
        </p:nvSpPr>
        <p:spPr bwMode="auto">
          <a:xfrm>
            <a:off x="4880973" y="2146828"/>
            <a:ext cx="274638" cy="2746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28440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chemeClr val="bg1"/>
                </a:solidFill>
                <a:latin typeface="Calibri" pitchFamily="34" charset="0"/>
              </a:rPr>
              <a:t>2</a:t>
            </a:r>
          </a:p>
        </p:txBody>
      </p:sp>
      <p:sp>
        <p:nvSpPr>
          <p:cNvPr id="53" name="Oval 19"/>
          <p:cNvSpPr>
            <a:spLocks noChangeArrowheads="1"/>
          </p:cNvSpPr>
          <p:nvPr/>
        </p:nvSpPr>
        <p:spPr bwMode="auto">
          <a:xfrm>
            <a:off x="4880973" y="3154363"/>
            <a:ext cx="274638" cy="274637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28440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chemeClr val="bg1"/>
                </a:solidFill>
                <a:latin typeface="Calibri" pitchFamily="34" charset="0"/>
              </a:rPr>
              <a:t>3</a:t>
            </a:r>
          </a:p>
        </p:txBody>
      </p:sp>
      <p:sp>
        <p:nvSpPr>
          <p:cNvPr id="54" name="Oval 20"/>
          <p:cNvSpPr>
            <a:spLocks noChangeArrowheads="1"/>
          </p:cNvSpPr>
          <p:nvPr/>
        </p:nvSpPr>
        <p:spPr bwMode="auto">
          <a:xfrm>
            <a:off x="4563533" y="1554162"/>
            <a:ext cx="274638" cy="2746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28440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chemeClr val="bg1"/>
                </a:solidFill>
                <a:latin typeface="Calibri" pitchFamily="34" charset="0"/>
              </a:rPr>
              <a:t>4</a:t>
            </a:r>
          </a:p>
        </p:txBody>
      </p:sp>
      <p:sp>
        <p:nvSpPr>
          <p:cNvPr id="56" name="Oval 21"/>
          <p:cNvSpPr>
            <a:spLocks noChangeArrowheads="1"/>
          </p:cNvSpPr>
          <p:nvPr/>
        </p:nvSpPr>
        <p:spPr bwMode="auto">
          <a:xfrm>
            <a:off x="7192962" y="2700868"/>
            <a:ext cx="274638" cy="274637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28440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chemeClr val="bg1"/>
                </a:solidFill>
                <a:latin typeface="Calibri" pitchFamily="34" charset="0"/>
              </a:rPr>
              <a:t>5</a:t>
            </a:r>
          </a:p>
        </p:txBody>
      </p:sp>
      <p:sp>
        <p:nvSpPr>
          <p:cNvPr id="24" name="Rectangle 17"/>
          <p:cNvSpPr>
            <a:spLocks noChangeArrowheads="1"/>
          </p:cNvSpPr>
          <p:nvPr/>
        </p:nvSpPr>
        <p:spPr bwMode="auto">
          <a:xfrm>
            <a:off x="7924800" y="2192866"/>
            <a:ext cx="914400" cy="1925967"/>
          </a:xfrm>
          <a:prstGeom prst="rect">
            <a:avLst/>
          </a:prstGeom>
          <a:solidFill>
            <a:srgbClr val="F5F5F5"/>
          </a:solidFill>
          <a:ln w="1908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600" dirty="0" smtClean="0">
                <a:latin typeface="Calibri" pitchFamily="34" charset="0"/>
              </a:rPr>
              <a:t>Disk</a:t>
            </a:r>
            <a:endParaRPr lang="en-US" sz="1600" dirty="0">
              <a:latin typeface="Calibri" pitchFamily="34" charset="0"/>
            </a:endParaRPr>
          </a:p>
        </p:txBody>
      </p:sp>
      <p:sp>
        <p:nvSpPr>
          <p:cNvPr id="25" name="Rectangle 10"/>
          <p:cNvSpPr>
            <a:spLocks noChangeArrowheads="1"/>
          </p:cNvSpPr>
          <p:nvPr/>
        </p:nvSpPr>
        <p:spPr bwMode="auto">
          <a:xfrm>
            <a:off x="5760880" y="1219200"/>
            <a:ext cx="2527985" cy="533400"/>
          </a:xfrm>
          <a:prstGeom prst="rect">
            <a:avLst/>
          </a:prstGeom>
          <a:solidFill>
            <a:srgbClr val="F6F5BD"/>
          </a:solidFill>
          <a:ln w="126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smtClean="0">
                <a:latin typeface="Calibri" pitchFamily="34" charset="0"/>
              </a:rPr>
              <a:t>Page fault handler</a:t>
            </a:r>
            <a:endParaRPr lang="en-GB" sz="1600" dirty="0">
              <a:latin typeface="Calibri" pitchFamily="34" charset="0"/>
            </a:endParaRPr>
          </a:p>
        </p:txBody>
      </p:sp>
      <p:cxnSp>
        <p:nvCxnSpPr>
          <p:cNvPr id="27" name="Shape 26"/>
          <p:cNvCxnSpPr>
            <a:stCxn id="9226" idx="0"/>
            <a:endCxn id="25" idx="1"/>
          </p:cNvCxnSpPr>
          <p:nvPr/>
        </p:nvCxnSpPr>
        <p:spPr bwMode="auto">
          <a:xfrm rot="5400000" flipH="1" flipV="1">
            <a:off x="4247462" y="960441"/>
            <a:ext cx="987959" cy="2038878"/>
          </a:xfrm>
          <a:prstGeom prst="bentConnector2">
            <a:avLst/>
          </a:prstGeom>
          <a:noFill/>
          <a:ln w="25400" cap="flat" cmpd="sng" algn="ctr">
            <a:solidFill>
              <a:schemeClr val="tx1"/>
            </a:solidFill>
            <a:prstDash val="dash"/>
            <a:round/>
            <a:headEnd type="none" w="med" len="med"/>
            <a:tailEnd type="arrow"/>
          </a:ln>
          <a:effectLst/>
        </p:spPr>
      </p:cxnSp>
      <p:cxnSp>
        <p:nvCxnSpPr>
          <p:cNvPr id="28" name="Straight Arrow Connector 27"/>
          <p:cNvCxnSpPr/>
          <p:nvPr/>
        </p:nvCxnSpPr>
        <p:spPr bwMode="auto">
          <a:xfrm>
            <a:off x="6707187" y="2633132"/>
            <a:ext cx="1217613" cy="2219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9" name="Straight Arrow Connector 28"/>
          <p:cNvCxnSpPr/>
          <p:nvPr/>
        </p:nvCxnSpPr>
        <p:spPr bwMode="auto">
          <a:xfrm rot="10800000">
            <a:off x="6707188" y="3580024"/>
            <a:ext cx="1217613" cy="1376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4" name="Down Arrow 33"/>
          <p:cNvSpPr/>
          <p:nvPr/>
        </p:nvSpPr>
        <p:spPr bwMode="auto">
          <a:xfrm>
            <a:off x="7086600" y="1752600"/>
            <a:ext cx="457200" cy="628516"/>
          </a:xfrm>
          <a:prstGeom prst="downArrow">
            <a:avLst/>
          </a:prstGeom>
          <a:noFill/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 sz="1600" dirty="0" smtClean="0">
              <a:latin typeface="+mn-lt"/>
            </a:endParaRPr>
          </a:p>
        </p:txBody>
      </p:sp>
      <p:sp>
        <p:nvSpPr>
          <p:cNvPr id="35" name="Text Box 9"/>
          <p:cNvSpPr txBox="1">
            <a:spLocks noChangeArrowheads="1"/>
          </p:cNvSpPr>
          <p:nvPr/>
        </p:nvSpPr>
        <p:spPr bwMode="auto">
          <a:xfrm>
            <a:off x="6773333" y="2353733"/>
            <a:ext cx="1058280" cy="3056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 smtClean="0">
                <a:latin typeface="Calibri" pitchFamily="34" charset="0"/>
              </a:rPr>
              <a:t>Victim page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36" name="Text Box 9"/>
          <p:cNvSpPr txBox="1">
            <a:spLocks noChangeArrowheads="1"/>
          </p:cNvSpPr>
          <p:nvPr/>
        </p:nvSpPr>
        <p:spPr bwMode="auto">
          <a:xfrm>
            <a:off x="6858000" y="3302001"/>
            <a:ext cx="919525" cy="3056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 smtClean="0">
                <a:latin typeface="Calibri" pitchFamily="34" charset="0"/>
              </a:rPr>
              <a:t>New page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39" name="Text Box 9"/>
          <p:cNvSpPr txBox="1">
            <a:spLocks noChangeArrowheads="1"/>
          </p:cNvSpPr>
          <p:nvPr/>
        </p:nvSpPr>
        <p:spPr bwMode="auto">
          <a:xfrm>
            <a:off x="4267200" y="1180238"/>
            <a:ext cx="907919" cy="3056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 smtClean="0">
                <a:latin typeface="Calibri" pitchFamily="34" charset="0"/>
              </a:rPr>
              <a:t>Exception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42" name="Oval 21"/>
          <p:cNvSpPr>
            <a:spLocks noChangeArrowheads="1"/>
          </p:cNvSpPr>
          <p:nvPr/>
        </p:nvSpPr>
        <p:spPr bwMode="auto">
          <a:xfrm>
            <a:off x="7205132" y="3662362"/>
            <a:ext cx="274638" cy="274637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28440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 smtClean="0">
                <a:solidFill>
                  <a:schemeClr val="bg1"/>
                </a:solidFill>
                <a:latin typeface="Calibri" pitchFamily="34" charset="0"/>
              </a:rPr>
              <a:t>6</a:t>
            </a:r>
            <a:endParaRPr lang="en-GB" sz="1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49" name="Oval 21"/>
          <p:cNvSpPr>
            <a:spLocks noChangeArrowheads="1"/>
          </p:cNvSpPr>
          <p:nvPr/>
        </p:nvSpPr>
        <p:spPr bwMode="auto">
          <a:xfrm>
            <a:off x="2330386" y="3173149"/>
            <a:ext cx="274638" cy="274637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28440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 smtClean="0">
                <a:solidFill>
                  <a:schemeClr val="bg1"/>
                </a:solidFill>
                <a:latin typeface="Calibri" pitchFamily="34" charset="0"/>
              </a:rPr>
              <a:t>7</a:t>
            </a:r>
            <a:endParaRPr lang="en-GB" sz="1400" dirty="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56" grpId="0" animBg="1"/>
      <p:bldP spid="25" grpId="0" animBg="1"/>
      <p:bldP spid="34" grpId="0" animBg="1"/>
      <p:bldP spid="35" grpId="0"/>
      <p:bldP spid="36" grpId="0"/>
      <p:bldP spid="39" grpId="0"/>
      <p:bldP spid="42" grpId="0" animBg="1"/>
      <p:bldP spid="49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1471" name="Rectangle 79"/>
          <p:cNvSpPr>
            <a:spLocks noChangeArrowheads="1"/>
          </p:cNvSpPr>
          <p:nvPr/>
        </p:nvSpPr>
        <p:spPr bwMode="auto">
          <a:xfrm>
            <a:off x="827088" y="2222211"/>
            <a:ext cx="3646487" cy="2438400"/>
          </a:xfrm>
          <a:prstGeom prst="rect">
            <a:avLst/>
          </a:prstGeom>
          <a:solidFill>
            <a:srgbClr val="EBEBEB"/>
          </a:solidFill>
          <a:ln w="12700" cap="flat" cmpd="sng" algn="ctr">
            <a:noFill/>
            <a:prstDash val="dash"/>
            <a:miter lim="800000"/>
            <a:headEnd type="none" w="med" len="med"/>
            <a:tailEnd type="non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+mn-lt"/>
            </a:endParaRPr>
          </a:p>
        </p:txBody>
      </p:sp>
      <p:sp>
        <p:nvSpPr>
          <p:cNvPr id="571420" name="Rectangle 2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Integrating VM and Cache</a:t>
            </a:r>
            <a:endParaRPr lang="en-US"/>
          </a:p>
        </p:txBody>
      </p:sp>
      <p:sp>
        <p:nvSpPr>
          <p:cNvPr id="571458" name="Rectangle 66"/>
          <p:cNvSpPr>
            <a:spLocks noChangeArrowheads="1"/>
          </p:cNvSpPr>
          <p:nvPr/>
        </p:nvSpPr>
        <p:spPr bwMode="auto">
          <a:xfrm>
            <a:off x="2552700" y="3411249"/>
            <a:ext cx="384721" cy="26674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63500" tIns="25400" rIns="63500" bIns="25400">
            <a:prstTxWarp prst="textNoShape">
              <a:avLst/>
            </a:prstTxWarp>
            <a:spAutoFit/>
          </a:bodyPr>
          <a:lstStyle/>
          <a:p>
            <a:pPr algn="l">
              <a:lnSpc>
                <a:spcPct val="85000"/>
              </a:lnSpc>
            </a:pPr>
            <a:r>
              <a:rPr lang="en-US" sz="1600" dirty="0">
                <a:latin typeface="+mn-lt"/>
              </a:rPr>
              <a:t>VA</a:t>
            </a:r>
          </a:p>
        </p:txBody>
      </p:sp>
      <p:sp>
        <p:nvSpPr>
          <p:cNvPr id="571459" name="Rectangle 67"/>
          <p:cNvSpPr>
            <a:spLocks noChangeArrowheads="1"/>
          </p:cNvSpPr>
          <p:nvPr/>
        </p:nvSpPr>
        <p:spPr bwMode="auto">
          <a:xfrm>
            <a:off x="1028700" y="3182649"/>
            <a:ext cx="1230313" cy="457200"/>
          </a:xfrm>
          <a:prstGeom prst="rect">
            <a:avLst/>
          </a:prstGeom>
          <a:solidFill>
            <a:srgbClr val="F6D2D2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>
              <a:lnSpc>
                <a:spcPct val="100000"/>
              </a:lnSpc>
            </a:pPr>
            <a:r>
              <a:rPr lang="en-US" sz="1600" dirty="0" smtClean="0">
                <a:latin typeface="+mn-lt"/>
              </a:rPr>
              <a:t>CPU</a:t>
            </a:r>
            <a:endParaRPr lang="en-US" sz="1600" dirty="0">
              <a:latin typeface="+mn-lt"/>
            </a:endParaRPr>
          </a:p>
        </p:txBody>
      </p:sp>
      <p:sp>
        <p:nvSpPr>
          <p:cNvPr id="571460" name="Rectangle 68"/>
          <p:cNvSpPr>
            <a:spLocks noChangeArrowheads="1"/>
          </p:cNvSpPr>
          <p:nvPr/>
        </p:nvSpPr>
        <p:spPr bwMode="auto">
          <a:xfrm>
            <a:off x="3267075" y="2420649"/>
            <a:ext cx="1022350" cy="2119312"/>
          </a:xfrm>
          <a:prstGeom prst="rect">
            <a:avLst/>
          </a:prstGeom>
          <a:solidFill>
            <a:srgbClr val="DBF2DA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>
              <a:lnSpc>
                <a:spcPct val="100000"/>
              </a:lnSpc>
            </a:pPr>
            <a:r>
              <a:rPr lang="en-US" sz="1600" dirty="0">
                <a:latin typeface="+mn-lt"/>
              </a:rPr>
              <a:t>MMU</a:t>
            </a:r>
          </a:p>
        </p:txBody>
      </p:sp>
      <p:sp>
        <p:nvSpPr>
          <p:cNvPr id="571461" name="Rectangle 69"/>
          <p:cNvSpPr>
            <a:spLocks noChangeArrowheads="1"/>
          </p:cNvSpPr>
          <p:nvPr/>
        </p:nvSpPr>
        <p:spPr bwMode="auto">
          <a:xfrm>
            <a:off x="5448300" y="2420649"/>
            <a:ext cx="925513" cy="2119312"/>
          </a:xfrm>
          <a:prstGeom prst="rect">
            <a:avLst/>
          </a:prstGeom>
          <a:solidFill>
            <a:srgbClr val="F5F5F5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</a:pPr>
            <a:endParaRPr lang="en-US" sz="1600" b="0">
              <a:latin typeface="+mn-lt"/>
            </a:endParaRPr>
          </a:p>
        </p:txBody>
      </p:sp>
      <p:sp>
        <p:nvSpPr>
          <p:cNvPr id="571462" name="Line 70"/>
          <p:cNvSpPr>
            <a:spLocks noChangeShapeType="1"/>
          </p:cNvSpPr>
          <p:nvPr/>
        </p:nvSpPr>
        <p:spPr bwMode="auto">
          <a:xfrm flipV="1">
            <a:off x="2259013" y="3411249"/>
            <a:ext cx="1001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+mn-lt"/>
            </a:endParaRPr>
          </a:p>
        </p:txBody>
      </p:sp>
      <p:sp>
        <p:nvSpPr>
          <p:cNvPr id="571463" name="Line 71"/>
          <p:cNvSpPr>
            <a:spLocks noChangeShapeType="1"/>
          </p:cNvSpPr>
          <p:nvPr/>
        </p:nvSpPr>
        <p:spPr bwMode="auto">
          <a:xfrm flipV="1">
            <a:off x="1638300" y="3639849"/>
            <a:ext cx="0" cy="12493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+mn-lt"/>
            </a:endParaRPr>
          </a:p>
        </p:txBody>
      </p:sp>
      <p:sp>
        <p:nvSpPr>
          <p:cNvPr id="571464" name="Rectangle 72"/>
          <p:cNvSpPr>
            <a:spLocks noChangeArrowheads="1"/>
          </p:cNvSpPr>
          <p:nvPr/>
        </p:nvSpPr>
        <p:spPr bwMode="auto">
          <a:xfrm>
            <a:off x="4564063" y="2922299"/>
            <a:ext cx="564257" cy="26674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63500" tIns="25400" rIns="63500" bIns="25400">
            <a:prstTxWarp prst="textNoShape">
              <a:avLst/>
            </a:prstTxWarp>
            <a:spAutoFit/>
          </a:bodyPr>
          <a:lstStyle/>
          <a:p>
            <a:pPr algn="l">
              <a:lnSpc>
                <a:spcPct val="85000"/>
              </a:lnSpc>
            </a:pPr>
            <a:r>
              <a:rPr lang="en-US" sz="1600" dirty="0">
                <a:latin typeface="+mn-lt"/>
              </a:rPr>
              <a:t>PTEA</a:t>
            </a:r>
          </a:p>
        </p:txBody>
      </p:sp>
      <p:sp>
        <p:nvSpPr>
          <p:cNvPr id="571465" name="Text Box 73"/>
          <p:cNvSpPr txBox="1">
            <a:spLocks noChangeArrowheads="1"/>
          </p:cNvSpPr>
          <p:nvPr/>
        </p:nvSpPr>
        <p:spPr bwMode="auto">
          <a:xfrm>
            <a:off x="4286250" y="1764009"/>
            <a:ext cx="494947" cy="3385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00">
                <a:latin typeface="+mn-lt"/>
              </a:rPr>
              <a:t>PTE</a:t>
            </a:r>
          </a:p>
        </p:txBody>
      </p:sp>
      <p:sp>
        <p:nvSpPr>
          <p:cNvPr id="571466" name="Line 74"/>
          <p:cNvSpPr>
            <a:spLocks noChangeShapeType="1"/>
          </p:cNvSpPr>
          <p:nvPr/>
        </p:nvSpPr>
        <p:spPr bwMode="auto">
          <a:xfrm>
            <a:off x="4286250" y="3181061"/>
            <a:ext cx="1162050" cy="15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+mn-lt"/>
            </a:endParaRPr>
          </a:p>
        </p:txBody>
      </p:sp>
      <p:sp>
        <p:nvSpPr>
          <p:cNvPr id="571467" name="Rectangle 75"/>
          <p:cNvSpPr>
            <a:spLocks noChangeArrowheads="1"/>
          </p:cNvSpPr>
          <p:nvPr/>
        </p:nvSpPr>
        <p:spPr bwMode="auto">
          <a:xfrm>
            <a:off x="4692650" y="3563649"/>
            <a:ext cx="347852" cy="26674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63500" tIns="25400" rIns="63500" bIns="25400">
            <a:prstTxWarp prst="textNoShape">
              <a:avLst/>
            </a:prstTxWarp>
            <a:spAutoFit/>
          </a:bodyPr>
          <a:lstStyle/>
          <a:p>
            <a:pPr algn="l">
              <a:lnSpc>
                <a:spcPct val="85000"/>
              </a:lnSpc>
            </a:pPr>
            <a:r>
              <a:rPr lang="en-US" sz="1600">
                <a:latin typeface="+mn-lt"/>
              </a:rPr>
              <a:t>PA</a:t>
            </a:r>
          </a:p>
        </p:txBody>
      </p:sp>
      <p:sp>
        <p:nvSpPr>
          <p:cNvPr id="571468" name="Line 76"/>
          <p:cNvSpPr>
            <a:spLocks noChangeShapeType="1"/>
          </p:cNvSpPr>
          <p:nvPr/>
        </p:nvSpPr>
        <p:spPr bwMode="auto">
          <a:xfrm flipH="1">
            <a:off x="1638300" y="4889211"/>
            <a:ext cx="35687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+mn-lt"/>
            </a:endParaRPr>
          </a:p>
        </p:txBody>
      </p:sp>
      <p:sp>
        <p:nvSpPr>
          <p:cNvPr id="571469" name="Text Box 77"/>
          <p:cNvSpPr txBox="1">
            <a:spLocks noChangeArrowheads="1"/>
          </p:cNvSpPr>
          <p:nvPr/>
        </p:nvSpPr>
        <p:spPr bwMode="auto">
          <a:xfrm>
            <a:off x="3200400" y="4813011"/>
            <a:ext cx="583814" cy="3385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+mn-lt"/>
              </a:rPr>
              <a:t>Data</a:t>
            </a:r>
          </a:p>
        </p:txBody>
      </p:sp>
      <p:sp>
        <p:nvSpPr>
          <p:cNvPr id="571470" name="Line 78"/>
          <p:cNvSpPr>
            <a:spLocks noChangeShapeType="1"/>
          </p:cNvSpPr>
          <p:nvPr/>
        </p:nvSpPr>
        <p:spPr bwMode="auto">
          <a:xfrm flipV="1">
            <a:off x="4305300" y="3822411"/>
            <a:ext cx="11620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+mn-lt"/>
            </a:endParaRPr>
          </a:p>
        </p:txBody>
      </p:sp>
      <p:sp>
        <p:nvSpPr>
          <p:cNvPr id="571473" name="Rectangle 81"/>
          <p:cNvSpPr>
            <a:spLocks noChangeArrowheads="1"/>
          </p:cNvSpPr>
          <p:nvPr/>
        </p:nvSpPr>
        <p:spPr bwMode="auto">
          <a:xfrm>
            <a:off x="7532688" y="2420649"/>
            <a:ext cx="925512" cy="2119312"/>
          </a:xfrm>
          <a:prstGeom prst="rect">
            <a:avLst/>
          </a:prstGeom>
          <a:solidFill>
            <a:srgbClr val="F5F5F5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</a:pPr>
            <a:r>
              <a:rPr lang="en-US" sz="1600">
                <a:latin typeface="+mn-lt"/>
              </a:rPr>
              <a:t>Memory</a:t>
            </a:r>
          </a:p>
        </p:txBody>
      </p:sp>
      <p:sp>
        <p:nvSpPr>
          <p:cNvPr id="571474" name="Line 82"/>
          <p:cNvSpPr>
            <a:spLocks noChangeShapeType="1"/>
          </p:cNvSpPr>
          <p:nvPr/>
        </p:nvSpPr>
        <p:spPr bwMode="auto">
          <a:xfrm>
            <a:off x="6373813" y="3822411"/>
            <a:ext cx="11779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+mn-lt"/>
            </a:endParaRPr>
          </a:p>
        </p:txBody>
      </p:sp>
      <p:sp>
        <p:nvSpPr>
          <p:cNvPr id="571475" name="Text Box 83"/>
          <p:cNvSpPr txBox="1">
            <a:spLocks noChangeArrowheads="1"/>
          </p:cNvSpPr>
          <p:nvPr/>
        </p:nvSpPr>
        <p:spPr bwMode="auto">
          <a:xfrm>
            <a:off x="6750050" y="3516609"/>
            <a:ext cx="404277" cy="3385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00">
                <a:latin typeface="+mn-lt"/>
              </a:rPr>
              <a:t>PA</a:t>
            </a:r>
          </a:p>
        </p:txBody>
      </p:sp>
      <p:sp>
        <p:nvSpPr>
          <p:cNvPr id="571476" name="Text Box 84"/>
          <p:cNvSpPr txBox="1">
            <a:spLocks noChangeArrowheads="1"/>
          </p:cNvSpPr>
          <p:nvPr/>
        </p:nvSpPr>
        <p:spPr bwMode="auto">
          <a:xfrm>
            <a:off x="5981507" y="3575704"/>
            <a:ext cx="479618" cy="4616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sz="1200">
                <a:latin typeface="+mn-lt"/>
              </a:rPr>
              <a:t>PA</a:t>
            </a:r>
          </a:p>
          <a:p>
            <a:pPr algn="r">
              <a:lnSpc>
                <a:spcPct val="100000"/>
              </a:lnSpc>
            </a:pPr>
            <a:r>
              <a:rPr lang="en-US" sz="1200">
                <a:latin typeface="+mn-lt"/>
              </a:rPr>
              <a:t>miss</a:t>
            </a:r>
          </a:p>
        </p:txBody>
      </p:sp>
      <p:sp>
        <p:nvSpPr>
          <p:cNvPr id="571477" name="Rectangle 85"/>
          <p:cNvSpPr>
            <a:spLocks noChangeArrowheads="1"/>
          </p:cNvSpPr>
          <p:nvPr/>
        </p:nvSpPr>
        <p:spPr bwMode="auto">
          <a:xfrm>
            <a:off x="6648450" y="2861974"/>
            <a:ext cx="564257" cy="26674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63500" tIns="25400" rIns="63500" bIns="25400">
            <a:prstTxWarp prst="textNoShape">
              <a:avLst/>
            </a:prstTxWarp>
            <a:spAutoFit/>
          </a:bodyPr>
          <a:lstStyle/>
          <a:p>
            <a:pPr algn="l">
              <a:lnSpc>
                <a:spcPct val="85000"/>
              </a:lnSpc>
            </a:pPr>
            <a:r>
              <a:rPr lang="en-US" sz="1600">
                <a:latin typeface="+mn-lt"/>
              </a:rPr>
              <a:t>PTEA</a:t>
            </a:r>
          </a:p>
        </p:txBody>
      </p:sp>
      <p:sp>
        <p:nvSpPr>
          <p:cNvPr id="571478" name="Text Box 86"/>
          <p:cNvSpPr txBox="1">
            <a:spLocks noChangeArrowheads="1"/>
          </p:cNvSpPr>
          <p:nvPr/>
        </p:nvSpPr>
        <p:spPr bwMode="auto">
          <a:xfrm>
            <a:off x="5933633" y="2905779"/>
            <a:ext cx="505267" cy="4616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sz="1200">
                <a:latin typeface="+mn-lt"/>
              </a:rPr>
              <a:t>PTEA</a:t>
            </a:r>
          </a:p>
          <a:p>
            <a:pPr algn="r">
              <a:lnSpc>
                <a:spcPct val="100000"/>
              </a:lnSpc>
            </a:pPr>
            <a:r>
              <a:rPr lang="en-US" sz="1200">
                <a:latin typeface="+mn-lt"/>
              </a:rPr>
              <a:t>miss</a:t>
            </a:r>
          </a:p>
        </p:txBody>
      </p:sp>
      <p:sp>
        <p:nvSpPr>
          <p:cNvPr id="571479" name="Line 87"/>
          <p:cNvSpPr>
            <a:spLocks noChangeShapeType="1"/>
          </p:cNvSpPr>
          <p:nvPr/>
        </p:nvSpPr>
        <p:spPr bwMode="auto">
          <a:xfrm flipH="1">
            <a:off x="3763963" y="2071399"/>
            <a:ext cx="144303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+mn-lt"/>
            </a:endParaRPr>
          </a:p>
        </p:txBody>
      </p:sp>
      <p:sp>
        <p:nvSpPr>
          <p:cNvPr id="571480" name="Line 88"/>
          <p:cNvSpPr>
            <a:spLocks noChangeShapeType="1"/>
          </p:cNvSpPr>
          <p:nvPr/>
        </p:nvSpPr>
        <p:spPr bwMode="auto">
          <a:xfrm flipV="1">
            <a:off x="3763963" y="2071399"/>
            <a:ext cx="0" cy="3492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+mn-lt"/>
            </a:endParaRPr>
          </a:p>
        </p:txBody>
      </p:sp>
      <p:sp>
        <p:nvSpPr>
          <p:cNvPr id="571481" name="Line 89"/>
          <p:cNvSpPr>
            <a:spLocks noChangeShapeType="1"/>
          </p:cNvSpPr>
          <p:nvPr/>
        </p:nvSpPr>
        <p:spPr bwMode="auto">
          <a:xfrm flipH="1">
            <a:off x="5207000" y="2603211"/>
            <a:ext cx="2413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+mn-lt"/>
            </a:endParaRPr>
          </a:p>
        </p:txBody>
      </p:sp>
      <p:sp>
        <p:nvSpPr>
          <p:cNvPr id="571482" name="Line 90"/>
          <p:cNvSpPr>
            <a:spLocks noChangeShapeType="1"/>
          </p:cNvSpPr>
          <p:nvPr/>
        </p:nvSpPr>
        <p:spPr bwMode="auto">
          <a:xfrm flipV="1">
            <a:off x="5207000" y="2071399"/>
            <a:ext cx="0" cy="53181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+mn-lt"/>
            </a:endParaRPr>
          </a:p>
        </p:txBody>
      </p:sp>
      <p:sp>
        <p:nvSpPr>
          <p:cNvPr id="571483" name="Text Box 91"/>
          <p:cNvSpPr txBox="1">
            <a:spLocks noChangeArrowheads="1"/>
          </p:cNvSpPr>
          <p:nvPr/>
        </p:nvSpPr>
        <p:spPr bwMode="auto">
          <a:xfrm>
            <a:off x="5399088" y="2402542"/>
            <a:ext cx="505267" cy="4616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200">
                <a:latin typeface="+mn-lt"/>
              </a:rPr>
              <a:t>PTEA </a:t>
            </a:r>
          </a:p>
          <a:p>
            <a:pPr algn="l">
              <a:lnSpc>
                <a:spcPct val="100000"/>
              </a:lnSpc>
            </a:pPr>
            <a:r>
              <a:rPr lang="en-US" sz="1200">
                <a:latin typeface="+mn-lt"/>
              </a:rPr>
              <a:t>hit</a:t>
            </a:r>
          </a:p>
        </p:txBody>
      </p:sp>
      <p:sp>
        <p:nvSpPr>
          <p:cNvPr id="571484" name="Line 92"/>
          <p:cNvSpPr>
            <a:spLocks noChangeShapeType="1"/>
          </p:cNvSpPr>
          <p:nvPr/>
        </p:nvSpPr>
        <p:spPr bwMode="auto">
          <a:xfrm flipH="1">
            <a:off x="5207000" y="4355811"/>
            <a:ext cx="2413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+mn-lt"/>
            </a:endParaRPr>
          </a:p>
        </p:txBody>
      </p:sp>
      <p:sp>
        <p:nvSpPr>
          <p:cNvPr id="571485" name="Line 93"/>
          <p:cNvSpPr>
            <a:spLocks noChangeShapeType="1"/>
          </p:cNvSpPr>
          <p:nvPr/>
        </p:nvSpPr>
        <p:spPr bwMode="auto">
          <a:xfrm flipH="1" flipV="1">
            <a:off x="5207000" y="4355811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+mn-lt"/>
            </a:endParaRPr>
          </a:p>
        </p:txBody>
      </p:sp>
      <p:sp>
        <p:nvSpPr>
          <p:cNvPr id="571486" name="Text Box 94"/>
          <p:cNvSpPr txBox="1">
            <a:spLocks noChangeArrowheads="1"/>
          </p:cNvSpPr>
          <p:nvPr/>
        </p:nvSpPr>
        <p:spPr bwMode="auto">
          <a:xfrm>
            <a:off x="5399088" y="4155142"/>
            <a:ext cx="358391" cy="4616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200">
                <a:latin typeface="+mn-lt"/>
              </a:rPr>
              <a:t>PA </a:t>
            </a:r>
          </a:p>
          <a:p>
            <a:pPr algn="l">
              <a:lnSpc>
                <a:spcPct val="100000"/>
              </a:lnSpc>
            </a:pPr>
            <a:r>
              <a:rPr lang="en-US" sz="1200">
                <a:latin typeface="+mn-lt"/>
              </a:rPr>
              <a:t>hit</a:t>
            </a:r>
          </a:p>
        </p:txBody>
      </p:sp>
      <p:sp>
        <p:nvSpPr>
          <p:cNvPr id="571487" name="Line 95"/>
          <p:cNvSpPr>
            <a:spLocks noChangeShapeType="1"/>
          </p:cNvSpPr>
          <p:nvPr/>
        </p:nvSpPr>
        <p:spPr bwMode="auto">
          <a:xfrm>
            <a:off x="6389688" y="3182649"/>
            <a:ext cx="1162050" cy="15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+mn-lt"/>
            </a:endParaRPr>
          </a:p>
        </p:txBody>
      </p:sp>
      <p:sp>
        <p:nvSpPr>
          <p:cNvPr id="571488" name="Line 96"/>
          <p:cNvSpPr>
            <a:spLocks noChangeShapeType="1"/>
          </p:cNvSpPr>
          <p:nvPr/>
        </p:nvSpPr>
        <p:spPr bwMode="auto">
          <a:xfrm flipH="1">
            <a:off x="6373813" y="4355811"/>
            <a:ext cx="11715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+mn-lt"/>
            </a:endParaRPr>
          </a:p>
        </p:txBody>
      </p:sp>
      <p:sp>
        <p:nvSpPr>
          <p:cNvPr id="571489" name="Text Box 97"/>
          <p:cNvSpPr txBox="1">
            <a:spLocks noChangeArrowheads="1"/>
          </p:cNvSpPr>
          <p:nvPr/>
        </p:nvSpPr>
        <p:spPr bwMode="auto">
          <a:xfrm>
            <a:off x="6672263" y="4050009"/>
            <a:ext cx="583814" cy="3385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00">
                <a:latin typeface="+mn-lt"/>
              </a:rPr>
              <a:t>Data</a:t>
            </a:r>
          </a:p>
        </p:txBody>
      </p:sp>
      <p:sp>
        <p:nvSpPr>
          <p:cNvPr id="571490" name="Line 98"/>
          <p:cNvSpPr>
            <a:spLocks noChangeShapeType="1"/>
          </p:cNvSpPr>
          <p:nvPr/>
        </p:nvSpPr>
        <p:spPr bwMode="auto">
          <a:xfrm flipH="1">
            <a:off x="6361113" y="2603211"/>
            <a:ext cx="11715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+mn-lt"/>
            </a:endParaRPr>
          </a:p>
        </p:txBody>
      </p:sp>
      <p:sp>
        <p:nvSpPr>
          <p:cNvPr id="571491" name="Text Box 99"/>
          <p:cNvSpPr txBox="1">
            <a:spLocks noChangeArrowheads="1"/>
          </p:cNvSpPr>
          <p:nvPr/>
        </p:nvSpPr>
        <p:spPr bwMode="auto">
          <a:xfrm>
            <a:off x="6689725" y="2265659"/>
            <a:ext cx="494947" cy="3385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00">
                <a:latin typeface="+mn-lt"/>
              </a:rPr>
              <a:t>PTE</a:t>
            </a:r>
          </a:p>
        </p:txBody>
      </p:sp>
      <p:sp>
        <p:nvSpPr>
          <p:cNvPr id="571492" name="Text Box 100"/>
          <p:cNvSpPr txBox="1">
            <a:spLocks noChangeArrowheads="1"/>
          </p:cNvSpPr>
          <p:nvPr/>
        </p:nvSpPr>
        <p:spPr bwMode="auto">
          <a:xfrm>
            <a:off x="5573713" y="4596824"/>
            <a:ext cx="671979" cy="58477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600" dirty="0">
                <a:latin typeface="+mn-lt"/>
              </a:rPr>
              <a:t>L1</a:t>
            </a:r>
          </a:p>
          <a:p>
            <a:pPr algn="ctr">
              <a:lnSpc>
                <a:spcPct val="100000"/>
              </a:lnSpc>
            </a:pPr>
            <a:r>
              <a:rPr lang="en-US" sz="1600" dirty="0">
                <a:latin typeface="+mn-lt"/>
              </a:rPr>
              <a:t>cache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838200" y="2222211"/>
            <a:ext cx="11065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CPU Chip</a:t>
            </a:r>
          </a:p>
        </p:txBody>
      </p:sp>
      <p:sp>
        <p:nvSpPr>
          <p:cNvPr id="44" name="Rectangle 72"/>
          <p:cNvSpPr>
            <a:spLocks noChangeArrowheads="1"/>
          </p:cNvSpPr>
          <p:nvPr/>
        </p:nvSpPr>
        <p:spPr bwMode="auto">
          <a:xfrm>
            <a:off x="943437" y="6191230"/>
            <a:ext cx="7241252" cy="26674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63500" tIns="25400" rIns="63500" bIns="25400">
            <a:prstTxWarp prst="textNoShape">
              <a:avLst/>
            </a:prstTxWarp>
            <a:spAutoFit/>
          </a:bodyPr>
          <a:lstStyle/>
          <a:p>
            <a:pPr algn="l">
              <a:lnSpc>
                <a:spcPct val="85000"/>
              </a:lnSpc>
            </a:pPr>
            <a:r>
              <a:rPr lang="en-US" sz="1600" i="1" dirty="0" smtClean="0">
                <a:latin typeface="+mn-lt"/>
              </a:rPr>
              <a:t>VA: virtual address, PA: physical address, PTE: page table entry, PTEA = PTE address</a:t>
            </a:r>
            <a:endParaRPr lang="en-US" sz="1600" i="1" dirty="0">
              <a:latin typeface="+mn-lt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Grp="1" noChangeArrowheads="1"/>
          </p:cNvSpPr>
          <p:nvPr>
            <p:ph type="title"/>
          </p:nvPr>
        </p:nvSpPr>
        <p:spPr>
          <a:xfrm>
            <a:off x="389467" y="493712"/>
            <a:ext cx="8382000" cy="573088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Speeding up Translation with a TLB</a:t>
            </a:r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81000" y="1481138"/>
            <a:ext cx="8548687" cy="5224462"/>
          </a:xfrm>
          <a:ln/>
        </p:spPr>
        <p:txBody>
          <a:bodyPr/>
          <a:lstStyle/>
          <a:p>
            <a:pPr>
              <a:spcBef>
                <a:spcPts val="1250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>
                <a:effectLst/>
              </a:rPr>
              <a:t>Page table entries (PTEs) are cached in L1 like any other memory word</a:t>
            </a:r>
          </a:p>
          <a:p>
            <a:pPr lvl="1">
              <a:spcBef>
                <a:spcPts val="563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PTEs may be evicted by other data references</a:t>
            </a:r>
          </a:p>
          <a:p>
            <a:pPr lvl="1">
              <a:spcBef>
                <a:spcPts val="563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PTE hit still requires a</a:t>
            </a:r>
            <a:r>
              <a:rPr lang="en-GB" dirty="0" smtClean="0"/>
              <a:t> small L1 delay</a:t>
            </a:r>
            <a:endParaRPr lang="en-GB" dirty="0"/>
          </a:p>
          <a:p>
            <a:pPr>
              <a:spcBef>
                <a:spcPts val="1250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Solution: </a:t>
            </a:r>
            <a:r>
              <a:rPr lang="en-GB" i="1" dirty="0">
                <a:solidFill>
                  <a:srgbClr val="C00000"/>
                </a:solidFill>
                <a:effectLst/>
              </a:rPr>
              <a:t>Translation </a:t>
            </a:r>
            <a:r>
              <a:rPr lang="en-GB" i="1" dirty="0" err="1">
                <a:solidFill>
                  <a:srgbClr val="C00000"/>
                </a:solidFill>
                <a:effectLst/>
              </a:rPr>
              <a:t>Lookaside</a:t>
            </a:r>
            <a:r>
              <a:rPr lang="en-GB" i="1" dirty="0">
                <a:solidFill>
                  <a:srgbClr val="C00000"/>
                </a:solidFill>
                <a:effectLst/>
              </a:rPr>
              <a:t> Buffer</a:t>
            </a:r>
            <a:r>
              <a:rPr lang="en-GB" dirty="0">
                <a:effectLst/>
              </a:rPr>
              <a:t> (TLB)</a:t>
            </a:r>
          </a:p>
          <a:p>
            <a:pPr lvl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/>
              <a:t>Small set-associative hardware </a:t>
            </a:r>
            <a:r>
              <a:rPr lang="en-GB" dirty="0"/>
              <a:t>cache in MMU</a:t>
            </a:r>
          </a:p>
          <a:p>
            <a:pPr lvl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Maps virtual page numbers to  physical page numbers</a:t>
            </a:r>
          </a:p>
          <a:p>
            <a:pPr lvl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Contains complete page table entries for small number of pages</a:t>
            </a:r>
          </a:p>
          <a:p>
            <a:pPr lvl="1">
              <a:buFont typeface="Wingdings" pitchFamily="2" charset="2"/>
              <a:buNone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Accessing the TLB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7896225" cy="847725"/>
          </a:xfrm>
        </p:spPr>
        <p:txBody>
          <a:bodyPr/>
          <a:lstStyle/>
          <a:p>
            <a:r>
              <a:rPr lang="en-US" dirty="0" smtClean="0"/>
              <a:t>MMU uses the VPN portion of the virtual address to access the TLB:</a:t>
            </a:r>
            <a:endParaRPr lang="en-US" dirty="0"/>
          </a:p>
        </p:txBody>
      </p:sp>
      <p:sp>
        <p:nvSpPr>
          <p:cNvPr id="4" name="Rectangle 379"/>
          <p:cNvSpPr>
            <a:spLocks noChangeArrowheads="1"/>
          </p:cNvSpPr>
          <p:nvPr/>
        </p:nvSpPr>
        <p:spPr bwMode="auto">
          <a:xfrm>
            <a:off x="4454526" y="2908300"/>
            <a:ext cx="1658937" cy="304800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r>
              <a:rPr lang="en-US" sz="1800" dirty="0"/>
              <a:t>TLB tag (TLBT)</a:t>
            </a:r>
          </a:p>
        </p:txBody>
      </p:sp>
      <p:sp>
        <p:nvSpPr>
          <p:cNvPr id="5" name="Rectangle 380"/>
          <p:cNvSpPr>
            <a:spLocks noChangeArrowheads="1"/>
          </p:cNvSpPr>
          <p:nvPr/>
        </p:nvSpPr>
        <p:spPr bwMode="auto">
          <a:xfrm>
            <a:off x="6108701" y="2908300"/>
            <a:ext cx="1770062" cy="3048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1800"/>
              <a:t>TLB index (TLBI)</a:t>
            </a:r>
          </a:p>
        </p:txBody>
      </p:sp>
      <p:sp>
        <p:nvSpPr>
          <p:cNvPr id="6" name="Text Box 381"/>
          <p:cNvSpPr txBox="1">
            <a:spLocks noChangeArrowheads="1"/>
          </p:cNvSpPr>
          <p:nvPr/>
        </p:nvSpPr>
        <p:spPr bwMode="auto">
          <a:xfrm>
            <a:off x="8670926" y="2607261"/>
            <a:ext cx="27824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1600"/>
              <a:t>0</a:t>
            </a:r>
          </a:p>
        </p:txBody>
      </p:sp>
      <p:sp>
        <p:nvSpPr>
          <p:cNvPr id="7" name="Text Box 382"/>
          <p:cNvSpPr txBox="1">
            <a:spLocks noChangeArrowheads="1"/>
          </p:cNvSpPr>
          <p:nvPr/>
        </p:nvSpPr>
        <p:spPr bwMode="auto">
          <a:xfrm>
            <a:off x="7842251" y="2607261"/>
            <a:ext cx="437039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1600"/>
              <a:t>p-1</a:t>
            </a:r>
          </a:p>
        </p:txBody>
      </p:sp>
      <p:sp>
        <p:nvSpPr>
          <p:cNvPr id="8" name="Text Box 383"/>
          <p:cNvSpPr txBox="1">
            <a:spLocks noChangeArrowheads="1"/>
          </p:cNvSpPr>
          <p:nvPr/>
        </p:nvSpPr>
        <p:spPr bwMode="auto">
          <a:xfrm>
            <a:off x="7637463" y="2607261"/>
            <a:ext cx="287459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1600"/>
              <a:t>p</a:t>
            </a:r>
          </a:p>
        </p:txBody>
      </p:sp>
      <p:sp>
        <p:nvSpPr>
          <p:cNvPr id="9" name="Text Box 384"/>
          <p:cNvSpPr txBox="1">
            <a:spLocks noChangeArrowheads="1"/>
          </p:cNvSpPr>
          <p:nvPr/>
        </p:nvSpPr>
        <p:spPr bwMode="auto">
          <a:xfrm>
            <a:off x="4343400" y="2607261"/>
            <a:ext cx="437039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1600"/>
              <a:t>n-1</a:t>
            </a:r>
          </a:p>
        </p:txBody>
      </p:sp>
      <p:sp>
        <p:nvSpPr>
          <p:cNvPr id="10" name="Rectangle 385"/>
          <p:cNvSpPr>
            <a:spLocks noChangeArrowheads="1"/>
          </p:cNvSpPr>
          <p:nvPr/>
        </p:nvSpPr>
        <p:spPr bwMode="auto">
          <a:xfrm>
            <a:off x="7880351" y="2908300"/>
            <a:ext cx="919162" cy="3048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1800"/>
              <a:t>VPO</a:t>
            </a:r>
          </a:p>
        </p:txBody>
      </p:sp>
      <p:sp>
        <p:nvSpPr>
          <p:cNvPr id="11" name="AutoShape 386"/>
          <p:cNvSpPr>
            <a:spLocks/>
          </p:cNvSpPr>
          <p:nvPr/>
        </p:nvSpPr>
        <p:spPr bwMode="auto">
          <a:xfrm rot="5400000" flipV="1">
            <a:off x="6056313" y="869950"/>
            <a:ext cx="177800" cy="3403600"/>
          </a:xfrm>
          <a:prstGeom prst="leftBrace">
            <a:avLst>
              <a:gd name="adj1" fmla="val 159524"/>
              <a:gd name="adj2" fmla="val 49949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12" name="Text Box 387"/>
          <p:cNvSpPr txBox="1">
            <a:spLocks noChangeArrowheads="1"/>
          </p:cNvSpPr>
          <p:nvPr/>
        </p:nvSpPr>
        <p:spPr bwMode="auto">
          <a:xfrm>
            <a:off x="5840413" y="2113518"/>
            <a:ext cx="57374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1800" dirty="0"/>
              <a:t>VPN</a:t>
            </a:r>
          </a:p>
        </p:txBody>
      </p:sp>
      <p:sp>
        <p:nvSpPr>
          <p:cNvPr id="13" name="Text Box 388"/>
          <p:cNvSpPr txBox="1">
            <a:spLocks noChangeArrowheads="1"/>
          </p:cNvSpPr>
          <p:nvPr/>
        </p:nvSpPr>
        <p:spPr bwMode="auto">
          <a:xfrm>
            <a:off x="6107113" y="2607261"/>
            <a:ext cx="591328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1600"/>
              <a:t>p+t-1</a:t>
            </a:r>
          </a:p>
        </p:txBody>
      </p:sp>
      <p:sp>
        <p:nvSpPr>
          <p:cNvPr id="14" name="Text Box 389"/>
          <p:cNvSpPr txBox="1">
            <a:spLocks noChangeArrowheads="1"/>
          </p:cNvSpPr>
          <p:nvPr/>
        </p:nvSpPr>
        <p:spPr bwMode="auto">
          <a:xfrm>
            <a:off x="5749926" y="2607261"/>
            <a:ext cx="441748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1600" dirty="0" err="1"/>
              <a:t>p+t</a:t>
            </a:r>
            <a:endParaRPr lang="en-US" sz="1600" dirty="0"/>
          </a:p>
        </p:txBody>
      </p:sp>
      <p:sp>
        <p:nvSpPr>
          <p:cNvPr id="16" name="Rectangle 15"/>
          <p:cNvSpPr/>
          <p:nvPr/>
        </p:nvSpPr>
        <p:spPr bwMode="auto">
          <a:xfrm>
            <a:off x="838200" y="3739782"/>
            <a:ext cx="5257800" cy="61284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600" dirty="0" smtClean="0">
              <a:latin typeface="Calibri" pitchFamily="34" charset="0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987607" y="3815985"/>
            <a:ext cx="2377893" cy="46044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600" dirty="0" smtClean="0">
              <a:latin typeface="Calibri" pitchFamily="34" charset="0"/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2280925" y="3914651"/>
            <a:ext cx="932626" cy="266352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PTE</a:t>
            </a:r>
          </a:p>
        </p:txBody>
      </p:sp>
      <p:sp>
        <p:nvSpPr>
          <p:cNvPr id="22" name="Rectangle 21"/>
          <p:cNvSpPr/>
          <p:nvPr/>
        </p:nvSpPr>
        <p:spPr bwMode="auto">
          <a:xfrm>
            <a:off x="1501788" y="3914651"/>
            <a:ext cx="619789" cy="263110"/>
          </a:xfrm>
          <a:prstGeom prst="rect">
            <a:avLst/>
          </a:prstGeom>
          <a:solidFill>
            <a:schemeClr val="accent3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tag</a:t>
            </a:r>
          </a:p>
        </p:txBody>
      </p:sp>
      <p:sp>
        <p:nvSpPr>
          <p:cNvPr id="23" name="Rectangle 22"/>
          <p:cNvSpPr/>
          <p:nvPr/>
        </p:nvSpPr>
        <p:spPr bwMode="auto">
          <a:xfrm>
            <a:off x="1096928" y="3914651"/>
            <a:ext cx="235319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v</a:t>
            </a:r>
          </a:p>
        </p:txBody>
      </p:sp>
      <p:sp>
        <p:nvSpPr>
          <p:cNvPr id="108" name="TextBox 107"/>
          <p:cNvSpPr txBox="1"/>
          <p:nvPr/>
        </p:nvSpPr>
        <p:spPr>
          <a:xfrm rot="16200000">
            <a:off x="3050943" y="4994139"/>
            <a:ext cx="5496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Calibri" pitchFamily="34" charset="0"/>
              </a:rPr>
              <a:t>…</a:t>
            </a:r>
          </a:p>
        </p:txBody>
      </p:sp>
      <p:sp>
        <p:nvSpPr>
          <p:cNvPr id="109" name="Rectangle 108"/>
          <p:cNvSpPr/>
          <p:nvPr/>
        </p:nvSpPr>
        <p:spPr bwMode="auto">
          <a:xfrm>
            <a:off x="3540307" y="3815985"/>
            <a:ext cx="2377893" cy="46044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600" dirty="0" smtClean="0">
              <a:latin typeface="Calibri" pitchFamily="34" charset="0"/>
            </a:endParaRPr>
          </a:p>
        </p:txBody>
      </p:sp>
      <p:sp>
        <p:nvSpPr>
          <p:cNvPr id="110" name="Rectangle 109"/>
          <p:cNvSpPr/>
          <p:nvPr/>
        </p:nvSpPr>
        <p:spPr bwMode="auto">
          <a:xfrm>
            <a:off x="4833625" y="3914651"/>
            <a:ext cx="932626" cy="266352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PTE</a:t>
            </a:r>
          </a:p>
        </p:txBody>
      </p:sp>
      <p:sp>
        <p:nvSpPr>
          <p:cNvPr id="111" name="Rectangle 110"/>
          <p:cNvSpPr/>
          <p:nvPr/>
        </p:nvSpPr>
        <p:spPr bwMode="auto">
          <a:xfrm>
            <a:off x="4054488" y="3914651"/>
            <a:ext cx="619789" cy="263110"/>
          </a:xfrm>
          <a:prstGeom prst="rect">
            <a:avLst/>
          </a:prstGeom>
          <a:solidFill>
            <a:schemeClr val="accent3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tag</a:t>
            </a:r>
          </a:p>
        </p:txBody>
      </p:sp>
      <p:sp>
        <p:nvSpPr>
          <p:cNvPr id="112" name="Rectangle 111"/>
          <p:cNvSpPr/>
          <p:nvPr/>
        </p:nvSpPr>
        <p:spPr bwMode="auto">
          <a:xfrm>
            <a:off x="3649628" y="3914651"/>
            <a:ext cx="235319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v</a:t>
            </a:r>
          </a:p>
        </p:txBody>
      </p:sp>
      <p:sp>
        <p:nvSpPr>
          <p:cNvPr id="113" name="TextBox 112"/>
          <p:cNvSpPr txBox="1"/>
          <p:nvPr/>
        </p:nvSpPr>
        <p:spPr>
          <a:xfrm>
            <a:off x="203200" y="3847561"/>
            <a:ext cx="659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Set 0</a:t>
            </a:r>
          </a:p>
        </p:txBody>
      </p:sp>
      <p:sp>
        <p:nvSpPr>
          <p:cNvPr id="114" name="Rectangle 113"/>
          <p:cNvSpPr/>
          <p:nvPr/>
        </p:nvSpPr>
        <p:spPr bwMode="auto">
          <a:xfrm>
            <a:off x="863600" y="4520968"/>
            <a:ext cx="5257800" cy="61284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600" dirty="0" smtClean="0">
              <a:latin typeface="Calibri" pitchFamily="34" charset="0"/>
            </a:endParaRPr>
          </a:p>
        </p:txBody>
      </p:sp>
      <p:sp>
        <p:nvSpPr>
          <p:cNvPr id="115" name="Rectangle 114"/>
          <p:cNvSpPr/>
          <p:nvPr/>
        </p:nvSpPr>
        <p:spPr bwMode="auto">
          <a:xfrm>
            <a:off x="1013007" y="4597171"/>
            <a:ext cx="2377893" cy="46044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600" dirty="0" smtClean="0">
              <a:latin typeface="Calibri" pitchFamily="34" charset="0"/>
            </a:endParaRPr>
          </a:p>
        </p:txBody>
      </p:sp>
      <p:sp>
        <p:nvSpPr>
          <p:cNvPr id="116" name="Rectangle 115"/>
          <p:cNvSpPr/>
          <p:nvPr/>
        </p:nvSpPr>
        <p:spPr bwMode="auto">
          <a:xfrm>
            <a:off x="2306325" y="4695837"/>
            <a:ext cx="932626" cy="266352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PTE</a:t>
            </a:r>
          </a:p>
        </p:txBody>
      </p:sp>
      <p:sp>
        <p:nvSpPr>
          <p:cNvPr id="117" name="Rectangle 116"/>
          <p:cNvSpPr/>
          <p:nvPr/>
        </p:nvSpPr>
        <p:spPr bwMode="auto">
          <a:xfrm>
            <a:off x="1527188" y="4695837"/>
            <a:ext cx="619789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tag</a:t>
            </a:r>
          </a:p>
        </p:txBody>
      </p:sp>
      <p:sp>
        <p:nvSpPr>
          <p:cNvPr id="118" name="Rectangle 117"/>
          <p:cNvSpPr/>
          <p:nvPr/>
        </p:nvSpPr>
        <p:spPr bwMode="auto">
          <a:xfrm>
            <a:off x="1122328" y="4695837"/>
            <a:ext cx="235319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v</a:t>
            </a:r>
          </a:p>
        </p:txBody>
      </p:sp>
      <p:sp>
        <p:nvSpPr>
          <p:cNvPr id="119" name="Rectangle 118"/>
          <p:cNvSpPr/>
          <p:nvPr/>
        </p:nvSpPr>
        <p:spPr bwMode="auto">
          <a:xfrm>
            <a:off x="3565707" y="4597171"/>
            <a:ext cx="2377893" cy="46044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600" dirty="0" smtClean="0">
              <a:latin typeface="Calibri" pitchFamily="34" charset="0"/>
            </a:endParaRPr>
          </a:p>
        </p:txBody>
      </p:sp>
      <p:sp>
        <p:nvSpPr>
          <p:cNvPr id="120" name="Rectangle 119"/>
          <p:cNvSpPr/>
          <p:nvPr/>
        </p:nvSpPr>
        <p:spPr bwMode="auto">
          <a:xfrm>
            <a:off x="4859025" y="4695837"/>
            <a:ext cx="932626" cy="266352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PTE</a:t>
            </a:r>
          </a:p>
        </p:txBody>
      </p:sp>
      <p:sp>
        <p:nvSpPr>
          <p:cNvPr id="121" name="Rectangle 120"/>
          <p:cNvSpPr/>
          <p:nvPr/>
        </p:nvSpPr>
        <p:spPr bwMode="auto">
          <a:xfrm>
            <a:off x="4079888" y="4695837"/>
            <a:ext cx="619789" cy="263110"/>
          </a:xfrm>
          <a:prstGeom prst="rect">
            <a:avLst/>
          </a:prstGeom>
          <a:solidFill>
            <a:schemeClr val="accent3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tag</a:t>
            </a:r>
          </a:p>
        </p:txBody>
      </p:sp>
      <p:sp>
        <p:nvSpPr>
          <p:cNvPr id="122" name="Rectangle 121"/>
          <p:cNvSpPr/>
          <p:nvPr/>
        </p:nvSpPr>
        <p:spPr bwMode="auto">
          <a:xfrm>
            <a:off x="3675028" y="4695837"/>
            <a:ext cx="235319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v</a:t>
            </a:r>
          </a:p>
        </p:txBody>
      </p:sp>
      <p:sp>
        <p:nvSpPr>
          <p:cNvPr id="123" name="TextBox 122"/>
          <p:cNvSpPr txBox="1"/>
          <p:nvPr/>
        </p:nvSpPr>
        <p:spPr>
          <a:xfrm>
            <a:off x="228600" y="4628747"/>
            <a:ext cx="659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Set 1</a:t>
            </a:r>
          </a:p>
        </p:txBody>
      </p:sp>
      <p:sp>
        <p:nvSpPr>
          <p:cNvPr id="124" name="Rectangle 123"/>
          <p:cNvSpPr/>
          <p:nvPr/>
        </p:nvSpPr>
        <p:spPr bwMode="auto">
          <a:xfrm>
            <a:off x="863600" y="5559357"/>
            <a:ext cx="5257800" cy="61284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600" dirty="0" smtClean="0">
              <a:latin typeface="Calibri" pitchFamily="34" charset="0"/>
            </a:endParaRPr>
          </a:p>
        </p:txBody>
      </p:sp>
      <p:sp>
        <p:nvSpPr>
          <p:cNvPr id="125" name="Rectangle 124"/>
          <p:cNvSpPr/>
          <p:nvPr/>
        </p:nvSpPr>
        <p:spPr bwMode="auto">
          <a:xfrm>
            <a:off x="1013007" y="5635560"/>
            <a:ext cx="2377893" cy="46044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600" dirty="0" smtClean="0">
              <a:latin typeface="Calibri" pitchFamily="34" charset="0"/>
            </a:endParaRPr>
          </a:p>
        </p:txBody>
      </p:sp>
      <p:sp>
        <p:nvSpPr>
          <p:cNvPr id="126" name="Rectangle 125"/>
          <p:cNvSpPr/>
          <p:nvPr/>
        </p:nvSpPr>
        <p:spPr bwMode="auto">
          <a:xfrm>
            <a:off x="2306325" y="5734226"/>
            <a:ext cx="932626" cy="266352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PTE</a:t>
            </a:r>
          </a:p>
        </p:txBody>
      </p:sp>
      <p:sp>
        <p:nvSpPr>
          <p:cNvPr id="127" name="Rectangle 126"/>
          <p:cNvSpPr/>
          <p:nvPr/>
        </p:nvSpPr>
        <p:spPr bwMode="auto">
          <a:xfrm>
            <a:off x="1527188" y="5734226"/>
            <a:ext cx="619789" cy="263110"/>
          </a:xfrm>
          <a:prstGeom prst="rect">
            <a:avLst/>
          </a:prstGeom>
          <a:solidFill>
            <a:schemeClr val="accent3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tag</a:t>
            </a:r>
          </a:p>
        </p:txBody>
      </p:sp>
      <p:sp>
        <p:nvSpPr>
          <p:cNvPr id="128" name="Rectangle 127"/>
          <p:cNvSpPr/>
          <p:nvPr/>
        </p:nvSpPr>
        <p:spPr bwMode="auto">
          <a:xfrm>
            <a:off x="1122328" y="5734226"/>
            <a:ext cx="235319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v</a:t>
            </a:r>
          </a:p>
        </p:txBody>
      </p:sp>
      <p:sp>
        <p:nvSpPr>
          <p:cNvPr id="129" name="Rectangle 128"/>
          <p:cNvSpPr/>
          <p:nvPr/>
        </p:nvSpPr>
        <p:spPr bwMode="auto">
          <a:xfrm>
            <a:off x="3565707" y="5635560"/>
            <a:ext cx="2377893" cy="46044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600" dirty="0" smtClean="0">
              <a:latin typeface="Calibri" pitchFamily="34" charset="0"/>
            </a:endParaRPr>
          </a:p>
        </p:txBody>
      </p:sp>
      <p:sp>
        <p:nvSpPr>
          <p:cNvPr id="130" name="Rectangle 129"/>
          <p:cNvSpPr/>
          <p:nvPr/>
        </p:nvSpPr>
        <p:spPr bwMode="auto">
          <a:xfrm>
            <a:off x="4859025" y="5734226"/>
            <a:ext cx="932626" cy="266352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PTE</a:t>
            </a:r>
          </a:p>
        </p:txBody>
      </p:sp>
      <p:sp>
        <p:nvSpPr>
          <p:cNvPr id="131" name="Rectangle 130"/>
          <p:cNvSpPr/>
          <p:nvPr/>
        </p:nvSpPr>
        <p:spPr bwMode="auto">
          <a:xfrm>
            <a:off x="4079888" y="5734226"/>
            <a:ext cx="619789" cy="263110"/>
          </a:xfrm>
          <a:prstGeom prst="rect">
            <a:avLst/>
          </a:prstGeom>
          <a:solidFill>
            <a:schemeClr val="accent3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tag</a:t>
            </a:r>
          </a:p>
        </p:txBody>
      </p:sp>
      <p:sp>
        <p:nvSpPr>
          <p:cNvPr id="132" name="Rectangle 131"/>
          <p:cNvSpPr/>
          <p:nvPr/>
        </p:nvSpPr>
        <p:spPr bwMode="auto">
          <a:xfrm>
            <a:off x="3675028" y="5734226"/>
            <a:ext cx="235319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v</a:t>
            </a:r>
          </a:p>
        </p:txBody>
      </p:sp>
      <p:sp>
        <p:nvSpPr>
          <p:cNvPr id="133" name="TextBox 132"/>
          <p:cNvSpPr txBox="1"/>
          <p:nvPr/>
        </p:nvSpPr>
        <p:spPr>
          <a:xfrm>
            <a:off x="0" y="5667136"/>
            <a:ext cx="8441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Set T-1</a:t>
            </a:r>
          </a:p>
        </p:txBody>
      </p:sp>
      <p:sp>
        <p:nvSpPr>
          <p:cNvPr id="134" name="TextBox 133"/>
          <p:cNvSpPr txBox="1"/>
          <p:nvPr/>
        </p:nvSpPr>
        <p:spPr>
          <a:xfrm>
            <a:off x="7377610" y="1928852"/>
            <a:ext cx="11430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T = 2</a:t>
            </a:r>
            <a:r>
              <a:rPr lang="en-US" sz="1800" baseline="30000" dirty="0" smtClean="0">
                <a:latin typeface="Calibri" pitchFamily="34" charset="0"/>
              </a:rPr>
              <a:t>t</a:t>
            </a:r>
            <a:r>
              <a:rPr lang="en-US" sz="1800" dirty="0" smtClean="0">
                <a:latin typeface="Calibri" pitchFamily="34" charset="0"/>
              </a:rPr>
              <a:t> sets</a:t>
            </a:r>
            <a:endParaRPr lang="en-US" sz="1800" baseline="30000" dirty="0" smtClean="0">
              <a:latin typeface="Calibri" pitchFamily="34" charset="0"/>
            </a:endParaRPr>
          </a:p>
        </p:txBody>
      </p:sp>
      <p:grpSp>
        <p:nvGrpSpPr>
          <p:cNvPr id="150" name="Group 149"/>
          <p:cNvGrpSpPr/>
          <p:nvPr/>
        </p:nvGrpSpPr>
        <p:grpSpPr>
          <a:xfrm>
            <a:off x="6121401" y="3213100"/>
            <a:ext cx="2967558" cy="1663700"/>
            <a:chOff x="6121401" y="3213100"/>
            <a:chExt cx="2967558" cy="1663700"/>
          </a:xfrm>
        </p:grpSpPr>
        <p:cxnSp>
          <p:nvCxnSpPr>
            <p:cNvPr id="136" name="Straight Connector 135"/>
            <p:cNvCxnSpPr>
              <a:stCxn id="5" idx="2"/>
            </p:cNvCxnSpPr>
            <p:nvPr/>
          </p:nvCxnSpPr>
          <p:spPr bwMode="auto">
            <a:xfrm>
              <a:off x="6993732" y="3213100"/>
              <a:ext cx="0" cy="166370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0" name="Straight Arrow Connector 139"/>
            <p:cNvCxnSpPr/>
            <p:nvPr/>
          </p:nvCxnSpPr>
          <p:spPr bwMode="auto">
            <a:xfrm flipH="1">
              <a:off x="6121401" y="4876800"/>
              <a:ext cx="872331" cy="0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43" name="TextBox 142"/>
            <p:cNvSpPr txBox="1"/>
            <p:nvPr/>
          </p:nvSpPr>
          <p:spPr>
            <a:xfrm>
              <a:off x="7086600" y="4177761"/>
              <a:ext cx="200235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smtClean="0">
                  <a:latin typeface="Calibri" pitchFamily="34" charset="0"/>
                </a:rPr>
                <a:t>TLBI selects the set</a:t>
              </a:r>
            </a:p>
          </p:txBody>
        </p:sp>
      </p:grpSp>
      <p:grpSp>
        <p:nvGrpSpPr>
          <p:cNvPr id="151" name="Group 150"/>
          <p:cNvGrpSpPr/>
          <p:nvPr/>
        </p:nvGrpSpPr>
        <p:grpSpPr>
          <a:xfrm>
            <a:off x="1828800" y="2395319"/>
            <a:ext cx="2625726" cy="2300518"/>
            <a:chOff x="1828800" y="2395319"/>
            <a:chExt cx="2625726" cy="2300518"/>
          </a:xfrm>
        </p:grpSpPr>
        <p:cxnSp>
          <p:nvCxnSpPr>
            <p:cNvPr id="145" name="Straight Connector 144"/>
            <p:cNvCxnSpPr>
              <a:stCxn id="4" idx="1"/>
            </p:cNvCxnSpPr>
            <p:nvPr/>
          </p:nvCxnSpPr>
          <p:spPr bwMode="auto">
            <a:xfrm flipH="1" flipV="1">
              <a:off x="1828800" y="3048000"/>
              <a:ext cx="2625726" cy="1270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7" name="Straight Arrow Connector 146"/>
            <p:cNvCxnSpPr>
              <a:endCxn id="117" idx="0"/>
            </p:cNvCxnSpPr>
            <p:nvPr/>
          </p:nvCxnSpPr>
          <p:spPr bwMode="auto">
            <a:xfrm>
              <a:off x="1828800" y="3048000"/>
              <a:ext cx="8283" cy="1647837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48" name="TextBox 147"/>
            <p:cNvSpPr txBox="1"/>
            <p:nvPr/>
          </p:nvSpPr>
          <p:spPr>
            <a:xfrm>
              <a:off x="2281787" y="2395319"/>
              <a:ext cx="206161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dirty="0" smtClean="0">
                  <a:latin typeface="Calibri" pitchFamily="34" charset="0"/>
                </a:rPr>
                <a:t>TLBT matches tag of line within set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784694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/>
          <p:cNvSpPr/>
          <p:nvPr/>
        </p:nvSpPr>
        <p:spPr bwMode="auto">
          <a:xfrm>
            <a:off x="1384985" y="1752600"/>
            <a:ext cx="3749615" cy="2695242"/>
          </a:xfrm>
          <a:prstGeom prst="rect">
            <a:avLst/>
          </a:prstGeom>
          <a:solidFill>
            <a:srgbClr val="EBEBEB"/>
          </a:solidFill>
          <a:ln w="25400" cap="flat" cmpd="sng" algn="ctr">
            <a:noFill/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17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436562"/>
            <a:ext cx="8716963" cy="782638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TLB Hit</a:t>
            </a:r>
            <a:endParaRPr lang="en-GB" dirty="0"/>
          </a:p>
        </p:txBody>
      </p:sp>
      <p:sp>
        <p:nvSpPr>
          <p:cNvPr id="9226" name="Rectangle 10"/>
          <p:cNvSpPr>
            <a:spLocks noChangeArrowheads="1"/>
          </p:cNvSpPr>
          <p:nvPr/>
        </p:nvSpPr>
        <p:spPr bwMode="auto">
          <a:xfrm>
            <a:off x="3963987" y="3007259"/>
            <a:ext cx="1066800" cy="1237384"/>
          </a:xfrm>
          <a:prstGeom prst="rect">
            <a:avLst/>
          </a:prstGeom>
          <a:solidFill>
            <a:srgbClr val="DBF2DA"/>
          </a:solidFill>
          <a:ln w="126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smtClean="0">
                <a:latin typeface="Calibri" pitchFamily="34" charset="0"/>
              </a:rPr>
              <a:t>MMU</a:t>
            </a:r>
            <a:endParaRPr lang="en-GB" sz="1600" dirty="0">
              <a:latin typeface="Calibri" pitchFamily="34" charset="0"/>
            </a:endParaRPr>
          </a:p>
        </p:txBody>
      </p:sp>
      <p:sp>
        <p:nvSpPr>
          <p:cNvPr id="9233" name="Rectangle 17"/>
          <p:cNvSpPr>
            <a:spLocks noChangeArrowheads="1"/>
          </p:cNvSpPr>
          <p:nvPr/>
        </p:nvSpPr>
        <p:spPr bwMode="auto">
          <a:xfrm>
            <a:off x="6553200" y="2722233"/>
            <a:ext cx="914400" cy="2284410"/>
          </a:xfrm>
          <a:prstGeom prst="rect">
            <a:avLst/>
          </a:prstGeom>
          <a:solidFill>
            <a:srgbClr val="EBEBEB"/>
          </a:solidFill>
          <a:ln w="1908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1600" dirty="0" smtClean="0">
                <a:latin typeface="Calibri" pitchFamily="34" charset="0"/>
              </a:rPr>
              <a:t>Cache/</a:t>
            </a:r>
          </a:p>
          <a:p>
            <a:r>
              <a:rPr lang="en-US" sz="1600" dirty="0" smtClean="0">
                <a:latin typeface="Calibri" pitchFamily="34" charset="0"/>
              </a:rPr>
              <a:t>Memory</a:t>
            </a:r>
            <a:endParaRPr lang="en-US" sz="1600" dirty="0">
              <a:latin typeface="Calibri" pitchFamily="34" charset="0"/>
            </a:endParaRPr>
          </a:p>
        </p:txBody>
      </p:sp>
      <p:sp>
        <p:nvSpPr>
          <p:cNvPr id="37" name="Rectangle 10"/>
          <p:cNvSpPr>
            <a:spLocks noChangeArrowheads="1"/>
          </p:cNvSpPr>
          <p:nvPr/>
        </p:nvSpPr>
        <p:spPr bwMode="auto">
          <a:xfrm>
            <a:off x="1525587" y="3359738"/>
            <a:ext cx="1066800" cy="533400"/>
          </a:xfrm>
          <a:prstGeom prst="rect">
            <a:avLst/>
          </a:prstGeom>
          <a:solidFill>
            <a:srgbClr val="F6D2D2"/>
          </a:solidFill>
          <a:ln w="126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CPU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1390151" y="1752600"/>
            <a:ext cx="10583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CPU Chip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2592387" y="3119439"/>
            <a:ext cx="1370013" cy="541005"/>
            <a:chOff x="2592387" y="3119439"/>
            <a:chExt cx="1370013" cy="541005"/>
          </a:xfrm>
        </p:grpSpPr>
        <p:cxnSp>
          <p:nvCxnSpPr>
            <p:cNvPr id="38" name="Straight Arrow Connector 37"/>
            <p:cNvCxnSpPr>
              <a:stCxn id="37" idx="3"/>
            </p:cNvCxnSpPr>
            <p:nvPr/>
          </p:nvCxnSpPr>
          <p:spPr bwMode="auto">
            <a:xfrm flipV="1">
              <a:off x="2592387" y="3621869"/>
              <a:ext cx="1370013" cy="4569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41" name="Text Box 9"/>
            <p:cNvSpPr txBox="1">
              <a:spLocks noChangeArrowheads="1"/>
            </p:cNvSpPr>
            <p:nvPr/>
          </p:nvSpPr>
          <p:spPr bwMode="auto">
            <a:xfrm>
              <a:off x="3049587" y="3354782"/>
              <a:ext cx="387007" cy="30566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pPr algn="ctr">
                <a:lnSpc>
                  <a:spcPct val="9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400" dirty="0" smtClean="0">
                  <a:latin typeface="Calibri" pitchFamily="34" charset="0"/>
                </a:rPr>
                <a:t>VA</a:t>
              </a:r>
              <a:endParaRPr lang="en-GB" sz="1400" dirty="0">
                <a:latin typeface="Calibri" pitchFamily="34" charset="0"/>
              </a:endParaRPr>
            </a:p>
          </p:txBody>
        </p:sp>
        <p:sp>
          <p:nvSpPr>
            <p:cNvPr id="51" name="Oval 4"/>
            <p:cNvSpPr>
              <a:spLocks noChangeArrowheads="1"/>
            </p:cNvSpPr>
            <p:nvPr/>
          </p:nvSpPr>
          <p:spPr bwMode="auto">
            <a:xfrm>
              <a:off x="3107266" y="3119439"/>
              <a:ext cx="274637" cy="274638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2844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9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400" b="1" dirty="0">
                  <a:solidFill>
                    <a:schemeClr val="bg1"/>
                  </a:solidFill>
                  <a:latin typeface="Calibri" pitchFamily="34" charset="0"/>
                </a:rPr>
                <a:t>1</a:t>
              </a: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030787" y="3352800"/>
            <a:ext cx="1522413" cy="594390"/>
            <a:chOff x="5030787" y="3352800"/>
            <a:chExt cx="1522413" cy="594390"/>
          </a:xfrm>
        </p:grpSpPr>
        <p:sp>
          <p:nvSpPr>
            <p:cNvPr id="9225" name="Text Box 9"/>
            <p:cNvSpPr txBox="1">
              <a:spLocks noChangeArrowheads="1"/>
            </p:cNvSpPr>
            <p:nvPr/>
          </p:nvSpPr>
          <p:spPr bwMode="auto">
            <a:xfrm>
              <a:off x="5606298" y="3352800"/>
              <a:ext cx="374759" cy="30566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pPr algn="ctr">
                <a:lnSpc>
                  <a:spcPct val="9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400" dirty="0" smtClean="0">
                  <a:latin typeface="Calibri" pitchFamily="34" charset="0"/>
                </a:rPr>
                <a:t>PA</a:t>
              </a:r>
              <a:endParaRPr lang="en-GB" sz="1400" dirty="0">
                <a:latin typeface="Calibri" pitchFamily="34" charset="0"/>
              </a:endParaRPr>
            </a:p>
          </p:txBody>
        </p:sp>
        <p:cxnSp>
          <p:nvCxnSpPr>
            <p:cNvPr id="40" name="Straight Arrow Connector 39"/>
            <p:cNvCxnSpPr/>
            <p:nvPr/>
          </p:nvCxnSpPr>
          <p:spPr bwMode="auto">
            <a:xfrm flipV="1">
              <a:off x="5030787" y="3605659"/>
              <a:ext cx="1522413" cy="1376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54" name="Oval 20"/>
            <p:cNvSpPr>
              <a:spLocks noChangeArrowheads="1"/>
            </p:cNvSpPr>
            <p:nvPr/>
          </p:nvSpPr>
          <p:spPr bwMode="auto">
            <a:xfrm>
              <a:off x="5656358" y="3672552"/>
              <a:ext cx="274638" cy="274638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2844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9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400" dirty="0">
                  <a:solidFill>
                    <a:schemeClr val="bg1"/>
                  </a:solidFill>
                  <a:latin typeface="Calibri" pitchFamily="34" charset="0"/>
                </a:rPr>
                <a:t>4</a:t>
              </a: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2058988" y="3893139"/>
            <a:ext cx="4494213" cy="1444567"/>
            <a:chOff x="2058988" y="3893139"/>
            <a:chExt cx="4494213" cy="1444567"/>
          </a:xfrm>
        </p:grpSpPr>
        <p:sp>
          <p:nvSpPr>
            <p:cNvPr id="9248" name="Text Box 32"/>
            <p:cNvSpPr txBox="1">
              <a:spLocks noChangeArrowheads="1"/>
            </p:cNvSpPr>
            <p:nvPr/>
          </p:nvSpPr>
          <p:spPr bwMode="auto">
            <a:xfrm>
              <a:off x="3887787" y="4778043"/>
              <a:ext cx="531020" cy="30566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pPr algn="ctr">
                <a:lnSpc>
                  <a:spcPct val="9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400" dirty="0" smtClean="0">
                  <a:latin typeface="Calibri" pitchFamily="34" charset="0"/>
                </a:rPr>
                <a:t>Data</a:t>
              </a:r>
              <a:endParaRPr lang="en-GB" sz="1400" dirty="0">
                <a:latin typeface="Calibri" pitchFamily="34" charset="0"/>
              </a:endParaRPr>
            </a:p>
          </p:txBody>
        </p:sp>
        <p:cxnSp>
          <p:nvCxnSpPr>
            <p:cNvPr id="50" name="Shape 49"/>
            <p:cNvCxnSpPr>
              <a:endCxn id="37" idx="2"/>
            </p:cNvCxnSpPr>
            <p:nvPr/>
          </p:nvCxnSpPr>
          <p:spPr bwMode="auto">
            <a:xfrm rot="10800000">
              <a:off x="2058988" y="3893139"/>
              <a:ext cx="4494213" cy="884905"/>
            </a:xfrm>
            <a:prstGeom prst="bentConnector2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56" name="Oval 21"/>
            <p:cNvSpPr>
              <a:spLocks noChangeArrowheads="1"/>
            </p:cNvSpPr>
            <p:nvPr/>
          </p:nvSpPr>
          <p:spPr bwMode="auto">
            <a:xfrm>
              <a:off x="4021666" y="5063069"/>
              <a:ext cx="274638" cy="274637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2844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9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400" dirty="0">
                  <a:solidFill>
                    <a:schemeClr val="bg1"/>
                  </a:solidFill>
                  <a:latin typeface="Calibri" pitchFamily="34" charset="0"/>
                </a:rPr>
                <a:t>5</a:t>
              </a:r>
            </a:p>
          </p:txBody>
        </p:sp>
      </p:grpSp>
      <p:sp>
        <p:nvSpPr>
          <p:cNvPr id="25" name="Rectangle 2"/>
          <p:cNvSpPr txBox="1">
            <a:spLocks noChangeArrowheads="1"/>
          </p:cNvSpPr>
          <p:nvPr/>
        </p:nvSpPr>
        <p:spPr bwMode="auto">
          <a:xfrm>
            <a:off x="506411" y="5822950"/>
            <a:ext cx="7189789" cy="57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SzPct val="60000"/>
              <a:buFont typeface="Wingdings" pitchFamily="2" charset="2"/>
              <a:buNone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  <a:defRPr/>
            </a:pPr>
            <a:r>
              <a:rPr kumimoji="0" lang="en-GB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A TLB hit eliminates a memory access</a:t>
            </a:r>
            <a:endParaRPr kumimoji="0" lang="en-GB" sz="24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26" name="Rectangle 10"/>
          <p:cNvSpPr>
            <a:spLocks noChangeArrowheads="1"/>
          </p:cNvSpPr>
          <p:nvPr/>
        </p:nvSpPr>
        <p:spPr bwMode="auto">
          <a:xfrm>
            <a:off x="3962400" y="1905000"/>
            <a:ext cx="10668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6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smtClean="0">
                <a:latin typeface="Calibri" pitchFamily="34" charset="0"/>
              </a:rPr>
              <a:t>TLB</a:t>
            </a:r>
            <a:endParaRPr lang="en-GB" sz="1600" dirty="0">
              <a:latin typeface="Calibri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928532" y="2286000"/>
            <a:ext cx="502358" cy="721259"/>
            <a:chOff x="3928532" y="2286000"/>
            <a:chExt cx="502358" cy="721259"/>
          </a:xfrm>
        </p:grpSpPr>
        <p:sp>
          <p:nvSpPr>
            <p:cNvPr id="52" name="Oval 18"/>
            <p:cNvSpPr>
              <a:spLocks noChangeArrowheads="1"/>
            </p:cNvSpPr>
            <p:nvPr/>
          </p:nvSpPr>
          <p:spPr bwMode="auto">
            <a:xfrm>
              <a:off x="4038600" y="2362200"/>
              <a:ext cx="274638" cy="274638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2844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9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400" b="1" dirty="0">
                  <a:solidFill>
                    <a:schemeClr val="bg1"/>
                  </a:solidFill>
                  <a:latin typeface="Calibri" pitchFamily="34" charset="0"/>
                </a:rPr>
                <a:t>2</a:t>
              </a:r>
            </a:p>
          </p:txBody>
        </p:sp>
        <p:cxnSp>
          <p:nvCxnSpPr>
            <p:cNvPr id="28" name="Straight Arrow Connector 27"/>
            <p:cNvCxnSpPr/>
            <p:nvPr/>
          </p:nvCxnSpPr>
          <p:spPr bwMode="auto">
            <a:xfrm rot="16200000" flipV="1">
              <a:off x="4058177" y="2645836"/>
              <a:ext cx="721259" cy="1587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30" name="Text Box 9"/>
            <p:cNvSpPr txBox="1">
              <a:spLocks noChangeArrowheads="1"/>
            </p:cNvSpPr>
            <p:nvPr/>
          </p:nvSpPr>
          <p:spPr bwMode="auto">
            <a:xfrm>
              <a:off x="3928532" y="2667000"/>
              <a:ext cx="502358" cy="30566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pPr algn="ctr">
                <a:lnSpc>
                  <a:spcPct val="9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400" dirty="0" smtClean="0">
                  <a:latin typeface="Calibri" pitchFamily="34" charset="0"/>
                </a:rPr>
                <a:t>VPN</a:t>
              </a:r>
              <a:endParaRPr lang="en-GB" sz="1400" dirty="0">
                <a:latin typeface="Calibri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4646613" y="2286000"/>
            <a:ext cx="455342" cy="721259"/>
            <a:chOff x="4646613" y="2286000"/>
            <a:chExt cx="455342" cy="721259"/>
          </a:xfrm>
        </p:grpSpPr>
        <p:sp>
          <p:nvSpPr>
            <p:cNvPr id="47" name="Text Box 9"/>
            <p:cNvSpPr txBox="1">
              <a:spLocks noChangeArrowheads="1"/>
            </p:cNvSpPr>
            <p:nvPr/>
          </p:nvSpPr>
          <p:spPr bwMode="auto">
            <a:xfrm>
              <a:off x="4648200" y="2311401"/>
              <a:ext cx="453755" cy="30566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pPr algn="ctr">
                <a:lnSpc>
                  <a:spcPct val="9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400" dirty="0" smtClean="0">
                  <a:latin typeface="Calibri" pitchFamily="34" charset="0"/>
                </a:rPr>
                <a:t>PTE</a:t>
              </a:r>
              <a:endParaRPr lang="en-GB" sz="1400" dirty="0">
                <a:latin typeface="Calibri" pitchFamily="34" charset="0"/>
              </a:endParaRPr>
            </a:p>
          </p:txBody>
        </p:sp>
        <p:cxnSp>
          <p:nvCxnSpPr>
            <p:cNvPr id="29" name="Straight Arrow Connector 28"/>
            <p:cNvCxnSpPr/>
            <p:nvPr/>
          </p:nvCxnSpPr>
          <p:spPr bwMode="auto">
            <a:xfrm rot="5400000">
              <a:off x="4286777" y="2645836"/>
              <a:ext cx="721259" cy="1587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53" name="Oval 19"/>
            <p:cNvSpPr>
              <a:spLocks noChangeArrowheads="1"/>
            </p:cNvSpPr>
            <p:nvPr/>
          </p:nvSpPr>
          <p:spPr bwMode="auto">
            <a:xfrm>
              <a:off x="4737628" y="2633132"/>
              <a:ext cx="274638" cy="274637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2844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9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400" b="1" dirty="0">
                  <a:solidFill>
                    <a:schemeClr val="bg1"/>
                  </a:solidFill>
                  <a:latin typeface="Calibri" pitchFamily="34" charset="0"/>
                </a:rPr>
                <a:t>3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/>
          <p:cNvSpPr/>
          <p:nvPr/>
        </p:nvSpPr>
        <p:spPr bwMode="auto">
          <a:xfrm>
            <a:off x="1384985" y="1724358"/>
            <a:ext cx="3749615" cy="2695242"/>
          </a:xfrm>
          <a:prstGeom prst="rect">
            <a:avLst/>
          </a:prstGeom>
          <a:solidFill>
            <a:srgbClr val="EBEBEB"/>
          </a:solidFill>
          <a:ln w="25400" cap="flat" cmpd="sng" algn="ctr">
            <a:noFill/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17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436562"/>
            <a:ext cx="8716963" cy="782638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TLB Miss</a:t>
            </a:r>
            <a:endParaRPr lang="en-GB" dirty="0"/>
          </a:p>
        </p:txBody>
      </p:sp>
      <p:sp>
        <p:nvSpPr>
          <p:cNvPr id="9226" name="Rectangle 10"/>
          <p:cNvSpPr>
            <a:spLocks noChangeArrowheads="1"/>
          </p:cNvSpPr>
          <p:nvPr/>
        </p:nvSpPr>
        <p:spPr bwMode="auto">
          <a:xfrm>
            <a:off x="3963987" y="3007259"/>
            <a:ext cx="1066800" cy="1237384"/>
          </a:xfrm>
          <a:prstGeom prst="rect">
            <a:avLst/>
          </a:prstGeom>
          <a:solidFill>
            <a:srgbClr val="D5F1CF"/>
          </a:solidFill>
          <a:ln w="126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smtClean="0">
                <a:latin typeface="Calibri" pitchFamily="34" charset="0"/>
              </a:rPr>
              <a:t>MMU</a:t>
            </a:r>
            <a:endParaRPr lang="en-GB" sz="1600" dirty="0">
              <a:latin typeface="Calibri" pitchFamily="34" charset="0"/>
            </a:endParaRPr>
          </a:p>
        </p:txBody>
      </p:sp>
      <p:sp>
        <p:nvSpPr>
          <p:cNvPr id="9233" name="Rectangle 17"/>
          <p:cNvSpPr>
            <a:spLocks noChangeArrowheads="1"/>
          </p:cNvSpPr>
          <p:nvPr/>
        </p:nvSpPr>
        <p:spPr bwMode="auto">
          <a:xfrm>
            <a:off x="6553200" y="2722233"/>
            <a:ext cx="914400" cy="2284410"/>
          </a:xfrm>
          <a:prstGeom prst="rect">
            <a:avLst/>
          </a:prstGeom>
          <a:solidFill>
            <a:srgbClr val="EBEBEB"/>
          </a:solidFill>
          <a:ln w="1908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1600" dirty="0" smtClean="0">
                <a:latin typeface="Calibri" pitchFamily="34" charset="0"/>
              </a:rPr>
              <a:t>Cache/</a:t>
            </a:r>
          </a:p>
          <a:p>
            <a:r>
              <a:rPr lang="en-US" sz="1600" dirty="0" smtClean="0">
                <a:latin typeface="Calibri" pitchFamily="34" charset="0"/>
              </a:rPr>
              <a:t>Memory</a:t>
            </a:r>
            <a:endParaRPr lang="en-US" sz="1600" dirty="0">
              <a:latin typeface="Calibri" pitchFamily="34" charset="0"/>
            </a:endParaRPr>
          </a:p>
        </p:txBody>
      </p:sp>
      <p:sp>
        <p:nvSpPr>
          <p:cNvPr id="9225" name="Text Box 9"/>
          <p:cNvSpPr txBox="1">
            <a:spLocks noChangeArrowheads="1"/>
          </p:cNvSpPr>
          <p:nvPr/>
        </p:nvSpPr>
        <p:spPr bwMode="auto">
          <a:xfrm>
            <a:off x="5576700" y="3810000"/>
            <a:ext cx="374759" cy="3056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 smtClean="0">
                <a:latin typeface="Calibri" pitchFamily="34" charset="0"/>
              </a:rPr>
              <a:t>PA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248" name="Text Box 32"/>
          <p:cNvSpPr txBox="1">
            <a:spLocks noChangeArrowheads="1"/>
          </p:cNvSpPr>
          <p:nvPr/>
        </p:nvSpPr>
        <p:spPr bwMode="auto">
          <a:xfrm>
            <a:off x="3887787" y="4778043"/>
            <a:ext cx="531020" cy="3056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 smtClean="0">
                <a:latin typeface="Calibri" pitchFamily="34" charset="0"/>
              </a:rPr>
              <a:t>Data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40" name="Straight Arrow Connector 39"/>
          <p:cNvCxnSpPr/>
          <p:nvPr/>
        </p:nvCxnSpPr>
        <p:spPr bwMode="auto">
          <a:xfrm flipV="1">
            <a:off x="5030787" y="4062859"/>
            <a:ext cx="1522413" cy="1376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7" name="Rectangle 10"/>
          <p:cNvSpPr>
            <a:spLocks noChangeArrowheads="1"/>
          </p:cNvSpPr>
          <p:nvPr/>
        </p:nvSpPr>
        <p:spPr bwMode="auto">
          <a:xfrm>
            <a:off x="1525587" y="3359738"/>
            <a:ext cx="1066800" cy="533400"/>
          </a:xfrm>
          <a:prstGeom prst="rect">
            <a:avLst/>
          </a:prstGeom>
          <a:solidFill>
            <a:srgbClr val="F1C7C7"/>
          </a:solidFill>
          <a:ln w="126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CPU</a:t>
            </a:r>
          </a:p>
        </p:txBody>
      </p:sp>
      <p:cxnSp>
        <p:nvCxnSpPr>
          <p:cNvPr id="38" name="Straight Arrow Connector 37"/>
          <p:cNvCxnSpPr>
            <a:stCxn id="37" idx="3"/>
          </p:cNvCxnSpPr>
          <p:nvPr/>
        </p:nvCxnSpPr>
        <p:spPr bwMode="auto">
          <a:xfrm flipV="1">
            <a:off x="2592387" y="3621869"/>
            <a:ext cx="1370013" cy="4569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1" name="Text Box 9"/>
          <p:cNvSpPr txBox="1">
            <a:spLocks noChangeArrowheads="1"/>
          </p:cNvSpPr>
          <p:nvPr/>
        </p:nvSpPr>
        <p:spPr bwMode="auto">
          <a:xfrm>
            <a:off x="3049587" y="3354782"/>
            <a:ext cx="387007" cy="3056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 smtClean="0">
                <a:latin typeface="Calibri" pitchFamily="34" charset="0"/>
              </a:rPr>
              <a:t>VA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390151" y="1752600"/>
            <a:ext cx="10583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CPU Chip</a:t>
            </a:r>
          </a:p>
        </p:txBody>
      </p:sp>
      <p:sp>
        <p:nvSpPr>
          <p:cNvPr id="47" name="Text Box 9"/>
          <p:cNvSpPr txBox="1">
            <a:spLocks noChangeArrowheads="1"/>
          </p:cNvSpPr>
          <p:nvPr/>
        </p:nvSpPr>
        <p:spPr bwMode="auto">
          <a:xfrm>
            <a:off x="5537202" y="2361338"/>
            <a:ext cx="453755" cy="3056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 smtClean="0">
                <a:latin typeface="Calibri" pitchFamily="34" charset="0"/>
              </a:rPr>
              <a:t>PTE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50" name="Shape 49"/>
          <p:cNvCxnSpPr>
            <a:endCxn id="37" idx="2"/>
          </p:cNvCxnSpPr>
          <p:nvPr/>
        </p:nvCxnSpPr>
        <p:spPr bwMode="auto">
          <a:xfrm rot="10800000">
            <a:off x="2058988" y="3893139"/>
            <a:ext cx="4494213" cy="884905"/>
          </a:xfrm>
          <a:prstGeom prst="bentConnector2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1" name="Oval 4"/>
          <p:cNvSpPr>
            <a:spLocks noChangeArrowheads="1"/>
          </p:cNvSpPr>
          <p:nvPr/>
        </p:nvSpPr>
        <p:spPr bwMode="auto">
          <a:xfrm>
            <a:off x="3107266" y="3119439"/>
            <a:ext cx="274637" cy="2746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28440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chemeClr val="bg1"/>
                </a:solidFill>
                <a:latin typeface="Calibri" pitchFamily="34" charset="0"/>
              </a:rPr>
              <a:t>1</a:t>
            </a:r>
          </a:p>
        </p:txBody>
      </p:sp>
      <p:sp>
        <p:nvSpPr>
          <p:cNvPr id="52" name="Oval 18"/>
          <p:cNvSpPr>
            <a:spLocks noChangeArrowheads="1"/>
          </p:cNvSpPr>
          <p:nvPr/>
        </p:nvSpPr>
        <p:spPr bwMode="auto">
          <a:xfrm>
            <a:off x="4038600" y="2362200"/>
            <a:ext cx="274638" cy="2746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28440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chemeClr val="bg1"/>
                </a:solidFill>
                <a:latin typeface="Calibri" pitchFamily="34" charset="0"/>
              </a:rPr>
              <a:t>2</a:t>
            </a:r>
          </a:p>
        </p:txBody>
      </p:sp>
      <p:sp>
        <p:nvSpPr>
          <p:cNvPr id="54" name="Oval 20"/>
          <p:cNvSpPr>
            <a:spLocks noChangeArrowheads="1"/>
          </p:cNvSpPr>
          <p:nvPr/>
        </p:nvSpPr>
        <p:spPr bwMode="auto">
          <a:xfrm>
            <a:off x="5626760" y="4129752"/>
            <a:ext cx="274638" cy="2746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28440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chemeClr val="bg1"/>
                </a:solidFill>
                <a:latin typeface="Calibri" pitchFamily="34" charset="0"/>
              </a:rPr>
              <a:t>5</a:t>
            </a:r>
          </a:p>
        </p:txBody>
      </p:sp>
      <p:sp>
        <p:nvSpPr>
          <p:cNvPr id="56" name="Oval 21"/>
          <p:cNvSpPr>
            <a:spLocks noChangeArrowheads="1"/>
          </p:cNvSpPr>
          <p:nvPr/>
        </p:nvSpPr>
        <p:spPr bwMode="auto">
          <a:xfrm>
            <a:off x="4021666" y="5063069"/>
            <a:ext cx="274638" cy="274637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28440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chemeClr val="bg1"/>
                </a:solidFill>
                <a:latin typeface="Calibri" pitchFamily="34" charset="0"/>
              </a:rPr>
              <a:t>6</a:t>
            </a:r>
          </a:p>
        </p:txBody>
      </p:sp>
      <p:sp>
        <p:nvSpPr>
          <p:cNvPr id="26" name="Rectangle 10"/>
          <p:cNvSpPr>
            <a:spLocks noChangeArrowheads="1"/>
          </p:cNvSpPr>
          <p:nvPr/>
        </p:nvSpPr>
        <p:spPr bwMode="auto">
          <a:xfrm>
            <a:off x="3962400" y="1905000"/>
            <a:ext cx="10668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6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smtClean="0">
                <a:latin typeface="Calibri" pitchFamily="34" charset="0"/>
              </a:rPr>
              <a:t>TLB</a:t>
            </a:r>
            <a:endParaRPr lang="en-GB" sz="1600" dirty="0">
              <a:latin typeface="Calibri" pitchFamily="34" charset="0"/>
            </a:endParaRPr>
          </a:p>
        </p:txBody>
      </p:sp>
      <p:cxnSp>
        <p:nvCxnSpPr>
          <p:cNvPr id="28" name="Straight Arrow Connector 27"/>
          <p:cNvCxnSpPr/>
          <p:nvPr/>
        </p:nvCxnSpPr>
        <p:spPr bwMode="auto">
          <a:xfrm rot="16200000" flipV="1">
            <a:off x="4058177" y="2645836"/>
            <a:ext cx="721259" cy="1587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9" name="Straight Arrow Connector 28"/>
          <p:cNvCxnSpPr/>
          <p:nvPr/>
        </p:nvCxnSpPr>
        <p:spPr bwMode="auto">
          <a:xfrm rot="5400000">
            <a:off x="4286777" y="2645836"/>
            <a:ext cx="721259" cy="1587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arrow" w="med" len="med"/>
            <a:tailEnd type="arrow" w="med" len="med"/>
          </a:ln>
          <a:effectLst/>
        </p:spPr>
      </p:cxnSp>
      <p:sp>
        <p:nvSpPr>
          <p:cNvPr id="30" name="Text Box 9"/>
          <p:cNvSpPr txBox="1">
            <a:spLocks noChangeArrowheads="1"/>
          </p:cNvSpPr>
          <p:nvPr/>
        </p:nvSpPr>
        <p:spPr bwMode="auto">
          <a:xfrm>
            <a:off x="3928532" y="2667000"/>
            <a:ext cx="502358" cy="3056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 smtClean="0">
                <a:latin typeface="Calibri" pitchFamily="34" charset="0"/>
              </a:rPr>
              <a:t>VPN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53" name="Oval 19"/>
          <p:cNvSpPr>
            <a:spLocks noChangeArrowheads="1"/>
          </p:cNvSpPr>
          <p:nvPr/>
        </p:nvSpPr>
        <p:spPr bwMode="auto">
          <a:xfrm>
            <a:off x="5626760" y="2121431"/>
            <a:ext cx="274638" cy="274637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28440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chemeClr val="bg1"/>
                </a:solidFill>
                <a:latin typeface="Calibri" pitchFamily="34" charset="0"/>
              </a:rPr>
              <a:t>4</a:t>
            </a:r>
            <a:endParaRPr lang="en-GB" sz="14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7" name="Text Box 9"/>
          <p:cNvSpPr txBox="1">
            <a:spLocks noChangeArrowheads="1"/>
          </p:cNvSpPr>
          <p:nvPr/>
        </p:nvSpPr>
        <p:spPr bwMode="auto">
          <a:xfrm>
            <a:off x="5513388" y="3371716"/>
            <a:ext cx="560579" cy="3056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 smtClean="0">
                <a:latin typeface="Calibri" pitchFamily="34" charset="0"/>
              </a:rPr>
              <a:t>PTEA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31" name="Straight Arrow Connector 30"/>
          <p:cNvCxnSpPr/>
          <p:nvPr/>
        </p:nvCxnSpPr>
        <p:spPr bwMode="auto">
          <a:xfrm flipV="1">
            <a:off x="5030787" y="3624575"/>
            <a:ext cx="1522413" cy="1376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2" name="Oval 18"/>
          <p:cNvSpPr>
            <a:spLocks noChangeArrowheads="1"/>
          </p:cNvSpPr>
          <p:nvPr/>
        </p:nvSpPr>
        <p:spPr bwMode="auto">
          <a:xfrm>
            <a:off x="5626760" y="3124200"/>
            <a:ext cx="274638" cy="2746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28440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chemeClr val="bg1"/>
                </a:solidFill>
                <a:latin typeface="Calibri" pitchFamily="34" charset="0"/>
              </a:rPr>
              <a:t>3</a:t>
            </a:r>
            <a:endParaRPr lang="en-GB" sz="14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34" name="Elbow Connector 33"/>
          <p:cNvCxnSpPr/>
          <p:nvPr/>
        </p:nvCxnSpPr>
        <p:spPr bwMode="auto">
          <a:xfrm rot="10800000">
            <a:off x="4648200" y="2636839"/>
            <a:ext cx="1905000" cy="482601"/>
          </a:xfrm>
          <a:prstGeom prst="bentConnector3">
            <a:avLst>
              <a:gd name="adj1" fmla="val 21556"/>
            </a:avLst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9" name="Rectangle 2"/>
          <p:cNvSpPr txBox="1">
            <a:spLocks noChangeArrowheads="1"/>
          </p:cNvSpPr>
          <p:nvPr/>
        </p:nvSpPr>
        <p:spPr bwMode="auto">
          <a:xfrm>
            <a:off x="519113" y="5715000"/>
            <a:ext cx="7710487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SzPct val="60000"/>
              <a:buFont typeface="Wingdings" pitchFamily="2" charset="2"/>
              <a:buNone/>
              <a:tabLst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  <a:defRPr/>
            </a:pPr>
            <a:r>
              <a:rPr kumimoji="0" lang="en-GB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A TLB miss incurs an additional memory access (the PTE)</a:t>
            </a: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/>
            </a:r>
            <a:b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</a:b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Fortunately, TLB misses are rare. Why?</a:t>
            </a:r>
            <a:endParaRPr kumimoji="0" lang="en-GB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5" grpId="0"/>
      <p:bldP spid="9248" grpId="0"/>
      <p:bldP spid="47" grpId="0"/>
      <p:bldP spid="54" grpId="0" animBg="1"/>
      <p:bldP spid="56" grpId="0" animBg="1"/>
      <p:bldP spid="53" grpId="0" animBg="1"/>
      <p:bldP spid="27" grpId="0"/>
      <p:bldP spid="32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Multi-Level Page Tables</a:t>
            </a:r>
            <a:endParaRPr lang="en-GB" dirty="0"/>
          </a:p>
        </p:txBody>
      </p:sp>
      <p:sp>
        <p:nvSpPr>
          <p:cNvPr id="4096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6875" y="1295400"/>
            <a:ext cx="6918325" cy="4972050"/>
          </a:xfrm>
        </p:spPr>
        <p:txBody>
          <a:bodyPr/>
          <a:lstStyle/>
          <a:p>
            <a:r>
              <a:rPr lang="en-GB" dirty="0" smtClean="0"/>
              <a:t>Suppose:</a:t>
            </a:r>
          </a:p>
          <a:p>
            <a:pPr lvl="1"/>
            <a:r>
              <a:rPr lang="en-GB" dirty="0" smtClean="0"/>
              <a:t>4KB (2</a:t>
            </a:r>
            <a:r>
              <a:rPr lang="en-GB" baseline="30000" dirty="0" smtClean="0"/>
              <a:t>12</a:t>
            </a:r>
            <a:r>
              <a:rPr lang="en-GB" dirty="0" smtClean="0"/>
              <a:t>) page size, 48-bit address space, 8-byte PTE </a:t>
            </a:r>
          </a:p>
          <a:p>
            <a:endParaRPr lang="en-GB" dirty="0" smtClean="0"/>
          </a:p>
          <a:p>
            <a:r>
              <a:rPr lang="en-GB" dirty="0" smtClean="0"/>
              <a:t>Problem:</a:t>
            </a:r>
          </a:p>
          <a:p>
            <a:pPr lvl="1"/>
            <a:r>
              <a:rPr lang="en-GB" dirty="0" smtClean="0"/>
              <a:t>Would need a 512 GB page table!</a:t>
            </a:r>
          </a:p>
          <a:p>
            <a:pPr lvl="2"/>
            <a:r>
              <a:rPr lang="en-GB" dirty="0" smtClean="0"/>
              <a:t>2</a:t>
            </a:r>
            <a:r>
              <a:rPr lang="en-GB" baseline="30000" dirty="0" smtClean="0"/>
              <a:t>48</a:t>
            </a:r>
            <a:r>
              <a:rPr lang="en-GB" dirty="0" smtClean="0"/>
              <a:t> * 2</a:t>
            </a:r>
            <a:r>
              <a:rPr lang="en-GB" baseline="30000" dirty="0" smtClean="0"/>
              <a:t>-12  </a:t>
            </a:r>
            <a:r>
              <a:rPr lang="en-GB" dirty="0" smtClean="0"/>
              <a:t>* 2</a:t>
            </a:r>
            <a:r>
              <a:rPr lang="en-GB" baseline="30000" dirty="0" smtClean="0"/>
              <a:t>3</a:t>
            </a:r>
            <a:r>
              <a:rPr lang="en-GB" dirty="0" smtClean="0"/>
              <a:t> = 2</a:t>
            </a:r>
            <a:r>
              <a:rPr lang="en-GB" baseline="30000" dirty="0" smtClean="0"/>
              <a:t>39</a:t>
            </a:r>
            <a:r>
              <a:rPr lang="en-GB" dirty="0" smtClean="0"/>
              <a:t> bytes</a:t>
            </a:r>
          </a:p>
          <a:p>
            <a:endParaRPr lang="en-GB" dirty="0" smtClean="0"/>
          </a:p>
          <a:p>
            <a:r>
              <a:rPr lang="en-GB" dirty="0" smtClean="0"/>
              <a:t>Common solution: Multi-level page table</a:t>
            </a:r>
          </a:p>
          <a:p>
            <a:r>
              <a:rPr lang="en-GB" dirty="0" smtClean="0"/>
              <a:t>Example: 2-level page table</a:t>
            </a:r>
          </a:p>
          <a:p>
            <a:pPr lvl="1"/>
            <a:r>
              <a:rPr lang="en-GB" dirty="0" smtClean="0"/>
              <a:t>Level 1 table: each PTE points to a page table (always memory resident)</a:t>
            </a:r>
          </a:p>
          <a:p>
            <a:pPr lvl="1"/>
            <a:r>
              <a:rPr lang="en-GB" dirty="0" smtClean="0"/>
              <a:t>Level 2 table: each PTE points to a page </a:t>
            </a:r>
            <a:br>
              <a:rPr lang="en-GB" dirty="0" smtClean="0"/>
            </a:br>
            <a:r>
              <a:rPr lang="en-GB" dirty="0" smtClean="0"/>
              <a:t>(paged in and out like any other data)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6243743" y="1333500"/>
            <a:ext cx="2671657" cy="4696895"/>
            <a:chOff x="6243743" y="1333500"/>
            <a:chExt cx="2671657" cy="4696895"/>
          </a:xfrm>
        </p:grpSpPr>
        <p:sp>
          <p:nvSpPr>
            <p:cNvPr id="40963" name="Text Box 3"/>
            <p:cNvSpPr txBox="1">
              <a:spLocks noChangeArrowheads="1"/>
            </p:cNvSpPr>
            <p:nvPr/>
          </p:nvSpPr>
          <p:spPr bwMode="auto">
            <a:xfrm>
              <a:off x="6243743" y="2719927"/>
              <a:ext cx="842857" cy="66676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0360" tIns="44280" rIns="90360" bIns="44280">
              <a:spAutoFit/>
            </a:bodyPr>
            <a:lstStyle/>
            <a:p>
              <a:pPr algn="ctr">
                <a:lnSpc>
                  <a:spcPct val="88000"/>
                </a:lnSpc>
                <a:spcBef>
                  <a:spcPts val="675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800" b="1" dirty="0">
                  <a:latin typeface="Calibri" pitchFamily="34" charset="0"/>
                </a:rPr>
                <a:t>Level 1</a:t>
              </a:r>
            </a:p>
            <a:p>
              <a:pPr algn="ctr">
                <a:lnSpc>
                  <a:spcPct val="88000"/>
                </a:lnSpc>
                <a:spcBef>
                  <a:spcPts val="675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800" b="1" dirty="0">
                  <a:latin typeface="Calibri" pitchFamily="34" charset="0"/>
                </a:rPr>
                <a:t>Table</a:t>
              </a:r>
            </a:p>
          </p:txBody>
        </p:sp>
        <p:sp>
          <p:nvSpPr>
            <p:cNvPr id="40964" name="Rectangle 4"/>
            <p:cNvSpPr>
              <a:spLocks noChangeArrowheads="1"/>
            </p:cNvSpPr>
            <p:nvPr/>
          </p:nvSpPr>
          <p:spPr bwMode="auto">
            <a:xfrm>
              <a:off x="6327247" y="3363395"/>
              <a:ext cx="758952" cy="1143000"/>
            </a:xfrm>
            <a:prstGeom prst="rect">
              <a:avLst/>
            </a:prstGeom>
            <a:solidFill>
              <a:srgbClr val="F6F5BD"/>
            </a:solidFill>
            <a:ln w="28575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965" name="Rectangle 5"/>
            <p:cNvSpPr>
              <a:spLocks noChangeArrowheads="1"/>
            </p:cNvSpPr>
            <p:nvPr/>
          </p:nvSpPr>
          <p:spPr bwMode="auto">
            <a:xfrm>
              <a:off x="8170334" y="1991795"/>
              <a:ext cx="700088" cy="1143000"/>
            </a:xfrm>
            <a:prstGeom prst="rect">
              <a:avLst/>
            </a:prstGeom>
            <a:solidFill>
              <a:srgbClr val="DBF2DA"/>
            </a:solidFill>
            <a:ln w="28575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966" name="Rectangle 6"/>
            <p:cNvSpPr>
              <a:spLocks noChangeArrowheads="1"/>
            </p:cNvSpPr>
            <p:nvPr/>
          </p:nvSpPr>
          <p:spPr bwMode="auto">
            <a:xfrm>
              <a:off x="8170334" y="3363395"/>
              <a:ext cx="700088" cy="1143000"/>
            </a:xfrm>
            <a:prstGeom prst="rect">
              <a:avLst/>
            </a:prstGeom>
            <a:solidFill>
              <a:srgbClr val="DBF2DA"/>
            </a:solidFill>
            <a:ln w="28575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967" name="Rectangle 7"/>
            <p:cNvSpPr>
              <a:spLocks noChangeArrowheads="1"/>
            </p:cNvSpPr>
            <p:nvPr/>
          </p:nvSpPr>
          <p:spPr bwMode="auto">
            <a:xfrm>
              <a:off x="8170334" y="4887395"/>
              <a:ext cx="700088" cy="1143000"/>
            </a:xfrm>
            <a:prstGeom prst="rect">
              <a:avLst/>
            </a:prstGeom>
            <a:solidFill>
              <a:srgbClr val="DBF2DA"/>
            </a:solidFill>
            <a:ln w="28575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968" name="Text Box 8"/>
            <p:cNvSpPr txBox="1">
              <a:spLocks noChangeArrowheads="1"/>
            </p:cNvSpPr>
            <p:nvPr/>
          </p:nvSpPr>
          <p:spPr bwMode="auto">
            <a:xfrm rot="16200000">
              <a:off x="8261381" y="4527581"/>
              <a:ext cx="365227" cy="33321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0360" tIns="44280" rIns="90360" bIns="44280">
              <a:spAutoFit/>
            </a:bodyPr>
            <a:lstStyle/>
            <a:p>
              <a:pPr>
                <a:lnSpc>
                  <a:spcPct val="88000"/>
                </a:lnSpc>
                <a:spcBef>
                  <a:spcPts val="675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800" b="1" dirty="0">
                  <a:solidFill>
                    <a:srgbClr val="003300"/>
                  </a:solidFill>
                  <a:latin typeface="Calibri" pitchFamily="34" charset="0"/>
                </a:rPr>
                <a:t>...</a:t>
              </a:r>
            </a:p>
          </p:txBody>
        </p:sp>
        <p:sp>
          <p:nvSpPr>
            <p:cNvPr id="40969" name="Text Box 9"/>
            <p:cNvSpPr txBox="1">
              <a:spLocks noChangeArrowheads="1"/>
            </p:cNvSpPr>
            <p:nvPr/>
          </p:nvSpPr>
          <p:spPr bwMode="auto">
            <a:xfrm>
              <a:off x="8072543" y="1333500"/>
              <a:ext cx="842857" cy="66676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0360" tIns="44280" rIns="90360" bIns="44280">
              <a:spAutoFit/>
            </a:bodyPr>
            <a:lstStyle/>
            <a:p>
              <a:pPr algn="ctr">
                <a:lnSpc>
                  <a:spcPct val="88000"/>
                </a:lnSpc>
                <a:spcBef>
                  <a:spcPts val="675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800" b="1" dirty="0">
                  <a:latin typeface="Calibri" pitchFamily="34" charset="0"/>
                </a:rPr>
                <a:t>Level 2</a:t>
              </a:r>
            </a:p>
            <a:p>
              <a:pPr>
                <a:lnSpc>
                  <a:spcPct val="88000"/>
                </a:lnSpc>
                <a:spcBef>
                  <a:spcPts val="675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800" b="1" dirty="0">
                  <a:latin typeface="Calibri" pitchFamily="34" charset="0"/>
                </a:rPr>
                <a:t>Tables</a:t>
              </a:r>
            </a:p>
          </p:txBody>
        </p:sp>
        <p:sp>
          <p:nvSpPr>
            <p:cNvPr id="40970" name="Line 10"/>
            <p:cNvSpPr>
              <a:spLocks noChangeShapeType="1"/>
            </p:cNvSpPr>
            <p:nvPr/>
          </p:nvSpPr>
          <p:spPr bwMode="auto">
            <a:xfrm flipV="1">
              <a:off x="6874934" y="1990208"/>
              <a:ext cx="1295400" cy="1450975"/>
            </a:xfrm>
            <a:prstGeom prst="line">
              <a:avLst/>
            </a:prstGeom>
            <a:noFill/>
            <a:ln w="25273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0971" name="Line 11"/>
            <p:cNvSpPr>
              <a:spLocks noChangeShapeType="1"/>
            </p:cNvSpPr>
            <p:nvPr/>
          </p:nvSpPr>
          <p:spPr bwMode="auto">
            <a:xfrm flipV="1">
              <a:off x="6874934" y="3361808"/>
              <a:ext cx="1295400" cy="231775"/>
            </a:xfrm>
            <a:prstGeom prst="line">
              <a:avLst/>
            </a:prstGeom>
            <a:noFill/>
            <a:ln w="25273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0972" name="Line 12"/>
            <p:cNvSpPr>
              <a:spLocks noChangeShapeType="1"/>
            </p:cNvSpPr>
            <p:nvPr/>
          </p:nvSpPr>
          <p:spPr bwMode="auto">
            <a:xfrm>
              <a:off x="7027334" y="4423845"/>
              <a:ext cx="1143000" cy="463550"/>
            </a:xfrm>
            <a:prstGeom prst="line">
              <a:avLst/>
            </a:prstGeom>
            <a:noFill/>
            <a:ln w="25273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0973" name="Line 13"/>
            <p:cNvSpPr>
              <a:spLocks noChangeShapeType="1"/>
            </p:cNvSpPr>
            <p:nvPr/>
          </p:nvSpPr>
          <p:spPr bwMode="auto">
            <a:xfrm>
              <a:off x="6333067" y="3515795"/>
              <a:ext cx="762000" cy="1588"/>
            </a:xfrm>
            <a:prstGeom prst="line">
              <a:avLst/>
            </a:prstGeom>
            <a:noFill/>
            <a:ln w="19080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0974" name="Line 14"/>
            <p:cNvSpPr>
              <a:spLocks noChangeShapeType="1"/>
            </p:cNvSpPr>
            <p:nvPr/>
          </p:nvSpPr>
          <p:spPr bwMode="auto">
            <a:xfrm>
              <a:off x="6333067" y="3668195"/>
              <a:ext cx="762000" cy="1588"/>
            </a:xfrm>
            <a:prstGeom prst="line">
              <a:avLst/>
            </a:prstGeom>
            <a:noFill/>
            <a:ln w="19080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0975" name="Line 15"/>
            <p:cNvSpPr>
              <a:spLocks noChangeShapeType="1"/>
            </p:cNvSpPr>
            <p:nvPr/>
          </p:nvSpPr>
          <p:spPr bwMode="auto">
            <a:xfrm>
              <a:off x="6333067" y="4353995"/>
              <a:ext cx="762000" cy="1588"/>
            </a:xfrm>
            <a:prstGeom prst="line">
              <a:avLst/>
            </a:prstGeom>
            <a:noFill/>
            <a:ln w="19080">
              <a:solidFill>
                <a:srgbClr val="0033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0976" name="Text Box 16"/>
            <p:cNvSpPr txBox="1">
              <a:spLocks noChangeArrowheads="1"/>
            </p:cNvSpPr>
            <p:nvPr/>
          </p:nvSpPr>
          <p:spPr bwMode="auto">
            <a:xfrm>
              <a:off x="6572490" y="3820595"/>
              <a:ext cx="426270" cy="27216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vert="eaVert" wrap="none" lIns="90360" tIns="44280" rIns="90360" bIns="44280">
              <a:spAutoFit/>
            </a:bodyPr>
            <a:lstStyle/>
            <a:p>
              <a:pPr rtl="1">
                <a:lnSpc>
                  <a:spcPct val="88000"/>
                </a:lnSpc>
                <a:spcBef>
                  <a:spcPts val="675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800" b="1" dirty="0">
                  <a:solidFill>
                    <a:srgbClr val="003300"/>
                  </a:solidFill>
                  <a:latin typeface="Calibri" pitchFamily="34" charset="0"/>
                </a:rPr>
                <a:t>...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>
            <a:spLocks noGrp="1" noChangeArrowheads="1"/>
          </p:cNvSpPr>
          <p:nvPr>
            <p:ph type="title"/>
          </p:nvPr>
        </p:nvSpPr>
        <p:spPr>
          <a:xfrm>
            <a:off x="404813" y="284162"/>
            <a:ext cx="8283575" cy="782638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A Two-Level Page Table Hierarchy</a:t>
            </a:r>
          </a:p>
        </p:txBody>
      </p:sp>
      <p:sp>
        <p:nvSpPr>
          <p:cNvPr id="41986" name="Text Box 2"/>
          <p:cNvSpPr txBox="1">
            <a:spLocks noChangeArrowheads="1"/>
          </p:cNvSpPr>
          <p:nvPr/>
        </p:nvSpPr>
        <p:spPr bwMode="auto">
          <a:xfrm>
            <a:off x="800886" y="1106488"/>
            <a:ext cx="1205715" cy="6539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 algn="ctr"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Level 1</a:t>
            </a:r>
          </a:p>
          <a:p>
            <a:pPr algn="ctr"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page table</a:t>
            </a:r>
          </a:p>
        </p:txBody>
      </p:sp>
      <p:sp>
        <p:nvSpPr>
          <p:cNvPr id="41987" name="Text Box 3"/>
          <p:cNvSpPr txBox="1">
            <a:spLocks noChangeArrowheads="1"/>
          </p:cNvSpPr>
          <p:nvPr/>
        </p:nvSpPr>
        <p:spPr bwMode="auto">
          <a:xfrm>
            <a:off x="5858933" y="6426198"/>
            <a:ext cx="507510" cy="33468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eaVert" wrap="none" lIns="90360" tIns="44280" rIns="90360" bIns="44280">
            <a:spAutoFit/>
          </a:bodyPr>
          <a:lstStyle/>
          <a:p>
            <a:pPr rtl="1">
              <a:lnSpc>
                <a:spcPct val="88000"/>
              </a:lnSpc>
              <a:spcBef>
                <a:spcPts val="9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>
                <a:latin typeface="Calibri" pitchFamily="34" charset="0"/>
              </a:rPr>
              <a:t>...</a:t>
            </a:r>
          </a:p>
        </p:txBody>
      </p:sp>
      <p:sp>
        <p:nvSpPr>
          <p:cNvPr id="41988" name="Text Box 4"/>
          <p:cNvSpPr txBox="1">
            <a:spLocks noChangeArrowheads="1"/>
          </p:cNvSpPr>
          <p:nvPr/>
        </p:nvSpPr>
        <p:spPr bwMode="auto">
          <a:xfrm>
            <a:off x="3121025" y="1112838"/>
            <a:ext cx="1297085" cy="6539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 algn="ctr"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Level 2</a:t>
            </a:r>
          </a:p>
          <a:p>
            <a:pPr algn="ctr"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page tables</a:t>
            </a:r>
          </a:p>
        </p:txBody>
      </p:sp>
      <p:sp>
        <p:nvSpPr>
          <p:cNvPr id="41989" name="Rectangle 5"/>
          <p:cNvSpPr>
            <a:spLocks noChangeArrowheads="1"/>
          </p:cNvSpPr>
          <p:nvPr/>
        </p:nvSpPr>
        <p:spPr bwMode="auto">
          <a:xfrm>
            <a:off x="5538788" y="1779588"/>
            <a:ext cx="990600" cy="304800"/>
          </a:xfrm>
          <a:prstGeom prst="rect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VP 0</a:t>
            </a:r>
          </a:p>
        </p:txBody>
      </p:sp>
      <p:sp>
        <p:nvSpPr>
          <p:cNvPr id="41990" name="Rectangle 6"/>
          <p:cNvSpPr>
            <a:spLocks noChangeArrowheads="1"/>
          </p:cNvSpPr>
          <p:nvPr/>
        </p:nvSpPr>
        <p:spPr bwMode="auto">
          <a:xfrm>
            <a:off x="5538788" y="2084388"/>
            <a:ext cx="990600" cy="304800"/>
          </a:xfrm>
          <a:prstGeom prst="rect">
            <a:avLst/>
          </a:prstGeom>
          <a:solidFill>
            <a:srgbClr val="D5F1CF"/>
          </a:solidFill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...</a:t>
            </a:r>
          </a:p>
        </p:txBody>
      </p:sp>
      <p:sp>
        <p:nvSpPr>
          <p:cNvPr id="41991" name="Rectangle 7"/>
          <p:cNvSpPr>
            <a:spLocks noChangeArrowheads="1"/>
          </p:cNvSpPr>
          <p:nvPr/>
        </p:nvSpPr>
        <p:spPr bwMode="auto">
          <a:xfrm>
            <a:off x="5538788" y="2389188"/>
            <a:ext cx="990600" cy="304800"/>
          </a:xfrm>
          <a:prstGeom prst="rect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VP 1023</a:t>
            </a:r>
          </a:p>
        </p:txBody>
      </p:sp>
      <p:sp>
        <p:nvSpPr>
          <p:cNvPr id="41992" name="Rectangle 8"/>
          <p:cNvSpPr>
            <a:spLocks noChangeArrowheads="1"/>
          </p:cNvSpPr>
          <p:nvPr/>
        </p:nvSpPr>
        <p:spPr bwMode="auto">
          <a:xfrm>
            <a:off x="5538788" y="2693988"/>
            <a:ext cx="990600" cy="304800"/>
          </a:xfrm>
          <a:prstGeom prst="rect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VP 1024</a:t>
            </a:r>
          </a:p>
        </p:txBody>
      </p:sp>
      <p:sp>
        <p:nvSpPr>
          <p:cNvPr id="41993" name="Rectangle 9"/>
          <p:cNvSpPr>
            <a:spLocks noChangeArrowheads="1"/>
          </p:cNvSpPr>
          <p:nvPr/>
        </p:nvSpPr>
        <p:spPr bwMode="auto">
          <a:xfrm>
            <a:off x="5538788" y="2998788"/>
            <a:ext cx="990600" cy="304800"/>
          </a:xfrm>
          <a:prstGeom prst="rect">
            <a:avLst/>
          </a:prstGeom>
          <a:solidFill>
            <a:srgbClr val="D5F1CF"/>
          </a:solidFill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...</a:t>
            </a:r>
          </a:p>
        </p:txBody>
      </p:sp>
      <p:sp>
        <p:nvSpPr>
          <p:cNvPr id="41994" name="Rectangle 10"/>
          <p:cNvSpPr>
            <a:spLocks noChangeArrowheads="1"/>
          </p:cNvSpPr>
          <p:nvPr/>
        </p:nvSpPr>
        <p:spPr bwMode="auto">
          <a:xfrm>
            <a:off x="5538788" y="3303588"/>
            <a:ext cx="990600" cy="304800"/>
          </a:xfrm>
          <a:prstGeom prst="rect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VP 2047</a:t>
            </a:r>
          </a:p>
        </p:txBody>
      </p:sp>
      <p:sp>
        <p:nvSpPr>
          <p:cNvPr id="41995" name="Rectangle 11"/>
          <p:cNvSpPr>
            <a:spLocks noChangeArrowheads="1"/>
          </p:cNvSpPr>
          <p:nvPr/>
        </p:nvSpPr>
        <p:spPr bwMode="auto">
          <a:xfrm>
            <a:off x="5538788" y="1779588"/>
            <a:ext cx="990600" cy="914400"/>
          </a:xfrm>
          <a:prstGeom prst="rect">
            <a:avLst/>
          </a:prstGeom>
          <a:noFill/>
          <a:ln w="28575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996" name="Rectangle 12"/>
          <p:cNvSpPr>
            <a:spLocks noChangeArrowheads="1"/>
          </p:cNvSpPr>
          <p:nvPr/>
        </p:nvSpPr>
        <p:spPr bwMode="auto">
          <a:xfrm>
            <a:off x="5538788" y="2693988"/>
            <a:ext cx="990600" cy="914400"/>
          </a:xfrm>
          <a:prstGeom prst="rect">
            <a:avLst/>
          </a:prstGeom>
          <a:noFill/>
          <a:ln w="28575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997" name="Rectangle 13"/>
          <p:cNvSpPr>
            <a:spLocks noChangeArrowheads="1"/>
          </p:cNvSpPr>
          <p:nvPr/>
        </p:nvSpPr>
        <p:spPr bwMode="auto">
          <a:xfrm>
            <a:off x="5538788" y="3608388"/>
            <a:ext cx="990600" cy="1841500"/>
          </a:xfrm>
          <a:prstGeom prst="rect">
            <a:avLst/>
          </a:prstGeom>
          <a:solidFill>
            <a:srgbClr val="F6F5BD"/>
          </a:solidFill>
          <a:ln w="28575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Gap</a:t>
            </a:r>
          </a:p>
        </p:txBody>
      </p:sp>
      <p:sp>
        <p:nvSpPr>
          <p:cNvPr id="41998" name="Text Box 14"/>
          <p:cNvSpPr txBox="1">
            <a:spLocks noChangeArrowheads="1"/>
          </p:cNvSpPr>
          <p:nvPr/>
        </p:nvSpPr>
        <p:spPr bwMode="auto">
          <a:xfrm>
            <a:off x="6473825" y="1641475"/>
            <a:ext cx="266700" cy="276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latin typeface="Calibri" pitchFamily="34" charset="0"/>
              </a:rPr>
              <a:t>0</a:t>
            </a:r>
          </a:p>
        </p:txBody>
      </p:sp>
      <p:sp>
        <p:nvSpPr>
          <p:cNvPr id="41999" name="Rectangle 15"/>
          <p:cNvSpPr>
            <a:spLocks noChangeArrowheads="1"/>
          </p:cNvSpPr>
          <p:nvPr/>
        </p:nvSpPr>
        <p:spPr bwMode="auto">
          <a:xfrm>
            <a:off x="3252788" y="2173288"/>
            <a:ext cx="990600" cy="304800"/>
          </a:xfrm>
          <a:prstGeom prst="rect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PTE 0</a:t>
            </a:r>
          </a:p>
        </p:txBody>
      </p:sp>
      <p:sp>
        <p:nvSpPr>
          <p:cNvPr id="42000" name="Rectangle 16"/>
          <p:cNvSpPr>
            <a:spLocks noChangeArrowheads="1"/>
          </p:cNvSpPr>
          <p:nvPr/>
        </p:nvSpPr>
        <p:spPr bwMode="auto">
          <a:xfrm>
            <a:off x="3252788" y="2478088"/>
            <a:ext cx="990600" cy="304800"/>
          </a:xfrm>
          <a:prstGeom prst="rect">
            <a:avLst/>
          </a:prstGeom>
          <a:solidFill>
            <a:srgbClr val="D5F1CF"/>
          </a:solidFill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...</a:t>
            </a:r>
          </a:p>
        </p:txBody>
      </p:sp>
      <p:sp>
        <p:nvSpPr>
          <p:cNvPr id="42001" name="Rectangle 17"/>
          <p:cNvSpPr>
            <a:spLocks noChangeArrowheads="1"/>
          </p:cNvSpPr>
          <p:nvPr/>
        </p:nvSpPr>
        <p:spPr bwMode="auto">
          <a:xfrm>
            <a:off x="3252788" y="2782888"/>
            <a:ext cx="990600" cy="304800"/>
          </a:xfrm>
          <a:prstGeom prst="rect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PTE 1023</a:t>
            </a:r>
          </a:p>
        </p:txBody>
      </p:sp>
      <p:sp>
        <p:nvSpPr>
          <p:cNvPr id="42002" name="Rectangle 18"/>
          <p:cNvSpPr>
            <a:spLocks noChangeArrowheads="1"/>
          </p:cNvSpPr>
          <p:nvPr/>
        </p:nvSpPr>
        <p:spPr bwMode="auto">
          <a:xfrm>
            <a:off x="3252788" y="2173288"/>
            <a:ext cx="990600" cy="914400"/>
          </a:xfrm>
          <a:prstGeom prst="rect">
            <a:avLst/>
          </a:prstGeom>
          <a:noFill/>
          <a:ln w="28575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2003" name="Rectangle 19"/>
          <p:cNvSpPr>
            <a:spLocks noChangeArrowheads="1"/>
          </p:cNvSpPr>
          <p:nvPr/>
        </p:nvSpPr>
        <p:spPr bwMode="auto">
          <a:xfrm>
            <a:off x="3252788" y="3544888"/>
            <a:ext cx="990600" cy="304800"/>
          </a:xfrm>
          <a:prstGeom prst="rect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PTE 0</a:t>
            </a:r>
          </a:p>
        </p:txBody>
      </p:sp>
      <p:sp>
        <p:nvSpPr>
          <p:cNvPr id="42004" name="Rectangle 20"/>
          <p:cNvSpPr>
            <a:spLocks noChangeArrowheads="1"/>
          </p:cNvSpPr>
          <p:nvPr/>
        </p:nvSpPr>
        <p:spPr bwMode="auto">
          <a:xfrm>
            <a:off x="3252788" y="3849688"/>
            <a:ext cx="990600" cy="304800"/>
          </a:xfrm>
          <a:prstGeom prst="rect">
            <a:avLst/>
          </a:prstGeom>
          <a:solidFill>
            <a:srgbClr val="D5F1CF"/>
          </a:solidFill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...</a:t>
            </a:r>
          </a:p>
        </p:txBody>
      </p:sp>
      <p:sp>
        <p:nvSpPr>
          <p:cNvPr id="42005" name="Rectangle 21"/>
          <p:cNvSpPr>
            <a:spLocks noChangeArrowheads="1"/>
          </p:cNvSpPr>
          <p:nvPr/>
        </p:nvSpPr>
        <p:spPr bwMode="auto">
          <a:xfrm>
            <a:off x="3252788" y="4154488"/>
            <a:ext cx="990600" cy="304800"/>
          </a:xfrm>
          <a:prstGeom prst="rect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PTE 1023</a:t>
            </a:r>
          </a:p>
        </p:txBody>
      </p:sp>
      <p:sp>
        <p:nvSpPr>
          <p:cNvPr id="42006" name="Rectangle 22"/>
          <p:cNvSpPr>
            <a:spLocks noChangeArrowheads="1"/>
          </p:cNvSpPr>
          <p:nvPr/>
        </p:nvSpPr>
        <p:spPr bwMode="auto">
          <a:xfrm>
            <a:off x="3252788" y="3544888"/>
            <a:ext cx="990600" cy="914400"/>
          </a:xfrm>
          <a:prstGeom prst="rect">
            <a:avLst/>
          </a:prstGeom>
          <a:noFill/>
          <a:ln w="28575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2007" name="Rectangle 23"/>
          <p:cNvSpPr>
            <a:spLocks noChangeArrowheads="1"/>
          </p:cNvSpPr>
          <p:nvPr/>
        </p:nvSpPr>
        <p:spPr bwMode="auto">
          <a:xfrm>
            <a:off x="3252788" y="4840288"/>
            <a:ext cx="990600" cy="609600"/>
          </a:xfrm>
          <a:prstGeom prst="rect">
            <a:avLst/>
          </a:prstGeom>
          <a:solidFill>
            <a:srgbClr val="F1C7C7"/>
          </a:solidFill>
          <a:ln w="28575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1023 null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PTEs</a:t>
            </a:r>
          </a:p>
        </p:txBody>
      </p:sp>
      <p:sp>
        <p:nvSpPr>
          <p:cNvPr id="42008" name="Rectangle 24"/>
          <p:cNvSpPr>
            <a:spLocks noChangeArrowheads="1"/>
          </p:cNvSpPr>
          <p:nvPr/>
        </p:nvSpPr>
        <p:spPr bwMode="auto">
          <a:xfrm>
            <a:off x="3252788" y="5449888"/>
            <a:ext cx="990600" cy="304800"/>
          </a:xfrm>
          <a:prstGeom prst="rect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PTE 1023</a:t>
            </a:r>
          </a:p>
        </p:txBody>
      </p:sp>
      <p:sp>
        <p:nvSpPr>
          <p:cNvPr id="42009" name="Rectangle 25"/>
          <p:cNvSpPr>
            <a:spLocks noChangeArrowheads="1"/>
          </p:cNvSpPr>
          <p:nvPr/>
        </p:nvSpPr>
        <p:spPr bwMode="auto">
          <a:xfrm>
            <a:off x="3252788" y="4840288"/>
            <a:ext cx="990600" cy="914400"/>
          </a:xfrm>
          <a:prstGeom prst="rect">
            <a:avLst/>
          </a:prstGeom>
          <a:noFill/>
          <a:ln w="28575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2010" name="Rectangle 26"/>
          <p:cNvSpPr>
            <a:spLocks noChangeArrowheads="1"/>
          </p:cNvSpPr>
          <p:nvPr/>
        </p:nvSpPr>
        <p:spPr bwMode="auto">
          <a:xfrm>
            <a:off x="5538788" y="5449888"/>
            <a:ext cx="990600" cy="609600"/>
          </a:xfrm>
          <a:prstGeom prst="rect">
            <a:avLst/>
          </a:prstGeom>
          <a:solidFill>
            <a:srgbClr val="DEDFF5"/>
          </a:solidFill>
          <a:ln w="12600">
            <a:solidFill>
              <a:srgbClr val="DEDFF5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1023 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unallocated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pages</a:t>
            </a:r>
          </a:p>
        </p:txBody>
      </p:sp>
      <p:sp>
        <p:nvSpPr>
          <p:cNvPr id="42011" name="Rectangle 27"/>
          <p:cNvSpPr>
            <a:spLocks noChangeArrowheads="1"/>
          </p:cNvSpPr>
          <p:nvPr/>
        </p:nvSpPr>
        <p:spPr bwMode="auto">
          <a:xfrm>
            <a:off x="5538788" y="6059488"/>
            <a:ext cx="990600" cy="304800"/>
          </a:xfrm>
          <a:prstGeom prst="rect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VP 9215</a:t>
            </a:r>
          </a:p>
        </p:txBody>
      </p:sp>
      <p:sp>
        <p:nvSpPr>
          <p:cNvPr id="42012" name="Rectangle 28"/>
          <p:cNvSpPr>
            <a:spLocks noChangeArrowheads="1"/>
          </p:cNvSpPr>
          <p:nvPr/>
        </p:nvSpPr>
        <p:spPr bwMode="auto">
          <a:xfrm>
            <a:off x="5538788" y="5449888"/>
            <a:ext cx="990600" cy="914400"/>
          </a:xfrm>
          <a:prstGeom prst="rect">
            <a:avLst/>
          </a:prstGeom>
          <a:noFill/>
          <a:ln w="28575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2013" name="Text Box 29"/>
          <p:cNvSpPr txBox="1">
            <a:spLocks noChangeArrowheads="1"/>
          </p:cNvSpPr>
          <p:nvPr/>
        </p:nvSpPr>
        <p:spPr bwMode="auto">
          <a:xfrm>
            <a:off x="5537199" y="1106488"/>
            <a:ext cx="982256" cy="6539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 algn="ctr"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Virtual</a:t>
            </a:r>
          </a:p>
          <a:p>
            <a:pPr algn="ctr"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memory</a:t>
            </a:r>
          </a:p>
        </p:txBody>
      </p:sp>
      <p:sp>
        <p:nvSpPr>
          <p:cNvPr id="42014" name="Line 30"/>
          <p:cNvSpPr>
            <a:spLocks noChangeShapeType="1"/>
          </p:cNvSpPr>
          <p:nvPr/>
        </p:nvSpPr>
        <p:spPr bwMode="auto">
          <a:xfrm flipV="1">
            <a:off x="4243388" y="1790700"/>
            <a:ext cx="1295400" cy="536575"/>
          </a:xfrm>
          <a:prstGeom prst="line">
            <a:avLst/>
          </a:prstGeom>
          <a:noFill/>
          <a:ln w="12600">
            <a:solidFill>
              <a:srgbClr val="0000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2015" name="Line 31"/>
          <p:cNvSpPr>
            <a:spLocks noChangeShapeType="1"/>
          </p:cNvSpPr>
          <p:nvPr/>
        </p:nvSpPr>
        <p:spPr bwMode="auto">
          <a:xfrm flipV="1">
            <a:off x="4243388" y="2400300"/>
            <a:ext cx="1295400" cy="536575"/>
          </a:xfrm>
          <a:prstGeom prst="line">
            <a:avLst/>
          </a:prstGeom>
          <a:noFill/>
          <a:ln w="12600">
            <a:solidFill>
              <a:srgbClr val="0000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2016" name="Line 32"/>
          <p:cNvSpPr>
            <a:spLocks noChangeShapeType="1"/>
          </p:cNvSpPr>
          <p:nvPr/>
        </p:nvSpPr>
        <p:spPr bwMode="auto">
          <a:xfrm flipV="1">
            <a:off x="4243388" y="2705100"/>
            <a:ext cx="1295400" cy="993775"/>
          </a:xfrm>
          <a:prstGeom prst="line">
            <a:avLst/>
          </a:prstGeom>
          <a:noFill/>
          <a:ln w="12600">
            <a:solidFill>
              <a:srgbClr val="0000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2017" name="Line 33"/>
          <p:cNvSpPr>
            <a:spLocks noChangeShapeType="1"/>
          </p:cNvSpPr>
          <p:nvPr/>
        </p:nvSpPr>
        <p:spPr bwMode="auto">
          <a:xfrm flipV="1">
            <a:off x="4243388" y="3314700"/>
            <a:ext cx="1295400" cy="993775"/>
          </a:xfrm>
          <a:prstGeom prst="line">
            <a:avLst/>
          </a:prstGeom>
          <a:noFill/>
          <a:ln w="12600">
            <a:solidFill>
              <a:srgbClr val="0000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2018" name="Line 34"/>
          <p:cNvSpPr>
            <a:spLocks noChangeShapeType="1"/>
          </p:cNvSpPr>
          <p:nvPr/>
        </p:nvSpPr>
        <p:spPr bwMode="auto">
          <a:xfrm>
            <a:off x="4243388" y="5602288"/>
            <a:ext cx="1219200" cy="457200"/>
          </a:xfrm>
          <a:prstGeom prst="line">
            <a:avLst/>
          </a:prstGeom>
          <a:noFill/>
          <a:ln w="12600">
            <a:solidFill>
              <a:srgbClr val="0000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2019" name="Line 35"/>
          <p:cNvSpPr>
            <a:spLocks noChangeShapeType="1"/>
          </p:cNvSpPr>
          <p:nvPr/>
        </p:nvSpPr>
        <p:spPr bwMode="auto">
          <a:xfrm flipV="1">
            <a:off x="1957388" y="2171700"/>
            <a:ext cx="1243012" cy="231775"/>
          </a:xfrm>
          <a:prstGeom prst="line">
            <a:avLst/>
          </a:prstGeom>
          <a:noFill/>
          <a:ln w="12600">
            <a:solidFill>
              <a:srgbClr val="0000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2020" name="Line 36"/>
          <p:cNvSpPr>
            <a:spLocks noChangeShapeType="1"/>
          </p:cNvSpPr>
          <p:nvPr/>
        </p:nvSpPr>
        <p:spPr bwMode="auto">
          <a:xfrm>
            <a:off x="1957388" y="2706688"/>
            <a:ext cx="1295400" cy="838200"/>
          </a:xfrm>
          <a:prstGeom prst="line">
            <a:avLst/>
          </a:prstGeom>
          <a:noFill/>
          <a:ln w="12600">
            <a:solidFill>
              <a:srgbClr val="0000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2021" name="Line 37"/>
          <p:cNvSpPr>
            <a:spLocks noChangeShapeType="1"/>
          </p:cNvSpPr>
          <p:nvPr/>
        </p:nvSpPr>
        <p:spPr bwMode="auto">
          <a:xfrm>
            <a:off x="1957388" y="4840288"/>
            <a:ext cx="1295400" cy="1587"/>
          </a:xfrm>
          <a:prstGeom prst="line">
            <a:avLst/>
          </a:prstGeom>
          <a:noFill/>
          <a:ln w="12600">
            <a:solidFill>
              <a:srgbClr val="0000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2022" name="Rectangle 38"/>
          <p:cNvSpPr>
            <a:spLocks noChangeArrowheads="1"/>
          </p:cNvSpPr>
          <p:nvPr/>
        </p:nvSpPr>
        <p:spPr bwMode="auto">
          <a:xfrm>
            <a:off x="838200" y="4992688"/>
            <a:ext cx="1119188" cy="838200"/>
          </a:xfrm>
          <a:prstGeom prst="rect">
            <a:avLst/>
          </a:prstGeom>
          <a:solidFill>
            <a:srgbClr val="F1C7C7"/>
          </a:solidFill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(1K - 9)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null PTEs </a:t>
            </a:r>
          </a:p>
        </p:txBody>
      </p:sp>
      <p:sp>
        <p:nvSpPr>
          <p:cNvPr id="42023" name="Rectangle 39"/>
          <p:cNvSpPr>
            <a:spLocks noChangeArrowheads="1"/>
          </p:cNvSpPr>
          <p:nvPr/>
        </p:nvSpPr>
        <p:spPr bwMode="auto">
          <a:xfrm>
            <a:off x="838200" y="2249488"/>
            <a:ext cx="1119188" cy="304800"/>
          </a:xfrm>
          <a:prstGeom prst="rect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PTE 0</a:t>
            </a:r>
          </a:p>
        </p:txBody>
      </p:sp>
      <p:sp>
        <p:nvSpPr>
          <p:cNvPr id="42024" name="Rectangle 40"/>
          <p:cNvSpPr>
            <a:spLocks noChangeArrowheads="1"/>
          </p:cNvSpPr>
          <p:nvPr/>
        </p:nvSpPr>
        <p:spPr bwMode="auto">
          <a:xfrm>
            <a:off x="838200" y="2554288"/>
            <a:ext cx="1119188" cy="304800"/>
          </a:xfrm>
          <a:prstGeom prst="rect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PTE 1</a:t>
            </a:r>
          </a:p>
        </p:txBody>
      </p:sp>
      <p:sp>
        <p:nvSpPr>
          <p:cNvPr id="42025" name="Rectangle 41"/>
          <p:cNvSpPr>
            <a:spLocks noChangeArrowheads="1"/>
          </p:cNvSpPr>
          <p:nvPr/>
        </p:nvSpPr>
        <p:spPr bwMode="auto">
          <a:xfrm>
            <a:off x="838200" y="2859088"/>
            <a:ext cx="1119188" cy="304800"/>
          </a:xfrm>
          <a:prstGeom prst="rect">
            <a:avLst/>
          </a:prstGeom>
          <a:solidFill>
            <a:srgbClr val="F1C7C7"/>
          </a:solidFill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PTE 2 (null)</a:t>
            </a:r>
          </a:p>
        </p:txBody>
      </p:sp>
      <p:sp>
        <p:nvSpPr>
          <p:cNvPr id="42026" name="Rectangle 42"/>
          <p:cNvSpPr>
            <a:spLocks noChangeArrowheads="1"/>
          </p:cNvSpPr>
          <p:nvPr/>
        </p:nvSpPr>
        <p:spPr bwMode="auto">
          <a:xfrm>
            <a:off x="838200" y="3163888"/>
            <a:ext cx="1119188" cy="304800"/>
          </a:xfrm>
          <a:prstGeom prst="rect">
            <a:avLst/>
          </a:prstGeom>
          <a:solidFill>
            <a:srgbClr val="F1C7C7"/>
          </a:solidFill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PTE 3 (null)</a:t>
            </a:r>
          </a:p>
        </p:txBody>
      </p:sp>
      <p:sp>
        <p:nvSpPr>
          <p:cNvPr id="42027" name="Rectangle 43"/>
          <p:cNvSpPr>
            <a:spLocks noChangeArrowheads="1"/>
          </p:cNvSpPr>
          <p:nvPr/>
        </p:nvSpPr>
        <p:spPr bwMode="auto">
          <a:xfrm>
            <a:off x="838200" y="3468688"/>
            <a:ext cx="1119188" cy="304800"/>
          </a:xfrm>
          <a:prstGeom prst="rect">
            <a:avLst/>
          </a:prstGeom>
          <a:solidFill>
            <a:srgbClr val="F1C7C7"/>
          </a:solidFill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PTE 4 (null)</a:t>
            </a:r>
          </a:p>
        </p:txBody>
      </p:sp>
      <p:sp>
        <p:nvSpPr>
          <p:cNvPr id="42028" name="Rectangle 44"/>
          <p:cNvSpPr>
            <a:spLocks noChangeArrowheads="1"/>
          </p:cNvSpPr>
          <p:nvPr/>
        </p:nvSpPr>
        <p:spPr bwMode="auto">
          <a:xfrm>
            <a:off x="838200" y="3773488"/>
            <a:ext cx="1119188" cy="304800"/>
          </a:xfrm>
          <a:prstGeom prst="rect">
            <a:avLst/>
          </a:prstGeom>
          <a:solidFill>
            <a:srgbClr val="F1C7C7"/>
          </a:solidFill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PTE 5 (null)</a:t>
            </a:r>
          </a:p>
        </p:txBody>
      </p:sp>
      <p:sp>
        <p:nvSpPr>
          <p:cNvPr id="42029" name="Rectangle 45"/>
          <p:cNvSpPr>
            <a:spLocks noChangeArrowheads="1"/>
          </p:cNvSpPr>
          <p:nvPr/>
        </p:nvSpPr>
        <p:spPr bwMode="auto">
          <a:xfrm>
            <a:off x="838200" y="4078288"/>
            <a:ext cx="1119188" cy="304800"/>
          </a:xfrm>
          <a:prstGeom prst="rect">
            <a:avLst/>
          </a:prstGeom>
          <a:solidFill>
            <a:srgbClr val="F1C7C7"/>
          </a:solidFill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PTE 6 (null)</a:t>
            </a:r>
          </a:p>
        </p:txBody>
      </p:sp>
      <p:sp>
        <p:nvSpPr>
          <p:cNvPr id="42030" name="Rectangle 46"/>
          <p:cNvSpPr>
            <a:spLocks noChangeArrowheads="1"/>
          </p:cNvSpPr>
          <p:nvPr/>
        </p:nvSpPr>
        <p:spPr bwMode="auto">
          <a:xfrm>
            <a:off x="838200" y="4383088"/>
            <a:ext cx="1119188" cy="304800"/>
          </a:xfrm>
          <a:prstGeom prst="rect">
            <a:avLst/>
          </a:prstGeom>
          <a:solidFill>
            <a:srgbClr val="F1C7C7"/>
          </a:solidFill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PTE 7 (null)</a:t>
            </a:r>
          </a:p>
        </p:txBody>
      </p:sp>
      <p:sp>
        <p:nvSpPr>
          <p:cNvPr id="42031" name="Rectangle 47"/>
          <p:cNvSpPr>
            <a:spLocks noChangeArrowheads="1"/>
          </p:cNvSpPr>
          <p:nvPr/>
        </p:nvSpPr>
        <p:spPr bwMode="auto">
          <a:xfrm>
            <a:off x="838200" y="4687888"/>
            <a:ext cx="1119188" cy="304800"/>
          </a:xfrm>
          <a:prstGeom prst="rect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PTE 8</a:t>
            </a:r>
          </a:p>
        </p:txBody>
      </p:sp>
      <p:sp>
        <p:nvSpPr>
          <p:cNvPr id="42032" name="Rectangle 48"/>
          <p:cNvSpPr>
            <a:spLocks noChangeArrowheads="1"/>
          </p:cNvSpPr>
          <p:nvPr/>
        </p:nvSpPr>
        <p:spPr bwMode="auto">
          <a:xfrm>
            <a:off x="838200" y="2249488"/>
            <a:ext cx="1119188" cy="3581400"/>
          </a:xfrm>
          <a:prstGeom prst="rect">
            <a:avLst/>
          </a:prstGeom>
          <a:noFill/>
          <a:ln w="28575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2033" name="AutoShape 49"/>
          <p:cNvSpPr>
            <a:spLocks/>
          </p:cNvSpPr>
          <p:nvPr/>
        </p:nvSpPr>
        <p:spPr bwMode="auto">
          <a:xfrm>
            <a:off x="6665678" y="1792288"/>
            <a:ext cx="228600" cy="1752600"/>
          </a:xfrm>
          <a:prstGeom prst="rightBrace">
            <a:avLst>
              <a:gd name="adj1" fmla="val 63889"/>
              <a:gd name="adj2" fmla="val 50000"/>
            </a:avLst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2034" name="Text Box 50"/>
          <p:cNvSpPr txBox="1">
            <a:spLocks noChangeArrowheads="1"/>
          </p:cNvSpPr>
          <p:nvPr/>
        </p:nvSpPr>
        <p:spPr bwMode="auto">
          <a:xfrm>
            <a:off x="6918090" y="2403475"/>
            <a:ext cx="1885942" cy="51680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i="1" dirty="0">
                <a:latin typeface="Calibri" pitchFamily="34" charset="0"/>
              </a:rPr>
              <a:t>2K allocated VM pages</a:t>
            </a:r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i="1" dirty="0">
                <a:latin typeface="Calibri" pitchFamily="34" charset="0"/>
              </a:rPr>
              <a:t>for code and data</a:t>
            </a:r>
          </a:p>
        </p:txBody>
      </p:sp>
      <p:sp>
        <p:nvSpPr>
          <p:cNvPr id="42035" name="AutoShape 51"/>
          <p:cNvSpPr>
            <a:spLocks/>
          </p:cNvSpPr>
          <p:nvPr/>
        </p:nvSpPr>
        <p:spPr bwMode="auto">
          <a:xfrm>
            <a:off x="6665678" y="3621088"/>
            <a:ext cx="228600" cy="1752600"/>
          </a:xfrm>
          <a:prstGeom prst="rightBrace">
            <a:avLst>
              <a:gd name="adj1" fmla="val 63889"/>
              <a:gd name="adj2" fmla="val 50000"/>
            </a:avLst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2036" name="Text Box 52"/>
          <p:cNvSpPr txBox="1">
            <a:spLocks noChangeArrowheads="1"/>
          </p:cNvSpPr>
          <p:nvPr/>
        </p:nvSpPr>
        <p:spPr bwMode="auto">
          <a:xfrm>
            <a:off x="6916503" y="4306888"/>
            <a:ext cx="2075097" cy="3056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i="1" dirty="0">
                <a:latin typeface="Calibri" pitchFamily="34" charset="0"/>
              </a:rPr>
              <a:t>6K unallocated VM pages</a:t>
            </a:r>
          </a:p>
        </p:txBody>
      </p:sp>
      <p:sp>
        <p:nvSpPr>
          <p:cNvPr id="42037" name="AutoShape 53"/>
          <p:cNvSpPr>
            <a:spLocks/>
          </p:cNvSpPr>
          <p:nvPr/>
        </p:nvSpPr>
        <p:spPr bwMode="auto">
          <a:xfrm>
            <a:off x="6589478" y="5449888"/>
            <a:ext cx="304800" cy="609600"/>
          </a:xfrm>
          <a:prstGeom prst="rightBrace">
            <a:avLst>
              <a:gd name="adj1" fmla="val 16667"/>
              <a:gd name="adj2" fmla="val 50000"/>
            </a:avLst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2038" name="Text Box 54"/>
          <p:cNvSpPr txBox="1">
            <a:spLocks noChangeArrowheads="1"/>
          </p:cNvSpPr>
          <p:nvPr/>
        </p:nvSpPr>
        <p:spPr bwMode="auto">
          <a:xfrm>
            <a:off x="6916503" y="5588000"/>
            <a:ext cx="1988534" cy="3056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i="1" dirty="0">
                <a:latin typeface="Calibri" pitchFamily="34" charset="0"/>
              </a:rPr>
              <a:t>1023 unallocated  pages</a:t>
            </a:r>
          </a:p>
        </p:txBody>
      </p:sp>
      <p:sp>
        <p:nvSpPr>
          <p:cNvPr id="42039" name="AutoShape 55"/>
          <p:cNvSpPr>
            <a:spLocks/>
          </p:cNvSpPr>
          <p:nvPr/>
        </p:nvSpPr>
        <p:spPr bwMode="auto">
          <a:xfrm>
            <a:off x="6589478" y="6059488"/>
            <a:ext cx="304800" cy="304800"/>
          </a:xfrm>
          <a:prstGeom prst="rightBrace">
            <a:avLst>
              <a:gd name="adj1" fmla="val 8333"/>
              <a:gd name="adj2" fmla="val 50000"/>
            </a:avLst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2040" name="Text Box 56"/>
          <p:cNvSpPr txBox="1">
            <a:spLocks noChangeArrowheads="1"/>
          </p:cNvSpPr>
          <p:nvPr/>
        </p:nvSpPr>
        <p:spPr bwMode="auto">
          <a:xfrm>
            <a:off x="6918090" y="6000750"/>
            <a:ext cx="1717627" cy="51680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i="1" dirty="0">
                <a:latin typeface="Calibri" pitchFamily="34" charset="0"/>
              </a:rPr>
              <a:t>1 allocated VM page</a:t>
            </a:r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i="1" dirty="0">
                <a:latin typeface="Calibri" pitchFamily="34" charset="0"/>
              </a:rPr>
              <a:t>for the stack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381000" y="6324600"/>
            <a:ext cx="41046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i="1" dirty="0" smtClean="0">
                <a:latin typeface="Calibri" pitchFamily="34" charset="0"/>
              </a:rPr>
              <a:t>32 bit addresses, 4KB pages, 4-byte </a:t>
            </a:r>
            <a:r>
              <a:rPr lang="en-US" sz="1800" i="1" dirty="0" err="1" smtClean="0">
                <a:latin typeface="Calibri" pitchFamily="34" charset="0"/>
              </a:rPr>
              <a:t>PTEs</a:t>
            </a:r>
            <a:endParaRPr lang="en-US" sz="1800" i="1" dirty="0" smtClean="0">
              <a:latin typeface="Calibri" pitchFamily="34" charset="0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1"/>
          <p:cNvSpPr>
            <a:spLocks noGrp="1" noChangeArrowheads="1"/>
          </p:cNvSpPr>
          <p:nvPr>
            <p:ph type="title"/>
          </p:nvPr>
        </p:nvSpPr>
        <p:spPr>
          <a:xfrm>
            <a:off x="404813" y="247650"/>
            <a:ext cx="8283575" cy="782638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/>
              <a:t>Translating with a k-level Page Table</a:t>
            </a:r>
          </a:p>
        </p:txBody>
      </p:sp>
      <p:sp>
        <p:nvSpPr>
          <p:cNvPr id="51" name="Rectangle 50"/>
          <p:cNvSpPr/>
          <p:nvPr/>
        </p:nvSpPr>
        <p:spPr bwMode="auto">
          <a:xfrm>
            <a:off x="177800" y="1833361"/>
            <a:ext cx="1524000" cy="719063"/>
          </a:xfrm>
          <a:prstGeom prst="rect">
            <a:avLst/>
          </a:prstGeom>
          <a:solidFill>
            <a:srgbClr val="F1C7C7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lvl="0" algn="ctr"/>
            <a:r>
              <a:rPr lang="en-US" sz="1600" dirty="0" smtClean="0">
                <a:solidFill>
                  <a:srgbClr val="000000"/>
                </a:solidFill>
                <a:latin typeface="Calibri" pitchFamily="34" charset="0"/>
              </a:rPr>
              <a:t>Page table </a:t>
            </a:r>
            <a:br>
              <a:rPr lang="en-US" sz="1600" dirty="0" smtClean="0">
                <a:solidFill>
                  <a:srgbClr val="000000"/>
                </a:solidFill>
                <a:latin typeface="Calibri" pitchFamily="34" charset="0"/>
              </a:rPr>
            </a:br>
            <a:r>
              <a:rPr lang="en-US" sz="1600" dirty="0" smtClean="0">
                <a:solidFill>
                  <a:srgbClr val="000000"/>
                </a:solidFill>
                <a:latin typeface="Calibri" pitchFamily="34" charset="0"/>
              </a:rPr>
              <a:t>base register</a:t>
            </a:r>
          </a:p>
          <a:p>
            <a:pPr lvl="0" algn="ctr"/>
            <a:r>
              <a:rPr lang="en-US" sz="1600" dirty="0" smtClean="0">
                <a:solidFill>
                  <a:srgbClr val="000000"/>
                </a:solidFill>
                <a:latin typeface="Calibri" pitchFamily="34" charset="0"/>
              </a:rPr>
              <a:t>(PTBR)</a:t>
            </a:r>
          </a:p>
        </p:txBody>
      </p:sp>
      <p:cxnSp>
        <p:nvCxnSpPr>
          <p:cNvPr id="5" name="Straight Connector 4"/>
          <p:cNvCxnSpPr>
            <a:stCxn id="51" idx="2"/>
          </p:cNvCxnSpPr>
          <p:nvPr/>
        </p:nvCxnSpPr>
        <p:spPr bwMode="auto">
          <a:xfrm>
            <a:off x="939800" y="2552424"/>
            <a:ext cx="0" cy="1486176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Arrow Connector 8"/>
          <p:cNvCxnSpPr/>
          <p:nvPr/>
        </p:nvCxnSpPr>
        <p:spPr bwMode="auto">
          <a:xfrm>
            <a:off x="939800" y="4038600"/>
            <a:ext cx="1193800" cy="9525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04" name="Rectangle 379"/>
          <p:cNvSpPr>
            <a:spLocks noChangeArrowheads="1"/>
          </p:cNvSpPr>
          <p:nvPr/>
        </p:nvSpPr>
        <p:spPr bwMode="auto">
          <a:xfrm>
            <a:off x="1630362" y="2981325"/>
            <a:ext cx="1239838" cy="3048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1600"/>
              <a:t>VPN 1</a:t>
            </a:r>
          </a:p>
        </p:txBody>
      </p:sp>
      <p:sp>
        <p:nvSpPr>
          <p:cNvPr id="105" name="Text Box 381"/>
          <p:cNvSpPr txBox="1">
            <a:spLocks noChangeArrowheads="1"/>
          </p:cNvSpPr>
          <p:nvPr/>
        </p:nvSpPr>
        <p:spPr bwMode="auto">
          <a:xfrm>
            <a:off x="7388225" y="2692986"/>
            <a:ext cx="27824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/>
            <a:r>
              <a:rPr lang="en-US" sz="1600"/>
              <a:t>0</a:t>
            </a:r>
          </a:p>
        </p:txBody>
      </p:sp>
      <p:sp>
        <p:nvSpPr>
          <p:cNvPr id="106" name="Text Box 382"/>
          <p:cNvSpPr txBox="1">
            <a:spLocks noChangeArrowheads="1"/>
          </p:cNvSpPr>
          <p:nvPr/>
        </p:nvSpPr>
        <p:spPr bwMode="auto">
          <a:xfrm>
            <a:off x="6559550" y="2692986"/>
            <a:ext cx="437039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/>
            <a:r>
              <a:rPr lang="en-US" sz="1600"/>
              <a:t>p-1</a:t>
            </a:r>
          </a:p>
        </p:txBody>
      </p:sp>
      <p:sp>
        <p:nvSpPr>
          <p:cNvPr id="107" name="Text Box 384"/>
          <p:cNvSpPr txBox="1">
            <a:spLocks noChangeArrowheads="1"/>
          </p:cNvSpPr>
          <p:nvPr/>
        </p:nvSpPr>
        <p:spPr bwMode="auto">
          <a:xfrm>
            <a:off x="1524000" y="2654886"/>
            <a:ext cx="437039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/>
            <a:r>
              <a:rPr lang="en-US" sz="1600"/>
              <a:t>n-1</a:t>
            </a:r>
          </a:p>
        </p:txBody>
      </p:sp>
      <p:sp>
        <p:nvSpPr>
          <p:cNvPr id="108" name="Rectangle 385"/>
          <p:cNvSpPr>
            <a:spLocks noChangeArrowheads="1"/>
          </p:cNvSpPr>
          <p:nvPr/>
        </p:nvSpPr>
        <p:spPr bwMode="auto">
          <a:xfrm>
            <a:off x="6610350" y="2981325"/>
            <a:ext cx="919162" cy="304800"/>
          </a:xfrm>
          <a:prstGeom prst="rect">
            <a:avLst/>
          </a:prstGeom>
          <a:solidFill>
            <a:srgbClr val="DBF2DA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r>
              <a:rPr lang="en-US" sz="1600"/>
              <a:t>VPO</a:t>
            </a:r>
          </a:p>
        </p:txBody>
      </p:sp>
      <p:sp>
        <p:nvSpPr>
          <p:cNvPr id="109" name="Rectangle 390"/>
          <p:cNvSpPr>
            <a:spLocks noChangeArrowheads="1"/>
          </p:cNvSpPr>
          <p:nvPr/>
        </p:nvSpPr>
        <p:spPr bwMode="auto">
          <a:xfrm>
            <a:off x="2879725" y="2981325"/>
            <a:ext cx="1239837" cy="3048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1600"/>
              <a:t>VPN 2</a:t>
            </a:r>
          </a:p>
        </p:txBody>
      </p:sp>
      <p:sp>
        <p:nvSpPr>
          <p:cNvPr id="110" name="Rectangle 391"/>
          <p:cNvSpPr>
            <a:spLocks noChangeArrowheads="1"/>
          </p:cNvSpPr>
          <p:nvPr/>
        </p:nvSpPr>
        <p:spPr bwMode="auto">
          <a:xfrm>
            <a:off x="4124325" y="2981325"/>
            <a:ext cx="1239837" cy="3048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1600"/>
              <a:t>...</a:t>
            </a:r>
          </a:p>
        </p:txBody>
      </p:sp>
      <p:sp>
        <p:nvSpPr>
          <p:cNvPr id="111" name="Rectangle 392"/>
          <p:cNvSpPr>
            <a:spLocks noChangeArrowheads="1"/>
          </p:cNvSpPr>
          <p:nvPr/>
        </p:nvSpPr>
        <p:spPr bwMode="auto">
          <a:xfrm>
            <a:off x="5364162" y="2981325"/>
            <a:ext cx="1239838" cy="3048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1600"/>
              <a:t>VPN k</a:t>
            </a:r>
          </a:p>
        </p:txBody>
      </p:sp>
      <p:sp>
        <p:nvSpPr>
          <p:cNvPr id="112" name="Line 393"/>
          <p:cNvSpPr>
            <a:spLocks noChangeShapeType="1"/>
          </p:cNvSpPr>
          <p:nvPr/>
        </p:nvSpPr>
        <p:spPr bwMode="auto">
          <a:xfrm>
            <a:off x="1820862" y="3143250"/>
            <a:ext cx="0" cy="134519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oval" w="sm" len="sm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sz="1600"/>
          </a:p>
        </p:txBody>
      </p:sp>
      <p:sp>
        <p:nvSpPr>
          <p:cNvPr id="113" name="Rectangle 395"/>
          <p:cNvSpPr>
            <a:spLocks noChangeArrowheads="1"/>
          </p:cNvSpPr>
          <p:nvPr/>
        </p:nvSpPr>
        <p:spPr bwMode="auto">
          <a:xfrm>
            <a:off x="2163762" y="4031248"/>
            <a:ext cx="520700" cy="7747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sz="1600"/>
          </a:p>
        </p:txBody>
      </p:sp>
      <p:sp>
        <p:nvSpPr>
          <p:cNvPr id="114" name="Line 396"/>
          <p:cNvSpPr>
            <a:spLocks noChangeShapeType="1"/>
          </p:cNvSpPr>
          <p:nvPr/>
        </p:nvSpPr>
        <p:spPr bwMode="auto">
          <a:xfrm>
            <a:off x="1820862" y="4488448"/>
            <a:ext cx="3429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sz="1600"/>
          </a:p>
        </p:txBody>
      </p:sp>
      <p:sp>
        <p:nvSpPr>
          <p:cNvPr id="115" name="Rectangle 397"/>
          <p:cNvSpPr>
            <a:spLocks noChangeArrowheads="1"/>
          </p:cNvSpPr>
          <p:nvPr/>
        </p:nvSpPr>
        <p:spPr bwMode="auto">
          <a:xfrm>
            <a:off x="2163762" y="4424948"/>
            <a:ext cx="520700" cy="114300"/>
          </a:xfrm>
          <a:prstGeom prst="rect">
            <a:avLst/>
          </a:prstGeom>
          <a:solidFill>
            <a:srgbClr val="C0C0C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sz="1600"/>
          </a:p>
        </p:txBody>
      </p:sp>
      <p:sp>
        <p:nvSpPr>
          <p:cNvPr id="116" name="Line 398"/>
          <p:cNvSpPr>
            <a:spLocks noChangeShapeType="1"/>
          </p:cNvSpPr>
          <p:nvPr/>
        </p:nvSpPr>
        <p:spPr bwMode="auto">
          <a:xfrm>
            <a:off x="3027362" y="3143250"/>
            <a:ext cx="0" cy="110389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oval" w="sm" len="sm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sz="1600"/>
          </a:p>
        </p:txBody>
      </p:sp>
      <p:sp>
        <p:nvSpPr>
          <p:cNvPr id="117" name="Rectangle 399"/>
          <p:cNvSpPr>
            <a:spLocks noChangeArrowheads="1"/>
          </p:cNvSpPr>
          <p:nvPr/>
        </p:nvSpPr>
        <p:spPr bwMode="auto">
          <a:xfrm>
            <a:off x="3370262" y="4031248"/>
            <a:ext cx="520700" cy="7747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sz="1600"/>
          </a:p>
        </p:txBody>
      </p:sp>
      <p:sp>
        <p:nvSpPr>
          <p:cNvPr id="118" name="Line 400"/>
          <p:cNvSpPr>
            <a:spLocks noChangeShapeType="1"/>
          </p:cNvSpPr>
          <p:nvPr/>
        </p:nvSpPr>
        <p:spPr bwMode="auto">
          <a:xfrm>
            <a:off x="3027362" y="4247148"/>
            <a:ext cx="3429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sz="1600"/>
          </a:p>
        </p:txBody>
      </p:sp>
      <p:sp>
        <p:nvSpPr>
          <p:cNvPr id="119" name="Rectangle 401"/>
          <p:cNvSpPr>
            <a:spLocks noChangeArrowheads="1"/>
          </p:cNvSpPr>
          <p:nvPr/>
        </p:nvSpPr>
        <p:spPr bwMode="auto">
          <a:xfrm>
            <a:off x="3370262" y="4196348"/>
            <a:ext cx="520700" cy="114300"/>
          </a:xfrm>
          <a:prstGeom prst="rect">
            <a:avLst/>
          </a:prstGeom>
          <a:solidFill>
            <a:srgbClr val="C0C0C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sz="1600"/>
          </a:p>
        </p:txBody>
      </p:sp>
      <p:sp>
        <p:nvSpPr>
          <p:cNvPr id="120" name="Line 402"/>
          <p:cNvSpPr>
            <a:spLocks noChangeShapeType="1"/>
          </p:cNvSpPr>
          <p:nvPr/>
        </p:nvSpPr>
        <p:spPr bwMode="auto">
          <a:xfrm>
            <a:off x="5541962" y="3143250"/>
            <a:ext cx="0" cy="148489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oval" w="sm" len="sm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sz="1600"/>
          </a:p>
        </p:txBody>
      </p:sp>
      <p:sp>
        <p:nvSpPr>
          <p:cNvPr id="121" name="Rectangle 403"/>
          <p:cNvSpPr>
            <a:spLocks noChangeArrowheads="1"/>
          </p:cNvSpPr>
          <p:nvPr/>
        </p:nvSpPr>
        <p:spPr bwMode="auto">
          <a:xfrm>
            <a:off x="5884862" y="4031248"/>
            <a:ext cx="520700" cy="7747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sz="1600"/>
          </a:p>
        </p:txBody>
      </p:sp>
      <p:sp>
        <p:nvSpPr>
          <p:cNvPr id="122" name="Line 404"/>
          <p:cNvSpPr>
            <a:spLocks noChangeShapeType="1"/>
          </p:cNvSpPr>
          <p:nvPr/>
        </p:nvSpPr>
        <p:spPr bwMode="auto">
          <a:xfrm>
            <a:off x="5541962" y="4628148"/>
            <a:ext cx="3429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sz="1600"/>
          </a:p>
        </p:txBody>
      </p:sp>
      <p:sp>
        <p:nvSpPr>
          <p:cNvPr id="123" name="Rectangle 405"/>
          <p:cNvSpPr>
            <a:spLocks noChangeArrowheads="1"/>
          </p:cNvSpPr>
          <p:nvPr/>
        </p:nvSpPr>
        <p:spPr bwMode="auto">
          <a:xfrm>
            <a:off x="5884862" y="4539248"/>
            <a:ext cx="520700" cy="152400"/>
          </a:xfrm>
          <a:prstGeom prst="rect">
            <a:avLst/>
          </a:prstGeom>
          <a:solidFill>
            <a:srgbClr val="DEDFF5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r>
              <a:rPr lang="en-US" sz="1600" dirty="0"/>
              <a:t>PPN</a:t>
            </a:r>
          </a:p>
        </p:txBody>
      </p:sp>
      <p:sp>
        <p:nvSpPr>
          <p:cNvPr id="124" name="Text Box 407"/>
          <p:cNvSpPr txBox="1">
            <a:spLocks noChangeArrowheads="1"/>
          </p:cNvSpPr>
          <p:nvPr/>
        </p:nvSpPr>
        <p:spPr bwMode="auto">
          <a:xfrm>
            <a:off x="7388225" y="5101809"/>
            <a:ext cx="27824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/>
            <a:r>
              <a:rPr lang="en-US" sz="1600"/>
              <a:t>0</a:t>
            </a:r>
          </a:p>
        </p:txBody>
      </p:sp>
      <p:sp>
        <p:nvSpPr>
          <p:cNvPr id="125" name="Text Box 408"/>
          <p:cNvSpPr txBox="1">
            <a:spLocks noChangeArrowheads="1"/>
          </p:cNvSpPr>
          <p:nvPr/>
        </p:nvSpPr>
        <p:spPr bwMode="auto">
          <a:xfrm>
            <a:off x="6559550" y="5101809"/>
            <a:ext cx="437039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/>
            <a:r>
              <a:rPr lang="en-US" sz="1600"/>
              <a:t>p-1</a:t>
            </a:r>
          </a:p>
        </p:txBody>
      </p:sp>
      <p:sp>
        <p:nvSpPr>
          <p:cNvPr id="126" name="Text Box 409"/>
          <p:cNvSpPr txBox="1">
            <a:spLocks noChangeArrowheads="1"/>
          </p:cNvSpPr>
          <p:nvPr/>
        </p:nvSpPr>
        <p:spPr bwMode="auto">
          <a:xfrm>
            <a:off x="2751137" y="5098634"/>
            <a:ext cx="483826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/>
            <a:r>
              <a:rPr lang="en-US" sz="1600"/>
              <a:t>m-1</a:t>
            </a:r>
          </a:p>
        </p:txBody>
      </p:sp>
      <p:sp>
        <p:nvSpPr>
          <p:cNvPr id="127" name="Rectangle 410"/>
          <p:cNvSpPr>
            <a:spLocks noChangeArrowheads="1"/>
          </p:cNvSpPr>
          <p:nvPr/>
        </p:nvSpPr>
        <p:spPr bwMode="auto">
          <a:xfrm>
            <a:off x="6610350" y="5390148"/>
            <a:ext cx="919162" cy="304800"/>
          </a:xfrm>
          <a:prstGeom prst="rect">
            <a:avLst/>
          </a:prstGeom>
          <a:solidFill>
            <a:srgbClr val="DBF2DA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r>
              <a:rPr lang="en-US" sz="1600"/>
              <a:t>PPO</a:t>
            </a:r>
          </a:p>
        </p:txBody>
      </p:sp>
      <p:sp>
        <p:nvSpPr>
          <p:cNvPr id="128" name="Rectangle 411"/>
          <p:cNvSpPr>
            <a:spLocks noChangeArrowheads="1"/>
          </p:cNvSpPr>
          <p:nvPr/>
        </p:nvSpPr>
        <p:spPr bwMode="auto">
          <a:xfrm>
            <a:off x="2879725" y="5390148"/>
            <a:ext cx="3724275" cy="304800"/>
          </a:xfrm>
          <a:prstGeom prst="rect">
            <a:avLst/>
          </a:prstGeom>
          <a:solidFill>
            <a:srgbClr val="DEDFF5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r>
              <a:rPr lang="en-US" sz="1600"/>
              <a:t>PPN</a:t>
            </a:r>
          </a:p>
        </p:txBody>
      </p:sp>
      <p:sp>
        <p:nvSpPr>
          <p:cNvPr id="129" name="Line 414"/>
          <p:cNvSpPr>
            <a:spLocks noChangeShapeType="1"/>
          </p:cNvSpPr>
          <p:nvPr/>
        </p:nvSpPr>
        <p:spPr bwMode="auto">
          <a:xfrm>
            <a:off x="2570162" y="4488448"/>
            <a:ext cx="309563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oval" w="sm" len="sm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sz="1600"/>
          </a:p>
        </p:txBody>
      </p:sp>
      <p:sp>
        <p:nvSpPr>
          <p:cNvPr id="130" name="Line 415"/>
          <p:cNvSpPr>
            <a:spLocks noChangeShapeType="1"/>
          </p:cNvSpPr>
          <p:nvPr/>
        </p:nvSpPr>
        <p:spPr bwMode="auto">
          <a:xfrm flipH="1" flipV="1">
            <a:off x="2874962" y="4034423"/>
            <a:ext cx="0" cy="4572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sz="1600"/>
          </a:p>
        </p:txBody>
      </p:sp>
      <p:sp>
        <p:nvSpPr>
          <p:cNvPr id="131" name="Line 416"/>
          <p:cNvSpPr>
            <a:spLocks noChangeShapeType="1"/>
          </p:cNvSpPr>
          <p:nvPr/>
        </p:nvSpPr>
        <p:spPr bwMode="auto">
          <a:xfrm>
            <a:off x="2879725" y="4031248"/>
            <a:ext cx="490537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sz="1600"/>
          </a:p>
        </p:txBody>
      </p:sp>
      <p:sp>
        <p:nvSpPr>
          <p:cNvPr id="132" name="Line 417"/>
          <p:cNvSpPr>
            <a:spLocks noChangeShapeType="1"/>
          </p:cNvSpPr>
          <p:nvPr/>
        </p:nvSpPr>
        <p:spPr bwMode="auto">
          <a:xfrm>
            <a:off x="3789362" y="4247148"/>
            <a:ext cx="309563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oval" w="sm" len="sm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sz="1600"/>
          </a:p>
        </p:txBody>
      </p:sp>
      <p:sp>
        <p:nvSpPr>
          <p:cNvPr id="133" name="Line 418"/>
          <p:cNvSpPr>
            <a:spLocks noChangeShapeType="1"/>
          </p:cNvSpPr>
          <p:nvPr/>
        </p:nvSpPr>
        <p:spPr bwMode="auto">
          <a:xfrm flipV="1">
            <a:off x="4090987" y="4031248"/>
            <a:ext cx="4763" cy="2159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sz="1600"/>
          </a:p>
        </p:txBody>
      </p:sp>
      <p:sp>
        <p:nvSpPr>
          <p:cNvPr id="134" name="Line 419"/>
          <p:cNvSpPr>
            <a:spLocks noChangeShapeType="1"/>
          </p:cNvSpPr>
          <p:nvPr/>
        </p:nvSpPr>
        <p:spPr bwMode="auto">
          <a:xfrm>
            <a:off x="4098925" y="4031248"/>
            <a:ext cx="490537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sz="1600"/>
          </a:p>
        </p:txBody>
      </p:sp>
      <p:sp>
        <p:nvSpPr>
          <p:cNvPr id="135" name="Text Box 420"/>
          <p:cNvSpPr txBox="1">
            <a:spLocks noChangeArrowheads="1"/>
          </p:cNvSpPr>
          <p:nvPr/>
        </p:nvSpPr>
        <p:spPr bwMode="auto">
          <a:xfrm>
            <a:off x="3695700" y="2548523"/>
            <a:ext cx="1774845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/>
            <a:r>
              <a:rPr lang="en-US" sz="1600"/>
              <a:t>VIRTUAL ADDRESS</a:t>
            </a:r>
          </a:p>
        </p:txBody>
      </p:sp>
      <p:sp>
        <p:nvSpPr>
          <p:cNvPr id="136" name="Text Box 421"/>
          <p:cNvSpPr txBox="1">
            <a:spLocks noChangeArrowheads="1"/>
          </p:cNvSpPr>
          <p:nvPr/>
        </p:nvSpPr>
        <p:spPr bwMode="auto">
          <a:xfrm>
            <a:off x="4200525" y="5757446"/>
            <a:ext cx="1903085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/>
            <a:r>
              <a:rPr lang="en-US" sz="1600"/>
              <a:t>PHYSICAL ADDRESS</a:t>
            </a:r>
          </a:p>
        </p:txBody>
      </p:sp>
      <p:sp>
        <p:nvSpPr>
          <p:cNvPr id="137" name="Line 422"/>
          <p:cNvSpPr>
            <a:spLocks noChangeShapeType="1"/>
          </p:cNvSpPr>
          <p:nvPr/>
        </p:nvSpPr>
        <p:spPr bwMode="auto">
          <a:xfrm flipH="1">
            <a:off x="7062787" y="3419475"/>
            <a:ext cx="0" cy="197067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sz="1600"/>
          </a:p>
        </p:txBody>
      </p:sp>
      <p:sp>
        <p:nvSpPr>
          <p:cNvPr id="138" name="Line 423"/>
          <p:cNvSpPr>
            <a:spLocks noChangeShapeType="1"/>
          </p:cNvSpPr>
          <p:nvPr/>
        </p:nvSpPr>
        <p:spPr bwMode="auto">
          <a:xfrm>
            <a:off x="6557962" y="4609098"/>
            <a:ext cx="220663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sz="1600"/>
          </a:p>
        </p:txBody>
      </p:sp>
      <p:sp>
        <p:nvSpPr>
          <p:cNvPr id="139" name="Line 424"/>
          <p:cNvSpPr>
            <a:spLocks noChangeShapeType="1"/>
          </p:cNvSpPr>
          <p:nvPr/>
        </p:nvSpPr>
        <p:spPr bwMode="auto">
          <a:xfrm>
            <a:off x="6773862" y="4613861"/>
            <a:ext cx="0" cy="53498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sz="1600"/>
          </a:p>
        </p:txBody>
      </p:sp>
      <p:sp>
        <p:nvSpPr>
          <p:cNvPr id="140" name="Line 425"/>
          <p:cNvSpPr>
            <a:spLocks noChangeShapeType="1"/>
          </p:cNvSpPr>
          <p:nvPr/>
        </p:nvSpPr>
        <p:spPr bwMode="auto">
          <a:xfrm flipH="1">
            <a:off x="4779962" y="5145673"/>
            <a:ext cx="1993900" cy="317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sz="1600"/>
          </a:p>
        </p:txBody>
      </p:sp>
      <p:sp>
        <p:nvSpPr>
          <p:cNvPr id="141" name="Line 426"/>
          <p:cNvSpPr>
            <a:spLocks noChangeShapeType="1"/>
          </p:cNvSpPr>
          <p:nvPr/>
        </p:nvSpPr>
        <p:spPr bwMode="auto">
          <a:xfrm>
            <a:off x="4779962" y="5148848"/>
            <a:ext cx="0" cy="2413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sz="1600"/>
          </a:p>
        </p:txBody>
      </p:sp>
      <p:sp>
        <p:nvSpPr>
          <p:cNvPr id="142" name="Line 427"/>
          <p:cNvSpPr>
            <a:spLocks noChangeShapeType="1"/>
          </p:cNvSpPr>
          <p:nvPr/>
        </p:nvSpPr>
        <p:spPr bwMode="auto">
          <a:xfrm>
            <a:off x="5186362" y="4031248"/>
            <a:ext cx="7112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sz="1600"/>
          </a:p>
        </p:txBody>
      </p:sp>
      <p:sp>
        <p:nvSpPr>
          <p:cNvPr id="143" name="Text Box 428"/>
          <p:cNvSpPr txBox="1">
            <a:spLocks noChangeArrowheads="1"/>
          </p:cNvSpPr>
          <p:nvPr/>
        </p:nvSpPr>
        <p:spPr bwMode="auto">
          <a:xfrm>
            <a:off x="4525962" y="3801646"/>
            <a:ext cx="325029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/>
            <a:r>
              <a:rPr lang="en-US" sz="1600"/>
              <a:t>...</a:t>
            </a:r>
          </a:p>
        </p:txBody>
      </p:sp>
      <p:sp>
        <p:nvSpPr>
          <p:cNvPr id="144" name="Text Box 429"/>
          <p:cNvSpPr txBox="1">
            <a:spLocks noChangeArrowheads="1"/>
          </p:cNvSpPr>
          <p:nvPr/>
        </p:nvSpPr>
        <p:spPr bwMode="auto">
          <a:xfrm>
            <a:off x="4894262" y="3801646"/>
            <a:ext cx="325029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/>
            <a:r>
              <a:rPr lang="en-US" sz="1600"/>
              <a:t>...</a:t>
            </a:r>
          </a:p>
        </p:txBody>
      </p:sp>
      <p:sp>
        <p:nvSpPr>
          <p:cNvPr id="145" name="Text Box 430"/>
          <p:cNvSpPr txBox="1">
            <a:spLocks noChangeArrowheads="1"/>
          </p:cNvSpPr>
          <p:nvPr/>
        </p:nvSpPr>
        <p:spPr bwMode="auto">
          <a:xfrm>
            <a:off x="1957387" y="3371562"/>
            <a:ext cx="1016925" cy="5847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/>
            <a:r>
              <a:rPr lang="en-US" sz="1600"/>
              <a:t>Level 1</a:t>
            </a:r>
          </a:p>
          <a:p>
            <a:pPr algn="ctr"/>
            <a:r>
              <a:rPr lang="en-US" sz="1600"/>
              <a:t>page table</a:t>
            </a:r>
          </a:p>
        </p:txBody>
      </p:sp>
      <p:sp>
        <p:nvSpPr>
          <p:cNvPr id="146" name="Text Box 431"/>
          <p:cNvSpPr txBox="1">
            <a:spLocks noChangeArrowheads="1"/>
          </p:cNvSpPr>
          <p:nvPr/>
        </p:nvSpPr>
        <p:spPr bwMode="auto">
          <a:xfrm>
            <a:off x="3176587" y="3362037"/>
            <a:ext cx="1016925" cy="5847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/>
            <a:r>
              <a:rPr lang="en-US" sz="1600"/>
              <a:t>Level 2</a:t>
            </a:r>
          </a:p>
          <a:p>
            <a:pPr algn="ctr"/>
            <a:r>
              <a:rPr lang="en-US" sz="1600"/>
              <a:t>page table</a:t>
            </a:r>
          </a:p>
        </p:txBody>
      </p:sp>
      <p:sp>
        <p:nvSpPr>
          <p:cNvPr id="147" name="Text Box 432"/>
          <p:cNvSpPr txBox="1">
            <a:spLocks noChangeArrowheads="1"/>
          </p:cNvSpPr>
          <p:nvPr/>
        </p:nvSpPr>
        <p:spPr bwMode="auto">
          <a:xfrm>
            <a:off x="5681662" y="3352512"/>
            <a:ext cx="1016925" cy="5847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/>
            <a:r>
              <a:rPr lang="en-US" sz="1600"/>
              <a:t>Level k</a:t>
            </a:r>
          </a:p>
          <a:p>
            <a:pPr algn="ctr"/>
            <a:r>
              <a:rPr lang="en-US" sz="1600"/>
              <a:t>page table</a:t>
            </a:r>
          </a:p>
        </p:txBody>
      </p:sp>
      <p:sp>
        <p:nvSpPr>
          <p:cNvPr id="148" name="AutoShape 433"/>
          <p:cNvSpPr>
            <a:spLocks/>
          </p:cNvSpPr>
          <p:nvPr/>
        </p:nvSpPr>
        <p:spPr bwMode="auto">
          <a:xfrm rot="5400000">
            <a:off x="7014369" y="2905919"/>
            <a:ext cx="112712" cy="914400"/>
          </a:xfrm>
          <a:prstGeom prst="rightBrace">
            <a:avLst>
              <a:gd name="adj1" fmla="val 67606"/>
              <a:gd name="adj2" fmla="val 50000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sz="1600"/>
          </a:p>
        </p:txBody>
      </p:sp>
      <p:sp>
        <p:nvSpPr>
          <p:cNvPr id="149" name="AutoShape 434"/>
          <p:cNvSpPr>
            <a:spLocks/>
          </p:cNvSpPr>
          <p:nvPr/>
        </p:nvSpPr>
        <p:spPr bwMode="auto">
          <a:xfrm>
            <a:off x="6446837" y="4539248"/>
            <a:ext cx="74613" cy="142875"/>
          </a:xfrm>
          <a:prstGeom prst="rightBrace">
            <a:avLst>
              <a:gd name="adj1" fmla="val 15957"/>
              <a:gd name="adj2" fmla="val 50000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sz="1600"/>
          </a:p>
        </p:txBody>
      </p:sp>
    </p:spTree>
    <p:extLst>
      <p:ext uri="{BB962C8B-B14F-4D97-AF65-F5344CB8AC3E}">
        <p14:creationId xmlns:p14="http://schemas.microsoft.com/office/powerpoint/2010/main" val="702071333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1"/>
          <p:cNvSpPr>
            <a:spLocks noGrp="1" noChangeArrowheads="1"/>
          </p:cNvSpPr>
          <p:nvPr>
            <p:ph type="title"/>
          </p:nvPr>
        </p:nvSpPr>
        <p:spPr>
          <a:xfrm>
            <a:off x="447676" y="493713"/>
            <a:ext cx="5292725" cy="573087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Summary</a:t>
            </a:r>
          </a:p>
        </p:txBody>
      </p:sp>
      <p:sp>
        <p:nvSpPr>
          <p:cNvPr id="440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307387" cy="4800600"/>
          </a:xfrm>
          <a:ln/>
        </p:spPr>
        <p:txBody>
          <a:bodyPr/>
          <a:lstStyle/>
          <a:p>
            <a:pPr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>
                <a:effectLst/>
              </a:rPr>
              <a:t>Programmer’s </a:t>
            </a:r>
            <a:r>
              <a:rPr lang="en-GB" dirty="0" smtClean="0">
                <a:effectLst/>
              </a:rPr>
              <a:t>view </a:t>
            </a:r>
            <a:r>
              <a:rPr lang="en-GB" dirty="0">
                <a:effectLst/>
              </a:rPr>
              <a:t>of </a:t>
            </a:r>
            <a:r>
              <a:rPr lang="en-GB" dirty="0" smtClean="0">
                <a:effectLst/>
              </a:rPr>
              <a:t>virtual </a:t>
            </a:r>
            <a:r>
              <a:rPr lang="en-GB" dirty="0" smtClean="0"/>
              <a:t>m</a:t>
            </a:r>
            <a:r>
              <a:rPr lang="en-GB" dirty="0" smtClean="0">
                <a:effectLst/>
              </a:rPr>
              <a:t>emory</a:t>
            </a:r>
            <a:endParaRPr lang="en-GB" dirty="0">
              <a:effectLst/>
            </a:endParaRPr>
          </a:p>
          <a:p>
            <a:pPr lvl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Each process has its own private linear address space</a:t>
            </a:r>
          </a:p>
          <a:p>
            <a:pPr lvl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Cannot be corrupted by other processes</a:t>
            </a:r>
          </a:p>
          <a:p>
            <a:pPr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 smtClean="0">
              <a:effectLst/>
            </a:endParaRPr>
          </a:p>
          <a:p>
            <a:pPr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>
                <a:effectLst/>
              </a:rPr>
              <a:t>System </a:t>
            </a:r>
            <a:r>
              <a:rPr lang="en-GB" dirty="0" smtClean="0"/>
              <a:t>v</a:t>
            </a:r>
            <a:r>
              <a:rPr lang="en-GB" dirty="0" smtClean="0">
                <a:effectLst/>
              </a:rPr>
              <a:t>iew </a:t>
            </a:r>
            <a:r>
              <a:rPr lang="en-GB" dirty="0">
                <a:effectLst/>
              </a:rPr>
              <a:t>of </a:t>
            </a:r>
            <a:r>
              <a:rPr lang="en-GB" dirty="0" smtClean="0">
                <a:effectLst/>
              </a:rPr>
              <a:t>virtual </a:t>
            </a:r>
            <a:r>
              <a:rPr lang="en-GB" dirty="0" smtClean="0"/>
              <a:t>m</a:t>
            </a:r>
            <a:r>
              <a:rPr lang="en-GB" dirty="0" smtClean="0">
                <a:effectLst/>
              </a:rPr>
              <a:t>emory</a:t>
            </a:r>
            <a:endParaRPr lang="en-GB" dirty="0">
              <a:effectLst/>
            </a:endParaRPr>
          </a:p>
          <a:p>
            <a:pPr lvl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Uses memory efficiently by caching virtual memory pages</a:t>
            </a:r>
          </a:p>
          <a:p>
            <a:pPr lvl="2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Efficient only because of locality</a:t>
            </a:r>
          </a:p>
          <a:p>
            <a:pPr lvl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Simplifies memory management and programming</a:t>
            </a:r>
          </a:p>
          <a:p>
            <a:pPr lvl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Simplifies protection by providing a convenient </a:t>
            </a:r>
            <a:r>
              <a:rPr lang="en-GB" dirty="0" err="1"/>
              <a:t>interpositioning</a:t>
            </a:r>
            <a:r>
              <a:rPr lang="en-GB" dirty="0"/>
              <a:t> point to check permissions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/>
          <p:cNvSpPr/>
          <p:nvPr/>
        </p:nvSpPr>
        <p:spPr bwMode="auto">
          <a:xfrm>
            <a:off x="849998" y="2280692"/>
            <a:ext cx="3749615" cy="114935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17" name="Rectangle 1"/>
          <p:cNvSpPr>
            <a:spLocks noGrp="1" noChangeArrowheads="1"/>
          </p:cNvSpPr>
          <p:nvPr>
            <p:ph type="title"/>
          </p:nvPr>
        </p:nvSpPr>
        <p:spPr>
          <a:xfrm>
            <a:off x="350837" y="381000"/>
            <a:ext cx="8716963" cy="782638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/>
              <a:t>A System Using </a:t>
            </a:r>
            <a:r>
              <a:rPr lang="en-GB" dirty="0" smtClean="0"/>
              <a:t>Virtual Addressing</a:t>
            </a:r>
            <a:endParaRPr lang="en-GB" dirty="0"/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5612" y="5443537"/>
            <a:ext cx="8307388" cy="1262063"/>
          </a:xfrm>
          <a:ln/>
        </p:spPr>
        <p:txBody>
          <a:bodyPr/>
          <a:lstStyle/>
          <a:p>
            <a:pPr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Used </a:t>
            </a:r>
            <a:r>
              <a:rPr lang="en-GB" dirty="0" smtClean="0"/>
              <a:t>in all modern servers, laptops, and smart phones</a:t>
            </a:r>
          </a:p>
          <a:p>
            <a:pPr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/>
              <a:t>One of the great ideas in computer science</a:t>
            </a:r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6324600" y="4386263"/>
            <a:ext cx="914400" cy="2286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8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6018213" y="1817688"/>
            <a:ext cx="342785" cy="306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rgbClr val="003300"/>
                </a:solidFill>
                <a:latin typeface="Calibri" pitchFamily="34" charset="0"/>
              </a:rPr>
              <a:t>0:</a:t>
            </a:r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6018213" y="2046288"/>
            <a:ext cx="342785" cy="306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rgbClr val="003300"/>
                </a:solidFill>
                <a:latin typeface="Calibri" pitchFamily="34" charset="0"/>
              </a:rPr>
              <a:t>1:</a:t>
            </a:r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5779402" y="4338638"/>
            <a:ext cx="584839" cy="306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smtClean="0">
                <a:solidFill>
                  <a:srgbClr val="003300"/>
                </a:solidFill>
                <a:latin typeface="Calibri" pitchFamily="34" charset="0"/>
              </a:rPr>
              <a:t>M-1</a:t>
            </a:r>
            <a:r>
              <a:rPr lang="en-GB" sz="1600" dirty="0">
                <a:solidFill>
                  <a:srgbClr val="003300"/>
                </a:solidFill>
                <a:latin typeface="Calibri" pitchFamily="34" charset="0"/>
              </a:rPr>
              <a:t>:</a:t>
            </a:r>
          </a:p>
        </p:txBody>
      </p:sp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6056313" y="1524000"/>
            <a:ext cx="1388841" cy="306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 algn="ctr"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rgbClr val="003300"/>
                </a:solidFill>
                <a:latin typeface="Calibri" pitchFamily="34" charset="0"/>
              </a:rPr>
              <a:t>Main memory</a:t>
            </a:r>
          </a:p>
        </p:txBody>
      </p:sp>
      <p:sp>
        <p:nvSpPr>
          <p:cNvPr id="9226" name="Rectangle 10"/>
          <p:cNvSpPr>
            <a:spLocks noChangeArrowheads="1"/>
          </p:cNvSpPr>
          <p:nvPr/>
        </p:nvSpPr>
        <p:spPr bwMode="auto">
          <a:xfrm>
            <a:off x="3429000" y="2619808"/>
            <a:ext cx="1066800" cy="533400"/>
          </a:xfrm>
          <a:prstGeom prst="rect">
            <a:avLst/>
          </a:prstGeom>
          <a:solidFill>
            <a:srgbClr val="D5F1CF"/>
          </a:solidFill>
          <a:ln w="126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smtClean="0">
                <a:latin typeface="Calibri" pitchFamily="34" charset="0"/>
              </a:rPr>
              <a:t>MMU</a:t>
            </a:r>
            <a:endParaRPr lang="en-GB" sz="1600" dirty="0">
              <a:latin typeface="Calibri" pitchFamily="34" charset="0"/>
            </a:endParaRPr>
          </a:p>
        </p:txBody>
      </p:sp>
      <p:sp>
        <p:nvSpPr>
          <p:cNvPr id="9231" name="Text Box 15"/>
          <p:cNvSpPr txBox="1">
            <a:spLocks noChangeArrowheads="1"/>
          </p:cNvSpPr>
          <p:nvPr/>
        </p:nvSpPr>
        <p:spPr bwMode="auto">
          <a:xfrm>
            <a:off x="6019800" y="2274888"/>
            <a:ext cx="342785" cy="306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rgbClr val="003300"/>
                </a:solidFill>
                <a:latin typeface="Calibri" pitchFamily="34" charset="0"/>
              </a:rPr>
              <a:t>2:</a:t>
            </a:r>
          </a:p>
        </p:txBody>
      </p:sp>
      <p:sp>
        <p:nvSpPr>
          <p:cNvPr id="9232" name="Text Box 16"/>
          <p:cNvSpPr txBox="1">
            <a:spLocks noChangeArrowheads="1"/>
          </p:cNvSpPr>
          <p:nvPr/>
        </p:nvSpPr>
        <p:spPr bwMode="auto">
          <a:xfrm>
            <a:off x="6018213" y="2503488"/>
            <a:ext cx="342785" cy="306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rgbClr val="003300"/>
                </a:solidFill>
                <a:latin typeface="Calibri" pitchFamily="34" charset="0"/>
              </a:rPr>
              <a:t>3:</a:t>
            </a:r>
          </a:p>
        </p:txBody>
      </p:sp>
      <p:sp>
        <p:nvSpPr>
          <p:cNvPr id="9233" name="Rectangle 17"/>
          <p:cNvSpPr>
            <a:spLocks noChangeArrowheads="1"/>
          </p:cNvSpPr>
          <p:nvPr/>
        </p:nvSpPr>
        <p:spPr bwMode="auto">
          <a:xfrm>
            <a:off x="6324600" y="1822450"/>
            <a:ext cx="914400" cy="2286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8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34" name="Rectangle 18"/>
          <p:cNvSpPr>
            <a:spLocks noChangeArrowheads="1"/>
          </p:cNvSpPr>
          <p:nvPr/>
        </p:nvSpPr>
        <p:spPr bwMode="auto">
          <a:xfrm>
            <a:off x="6324600" y="2051050"/>
            <a:ext cx="914400" cy="2286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8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35" name="Rectangle 19"/>
          <p:cNvSpPr>
            <a:spLocks noChangeArrowheads="1"/>
          </p:cNvSpPr>
          <p:nvPr/>
        </p:nvSpPr>
        <p:spPr bwMode="auto">
          <a:xfrm>
            <a:off x="6324600" y="2279650"/>
            <a:ext cx="914400" cy="2286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8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36" name="Rectangle 20"/>
          <p:cNvSpPr>
            <a:spLocks noChangeArrowheads="1"/>
          </p:cNvSpPr>
          <p:nvPr/>
        </p:nvSpPr>
        <p:spPr bwMode="auto">
          <a:xfrm>
            <a:off x="6324600" y="2508250"/>
            <a:ext cx="914400" cy="2286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8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37" name="Rectangle 21"/>
          <p:cNvSpPr>
            <a:spLocks noChangeArrowheads="1"/>
          </p:cNvSpPr>
          <p:nvPr/>
        </p:nvSpPr>
        <p:spPr bwMode="auto">
          <a:xfrm>
            <a:off x="6324600" y="2736850"/>
            <a:ext cx="914400" cy="228600"/>
          </a:xfrm>
          <a:prstGeom prst="rect">
            <a:avLst/>
          </a:prstGeom>
          <a:solidFill>
            <a:srgbClr val="C0C0C0"/>
          </a:solidFill>
          <a:ln w="1908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38" name="Rectangle 22"/>
          <p:cNvSpPr>
            <a:spLocks noChangeArrowheads="1"/>
          </p:cNvSpPr>
          <p:nvPr/>
        </p:nvSpPr>
        <p:spPr bwMode="auto">
          <a:xfrm>
            <a:off x="6324600" y="2965450"/>
            <a:ext cx="914400" cy="228600"/>
          </a:xfrm>
          <a:prstGeom prst="rect">
            <a:avLst/>
          </a:prstGeom>
          <a:solidFill>
            <a:srgbClr val="C0C0C0"/>
          </a:solidFill>
          <a:ln w="1908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39" name="Text Box 23"/>
          <p:cNvSpPr txBox="1">
            <a:spLocks noChangeArrowheads="1"/>
          </p:cNvSpPr>
          <p:nvPr/>
        </p:nvSpPr>
        <p:spPr bwMode="auto">
          <a:xfrm>
            <a:off x="6018213" y="2732088"/>
            <a:ext cx="342785" cy="306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rgbClr val="003300"/>
                </a:solidFill>
                <a:latin typeface="Calibri" pitchFamily="34" charset="0"/>
              </a:rPr>
              <a:t>4:</a:t>
            </a:r>
          </a:p>
        </p:txBody>
      </p:sp>
      <p:sp>
        <p:nvSpPr>
          <p:cNvPr id="9240" name="Text Box 24"/>
          <p:cNvSpPr txBox="1">
            <a:spLocks noChangeArrowheads="1"/>
          </p:cNvSpPr>
          <p:nvPr/>
        </p:nvSpPr>
        <p:spPr bwMode="auto">
          <a:xfrm>
            <a:off x="6018213" y="2960688"/>
            <a:ext cx="342785" cy="306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rgbClr val="003300"/>
                </a:solidFill>
                <a:latin typeface="Calibri" pitchFamily="34" charset="0"/>
              </a:rPr>
              <a:t>5:</a:t>
            </a:r>
          </a:p>
        </p:txBody>
      </p:sp>
      <p:sp>
        <p:nvSpPr>
          <p:cNvPr id="9241" name="Rectangle 25"/>
          <p:cNvSpPr>
            <a:spLocks noChangeArrowheads="1"/>
          </p:cNvSpPr>
          <p:nvPr/>
        </p:nvSpPr>
        <p:spPr bwMode="auto">
          <a:xfrm>
            <a:off x="6324600" y="3194050"/>
            <a:ext cx="914400" cy="228600"/>
          </a:xfrm>
          <a:prstGeom prst="rect">
            <a:avLst/>
          </a:prstGeom>
          <a:solidFill>
            <a:srgbClr val="C0C0C0"/>
          </a:solidFill>
          <a:ln w="1908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42" name="Rectangle 26"/>
          <p:cNvSpPr>
            <a:spLocks noChangeArrowheads="1"/>
          </p:cNvSpPr>
          <p:nvPr/>
        </p:nvSpPr>
        <p:spPr bwMode="auto">
          <a:xfrm>
            <a:off x="6324600" y="3422650"/>
            <a:ext cx="914400" cy="228600"/>
          </a:xfrm>
          <a:prstGeom prst="rect">
            <a:avLst/>
          </a:prstGeom>
          <a:solidFill>
            <a:srgbClr val="C0C0C0"/>
          </a:solidFill>
          <a:ln w="1908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43" name="Text Box 27"/>
          <p:cNvSpPr txBox="1">
            <a:spLocks noChangeArrowheads="1"/>
          </p:cNvSpPr>
          <p:nvPr/>
        </p:nvSpPr>
        <p:spPr bwMode="auto">
          <a:xfrm>
            <a:off x="6018213" y="3189288"/>
            <a:ext cx="342785" cy="306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rgbClr val="003300"/>
                </a:solidFill>
                <a:latin typeface="Calibri" pitchFamily="34" charset="0"/>
              </a:rPr>
              <a:t>6:</a:t>
            </a:r>
          </a:p>
        </p:txBody>
      </p:sp>
      <p:sp>
        <p:nvSpPr>
          <p:cNvPr id="9244" name="Text Box 28"/>
          <p:cNvSpPr txBox="1">
            <a:spLocks noChangeArrowheads="1"/>
          </p:cNvSpPr>
          <p:nvPr/>
        </p:nvSpPr>
        <p:spPr bwMode="auto">
          <a:xfrm>
            <a:off x="6019800" y="3417888"/>
            <a:ext cx="342785" cy="306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rgbClr val="003300"/>
                </a:solidFill>
                <a:latin typeface="Calibri" pitchFamily="34" charset="0"/>
              </a:rPr>
              <a:t>7:</a:t>
            </a:r>
          </a:p>
        </p:txBody>
      </p:sp>
      <p:sp>
        <p:nvSpPr>
          <p:cNvPr id="9245" name="Rectangle 29"/>
          <p:cNvSpPr>
            <a:spLocks noChangeArrowheads="1"/>
          </p:cNvSpPr>
          <p:nvPr/>
        </p:nvSpPr>
        <p:spPr bwMode="auto">
          <a:xfrm>
            <a:off x="6324600" y="4162425"/>
            <a:ext cx="914400" cy="2286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8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25" name="Text Box 9"/>
          <p:cNvSpPr txBox="1">
            <a:spLocks noChangeArrowheads="1"/>
          </p:cNvSpPr>
          <p:nvPr/>
        </p:nvSpPr>
        <p:spPr bwMode="auto">
          <a:xfrm>
            <a:off x="4557652" y="2378791"/>
            <a:ext cx="1395808" cy="51680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Physical </a:t>
            </a:r>
            <a:r>
              <a:rPr lang="en-GB" sz="1400" dirty="0" smtClean="0">
                <a:latin typeface="Calibri" pitchFamily="34" charset="0"/>
              </a:rPr>
              <a:t>address</a:t>
            </a:r>
            <a:endParaRPr lang="en-GB" sz="1400" dirty="0">
              <a:latin typeface="Calibri" pitchFamily="34" charset="0"/>
            </a:endParaRP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(PA)</a:t>
            </a:r>
          </a:p>
        </p:txBody>
      </p:sp>
      <p:sp>
        <p:nvSpPr>
          <p:cNvPr id="9247" name="AutoShape 31"/>
          <p:cNvSpPr>
            <a:spLocks/>
          </p:cNvSpPr>
          <p:nvPr/>
        </p:nvSpPr>
        <p:spPr bwMode="auto">
          <a:xfrm>
            <a:off x="7315201" y="2736850"/>
            <a:ext cx="76200" cy="914400"/>
          </a:xfrm>
          <a:prstGeom prst="rightBrace">
            <a:avLst>
              <a:gd name="adj1" fmla="val 100000"/>
              <a:gd name="adj2" fmla="val 50000"/>
            </a:avLst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48" name="Text Box 32"/>
          <p:cNvSpPr txBox="1">
            <a:spLocks noChangeArrowheads="1"/>
          </p:cNvSpPr>
          <p:nvPr/>
        </p:nvSpPr>
        <p:spPr bwMode="auto">
          <a:xfrm>
            <a:off x="4000500" y="5000625"/>
            <a:ext cx="956970" cy="3056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Data word</a:t>
            </a:r>
          </a:p>
        </p:txBody>
      </p:sp>
      <p:sp>
        <p:nvSpPr>
          <p:cNvPr id="9249" name="Rectangle 33"/>
          <p:cNvSpPr>
            <a:spLocks noChangeArrowheads="1"/>
          </p:cNvSpPr>
          <p:nvPr/>
        </p:nvSpPr>
        <p:spPr bwMode="auto">
          <a:xfrm>
            <a:off x="6324600" y="3651701"/>
            <a:ext cx="914400" cy="2286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8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50" name="Text Box 34"/>
          <p:cNvSpPr txBox="1">
            <a:spLocks noChangeArrowheads="1"/>
          </p:cNvSpPr>
          <p:nvPr/>
        </p:nvSpPr>
        <p:spPr bwMode="auto">
          <a:xfrm>
            <a:off x="6018213" y="3652838"/>
            <a:ext cx="342785" cy="306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rgbClr val="003300"/>
                </a:solidFill>
                <a:latin typeface="Calibri" pitchFamily="34" charset="0"/>
              </a:rPr>
              <a:t>8:</a:t>
            </a:r>
          </a:p>
        </p:txBody>
      </p:sp>
      <p:sp>
        <p:nvSpPr>
          <p:cNvPr id="9251" name="Rectangle 35"/>
          <p:cNvSpPr>
            <a:spLocks noChangeArrowheads="1"/>
          </p:cNvSpPr>
          <p:nvPr/>
        </p:nvSpPr>
        <p:spPr bwMode="auto">
          <a:xfrm>
            <a:off x="6400800" y="3886200"/>
            <a:ext cx="914400" cy="228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eaVert" wrap="none" lIns="90360" tIns="44280" rIns="90360" bIns="44280" anchor="ctr"/>
          <a:lstStyle/>
          <a:p>
            <a:pPr algn="ctr" rtl="1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dirty="0">
                <a:latin typeface="Calibri" pitchFamily="34" charset="0"/>
              </a:rPr>
              <a:t>...</a:t>
            </a:r>
          </a:p>
        </p:txBody>
      </p:sp>
      <p:cxnSp>
        <p:nvCxnSpPr>
          <p:cNvPr id="40" name="Straight Arrow Connector 39"/>
          <p:cNvCxnSpPr>
            <a:stCxn id="9226" idx="3"/>
            <a:endCxn id="9239" idx="1"/>
          </p:cNvCxnSpPr>
          <p:nvPr/>
        </p:nvCxnSpPr>
        <p:spPr bwMode="auto">
          <a:xfrm flipV="1">
            <a:off x="4495800" y="2885132"/>
            <a:ext cx="1522413" cy="1376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5" name="Straight Connector 54"/>
          <p:cNvCxnSpPr/>
          <p:nvPr/>
        </p:nvCxnSpPr>
        <p:spPr bwMode="auto">
          <a:xfrm rot="10800000" flipH="1">
            <a:off x="7467601" y="3194050"/>
            <a:ext cx="533399" cy="1588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Straight Connector 58"/>
          <p:cNvCxnSpPr/>
          <p:nvPr/>
        </p:nvCxnSpPr>
        <p:spPr bwMode="auto">
          <a:xfrm rot="5400000">
            <a:off x="7080250" y="4109244"/>
            <a:ext cx="1839912" cy="1588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1" name="Shape 60"/>
          <p:cNvCxnSpPr>
            <a:endCxn id="37" idx="2"/>
          </p:cNvCxnSpPr>
          <p:nvPr/>
        </p:nvCxnSpPr>
        <p:spPr bwMode="auto">
          <a:xfrm rot="10800000">
            <a:off x="1524000" y="3153695"/>
            <a:ext cx="6475412" cy="1876304"/>
          </a:xfrm>
          <a:prstGeom prst="bentConnector2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7" name="Rectangle 10"/>
          <p:cNvSpPr>
            <a:spLocks noChangeArrowheads="1"/>
          </p:cNvSpPr>
          <p:nvPr/>
        </p:nvSpPr>
        <p:spPr bwMode="auto">
          <a:xfrm>
            <a:off x="990600" y="2620295"/>
            <a:ext cx="1066800" cy="533400"/>
          </a:xfrm>
          <a:prstGeom prst="rect">
            <a:avLst/>
          </a:prstGeom>
          <a:solidFill>
            <a:srgbClr val="F1C7C7"/>
          </a:solidFill>
          <a:ln w="126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CPU</a:t>
            </a:r>
          </a:p>
        </p:txBody>
      </p:sp>
      <p:cxnSp>
        <p:nvCxnSpPr>
          <p:cNvPr id="38" name="Straight Arrow Connector 37"/>
          <p:cNvCxnSpPr>
            <a:stCxn id="37" idx="3"/>
          </p:cNvCxnSpPr>
          <p:nvPr/>
        </p:nvCxnSpPr>
        <p:spPr bwMode="auto">
          <a:xfrm flipV="1">
            <a:off x="2057400" y="2882426"/>
            <a:ext cx="1370013" cy="4569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1" name="Text Box 9"/>
          <p:cNvSpPr txBox="1">
            <a:spLocks noChangeArrowheads="1"/>
          </p:cNvSpPr>
          <p:nvPr/>
        </p:nvSpPr>
        <p:spPr bwMode="auto">
          <a:xfrm>
            <a:off x="2057839" y="2378791"/>
            <a:ext cx="1305078" cy="51680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 smtClean="0">
                <a:latin typeface="Calibri" pitchFamily="34" charset="0"/>
              </a:rPr>
              <a:t>Virtual address</a:t>
            </a:r>
            <a:endParaRPr lang="en-GB" sz="1400" dirty="0">
              <a:latin typeface="Calibri" pitchFamily="34" charset="0"/>
            </a:endParaRP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 smtClean="0">
                <a:latin typeface="Calibri" pitchFamily="34" charset="0"/>
              </a:rPr>
              <a:t>(VA</a:t>
            </a:r>
            <a:r>
              <a:rPr lang="en-GB" sz="1400" dirty="0">
                <a:latin typeface="Calibri" pitchFamily="34" charset="0"/>
              </a:rPr>
              <a:t>)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762000" y="1976700"/>
            <a:ext cx="10583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CPU Chip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5105400" y="2815141"/>
            <a:ext cx="3077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0" dirty="0" smtClean="0">
                <a:latin typeface="Courier New"/>
                <a:cs typeface="Courier New"/>
              </a:rPr>
              <a:t>4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2362200" y="2882426"/>
            <a:ext cx="6771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0" dirty="0" smtClean="0">
                <a:latin typeface="Courier New"/>
                <a:cs typeface="Courier New"/>
              </a:rPr>
              <a:t>4100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Address Spaces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8289925" cy="4972050"/>
          </a:xfrm>
        </p:spPr>
        <p:txBody>
          <a:bodyPr/>
          <a:lstStyle/>
          <a:p>
            <a:r>
              <a:rPr lang="en-US" sz="2000" dirty="0" smtClean="0">
                <a:solidFill>
                  <a:srgbClr val="990000"/>
                </a:solidFill>
              </a:rPr>
              <a:t>Linear address space: </a:t>
            </a:r>
            <a:r>
              <a:rPr lang="en-US" sz="2000" b="0" dirty="0" smtClean="0"/>
              <a:t>Ordered set of contiguous non-negative integer addresses:</a:t>
            </a:r>
            <a:br>
              <a:rPr lang="en-US" sz="2000" b="0" dirty="0" smtClean="0"/>
            </a:br>
            <a:r>
              <a:rPr lang="en-US" sz="2000" b="0" dirty="0" smtClean="0"/>
              <a:t>		{0, 1, 2, 3 … }</a:t>
            </a:r>
          </a:p>
          <a:p>
            <a:endParaRPr lang="en-US" sz="2000" dirty="0" smtClean="0">
              <a:solidFill>
                <a:srgbClr val="990000"/>
              </a:solidFill>
            </a:endParaRPr>
          </a:p>
          <a:p>
            <a:r>
              <a:rPr lang="en-US" sz="2000" dirty="0" smtClean="0">
                <a:solidFill>
                  <a:srgbClr val="990000"/>
                </a:solidFill>
              </a:rPr>
              <a:t>Virtual address space: </a:t>
            </a:r>
            <a:r>
              <a:rPr lang="en-US" sz="2000" b="0" dirty="0" smtClean="0"/>
              <a:t>Set of N = 2</a:t>
            </a:r>
            <a:r>
              <a:rPr lang="en-US" sz="2000" b="0" baseline="30000" dirty="0" smtClean="0"/>
              <a:t>n</a:t>
            </a:r>
            <a:r>
              <a:rPr lang="en-US" sz="2000" b="0" dirty="0" smtClean="0"/>
              <a:t> virtual addresses</a:t>
            </a:r>
            <a:br>
              <a:rPr lang="en-US" sz="2000" b="0" dirty="0" smtClean="0"/>
            </a:br>
            <a:r>
              <a:rPr lang="en-US" sz="2000" b="0" dirty="0" smtClean="0"/>
              <a:t>		{0, 1, 2, 3, …, N-1}</a:t>
            </a:r>
          </a:p>
          <a:p>
            <a:endParaRPr lang="en-US" sz="2000" dirty="0" smtClean="0">
              <a:solidFill>
                <a:srgbClr val="990000"/>
              </a:solidFill>
            </a:endParaRPr>
          </a:p>
          <a:p>
            <a:r>
              <a:rPr lang="en-US" sz="2000" dirty="0" smtClean="0">
                <a:solidFill>
                  <a:srgbClr val="990000"/>
                </a:solidFill>
              </a:rPr>
              <a:t>Physical address space: </a:t>
            </a:r>
            <a:r>
              <a:rPr lang="en-US" sz="2000" b="0" dirty="0" smtClean="0"/>
              <a:t>Set of M = 2</a:t>
            </a:r>
            <a:r>
              <a:rPr lang="en-US" sz="2000" b="0" baseline="30000" dirty="0" smtClean="0"/>
              <a:t>m</a:t>
            </a:r>
            <a:r>
              <a:rPr lang="en-US" sz="2000" b="0" dirty="0" smtClean="0"/>
              <a:t> physical addresses</a:t>
            </a:r>
            <a:br>
              <a:rPr lang="en-US" sz="2000" b="0" dirty="0" smtClean="0"/>
            </a:br>
            <a:r>
              <a:rPr lang="en-US" sz="2000" b="0" dirty="0" smtClean="0"/>
              <a:t>		{0, 1, 2, 3, …, M-1}</a:t>
            </a:r>
          </a:p>
          <a:p>
            <a:pPr marL="0" indent="0">
              <a:buNone/>
            </a:pPr>
            <a:endParaRPr lang="en-US" sz="2000" b="0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ChangeArrowheads="1"/>
          </p:cNvSpPr>
          <p:nvPr>
            <p:ph type="title"/>
          </p:nvPr>
        </p:nvSpPr>
        <p:spPr>
          <a:xfrm>
            <a:off x="304800" y="457200"/>
            <a:ext cx="8001000" cy="573087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/>
              <a:t>Why Virtual </a:t>
            </a:r>
            <a:r>
              <a:rPr lang="en-GB" dirty="0" smtClean="0"/>
              <a:t>Memory (VM)?</a:t>
            </a:r>
            <a:endParaRPr lang="en-GB" dirty="0"/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4800" y="1301750"/>
            <a:ext cx="8686800" cy="5480050"/>
          </a:xfrm>
          <a:ln/>
        </p:spPr>
        <p:txBody>
          <a:bodyPr/>
          <a:lstStyle/>
          <a:p>
            <a:pPr>
              <a:lnSpc>
                <a:spcPct val="83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>
                <a:effectLst/>
              </a:rPr>
              <a:t>Uses main </a:t>
            </a:r>
            <a:r>
              <a:rPr lang="en-GB" dirty="0" smtClean="0"/>
              <a:t>memory efficiently</a:t>
            </a:r>
            <a:endParaRPr lang="en-GB" dirty="0" smtClean="0">
              <a:effectLst/>
            </a:endParaRPr>
          </a:p>
          <a:p>
            <a:pPr lvl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Use</a:t>
            </a:r>
            <a:r>
              <a:rPr lang="en-GB" dirty="0" smtClean="0"/>
              <a:t> DRAM </a:t>
            </a:r>
            <a:r>
              <a:rPr lang="en-GB" dirty="0"/>
              <a:t>as a cache for </a:t>
            </a:r>
            <a:r>
              <a:rPr lang="en-GB" dirty="0" smtClean="0"/>
              <a:t>parts </a:t>
            </a:r>
            <a:r>
              <a:rPr lang="en-GB" dirty="0"/>
              <a:t>of a virtual address space</a:t>
            </a:r>
            <a:endParaRPr lang="en-GB" dirty="0" smtClean="0"/>
          </a:p>
          <a:p>
            <a:pPr>
              <a:lnSpc>
                <a:spcPct val="83000"/>
              </a:lnSpc>
              <a:buFont typeface="Wingdings" pitchFamily="2" charset="2"/>
              <a:buNone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 smtClean="0"/>
          </a:p>
          <a:p>
            <a:pPr>
              <a:lnSpc>
                <a:spcPct val="83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>
                <a:effectLst/>
              </a:rPr>
              <a:t>Simplifies </a:t>
            </a:r>
            <a:r>
              <a:rPr lang="en-GB" dirty="0">
                <a:effectLst/>
              </a:rPr>
              <a:t>memory </a:t>
            </a:r>
            <a:r>
              <a:rPr lang="en-GB" dirty="0" smtClean="0">
                <a:effectLst/>
              </a:rPr>
              <a:t>management</a:t>
            </a:r>
          </a:p>
          <a:p>
            <a:pPr lvl="1">
              <a:lnSpc>
                <a:spcPct val="88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Each process gets </a:t>
            </a:r>
            <a:r>
              <a:rPr lang="en-GB" dirty="0" smtClean="0"/>
              <a:t>the same uniform linear </a:t>
            </a:r>
            <a:r>
              <a:rPr lang="en-GB" dirty="0"/>
              <a:t>address space</a:t>
            </a:r>
          </a:p>
          <a:p>
            <a:pPr lvl="1">
              <a:lnSpc>
                <a:spcPct val="88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/>
          </a:p>
          <a:p>
            <a:pPr>
              <a:lnSpc>
                <a:spcPct val="83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>
                <a:effectLst/>
              </a:rPr>
              <a:t>Isolates </a:t>
            </a:r>
            <a:r>
              <a:rPr lang="en-GB" dirty="0">
                <a:effectLst/>
              </a:rPr>
              <a:t>address spaces</a:t>
            </a:r>
          </a:p>
          <a:p>
            <a:pPr lvl="1">
              <a:lnSpc>
                <a:spcPct val="88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One process can’t interfere with another’s memory	</a:t>
            </a:r>
            <a:endParaRPr lang="en-GB" dirty="0" smtClean="0"/>
          </a:p>
          <a:p>
            <a:pPr lvl="1">
              <a:lnSpc>
                <a:spcPct val="88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/>
              <a:t>User program </a:t>
            </a:r>
            <a:r>
              <a:rPr lang="en-GB" dirty="0"/>
              <a:t>cannot access privileged</a:t>
            </a:r>
            <a:r>
              <a:rPr lang="en-GB" dirty="0" smtClean="0"/>
              <a:t> kernel information and code</a:t>
            </a:r>
            <a:endParaRPr lang="en-GB" dirty="0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	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F7F7F"/>
                </a:solidFill>
              </a:rPr>
              <a:t>Address spaces</a:t>
            </a:r>
          </a:p>
          <a:p>
            <a:r>
              <a:rPr lang="en-US" dirty="0" smtClean="0"/>
              <a:t>VM as a tool for caching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VM as a tool for memory management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VM as a tool for memory protection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Address translation</a:t>
            </a:r>
          </a:p>
          <a:p>
            <a:pPr>
              <a:buNone/>
            </a:pP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VM as a Tool for Caching</a:t>
            </a:r>
            <a:endParaRPr lang="en-GB" dirty="0"/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6875" y="1362075"/>
            <a:ext cx="7896225" cy="2066925"/>
          </a:xfrm>
        </p:spPr>
        <p:txBody>
          <a:bodyPr/>
          <a:lstStyle/>
          <a:p>
            <a:r>
              <a:rPr lang="en-US" dirty="0" smtClean="0"/>
              <a:t>Conceptually,</a:t>
            </a:r>
            <a:r>
              <a:rPr lang="en-US" i="1" dirty="0" smtClean="0">
                <a:solidFill>
                  <a:srgbClr val="990000"/>
                </a:solidFill>
              </a:rPr>
              <a:t> virtual memory</a:t>
            </a:r>
            <a:r>
              <a:rPr lang="en-US" dirty="0" smtClean="0">
                <a:solidFill>
                  <a:srgbClr val="990000"/>
                </a:solidFill>
              </a:rPr>
              <a:t> </a:t>
            </a:r>
            <a:r>
              <a:rPr lang="en-US" dirty="0" smtClean="0"/>
              <a:t>is an array of N contiguous bytes stored on disk. </a:t>
            </a:r>
          </a:p>
          <a:p>
            <a:r>
              <a:rPr lang="en-US" dirty="0" smtClean="0"/>
              <a:t>The contents of the array on disk are cached in </a:t>
            </a:r>
            <a:r>
              <a:rPr lang="en-US" i="1" dirty="0" smtClean="0">
                <a:solidFill>
                  <a:srgbClr val="990000"/>
                </a:solidFill>
              </a:rPr>
              <a:t>physical memory</a:t>
            </a:r>
            <a:r>
              <a:rPr lang="en-US" dirty="0" smtClean="0"/>
              <a:t> (</a:t>
            </a:r>
            <a:r>
              <a:rPr lang="en-US" i="1" dirty="0" smtClean="0">
                <a:solidFill>
                  <a:srgbClr val="990000"/>
                </a:solidFill>
              </a:rPr>
              <a:t>DRAM cache</a:t>
            </a:r>
            <a:r>
              <a:rPr lang="en-US" dirty="0" smtClean="0"/>
              <a:t>)</a:t>
            </a:r>
          </a:p>
          <a:p>
            <a:pPr lvl="1"/>
            <a:r>
              <a:rPr lang="en-GB" dirty="0" smtClean="0"/>
              <a:t>These cache blocks are called </a:t>
            </a:r>
            <a:r>
              <a:rPr lang="en-GB" i="1" dirty="0" smtClean="0"/>
              <a:t>pages </a:t>
            </a:r>
            <a:r>
              <a:rPr lang="en-GB" dirty="0" smtClean="0"/>
              <a:t>(size is P = 2</a:t>
            </a:r>
            <a:r>
              <a:rPr lang="en-GB" baseline="30000" dirty="0" smtClean="0"/>
              <a:t>p</a:t>
            </a:r>
            <a:r>
              <a:rPr lang="en-GB" dirty="0" smtClean="0"/>
              <a:t> bytes)</a:t>
            </a:r>
            <a:endParaRPr lang="en-GB" baseline="30000" dirty="0"/>
          </a:p>
        </p:txBody>
      </p:sp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5145248" y="5302250"/>
            <a:ext cx="914400" cy="2286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8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6021510" y="5281613"/>
            <a:ext cx="850938" cy="27902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PP 2</a:t>
            </a:r>
            <a:r>
              <a:rPr lang="en-GB" sz="1400" baseline="30000" dirty="0">
                <a:latin typeface="Calibri" pitchFamily="34" charset="0"/>
              </a:rPr>
              <a:t>m-p</a:t>
            </a:r>
            <a:r>
              <a:rPr lang="en-GB" sz="1400" dirty="0">
                <a:latin typeface="Calibri" pitchFamily="34" charset="0"/>
              </a:rPr>
              <a:t>-1</a:t>
            </a:r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4762661" y="3503913"/>
            <a:ext cx="1627881" cy="306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 algn="ctr"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Physical memory</a:t>
            </a:r>
          </a:p>
        </p:txBody>
      </p:sp>
      <p:sp>
        <p:nvSpPr>
          <p:cNvPr id="12294" name="Rectangle 6"/>
          <p:cNvSpPr>
            <a:spLocks noChangeArrowheads="1"/>
          </p:cNvSpPr>
          <p:nvPr/>
        </p:nvSpPr>
        <p:spPr bwMode="auto">
          <a:xfrm>
            <a:off x="5145248" y="4171950"/>
            <a:ext cx="914400" cy="228600"/>
          </a:xfrm>
          <a:prstGeom prst="rect">
            <a:avLst/>
          </a:prstGeom>
          <a:solidFill>
            <a:srgbClr val="FFFFFF"/>
          </a:solidFill>
          <a:ln w="1908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latin typeface="Calibri" pitchFamily="34" charset="0"/>
              </a:rPr>
              <a:t>Empty</a:t>
            </a:r>
          </a:p>
        </p:txBody>
      </p:sp>
      <p:sp>
        <p:nvSpPr>
          <p:cNvPr id="12295" name="Rectangle 7"/>
          <p:cNvSpPr>
            <a:spLocks noChangeArrowheads="1"/>
          </p:cNvSpPr>
          <p:nvPr/>
        </p:nvSpPr>
        <p:spPr bwMode="auto">
          <a:xfrm>
            <a:off x="5145248" y="4400550"/>
            <a:ext cx="914400" cy="2286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8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296" name="Rectangle 8"/>
          <p:cNvSpPr>
            <a:spLocks noChangeArrowheads="1"/>
          </p:cNvSpPr>
          <p:nvPr/>
        </p:nvSpPr>
        <p:spPr bwMode="auto">
          <a:xfrm>
            <a:off x="5145248" y="4629150"/>
            <a:ext cx="914400" cy="228600"/>
          </a:xfrm>
          <a:prstGeom prst="rect">
            <a:avLst/>
          </a:prstGeom>
          <a:solidFill>
            <a:srgbClr val="FFFFFF"/>
          </a:solidFill>
          <a:ln w="1908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latin typeface="Calibri" pitchFamily="34" charset="0"/>
              </a:rPr>
              <a:t>Empty</a:t>
            </a:r>
          </a:p>
        </p:txBody>
      </p:sp>
      <p:sp>
        <p:nvSpPr>
          <p:cNvPr id="12297" name="Rectangle 9"/>
          <p:cNvSpPr>
            <a:spLocks noChangeArrowheads="1"/>
          </p:cNvSpPr>
          <p:nvPr/>
        </p:nvSpPr>
        <p:spPr bwMode="auto">
          <a:xfrm>
            <a:off x="2329023" y="5508625"/>
            <a:ext cx="914400" cy="2286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908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 err="1">
                <a:latin typeface="Calibri" pitchFamily="34" charset="0"/>
              </a:rPr>
              <a:t>Uncached</a:t>
            </a:r>
            <a:endParaRPr lang="en-GB" sz="1200" dirty="0">
              <a:latin typeface="Calibri" pitchFamily="34" charset="0"/>
            </a:endParaRPr>
          </a:p>
        </p:txBody>
      </p:sp>
      <p:sp>
        <p:nvSpPr>
          <p:cNvPr id="12298" name="Text Box 10"/>
          <p:cNvSpPr txBox="1">
            <a:spLocks noChangeArrowheads="1"/>
          </p:cNvSpPr>
          <p:nvPr/>
        </p:nvSpPr>
        <p:spPr bwMode="auto">
          <a:xfrm>
            <a:off x="1834983" y="3916363"/>
            <a:ext cx="515909" cy="27902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 algn="r"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VP 0</a:t>
            </a:r>
          </a:p>
        </p:txBody>
      </p:sp>
      <p:sp>
        <p:nvSpPr>
          <p:cNvPr id="12299" name="Text Box 11"/>
          <p:cNvSpPr txBox="1">
            <a:spLocks noChangeArrowheads="1"/>
          </p:cNvSpPr>
          <p:nvPr/>
        </p:nvSpPr>
        <p:spPr bwMode="auto">
          <a:xfrm>
            <a:off x="1834983" y="4144963"/>
            <a:ext cx="515909" cy="27902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 algn="r"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VP 1</a:t>
            </a:r>
          </a:p>
        </p:txBody>
      </p:sp>
      <p:sp>
        <p:nvSpPr>
          <p:cNvPr id="12300" name="Text Box 12"/>
          <p:cNvSpPr txBox="1">
            <a:spLocks noChangeArrowheads="1"/>
          </p:cNvSpPr>
          <p:nvPr/>
        </p:nvSpPr>
        <p:spPr bwMode="auto">
          <a:xfrm>
            <a:off x="1524000" y="5505450"/>
            <a:ext cx="826892" cy="27902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 algn="r"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VP 2</a:t>
            </a:r>
            <a:r>
              <a:rPr lang="en-GB" sz="1400" baseline="30000" dirty="0">
                <a:latin typeface="Calibri" pitchFamily="34" charset="0"/>
              </a:rPr>
              <a:t>n-p</a:t>
            </a:r>
            <a:r>
              <a:rPr lang="en-GB" sz="1400" dirty="0">
                <a:latin typeface="Calibri" pitchFamily="34" charset="0"/>
              </a:rPr>
              <a:t>-1</a:t>
            </a:r>
          </a:p>
        </p:txBody>
      </p:sp>
      <p:sp>
        <p:nvSpPr>
          <p:cNvPr id="12301" name="Text Box 13"/>
          <p:cNvSpPr txBox="1">
            <a:spLocks noChangeArrowheads="1"/>
          </p:cNvSpPr>
          <p:nvPr/>
        </p:nvSpPr>
        <p:spPr bwMode="auto">
          <a:xfrm>
            <a:off x="2019461" y="3503913"/>
            <a:ext cx="1525095" cy="306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 algn="ctr"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Virtual memory</a:t>
            </a:r>
          </a:p>
        </p:txBody>
      </p:sp>
      <p:sp>
        <p:nvSpPr>
          <p:cNvPr id="12302" name="Rectangle 14"/>
          <p:cNvSpPr>
            <a:spLocks noChangeArrowheads="1"/>
          </p:cNvSpPr>
          <p:nvPr/>
        </p:nvSpPr>
        <p:spPr bwMode="auto">
          <a:xfrm>
            <a:off x="2329023" y="3927024"/>
            <a:ext cx="914400" cy="228600"/>
          </a:xfrm>
          <a:prstGeom prst="rect">
            <a:avLst/>
          </a:prstGeom>
          <a:solidFill>
            <a:srgbClr val="FFFFFF"/>
          </a:solidFill>
          <a:ln w="1908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latin typeface="Calibri" pitchFamily="34" charset="0"/>
              </a:rPr>
              <a:t>Unallocated</a:t>
            </a:r>
          </a:p>
        </p:txBody>
      </p:sp>
      <p:sp>
        <p:nvSpPr>
          <p:cNvPr id="12303" name="Rectangle 15"/>
          <p:cNvSpPr>
            <a:spLocks noChangeArrowheads="1"/>
          </p:cNvSpPr>
          <p:nvPr/>
        </p:nvSpPr>
        <p:spPr bwMode="auto">
          <a:xfrm>
            <a:off x="2329023" y="4155624"/>
            <a:ext cx="914400" cy="2286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8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 smtClean="0">
                <a:latin typeface="Calibri" pitchFamily="34" charset="0"/>
              </a:rPr>
              <a:t>Cached</a:t>
            </a:r>
            <a:endParaRPr lang="en-GB" sz="1200" dirty="0">
              <a:latin typeface="Calibri" pitchFamily="34" charset="0"/>
            </a:endParaRPr>
          </a:p>
        </p:txBody>
      </p:sp>
      <p:sp>
        <p:nvSpPr>
          <p:cNvPr id="12304" name="Rectangle 16"/>
          <p:cNvSpPr>
            <a:spLocks noChangeArrowheads="1"/>
          </p:cNvSpPr>
          <p:nvPr/>
        </p:nvSpPr>
        <p:spPr bwMode="auto">
          <a:xfrm>
            <a:off x="2329023" y="4384224"/>
            <a:ext cx="914400" cy="2286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908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 err="1">
                <a:latin typeface="Calibri" pitchFamily="34" charset="0"/>
              </a:rPr>
              <a:t>Uncached</a:t>
            </a:r>
            <a:endParaRPr lang="en-GB" sz="1200" dirty="0">
              <a:latin typeface="Calibri" pitchFamily="34" charset="0"/>
            </a:endParaRPr>
          </a:p>
        </p:txBody>
      </p:sp>
      <p:sp>
        <p:nvSpPr>
          <p:cNvPr id="12305" name="Rectangle 17"/>
          <p:cNvSpPr>
            <a:spLocks noChangeArrowheads="1"/>
          </p:cNvSpPr>
          <p:nvPr/>
        </p:nvSpPr>
        <p:spPr bwMode="auto">
          <a:xfrm>
            <a:off x="2329023" y="4610100"/>
            <a:ext cx="914400" cy="228600"/>
          </a:xfrm>
          <a:prstGeom prst="rect">
            <a:avLst/>
          </a:prstGeom>
          <a:solidFill>
            <a:srgbClr val="FFFFFF"/>
          </a:solidFill>
          <a:ln w="1908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latin typeface="Calibri" pitchFamily="34" charset="0"/>
              </a:rPr>
              <a:t>Unallocated</a:t>
            </a:r>
          </a:p>
        </p:txBody>
      </p:sp>
      <p:sp>
        <p:nvSpPr>
          <p:cNvPr id="12306" name="Rectangle 18"/>
          <p:cNvSpPr>
            <a:spLocks noChangeArrowheads="1"/>
          </p:cNvSpPr>
          <p:nvPr/>
        </p:nvSpPr>
        <p:spPr bwMode="auto">
          <a:xfrm>
            <a:off x="2329023" y="4835525"/>
            <a:ext cx="914400" cy="2286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8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 smtClean="0">
                <a:latin typeface="Calibri" pitchFamily="34" charset="0"/>
              </a:rPr>
              <a:t>Cached</a:t>
            </a:r>
            <a:endParaRPr lang="en-GB" sz="1200" dirty="0">
              <a:latin typeface="Calibri" pitchFamily="34" charset="0"/>
            </a:endParaRPr>
          </a:p>
        </p:txBody>
      </p:sp>
      <p:sp>
        <p:nvSpPr>
          <p:cNvPr id="12307" name="Rectangle 19"/>
          <p:cNvSpPr>
            <a:spLocks noChangeArrowheads="1"/>
          </p:cNvSpPr>
          <p:nvPr/>
        </p:nvSpPr>
        <p:spPr bwMode="auto">
          <a:xfrm>
            <a:off x="2329023" y="5064125"/>
            <a:ext cx="914400" cy="2286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908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 err="1">
                <a:latin typeface="Calibri" pitchFamily="34" charset="0"/>
              </a:rPr>
              <a:t>Uncached</a:t>
            </a:r>
            <a:endParaRPr lang="en-GB" sz="1200" dirty="0">
              <a:latin typeface="Calibri" pitchFamily="34" charset="0"/>
            </a:endParaRPr>
          </a:p>
        </p:txBody>
      </p:sp>
      <p:sp>
        <p:nvSpPr>
          <p:cNvPr id="12308" name="Text Box 20"/>
          <p:cNvSpPr txBox="1">
            <a:spLocks noChangeArrowheads="1"/>
          </p:cNvSpPr>
          <p:nvPr/>
        </p:nvSpPr>
        <p:spPr bwMode="auto">
          <a:xfrm>
            <a:off x="6021510" y="4141788"/>
            <a:ext cx="505564" cy="3056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PP 0</a:t>
            </a:r>
          </a:p>
        </p:txBody>
      </p:sp>
      <p:sp>
        <p:nvSpPr>
          <p:cNvPr id="12309" name="Text Box 21"/>
          <p:cNvSpPr txBox="1">
            <a:spLocks noChangeArrowheads="1"/>
          </p:cNvSpPr>
          <p:nvPr/>
        </p:nvSpPr>
        <p:spPr bwMode="auto">
          <a:xfrm>
            <a:off x="6021510" y="4370388"/>
            <a:ext cx="505564" cy="3056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PP 1</a:t>
            </a:r>
          </a:p>
        </p:txBody>
      </p:sp>
      <p:sp>
        <p:nvSpPr>
          <p:cNvPr id="12310" name="Line 22"/>
          <p:cNvSpPr>
            <a:spLocks noChangeShapeType="1"/>
          </p:cNvSpPr>
          <p:nvPr/>
        </p:nvSpPr>
        <p:spPr bwMode="auto">
          <a:xfrm>
            <a:off x="3243423" y="4264025"/>
            <a:ext cx="1905000" cy="260350"/>
          </a:xfrm>
          <a:prstGeom prst="line">
            <a:avLst/>
          </a:prstGeom>
          <a:noFill/>
          <a:ln w="1260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311" name="Rectangle 23"/>
          <p:cNvSpPr>
            <a:spLocks noChangeArrowheads="1"/>
          </p:cNvSpPr>
          <p:nvPr/>
        </p:nvSpPr>
        <p:spPr bwMode="auto">
          <a:xfrm>
            <a:off x="5145248" y="5073650"/>
            <a:ext cx="914400" cy="228600"/>
          </a:xfrm>
          <a:prstGeom prst="rect">
            <a:avLst/>
          </a:prstGeom>
          <a:solidFill>
            <a:srgbClr val="FFFFFF"/>
          </a:solidFill>
          <a:ln w="1908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latin typeface="Calibri" pitchFamily="34" charset="0"/>
              </a:rPr>
              <a:t>Empty</a:t>
            </a:r>
          </a:p>
        </p:txBody>
      </p:sp>
      <p:sp>
        <p:nvSpPr>
          <p:cNvPr id="12312" name="Line 24"/>
          <p:cNvSpPr>
            <a:spLocks noChangeShapeType="1"/>
          </p:cNvSpPr>
          <p:nvPr/>
        </p:nvSpPr>
        <p:spPr bwMode="auto">
          <a:xfrm>
            <a:off x="3243423" y="4981575"/>
            <a:ext cx="1905000" cy="457200"/>
          </a:xfrm>
          <a:prstGeom prst="line">
            <a:avLst/>
          </a:prstGeom>
          <a:noFill/>
          <a:ln w="1260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313" name="Rectangle 25"/>
          <p:cNvSpPr>
            <a:spLocks noChangeArrowheads="1"/>
          </p:cNvSpPr>
          <p:nvPr/>
        </p:nvSpPr>
        <p:spPr bwMode="auto">
          <a:xfrm>
            <a:off x="2329023" y="5286375"/>
            <a:ext cx="914400" cy="2286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8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latin typeface="Calibri" pitchFamily="34" charset="0"/>
              </a:rPr>
              <a:t>Cached</a:t>
            </a:r>
          </a:p>
        </p:txBody>
      </p:sp>
      <p:sp>
        <p:nvSpPr>
          <p:cNvPr id="12314" name="Rectangle 26"/>
          <p:cNvSpPr>
            <a:spLocks noChangeArrowheads="1"/>
          </p:cNvSpPr>
          <p:nvPr/>
        </p:nvSpPr>
        <p:spPr bwMode="auto">
          <a:xfrm>
            <a:off x="5145248" y="4857750"/>
            <a:ext cx="914400" cy="2286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8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315" name="Line 27"/>
          <p:cNvSpPr>
            <a:spLocks noChangeShapeType="1"/>
          </p:cNvSpPr>
          <p:nvPr/>
        </p:nvSpPr>
        <p:spPr bwMode="auto">
          <a:xfrm flipV="1">
            <a:off x="3243423" y="4979988"/>
            <a:ext cx="1905000" cy="384175"/>
          </a:xfrm>
          <a:prstGeom prst="line">
            <a:avLst/>
          </a:prstGeom>
          <a:noFill/>
          <a:ln w="1260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316" name="Text Box 28"/>
          <p:cNvSpPr txBox="1">
            <a:spLocks noChangeArrowheads="1"/>
          </p:cNvSpPr>
          <p:nvPr/>
        </p:nvSpPr>
        <p:spPr bwMode="auto">
          <a:xfrm>
            <a:off x="3189448" y="3810000"/>
            <a:ext cx="254000" cy="244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000" dirty="0">
                <a:latin typeface="Calibri" pitchFamily="34" charset="0"/>
              </a:rPr>
              <a:t>0</a:t>
            </a:r>
          </a:p>
        </p:txBody>
      </p:sp>
      <p:sp>
        <p:nvSpPr>
          <p:cNvPr id="12317" name="Text Box 29"/>
          <p:cNvSpPr txBox="1">
            <a:spLocks noChangeArrowheads="1"/>
          </p:cNvSpPr>
          <p:nvPr/>
        </p:nvSpPr>
        <p:spPr bwMode="auto">
          <a:xfrm>
            <a:off x="3203286" y="5606794"/>
            <a:ext cx="370486" cy="2458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000" dirty="0" smtClean="0">
                <a:latin typeface="Calibri" pitchFamily="34" charset="0"/>
              </a:rPr>
              <a:t>N-1</a:t>
            </a:r>
            <a:endParaRPr lang="en-GB" sz="1000" dirty="0">
              <a:latin typeface="Calibri" pitchFamily="34" charset="0"/>
            </a:endParaRPr>
          </a:p>
        </p:txBody>
      </p:sp>
      <p:sp>
        <p:nvSpPr>
          <p:cNvPr id="12318" name="Text Box 30"/>
          <p:cNvSpPr txBox="1">
            <a:spLocks noChangeArrowheads="1"/>
          </p:cNvSpPr>
          <p:nvPr/>
        </p:nvSpPr>
        <p:spPr bwMode="auto">
          <a:xfrm>
            <a:off x="4799216" y="5414351"/>
            <a:ext cx="398101" cy="2458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000" dirty="0" smtClean="0">
                <a:latin typeface="Calibri" pitchFamily="34" charset="0"/>
              </a:rPr>
              <a:t>M-1</a:t>
            </a:r>
            <a:endParaRPr lang="en-GB" sz="1000" dirty="0">
              <a:latin typeface="Calibri" pitchFamily="34" charset="0"/>
            </a:endParaRPr>
          </a:p>
        </p:txBody>
      </p:sp>
      <p:sp>
        <p:nvSpPr>
          <p:cNvPr id="12319" name="Text Box 31"/>
          <p:cNvSpPr txBox="1">
            <a:spLocks noChangeArrowheads="1"/>
          </p:cNvSpPr>
          <p:nvPr/>
        </p:nvSpPr>
        <p:spPr bwMode="auto">
          <a:xfrm>
            <a:off x="4948131" y="4055885"/>
            <a:ext cx="254000" cy="244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000" dirty="0">
                <a:latin typeface="Calibri" pitchFamily="34" charset="0"/>
              </a:rPr>
              <a:t>0</a:t>
            </a:r>
          </a:p>
        </p:txBody>
      </p:sp>
      <p:sp>
        <p:nvSpPr>
          <p:cNvPr id="12320" name="Text Box 32"/>
          <p:cNvSpPr txBox="1">
            <a:spLocks noChangeArrowheads="1"/>
          </p:cNvSpPr>
          <p:nvPr/>
        </p:nvSpPr>
        <p:spPr bwMode="auto">
          <a:xfrm>
            <a:off x="1913533" y="5899495"/>
            <a:ext cx="1794579" cy="57792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Virtual pages (</a:t>
            </a:r>
            <a:r>
              <a:rPr lang="en-GB" sz="1600" dirty="0" smtClean="0">
                <a:latin typeface="Calibri" pitchFamily="34" charset="0"/>
              </a:rPr>
              <a:t>VPs</a:t>
            </a:r>
            <a:r>
              <a:rPr lang="en-GB" sz="1600" dirty="0">
                <a:latin typeface="Calibri" pitchFamily="34" charset="0"/>
              </a:rPr>
              <a:t>) 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stored on disk</a:t>
            </a:r>
          </a:p>
        </p:txBody>
      </p:sp>
      <p:sp>
        <p:nvSpPr>
          <p:cNvPr id="12321" name="Text Box 33"/>
          <p:cNvSpPr txBox="1">
            <a:spLocks noChangeArrowheads="1"/>
          </p:cNvSpPr>
          <p:nvPr/>
        </p:nvSpPr>
        <p:spPr bwMode="auto">
          <a:xfrm>
            <a:off x="4708977" y="5899495"/>
            <a:ext cx="1872124" cy="57792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Physical pages (</a:t>
            </a:r>
            <a:r>
              <a:rPr lang="en-GB" sz="1600" dirty="0" err="1" smtClean="0">
                <a:latin typeface="Calibri" pitchFamily="34" charset="0"/>
              </a:rPr>
              <a:t>PPs</a:t>
            </a:r>
            <a:r>
              <a:rPr lang="en-GB" sz="1600" dirty="0">
                <a:latin typeface="Calibri" pitchFamily="34" charset="0"/>
              </a:rPr>
              <a:t>) 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cached in DRAM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Grp="1" noChangeArrowheads="1"/>
          </p:cNvSpPr>
          <p:nvPr>
            <p:ph type="title"/>
          </p:nvPr>
        </p:nvSpPr>
        <p:spPr>
          <a:xfrm>
            <a:off x="278169" y="468757"/>
            <a:ext cx="8281987" cy="782638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/>
              <a:t>DRAM Cache Organization</a:t>
            </a:r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90513" y="1347788"/>
            <a:ext cx="8548687" cy="5357812"/>
          </a:xfrm>
          <a:ln/>
        </p:spPr>
        <p:txBody>
          <a:bodyPr/>
          <a:lstStyle/>
          <a:p>
            <a:pPr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DRAM cache organization driven by the enormous miss penalty</a:t>
            </a:r>
          </a:p>
          <a:p>
            <a:pPr lvl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DRAM is about </a:t>
            </a:r>
            <a:r>
              <a:rPr lang="en-GB" b="1" i="1" dirty="0">
                <a:solidFill>
                  <a:srgbClr val="C00000"/>
                </a:solidFill>
              </a:rPr>
              <a:t>10x</a:t>
            </a:r>
            <a:r>
              <a:rPr lang="en-GB" dirty="0"/>
              <a:t> slower than SRAM</a:t>
            </a:r>
          </a:p>
          <a:p>
            <a:pPr lvl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Disk is about </a:t>
            </a:r>
            <a:r>
              <a:rPr lang="en-GB" b="1" i="1" dirty="0" smtClean="0">
                <a:solidFill>
                  <a:srgbClr val="C00000"/>
                </a:solidFill>
              </a:rPr>
              <a:t>10,000x</a:t>
            </a:r>
            <a:r>
              <a:rPr lang="en-GB" dirty="0" smtClean="0"/>
              <a:t> </a:t>
            </a:r>
            <a:r>
              <a:rPr lang="en-GB" dirty="0"/>
              <a:t>slower than </a:t>
            </a:r>
            <a:r>
              <a:rPr lang="en-GB" dirty="0" smtClean="0"/>
              <a:t>DRAM</a:t>
            </a:r>
          </a:p>
          <a:p>
            <a:pPr>
              <a:buNone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 smtClean="0"/>
          </a:p>
          <a:p>
            <a:pPr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/>
              <a:t>Consequences</a:t>
            </a:r>
            <a:endParaRPr lang="en-GB" dirty="0"/>
          </a:p>
          <a:p>
            <a:pPr lvl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Large page (block) </a:t>
            </a:r>
            <a:r>
              <a:rPr lang="en-GB" dirty="0" smtClean="0"/>
              <a:t>size: typically </a:t>
            </a:r>
            <a:r>
              <a:rPr lang="en-GB" dirty="0" smtClean="0"/>
              <a:t>4</a:t>
            </a:r>
            <a:r>
              <a:rPr lang="en-GB" dirty="0"/>
              <a:t> </a:t>
            </a:r>
            <a:r>
              <a:rPr lang="en-GB" dirty="0" smtClean="0"/>
              <a:t>KB</a:t>
            </a:r>
            <a:r>
              <a:rPr lang="en-GB" dirty="0" smtClean="0"/>
              <a:t>, sometimes 4 MB</a:t>
            </a:r>
            <a:endParaRPr lang="en-GB" dirty="0"/>
          </a:p>
          <a:p>
            <a:pPr lvl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Fully associative </a:t>
            </a:r>
          </a:p>
          <a:p>
            <a:pPr lvl="2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Any </a:t>
            </a:r>
            <a:r>
              <a:rPr lang="en-GB" dirty="0" smtClean="0"/>
              <a:t>VP can </a:t>
            </a:r>
            <a:r>
              <a:rPr lang="en-GB" dirty="0"/>
              <a:t>be placed in </a:t>
            </a:r>
            <a:r>
              <a:rPr lang="en-GB" dirty="0" smtClean="0"/>
              <a:t>any PP</a:t>
            </a:r>
            <a:endParaRPr lang="en-GB" dirty="0"/>
          </a:p>
          <a:p>
            <a:pPr lvl="2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Requires a “large” mapping function – different from </a:t>
            </a:r>
            <a:r>
              <a:rPr lang="en-GB" dirty="0" smtClean="0"/>
              <a:t>cache memories</a:t>
            </a:r>
            <a:endParaRPr lang="en-GB" dirty="0"/>
          </a:p>
          <a:p>
            <a:pPr lvl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Highly </a:t>
            </a:r>
            <a:r>
              <a:rPr lang="en-GB" dirty="0" smtClean="0"/>
              <a:t>sophisticated, expensive </a:t>
            </a:r>
            <a:r>
              <a:rPr lang="en-GB" dirty="0"/>
              <a:t>replacement algorithms</a:t>
            </a:r>
          </a:p>
          <a:p>
            <a:pPr lvl="2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Too complicated and open-ended to be implemented in hardware</a:t>
            </a:r>
          </a:p>
          <a:p>
            <a:pPr lvl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Write-back rather than write-through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INIT" val=""/>
  <p:tag name="USEAMSFONTS" val="True"/>
  <p:tag name="EMBEDFONTS" val="False"/>
  <p:tag name="USEBOLDAMS" val="False"/>
  <p:tag name="DEFAULTDISPLAYSOURCE" val="\documentclass{slides}\pagestyle{empty}&#10;\begin{document}&#10;&#10;\end{document}&#10;"/>
  <p:tag name="TEX2PS" val="latex $(base).tex; dvips -D $(res) -E -o $(base).ps $(base).dvi"/>
  <p:tag name="EXTERNALEDITCOMMAND" val="notepad %"/>
  <p:tag name="GHOSTSCRIPTCOMMAND" val="gswin32c"/>
  <p:tag name="DEFAULTBITMAP" val="pngmono"/>
  <p:tag name="DEFAULTBLEND" val="False"/>
  <p:tag name="DEFAULTTRANSPARENT" val="False"/>
  <p:tag name="DEFAULTWORKAROUNDTRANSPARENCYBUG" val="False"/>
  <p:tag name="DEFAULTRESOLUTION" val="1200"/>
  <p:tag name="DEFAULTMAGNIFICATION" val="0.8"/>
  <p:tag name="DEFAULTFONTSIZE" val="10"/>
  <p:tag name="DEFAULTWIDTH" val="418"/>
  <p:tag name="DEFAULTHEIGHT" val="316"/>
</p:tagLst>
</file>

<file path=ppt/theme/theme1.xml><?xml version="1.0" encoding="utf-8"?>
<a:theme xmlns:a="http://schemas.openxmlformats.org/drawingml/2006/main" name="template2007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00000"/>
      </a:hlink>
      <a:folHlink>
        <a:srgbClr val="C0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>
            <a:lumMod val="95000"/>
          </a:schemeClr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arrow" w="med" len="med"/>
        </a:ln>
        <a:effectLst/>
      </a:spPr>
      <a:bodyPr rtlCol="0" anchor="ctr"/>
      <a:lstStyle>
        <a:defPPr algn="ctr">
          <a:defRPr sz="1600" dirty="0" smtClean="0">
            <a:latin typeface="+mn-lt"/>
          </a:defRPr>
        </a:defPPr>
      </a:lstStyle>
    </a:spDef>
    <a:lnDef>
      <a:spPr bwMode="auto">
        <a:noFill/>
        <a:ln w="254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sz="1800" dirty="0" smtClean="0">
            <a:latin typeface="Calibri" pitchFamily="34" charset="0"/>
          </a:defRPr>
        </a:defPPr>
      </a:lstStyle>
    </a:txDef>
  </a:objectDefaults>
  <a:extraClrSchemeLst>
    <a:extraClrScheme>
      <a:clrScheme name="class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ass1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template2007</Template>
  <TotalTime>18307</TotalTime>
  <Words>2858</Words>
  <Application>Microsoft Macintosh PowerPoint</Application>
  <PresentationFormat>On-screen Show (4:3)</PresentationFormat>
  <Paragraphs>925</Paragraphs>
  <Slides>39</Slides>
  <Notes>32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0" baseType="lpstr">
      <vt:lpstr>template2007</vt:lpstr>
      <vt:lpstr>Virtual Memory: Concepts  15-213: Introduction to Computer Systems  17th Lecture, Oct. 27, 2015</vt:lpstr>
      <vt:lpstr>Today  </vt:lpstr>
      <vt:lpstr>A System Using Physical Addressing</vt:lpstr>
      <vt:lpstr>A System Using Virtual Addressing</vt:lpstr>
      <vt:lpstr>Address Spaces</vt:lpstr>
      <vt:lpstr>Why Virtual Memory (VM)?</vt:lpstr>
      <vt:lpstr>Today  </vt:lpstr>
      <vt:lpstr>VM as a Tool for Caching</vt:lpstr>
      <vt:lpstr>DRAM Cache Organization</vt:lpstr>
      <vt:lpstr>Enabling Data Structure: Page Table</vt:lpstr>
      <vt:lpstr>Page Hit</vt:lpstr>
      <vt:lpstr>Page Fault</vt:lpstr>
      <vt:lpstr>Handling Page Fault</vt:lpstr>
      <vt:lpstr>Handling Page Fault</vt:lpstr>
      <vt:lpstr>Handling Page Fault</vt:lpstr>
      <vt:lpstr>Handling Page Fault</vt:lpstr>
      <vt:lpstr>Allocating Pages</vt:lpstr>
      <vt:lpstr>Locality to the Rescue Again!</vt:lpstr>
      <vt:lpstr>Today  </vt:lpstr>
      <vt:lpstr>VM as a Tool for Memory Management</vt:lpstr>
      <vt:lpstr>VM as a Tool for Memory Management</vt:lpstr>
      <vt:lpstr>Simplifying Linking and Loading</vt:lpstr>
      <vt:lpstr>Today  </vt:lpstr>
      <vt:lpstr>VM as a Tool for Memory Protection</vt:lpstr>
      <vt:lpstr>Today  </vt:lpstr>
      <vt:lpstr>VM Address Translation</vt:lpstr>
      <vt:lpstr>Summary of Address Translation Symbols</vt:lpstr>
      <vt:lpstr>Address Translation With a Page Table</vt:lpstr>
      <vt:lpstr>Address Translation: Page Hit</vt:lpstr>
      <vt:lpstr>Address Translation: Page Fault</vt:lpstr>
      <vt:lpstr>Integrating VM and Cache</vt:lpstr>
      <vt:lpstr>Speeding up Translation with a TLB</vt:lpstr>
      <vt:lpstr>Accessing the TLB</vt:lpstr>
      <vt:lpstr>TLB Hit</vt:lpstr>
      <vt:lpstr>TLB Miss</vt:lpstr>
      <vt:lpstr>Multi-Level Page Tables</vt:lpstr>
      <vt:lpstr>A Two-Level Page Table Hierarchy</vt:lpstr>
      <vt:lpstr>Translating with a k-level Page Table</vt:lpstr>
      <vt:lpstr>Summary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Computer Systems 15-213/18-243, spring 2009</dc:title>
  <dc:creator>Markus Pueschel</dc:creator>
  <dc:description>Redesign of slides created by Randal E. Bryant and David R. O'Hallaron</dc:description>
  <cp:lastModifiedBy>Dave</cp:lastModifiedBy>
  <cp:revision>566</cp:revision>
  <cp:lastPrinted>1999-09-20T15:19:18Z</cp:lastPrinted>
  <dcterms:created xsi:type="dcterms:W3CDTF">2011-01-05T23:17:11Z</dcterms:created>
  <dcterms:modified xsi:type="dcterms:W3CDTF">2015-10-27T16:11:26Z</dcterms:modified>
</cp:coreProperties>
</file>