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3" r:id="rId4"/>
  </p:sldMasterIdLst>
  <p:notesMasterIdLst>
    <p:notesMasterId r:id="rId59"/>
  </p:notesMasterIdLst>
  <p:sldIdLst>
    <p:sldId id="335" r:id="rId5"/>
    <p:sldId id="370" r:id="rId6"/>
    <p:sldId id="397" r:id="rId7"/>
    <p:sldId id="289" r:id="rId8"/>
    <p:sldId id="290" r:id="rId9"/>
    <p:sldId id="256" r:id="rId10"/>
    <p:sldId id="260" r:id="rId11"/>
    <p:sldId id="371" r:id="rId12"/>
    <p:sldId id="292" r:id="rId13"/>
    <p:sldId id="372" r:id="rId14"/>
    <p:sldId id="373" r:id="rId15"/>
    <p:sldId id="374" r:id="rId16"/>
    <p:sldId id="375" r:id="rId17"/>
    <p:sldId id="387" r:id="rId18"/>
    <p:sldId id="376" r:id="rId19"/>
    <p:sldId id="377" r:id="rId20"/>
    <p:sldId id="388" r:id="rId21"/>
    <p:sldId id="295" r:id="rId22"/>
    <p:sldId id="296" r:id="rId23"/>
    <p:sldId id="297" r:id="rId24"/>
    <p:sldId id="298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09" r:id="rId36"/>
    <p:sldId id="310" r:id="rId37"/>
    <p:sldId id="378" r:id="rId38"/>
    <p:sldId id="379" r:id="rId39"/>
    <p:sldId id="385" r:id="rId40"/>
    <p:sldId id="381" r:id="rId41"/>
    <p:sldId id="382" r:id="rId42"/>
    <p:sldId id="325" r:id="rId43"/>
    <p:sldId id="326" r:id="rId44"/>
    <p:sldId id="327" r:id="rId45"/>
    <p:sldId id="383" r:id="rId46"/>
    <p:sldId id="384" r:id="rId47"/>
    <p:sldId id="386" r:id="rId48"/>
    <p:sldId id="389" r:id="rId49"/>
    <p:sldId id="328" r:id="rId50"/>
    <p:sldId id="390" r:id="rId51"/>
    <p:sldId id="391" r:id="rId52"/>
    <p:sldId id="393" r:id="rId53"/>
    <p:sldId id="394" r:id="rId54"/>
    <p:sldId id="395" r:id="rId55"/>
    <p:sldId id="396" r:id="rId56"/>
    <p:sldId id="366" r:id="rId57"/>
    <p:sldId id="334" r:id="rId5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5" autoAdjust="0"/>
    <p:restoredTop sz="97805" autoAdjust="0"/>
  </p:normalViewPr>
  <p:slideViewPr>
    <p:cSldViewPr>
      <p:cViewPr>
        <p:scale>
          <a:sx n="108" d="100"/>
          <a:sy n="108" d="100"/>
        </p:scale>
        <p:origin x="-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84245-4571-4C90-8BD5-DFDBDCB8E868}" type="datetimeFigureOut">
              <a:rPr lang="en-US" smtClean="0"/>
              <a:pPr/>
              <a:t>9/22/15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485A2-FA6A-46DD-B3E5-15C95E45F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23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032000"/>
            <a:ext cx="7772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685800" y="4572000"/>
            <a:ext cx="4319642" cy="75341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>
              <a:spcBef>
                <a:spcPts val="475"/>
              </a:spcBef>
            </a:pPr>
            <a:r>
              <a:rPr lang="en-US" sz="2000" b="1" dirty="0">
                <a:solidFill>
                  <a:schemeClr val="tx1"/>
                </a:solidFill>
                <a:latin typeface="Calibri"/>
                <a:ea typeface="Calibri Bold" charset="0"/>
                <a:cs typeface="Calibri"/>
                <a:sym typeface="Calibri Bold" charset="0"/>
              </a:rPr>
              <a:t>Instructors:</a:t>
            </a:r>
            <a:r>
              <a:rPr lang="en-US" sz="2000" b="1" dirty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 </a:t>
            </a:r>
            <a:endParaRPr lang="en-US" sz="2000" b="1" dirty="0" smtClean="0">
              <a:solidFill>
                <a:schemeClr val="tx1"/>
              </a:solidFill>
              <a:latin typeface="Calibri"/>
              <a:ea typeface="Calibri" charset="0"/>
              <a:cs typeface="Calibri"/>
              <a:sym typeface="Calibri" charset="0"/>
            </a:endParaRPr>
          </a:p>
          <a:p>
            <a:pPr algn="l">
              <a:spcBef>
                <a:spcPts val="475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Randal E. Bryant </a:t>
            </a:r>
            <a:r>
              <a:rPr lang="en-US" sz="2000" smtClean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and David R. </a:t>
            </a:r>
            <a:r>
              <a:rPr lang="en-US" sz="2000" dirty="0" err="1" smtClean="0">
                <a:solidFill>
                  <a:schemeClr val="tx1"/>
                </a:solidFill>
                <a:latin typeface="Calibri"/>
                <a:ea typeface="Calibri" charset="0"/>
                <a:cs typeface="Calibri"/>
                <a:sym typeface="Calibri" charset="0"/>
              </a:rPr>
              <a:t>O’Hallaron</a:t>
            </a:r>
            <a:endParaRPr lang="en-US" sz="2000" dirty="0">
              <a:solidFill>
                <a:schemeClr val="tx1"/>
              </a:solidFill>
              <a:latin typeface="Calibri"/>
              <a:ea typeface="Calibri" charset="0"/>
              <a:cs typeface="Calibri"/>
              <a:sym typeface="Calibri" charset="0"/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1752600"/>
            <a:ext cx="8356600" cy="2590800"/>
          </a:xfrm>
          <a:ln/>
        </p:spPr>
        <p:txBody>
          <a:bodyPr/>
          <a:lstStyle/>
          <a:p>
            <a:pPr marL="119063" indent="-119063"/>
            <a:r>
              <a:rPr lang="en-US" b="1" dirty="0" smtClean="0"/>
              <a:t>Machine-Level Programming III:</a:t>
            </a:r>
            <a:br>
              <a:rPr lang="en-US" b="1" dirty="0" smtClean="0"/>
            </a:br>
            <a:r>
              <a:rPr lang="en-US" b="1" dirty="0" smtClean="0"/>
              <a:t>Procedures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000" dirty="0" smtClean="0"/>
              <a:t>15-213: Introduction to Computer Systems</a:t>
            </a:r>
            <a:br>
              <a:rPr lang="en-US" sz="2000" dirty="0" smtClean="0"/>
            </a:br>
            <a:r>
              <a:rPr lang="en-US" sz="2000" dirty="0" smtClean="0"/>
              <a:t>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Lecture</a:t>
            </a:r>
            <a:r>
              <a:rPr lang="en-US" sz="2000" smtClean="0"/>
              <a:t>, Sep. </a:t>
            </a:r>
            <a:r>
              <a:rPr lang="en-US" sz="2000" dirty="0" smtClean="0"/>
              <a:t>22, 2015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Example #1</a:t>
            </a:r>
            <a:endParaRPr lang="en-US" dirty="0"/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&lt;mult2&gt;:</a:t>
            </a:r>
          </a:p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400550:  mov 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  <a:p>
            <a:pPr algn="l"/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400544: callq  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</a:t>
            </a:r>
            <a:endParaRPr lang="sk-SK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400549: mov    %rax,(%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</p:txBody>
      </p:sp>
      <p:sp>
        <p:nvSpPr>
          <p:cNvPr id="11" name="Rectangle 8"/>
          <p:cNvSpPr>
            <a:spLocks/>
          </p:cNvSpPr>
          <p:nvPr/>
        </p:nvSpPr>
        <p:spPr bwMode="auto"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0x400544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9"/>
          <p:cNvSpPr>
            <a:spLocks/>
          </p:cNvSpPr>
          <p:nvPr/>
        </p:nvSpPr>
        <p:spPr bwMode="auto"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15"/>
          <p:cNvSpPr>
            <a:spLocks/>
          </p:cNvSpPr>
          <p:nvPr/>
        </p:nvSpPr>
        <p:spPr bwMode="auto"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/>
              <a:t>•</a:t>
            </a:r>
          </a:p>
          <a:p>
            <a:r>
              <a:rPr lang="en-US" sz="2400" dirty="0" smtClean="0"/>
              <a:t>•</a:t>
            </a:r>
          </a:p>
          <a:p>
            <a:r>
              <a:rPr lang="en-US" sz="2400" dirty="0" smtClean="0"/>
              <a:t>•</a:t>
            </a:r>
            <a:endParaRPr lang="en-US" sz="2400" dirty="0"/>
          </a:p>
        </p:txBody>
      </p:sp>
      <p:sp>
        <p:nvSpPr>
          <p:cNvPr id="20" name="Arc 19"/>
          <p:cNvSpPr/>
          <p:nvPr/>
        </p:nvSpPr>
        <p:spPr bwMode="auto">
          <a:xfrm flipV="1">
            <a:off x="6629400" y="2133600"/>
            <a:ext cx="1676400" cy="990600"/>
          </a:xfrm>
          <a:prstGeom prst="arc">
            <a:avLst>
              <a:gd name="adj1" fmla="val 17108922"/>
              <a:gd name="adj2" fmla="val 4768750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22" name="Straight Arrow Connector 21"/>
          <p:cNvCxnSpPr>
            <a:stCxn id="11" idx="1"/>
          </p:cNvCxnSpPr>
          <p:nvPr/>
        </p:nvCxnSpPr>
        <p:spPr bwMode="auto">
          <a:xfrm flipH="1" flipV="1">
            <a:off x="4572000" y="2362200"/>
            <a:ext cx="1676400" cy="13335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3"/>
          <p:cNvSpPr>
            <a:spLocks/>
          </p:cNvSpPr>
          <p:nvPr/>
        </p:nvSpPr>
        <p:spPr bwMode="auto">
          <a:xfrm>
            <a:off x="5472112" y="28956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Rectangle 10"/>
          <p:cNvSpPr>
            <a:spLocks/>
          </p:cNvSpPr>
          <p:nvPr/>
        </p:nvSpPr>
        <p:spPr bwMode="auto">
          <a:xfrm>
            <a:off x="5334000" y="1905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6" name="Rectangle 11"/>
          <p:cNvSpPr>
            <a:spLocks/>
          </p:cNvSpPr>
          <p:nvPr/>
        </p:nvSpPr>
        <p:spPr bwMode="auto">
          <a:xfrm>
            <a:off x="5334000" y="1524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" name="Rectangle 12"/>
          <p:cNvSpPr>
            <a:spLocks/>
          </p:cNvSpPr>
          <p:nvPr/>
        </p:nvSpPr>
        <p:spPr bwMode="auto">
          <a:xfrm>
            <a:off x="5334000" y="1143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0x130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9" name="Rectangle 4"/>
          <p:cNvSpPr>
            <a:spLocks/>
          </p:cNvSpPr>
          <p:nvPr/>
        </p:nvSpPr>
        <p:spPr bwMode="auto">
          <a:xfrm>
            <a:off x="5472112" y="35052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%rip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1696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Example #2</a:t>
            </a:r>
            <a:endParaRPr lang="en-US" dirty="0"/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&lt;mult2&gt;:</a:t>
            </a: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400550:  mov 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		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  <a:p>
            <a:pPr algn="l"/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400544: callq  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</a:t>
            </a:r>
            <a:endParaRPr lang="sk-SK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400549: mov    %rax,(%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</p:txBody>
      </p:sp>
      <p:sp>
        <p:nvSpPr>
          <p:cNvPr id="11" name="Rectangle 8"/>
          <p:cNvSpPr>
            <a:spLocks/>
          </p:cNvSpPr>
          <p:nvPr/>
        </p:nvSpPr>
        <p:spPr bwMode="auto"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0x400550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9"/>
          <p:cNvSpPr>
            <a:spLocks/>
          </p:cNvSpPr>
          <p:nvPr/>
        </p:nvSpPr>
        <p:spPr bwMode="auto"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7" name="Rectangle 14"/>
          <p:cNvSpPr>
            <a:spLocks/>
          </p:cNvSpPr>
          <p:nvPr/>
        </p:nvSpPr>
        <p:spPr bwMode="auto">
          <a:xfrm>
            <a:off x="6248400" y="22860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0x400549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15"/>
          <p:cNvSpPr>
            <a:spLocks/>
          </p:cNvSpPr>
          <p:nvPr/>
        </p:nvSpPr>
        <p:spPr bwMode="auto"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/>
              <a:t>•</a:t>
            </a:r>
          </a:p>
          <a:p>
            <a:r>
              <a:rPr lang="en-US" sz="2400" dirty="0" smtClean="0"/>
              <a:t>•</a:t>
            </a:r>
          </a:p>
          <a:p>
            <a:r>
              <a:rPr lang="en-US" sz="2400" dirty="0" smtClean="0"/>
              <a:t>•</a:t>
            </a:r>
            <a:endParaRPr lang="en-US" sz="2400" dirty="0"/>
          </a:p>
        </p:txBody>
      </p:sp>
      <p:sp>
        <p:nvSpPr>
          <p:cNvPr id="20" name="Arc 19"/>
          <p:cNvSpPr/>
          <p:nvPr/>
        </p:nvSpPr>
        <p:spPr bwMode="auto">
          <a:xfrm flipV="1">
            <a:off x="6629400" y="2438400"/>
            <a:ext cx="1676400" cy="685800"/>
          </a:xfrm>
          <a:prstGeom prst="arc">
            <a:avLst>
              <a:gd name="adj1" fmla="val 17108922"/>
              <a:gd name="adj2" fmla="val 4394693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22" name="Straight Arrow Connector 21"/>
          <p:cNvCxnSpPr>
            <a:stCxn id="11" idx="1"/>
          </p:cNvCxnSpPr>
          <p:nvPr/>
        </p:nvCxnSpPr>
        <p:spPr bwMode="auto">
          <a:xfrm flipH="1">
            <a:off x="4038600" y="3695700"/>
            <a:ext cx="2209800" cy="723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4114800" y="2514600"/>
            <a:ext cx="2133600" cy="76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" name="Group 4"/>
          <p:cNvGrpSpPr/>
          <p:nvPr/>
        </p:nvGrpSpPr>
        <p:grpSpPr>
          <a:xfrm>
            <a:off x="5334000" y="1143000"/>
            <a:ext cx="776287" cy="2743200"/>
            <a:chOff x="5334000" y="1143000"/>
            <a:chExt cx="776287" cy="2743200"/>
          </a:xfrm>
        </p:grpSpPr>
        <p:sp>
          <p:nvSpPr>
            <p:cNvPr id="7" name="Rectangle 3"/>
            <p:cNvSpPr>
              <a:spLocks/>
            </p:cNvSpPr>
            <p:nvPr/>
          </p:nvSpPr>
          <p:spPr bwMode="auto">
            <a:xfrm>
              <a:off x="5472112" y="2895600"/>
              <a:ext cx="638175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13" name="Rectangle 10"/>
            <p:cNvSpPr>
              <a:spLocks/>
            </p:cNvSpPr>
            <p:nvPr/>
          </p:nvSpPr>
          <p:spPr bwMode="auto">
            <a:xfrm>
              <a:off x="5334000" y="1905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0x120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14" name="Rectangle 11"/>
            <p:cNvSpPr>
              <a:spLocks/>
            </p:cNvSpPr>
            <p:nvPr/>
          </p:nvSpPr>
          <p:spPr bwMode="auto">
            <a:xfrm>
              <a:off x="5334000" y="1524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0x128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15" name="Rectangle 12"/>
            <p:cNvSpPr>
              <a:spLocks/>
            </p:cNvSpPr>
            <p:nvPr/>
          </p:nvSpPr>
          <p:spPr bwMode="auto">
            <a:xfrm>
              <a:off x="5334000" y="1143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0x130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1" name="Rectangle 11"/>
            <p:cNvSpPr>
              <a:spLocks/>
            </p:cNvSpPr>
            <p:nvPr/>
          </p:nvSpPr>
          <p:spPr bwMode="auto">
            <a:xfrm>
              <a:off x="5334000" y="2286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0x118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9" name="Rectangle 4"/>
            <p:cNvSpPr>
              <a:spLocks/>
            </p:cNvSpPr>
            <p:nvPr/>
          </p:nvSpPr>
          <p:spPr bwMode="auto">
            <a:xfrm>
              <a:off x="5472112" y="3505200"/>
              <a:ext cx="638175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%rip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3041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Example #3</a:t>
            </a:r>
            <a:endParaRPr lang="en-US" dirty="0"/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&lt;mult2&gt;:</a:t>
            </a: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400550:  mov 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		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  <a:p>
            <a:pPr algn="l"/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400544: callq  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</a:t>
            </a:r>
            <a:endParaRPr lang="sk-SK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400549: mov    %rax,(%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</p:txBody>
      </p:sp>
      <p:sp>
        <p:nvSpPr>
          <p:cNvPr id="11" name="Rectangle 8"/>
          <p:cNvSpPr>
            <a:spLocks/>
          </p:cNvSpPr>
          <p:nvPr/>
        </p:nvSpPr>
        <p:spPr bwMode="auto"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0x400557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9"/>
          <p:cNvSpPr>
            <a:spLocks/>
          </p:cNvSpPr>
          <p:nvPr/>
        </p:nvSpPr>
        <p:spPr bwMode="auto"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0x118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7" name="Rectangle 14"/>
          <p:cNvSpPr>
            <a:spLocks/>
          </p:cNvSpPr>
          <p:nvPr/>
        </p:nvSpPr>
        <p:spPr bwMode="auto">
          <a:xfrm>
            <a:off x="6248400" y="2286000"/>
            <a:ext cx="13462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0x400549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15"/>
          <p:cNvSpPr>
            <a:spLocks/>
          </p:cNvSpPr>
          <p:nvPr/>
        </p:nvSpPr>
        <p:spPr bwMode="auto"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/>
              <a:t>•</a:t>
            </a:r>
          </a:p>
          <a:p>
            <a:r>
              <a:rPr lang="en-US" sz="2400" dirty="0" smtClean="0"/>
              <a:t>•</a:t>
            </a:r>
          </a:p>
          <a:p>
            <a:r>
              <a:rPr lang="en-US" sz="2400" dirty="0" smtClean="0"/>
              <a:t>•</a:t>
            </a:r>
            <a:endParaRPr lang="en-US" sz="2400" dirty="0"/>
          </a:p>
        </p:txBody>
      </p:sp>
      <p:sp>
        <p:nvSpPr>
          <p:cNvPr id="20" name="Arc 19"/>
          <p:cNvSpPr/>
          <p:nvPr/>
        </p:nvSpPr>
        <p:spPr bwMode="auto">
          <a:xfrm flipV="1">
            <a:off x="6629400" y="2438400"/>
            <a:ext cx="1676400" cy="685800"/>
          </a:xfrm>
          <a:prstGeom prst="arc">
            <a:avLst>
              <a:gd name="adj1" fmla="val 17108922"/>
              <a:gd name="adj2" fmla="val 4394693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22" name="Straight Arrow Connector 21"/>
          <p:cNvCxnSpPr>
            <a:stCxn id="11" idx="1"/>
          </p:cNvCxnSpPr>
          <p:nvPr/>
        </p:nvCxnSpPr>
        <p:spPr bwMode="auto">
          <a:xfrm flipH="1">
            <a:off x="2362200" y="3695700"/>
            <a:ext cx="3886200" cy="15621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4114800" y="2514600"/>
            <a:ext cx="2133600" cy="76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1" name="Group 20"/>
          <p:cNvGrpSpPr/>
          <p:nvPr/>
        </p:nvGrpSpPr>
        <p:grpSpPr>
          <a:xfrm>
            <a:off x="5334000" y="1143000"/>
            <a:ext cx="776287" cy="2743200"/>
            <a:chOff x="5334000" y="1143000"/>
            <a:chExt cx="776287" cy="2743200"/>
          </a:xfrm>
        </p:grpSpPr>
        <p:sp>
          <p:nvSpPr>
            <p:cNvPr id="23" name="Rectangle 3"/>
            <p:cNvSpPr>
              <a:spLocks/>
            </p:cNvSpPr>
            <p:nvPr/>
          </p:nvSpPr>
          <p:spPr bwMode="auto">
            <a:xfrm>
              <a:off x="5472112" y="2895600"/>
              <a:ext cx="638175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4" name="Rectangle 10"/>
            <p:cNvSpPr>
              <a:spLocks/>
            </p:cNvSpPr>
            <p:nvPr/>
          </p:nvSpPr>
          <p:spPr bwMode="auto">
            <a:xfrm>
              <a:off x="5334000" y="1905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0x120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5" name="Rectangle 11"/>
            <p:cNvSpPr>
              <a:spLocks/>
            </p:cNvSpPr>
            <p:nvPr/>
          </p:nvSpPr>
          <p:spPr bwMode="auto">
            <a:xfrm>
              <a:off x="5334000" y="1524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0x128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6" name="Rectangle 12"/>
            <p:cNvSpPr>
              <a:spLocks/>
            </p:cNvSpPr>
            <p:nvPr/>
          </p:nvSpPr>
          <p:spPr bwMode="auto">
            <a:xfrm>
              <a:off x="5334000" y="1143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0x130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7" name="Rectangle 11"/>
            <p:cNvSpPr>
              <a:spLocks/>
            </p:cNvSpPr>
            <p:nvPr/>
          </p:nvSpPr>
          <p:spPr bwMode="auto">
            <a:xfrm>
              <a:off x="5334000" y="2286000"/>
              <a:ext cx="776287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0x118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8" name="Rectangle 4"/>
            <p:cNvSpPr>
              <a:spLocks/>
            </p:cNvSpPr>
            <p:nvPr/>
          </p:nvSpPr>
          <p:spPr bwMode="auto">
            <a:xfrm>
              <a:off x="5472112" y="3505200"/>
              <a:ext cx="638175" cy="381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 anchor="ctr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%rip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1376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Example #4</a:t>
            </a:r>
            <a:endParaRPr lang="en-US" dirty="0"/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&lt;mult2&gt;:</a:t>
            </a: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400550:  mov 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		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  <a:p>
            <a:pPr algn="l"/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400544: callq  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</a:t>
            </a:r>
            <a:endParaRPr lang="sk-SK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400549: mov    %rax,(%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</a:p>
        </p:txBody>
      </p:sp>
      <p:sp>
        <p:nvSpPr>
          <p:cNvPr id="11" name="Rectangle 8"/>
          <p:cNvSpPr>
            <a:spLocks/>
          </p:cNvSpPr>
          <p:nvPr/>
        </p:nvSpPr>
        <p:spPr bwMode="auto"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0x400549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9"/>
          <p:cNvSpPr>
            <a:spLocks/>
          </p:cNvSpPr>
          <p:nvPr/>
        </p:nvSpPr>
        <p:spPr bwMode="auto"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15"/>
          <p:cNvSpPr>
            <a:spLocks/>
          </p:cNvSpPr>
          <p:nvPr/>
        </p:nvSpPr>
        <p:spPr bwMode="auto"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/>
              <a:t>•</a:t>
            </a:r>
          </a:p>
          <a:p>
            <a:r>
              <a:rPr lang="en-US" sz="2400" dirty="0" smtClean="0"/>
              <a:t>•</a:t>
            </a:r>
          </a:p>
          <a:p>
            <a:r>
              <a:rPr lang="en-US" sz="2400" dirty="0" smtClean="0"/>
              <a:t>•</a:t>
            </a:r>
            <a:endParaRPr lang="en-US" sz="2400" dirty="0"/>
          </a:p>
        </p:txBody>
      </p:sp>
      <p:sp>
        <p:nvSpPr>
          <p:cNvPr id="20" name="Arc 19"/>
          <p:cNvSpPr/>
          <p:nvPr/>
        </p:nvSpPr>
        <p:spPr bwMode="auto">
          <a:xfrm flipV="1">
            <a:off x="6629400" y="2133600"/>
            <a:ext cx="1676400" cy="990600"/>
          </a:xfrm>
          <a:prstGeom prst="arc">
            <a:avLst>
              <a:gd name="adj1" fmla="val 17108922"/>
              <a:gd name="adj2" fmla="val 4768750"/>
            </a:avLst>
          </a:prstGeom>
          <a:noFill/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22" name="Straight Arrow Connector 21"/>
          <p:cNvCxnSpPr>
            <a:stCxn id="11" idx="1"/>
          </p:cNvCxnSpPr>
          <p:nvPr/>
        </p:nvCxnSpPr>
        <p:spPr bwMode="auto">
          <a:xfrm flipH="1" flipV="1">
            <a:off x="4114800" y="2590800"/>
            <a:ext cx="2133600" cy="1104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3"/>
          <p:cNvSpPr>
            <a:spLocks/>
          </p:cNvSpPr>
          <p:nvPr/>
        </p:nvSpPr>
        <p:spPr bwMode="auto">
          <a:xfrm>
            <a:off x="5472112" y="28956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3" name="Rectangle 10"/>
          <p:cNvSpPr>
            <a:spLocks/>
          </p:cNvSpPr>
          <p:nvPr/>
        </p:nvSpPr>
        <p:spPr bwMode="auto">
          <a:xfrm>
            <a:off x="5334000" y="1905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4" name="Rectangle 11"/>
          <p:cNvSpPr>
            <a:spLocks/>
          </p:cNvSpPr>
          <p:nvPr/>
        </p:nvSpPr>
        <p:spPr bwMode="auto">
          <a:xfrm>
            <a:off x="5334000" y="1524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0x128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Rectangle 12"/>
          <p:cNvSpPr>
            <a:spLocks/>
          </p:cNvSpPr>
          <p:nvPr/>
        </p:nvSpPr>
        <p:spPr bwMode="auto">
          <a:xfrm>
            <a:off x="5334000" y="1143000"/>
            <a:ext cx="776287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0x130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" name="Rectangle 4"/>
          <p:cNvSpPr>
            <a:spLocks/>
          </p:cNvSpPr>
          <p:nvPr/>
        </p:nvSpPr>
        <p:spPr bwMode="auto">
          <a:xfrm>
            <a:off x="5472112" y="3505200"/>
            <a:ext cx="638175" cy="381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%rip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5658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Procedures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Stack Structure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Calling Conventions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control</a:t>
            </a:r>
          </a:p>
          <a:p>
            <a:pPr lvl="2"/>
            <a:r>
              <a:rPr lang="en-US" b="1" dirty="0" smtClean="0"/>
              <a:t>Passing data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Managing local data</a:t>
            </a:r>
          </a:p>
          <a:p>
            <a:pPr lvl="1"/>
            <a:r>
              <a:rPr lang="en-US" b="1" dirty="0" smtClean="0">
                <a:solidFill>
                  <a:srgbClr val="7F7F7F"/>
                </a:solidFill>
              </a:rPr>
              <a:t>Illustrations of Recursion &amp; Pointers</a:t>
            </a:r>
            <a:endParaRPr lang="en-US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1544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Procedure </a:t>
            </a:r>
            <a:r>
              <a:rPr lang="en-US" dirty="0" smtClean="0"/>
              <a:t>Data </a:t>
            </a:r>
            <a:r>
              <a:rPr lang="en-US" dirty="0"/>
              <a:t>Flow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Registers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First 6 arguments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Return value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5791199"/>
            <a:ext cx="4041775" cy="334963"/>
          </a:xfrm>
        </p:spPr>
        <p:txBody>
          <a:bodyPr/>
          <a:lstStyle/>
          <a:p>
            <a:r>
              <a:rPr lang="en-US" dirty="0" smtClean="0"/>
              <a:t>Only allocate stack space when needed</a:t>
            </a:r>
            <a:endParaRPr lang="en-US" dirty="0"/>
          </a:p>
        </p:txBody>
      </p:sp>
      <p:sp>
        <p:nvSpPr>
          <p:cNvPr id="9" name="Rectangle 9"/>
          <p:cNvSpPr>
            <a:spLocks/>
          </p:cNvSpPr>
          <p:nvPr/>
        </p:nvSpPr>
        <p:spPr bwMode="auto">
          <a:xfrm>
            <a:off x="762000" y="2819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rdi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62000" y="3200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rsi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762000" y="3581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rdx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62000" y="3962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rcx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62000" y="4343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62000" y="47244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762000" y="5791200"/>
            <a:ext cx="13462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38800" y="2438400"/>
            <a:ext cx="1346200" cy="2667000"/>
            <a:chOff x="5943600" y="2057400"/>
            <a:chExt cx="1346200" cy="2667000"/>
          </a:xfrm>
        </p:grpSpPr>
        <p:sp>
          <p:nvSpPr>
            <p:cNvPr id="16" name="Rectangle 14"/>
            <p:cNvSpPr>
              <a:spLocks/>
            </p:cNvSpPr>
            <p:nvPr/>
          </p:nvSpPr>
          <p:spPr bwMode="auto">
            <a:xfrm>
              <a:off x="5943600" y="4343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r>
                <a:rPr lang="en-US" sz="1800" dirty="0" err="1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Arg</a:t>
              </a:r>
              <a:r>
                <a:rPr lang="en-US" sz="1800" dirty="0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 </a:t>
              </a:r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7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17" name="Rectangle 15"/>
            <p:cNvSpPr>
              <a:spLocks/>
            </p:cNvSpPr>
            <p:nvPr/>
          </p:nvSpPr>
          <p:spPr bwMode="auto">
            <a:xfrm>
              <a:off x="5943600" y="3200400"/>
              <a:ext cx="1346200" cy="76200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 dirty="0" smtClean="0"/>
                <a:t>• •</a:t>
              </a:r>
              <a:r>
                <a:rPr lang="en-US" sz="2400" dirty="0"/>
                <a:t> </a:t>
              </a:r>
              <a:r>
                <a:rPr lang="en-US" sz="2400" dirty="0" smtClean="0"/>
                <a:t>•</a:t>
              </a:r>
              <a:endParaRPr lang="en-US" sz="2400" dirty="0"/>
            </a:p>
          </p:txBody>
        </p:sp>
        <p:sp>
          <p:nvSpPr>
            <p:cNvPr id="18" name="Rectangle 14"/>
            <p:cNvSpPr>
              <a:spLocks/>
            </p:cNvSpPr>
            <p:nvPr/>
          </p:nvSpPr>
          <p:spPr bwMode="auto">
            <a:xfrm>
              <a:off x="5943600" y="3962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r>
                <a:rPr lang="en-US" sz="1800" dirty="0" err="1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Arg</a:t>
              </a:r>
              <a:r>
                <a:rPr lang="en-US" sz="1800" dirty="0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 </a:t>
              </a:r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8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19" name="Rectangle 14"/>
            <p:cNvSpPr>
              <a:spLocks/>
            </p:cNvSpPr>
            <p:nvPr/>
          </p:nvSpPr>
          <p:spPr bwMode="auto">
            <a:xfrm>
              <a:off x="5943600" y="2819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r>
                <a:rPr lang="en-US" sz="1800" dirty="0" err="1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Arg</a:t>
              </a:r>
              <a:r>
                <a:rPr lang="en-US" sz="1800" dirty="0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 </a:t>
              </a:r>
              <a:r>
                <a:rPr lang="en-US" sz="1800" i="1" dirty="0" smtClean="0">
                  <a:solidFill>
                    <a:schemeClr val="tx1"/>
                  </a:solidFill>
                  <a:latin typeface="+mn-lt"/>
                  <a:cs typeface="Courier New Bold" charset="0"/>
                  <a:sym typeface="Courier New Bold" charset="0"/>
                </a:rPr>
                <a:t>n</a:t>
              </a:r>
              <a:endParaRPr lang="en-US" sz="1800" i="1" dirty="0">
                <a:solidFill>
                  <a:schemeClr val="tx1"/>
                </a:solidFill>
                <a:latin typeface="+mn-lt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20" name="Rectangle 15"/>
            <p:cNvSpPr>
              <a:spLocks/>
            </p:cNvSpPr>
            <p:nvPr/>
          </p:nvSpPr>
          <p:spPr bwMode="auto">
            <a:xfrm>
              <a:off x="5943600" y="2057400"/>
              <a:ext cx="1346200" cy="762000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 dirty="0" smtClean="0"/>
                <a:t>• •</a:t>
              </a:r>
              <a:r>
                <a:rPr lang="en-US" sz="2400" dirty="0"/>
                <a:t> </a:t>
              </a:r>
              <a:r>
                <a:rPr lang="en-US" sz="2400" dirty="0" smtClean="0"/>
                <a:t>•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8550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  <a:br>
              <a:rPr lang="en-US" dirty="0" smtClean="0"/>
            </a:br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76200" y="4800600"/>
            <a:ext cx="2667000" cy="18288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mult2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a, long b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 = a * b;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3505200" y="152400"/>
            <a:ext cx="4267200" cy="1828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multstore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y,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t = mult2(x, y);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971800" y="4800600"/>
            <a:ext cx="5867400" cy="18288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</a:t>
            </a:r>
            <a:r>
              <a:rPr lang="ro-RO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</a:t>
            </a:r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/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 %rdi,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 %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</a:p>
          <a:p>
            <a:pPr algn="l"/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400550:  mov    </a:t>
            </a:r>
            <a:r>
              <a:rPr lang="ro-RO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	# a </a:t>
            </a:r>
            <a:endParaRPr lang="ro-RO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400553:  imul   </a:t>
            </a:r>
            <a:r>
              <a:rPr lang="ro-RO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%rsi,%</a:t>
            </a:r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	# a * b</a:t>
            </a:r>
          </a:p>
          <a:p>
            <a:pPr algn="l"/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 %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ro-RO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			# Return</a:t>
            </a:r>
            <a:endParaRPr lang="ro-RO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1066800" y="2362200"/>
            <a:ext cx="6781800" cy="2286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x in %rdi, y in %rsi, dest in %rdx</a:t>
            </a:r>
          </a:p>
          <a:p>
            <a:pPr algn="l"/>
            <a:r>
              <a:rPr lang="sk-SK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/>
              <a:t>• • </a:t>
            </a:r>
            <a:r>
              <a:rPr lang="en-US" sz="1800" b="1" dirty="0" smtClean="0"/>
              <a:t>•</a:t>
            </a:r>
            <a:endParaRPr lang="sk-SK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400541: mov    %rdx,%rbx		# Save dest</a:t>
            </a:r>
          </a:p>
          <a:p>
            <a:pPr algn="l"/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400544: callq  </a:t>
            </a:r>
            <a:r>
              <a:rPr lang="sk-SK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	# mult2(x,y)</a:t>
            </a:r>
          </a:p>
          <a:p>
            <a:pPr algn="l"/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 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 </a:t>
            </a:r>
            <a:r>
              <a:rPr lang="sk-SK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 %</a:t>
            </a:r>
            <a:r>
              <a:rPr lang="sk-SK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sk-SK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sk-SK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</a:t>
            </a:r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mov    %rax,(%rbx)	# Save at dest</a:t>
            </a:r>
          </a:p>
          <a:p>
            <a:pPr algn="l"/>
            <a:r>
              <a:rPr lang="sk-SK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/>
              <a:t>• • </a:t>
            </a:r>
            <a:r>
              <a:rPr lang="en-US" sz="1800" b="1" dirty="0" smtClean="0"/>
              <a:t>•</a:t>
            </a:r>
            <a:endParaRPr lang="sk-SK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896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Procedures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Stack Structure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Calling Conventions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control</a:t>
            </a:r>
          </a:p>
          <a:p>
            <a:pPr lvl="2"/>
            <a:r>
              <a:rPr lang="en-US" b="1" dirty="0" smtClean="0">
                <a:solidFill>
                  <a:srgbClr val="7F7F7F"/>
                </a:solidFill>
              </a:rPr>
              <a:t>Passing data</a:t>
            </a:r>
          </a:p>
          <a:p>
            <a:pPr lvl="2"/>
            <a:r>
              <a:rPr lang="en-US" b="1" dirty="0" smtClean="0"/>
              <a:t>Managing local data</a:t>
            </a:r>
          </a:p>
          <a:p>
            <a:pPr lvl="1"/>
            <a:r>
              <a:rPr lang="en-US" b="1" dirty="0" smtClean="0">
                <a:solidFill>
                  <a:srgbClr val="7F7F7F"/>
                </a:solidFill>
              </a:rPr>
              <a:t>Illustration of Recursion</a:t>
            </a:r>
            <a:endParaRPr lang="en-US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300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Stack-Based Languages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Languages that support recursion</a:t>
            </a:r>
          </a:p>
          <a:p>
            <a:pPr marL="552450" lvl="1"/>
            <a:r>
              <a:rPr lang="en-US" dirty="0"/>
              <a:t>e.g., C, Pascal, Java</a:t>
            </a:r>
          </a:p>
          <a:p>
            <a:pPr marL="552450" lvl="1"/>
            <a:r>
              <a:rPr lang="en-US" dirty="0"/>
              <a:t>Code must be “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Reentrant</a:t>
            </a:r>
            <a:r>
              <a:rPr lang="en-US" dirty="0"/>
              <a:t>”</a:t>
            </a:r>
          </a:p>
          <a:p>
            <a:pPr marL="838200" lvl="2"/>
            <a:r>
              <a:rPr lang="en-US" dirty="0"/>
              <a:t>Multiple simultaneous instantiations of single procedure</a:t>
            </a:r>
          </a:p>
          <a:p>
            <a:pPr marL="552450" lvl="1"/>
            <a:r>
              <a:rPr lang="en-US" dirty="0"/>
              <a:t>Need some place to store state of each instantiation</a:t>
            </a:r>
          </a:p>
          <a:p>
            <a:pPr marL="838200" lvl="2"/>
            <a:r>
              <a:rPr lang="en-US" dirty="0"/>
              <a:t>Arguments</a:t>
            </a:r>
          </a:p>
          <a:p>
            <a:pPr marL="838200" lvl="2"/>
            <a:r>
              <a:rPr lang="en-US" dirty="0"/>
              <a:t>Local variables</a:t>
            </a:r>
          </a:p>
          <a:p>
            <a:pPr marL="838200" lvl="2"/>
            <a:r>
              <a:rPr lang="en-US" dirty="0"/>
              <a:t>Return pointer</a:t>
            </a:r>
          </a:p>
          <a:p>
            <a:r>
              <a:rPr lang="en-US" dirty="0"/>
              <a:t>Stack discipline</a:t>
            </a:r>
          </a:p>
          <a:p>
            <a:pPr marL="552450" lvl="1"/>
            <a:r>
              <a:rPr lang="en-US" dirty="0"/>
              <a:t>State for given procedure needed for limited time</a:t>
            </a:r>
          </a:p>
          <a:p>
            <a:pPr marL="838200" lvl="2"/>
            <a:r>
              <a:rPr lang="en-US" dirty="0"/>
              <a:t>From when called to when return</a:t>
            </a:r>
          </a:p>
          <a:p>
            <a:pPr marL="552450" lvl="1"/>
            <a:r>
              <a:rPr lang="en-US" dirty="0" err="1"/>
              <a:t>Callee</a:t>
            </a:r>
            <a:r>
              <a:rPr lang="en-US" dirty="0"/>
              <a:t> returns before caller does</a:t>
            </a:r>
          </a:p>
          <a:p>
            <a:r>
              <a:rPr lang="en-US" dirty="0"/>
              <a:t>Stack allocated in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Frames</a:t>
            </a:r>
            <a:endParaRPr lang="en-US" dirty="0"/>
          </a:p>
          <a:p>
            <a:pPr marL="552450" lvl="1"/>
            <a:r>
              <a:rPr lang="en-US" dirty="0"/>
              <a:t>state for single procedure instantiation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Call Chain Example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457200" y="1447800"/>
            <a:ext cx="15367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2286000" y="2362200"/>
            <a:ext cx="1612900" cy="2362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4191000" y="3276600"/>
            <a:ext cx="1536700" cy="23622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6883400" y="1676400"/>
            <a:ext cx="1549400" cy="3581400"/>
          </a:xfrm>
          <a:prstGeom prst="rect">
            <a:avLst/>
          </a:prstGeom>
          <a:solidFill>
            <a:srgbClr val="D8D8D8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0" name="Rectangle 8"/>
          <p:cNvSpPr>
            <a:spLocks/>
          </p:cNvSpPr>
          <p:nvPr/>
        </p:nvSpPr>
        <p:spPr bwMode="auto">
          <a:xfrm>
            <a:off x="7096125" y="19050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49161" name="Rectangle 9"/>
          <p:cNvSpPr>
            <a:spLocks/>
          </p:cNvSpPr>
          <p:nvPr/>
        </p:nvSpPr>
        <p:spPr bwMode="auto">
          <a:xfrm>
            <a:off x="7096125" y="25908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49162" name="Rectangle 10"/>
          <p:cNvSpPr>
            <a:spLocks/>
          </p:cNvSpPr>
          <p:nvPr/>
        </p:nvSpPr>
        <p:spPr bwMode="auto">
          <a:xfrm>
            <a:off x="7085013" y="32654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3" name="Rectangle 11"/>
          <p:cNvSpPr>
            <a:spLocks/>
          </p:cNvSpPr>
          <p:nvPr/>
        </p:nvSpPr>
        <p:spPr bwMode="auto">
          <a:xfrm>
            <a:off x="7096125" y="39624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4" name="Rectangle 12"/>
          <p:cNvSpPr>
            <a:spLocks/>
          </p:cNvSpPr>
          <p:nvPr/>
        </p:nvSpPr>
        <p:spPr bwMode="auto">
          <a:xfrm>
            <a:off x="7096125" y="47244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7402513" y="22098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7402513" y="2895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7402513" y="3581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7402513" y="4343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69" name="Rectangle 17"/>
          <p:cNvSpPr>
            <a:spLocks/>
          </p:cNvSpPr>
          <p:nvPr/>
        </p:nvSpPr>
        <p:spPr bwMode="auto">
          <a:xfrm>
            <a:off x="6848475" y="1066800"/>
            <a:ext cx="1020763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Example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 Chain</a:t>
            </a:r>
          </a:p>
        </p:txBody>
      </p:sp>
      <p:sp>
        <p:nvSpPr>
          <p:cNvPr id="49170" name="Rectangle 18"/>
          <p:cNvSpPr>
            <a:spLocks/>
          </p:cNvSpPr>
          <p:nvPr/>
        </p:nvSpPr>
        <p:spPr bwMode="auto">
          <a:xfrm>
            <a:off x="7762875" y="32654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7543800" y="2895600"/>
            <a:ext cx="536575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72" name="Rectangle 20"/>
          <p:cNvSpPr>
            <a:spLocks/>
          </p:cNvSpPr>
          <p:nvPr/>
        </p:nvSpPr>
        <p:spPr bwMode="auto">
          <a:xfrm>
            <a:off x="3505200" y="5715000"/>
            <a:ext cx="2908300" cy="3683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Procedure </a:t>
            </a:r>
            <a:r>
              <a:rPr lang="en-US" sz="18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()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is recursive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Mechanisms in Procedures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219200"/>
            <a:ext cx="5257800" cy="5435600"/>
          </a:xfrm>
        </p:spPr>
        <p:txBody>
          <a:bodyPr/>
          <a:lstStyle/>
          <a:p>
            <a:r>
              <a:rPr lang="en-US" dirty="0" smtClean="0"/>
              <a:t>Passing control</a:t>
            </a:r>
          </a:p>
          <a:p>
            <a:pPr lvl="1"/>
            <a:r>
              <a:rPr lang="en-US" dirty="0" smtClean="0"/>
              <a:t>To beginning of procedure code</a:t>
            </a:r>
          </a:p>
          <a:p>
            <a:pPr lvl="1"/>
            <a:r>
              <a:rPr lang="en-US" dirty="0" smtClean="0"/>
              <a:t>Back to return point</a:t>
            </a:r>
          </a:p>
          <a:p>
            <a:r>
              <a:rPr lang="en-US" dirty="0" smtClean="0"/>
              <a:t>Passing data</a:t>
            </a:r>
          </a:p>
          <a:p>
            <a:pPr lvl="1"/>
            <a:r>
              <a:rPr lang="en-US" dirty="0" smtClean="0"/>
              <a:t>Procedure arguments</a:t>
            </a:r>
          </a:p>
          <a:p>
            <a:pPr lvl="1"/>
            <a:r>
              <a:rPr lang="en-US" dirty="0" smtClean="0"/>
              <a:t>Return value</a:t>
            </a:r>
          </a:p>
          <a:p>
            <a:r>
              <a:rPr lang="en-US" dirty="0" smtClean="0"/>
              <a:t>Memory management</a:t>
            </a:r>
          </a:p>
          <a:p>
            <a:pPr lvl="1"/>
            <a:r>
              <a:rPr lang="en-US" dirty="0" smtClean="0"/>
              <a:t>Allocate during procedure execution</a:t>
            </a:r>
          </a:p>
          <a:p>
            <a:pPr lvl="1"/>
            <a:r>
              <a:rPr lang="en-US" dirty="0" err="1" smtClean="0"/>
              <a:t>Deallocate</a:t>
            </a:r>
            <a:r>
              <a:rPr lang="en-US" dirty="0" smtClean="0"/>
              <a:t> upon return</a:t>
            </a:r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echanisms all implemented with machine instructions</a:t>
            </a:r>
          </a:p>
          <a:p>
            <a:r>
              <a:rPr lang="en-US" dirty="0" smtClean="0"/>
              <a:t>x86-64 implementation of a procedure uses only those mechanisms required</a:t>
            </a: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P(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y = Q(x)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print(y)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Q(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t = 3*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 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v[10];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v[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];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334000" y="2057400"/>
            <a:ext cx="3352800" cy="3352800"/>
            <a:chOff x="5334000" y="2057400"/>
            <a:chExt cx="3352800" cy="3352800"/>
          </a:xfrm>
        </p:grpSpPr>
        <p:sp>
          <p:nvSpPr>
            <p:cNvPr id="10" name="Arc 9"/>
            <p:cNvSpPr/>
            <p:nvPr/>
          </p:nvSpPr>
          <p:spPr bwMode="auto">
            <a:xfrm>
              <a:off x="6477000" y="2057400"/>
              <a:ext cx="2209800" cy="2286000"/>
            </a:xfrm>
            <a:prstGeom prst="arc">
              <a:avLst>
                <a:gd name="adj1" fmla="val 16200000"/>
                <a:gd name="adj2" fmla="val 4768750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" name="Arc 10"/>
            <p:cNvSpPr/>
            <p:nvPr/>
          </p:nvSpPr>
          <p:spPr bwMode="auto">
            <a:xfrm rot="10800000">
              <a:off x="5334000" y="2362200"/>
              <a:ext cx="1371600" cy="3048000"/>
            </a:xfrm>
            <a:prstGeom prst="arc">
              <a:avLst>
                <a:gd name="adj1" fmla="val 16200000"/>
                <a:gd name="adj2" fmla="val 5567493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48400" y="2133600"/>
            <a:ext cx="990600" cy="3200400"/>
            <a:chOff x="6248400" y="2133600"/>
            <a:chExt cx="990600" cy="3200400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>
              <a:off x="7010400" y="2133600"/>
              <a:ext cx="228600" cy="1524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6248400" y="2133600"/>
              <a:ext cx="914400" cy="32004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" name="Rectangle 19"/>
          <p:cNvSpPr/>
          <p:nvPr/>
        </p:nvSpPr>
        <p:spPr bwMode="auto">
          <a:xfrm>
            <a:off x="6019800" y="4419600"/>
            <a:ext cx="1447800" cy="381000"/>
          </a:xfrm>
          <a:prstGeom prst="rect">
            <a:avLst/>
          </a:prstGeom>
          <a:solidFill>
            <a:schemeClr val="accent1">
              <a:alpha val="23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9331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6535737" y="2271713"/>
            <a:ext cx="717550" cy="0"/>
          </a:xfrm>
          <a:prstGeom prst="line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80" name="Rectangle 4"/>
          <p:cNvSpPr>
            <a:spLocks/>
          </p:cNvSpPr>
          <p:nvPr/>
        </p:nvSpPr>
        <p:spPr bwMode="auto">
          <a:xfrm>
            <a:off x="4019550" y="2084388"/>
            <a:ext cx="2439987" cy="36671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 Pointer: 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rbp</a:t>
            </a:r>
            <a:endParaRPr lang="en-US" sz="1800" dirty="0" smtClean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Stack Frames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648200" cy="5435600"/>
          </a:xfrm>
          <a:ln/>
        </p:spPr>
        <p:txBody>
          <a:bodyPr/>
          <a:lstStyle/>
          <a:p>
            <a:r>
              <a:rPr lang="en-US" dirty="0" smtClean="0"/>
              <a:t>Contents</a:t>
            </a:r>
          </a:p>
          <a:p>
            <a:pPr marL="552450" lvl="1"/>
            <a:r>
              <a:rPr lang="en-US" dirty="0" smtClean="0"/>
              <a:t>Return information</a:t>
            </a:r>
          </a:p>
          <a:p>
            <a:pPr marL="552450" lvl="1"/>
            <a:r>
              <a:rPr lang="en-US" dirty="0" smtClean="0"/>
              <a:t>Local storage (if needed)</a:t>
            </a:r>
            <a:endParaRPr lang="en-US" dirty="0"/>
          </a:p>
          <a:p>
            <a:pPr marL="552450" lvl="1"/>
            <a:r>
              <a:rPr lang="en-US" dirty="0"/>
              <a:t>Temporary </a:t>
            </a:r>
            <a:r>
              <a:rPr lang="en-US" dirty="0" smtClean="0"/>
              <a:t>space (if needed)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 smtClean="0"/>
              <a:t>Management</a:t>
            </a:r>
            <a:endParaRPr lang="en-US" dirty="0"/>
          </a:p>
          <a:p>
            <a:pPr marL="552450" lvl="1"/>
            <a:r>
              <a:rPr lang="en-US" dirty="0"/>
              <a:t>Space allocated when enter </a:t>
            </a:r>
            <a:r>
              <a:rPr lang="en-US" dirty="0" smtClean="0"/>
              <a:t>procedure</a:t>
            </a:r>
            <a:endParaRPr lang="en-US" dirty="0"/>
          </a:p>
          <a:p>
            <a:pPr marL="838200" lvl="2"/>
            <a:r>
              <a:rPr lang="en-US" dirty="0"/>
              <a:t>“Set-up” </a:t>
            </a:r>
            <a:r>
              <a:rPr lang="en-US" dirty="0" smtClean="0"/>
              <a:t>code</a:t>
            </a:r>
          </a:p>
          <a:p>
            <a:pPr marL="838200" lvl="2"/>
            <a:r>
              <a:rPr lang="en-US" dirty="0" smtClean="0"/>
              <a:t>Includes push by </a:t>
            </a:r>
            <a:r>
              <a:rPr lang="en-US" b="1" dirty="0" smtClean="0">
                <a:latin typeface="Courier New"/>
                <a:cs typeface="Courier New"/>
              </a:rPr>
              <a:t>call</a:t>
            </a:r>
            <a:r>
              <a:rPr lang="en-US" dirty="0" smtClean="0"/>
              <a:t> instruction</a:t>
            </a:r>
            <a:endParaRPr lang="en-US" dirty="0"/>
          </a:p>
          <a:p>
            <a:pPr marL="552450" lvl="1"/>
            <a:r>
              <a:rPr lang="en-US" dirty="0" err="1"/>
              <a:t>Deallocated</a:t>
            </a:r>
            <a:r>
              <a:rPr lang="en-US" dirty="0"/>
              <a:t> when return</a:t>
            </a:r>
          </a:p>
          <a:p>
            <a:pPr marL="838200" lvl="2"/>
            <a:r>
              <a:rPr lang="en-US" dirty="0"/>
              <a:t>“Finish” </a:t>
            </a:r>
            <a:r>
              <a:rPr lang="en-US" dirty="0" smtClean="0"/>
              <a:t>code</a:t>
            </a:r>
          </a:p>
          <a:p>
            <a:pPr marL="838200" lvl="2"/>
            <a:r>
              <a:rPr lang="en-US" dirty="0" smtClean="0"/>
              <a:t>Includes pop by </a:t>
            </a:r>
            <a:r>
              <a:rPr lang="en-US" b="1" dirty="0" smtClean="0">
                <a:latin typeface="Courier New"/>
                <a:cs typeface="Courier New"/>
              </a:rPr>
              <a:t>ret</a:t>
            </a:r>
            <a:r>
              <a:rPr lang="en-US" dirty="0" smtClean="0"/>
              <a:t> instruction</a:t>
            </a:r>
            <a:endParaRPr lang="en-US" dirty="0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6545262" y="3641725"/>
            <a:ext cx="71755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4068762" y="3452813"/>
            <a:ext cx="2438400" cy="36671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Pointer: 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7205662" y="4279900"/>
            <a:ext cx="1557338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“Top”</a:t>
            </a:r>
          </a:p>
        </p:txBody>
      </p:sp>
      <p:sp>
        <p:nvSpPr>
          <p:cNvPr id="50186" name="AutoShape 10"/>
          <p:cNvSpPr>
            <a:spLocks/>
          </p:cNvSpPr>
          <p:nvPr/>
        </p:nvSpPr>
        <p:spPr bwMode="auto">
          <a:xfrm rot="10800000" flipH="1">
            <a:off x="7672387" y="3902075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50187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923245"/>
              </p:ext>
            </p:extLst>
          </p:nvPr>
        </p:nvGraphicFramePr>
        <p:xfrm>
          <a:off x="7310437" y="396875"/>
          <a:ext cx="1320800" cy="3403600"/>
        </p:xfrm>
        <a:graphic>
          <a:graphicData uri="http://schemas.openxmlformats.org/drawingml/2006/table">
            <a:tbl>
              <a:tblPr/>
              <a:tblGrid>
                <a:gridCol w="1320800"/>
              </a:tblGrid>
              <a:tr h="170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Previous Frame</a:t>
                      </a: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Frame for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proc</a:t>
                      </a:r>
                    </a:p>
                  </a:txBody>
                  <a:tcPr marL="50800" marR="50800" marT="50800" marB="50800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4"/>
          <p:cNvSpPr>
            <a:spLocks/>
          </p:cNvSpPr>
          <p:nvPr/>
        </p:nvSpPr>
        <p:spPr bwMode="auto">
          <a:xfrm>
            <a:off x="4021137" y="2365375"/>
            <a:ext cx="2439987" cy="36671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(Optional)	</a:t>
            </a:r>
            <a:r>
              <a:rPr lang="en-US" sz="1800" dirty="0" smtClean="0">
                <a:solidFill>
                  <a:schemeClr val="bg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x</a:t>
            </a:r>
            <a:endParaRPr lang="en-US" sz="1800" dirty="0" smtClean="0">
              <a:solidFill>
                <a:schemeClr val="bg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1204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1206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7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8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3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5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1216" name="Group 16"/>
          <p:cNvGrpSpPr>
            <a:grpSpLocks/>
          </p:cNvGrpSpPr>
          <p:nvPr/>
        </p:nvGrpSpPr>
        <p:grpSpPr bwMode="auto">
          <a:xfrm>
            <a:off x="5397500" y="1592263"/>
            <a:ext cx="1493838" cy="928687"/>
            <a:chOff x="0" y="0"/>
            <a:chExt cx="941" cy="585"/>
          </a:xfrm>
        </p:grpSpPr>
        <p:sp>
          <p:nvSpPr>
            <p:cNvPr id="51217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18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1219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20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1221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22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1223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54" name="AutoShape 54"/>
          <p:cNvSpPr>
            <a:spLocks/>
          </p:cNvSpPr>
          <p:nvPr/>
        </p:nvSpPr>
        <p:spPr bwMode="auto">
          <a:xfrm>
            <a:off x="203200" y="20320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" name="Rectangle 4"/>
          <p:cNvSpPr>
            <a:spLocks/>
          </p:cNvSpPr>
          <p:nvPr/>
        </p:nvSpPr>
        <p:spPr bwMode="auto">
          <a:xfrm>
            <a:off x="977900" y="1524000"/>
            <a:ext cx="15367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4"/>
          <p:cNvSpPr>
            <a:spLocks/>
          </p:cNvSpPr>
          <p:nvPr/>
        </p:nvSpPr>
        <p:spPr bwMode="auto"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2230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1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2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7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39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52241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242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2243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244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2245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246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2247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2279" name="AutoShape 55"/>
          <p:cNvSpPr>
            <a:spLocks/>
          </p:cNvSpPr>
          <p:nvPr/>
        </p:nvSpPr>
        <p:spPr bwMode="auto">
          <a:xfrm>
            <a:off x="508000" y="23749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" name="Rectangle 5"/>
          <p:cNvSpPr>
            <a:spLocks/>
          </p:cNvSpPr>
          <p:nvPr/>
        </p:nvSpPr>
        <p:spPr bwMode="auto"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4"/>
          <p:cNvSpPr>
            <a:spLocks/>
          </p:cNvSpPr>
          <p:nvPr/>
        </p:nvSpPr>
        <p:spPr bwMode="auto"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32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32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3252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3254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6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1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63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3264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266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268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3269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3270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3271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3304" name="AutoShape 56"/>
          <p:cNvSpPr>
            <a:spLocks/>
          </p:cNvSpPr>
          <p:nvPr/>
        </p:nvSpPr>
        <p:spPr bwMode="auto">
          <a:xfrm>
            <a:off x="914400" y="27305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" name="Rectangle 6"/>
          <p:cNvSpPr>
            <a:spLocks/>
          </p:cNvSpPr>
          <p:nvPr/>
        </p:nvSpPr>
        <p:spPr bwMode="auto">
          <a:xfrm>
            <a:off x="16002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79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0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5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87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4288" name="Group 16"/>
          <p:cNvGrpSpPr>
            <a:grpSpLocks/>
          </p:cNvGrpSpPr>
          <p:nvPr/>
        </p:nvGrpSpPr>
        <p:grpSpPr bwMode="auto">
          <a:xfrm>
            <a:off x="5391150" y="4056063"/>
            <a:ext cx="1495425" cy="928687"/>
            <a:chOff x="0" y="0"/>
            <a:chExt cx="941" cy="585"/>
          </a:xfrm>
        </p:grpSpPr>
        <p:sp>
          <p:nvSpPr>
            <p:cNvPr id="54289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290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4291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292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4293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294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4295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9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609600" y="27305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52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5301" name="Rectangle 5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5302" name="Rectangle 6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5303" name="Rectangle 7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4" name="Rectangle 8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5" name="Rectangle 9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0" name="Rectangle 14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2" name="Rectangle 16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5313" name="Group 17"/>
          <p:cNvGrpSpPr>
            <a:grpSpLocks/>
          </p:cNvGrpSpPr>
          <p:nvPr/>
        </p:nvGrpSpPr>
        <p:grpSpPr bwMode="auto">
          <a:xfrm>
            <a:off x="5391150" y="4919663"/>
            <a:ext cx="1495425" cy="928687"/>
            <a:chOff x="0" y="0"/>
            <a:chExt cx="941" cy="585"/>
          </a:xfrm>
        </p:grpSpPr>
        <p:sp>
          <p:nvSpPr>
            <p:cNvPr id="55314" name="Line 18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15" name="Rectangle 19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5316" name="Line 20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17" name="Rectangle 21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5318" name="Rectangle 22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319" name="Rectangle 23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5320" name="Group 24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0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1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4" name="AutoShape 56"/>
          <p:cNvSpPr>
            <a:spLocks/>
          </p:cNvSpPr>
          <p:nvPr/>
        </p:nvSpPr>
        <p:spPr bwMode="auto">
          <a:xfrm>
            <a:off x="1066800" y="3733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" name="Rectangle 6"/>
          <p:cNvSpPr>
            <a:spLocks/>
          </p:cNvSpPr>
          <p:nvPr/>
        </p:nvSpPr>
        <p:spPr bwMode="auto">
          <a:xfrm>
            <a:off x="1816100" y="30480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7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8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3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35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6336" name="Group 16"/>
          <p:cNvGrpSpPr>
            <a:grpSpLocks/>
          </p:cNvGrpSpPr>
          <p:nvPr/>
        </p:nvGrpSpPr>
        <p:grpSpPr bwMode="auto">
          <a:xfrm>
            <a:off x="5391150" y="4056063"/>
            <a:ext cx="1495425" cy="928687"/>
            <a:chOff x="0" y="0"/>
            <a:chExt cx="941" cy="585"/>
          </a:xfrm>
        </p:grpSpPr>
        <p:sp>
          <p:nvSpPr>
            <p:cNvPr id="56337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338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6339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340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6341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342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6343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9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0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Rectangle 6"/>
          <p:cNvSpPr>
            <a:spLocks/>
          </p:cNvSpPr>
          <p:nvPr/>
        </p:nvSpPr>
        <p:spPr bwMode="auto"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" name="AutoShape 56"/>
          <p:cNvSpPr>
            <a:spLocks/>
          </p:cNvSpPr>
          <p:nvPr/>
        </p:nvSpPr>
        <p:spPr bwMode="auto">
          <a:xfrm>
            <a:off x="685800" y="34290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7348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7349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7350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2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7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59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7360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7361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362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7363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364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7365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366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7367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8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9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2" name="AutoShape 56"/>
          <p:cNvSpPr>
            <a:spLocks/>
          </p:cNvSpPr>
          <p:nvPr/>
        </p:nvSpPr>
        <p:spPr bwMode="auto">
          <a:xfrm>
            <a:off x="228600" y="2971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83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8372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8373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8374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5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6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0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1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83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8384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58385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386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8387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388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8389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90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8391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7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-1524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93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59396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59397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59398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6A6A6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399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0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6A6A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5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7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59408" name="Group 16"/>
          <p:cNvGrpSpPr>
            <a:grpSpLocks/>
          </p:cNvGrpSpPr>
          <p:nvPr/>
        </p:nvGrpSpPr>
        <p:grpSpPr bwMode="auto">
          <a:xfrm>
            <a:off x="5397500" y="3225800"/>
            <a:ext cx="1493838" cy="928688"/>
            <a:chOff x="0" y="0"/>
            <a:chExt cx="941" cy="585"/>
          </a:xfrm>
        </p:grpSpPr>
        <p:sp>
          <p:nvSpPr>
            <p:cNvPr id="59409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410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59411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412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59413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14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59415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amI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8" name="Rectangle 4"/>
          <p:cNvSpPr>
            <a:spLocks/>
          </p:cNvSpPr>
          <p:nvPr/>
        </p:nvSpPr>
        <p:spPr bwMode="auto"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9" name="Rectangle 5"/>
          <p:cNvSpPr>
            <a:spLocks/>
          </p:cNvSpPr>
          <p:nvPr/>
        </p:nvSpPr>
        <p:spPr bwMode="auto"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Rectangle 6"/>
          <p:cNvSpPr>
            <a:spLocks/>
          </p:cNvSpPr>
          <p:nvPr/>
        </p:nvSpPr>
        <p:spPr bwMode="auto"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1" name="AutoShape 56"/>
          <p:cNvSpPr>
            <a:spLocks/>
          </p:cNvSpPr>
          <p:nvPr/>
        </p:nvSpPr>
        <p:spPr bwMode="auto">
          <a:xfrm>
            <a:off x="228600" y="2971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Procedures</a:t>
            </a:r>
          </a:p>
          <a:p>
            <a:pPr lvl="1"/>
            <a:r>
              <a:rPr lang="en-US" b="1" dirty="0" smtClean="0"/>
              <a:t>Stack Structure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Calling Conventions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control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data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Managing local data</a:t>
            </a:r>
          </a:p>
          <a:p>
            <a:pPr lvl="1"/>
            <a:r>
              <a:rPr lang="en-US" b="1" dirty="0" smtClean="0">
                <a:solidFill>
                  <a:srgbClr val="7F7F7F"/>
                </a:solidFill>
              </a:rPr>
              <a:t>Illustration of Recursion</a:t>
            </a:r>
            <a:endParaRPr lang="en-US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08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04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60420" name="Rectangle 4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60421" name="Rectangle 5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60422" name="Rectangle 6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3" name="Rectangle 7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4" name="Rectangle 8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6" name="Line 10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7" name="Line 11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8" name="Line 12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29" name="Rectangle 13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0430" name="Line 14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31" name="Rectangle 15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60432" name="Group 16"/>
          <p:cNvGrpSpPr>
            <a:grpSpLocks/>
          </p:cNvGrpSpPr>
          <p:nvPr/>
        </p:nvGrpSpPr>
        <p:grpSpPr bwMode="auto">
          <a:xfrm>
            <a:off x="5391150" y="2379663"/>
            <a:ext cx="1495425" cy="928687"/>
            <a:chOff x="0" y="0"/>
            <a:chExt cx="941" cy="585"/>
          </a:xfrm>
        </p:grpSpPr>
        <p:sp>
          <p:nvSpPr>
            <p:cNvPr id="60433" name="Line 17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434" name="Rectangle 18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60435" name="Line 19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436" name="Rectangle 20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60437" name="Rectangle 21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0438" name="Rectangle 22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60439" name="Group 23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who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7" name="Rectangle 4"/>
          <p:cNvSpPr>
            <a:spLocks/>
          </p:cNvSpPr>
          <p:nvPr/>
        </p:nvSpPr>
        <p:spPr bwMode="auto">
          <a:xfrm>
            <a:off x="4318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Rectangle 5"/>
          <p:cNvSpPr>
            <a:spLocks/>
          </p:cNvSpPr>
          <p:nvPr/>
        </p:nvSpPr>
        <p:spPr bwMode="auto">
          <a:xfrm>
            <a:off x="7493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amI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• •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0" name="AutoShape 56"/>
          <p:cNvSpPr>
            <a:spLocks/>
          </p:cNvSpPr>
          <p:nvPr/>
        </p:nvSpPr>
        <p:spPr bwMode="auto">
          <a:xfrm>
            <a:off x="1397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1443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Example</a:t>
            </a:r>
          </a:p>
        </p:txBody>
      </p:sp>
      <p:sp>
        <p:nvSpPr>
          <p:cNvPr id="61445" name="Rectangle 5"/>
          <p:cNvSpPr>
            <a:spLocks/>
          </p:cNvSpPr>
          <p:nvPr/>
        </p:nvSpPr>
        <p:spPr bwMode="auto">
          <a:xfrm>
            <a:off x="3514725" y="1446213"/>
            <a:ext cx="622300" cy="3317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sp>
        <p:nvSpPr>
          <p:cNvPr id="61446" name="Rectangle 6"/>
          <p:cNvSpPr>
            <a:spLocks/>
          </p:cNvSpPr>
          <p:nvPr/>
        </p:nvSpPr>
        <p:spPr bwMode="auto">
          <a:xfrm>
            <a:off x="3514725" y="21336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who</a:t>
            </a:r>
          </a:p>
        </p:txBody>
      </p:sp>
      <p:sp>
        <p:nvSpPr>
          <p:cNvPr id="61447" name="Rectangle 7"/>
          <p:cNvSpPr>
            <a:spLocks/>
          </p:cNvSpPr>
          <p:nvPr/>
        </p:nvSpPr>
        <p:spPr bwMode="auto">
          <a:xfrm>
            <a:off x="3503613" y="28082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48" name="Rectangle 8"/>
          <p:cNvSpPr>
            <a:spLocks/>
          </p:cNvSpPr>
          <p:nvPr/>
        </p:nvSpPr>
        <p:spPr bwMode="auto">
          <a:xfrm>
            <a:off x="3514725" y="3505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49" name="Rectangle 9"/>
          <p:cNvSpPr>
            <a:spLocks/>
          </p:cNvSpPr>
          <p:nvPr/>
        </p:nvSpPr>
        <p:spPr bwMode="auto">
          <a:xfrm>
            <a:off x="3514725" y="4267200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3821113" y="17526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3821113" y="24384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3821113" y="3124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3821113" y="3886200"/>
            <a:ext cx="0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4" name="Rectangle 14"/>
          <p:cNvSpPr>
            <a:spLocks/>
          </p:cNvSpPr>
          <p:nvPr/>
        </p:nvSpPr>
        <p:spPr bwMode="auto">
          <a:xfrm>
            <a:off x="4181475" y="2795588"/>
            <a:ext cx="6223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800">
                <a:solidFill>
                  <a:srgbClr val="A5A5A5"/>
                </a:solidFill>
                <a:latin typeface="Courier New Bold" charset="0"/>
                <a:cs typeface="Courier New Bold" charset="0"/>
                <a:sym typeface="Courier New Bold" charset="0"/>
              </a:rPr>
              <a:t>amI</a:t>
            </a:r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>
            <a:off x="3962400" y="2438400"/>
            <a:ext cx="536575" cy="431800"/>
          </a:xfrm>
          <a:prstGeom prst="line">
            <a:avLst/>
          </a:prstGeom>
          <a:noFill/>
          <a:ln w="25400" cap="flat">
            <a:solidFill>
              <a:srgbClr val="A5A5A5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56" name="Rectangle 16"/>
          <p:cNvSpPr>
            <a:spLocks/>
          </p:cNvSpPr>
          <p:nvPr/>
        </p:nvSpPr>
        <p:spPr bwMode="auto"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endParaRPr lang="en-US" sz="1800">
              <a:solidFill>
                <a:schemeClr val="tx1"/>
              </a:solidFill>
              <a:latin typeface="Courier New Bold" charset="0"/>
              <a:ea typeface="Monaco" charset="0"/>
              <a:cs typeface="Monaco" charset="0"/>
              <a:sym typeface="Courier Ne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yoo</a:t>
            </a:r>
          </a:p>
        </p:txBody>
      </p:sp>
      <p:grpSp>
        <p:nvGrpSpPr>
          <p:cNvPr id="61457" name="Group 17"/>
          <p:cNvGrpSpPr>
            <a:grpSpLocks/>
          </p:cNvGrpSpPr>
          <p:nvPr/>
        </p:nvGrpSpPr>
        <p:grpSpPr bwMode="auto">
          <a:xfrm>
            <a:off x="5397500" y="1592263"/>
            <a:ext cx="1493838" cy="928687"/>
            <a:chOff x="0" y="0"/>
            <a:chExt cx="941" cy="585"/>
          </a:xfrm>
        </p:grpSpPr>
        <p:sp>
          <p:nvSpPr>
            <p:cNvPr id="61458" name="Line 18"/>
            <p:cNvSpPr>
              <a:spLocks noChangeShapeType="1"/>
            </p:cNvSpPr>
            <p:nvPr/>
          </p:nvSpPr>
          <p:spPr bwMode="auto">
            <a:xfrm>
              <a:off x="489" y="110"/>
              <a:ext cx="452" cy="0"/>
            </a:xfrm>
            <a:prstGeom prst="line">
              <a:avLst/>
            </a:prstGeom>
            <a:noFill/>
            <a:ln w="25400" cap="flat">
              <a:solidFill>
                <a:srgbClr val="7F7F7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59" name="Rectangle 19"/>
            <p:cNvSpPr>
              <a:spLocks/>
            </p:cNvSpPr>
            <p:nvPr/>
          </p:nvSpPr>
          <p:spPr bwMode="auto">
            <a:xfrm>
              <a:off x="1" y="0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61460" name="Line 20"/>
            <p:cNvSpPr>
              <a:spLocks noChangeShapeType="1"/>
            </p:cNvSpPr>
            <p:nvPr/>
          </p:nvSpPr>
          <p:spPr bwMode="auto">
            <a:xfrm>
              <a:off x="488" y="499"/>
              <a:ext cx="452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461" name="Rectangle 21"/>
            <p:cNvSpPr>
              <a:spLocks/>
            </p:cNvSpPr>
            <p:nvPr/>
          </p:nvSpPr>
          <p:spPr bwMode="auto">
            <a:xfrm>
              <a:off x="0" y="377"/>
              <a:ext cx="496" cy="20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pPr algn="r"/>
              <a:r>
                <a:rPr lang="en-US" sz="18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</p:grpSp>
      <p:sp>
        <p:nvSpPr>
          <p:cNvPr id="61462" name="Rectangle 22"/>
          <p:cNvSpPr>
            <a:spLocks/>
          </p:cNvSpPr>
          <p:nvPr/>
        </p:nvSpPr>
        <p:spPr bwMode="auto"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463" name="Rectangle 23"/>
          <p:cNvSpPr>
            <a:spLocks/>
          </p:cNvSpPr>
          <p:nvPr/>
        </p:nvSpPr>
        <p:spPr bwMode="auto">
          <a:xfrm>
            <a:off x="7194550" y="381000"/>
            <a:ext cx="7604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</a:t>
            </a:r>
          </a:p>
        </p:txBody>
      </p:sp>
      <p:graphicFrame>
        <p:nvGraphicFramePr>
          <p:cNvPr id="61465" name="Group 25"/>
          <p:cNvGraphicFramePr>
            <a:graphicFrameLocks noGrp="1"/>
          </p:cNvGraphicFramePr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/>
              <a:tblGrid>
                <a:gridCol w="13970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yoo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6" name="Rectangle 4"/>
          <p:cNvSpPr>
            <a:spLocks/>
          </p:cNvSpPr>
          <p:nvPr/>
        </p:nvSpPr>
        <p:spPr bwMode="auto">
          <a:xfrm>
            <a:off x="825500" y="1676400"/>
            <a:ext cx="1536700" cy="2133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(…)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who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•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 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8" name="AutoShape 56"/>
          <p:cNvSpPr>
            <a:spLocks/>
          </p:cNvSpPr>
          <p:nvPr/>
        </p:nvSpPr>
        <p:spPr bwMode="auto">
          <a:xfrm>
            <a:off x="139700" y="25146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24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x86-64/</a:t>
            </a:r>
            <a:r>
              <a:rPr lang="en-US" dirty="0"/>
              <a:t>Linux Stack Frame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5372100" cy="5435600"/>
          </a:xfrm>
          <a:ln/>
        </p:spPr>
        <p:txBody>
          <a:bodyPr/>
          <a:lstStyle/>
          <a:p>
            <a:r>
              <a:rPr lang="en-US" dirty="0"/>
              <a:t>Current Stack Frame (“Top” to Bottom)</a:t>
            </a:r>
          </a:p>
          <a:p>
            <a:pPr marL="552450" lvl="1"/>
            <a:r>
              <a:rPr lang="en-US" dirty="0"/>
              <a:t>“Argument build:”</a:t>
            </a:r>
            <a:br>
              <a:rPr lang="en-US" dirty="0"/>
            </a:br>
            <a:r>
              <a:rPr lang="en-US" dirty="0"/>
              <a:t>Parameters for function about to call</a:t>
            </a:r>
          </a:p>
          <a:p>
            <a:pPr marL="552450" lvl="1"/>
            <a:r>
              <a:rPr lang="en-US" dirty="0"/>
              <a:t>Local variables</a:t>
            </a:r>
            <a:br>
              <a:rPr lang="en-US" dirty="0"/>
            </a:br>
            <a:r>
              <a:rPr lang="en-US" dirty="0"/>
              <a:t>If can’t keep in registers</a:t>
            </a:r>
          </a:p>
          <a:p>
            <a:pPr marL="552450" lvl="1"/>
            <a:r>
              <a:rPr lang="en-US" dirty="0"/>
              <a:t>Saved register context</a:t>
            </a:r>
          </a:p>
          <a:p>
            <a:pPr marL="552450" lvl="1"/>
            <a:r>
              <a:rPr lang="en-US" dirty="0"/>
              <a:t>Old frame </a:t>
            </a:r>
            <a:r>
              <a:rPr lang="en-US" dirty="0" smtClean="0"/>
              <a:t>pointer (optional)</a:t>
            </a:r>
            <a:endParaRPr lang="en-US" dirty="0"/>
          </a:p>
          <a:p>
            <a:endParaRPr lang="en-US" dirty="0"/>
          </a:p>
          <a:p>
            <a:r>
              <a:rPr lang="en-US" dirty="0"/>
              <a:t>Caller Stack Frame</a:t>
            </a:r>
          </a:p>
          <a:p>
            <a:pPr marL="552450" lvl="1"/>
            <a:r>
              <a:rPr lang="en-US" dirty="0"/>
              <a:t>Return address</a:t>
            </a:r>
          </a:p>
          <a:p>
            <a:pPr marL="838200" lvl="2"/>
            <a:r>
              <a:rPr lang="en-US" dirty="0"/>
              <a:t>Pushed by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call</a:t>
            </a:r>
            <a:r>
              <a:rPr lang="en-US" dirty="0"/>
              <a:t> instruction</a:t>
            </a:r>
          </a:p>
          <a:p>
            <a:pPr marL="552450" lvl="1"/>
            <a:r>
              <a:rPr lang="en-US" dirty="0"/>
              <a:t>Arguments for this call</a:t>
            </a:r>
          </a:p>
        </p:txBody>
      </p:sp>
      <p:sp>
        <p:nvSpPr>
          <p:cNvPr id="62469" name="Rectangle 5"/>
          <p:cNvSpPr>
            <a:spLocks/>
          </p:cNvSpPr>
          <p:nvPr/>
        </p:nvSpPr>
        <p:spPr bwMode="auto">
          <a:xfrm>
            <a:off x="736600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Return Addr</a:t>
            </a:r>
          </a:p>
        </p:txBody>
      </p:sp>
      <p:sp>
        <p:nvSpPr>
          <p:cNvPr id="62470" name="Rectangle 6"/>
          <p:cNvSpPr>
            <a:spLocks/>
          </p:cNvSpPr>
          <p:nvPr/>
        </p:nvSpPr>
        <p:spPr bwMode="auto">
          <a:xfrm>
            <a:off x="736600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+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Local</a:t>
            </a: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Variables</a:t>
            </a:r>
          </a:p>
        </p:txBody>
      </p:sp>
      <p:sp>
        <p:nvSpPr>
          <p:cNvPr id="62471" name="Rectangle 7"/>
          <p:cNvSpPr>
            <a:spLocks/>
          </p:cNvSpPr>
          <p:nvPr/>
        </p:nvSpPr>
        <p:spPr bwMode="auto">
          <a:xfrm>
            <a:off x="7366000" y="5699124"/>
            <a:ext cx="1270000" cy="854075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Build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(Optional)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62472" name="Rectangle 8"/>
          <p:cNvSpPr>
            <a:spLocks/>
          </p:cNvSpPr>
          <p:nvPr/>
        </p:nvSpPr>
        <p:spPr bwMode="auto">
          <a:xfrm>
            <a:off x="736600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3" name="Rectangle 9"/>
          <p:cNvSpPr>
            <a:spLocks/>
          </p:cNvSpPr>
          <p:nvPr/>
        </p:nvSpPr>
        <p:spPr bwMode="auto">
          <a:xfrm>
            <a:off x="7366000" y="3581400"/>
            <a:ext cx="12700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rgbClr val="7F7F7F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b="1" dirty="0" smtClean="0">
                <a:solidFill>
                  <a:srgbClr val="7F7F7F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%</a:t>
            </a:r>
            <a:r>
              <a:rPr lang="en-US" sz="1800" b="1" dirty="0" err="1" smtClean="0">
                <a:solidFill>
                  <a:srgbClr val="7F7F7F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rbp</a:t>
            </a:r>
            <a:endParaRPr lang="en-US" sz="1800" b="1" dirty="0">
              <a:solidFill>
                <a:srgbClr val="7F7F7F"/>
              </a:solidFill>
              <a:latin typeface="Courier New"/>
              <a:ea typeface="Calibri Bold" charset="0"/>
              <a:cs typeface="Courier New"/>
              <a:sym typeface="Calibri Bold" charset="0"/>
            </a:endParaRPr>
          </a:p>
        </p:txBody>
      </p:sp>
      <p:sp>
        <p:nvSpPr>
          <p:cNvPr id="62474" name="Rectangle 10"/>
          <p:cNvSpPr>
            <a:spLocks/>
          </p:cNvSpPr>
          <p:nvPr/>
        </p:nvSpPr>
        <p:spPr bwMode="auto">
          <a:xfrm>
            <a:off x="736600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Arguments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7+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62475" name="Rectangle 11"/>
          <p:cNvSpPr>
            <a:spLocks/>
          </p:cNvSpPr>
          <p:nvPr/>
        </p:nvSpPr>
        <p:spPr bwMode="auto">
          <a:xfrm>
            <a:off x="6235700" y="2125663"/>
            <a:ext cx="684213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</a:t>
            </a:r>
          </a:p>
        </p:txBody>
      </p:sp>
      <p:sp>
        <p:nvSpPr>
          <p:cNvPr id="62476" name="AutoShape 12"/>
          <p:cNvSpPr>
            <a:spLocks/>
          </p:cNvSpPr>
          <p:nvPr/>
        </p:nvSpPr>
        <p:spPr bwMode="auto">
          <a:xfrm>
            <a:off x="6981825" y="1295400"/>
            <a:ext cx="228600" cy="22606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>
            <a:off x="6469063" y="3732213"/>
            <a:ext cx="717550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78" name="Rectangle 14"/>
          <p:cNvSpPr>
            <a:spLocks/>
          </p:cNvSpPr>
          <p:nvPr/>
        </p:nvSpPr>
        <p:spPr bwMode="auto">
          <a:xfrm>
            <a:off x="4927600" y="3268663"/>
            <a:ext cx="1562100" cy="609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 pointer</a:t>
            </a:r>
            <a:b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>
            <a:off x="6478588" y="6488112"/>
            <a:ext cx="719137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2480" name="Rectangle 16"/>
          <p:cNvSpPr>
            <a:spLocks/>
          </p:cNvSpPr>
          <p:nvPr/>
        </p:nvSpPr>
        <p:spPr bwMode="auto">
          <a:xfrm>
            <a:off x="5005388" y="6019800"/>
            <a:ext cx="1485900" cy="609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</a:t>
            </a:r>
            <a:endParaRPr lang="en-US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14"/>
          <p:cNvSpPr>
            <a:spLocks/>
          </p:cNvSpPr>
          <p:nvPr/>
        </p:nvSpPr>
        <p:spPr bwMode="auto">
          <a:xfrm>
            <a:off x="4953000" y="3810000"/>
            <a:ext cx="1562100" cy="609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(Optional)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1371600"/>
            <a:ext cx="4876800" cy="1828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(long *p, 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x = *p;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y = x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*p = y;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x;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494" name="Rectangle 6"/>
          <p:cNvSpPr>
            <a:spLocks/>
          </p:cNvSpPr>
          <p:nvPr/>
        </p:nvSpPr>
        <p:spPr bwMode="auto">
          <a:xfrm>
            <a:off x="381000" y="4038600"/>
            <a:ext cx="4279900" cy="15240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</a:t>
            </a:r>
            <a:r>
              <a:rPr lang="en-US" sz="18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  <a:tab pos="457200" algn="l"/>
                <a:tab pos="1485900" algn="l"/>
                <a:tab pos="23495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571314"/>
              </p:ext>
            </p:extLst>
          </p:nvPr>
        </p:nvGraphicFramePr>
        <p:xfrm>
          <a:off x="5257800" y="4114800"/>
          <a:ext cx="33528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p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val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,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, 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Calling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r>
              <a:rPr lang="en-US" dirty="0" smtClean="0"/>
              <a:t> #1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v2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v1+v2;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H="1">
            <a:off x="6477000" y="2743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3499" name="Rectangle 11"/>
          <p:cNvSpPr>
            <a:spLocks/>
          </p:cNvSpPr>
          <p:nvPr/>
        </p:nvSpPr>
        <p:spPr bwMode="auto">
          <a:xfrm>
            <a:off x="6983413" y="25844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500" name="Rectangle 12"/>
          <p:cNvSpPr>
            <a:spLocks/>
          </p:cNvSpPr>
          <p:nvPr/>
        </p:nvSpPr>
        <p:spPr bwMode="auto">
          <a:xfrm>
            <a:off x="5943600" y="1066800"/>
            <a:ext cx="2301486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Initial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63501" name="Rectangle 13"/>
          <p:cNvSpPr>
            <a:spLocks/>
          </p:cNvSpPr>
          <p:nvPr/>
        </p:nvSpPr>
        <p:spPr bwMode="auto">
          <a:xfrm>
            <a:off x="5181600" y="16002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5181600" y="25146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5715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15213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6096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63309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61023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3886200"/>
            <a:ext cx="2677816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4419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5334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5943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57150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4229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Calling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r>
              <a:rPr lang="en-US" dirty="0" smtClean="0"/>
              <a:t> #2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v2 =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v1+v2;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15213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35877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33591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1143000"/>
            <a:ext cx="1660661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32004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29718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38014"/>
              </p:ext>
            </p:extLst>
          </p:nvPr>
        </p:nvGraphicFramePr>
        <p:xfrm>
          <a:off x="5257800" y="4114800"/>
          <a:ext cx="33528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&amp;v1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3000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7132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Calling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r>
              <a:rPr lang="en-US" dirty="0" smtClean="0"/>
              <a:t> #3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   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v2 =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v1+v2;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b="1" dirty="0" smtClean="0">
                <a:solidFill>
                  <a:srgbClr val="FF0000"/>
                </a:solidFill>
                <a:latin typeface="Courier New Bold" charset="0"/>
                <a:cs typeface="Courier New Bold" charset="0"/>
                <a:sym typeface="Courier New Bold" charset="0"/>
              </a:rPr>
              <a:t>18213</a:t>
            </a:r>
            <a:endParaRPr lang="en-US" sz="1800" b="1" dirty="0">
              <a:solidFill>
                <a:srgbClr val="FF0000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35877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33591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1143000"/>
            <a:ext cx="1660661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32004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29718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426936"/>
              </p:ext>
            </p:extLst>
          </p:nvPr>
        </p:nvGraphicFramePr>
        <p:xfrm>
          <a:off x="5257800" y="4114800"/>
          <a:ext cx="33528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&amp;v1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3000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4640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Calling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r>
              <a:rPr lang="en-US" dirty="0" smtClean="0"/>
              <a:t> #4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ret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v2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v1+v2;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b="1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18213</a:t>
            </a:r>
            <a:endParaRPr lang="en-US" sz="1800" b="1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32067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29781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762000"/>
            <a:ext cx="1660661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12954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22098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28194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25908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220560"/>
              </p:ext>
            </p:extLst>
          </p:nvPr>
        </p:nvGraphicFramePr>
        <p:xfrm>
          <a:off x="5257800" y="3733800"/>
          <a:ext cx="3352800" cy="74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Line 10"/>
          <p:cNvSpPr>
            <a:spLocks noChangeShapeType="1"/>
          </p:cNvSpPr>
          <p:nvPr/>
        </p:nvSpPr>
        <p:spPr bwMode="auto">
          <a:xfrm flipH="1">
            <a:off x="6477000" y="6324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Rectangle 11"/>
          <p:cNvSpPr>
            <a:spLocks/>
          </p:cNvSpPr>
          <p:nvPr/>
        </p:nvSpPr>
        <p:spPr bwMode="auto">
          <a:xfrm>
            <a:off x="6983413" y="60960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1" name="Rectangle 12"/>
          <p:cNvSpPr>
            <a:spLocks/>
          </p:cNvSpPr>
          <p:nvPr/>
        </p:nvSpPr>
        <p:spPr bwMode="auto">
          <a:xfrm>
            <a:off x="5943600" y="4648200"/>
            <a:ext cx="2623840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Updated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2" name="Rectangle 13"/>
          <p:cNvSpPr>
            <a:spLocks/>
          </p:cNvSpPr>
          <p:nvPr/>
        </p:nvSpPr>
        <p:spPr bwMode="auto">
          <a:xfrm>
            <a:off x="5181600" y="5181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6" name="Rectangle 9"/>
          <p:cNvSpPr>
            <a:spLocks/>
          </p:cNvSpPr>
          <p:nvPr/>
        </p:nvSpPr>
        <p:spPr bwMode="auto">
          <a:xfrm>
            <a:off x="5181600" y="6096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587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Example: Calling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incr</a:t>
            </a:r>
            <a:r>
              <a:rPr lang="en-US" dirty="0" smtClean="0"/>
              <a:t> #5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v2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return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v1+v2;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917685"/>
              </p:ext>
            </p:extLst>
          </p:nvPr>
        </p:nvGraphicFramePr>
        <p:xfrm>
          <a:off x="5257800" y="3733800"/>
          <a:ext cx="3352800" cy="74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Line 10"/>
          <p:cNvSpPr>
            <a:spLocks noChangeShapeType="1"/>
          </p:cNvSpPr>
          <p:nvPr/>
        </p:nvSpPr>
        <p:spPr bwMode="auto">
          <a:xfrm flipH="1">
            <a:off x="6553200" y="2895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" name="Rectangle 11"/>
          <p:cNvSpPr>
            <a:spLocks/>
          </p:cNvSpPr>
          <p:nvPr/>
        </p:nvSpPr>
        <p:spPr bwMode="auto">
          <a:xfrm>
            <a:off x="7059613" y="26670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1" name="Rectangle 12"/>
          <p:cNvSpPr>
            <a:spLocks/>
          </p:cNvSpPr>
          <p:nvPr/>
        </p:nvSpPr>
        <p:spPr bwMode="auto">
          <a:xfrm>
            <a:off x="6019800" y="1219200"/>
            <a:ext cx="2623840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Updated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2" name="Rectangle 13"/>
          <p:cNvSpPr>
            <a:spLocks/>
          </p:cNvSpPr>
          <p:nvPr/>
        </p:nvSpPr>
        <p:spPr bwMode="auto">
          <a:xfrm>
            <a:off x="5257800" y="1752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6" name="Rectangle 9"/>
          <p:cNvSpPr>
            <a:spLocks/>
          </p:cNvSpPr>
          <p:nvPr/>
        </p:nvSpPr>
        <p:spPr bwMode="auto">
          <a:xfrm>
            <a:off x="52578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 flipH="1">
            <a:off x="6553200" y="5943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" name="Rectangle 11"/>
          <p:cNvSpPr>
            <a:spLocks/>
          </p:cNvSpPr>
          <p:nvPr/>
        </p:nvSpPr>
        <p:spPr bwMode="auto">
          <a:xfrm>
            <a:off x="7059613" y="57150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3" name="Rectangle 12"/>
          <p:cNvSpPr>
            <a:spLocks/>
          </p:cNvSpPr>
          <p:nvPr/>
        </p:nvSpPr>
        <p:spPr bwMode="auto">
          <a:xfrm>
            <a:off x="6019800" y="4648200"/>
            <a:ext cx="2211818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Final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4" name="Rectangle 13"/>
          <p:cNvSpPr>
            <a:spLocks/>
          </p:cNvSpPr>
          <p:nvPr/>
        </p:nvSpPr>
        <p:spPr bwMode="auto">
          <a:xfrm>
            <a:off x="5257800" y="5181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874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47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Register Saving Conventions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When procedure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calls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:</a:t>
            </a:r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is the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caller</a:t>
            </a:r>
            <a:endParaRPr lang="en-US" dirty="0"/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 is the 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Can</a:t>
            </a:r>
            <a:r>
              <a:rPr lang="en-US" dirty="0" smtClean="0"/>
              <a:t> register </a:t>
            </a:r>
            <a:r>
              <a:rPr lang="en-US" dirty="0"/>
              <a:t>be used for temporary storage?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552450" lvl="1"/>
            <a:r>
              <a:rPr lang="en-US" dirty="0"/>
              <a:t>Contents of register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rdx</a:t>
            </a:r>
            <a:r>
              <a:rPr lang="en-US" dirty="0" smtClean="0"/>
              <a:t> </a:t>
            </a:r>
            <a:r>
              <a:rPr lang="en-US" dirty="0"/>
              <a:t>overwritten by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552450" lvl="1"/>
            <a:r>
              <a:rPr lang="en-US" dirty="0">
                <a:ea typeface="Zapf Dingbats" charset="0"/>
                <a:cs typeface="Zapf Dingbats" charset="0"/>
              </a:rPr>
              <a:t>This </a:t>
            </a:r>
            <a:r>
              <a:rPr lang="en-US" dirty="0" smtClean="0">
                <a:ea typeface="Zapf Dingbats" charset="0"/>
                <a:cs typeface="Zapf Dingbats" charset="0"/>
              </a:rPr>
              <a:t>could be </a:t>
            </a:r>
            <a:r>
              <a:rPr lang="en-US" dirty="0">
                <a:ea typeface="Zapf Dingbats" charset="0"/>
                <a:cs typeface="Zapf Dingbats" charset="0"/>
              </a:rPr>
              <a:t>trouble ➙ something should be done!</a:t>
            </a:r>
            <a:endParaRPr lang="en-US" sz="1800" dirty="0"/>
          </a:p>
          <a:p>
            <a:pPr marL="838200" lvl="2"/>
            <a:r>
              <a:rPr lang="en-US" dirty="0"/>
              <a:t>Need some coordination</a:t>
            </a:r>
          </a:p>
        </p:txBody>
      </p:sp>
      <p:sp>
        <p:nvSpPr>
          <p:cNvPr id="74757" name="Rectangle 5"/>
          <p:cNvSpPr>
            <a:spLocks/>
          </p:cNvSpPr>
          <p:nvPr/>
        </p:nvSpPr>
        <p:spPr bwMode="auto">
          <a:xfrm>
            <a:off x="760413" y="3200400"/>
            <a:ext cx="3797300" cy="1976438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yoo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call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4758" name="Rectangle 6"/>
          <p:cNvSpPr>
            <a:spLocks/>
          </p:cNvSpPr>
          <p:nvPr/>
        </p:nvSpPr>
        <p:spPr bwMode="auto">
          <a:xfrm>
            <a:off x="4751388" y="3200400"/>
            <a:ext cx="3797300" cy="19812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who: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$18213,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endParaRPr lang="en-US" sz="2400" b="1" dirty="0">
              <a:solidFill>
                <a:srgbClr val="C00000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• • •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457200" algn="l"/>
                <a:tab pos="457200" algn="l"/>
                <a:tab pos="457200" algn="l"/>
                <a:tab pos="457200" algn="l"/>
                <a:tab pos="457200" algn="l"/>
                <a:tab pos="4572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x</a:t>
            </a:r>
            <a:r>
              <a:rPr lang="en-US" dirty="0" smtClean="0"/>
              <a:t>86-64 </a:t>
            </a:r>
            <a:r>
              <a:rPr lang="en-US" dirty="0"/>
              <a:t>Stack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457700" cy="5435600"/>
          </a:xfrm>
          <a:ln/>
        </p:spPr>
        <p:txBody>
          <a:bodyPr/>
          <a:lstStyle/>
          <a:p>
            <a:r>
              <a:rPr lang="en-US" dirty="0"/>
              <a:t>Region of memory managed with stack discipline</a:t>
            </a:r>
          </a:p>
          <a:p>
            <a:r>
              <a:rPr lang="en-US" dirty="0"/>
              <a:t>Grows toward lower addresses</a:t>
            </a:r>
          </a:p>
          <a:p>
            <a:endParaRPr lang="en-US" dirty="0"/>
          </a:p>
          <a:p>
            <a:r>
              <a:rPr lang="en-US" dirty="0"/>
              <a:t>Register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r>
              <a:rPr lang="en-US" dirty="0" smtClean="0"/>
              <a:t> </a:t>
            </a:r>
            <a:r>
              <a:rPr lang="en-US" dirty="0"/>
              <a:t>contains </a:t>
            </a:r>
            <a:br>
              <a:rPr lang="en-US" dirty="0"/>
            </a:br>
            <a:r>
              <a:rPr lang="en-US" dirty="0"/>
              <a:t>lowest  stack address</a:t>
            </a:r>
          </a:p>
          <a:p>
            <a:pPr marL="552450" lvl="1"/>
            <a:r>
              <a:rPr lang="en-US" dirty="0"/>
              <a:t>address of “top” element</a:t>
            </a:r>
          </a:p>
        </p:txBody>
      </p:sp>
      <p:grpSp>
        <p:nvGrpSpPr>
          <p:cNvPr id="41989" name="Group 5"/>
          <p:cNvGrpSpPr>
            <a:grpSpLocks/>
          </p:cNvGrpSpPr>
          <p:nvPr/>
        </p:nvGrpSpPr>
        <p:grpSpPr bwMode="auto">
          <a:xfrm>
            <a:off x="2463800" y="1066800"/>
            <a:ext cx="6559550" cy="5013325"/>
            <a:chOff x="0" y="0"/>
            <a:chExt cx="4131" cy="3158"/>
          </a:xfrm>
        </p:grpSpPr>
        <p:sp>
          <p:nvSpPr>
            <p:cNvPr id="41990" name="Line 6"/>
            <p:cNvSpPr>
              <a:spLocks noChangeShapeType="1"/>
            </p:cNvSpPr>
            <p:nvPr/>
          </p:nvSpPr>
          <p:spPr bwMode="auto">
            <a:xfrm>
              <a:off x="1679" y="2496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1" name="Rectangle 7"/>
            <p:cNvSpPr>
              <a:spLocks/>
            </p:cNvSpPr>
            <p:nvPr/>
          </p:nvSpPr>
          <p:spPr bwMode="auto">
            <a:xfrm>
              <a:off x="0" y="2350"/>
              <a:ext cx="1659" cy="288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algn="r"/>
              <a:r>
                <a:rPr lang="en-US" sz="2400" dirty="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Pointer: </a:t>
              </a:r>
              <a:r>
                <a:rPr lang="en-US" sz="24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24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41992" name="Rectangle 8"/>
            <p:cNvSpPr>
              <a:spLocks/>
            </p:cNvSpPr>
            <p:nvPr/>
          </p:nvSpPr>
          <p:spPr bwMode="auto">
            <a:xfrm>
              <a:off x="2073" y="576"/>
              <a:ext cx="822" cy="2016"/>
            </a:xfrm>
            <a:prstGeom prst="rect">
              <a:avLst/>
            </a:prstGeom>
            <a:solidFill>
              <a:srgbClr val="D6D6F4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3" name="Line 9"/>
            <p:cNvSpPr>
              <a:spLocks noChangeShapeType="1"/>
            </p:cNvSpPr>
            <p:nvPr/>
          </p:nvSpPr>
          <p:spPr bwMode="auto">
            <a:xfrm>
              <a:off x="3418" y="1824"/>
              <a:ext cx="0" cy="864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4" name="Rectangle 10"/>
            <p:cNvSpPr>
              <a:spLocks/>
            </p:cNvSpPr>
            <p:nvPr/>
          </p:nvSpPr>
          <p:spPr bwMode="auto">
            <a:xfrm>
              <a:off x="3477" y="1918"/>
              <a:ext cx="512" cy="576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/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Stack Grows</a:t>
              </a:r>
              <a:endParaRPr lang="en-US">
                <a:solidFill>
                  <a:schemeClr val="tx1"/>
                </a:solidFill>
                <a:latin typeface="Arial Narrow" charset="0"/>
                <a:ea typeface="Lucida Grande" charset="0"/>
                <a:cs typeface="Lucida Grande" charset="0"/>
                <a:sym typeface="Arial Narrow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Down</a:t>
              </a:r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 rot="10800000" flipH="1">
              <a:off x="3418" y="432"/>
              <a:ext cx="0" cy="912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6" name="Rectangle 12"/>
            <p:cNvSpPr>
              <a:spLocks/>
            </p:cNvSpPr>
            <p:nvPr/>
          </p:nvSpPr>
          <p:spPr bwMode="auto">
            <a:xfrm>
              <a:off x="3480" y="690"/>
              <a:ext cx="651" cy="4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Increasing</a:t>
              </a:r>
              <a:endParaRPr lang="en-US">
                <a:solidFill>
                  <a:schemeClr val="tx1"/>
                </a:solidFill>
                <a:latin typeface="Arial Narrow" charset="0"/>
                <a:ea typeface="Lucida Grande" charset="0"/>
                <a:cs typeface="Lucida Grande" charset="0"/>
                <a:sym typeface="Arial Narrow" charset="0"/>
              </a:endParaRPr>
            </a:p>
            <a:p>
              <a:r>
                <a:rPr lang="en-US" sz="180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Addresses</a:t>
              </a:r>
            </a:p>
          </p:txBody>
        </p:sp>
        <p:sp>
          <p:nvSpPr>
            <p:cNvPr id="41997" name="Rectangle 13"/>
            <p:cNvSpPr>
              <a:spLocks/>
            </p:cNvSpPr>
            <p:nvPr/>
          </p:nvSpPr>
          <p:spPr bwMode="auto">
            <a:xfrm>
              <a:off x="1994" y="2878"/>
              <a:ext cx="981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“Top”</a:t>
              </a:r>
            </a:p>
          </p:txBody>
        </p:sp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>
              <a:off x="2072" y="2400"/>
              <a:ext cx="816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9" name="Rectangle 15"/>
            <p:cNvSpPr>
              <a:spLocks/>
            </p:cNvSpPr>
            <p:nvPr/>
          </p:nvSpPr>
          <p:spPr bwMode="auto">
            <a:xfrm>
              <a:off x="1842" y="0"/>
              <a:ext cx="1285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240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“Bottom”</a:t>
              </a:r>
            </a:p>
          </p:txBody>
        </p:sp>
        <p:sp>
          <p:nvSpPr>
            <p:cNvPr id="42000" name="AutoShape 16"/>
            <p:cNvSpPr>
              <a:spLocks/>
            </p:cNvSpPr>
            <p:nvPr/>
          </p:nvSpPr>
          <p:spPr bwMode="auto">
            <a:xfrm>
              <a:off x="2288" y="288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001" name="AutoShape 17"/>
            <p:cNvSpPr>
              <a:spLocks/>
            </p:cNvSpPr>
            <p:nvPr/>
          </p:nvSpPr>
          <p:spPr bwMode="auto">
            <a:xfrm rot="10800000" flipH="1">
              <a:off x="2288" y="2640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57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Register Saving Conventions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When procedure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calls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:</a:t>
            </a:r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yoo</a:t>
            </a:r>
            <a:r>
              <a:rPr lang="en-US" dirty="0"/>
              <a:t> is the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caller</a:t>
            </a:r>
            <a:endParaRPr lang="en-US" dirty="0"/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who</a:t>
            </a:r>
            <a:r>
              <a:rPr lang="en-US" dirty="0"/>
              <a:t> is the 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Can</a:t>
            </a:r>
            <a:r>
              <a:rPr lang="en-US" dirty="0" smtClean="0"/>
              <a:t> register </a:t>
            </a:r>
            <a:r>
              <a:rPr lang="en-US" dirty="0"/>
              <a:t>be used for temporary storage?</a:t>
            </a:r>
          </a:p>
          <a:p>
            <a:r>
              <a:rPr lang="en-US" dirty="0"/>
              <a:t>Conventions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“Caller </a:t>
            </a:r>
            <a:r>
              <a:rPr lang="en-US" dirty="0" smtClean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Saved”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838200" lvl="2"/>
            <a:r>
              <a:rPr lang="en-US" dirty="0"/>
              <a:t>Caller saves temporary values in its frame before the call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“</a:t>
            </a:r>
            <a:r>
              <a:rPr lang="en-US" dirty="0" err="1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Callee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 </a:t>
            </a:r>
            <a:r>
              <a:rPr lang="en-US" dirty="0" smtClean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Saved”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838200" lvl="2"/>
            <a:r>
              <a:rPr lang="en-US" dirty="0" err="1"/>
              <a:t>Callee</a:t>
            </a:r>
            <a:r>
              <a:rPr lang="en-US" dirty="0"/>
              <a:t> saves temporary values in its frame before </a:t>
            </a:r>
            <a:r>
              <a:rPr lang="en-US" dirty="0" smtClean="0"/>
              <a:t>using</a:t>
            </a:r>
          </a:p>
          <a:p>
            <a:pPr marL="838200" lvl="2"/>
            <a:r>
              <a:rPr lang="en-US" dirty="0" err="1" smtClean="0"/>
              <a:t>Callee</a:t>
            </a:r>
            <a:r>
              <a:rPr lang="en-US" dirty="0" smtClean="0"/>
              <a:t> restores them before returning to caller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68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6477000" cy="1143000"/>
          </a:xfrm>
          <a:ln/>
        </p:spPr>
        <p:txBody>
          <a:bodyPr/>
          <a:lstStyle/>
          <a:p>
            <a:pPr marL="119063" indent="-119063"/>
            <a:r>
              <a:rPr lang="en-US" dirty="0" smtClean="0"/>
              <a:t>x86-64 Linux </a:t>
            </a:r>
            <a:r>
              <a:rPr lang="en-US" dirty="0"/>
              <a:t>Register </a:t>
            </a:r>
            <a:r>
              <a:rPr lang="en-US" dirty="0" smtClean="0"/>
              <a:t>Usage #1</a:t>
            </a:r>
            <a:endParaRPr lang="en-US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064000" cy="5435600"/>
          </a:xfrm>
          <a:ln/>
        </p:spPr>
        <p:txBody>
          <a:bodyPr/>
          <a:lstStyle/>
          <a:p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Return value</a:t>
            </a:r>
          </a:p>
          <a:p>
            <a:pPr marL="552450" lvl="1"/>
            <a:r>
              <a:rPr lang="en-US" dirty="0" smtClean="0"/>
              <a:t>Also caller-saved</a:t>
            </a:r>
          </a:p>
          <a:p>
            <a:pPr marL="552450" lvl="1"/>
            <a:r>
              <a:rPr lang="en-US" dirty="0" smtClean="0"/>
              <a:t>Can be modified by procedure</a:t>
            </a:r>
          </a:p>
          <a:p>
            <a:pPr marL="292100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rdi</a:t>
            </a:r>
            <a:r>
              <a:rPr lang="en-US" b="0" dirty="0" smtClean="0">
                <a:cs typeface="Courier New Bold" charset="0"/>
                <a:sym typeface="Courier New Bold" charset="0"/>
              </a:rPr>
              <a:t>, ...,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%r9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Arguments</a:t>
            </a:r>
            <a:endParaRPr lang="en-US" dirty="0"/>
          </a:p>
          <a:p>
            <a:pPr marL="552450" lvl="1"/>
            <a:r>
              <a:rPr lang="en-US" dirty="0"/>
              <a:t>Also caller-saved</a:t>
            </a:r>
          </a:p>
          <a:p>
            <a:pPr marL="552450" lvl="1"/>
            <a:r>
              <a:rPr lang="en-US" dirty="0"/>
              <a:t>Can be modified by </a:t>
            </a:r>
            <a:r>
              <a:rPr lang="en-US" dirty="0" smtClean="0"/>
              <a:t>procedure</a:t>
            </a:r>
          </a:p>
          <a:p>
            <a:pPr marL="292100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r10</a:t>
            </a:r>
            <a:r>
              <a:rPr lang="en-US" b="0" dirty="0" smtClean="0">
                <a:cs typeface="Courier New Bold" charset="0"/>
                <a:sym typeface="Courier New Bold" charset="0"/>
              </a:rPr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r11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Caller</a:t>
            </a:r>
            <a:r>
              <a:rPr lang="en-US" dirty="0"/>
              <a:t>-saved</a:t>
            </a:r>
          </a:p>
          <a:p>
            <a:pPr marL="552450" lvl="1"/>
            <a:r>
              <a:rPr lang="en-US" dirty="0"/>
              <a:t>Can be modified by procedure</a:t>
            </a:r>
          </a:p>
          <a:p>
            <a:pPr marL="552450" lvl="1"/>
            <a:endParaRPr lang="en-US" dirty="0"/>
          </a:p>
          <a:p>
            <a:pPr marL="552450" lvl="1"/>
            <a:endParaRPr lang="en-US" dirty="0"/>
          </a:p>
          <a:p>
            <a:pPr marL="552450" lvl="1"/>
            <a:endParaRPr lang="en-US" dirty="0"/>
          </a:p>
        </p:txBody>
      </p:sp>
      <p:sp>
        <p:nvSpPr>
          <p:cNvPr id="76805" name="Rectangle 5"/>
          <p:cNvSpPr>
            <a:spLocks/>
          </p:cNvSpPr>
          <p:nvPr/>
        </p:nvSpPr>
        <p:spPr bwMode="auto">
          <a:xfrm>
            <a:off x="6324600" y="1600200"/>
            <a:ext cx="2540000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6806" name="Rectangle 6"/>
          <p:cNvSpPr>
            <a:spLocks/>
          </p:cNvSpPr>
          <p:nvPr/>
        </p:nvSpPr>
        <p:spPr bwMode="auto">
          <a:xfrm>
            <a:off x="6324600" y="29718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rdx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6807" name="Rectangle 7"/>
          <p:cNvSpPr>
            <a:spLocks/>
          </p:cNvSpPr>
          <p:nvPr/>
        </p:nvSpPr>
        <p:spPr bwMode="auto">
          <a:xfrm>
            <a:off x="6324600" y="34290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rcx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6813" name="AutoShape 13"/>
          <p:cNvSpPr>
            <a:spLocks/>
          </p:cNvSpPr>
          <p:nvPr/>
        </p:nvSpPr>
        <p:spPr bwMode="auto">
          <a:xfrm>
            <a:off x="5867400" y="2057400"/>
            <a:ext cx="304800" cy="2667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6" name="Rectangle 16"/>
          <p:cNvSpPr>
            <a:spLocks/>
          </p:cNvSpPr>
          <p:nvPr/>
        </p:nvSpPr>
        <p:spPr bwMode="auto">
          <a:xfrm>
            <a:off x="4522513" y="1600200"/>
            <a:ext cx="1273598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Return value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6324600" y="38862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7"/>
          <p:cNvSpPr>
            <a:spLocks/>
          </p:cNvSpPr>
          <p:nvPr/>
        </p:nvSpPr>
        <p:spPr bwMode="auto">
          <a:xfrm>
            <a:off x="6324600" y="43434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2" name="Rectangle 7"/>
          <p:cNvSpPr>
            <a:spLocks/>
          </p:cNvSpPr>
          <p:nvPr/>
        </p:nvSpPr>
        <p:spPr bwMode="auto">
          <a:xfrm>
            <a:off x="6324600" y="4800600"/>
            <a:ext cx="25400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3" name="Rectangle 7"/>
          <p:cNvSpPr>
            <a:spLocks/>
          </p:cNvSpPr>
          <p:nvPr/>
        </p:nvSpPr>
        <p:spPr bwMode="auto">
          <a:xfrm>
            <a:off x="6324600" y="5257800"/>
            <a:ext cx="25400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4" name="Rectangle 5"/>
          <p:cNvSpPr>
            <a:spLocks/>
          </p:cNvSpPr>
          <p:nvPr/>
        </p:nvSpPr>
        <p:spPr bwMode="auto">
          <a:xfrm>
            <a:off x="6324600" y="20574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rdi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Rectangle 5"/>
          <p:cNvSpPr>
            <a:spLocks/>
          </p:cNvSpPr>
          <p:nvPr/>
        </p:nvSpPr>
        <p:spPr bwMode="auto">
          <a:xfrm>
            <a:off x="6324600" y="25146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rsi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6" name="Rectangle 16"/>
          <p:cNvSpPr>
            <a:spLocks/>
          </p:cNvSpPr>
          <p:nvPr/>
        </p:nvSpPr>
        <p:spPr bwMode="auto">
          <a:xfrm>
            <a:off x="4687071" y="3200400"/>
            <a:ext cx="1109040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7" name="Rectangle 16"/>
          <p:cNvSpPr>
            <a:spLocks/>
          </p:cNvSpPr>
          <p:nvPr/>
        </p:nvSpPr>
        <p:spPr bwMode="auto">
          <a:xfrm>
            <a:off x="4486772" y="5029200"/>
            <a:ext cx="1270468" cy="63094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Caller-saved</a:t>
            </a: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temporaries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8" name="AutoShape 13"/>
          <p:cNvSpPr>
            <a:spLocks/>
          </p:cNvSpPr>
          <p:nvPr/>
        </p:nvSpPr>
        <p:spPr bwMode="auto">
          <a:xfrm>
            <a:off x="5867400" y="4800600"/>
            <a:ext cx="304800" cy="838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68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6019800" cy="1143000"/>
          </a:xfrm>
          <a:ln/>
        </p:spPr>
        <p:txBody>
          <a:bodyPr/>
          <a:lstStyle/>
          <a:p>
            <a:pPr marL="119063" indent="-119063"/>
            <a:r>
              <a:rPr lang="en-US" dirty="0" smtClean="0"/>
              <a:t>x86-64 Linux </a:t>
            </a:r>
            <a:r>
              <a:rPr lang="en-US" dirty="0"/>
              <a:t>Register </a:t>
            </a:r>
            <a:r>
              <a:rPr lang="en-US" dirty="0" smtClean="0"/>
              <a:t>Usage #2</a:t>
            </a:r>
            <a:endParaRPr lang="en-US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4064000" cy="4394200"/>
          </a:xfrm>
          <a:ln/>
        </p:spPr>
        <p:txBody>
          <a:bodyPr/>
          <a:lstStyle/>
          <a:p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rbx</a:t>
            </a:r>
            <a:r>
              <a:rPr lang="en-US" dirty="0"/>
              <a:t>,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%r12</a:t>
            </a:r>
            <a:r>
              <a:rPr lang="en-US" dirty="0" smtClean="0"/>
              <a:t>,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%r13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r14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err="1" smtClean="0"/>
              <a:t>Callee</a:t>
            </a:r>
            <a:r>
              <a:rPr lang="en-US" dirty="0" smtClean="0"/>
              <a:t>-saved</a:t>
            </a:r>
          </a:p>
          <a:p>
            <a:pPr marL="552450" lvl="1"/>
            <a:r>
              <a:rPr lang="en-US" dirty="0" err="1" smtClean="0"/>
              <a:t>Callee</a:t>
            </a:r>
            <a:r>
              <a:rPr lang="en-US" dirty="0" smtClean="0"/>
              <a:t> must save &amp; restore</a:t>
            </a:r>
          </a:p>
          <a:p>
            <a:pPr marL="292100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rbp</a:t>
            </a:r>
            <a:endParaRPr lang="en-US" dirty="0"/>
          </a:p>
          <a:p>
            <a:pPr marL="552450" lvl="1"/>
            <a:r>
              <a:rPr lang="en-US" dirty="0" err="1"/>
              <a:t>Callee</a:t>
            </a:r>
            <a:r>
              <a:rPr lang="en-US" dirty="0"/>
              <a:t>-saved</a:t>
            </a:r>
          </a:p>
          <a:p>
            <a:pPr marL="552450" lvl="1"/>
            <a:r>
              <a:rPr lang="en-US" dirty="0" err="1"/>
              <a:t>Callee</a:t>
            </a:r>
            <a:r>
              <a:rPr lang="en-US" dirty="0"/>
              <a:t> must save &amp; restore</a:t>
            </a:r>
          </a:p>
          <a:p>
            <a:pPr marL="552450" lvl="1"/>
            <a:r>
              <a:rPr lang="en-US" dirty="0" smtClean="0"/>
              <a:t>May be used as frame pointer</a:t>
            </a:r>
          </a:p>
          <a:p>
            <a:pPr marL="552450" lvl="1"/>
            <a:r>
              <a:rPr lang="en-US" dirty="0" smtClean="0"/>
              <a:t>Can mix &amp; match</a:t>
            </a:r>
            <a:endParaRPr lang="en-US" dirty="0"/>
          </a:p>
          <a:p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/>
              <a:t>S</a:t>
            </a:r>
            <a:r>
              <a:rPr lang="en-US" dirty="0" smtClean="0"/>
              <a:t>pecial form of </a:t>
            </a:r>
            <a:r>
              <a:rPr lang="en-US" dirty="0" err="1" smtClean="0"/>
              <a:t>callee</a:t>
            </a:r>
            <a:r>
              <a:rPr lang="en-US" dirty="0" smtClean="0"/>
              <a:t> save</a:t>
            </a:r>
          </a:p>
          <a:p>
            <a:pPr marL="552450" lvl="1"/>
            <a:r>
              <a:rPr lang="en-US" dirty="0" smtClean="0"/>
              <a:t>Restored to original value upon exit from procedure</a:t>
            </a:r>
            <a:endParaRPr lang="en-US" dirty="0"/>
          </a:p>
        </p:txBody>
      </p:sp>
      <p:sp>
        <p:nvSpPr>
          <p:cNvPr id="76808" name="Rectangle 8"/>
          <p:cNvSpPr>
            <a:spLocks/>
          </p:cNvSpPr>
          <p:nvPr/>
        </p:nvSpPr>
        <p:spPr bwMode="auto">
          <a:xfrm>
            <a:off x="6400800" y="13716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6811" name="Rectangle 11"/>
          <p:cNvSpPr>
            <a:spLocks/>
          </p:cNvSpPr>
          <p:nvPr/>
        </p:nvSpPr>
        <p:spPr bwMode="auto">
          <a:xfrm>
            <a:off x="6400800" y="3657600"/>
            <a:ext cx="2540000" cy="3810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76814" name="AutoShape 14"/>
          <p:cNvSpPr>
            <a:spLocks/>
          </p:cNvSpPr>
          <p:nvPr/>
        </p:nvSpPr>
        <p:spPr bwMode="auto">
          <a:xfrm>
            <a:off x="5943600" y="1371600"/>
            <a:ext cx="304800" cy="22098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5" name="AutoShape 15"/>
          <p:cNvSpPr>
            <a:spLocks/>
          </p:cNvSpPr>
          <p:nvPr/>
        </p:nvSpPr>
        <p:spPr bwMode="auto">
          <a:xfrm>
            <a:off x="5715000" y="3200400"/>
            <a:ext cx="304800" cy="8382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1139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7" name="Rectangle 17"/>
          <p:cNvSpPr>
            <a:spLocks/>
          </p:cNvSpPr>
          <p:nvPr/>
        </p:nvSpPr>
        <p:spPr bwMode="auto">
          <a:xfrm>
            <a:off x="4572000" y="1981200"/>
            <a:ext cx="1262062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 dirty="0" err="1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Callee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-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aved</a:t>
            </a:r>
            <a:endParaRPr lang="en-US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Temporaries</a:t>
            </a:r>
          </a:p>
        </p:txBody>
      </p:sp>
      <p:sp>
        <p:nvSpPr>
          <p:cNvPr id="76818" name="Rectangle 18"/>
          <p:cNvSpPr>
            <a:spLocks/>
          </p:cNvSpPr>
          <p:nvPr/>
        </p:nvSpPr>
        <p:spPr bwMode="auto">
          <a:xfrm>
            <a:off x="4933950" y="3429000"/>
            <a:ext cx="755650" cy="3556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Special</a:t>
            </a:r>
          </a:p>
        </p:txBody>
      </p:sp>
      <p:sp>
        <p:nvSpPr>
          <p:cNvPr id="24" name="Rectangle 8"/>
          <p:cNvSpPr>
            <a:spLocks/>
          </p:cNvSpPr>
          <p:nvPr/>
        </p:nvSpPr>
        <p:spPr bwMode="auto">
          <a:xfrm>
            <a:off x="6400800" y="3200400"/>
            <a:ext cx="25400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rbp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5" name="Rectangle 8"/>
          <p:cNvSpPr>
            <a:spLocks/>
          </p:cNvSpPr>
          <p:nvPr/>
        </p:nvSpPr>
        <p:spPr bwMode="auto">
          <a:xfrm>
            <a:off x="6400800" y="18288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6" name="Rectangle 8"/>
          <p:cNvSpPr>
            <a:spLocks/>
          </p:cNvSpPr>
          <p:nvPr/>
        </p:nvSpPr>
        <p:spPr bwMode="auto">
          <a:xfrm>
            <a:off x="6400800" y="22860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" name="Rectangle 8"/>
          <p:cNvSpPr>
            <a:spLocks/>
          </p:cNvSpPr>
          <p:nvPr/>
        </p:nvSpPr>
        <p:spPr bwMode="auto">
          <a:xfrm>
            <a:off x="6400800" y="2743200"/>
            <a:ext cx="254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56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err="1" smtClean="0"/>
              <a:t>Callee</a:t>
            </a:r>
            <a:r>
              <a:rPr lang="en-US" dirty="0" smtClean="0"/>
              <a:t>-Saved Example #1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call_incr2: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call_incr2(long x)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v2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x+v2;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H="1">
            <a:off x="6477000" y="2743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3499" name="Rectangle 11"/>
          <p:cNvSpPr>
            <a:spLocks/>
          </p:cNvSpPr>
          <p:nvPr/>
        </p:nvSpPr>
        <p:spPr bwMode="auto">
          <a:xfrm>
            <a:off x="6983413" y="25844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500" name="Rectangle 12"/>
          <p:cNvSpPr>
            <a:spLocks/>
          </p:cNvSpPr>
          <p:nvPr/>
        </p:nvSpPr>
        <p:spPr bwMode="auto">
          <a:xfrm>
            <a:off x="5943600" y="1066800"/>
            <a:ext cx="2301486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Initial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63501" name="Rectangle 13"/>
          <p:cNvSpPr>
            <a:spLocks/>
          </p:cNvSpPr>
          <p:nvPr/>
        </p:nvSpPr>
        <p:spPr bwMode="auto">
          <a:xfrm>
            <a:off x="5181600" y="16002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5181600" y="25146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57912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15213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61722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64071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61785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3581400"/>
            <a:ext cx="2677816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41148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50292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60198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57912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4" name="Rectangle 9"/>
          <p:cNvSpPr>
            <a:spLocks/>
          </p:cNvSpPr>
          <p:nvPr/>
        </p:nvSpPr>
        <p:spPr bwMode="auto">
          <a:xfrm>
            <a:off x="5181600" y="54102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 </a:t>
            </a:r>
            <a:r>
              <a:rPr lang="en-US" sz="1800" b="1" dirty="0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/>
              <a:ea typeface="Calibri Bold" charset="0"/>
              <a:cs typeface="Courier New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7914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34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err="1" smtClean="0"/>
              <a:t>Callee</a:t>
            </a:r>
            <a:r>
              <a:rPr lang="en-US" dirty="0" smtClean="0"/>
              <a:t>-Saved Example #2</a:t>
            </a:r>
            <a:endParaRPr lang="en-US" dirty="0">
              <a:latin typeface="Courier New Bold" charset="0"/>
              <a:sym typeface="Courier New Bold" charset="0"/>
            </a:endParaRP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81000" y="3200400"/>
            <a:ext cx="4419600" cy="3429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call_incr2: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$15213, 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$3000,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esi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8(%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$16, 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rsp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call_incr2(long x) {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v1 = 15213;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v2 =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incr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(&amp;v1, 3000);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x+v2;</a:t>
            </a:r>
          </a:p>
          <a:p>
            <a:pPr algn="l"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H="1">
            <a:off x="6477000" y="5943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3499" name="Rectangle 11"/>
          <p:cNvSpPr>
            <a:spLocks/>
          </p:cNvSpPr>
          <p:nvPr/>
        </p:nvSpPr>
        <p:spPr bwMode="auto">
          <a:xfrm>
            <a:off x="6983413" y="57848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63500" name="Rectangle 12"/>
          <p:cNvSpPr>
            <a:spLocks/>
          </p:cNvSpPr>
          <p:nvPr/>
        </p:nvSpPr>
        <p:spPr bwMode="auto">
          <a:xfrm>
            <a:off x="5943600" y="4267200"/>
            <a:ext cx="2808561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Pre-return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63501" name="Rectangle 13"/>
          <p:cNvSpPr>
            <a:spLocks/>
          </p:cNvSpPr>
          <p:nvPr/>
        </p:nvSpPr>
        <p:spPr bwMode="auto">
          <a:xfrm>
            <a:off x="5181600" y="4800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5181600" y="5715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7" name="Rectangle 7"/>
          <p:cNvSpPr>
            <a:spLocks/>
          </p:cNvSpPr>
          <p:nvPr/>
        </p:nvSpPr>
        <p:spPr bwMode="auto"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15213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8" name="Rectangle 9"/>
          <p:cNvSpPr>
            <a:spLocks/>
          </p:cNvSpPr>
          <p:nvPr/>
        </p:nvSpPr>
        <p:spPr bwMode="auto"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Unused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6503987" y="366395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11"/>
          <p:cNvSpPr>
            <a:spLocks/>
          </p:cNvSpPr>
          <p:nvPr/>
        </p:nvSpPr>
        <p:spPr bwMode="auto">
          <a:xfrm>
            <a:off x="7010400" y="343535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1" name="Rectangle 12"/>
          <p:cNvSpPr>
            <a:spLocks/>
          </p:cNvSpPr>
          <p:nvPr/>
        </p:nvSpPr>
        <p:spPr bwMode="auto">
          <a:xfrm>
            <a:off x="5943600" y="838200"/>
            <a:ext cx="2677816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Resulting Stack Structure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" name="Rectangle 13"/>
          <p:cNvSpPr>
            <a:spLocks/>
          </p:cNvSpPr>
          <p:nvPr/>
        </p:nvSpPr>
        <p:spPr bwMode="auto"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3" name="Rectangle 9"/>
          <p:cNvSpPr>
            <a:spLocks/>
          </p:cNvSpPr>
          <p:nvPr/>
        </p:nvSpPr>
        <p:spPr bwMode="auto"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6477000" y="32766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Rectangle 11"/>
          <p:cNvSpPr>
            <a:spLocks/>
          </p:cNvSpPr>
          <p:nvPr/>
        </p:nvSpPr>
        <p:spPr bwMode="auto">
          <a:xfrm>
            <a:off x="6983413" y="3048000"/>
            <a:ext cx="90807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%rsp+8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4" name="Rectangle 9"/>
          <p:cNvSpPr>
            <a:spLocks/>
          </p:cNvSpPr>
          <p:nvPr/>
        </p:nvSpPr>
        <p:spPr bwMode="auto"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 </a:t>
            </a:r>
            <a:r>
              <a:rPr lang="en-US" sz="1800" b="1" dirty="0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/>
              <a:ea typeface="Calibri Bold" charset="0"/>
              <a:cs typeface="Courier New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4921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Procedures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Stack Structure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Calling Conventions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control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data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Managing local data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Illustration of Recursion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357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7620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je  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Terminal Case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12954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je  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768989"/>
              </p:ext>
            </p:extLst>
          </p:nvPr>
        </p:nvGraphicFramePr>
        <p:xfrm>
          <a:off x="228600" y="4724400"/>
          <a:ext cx="5181601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Argument</a:t>
                      </a:r>
                      <a:endParaRPr lang="en-US" b="0" i="0" dirty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Return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Return value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876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Register Save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9906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je  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391809"/>
              </p:ext>
            </p:extLst>
          </p:nvPr>
        </p:nvGraphicFramePr>
        <p:xfrm>
          <a:off x="228600" y="4724400"/>
          <a:ext cx="5181601" cy="74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Argument</a:t>
                      </a:r>
                      <a:endParaRPr lang="en-US" b="0" i="0" dirty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7086600" y="6553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" name="Rectangle 11"/>
          <p:cNvSpPr>
            <a:spLocks/>
          </p:cNvSpPr>
          <p:nvPr/>
        </p:nvSpPr>
        <p:spPr bwMode="auto">
          <a:xfrm>
            <a:off x="7593013" y="63246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13"/>
          <p:cNvSpPr>
            <a:spLocks/>
          </p:cNvSpPr>
          <p:nvPr/>
        </p:nvSpPr>
        <p:spPr bwMode="auto">
          <a:xfrm>
            <a:off x="5791200" y="50292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5791200" y="59436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Rtn</a:t>
            </a:r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address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6" name="Rectangle 9"/>
          <p:cNvSpPr>
            <a:spLocks/>
          </p:cNvSpPr>
          <p:nvPr/>
        </p:nvSpPr>
        <p:spPr bwMode="auto">
          <a:xfrm>
            <a:off x="5791200" y="6324600"/>
            <a:ext cx="12954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 </a:t>
            </a:r>
            <a:r>
              <a:rPr lang="en-US" sz="1800" b="1" dirty="0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%</a:t>
            </a:r>
            <a:r>
              <a:rPr lang="en-US" sz="1800" b="1" dirty="0" err="1" smtClean="0">
                <a:solidFill>
                  <a:schemeClr val="tx1"/>
                </a:solidFill>
                <a:latin typeface="Courier New"/>
                <a:ea typeface="Calibri Bold" charset="0"/>
                <a:cs typeface="Courier New"/>
                <a:sym typeface="Calibri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/>
              <a:ea typeface="Calibri Bold" charset="0"/>
              <a:cs typeface="Courier New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870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&amp; 1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 1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Call Setup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12954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je  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711879"/>
              </p:ext>
            </p:extLst>
          </p:nvPr>
        </p:nvGraphicFramePr>
        <p:xfrm>
          <a:off x="228600" y="4724400"/>
          <a:ext cx="5181601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 &gt;&gt; 1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Rec. argument</a:t>
                      </a:r>
                      <a:endParaRPr lang="en-US" b="0" i="0" dirty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rbx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 &amp; 1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 smtClean="0">
                          <a:latin typeface="+mn-lt"/>
                          <a:cs typeface="Courier New"/>
                        </a:rPr>
                        <a:t>Callee</a:t>
                      </a: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-saved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5458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x86-64 </a:t>
            </a:r>
            <a:r>
              <a:rPr lang="en-US" dirty="0"/>
              <a:t>Stack: Push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pushq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Src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/>
              <a:t>Fetch operand at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endParaRPr lang="en-US" dirty="0"/>
          </a:p>
          <a:p>
            <a:pPr marL="552450" lvl="1"/>
            <a:r>
              <a:rPr lang="en-US" dirty="0"/>
              <a:t>Decrement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r>
              <a:rPr lang="en-US" dirty="0" smtClean="0"/>
              <a:t> </a:t>
            </a:r>
            <a:r>
              <a:rPr lang="en-US" dirty="0"/>
              <a:t>by </a:t>
            </a:r>
            <a:r>
              <a:rPr lang="en-US" dirty="0" smtClean="0"/>
              <a:t>8</a:t>
            </a:r>
            <a:endParaRPr lang="en-US" dirty="0"/>
          </a:p>
          <a:p>
            <a:pPr marL="552450" lvl="1"/>
            <a:r>
              <a:rPr lang="en-US" dirty="0"/>
              <a:t>Write operand at address given by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3019" name="Group 11"/>
          <p:cNvGrpSpPr>
            <a:grpSpLocks/>
          </p:cNvGrpSpPr>
          <p:nvPr/>
        </p:nvGrpSpPr>
        <p:grpSpPr bwMode="auto">
          <a:xfrm>
            <a:off x="5040313" y="5011738"/>
            <a:ext cx="2016125" cy="474662"/>
            <a:chOff x="0" y="0"/>
            <a:chExt cx="1270" cy="298"/>
          </a:xfrm>
        </p:grpSpPr>
        <p:sp>
          <p:nvSpPr>
            <p:cNvPr id="43020" name="Rectangle 12"/>
            <p:cNvSpPr>
              <a:spLocks/>
            </p:cNvSpPr>
            <p:nvPr/>
          </p:nvSpPr>
          <p:spPr bwMode="auto">
            <a:xfrm>
              <a:off x="450" y="106"/>
              <a:ext cx="820" cy="192"/>
            </a:xfrm>
            <a:prstGeom prst="rect">
              <a:avLst/>
            </a:prstGeom>
            <a:solidFill>
              <a:srgbClr val="8484E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021" name="Line 13"/>
            <p:cNvSpPr>
              <a:spLocks noChangeShapeType="1"/>
            </p:cNvSpPr>
            <p:nvPr/>
          </p:nvSpPr>
          <p:spPr bwMode="auto">
            <a:xfrm>
              <a:off x="56" y="203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022" name="Rectangle 14"/>
            <p:cNvSpPr>
              <a:spLocks/>
            </p:cNvSpPr>
            <p:nvPr/>
          </p:nvSpPr>
          <p:spPr bwMode="auto">
            <a:xfrm>
              <a:off x="222" y="0"/>
              <a:ext cx="154" cy="203"/>
            </a:xfrm>
            <a:prstGeom prst="rect">
              <a:avLst/>
            </a:prstGeom>
            <a:noFill/>
            <a:ln w="1905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600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-8</a:t>
              </a:r>
              <a:endPara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43023" name="AutoShape 15"/>
            <p:cNvSpPr>
              <a:spLocks/>
            </p:cNvSpPr>
            <p:nvPr/>
          </p:nvSpPr>
          <p:spPr bwMode="auto">
            <a:xfrm>
              <a:off x="0" y="53"/>
              <a:ext cx="232" cy="12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3024" name="Line 16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5" name="Rectangle 17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>
            <a:off x="7891463" y="3962400"/>
            <a:ext cx="0" cy="13716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7" name="Rectangle 19"/>
          <p:cNvSpPr>
            <a:spLocks/>
          </p:cNvSpPr>
          <p:nvPr/>
        </p:nvSpPr>
        <p:spPr bwMode="auto"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Stack Grows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Down</a:t>
            </a:r>
          </a:p>
        </p:txBody>
      </p:sp>
      <p:sp>
        <p:nvSpPr>
          <p:cNvPr id="43028" name="Line 20"/>
          <p:cNvSpPr>
            <a:spLocks noChangeShapeType="1"/>
          </p:cNvSpPr>
          <p:nvPr/>
        </p:nvSpPr>
        <p:spPr bwMode="auto">
          <a:xfrm rot="10800000" flipH="1">
            <a:off x="7891463" y="1752600"/>
            <a:ext cx="0" cy="1447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29" name="Rectangle 21"/>
          <p:cNvSpPr>
            <a:spLocks/>
          </p:cNvSpPr>
          <p:nvPr/>
        </p:nvSpPr>
        <p:spPr bwMode="auto"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Increasing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Addresses</a:t>
            </a:r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031" name="Rectangle 23"/>
          <p:cNvSpPr>
            <a:spLocks/>
          </p:cNvSpPr>
          <p:nvPr/>
        </p:nvSpPr>
        <p:spPr bwMode="auto">
          <a:xfrm>
            <a:off x="5387975" y="1066800"/>
            <a:ext cx="2041525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“Bottom”</a:t>
            </a:r>
          </a:p>
        </p:txBody>
      </p:sp>
      <p:sp>
        <p:nvSpPr>
          <p:cNvPr id="43032" name="AutoShape 24"/>
          <p:cNvSpPr>
            <a:spLocks/>
          </p:cNvSpPr>
          <p:nvPr/>
        </p:nvSpPr>
        <p:spPr bwMode="auto">
          <a:xfrm>
            <a:off x="6097588" y="15240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3033" name="Group 25"/>
          <p:cNvGrpSpPr>
            <a:grpSpLocks/>
          </p:cNvGrpSpPr>
          <p:nvPr/>
        </p:nvGrpSpPr>
        <p:grpSpPr bwMode="auto">
          <a:xfrm>
            <a:off x="2544763" y="4759325"/>
            <a:ext cx="4641850" cy="1628775"/>
            <a:chOff x="59" y="0"/>
            <a:chExt cx="2924" cy="1026"/>
          </a:xfrm>
        </p:grpSpPr>
        <p:sp>
          <p:nvSpPr>
            <p:cNvPr id="43034" name="Rectangle 26"/>
            <p:cNvSpPr>
              <a:spLocks/>
            </p:cNvSpPr>
            <p:nvPr/>
          </p:nvSpPr>
          <p:spPr bwMode="auto">
            <a:xfrm>
              <a:off x="59" y="0"/>
              <a:ext cx="1600" cy="23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Pointer: </a:t>
              </a:r>
              <a:r>
                <a:rPr lang="en-US" sz="2400" dirty="0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2400" dirty="0" err="1" smtClean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rsp</a:t>
              </a:r>
              <a:endPara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43035" name="Rectangle 27"/>
            <p:cNvSpPr>
              <a:spLocks/>
            </p:cNvSpPr>
            <p:nvPr/>
          </p:nvSpPr>
          <p:spPr bwMode="auto">
            <a:xfrm>
              <a:off x="2002" y="746"/>
              <a:ext cx="981" cy="280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dirty="0">
                  <a:solidFill>
                    <a:srgbClr val="262699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“Top”</a:t>
              </a:r>
            </a:p>
          </p:txBody>
        </p:sp>
        <p:sp>
          <p:nvSpPr>
            <p:cNvPr id="43036" name="AutoShape 28"/>
            <p:cNvSpPr>
              <a:spLocks/>
            </p:cNvSpPr>
            <p:nvPr/>
          </p:nvSpPr>
          <p:spPr bwMode="auto">
            <a:xfrm rot="10800000" flipH="1">
              <a:off x="2296" y="506"/>
              <a:ext cx="384" cy="24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 1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Call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12954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je  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call    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05193"/>
              </p:ext>
            </p:extLst>
          </p:nvPr>
        </p:nvGraphicFramePr>
        <p:xfrm>
          <a:off x="228600" y="4724400"/>
          <a:ext cx="5181601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rbx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 &amp; 1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 smtClean="0">
                          <a:latin typeface="+mn-lt"/>
                          <a:cs typeface="Courier New"/>
                        </a:rPr>
                        <a:t>Callee</a:t>
                      </a: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-saved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Recursive</a:t>
                      </a:r>
                      <a:r>
                        <a:rPr lang="en-US" b="0" i="0" baseline="0" dirty="0" smtClean="0">
                          <a:latin typeface="+mn-lt"/>
                          <a:cs typeface="Courier New"/>
                        </a:rPr>
                        <a:t> call return value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122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Result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12954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je  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404821"/>
              </p:ext>
            </p:extLst>
          </p:nvPr>
        </p:nvGraphicFramePr>
        <p:xfrm>
          <a:off x="228600" y="4724400"/>
          <a:ext cx="5181601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rbx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 &amp; 1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err="1" smtClean="0">
                          <a:latin typeface="+mn-lt"/>
                          <a:cs typeface="Courier New"/>
                        </a:rPr>
                        <a:t>Callee</a:t>
                      </a: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-saved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 smtClean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</a:t>
                      </a:r>
                      <a:r>
                        <a:rPr lang="en-US" b="0" i="0" baseline="0" dirty="0" smtClean="0">
                          <a:latin typeface="+mn-lt"/>
                          <a:cs typeface="Courier New"/>
                        </a:rPr>
                        <a:t>eturn value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9061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Rectangle 9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77834" name="Rectangle 10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77835" name="Rectangle 11"/>
          <p:cNvSpPr>
            <a:spLocks/>
          </p:cNvSpPr>
          <p:nvPr/>
        </p:nvSpPr>
        <p:spPr bwMode="auto"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/* Recursive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popcount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*/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== 0)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&amp; 1)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  +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&gt;&gt; 1);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Recursive </a:t>
            </a:r>
            <a:r>
              <a:rPr lang="en-US" dirty="0" smtClean="0"/>
              <a:t>Function Completion</a:t>
            </a:r>
            <a:endParaRPr lang="en-US" dirty="0"/>
          </a:p>
        </p:txBody>
      </p:sp>
      <p:sp>
        <p:nvSpPr>
          <p:cNvPr id="77838" name="Rectangle 14"/>
          <p:cNvSpPr>
            <a:spLocks/>
          </p:cNvSpPr>
          <p:nvPr/>
        </p:nvSpPr>
        <p:spPr bwMode="auto">
          <a:xfrm>
            <a:off x="5486400" y="990600"/>
            <a:ext cx="3447406" cy="403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$0,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je    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pushq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andl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ebx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call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popq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en-US" sz="18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rbx</a:t>
            </a:r>
            <a:endParaRPr lang="en-US" sz="1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>
              <a:tabLst>
                <a:tab pos="520700" algn="l"/>
                <a:tab pos="5207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520700" algn="l"/>
                <a:tab pos="10795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rep</a:t>
            </a:r>
            <a:r>
              <a:rPr lang="en-US" sz="1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 ret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385376"/>
              </p:ext>
            </p:extLst>
          </p:nvPr>
        </p:nvGraphicFramePr>
        <p:xfrm>
          <a:off x="228600" y="4724400"/>
          <a:ext cx="5181601" cy="74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7"/>
                <a:gridCol w="2015067"/>
                <a:gridCol w="2015067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Type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Return</a:t>
                      </a:r>
                      <a:r>
                        <a:rPr lang="en-US" b="0" i="0" baseline="0" dirty="0" smtClean="0">
                          <a:latin typeface="+mn-lt"/>
                          <a:cs typeface="Courier New"/>
                        </a:rPr>
                        <a:t> value</a:t>
                      </a:r>
                      <a:endParaRPr lang="en-US" b="0" i="0" dirty="0" smtClean="0">
                        <a:latin typeface="+mn-lt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latin typeface="+mn-lt"/>
                          <a:cs typeface="Courier New"/>
                        </a:rPr>
                        <a:t>Return</a:t>
                      </a:r>
                      <a:r>
                        <a:rPr lang="en-US" b="0" i="0" baseline="0" dirty="0" smtClean="0">
                          <a:latin typeface="+mn-lt"/>
                          <a:cs typeface="Courier New"/>
                        </a:rPr>
                        <a:t> value</a:t>
                      </a:r>
                      <a:endParaRPr lang="en-US" b="0" i="0" dirty="0">
                        <a:latin typeface="+mn-lt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7086600" y="5791200"/>
            <a:ext cx="457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" name="Rectangle 11"/>
          <p:cNvSpPr>
            <a:spLocks/>
          </p:cNvSpPr>
          <p:nvPr/>
        </p:nvSpPr>
        <p:spPr bwMode="auto">
          <a:xfrm>
            <a:off x="7593013" y="5562600"/>
            <a:ext cx="654025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12" name="Rectangle 13"/>
          <p:cNvSpPr>
            <a:spLocks/>
          </p:cNvSpPr>
          <p:nvPr/>
        </p:nvSpPr>
        <p:spPr bwMode="auto">
          <a:xfrm>
            <a:off x="5791200" y="5029200"/>
            <a:ext cx="1295400" cy="914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. . .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057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Observations About Recursion</a:t>
            </a:r>
            <a:endParaRPr lang="en-US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 smtClean="0"/>
              <a:t>Handled Without Special Consideration</a:t>
            </a:r>
          </a:p>
          <a:p>
            <a:pPr lvl="1"/>
            <a:r>
              <a:rPr lang="en-US" dirty="0" smtClean="0"/>
              <a:t>Stack frames mean that each function call has private storage</a:t>
            </a:r>
          </a:p>
          <a:p>
            <a:pPr lvl="2"/>
            <a:r>
              <a:rPr lang="en-US" dirty="0" smtClean="0"/>
              <a:t>Saved registers &amp; local variables</a:t>
            </a:r>
          </a:p>
          <a:p>
            <a:pPr lvl="2"/>
            <a:r>
              <a:rPr lang="en-US" dirty="0" smtClean="0"/>
              <a:t>Saved return pointer</a:t>
            </a:r>
          </a:p>
          <a:p>
            <a:pPr lvl="1"/>
            <a:r>
              <a:rPr lang="en-US" dirty="0" smtClean="0"/>
              <a:t>Register saving conventions prevent one function call from corrupting another’s data</a:t>
            </a:r>
          </a:p>
          <a:p>
            <a:pPr lvl="2"/>
            <a:r>
              <a:rPr lang="en-US" dirty="0" smtClean="0"/>
              <a:t>Unless the C code explicitly does so (e.g., buffer overflow in Lecture 9)</a:t>
            </a:r>
          </a:p>
          <a:p>
            <a:pPr lvl="1"/>
            <a:r>
              <a:rPr lang="en-US" dirty="0" smtClean="0"/>
              <a:t>Stack discipline follows call / return pattern</a:t>
            </a:r>
          </a:p>
          <a:p>
            <a:pPr lvl="2"/>
            <a:r>
              <a:rPr lang="en-US" dirty="0" smtClean="0"/>
              <a:t>If P calls Q, then Q returns before P</a:t>
            </a:r>
          </a:p>
          <a:p>
            <a:pPr lvl="2"/>
            <a:r>
              <a:rPr lang="en-US" dirty="0" smtClean="0"/>
              <a:t>Last-In, First-Out</a:t>
            </a:r>
          </a:p>
          <a:p>
            <a:r>
              <a:rPr lang="en-US" dirty="0" smtClean="0"/>
              <a:t>Also works for mutual recursion</a:t>
            </a:r>
          </a:p>
          <a:p>
            <a:pPr lvl="1"/>
            <a:r>
              <a:rPr lang="en-US" dirty="0" smtClean="0"/>
              <a:t>P calls Q; Q calls P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x86-64 </a:t>
            </a:r>
            <a:r>
              <a:rPr lang="en-US" dirty="0"/>
              <a:t>Procedure Summary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1397000"/>
            <a:ext cx="5867400" cy="5232400"/>
          </a:xfrm>
        </p:spPr>
        <p:txBody>
          <a:bodyPr/>
          <a:lstStyle/>
          <a:p>
            <a:r>
              <a:rPr lang="en-US" dirty="0" smtClean="0"/>
              <a:t>Important Points</a:t>
            </a:r>
          </a:p>
          <a:p>
            <a:pPr lvl="1"/>
            <a:r>
              <a:rPr lang="en-US" dirty="0" smtClean="0"/>
              <a:t>Stack is the right data structure for procedure call / return</a:t>
            </a:r>
          </a:p>
          <a:p>
            <a:pPr lvl="2"/>
            <a:r>
              <a:rPr lang="en-US" dirty="0" smtClean="0"/>
              <a:t>If P calls Q, then Q returns before P</a:t>
            </a:r>
          </a:p>
          <a:p>
            <a:r>
              <a:rPr lang="en-US" dirty="0" smtClean="0"/>
              <a:t>Recursion (&amp; mutual recursion) handled by normal calling conventions</a:t>
            </a:r>
          </a:p>
          <a:p>
            <a:pPr lvl="1"/>
            <a:r>
              <a:rPr lang="en-US" dirty="0" smtClean="0"/>
              <a:t>Can safely store values in local stack frame and in </a:t>
            </a:r>
            <a:r>
              <a:rPr lang="en-US" dirty="0" err="1" smtClean="0"/>
              <a:t>callee</a:t>
            </a:r>
            <a:r>
              <a:rPr lang="en-US" dirty="0" smtClean="0"/>
              <a:t>-saved registers</a:t>
            </a:r>
          </a:p>
          <a:p>
            <a:pPr lvl="1"/>
            <a:r>
              <a:rPr lang="en-US" dirty="0" smtClean="0"/>
              <a:t>Put function arguments at top of stack</a:t>
            </a:r>
          </a:p>
          <a:p>
            <a:pPr lvl="1"/>
            <a:r>
              <a:rPr lang="en-US" dirty="0" smtClean="0"/>
              <a:t>Result return in </a:t>
            </a:r>
            <a:r>
              <a:rPr lang="en-US" dirty="0" smtClean="0">
                <a:latin typeface="Courier New Bold"/>
              </a:rPr>
              <a:t>%</a:t>
            </a:r>
            <a:r>
              <a:rPr lang="en-US" dirty="0" err="1" smtClean="0">
                <a:latin typeface="Courier New Bold"/>
              </a:rPr>
              <a:t>rax</a:t>
            </a:r>
            <a:endParaRPr lang="en-US" dirty="0" smtClean="0">
              <a:latin typeface="Courier New Bold"/>
            </a:endParaRPr>
          </a:p>
          <a:p>
            <a:r>
              <a:rPr lang="en-US" b="0" dirty="0" smtClean="0"/>
              <a:t>Pointers are addresses of values</a:t>
            </a:r>
          </a:p>
          <a:p>
            <a:pPr lvl="1"/>
            <a:r>
              <a:rPr lang="en-US" dirty="0" smtClean="0">
                <a:latin typeface="+mn-lt"/>
              </a:rPr>
              <a:t>On stack or global</a:t>
            </a:r>
          </a:p>
        </p:txBody>
      </p:sp>
      <p:sp>
        <p:nvSpPr>
          <p:cNvPr id="81924" name="Rectangle 4"/>
          <p:cNvSpPr>
            <a:spLocks/>
          </p:cNvSpPr>
          <p:nvPr/>
        </p:nvSpPr>
        <p:spPr bwMode="auto">
          <a:xfrm>
            <a:off x="762000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Return Addr</a:t>
            </a:r>
          </a:p>
        </p:txBody>
      </p:sp>
      <p:sp>
        <p:nvSpPr>
          <p:cNvPr id="81925" name="Rectangle 5"/>
          <p:cNvSpPr>
            <a:spLocks/>
          </p:cNvSpPr>
          <p:nvPr/>
        </p:nvSpPr>
        <p:spPr bwMode="auto">
          <a:xfrm>
            <a:off x="762000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Saved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+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Local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Variables</a:t>
            </a:r>
          </a:p>
        </p:txBody>
      </p:sp>
      <p:sp>
        <p:nvSpPr>
          <p:cNvPr id="81926" name="Rectangle 6"/>
          <p:cNvSpPr>
            <a:spLocks/>
          </p:cNvSpPr>
          <p:nvPr/>
        </p:nvSpPr>
        <p:spPr bwMode="auto">
          <a:xfrm>
            <a:off x="7620000" y="5699125"/>
            <a:ext cx="1270000" cy="7366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Build</a:t>
            </a:r>
          </a:p>
        </p:txBody>
      </p:sp>
      <p:sp>
        <p:nvSpPr>
          <p:cNvPr id="81927" name="Rectangle 7"/>
          <p:cNvSpPr>
            <a:spLocks/>
          </p:cNvSpPr>
          <p:nvPr/>
        </p:nvSpPr>
        <p:spPr bwMode="auto">
          <a:xfrm>
            <a:off x="762000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28" name="Rectangle 8"/>
          <p:cNvSpPr>
            <a:spLocks/>
          </p:cNvSpPr>
          <p:nvPr/>
        </p:nvSpPr>
        <p:spPr bwMode="auto">
          <a:xfrm>
            <a:off x="7620000" y="3581400"/>
            <a:ext cx="1270000" cy="304800"/>
          </a:xfrm>
          <a:prstGeom prst="rect">
            <a:avLst/>
          </a:prstGeom>
          <a:solidFill>
            <a:srgbClr val="D9D9D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>
                <a:solidFill>
                  <a:srgbClr val="7F7F7F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Old </a:t>
            </a:r>
            <a:r>
              <a:rPr lang="en-US" sz="1800" dirty="0" smtClean="0">
                <a:solidFill>
                  <a:srgbClr val="7F7F7F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%</a:t>
            </a:r>
            <a:r>
              <a:rPr lang="en-US" sz="1800" dirty="0" err="1" smtClean="0">
                <a:solidFill>
                  <a:srgbClr val="7F7F7F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rbp</a:t>
            </a:r>
            <a:endParaRPr lang="en-US" sz="1800" dirty="0">
              <a:solidFill>
                <a:srgbClr val="7F7F7F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81929" name="Rectangle 9"/>
          <p:cNvSpPr>
            <a:spLocks/>
          </p:cNvSpPr>
          <p:nvPr/>
        </p:nvSpPr>
        <p:spPr bwMode="auto">
          <a:xfrm>
            <a:off x="762000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Arguments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7+</a:t>
            </a:r>
            <a:endParaRPr lang="en-US" sz="18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81930" name="Rectangle 10"/>
          <p:cNvSpPr>
            <a:spLocks/>
          </p:cNvSpPr>
          <p:nvPr/>
        </p:nvSpPr>
        <p:spPr bwMode="auto">
          <a:xfrm>
            <a:off x="6535738" y="2125663"/>
            <a:ext cx="684212" cy="635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Caller</a:t>
            </a:r>
            <a:endParaRPr lang="en-US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r"/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Frame</a:t>
            </a:r>
          </a:p>
        </p:txBody>
      </p:sp>
      <p:sp>
        <p:nvSpPr>
          <p:cNvPr id="81931" name="AutoShape 11"/>
          <p:cNvSpPr>
            <a:spLocks/>
          </p:cNvSpPr>
          <p:nvPr/>
        </p:nvSpPr>
        <p:spPr bwMode="auto">
          <a:xfrm>
            <a:off x="7283450" y="1295400"/>
            <a:ext cx="228600" cy="2286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>
            <a:off x="7207250" y="3732213"/>
            <a:ext cx="280988" cy="0"/>
          </a:xfrm>
          <a:prstGeom prst="line">
            <a:avLst/>
          </a:prstGeom>
          <a:noFill/>
          <a:ln w="25400" cap="flat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3" name="Rectangle 13"/>
          <p:cNvSpPr>
            <a:spLocks/>
          </p:cNvSpPr>
          <p:nvPr/>
        </p:nvSpPr>
        <p:spPr bwMode="auto">
          <a:xfrm>
            <a:off x="5646738" y="3552825"/>
            <a:ext cx="15621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rbp</a:t>
            </a:r>
            <a:endParaRPr lang="en-US" sz="1800" dirty="0" smtClean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  <a:p>
            <a:pPr algn="r"/>
            <a:r>
              <a:rPr lang="en-US" sz="1800" dirty="0" smtClean="0">
                <a:solidFill>
                  <a:schemeClr val="tx1"/>
                </a:solidFill>
                <a:latin typeface="+mn-lt"/>
                <a:cs typeface="Courier New Bold" charset="0"/>
                <a:sym typeface="Courier New Bold" charset="0"/>
              </a:rPr>
              <a:t>(Optional)</a:t>
            </a:r>
            <a:endParaRPr lang="en-US" sz="1800" dirty="0">
              <a:solidFill>
                <a:schemeClr val="tx1"/>
              </a:solidFill>
              <a:latin typeface="+mn-lt"/>
              <a:cs typeface="Courier New Bold" charset="0"/>
              <a:sym typeface="Courier New Bold" charset="0"/>
            </a:endParaRPr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7207250" y="6365875"/>
            <a:ext cx="290513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35" name="Rectangle 15"/>
          <p:cNvSpPr>
            <a:spLocks/>
          </p:cNvSpPr>
          <p:nvPr/>
        </p:nvSpPr>
        <p:spPr bwMode="auto">
          <a:xfrm>
            <a:off x="5765800" y="6184900"/>
            <a:ext cx="1485900" cy="3302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1"/>
          <p:cNvSpPr>
            <a:spLocks/>
          </p:cNvSpPr>
          <p:nvPr/>
        </p:nvSpPr>
        <p:spPr bwMode="auto">
          <a:xfrm rot="10800000" flipH="1">
            <a:off x="6108700" y="52578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5130800" y="5029200"/>
            <a:ext cx="5080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5" name="Rectangle 3"/>
          <p:cNvSpPr>
            <a:spLocks/>
          </p:cNvSpPr>
          <p:nvPr/>
        </p:nvSpPr>
        <p:spPr bwMode="auto">
          <a:xfrm>
            <a:off x="2559593" y="4797425"/>
            <a:ext cx="2539457" cy="369332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2400" dirty="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Pointer: </a:t>
            </a:r>
            <a:r>
              <a:rPr lang="en-US" sz="2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44036" name="Rectangle 4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7891463" y="3962400"/>
            <a:ext cx="0" cy="13716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Stack Grows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Down</a:t>
            </a:r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rot="10800000" flipH="1">
            <a:off x="7891463" y="1752600"/>
            <a:ext cx="0" cy="1447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Increasing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Addresses</a:t>
            </a:r>
          </a:p>
        </p:txBody>
      </p:sp>
      <p:sp>
        <p:nvSpPr>
          <p:cNvPr id="44041" name="Rectangle 9"/>
          <p:cNvSpPr>
            <a:spLocks/>
          </p:cNvSpPr>
          <p:nvPr/>
        </p:nvSpPr>
        <p:spPr bwMode="auto">
          <a:xfrm>
            <a:off x="5630863" y="5635625"/>
            <a:ext cx="1555750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“Top”</a:t>
            </a:r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3" name="Rectangle 11"/>
          <p:cNvSpPr>
            <a:spLocks/>
          </p:cNvSpPr>
          <p:nvPr/>
        </p:nvSpPr>
        <p:spPr bwMode="auto">
          <a:xfrm>
            <a:off x="5387975" y="1066800"/>
            <a:ext cx="2041525" cy="444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262699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Stack “Bottom”</a:t>
            </a:r>
          </a:p>
        </p:txBody>
      </p:sp>
      <p:sp>
        <p:nvSpPr>
          <p:cNvPr id="44044" name="AutoShape 12"/>
          <p:cNvSpPr>
            <a:spLocks/>
          </p:cNvSpPr>
          <p:nvPr/>
        </p:nvSpPr>
        <p:spPr bwMode="auto">
          <a:xfrm>
            <a:off x="6097588" y="1524000"/>
            <a:ext cx="609600" cy="381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45" name="Rectangle 13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4046" name="Rectangle 14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4051" name="Rectangle 1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x86-64 </a:t>
            </a:r>
            <a:r>
              <a:rPr lang="en-US" dirty="0"/>
              <a:t>Stack: Pop</a:t>
            </a:r>
          </a:p>
        </p:txBody>
      </p:sp>
      <p:sp>
        <p:nvSpPr>
          <p:cNvPr id="44052" name="Rectangle 20"/>
          <p:cNvSpPr>
            <a:spLocks/>
          </p:cNvSpPr>
          <p:nvPr/>
        </p:nvSpPr>
        <p:spPr bwMode="auto"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5754688" y="4876800"/>
            <a:ext cx="1295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44054" name="Group 22"/>
          <p:cNvGrpSpPr>
            <a:grpSpLocks/>
          </p:cNvGrpSpPr>
          <p:nvPr/>
        </p:nvGrpSpPr>
        <p:grpSpPr bwMode="auto">
          <a:xfrm>
            <a:off x="5040313" y="4706938"/>
            <a:ext cx="635000" cy="323850"/>
            <a:chOff x="0" y="0"/>
            <a:chExt cx="400" cy="204"/>
          </a:xfrm>
        </p:grpSpPr>
        <p:sp>
          <p:nvSpPr>
            <p:cNvPr id="44055" name="Line 23"/>
            <p:cNvSpPr>
              <a:spLocks noChangeShapeType="1"/>
            </p:cNvSpPr>
            <p:nvPr/>
          </p:nvSpPr>
          <p:spPr bwMode="auto">
            <a:xfrm>
              <a:off x="56" y="10"/>
              <a:ext cx="320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056" name="Rectangle 24"/>
            <p:cNvSpPr>
              <a:spLocks/>
            </p:cNvSpPr>
            <p:nvPr/>
          </p:nvSpPr>
          <p:spPr bwMode="auto">
            <a:xfrm>
              <a:off x="222" y="0"/>
              <a:ext cx="178" cy="204"/>
            </a:xfrm>
            <a:prstGeom prst="rect">
              <a:avLst/>
            </a:prstGeom>
            <a:noFill/>
            <a:ln w="1905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1600" dirty="0" smtClean="0">
                  <a:solidFill>
                    <a:schemeClr val="tx1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+8</a:t>
              </a:r>
              <a:endPara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</p:txBody>
        </p:sp>
        <p:sp>
          <p:nvSpPr>
            <p:cNvPr id="44057" name="AutoShape 25"/>
            <p:cNvSpPr>
              <a:spLocks/>
            </p:cNvSpPr>
            <p:nvPr/>
          </p:nvSpPr>
          <p:spPr bwMode="auto">
            <a:xfrm rot="10800000" flipH="1">
              <a:off x="0" y="53"/>
              <a:ext cx="232" cy="120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 w="25400" cap="flat">
              <a:noFill/>
              <a:round/>
              <a:headEnd type="none" w="med" len="med"/>
              <a:tailEnd type="triangle" w="med" len="med"/>
            </a:ln>
            <a:effectLst>
              <a:outerShdw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4058" name="Rectangle 26"/>
          <p:cNvSpPr>
            <a:spLocks/>
          </p:cNvSpPr>
          <p:nvPr/>
        </p:nvSpPr>
        <p:spPr bwMode="auto">
          <a:xfrm>
            <a:off x="5754688" y="4876800"/>
            <a:ext cx="1301750" cy="30480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59" name="Rectangle 27"/>
          <p:cNvSpPr>
            <a:spLocks/>
          </p:cNvSpPr>
          <p:nvPr/>
        </p:nvSpPr>
        <p:spPr bwMode="auto">
          <a:xfrm>
            <a:off x="5753100" y="4876800"/>
            <a:ext cx="1301750" cy="3048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060" name="Freeform 28"/>
          <p:cNvSpPr>
            <a:spLocks/>
          </p:cNvSpPr>
          <p:nvPr/>
        </p:nvSpPr>
        <p:spPr bwMode="auto">
          <a:xfrm>
            <a:off x="6107113" y="4953000"/>
            <a:ext cx="604837" cy="685800"/>
          </a:xfrm>
          <a:custGeom>
            <a:avLst/>
            <a:gdLst/>
            <a:ahLst/>
            <a:cxnLst>
              <a:cxn ang="0">
                <a:pos x="5263" y="6200"/>
              </a:cxn>
              <a:cxn ang="0">
                <a:pos x="5263" y="21600"/>
              </a:cxn>
              <a:cxn ang="0">
                <a:pos x="16144" y="21600"/>
              </a:cxn>
              <a:cxn ang="0">
                <a:pos x="16144" y="6400"/>
              </a:cxn>
              <a:cxn ang="0">
                <a:pos x="21600" y="6400"/>
              </a:cxn>
              <a:cxn ang="0">
                <a:pos x="10929" y="0"/>
              </a:cxn>
              <a:cxn ang="0">
                <a:pos x="0" y="6043"/>
              </a:cxn>
              <a:cxn ang="0">
                <a:pos x="5263" y="6200"/>
              </a:cxn>
              <a:cxn ang="0">
                <a:pos x="5263" y="6200"/>
              </a:cxn>
            </a:cxnLst>
            <a:rect l="0" t="0" r="r" b="b"/>
            <a:pathLst>
              <a:path w="21600" h="21600">
                <a:moveTo>
                  <a:pt x="5263" y="6200"/>
                </a:moveTo>
                <a:lnTo>
                  <a:pt x="5263" y="21600"/>
                </a:lnTo>
                <a:lnTo>
                  <a:pt x="16144" y="21600"/>
                </a:lnTo>
                <a:lnTo>
                  <a:pt x="16144" y="6400"/>
                </a:lnTo>
                <a:lnTo>
                  <a:pt x="21600" y="6400"/>
                </a:lnTo>
                <a:lnTo>
                  <a:pt x="10929" y="0"/>
                </a:lnTo>
                <a:lnTo>
                  <a:pt x="0" y="6043"/>
                </a:lnTo>
                <a:lnTo>
                  <a:pt x="5263" y="6200"/>
                </a:lnTo>
                <a:close/>
                <a:moveTo>
                  <a:pt x="5263" y="6200"/>
                </a:moveTo>
              </a:path>
            </a:pathLst>
          </a:custGeom>
          <a:solidFill>
            <a:srgbClr val="980002"/>
          </a:solidFill>
          <a:ln w="38100" cap="flat">
            <a:noFill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" name="Rectangle 8"/>
          <p:cNvSpPr txBox="1">
            <a:spLocks noChangeArrowheads="1"/>
          </p:cNvSpPr>
          <p:nvPr/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>
            <a:lvl1pPr marL="254000" indent="-254000" algn="l" rtl="0" fontAlgn="base"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  <a:sym typeface="Calibri Bold" charset="0"/>
              </a:defRPr>
            </a:lvl1pPr>
            <a:lvl2pPr marL="514350" indent="-234950" algn="l" rtl="0" fontAlgn="base">
              <a:spcBef>
                <a:spcPts val="5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charset="2"/>
              <a:buChar char="§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2pPr>
            <a:lvl3pPr marL="800100" indent="-2032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3pPr>
            <a:lvl4pPr marL="11430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4pPr>
            <a:lvl5pPr marL="1460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5pPr>
            <a:lvl6pPr marL="1917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6pPr>
            <a:lvl7pPr marL="2374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7pPr>
            <a:lvl8pPr marL="283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8pPr>
            <a:lvl9pPr marL="328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alibri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ヒラギノ角ゴ ProN W3" charset="0"/>
                <a:cs typeface="ヒラギノ角ゴ ProN W3" charset="0"/>
                <a:sym typeface="Calibri" charset="0"/>
              </a:defRPr>
            </a:lvl9pPr>
          </a:lstStyle>
          <a:p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popq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err="1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Dest</a:t>
            </a:r>
            <a:endParaRPr lang="en-US" dirty="0" smtClean="0">
              <a:latin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Read value at address given by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endParaRPr lang="en-US" dirty="0" smtClean="0">
              <a:latin typeface="Courier New Bold" charset="0"/>
              <a:cs typeface="Courier New Bold" charset="0"/>
              <a:sym typeface="Courier New Bold" charset="0"/>
            </a:endParaRPr>
          </a:p>
          <a:p>
            <a:pPr marL="552450" lvl="1"/>
            <a:r>
              <a:rPr lang="en-US" dirty="0" smtClean="0"/>
              <a:t>Increment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r>
              <a:rPr lang="en-US" dirty="0" smtClean="0"/>
              <a:t> by 8</a:t>
            </a:r>
          </a:p>
          <a:p>
            <a:pPr marL="552450" lvl="1"/>
            <a:r>
              <a:rPr lang="en-US" dirty="0" smtClean="0"/>
              <a:t>Store value at </a:t>
            </a:r>
            <a:r>
              <a:rPr lang="en-US" dirty="0" err="1" smtClean="0"/>
              <a:t>Dest</a:t>
            </a:r>
            <a:r>
              <a:rPr lang="en-US" dirty="0" smtClean="0"/>
              <a:t> (must be register)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7594624" presetClass="entr" presetSubtype="1395378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67594624" presetClass="entr" presetSubtype="13953796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Procedures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Stack Structure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Calling Conventions</a:t>
            </a:r>
          </a:p>
          <a:p>
            <a:pPr lvl="2"/>
            <a:r>
              <a:rPr lang="en-US" b="1" dirty="0" smtClean="0"/>
              <a:t>Passing control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Passing data</a:t>
            </a:r>
          </a:p>
          <a:p>
            <a:pPr lvl="2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Managing local data</a:t>
            </a:r>
          </a:p>
          <a:p>
            <a:pPr lvl="1"/>
            <a:r>
              <a:rPr lang="en-US" b="1" dirty="0" smtClean="0">
                <a:solidFill>
                  <a:srgbClr val="7F7F7F"/>
                </a:solidFill>
              </a:rPr>
              <a:t>Illustration of Recursion</a:t>
            </a:r>
            <a:endParaRPr lang="en-US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Examples</a:t>
            </a:r>
            <a:endParaRPr lang="en-US" dirty="0"/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76200" y="4800600"/>
            <a:ext cx="2667000" cy="18288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mult2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a, long b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 = a * b;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s;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3505200" y="381000"/>
            <a:ext cx="4267200" cy="1828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void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multstore</a:t>
            </a:r>
            <a:endParaRPr lang="en-US" sz="18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y,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dest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t = mult2(x, y);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dest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t;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6" name="Rectangle 4"/>
          <p:cNvSpPr>
            <a:spLocks/>
          </p:cNvSpPr>
          <p:nvPr/>
        </p:nvSpPr>
        <p:spPr bwMode="auto">
          <a:xfrm>
            <a:off x="2971800" y="4800600"/>
            <a:ext cx="5867400" cy="18288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0000000000400550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&lt;mult2&gt;:</a:t>
            </a: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400550:  mov 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%rdi,%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	# a 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400553:  imul   </a:t>
            </a:r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%rsi,%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	# a * b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ro-RO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ro-RO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400557:  retq			# Return</a:t>
            </a:r>
            <a:endParaRPr lang="ro-RO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1066800" y="2362200"/>
            <a:ext cx="6781800" cy="2057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0000000000400540 &lt;multstore&gt;: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400540: push   %rbx		# Save %rbx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400541: mov    %rdx,%rbx		# Save dest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400544: callq  </a:t>
            </a:r>
            <a:r>
              <a:rPr lang="sk-SK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400550 </a:t>
            </a:r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&lt;mult2&gt;	# mult2(x,y)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400549: mov    %rax,(%rbx)	# Save at dest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40054c: pop    %rbx		# Restore %rbx</a:t>
            </a:r>
          </a:p>
          <a:p>
            <a:pPr algn="l"/>
            <a:r>
              <a:rPr lang="sk-SK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40054d: retq			# Return</a:t>
            </a:r>
          </a:p>
        </p:txBody>
      </p:sp>
    </p:spTree>
    <p:extLst>
      <p:ext uri="{BB962C8B-B14F-4D97-AF65-F5344CB8AC3E}">
        <p14:creationId xmlns:p14="http://schemas.microsoft.com/office/powerpoint/2010/main" val="37338847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Procedure Control Flow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Use stack to support procedure call and return</a:t>
            </a:r>
          </a:p>
          <a:p>
            <a:r>
              <a:rPr lang="en-US" dirty="0">
                <a:solidFill>
                  <a:srgbClr val="980002"/>
                </a:solidFill>
              </a:rPr>
              <a:t>Procedure call:</a:t>
            </a:r>
            <a:r>
              <a:rPr lang="en-US" dirty="0"/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call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label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Push return address on stack</a:t>
            </a:r>
          </a:p>
          <a:p>
            <a:pPr marL="552450" lvl="1"/>
            <a:r>
              <a:rPr lang="en-US" dirty="0"/>
              <a:t>Jump to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label</a:t>
            </a:r>
            <a:endParaRPr lang="en-US" dirty="0"/>
          </a:p>
          <a:p>
            <a:r>
              <a:rPr lang="en-US" dirty="0"/>
              <a:t>Return address:</a:t>
            </a:r>
          </a:p>
          <a:p>
            <a:pPr marL="552450" lvl="1"/>
            <a:r>
              <a:rPr lang="en-US" dirty="0"/>
              <a:t>Address of the next instruction right after call</a:t>
            </a:r>
          </a:p>
          <a:p>
            <a:pPr marL="552450" lvl="1"/>
            <a:r>
              <a:rPr lang="en-US" dirty="0"/>
              <a:t>Example from disassembly</a:t>
            </a:r>
          </a:p>
          <a:p>
            <a:r>
              <a:rPr lang="en-US" dirty="0" smtClean="0">
                <a:solidFill>
                  <a:srgbClr val="980002"/>
                </a:solidFill>
              </a:rPr>
              <a:t>Procedure </a:t>
            </a:r>
            <a:r>
              <a:rPr lang="en-US" dirty="0">
                <a:solidFill>
                  <a:srgbClr val="980002"/>
                </a:solidFill>
              </a:rPr>
              <a:t>return:</a:t>
            </a:r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ret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Pop address from stack</a:t>
            </a:r>
          </a:p>
          <a:p>
            <a:pPr marL="552450" lvl="1"/>
            <a:r>
              <a:rPr lang="en-US" dirty="0"/>
              <a:t>Jump to address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13508</TotalTime>
  <Pages>0</Pages>
  <Words>4441</Words>
  <Characters>0</Characters>
  <Application>Microsoft Macintosh PowerPoint</Application>
  <PresentationFormat>On-screen Show (4:3)</PresentationFormat>
  <Lines>0</Lines>
  <Paragraphs>1381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Title Slide</vt:lpstr>
      <vt:lpstr>Title and Content</vt:lpstr>
      <vt:lpstr>Title Only</vt:lpstr>
      <vt:lpstr>Title and Content: Build</vt:lpstr>
      <vt:lpstr>Machine-Level Programming III: Procedures  15-213: Introduction to Computer Systems 7th Lecture, Sep. 22, 2015</vt:lpstr>
      <vt:lpstr>Mechanisms in Procedures</vt:lpstr>
      <vt:lpstr>Today</vt:lpstr>
      <vt:lpstr>x86-64 Stack</vt:lpstr>
      <vt:lpstr>x86-64 Stack: Push</vt:lpstr>
      <vt:lpstr>x86-64 Stack: Pop</vt:lpstr>
      <vt:lpstr>Today</vt:lpstr>
      <vt:lpstr>Code Examples</vt:lpstr>
      <vt:lpstr>Procedure Control Flow</vt:lpstr>
      <vt:lpstr>Control Flow Example #1</vt:lpstr>
      <vt:lpstr>Control Flow Example #2</vt:lpstr>
      <vt:lpstr>Control Flow Example #3</vt:lpstr>
      <vt:lpstr>Control Flow Example #4</vt:lpstr>
      <vt:lpstr>Today</vt:lpstr>
      <vt:lpstr>Procedure Data Flow</vt:lpstr>
      <vt:lpstr>Data Flow Examples</vt:lpstr>
      <vt:lpstr>Today</vt:lpstr>
      <vt:lpstr>Stack-Based Languages</vt:lpstr>
      <vt:lpstr>Call Chain Example</vt:lpstr>
      <vt:lpstr>Stack Frames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x86-64/Linux Stack Frame</vt:lpstr>
      <vt:lpstr>Example: incr</vt:lpstr>
      <vt:lpstr>Example: Calling incr #1</vt:lpstr>
      <vt:lpstr>Example: Calling incr #2</vt:lpstr>
      <vt:lpstr>Example: Calling incr #3</vt:lpstr>
      <vt:lpstr>Example: Calling incr #4</vt:lpstr>
      <vt:lpstr>Example: Calling incr #5</vt:lpstr>
      <vt:lpstr>Register Saving Conventions</vt:lpstr>
      <vt:lpstr>Register Saving Conventions</vt:lpstr>
      <vt:lpstr>x86-64 Linux Register Usage #1</vt:lpstr>
      <vt:lpstr>x86-64 Linux Register Usage #2</vt:lpstr>
      <vt:lpstr>Callee-Saved Example #1</vt:lpstr>
      <vt:lpstr>Callee-Saved Example #2</vt:lpstr>
      <vt:lpstr>Today</vt:lpstr>
      <vt:lpstr>Recursive Function</vt:lpstr>
      <vt:lpstr>Recursive Function Terminal Case</vt:lpstr>
      <vt:lpstr>Recursive Function Register Save</vt:lpstr>
      <vt:lpstr>Recursive Function Call Setup</vt:lpstr>
      <vt:lpstr>Recursive Function Call</vt:lpstr>
      <vt:lpstr>Recursive Function Result</vt:lpstr>
      <vt:lpstr>Recursive Function Completion</vt:lpstr>
      <vt:lpstr>Observations About Recursion</vt:lpstr>
      <vt:lpstr>x86-64 Procedure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Randal Bryant</cp:lastModifiedBy>
  <cp:revision>400</cp:revision>
  <dcterms:created xsi:type="dcterms:W3CDTF">2012-09-18T14:16:22Z</dcterms:created>
  <dcterms:modified xsi:type="dcterms:W3CDTF">2015-09-22T17:16:23Z</dcterms:modified>
</cp:coreProperties>
</file>