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  <p:sldMasterId id="2147483652" r:id="rId4"/>
  </p:sldMasterIdLst>
  <p:notesMasterIdLst>
    <p:notesMasterId r:id="rId47"/>
  </p:notesMasterIdLst>
  <p:sldIdLst>
    <p:sldId id="317" r:id="rId5"/>
    <p:sldId id="344" r:id="rId6"/>
    <p:sldId id="284" r:id="rId7"/>
    <p:sldId id="285" r:id="rId8"/>
    <p:sldId id="286" r:id="rId9"/>
    <p:sldId id="287" r:id="rId10"/>
    <p:sldId id="288" r:id="rId11"/>
    <p:sldId id="364" r:id="rId12"/>
    <p:sldId id="289" r:id="rId13"/>
    <p:sldId id="350" r:id="rId14"/>
    <p:sldId id="293" r:id="rId15"/>
    <p:sldId id="295" r:id="rId16"/>
    <p:sldId id="366" r:id="rId17"/>
    <p:sldId id="301" r:id="rId18"/>
    <p:sldId id="332" r:id="rId19"/>
    <p:sldId id="302" r:id="rId20"/>
    <p:sldId id="304" r:id="rId21"/>
    <p:sldId id="351" r:id="rId22"/>
    <p:sldId id="306" r:id="rId23"/>
    <p:sldId id="307" r:id="rId24"/>
    <p:sldId id="309" r:id="rId25"/>
    <p:sldId id="312" r:id="rId26"/>
    <p:sldId id="368" r:id="rId27"/>
    <p:sldId id="367" r:id="rId28"/>
    <p:sldId id="369" r:id="rId29"/>
    <p:sldId id="336" r:id="rId30"/>
    <p:sldId id="338" r:id="rId31"/>
    <p:sldId id="370" r:id="rId32"/>
    <p:sldId id="339" r:id="rId33"/>
    <p:sldId id="365" r:id="rId34"/>
    <p:sldId id="352" r:id="rId35"/>
    <p:sldId id="353" r:id="rId36"/>
    <p:sldId id="354" r:id="rId37"/>
    <p:sldId id="355" r:id="rId38"/>
    <p:sldId id="356" r:id="rId39"/>
    <p:sldId id="357" r:id="rId40"/>
    <p:sldId id="358" r:id="rId41"/>
    <p:sldId id="359" r:id="rId42"/>
    <p:sldId id="360" r:id="rId43"/>
    <p:sldId id="361" r:id="rId44"/>
    <p:sldId id="371" r:id="rId45"/>
    <p:sldId id="324" r:id="rId46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663300"/>
    <a:srgbClr val="008000"/>
    <a:srgbClr val="CC0000"/>
    <a:srgbClr val="CCFFCC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4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9" d="100"/>
        <a:sy n="119" d="100"/>
      </p:scale>
      <p:origin x="0" y="269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slide" Target="slides/slide42.xml"/><Relationship Id="rId47" Type="http://schemas.openxmlformats.org/officeDocument/2006/relationships/notesMaster" Target="notesMasters/notesMaster1.xml"/><Relationship Id="rId48" Type="http://schemas.openxmlformats.org/officeDocument/2006/relationships/printerSettings" Target="printerSettings/printerSettings1.bin"/><Relationship Id="rId49" Type="http://schemas.openxmlformats.org/officeDocument/2006/relationships/presProps" Target="presProps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50" Type="http://schemas.openxmlformats.org/officeDocument/2006/relationships/viewProps" Target="viewProps.xml"/><Relationship Id="rId51" Type="http://schemas.openxmlformats.org/officeDocument/2006/relationships/theme" Target="theme/theme1.xml"/><Relationship Id="rId5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slide" Target="slides/slide40.xml"/><Relationship Id="rId45" Type="http://schemas.openxmlformats.org/officeDocument/2006/relationships/slide" Target="slides/slide4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E16927-21FB-45BE-9815-9A740330FA9B}" type="datetimeFigureOut">
              <a:rPr lang="en-US" smtClean="0"/>
              <a:pPr/>
              <a:t>9/17/15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A65B0C-B35D-4608-94F8-324A6C7A47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44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98538"/>
            <a:ext cx="2057400" cy="51276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98538"/>
            <a:ext cx="6019800" cy="51276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97000"/>
            <a:ext cx="4114800" cy="543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97000"/>
            <a:ext cx="4114800" cy="543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54000"/>
            <a:ext cx="2095500" cy="6578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54000"/>
            <a:ext cx="6134100" cy="6578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97000"/>
            <a:ext cx="4114800" cy="543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97000"/>
            <a:ext cx="4114800" cy="543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54000"/>
            <a:ext cx="2095500" cy="6578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54000"/>
            <a:ext cx="6134100" cy="6578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54000"/>
            <a:ext cx="2095500" cy="5872163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54000"/>
            <a:ext cx="6134100" cy="5872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998538"/>
            <a:ext cx="7772400" cy="288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alibri Bold" charset="0"/>
              </a:rPr>
              <a:t>Click to edit Master title style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8830843" y="6601841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16031" y="6629400"/>
            <a:ext cx="46493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0" dirty="0" smtClean="0">
                <a:latin typeface="Calibri" pitchFamily="34" charset="0"/>
              </a:rPr>
              <a:t>Bryant</a:t>
            </a:r>
            <a:r>
              <a:rPr lang="en-US" sz="1000" b="0" i="0" baseline="0" dirty="0" smtClean="0">
                <a:latin typeface="Calibri" pitchFamily="34" charset="0"/>
              </a:rPr>
              <a:t> and </a:t>
            </a:r>
            <a:r>
              <a:rPr lang="en-US" sz="1000" b="0" i="0" baseline="0" dirty="0" err="1" smtClean="0">
                <a:latin typeface="Calibri" pitchFamily="34" charset="0"/>
              </a:rPr>
              <a:t>O’Hallaron</a:t>
            </a:r>
            <a:r>
              <a:rPr lang="en-US" sz="1000" b="0" i="0" baseline="0" dirty="0" smtClean="0">
                <a:latin typeface="Calibri" pitchFamily="34" charset="0"/>
              </a:rPr>
              <a:t>, Computer Systems: A Programmer’s Perspective, Third Edition</a:t>
            </a:r>
            <a:endParaRPr lang="en-US" sz="1000" b="0" i="0" dirty="0" smtClean="0"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ransition xmlns:p14="http://schemas.microsoft.com/office/powerpoint/2010/main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Calibri Bold" charset="0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9pPr>
    </p:titleStyle>
    <p:bodyStyle>
      <a:lvl1pPr algn="l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1pPr>
      <a:lvl2pPr marL="457200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2pPr>
      <a:lvl3pPr marL="914400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3pPr>
      <a:lvl4pPr marL="1371600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4pPr>
      <a:lvl5pPr marL="1828800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5pPr>
      <a:lvl6pPr marL="2286000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6pPr>
      <a:lvl7pPr marL="2743200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7pPr>
      <a:lvl8pPr marL="3200400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8pPr>
      <a:lvl9pPr marL="3657600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54000"/>
            <a:ext cx="8382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>
                <a:sym typeface="Calibri Bold" charset="0"/>
              </a:rPr>
              <a:t>Click to edit Master title style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97000"/>
            <a:ext cx="8382000" cy="543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>
                <a:sym typeface="Calibri Bold" charset="0"/>
              </a:rPr>
              <a:t>Click to edit Master text styles</a:t>
            </a:r>
          </a:p>
          <a:p>
            <a:pPr lvl="1"/>
            <a:r>
              <a:rPr lang="en-US" dirty="0" smtClean="0">
                <a:sym typeface="Calibri" charset="0"/>
              </a:rPr>
              <a:t>Second level</a:t>
            </a:r>
          </a:p>
          <a:p>
            <a:pPr lvl="2"/>
            <a:r>
              <a:rPr lang="en-US" dirty="0" smtClean="0">
                <a:sym typeface="Calibri" charset="0"/>
              </a:rPr>
              <a:t>Third level</a:t>
            </a:r>
          </a:p>
          <a:p>
            <a:pPr lvl="3"/>
            <a:r>
              <a:rPr lang="en-US" dirty="0" smtClean="0">
                <a:sym typeface="Calibri" charset="0"/>
              </a:rPr>
              <a:t>Fourth level</a:t>
            </a:r>
          </a:p>
          <a:p>
            <a:pPr lvl="4"/>
            <a:r>
              <a:rPr lang="en-US" dirty="0" smtClean="0">
                <a:sym typeface="Calibri" charset="0"/>
              </a:rPr>
              <a:t>Fifth level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8830843" y="6601841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16031" y="6629400"/>
            <a:ext cx="46493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0" dirty="0" smtClean="0">
                <a:latin typeface="Calibri" pitchFamily="34" charset="0"/>
              </a:rPr>
              <a:t>Bryant</a:t>
            </a:r>
            <a:r>
              <a:rPr lang="en-US" sz="1000" b="0" i="0" baseline="0" dirty="0" smtClean="0">
                <a:latin typeface="Calibri" pitchFamily="34" charset="0"/>
              </a:rPr>
              <a:t> and </a:t>
            </a:r>
            <a:r>
              <a:rPr lang="en-US" sz="1000" b="0" i="0" baseline="0" dirty="0" err="1" smtClean="0">
                <a:latin typeface="Calibri" pitchFamily="34" charset="0"/>
              </a:rPr>
              <a:t>O’Hallaron</a:t>
            </a:r>
            <a:r>
              <a:rPr lang="en-US" sz="1000" b="0" i="0" baseline="0" dirty="0" smtClean="0">
                <a:latin typeface="Calibri" pitchFamily="34" charset="0"/>
              </a:rPr>
              <a:t>, Computer Systems: A Programmer’s Perspective, Third Edition</a:t>
            </a:r>
            <a:endParaRPr lang="en-US" sz="1000" b="0" i="0" dirty="0" smtClean="0"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ransition xmlns:p14="http://schemas.microsoft.com/office/powerpoint/2010/main"/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  <a:sym typeface="Calibri Bold" charset="0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9pPr>
    </p:titleStyle>
    <p:bodyStyle>
      <a:lvl1pPr marL="254000" indent="-254000" algn="l" rtl="0" fontAlgn="base">
        <a:spcBef>
          <a:spcPts val="600"/>
        </a:spcBef>
        <a:spcAft>
          <a:spcPct val="0"/>
        </a:spcAft>
        <a:buClr>
          <a:srgbClr val="990000"/>
        </a:buClr>
        <a:buSzPct val="60000"/>
        <a:buFont typeface="Wingdings 2" charset="2"/>
        <a:buChar char="¢"/>
        <a:defRPr sz="2400" b="1">
          <a:solidFill>
            <a:schemeClr val="tx1"/>
          </a:solidFill>
          <a:latin typeface="+mn-lt"/>
          <a:ea typeface="+mn-ea"/>
          <a:cs typeface="+mn-cs"/>
          <a:sym typeface="Calibri Bold" charset="0"/>
        </a:defRPr>
      </a:lvl1pPr>
      <a:lvl2pPr marL="514350" indent="-234950" algn="l" rtl="0" fontAlgn="base">
        <a:spcBef>
          <a:spcPts val="500"/>
        </a:spcBef>
        <a:spcAft>
          <a:spcPct val="0"/>
        </a:spcAft>
        <a:buClr>
          <a:srgbClr val="990000"/>
        </a:buClr>
        <a:buSzPct val="110000"/>
        <a:buFont typeface="Wingdings" charset="2"/>
        <a:buChar char="§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2pPr>
      <a:lvl3pPr marL="800100" indent="-203200" algn="l" rtl="0" fontAlgn="base">
        <a:spcBef>
          <a:spcPts val="500"/>
        </a:spcBef>
        <a:spcAft>
          <a:spcPct val="0"/>
        </a:spcAft>
        <a:buClr>
          <a:srgbClr val="000000"/>
        </a:buClr>
        <a:buSzPct val="80000"/>
        <a:buFont typeface="Wingdings" charset="2"/>
        <a:buChar char="§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3pPr>
      <a:lvl4pPr marL="11430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–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4pPr>
      <a:lvl5pPr marL="14605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5pPr>
      <a:lvl6pPr marL="19177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6pPr>
      <a:lvl7pPr marL="23749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7pPr>
      <a:lvl8pPr marL="28321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8pPr>
      <a:lvl9pPr marL="32893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54000"/>
            <a:ext cx="8382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>
                <a:sym typeface="Calibri Bold" charset="0"/>
              </a:rPr>
              <a:t>Click to edit Master title style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97000"/>
            <a:ext cx="8382000" cy="543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>
                <a:sym typeface="Calibri Bold" charset="0"/>
              </a:rPr>
              <a:t>Click to edit Master text styles</a:t>
            </a:r>
          </a:p>
          <a:p>
            <a:pPr lvl="1"/>
            <a:r>
              <a:rPr lang="en-US" dirty="0" smtClean="0">
                <a:sym typeface="Calibri" charset="0"/>
              </a:rPr>
              <a:t>Second level</a:t>
            </a:r>
          </a:p>
          <a:p>
            <a:pPr lvl="2"/>
            <a:r>
              <a:rPr lang="en-US" dirty="0" smtClean="0">
                <a:sym typeface="Calibri" charset="0"/>
              </a:rPr>
              <a:t>Third level</a:t>
            </a:r>
          </a:p>
          <a:p>
            <a:pPr lvl="3"/>
            <a:r>
              <a:rPr lang="en-US" dirty="0" smtClean="0">
                <a:sym typeface="Calibri" charset="0"/>
              </a:rPr>
              <a:t>Fourth level</a:t>
            </a:r>
          </a:p>
          <a:p>
            <a:pPr lvl="4"/>
            <a:r>
              <a:rPr lang="en-US" dirty="0" smtClean="0">
                <a:sym typeface="Calibri" charset="0"/>
              </a:rPr>
              <a:t>Fifth level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8830843" y="6601841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16031" y="6629400"/>
            <a:ext cx="46493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0" dirty="0" smtClean="0">
                <a:latin typeface="Calibri" pitchFamily="34" charset="0"/>
              </a:rPr>
              <a:t>Bryant</a:t>
            </a:r>
            <a:r>
              <a:rPr lang="en-US" sz="1000" b="0" i="0" baseline="0" dirty="0" smtClean="0">
                <a:latin typeface="Calibri" pitchFamily="34" charset="0"/>
              </a:rPr>
              <a:t> and </a:t>
            </a:r>
            <a:r>
              <a:rPr lang="en-US" sz="1000" b="0" i="0" baseline="0" dirty="0" err="1" smtClean="0">
                <a:latin typeface="Calibri" pitchFamily="34" charset="0"/>
              </a:rPr>
              <a:t>O’Hallaron</a:t>
            </a:r>
            <a:r>
              <a:rPr lang="en-US" sz="1000" b="0" i="0" baseline="0" dirty="0" smtClean="0">
                <a:latin typeface="Calibri" pitchFamily="34" charset="0"/>
              </a:rPr>
              <a:t>, Computer Systems: A Programmer’s Perspective, Third Edition</a:t>
            </a:r>
            <a:endParaRPr lang="en-US" sz="1000" b="0" i="0" dirty="0" smtClean="0"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ransition xmlns:p14="http://schemas.microsoft.com/office/powerpoint/2010/main"/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  <a:sym typeface="Calibri Bold" charset="0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9pPr>
    </p:titleStyle>
    <p:bodyStyle>
      <a:lvl1pPr marL="254000" indent="-254000" algn="l" rtl="0" fontAlgn="base">
        <a:spcBef>
          <a:spcPts val="600"/>
        </a:spcBef>
        <a:spcAft>
          <a:spcPct val="0"/>
        </a:spcAft>
        <a:buClr>
          <a:srgbClr val="990000"/>
        </a:buClr>
        <a:buSzPct val="60000"/>
        <a:buFont typeface="Wingdings 2" charset="2"/>
        <a:buChar char="¢"/>
        <a:defRPr sz="2400" b="1">
          <a:solidFill>
            <a:schemeClr val="tx1"/>
          </a:solidFill>
          <a:latin typeface="+mn-lt"/>
          <a:ea typeface="+mn-ea"/>
          <a:cs typeface="+mn-cs"/>
          <a:sym typeface="Calibri Bold" charset="0"/>
        </a:defRPr>
      </a:lvl1pPr>
      <a:lvl2pPr marL="514350" indent="-234950" algn="l" rtl="0" fontAlgn="base">
        <a:spcBef>
          <a:spcPts val="500"/>
        </a:spcBef>
        <a:spcAft>
          <a:spcPct val="0"/>
        </a:spcAft>
        <a:buClr>
          <a:srgbClr val="990000"/>
        </a:buClr>
        <a:buSzPct val="110000"/>
        <a:buFont typeface="Wingdings" charset="2"/>
        <a:buChar char="§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2pPr>
      <a:lvl3pPr marL="800100" indent="-203200" algn="l" rtl="0" fontAlgn="base">
        <a:spcBef>
          <a:spcPts val="500"/>
        </a:spcBef>
        <a:spcAft>
          <a:spcPct val="0"/>
        </a:spcAft>
        <a:buClr>
          <a:srgbClr val="000000"/>
        </a:buClr>
        <a:buSzPct val="80000"/>
        <a:buFont typeface="Wingdings" charset="2"/>
        <a:buChar char="§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3pPr>
      <a:lvl4pPr marL="11430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–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4pPr>
      <a:lvl5pPr marL="14605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5pPr>
      <a:lvl6pPr marL="19177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6pPr>
      <a:lvl7pPr marL="23749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7pPr>
      <a:lvl8pPr marL="28321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8pPr>
      <a:lvl9pPr marL="32893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54000"/>
            <a:ext cx="8382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>
                <a:sym typeface="Calibri Bold" charset="0"/>
              </a:rPr>
              <a:t>Click to edit Master title style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8830843" y="6601841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-16031" y="6629400"/>
            <a:ext cx="46493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0" dirty="0" smtClean="0">
                <a:latin typeface="Calibri" pitchFamily="34" charset="0"/>
              </a:rPr>
              <a:t>Bryant</a:t>
            </a:r>
            <a:r>
              <a:rPr lang="en-US" sz="1000" b="0" i="0" baseline="0" dirty="0" smtClean="0">
                <a:latin typeface="Calibri" pitchFamily="34" charset="0"/>
              </a:rPr>
              <a:t> and </a:t>
            </a:r>
            <a:r>
              <a:rPr lang="en-US" sz="1000" b="0" i="0" baseline="0" dirty="0" err="1" smtClean="0">
                <a:latin typeface="Calibri" pitchFamily="34" charset="0"/>
              </a:rPr>
              <a:t>O’Hallaron</a:t>
            </a:r>
            <a:r>
              <a:rPr lang="en-US" sz="1000" b="0" i="0" baseline="0" dirty="0" smtClean="0">
                <a:latin typeface="Calibri" pitchFamily="34" charset="0"/>
              </a:rPr>
              <a:t>, Computer Systems: A Programmer’s Perspective, Third Edition</a:t>
            </a:r>
            <a:endParaRPr lang="en-US" sz="1000" b="0" i="0" dirty="0" smtClean="0"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ransition xmlns:p14="http://schemas.microsoft.com/office/powerpoint/2010/main"/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  <a:sym typeface="Calibri Bold" charset="0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9pPr>
    </p:titleStyle>
    <p:bodyStyle>
      <a:lvl1pPr marL="342900" indent="-342900" algn="l" rtl="0" fontAlgn="base">
        <a:spcBef>
          <a:spcPts val="600"/>
        </a:spcBef>
        <a:spcAft>
          <a:spcPct val="0"/>
        </a:spcAft>
        <a:buClr>
          <a:srgbClr val="990000"/>
        </a:buClr>
        <a:buSzPct val="60000"/>
        <a:buFont typeface="Wingdings 2" charset="2"/>
        <a:buChar char="¢"/>
        <a:defRPr sz="2400">
          <a:solidFill>
            <a:schemeClr val="tx1"/>
          </a:solidFill>
          <a:latin typeface="+mn-lt"/>
          <a:ea typeface="+mn-ea"/>
          <a:cs typeface="+mn-cs"/>
          <a:sym typeface="Calibri Bold" charset="0"/>
        </a:defRPr>
      </a:lvl1pPr>
      <a:lvl2pPr marL="742950" indent="-285750" algn="l" rtl="0" fontAlgn="base">
        <a:spcBef>
          <a:spcPts val="500"/>
        </a:spcBef>
        <a:spcAft>
          <a:spcPct val="0"/>
        </a:spcAft>
        <a:buClr>
          <a:srgbClr val="990000"/>
        </a:buClr>
        <a:buSzPct val="110000"/>
        <a:buFont typeface="Wingdings" charset="2"/>
        <a:buChar char="§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2pPr>
      <a:lvl3pPr marL="11430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80000"/>
        <a:buFont typeface="Wingdings" charset="2"/>
        <a:buChar char="§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3pPr>
      <a:lvl4pPr marL="16002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–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4pPr>
      <a:lvl5pPr marL="20574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5pPr>
      <a:lvl6pPr marL="25146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6pPr>
      <a:lvl7pPr marL="29718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7pPr>
      <a:lvl8pPr marL="34290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8pPr>
      <a:lvl9pPr marL="38862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8194" name="Rectangle 2"/>
          <p:cNvSpPr>
            <a:spLocks/>
          </p:cNvSpPr>
          <p:nvPr/>
        </p:nvSpPr>
        <p:spPr bwMode="auto">
          <a:xfrm>
            <a:off x="7897813" y="-26988"/>
            <a:ext cx="1320800" cy="25241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/>
            <a:r>
              <a:rPr lang="en-US" sz="1200">
                <a:solidFill>
                  <a:srgbClr val="FFFFFF"/>
                </a:solidFill>
                <a:latin typeface="Times New Roman" charset="0"/>
                <a:cs typeface="Times New Roman" charset="0"/>
                <a:sym typeface="Times New Roman" charset="0"/>
              </a:rPr>
              <a:t>Carnegie Mellon</a:t>
            </a:r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772400" cy="2590800"/>
          </a:xfrm>
        </p:spPr>
        <p:txBody>
          <a:bodyPr/>
          <a:lstStyle/>
          <a:p>
            <a:pPr lvl="0">
              <a:defRPr/>
            </a:pPr>
            <a:r>
              <a:rPr lang="en-US" b="1" dirty="0" smtClean="0">
                <a:solidFill>
                  <a:srgbClr val="000000"/>
                </a:solidFill>
              </a:rPr>
              <a:t>Machine-Level Programming II: Control</a:t>
            </a:r>
            <a:r>
              <a:rPr lang="en-US" dirty="0" smtClean="0">
                <a:solidFill>
                  <a:srgbClr val="000000"/>
                </a:solidFill>
                <a:latin typeface="Calibri" charset="0"/>
                <a:ea typeface="ヒラギノ角ゴ ProN W3" charset="-128"/>
                <a:cs typeface="ヒラギノ角ゴ ProN W3" charset="-128"/>
                <a:sym typeface="Calibri" charset="0"/>
              </a:rPr>
              <a:t/>
            </a:r>
            <a:br>
              <a:rPr lang="en-US" dirty="0" smtClean="0">
                <a:solidFill>
                  <a:srgbClr val="000000"/>
                </a:solidFill>
                <a:latin typeface="Calibri" charset="0"/>
                <a:ea typeface="ヒラギノ角ゴ ProN W3" charset="-128"/>
                <a:cs typeface="ヒラギノ角ゴ ProN W3" charset="-128"/>
                <a:sym typeface="Calibri" charset="0"/>
              </a:rPr>
            </a:br>
            <a:r>
              <a:rPr lang="en-US" dirty="0" smtClean="0">
                <a:solidFill>
                  <a:srgbClr val="000000"/>
                </a:solidFill>
                <a:latin typeface="Calibri" charset="0"/>
                <a:ea typeface="ヒラギノ角ゴ ProN W3" charset="-128"/>
                <a:cs typeface="ヒラギノ角ゴ ProN W3" charset="-128"/>
                <a:sym typeface="Calibri" charset="0"/>
              </a:rPr>
              <a:t/>
            </a:r>
            <a:br>
              <a:rPr lang="en-US" dirty="0" smtClean="0">
                <a:solidFill>
                  <a:srgbClr val="000000"/>
                </a:solidFill>
                <a:latin typeface="Calibri" charset="0"/>
                <a:ea typeface="ヒラギノ角ゴ ProN W3" charset="-128"/>
                <a:cs typeface="ヒラギノ角ゴ ProN W3" charset="-128"/>
                <a:sym typeface="Calibri" charset="0"/>
              </a:rPr>
            </a:br>
            <a:r>
              <a:rPr lang="en-US" sz="20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15</a:t>
            </a:r>
            <a:r>
              <a:rPr lang="en-US" sz="200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-</a:t>
            </a:r>
            <a:r>
              <a:rPr lang="en-US" sz="200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213: </a:t>
            </a:r>
            <a:r>
              <a:rPr lang="en-US" sz="2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Introduction to Computer Systems</a:t>
            </a:r>
            <a:r>
              <a:rPr lang="en-US" sz="2000" dirty="0" smtClean="0">
                <a:solidFill>
                  <a:srgbClr val="000000"/>
                </a:solidFill>
                <a:latin typeface="Calibri" charset="0"/>
                <a:ea typeface="ヒラギノ角ゴ ProN W3" charset="-128"/>
                <a:cs typeface="ヒラギノ角ゴ ProN W3" charset="-128"/>
                <a:sym typeface="Calibri" charset="0"/>
              </a:rPr>
              <a:t/>
            </a:r>
            <a:br>
              <a:rPr lang="en-US" sz="2000" dirty="0" smtClean="0">
                <a:solidFill>
                  <a:srgbClr val="000000"/>
                </a:solidFill>
                <a:latin typeface="Calibri" charset="0"/>
                <a:ea typeface="ヒラギノ角ゴ ProN W3" charset="-128"/>
                <a:cs typeface="ヒラギノ角ゴ ProN W3" charset="-128"/>
                <a:sym typeface="Calibri" charset="0"/>
              </a:rPr>
            </a:br>
            <a:r>
              <a:rPr lang="en-US" sz="20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6</a:t>
            </a:r>
            <a:r>
              <a:rPr lang="en-US" sz="2000" baseline="300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th</a:t>
            </a:r>
            <a:r>
              <a:rPr lang="en-US" sz="20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Lecture,</a:t>
            </a:r>
            <a:r>
              <a:rPr lang="en-US" sz="20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 Sep. 17, 2015</a:t>
            </a:r>
            <a:endParaRPr lang="en-US" dirty="0"/>
          </a:p>
        </p:txBody>
      </p:sp>
      <p:sp>
        <p:nvSpPr>
          <p:cNvPr id="8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11" name="Rectangle 4"/>
          <p:cNvSpPr txBox="1">
            <a:spLocks noChangeArrowheads="1"/>
          </p:cNvSpPr>
          <p:nvPr/>
        </p:nvSpPr>
        <p:spPr>
          <a:xfrm>
            <a:off x="685800" y="4419600"/>
            <a:ext cx="7678738" cy="1447800"/>
          </a:xfrm>
          <a:prstGeom prst="rect">
            <a:avLst/>
          </a:prstGeom>
          <a:ln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Instructors: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kern="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Calibri" charset="0"/>
              </a:rPr>
              <a:t>Randal E. Bryant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 charset="0"/>
              </a:rPr>
              <a:t> and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 charset="0"/>
              </a:rPr>
              <a:t>David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 charset="0"/>
              </a:rPr>
              <a:t> R. </a:t>
            </a:r>
            <a:r>
              <a:rPr kumimoji="0" lang="en-US" sz="20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 charset="0"/>
              </a:rPr>
              <a:t>O’Hallaron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Calibri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14338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Today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Control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: Condition codes</a:t>
            </a:r>
          </a:p>
          <a:p>
            <a:r>
              <a:rPr lang="en-US" dirty="0">
                <a:solidFill>
                  <a:srgbClr val="000000"/>
                </a:solidFill>
              </a:rPr>
              <a:t>Conditional branches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Loops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Switch Statements</a:t>
            </a:r>
          </a:p>
          <a:p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12321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40962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Jumping</a:t>
            </a:r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1397000"/>
            <a:ext cx="8382000" cy="863600"/>
          </a:xfrm>
          <a:ln/>
        </p:spPr>
        <p:txBody>
          <a:bodyPr/>
          <a:lstStyle/>
          <a:p>
            <a:r>
              <a:rPr lang="en-US"/>
              <a:t>jX Instructions</a:t>
            </a:r>
          </a:p>
          <a:p>
            <a:pPr marL="552450" lvl="1"/>
            <a:r>
              <a:rPr lang="en-US"/>
              <a:t>Jump to different part of code depending on condition codes</a:t>
            </a:r>
          </a:p>
        </p:txBody>
      </p:sp>
      <p:graphicFrame>
        <p:nvGraphicFramePr>
          <p:cNvPr id="40965" name="Group 5"/>
          <p:cNvGraphicFramePr>
            <a:graphicFrameLocks noGrp="1"/>
          </p:cNvGraphicFramePr>
          <p:nvPr/>
        </p:nvGraphicFramePr>
        <p:xfrm>
          <a:off x="1511300" y="2433638"/>
          <a:ext cx="6096000" cy="3901440"/>
        </p:xfrm>
        <a:graphic>
          <a:graphicData uri="http://schemas.openxmlformats.org/drawingml/2006/table">
            <a:tbl>
              <a:tblPr/>
              <a:tblGrid>
                <a:gridCol w="1109663"/>
                <a:gridCol w="2216150"/>
                <a:gridCol w="2770187"/>
              </a:tblGrid>
              <a:tr h="376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jX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Condition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Description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F4"/>
                    </a:solidFill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12900" algn="l"/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jmp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1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Unconditional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12900" algn="l"/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je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ZF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Equal / Zero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jne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~ZF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Not Equal / Not Zero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js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SF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Negative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jns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~SF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Nonnegative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jg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~(SF^OF)&amp;~ZF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Greater (Signed)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jge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~(SF^OF)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Greater or Equal (Signed)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jl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(SF^OF)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Less (Signed)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jle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(SF^OF)|ZF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Less or Equal (Signed)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ja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~CF&amp;~ZF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Above (unsigned)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jb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CF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Below (unsigned)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4301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Conditional Branch </a:t>
            </a:r>
            <a:r>
              <a:rPr lang="en-US" dirty="0" smtClean="0"/>
              <a:t>Example (Old Style)</a:t>
            </a:r>
            <a:endParaRPr lang="en-US" dirty="0"/>
          </a:p>
        </p:txBody>
      </p:sp>
      <p:sp>
        <p:nvSpPr>
          <p:cNvPr id="43012" name="Rectangle 4"/>
          <p:cNvSpPr>
            <a:spLocks/>
          </p:cNvSpPr>
          <p:nvPr/>
        </p:nvSpPr>
        <p:spPr bwMode="auto">
          <a:xfrm>
            <a:off x="508000" y="2235200"/>
            <a:ext cx="3670300" cy="29464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absdiff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(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x, long y)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long result;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if (x &gt; y)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result = x-y;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else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rgbClr val="CC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result = y-x;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return result;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43013" name="Rectangle 5"/>
          <p:cNvSpPr>
            <a:spLocks/>
          </p:cNvSpPr>
          <p:nvPr/>
        </p:nvSpPr>
        <p:spPr bwMode="auto">
          <a:xfrm>
            <a:off x="4445000" y="1968500"/>
            <a:ext cx="4394200" cy="48133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>
              <a:tabLst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</a:tabLst>
            </a:pP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absdiff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:</a:t>
            </a:r>
            <a:endParaRPr lang="en-US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cmpq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%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rsi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, %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rdi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#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x:y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jle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.L4</a:t>
            </a:r>
          </a:p>
          <a:p>
            <a:pPr algn="l">
              <a:tabLst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</a:t>
            </a:r>
            <a:r>
              <a:rPr lang="en-US" sz="1800" b="1" dirty="0" err="1" smtClean="0">
                <a:solidFill>
                  <a:srgbClr val="0000FF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movq</a:t>
            </a:r>
            <a:r>
              <a:rPr lang="en-US" sz="1800" b="1" dirty="0" smtClean="0">
                <a:solidFill>
                  <a:srgbClr val="0000FF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 </a:t>
            </a:r>
            <a:r>
              <a:rPr lang="en-US" sz="1800" b="1" dirty="0">
                <a:solidFill>
                  <a:srgbClr val="0000FF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%</a:t>
            </a:r>
            <a:r>
              <a:rPr lang="en-US" sz="1800" b="1" dirty="0" err="1">
                <a:solidFill>
                  <a:srgbClr val="0000FF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rdi</a:t>
            </a:r>
            <a:r>
              <a:rPr lang="en-US" sz="1800" b="1" dirty="0">
                <a:solidFill>
                  <a:srgbClr val="0000FF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, %</a:t>
            </a:r>
            <a:r>
              <a:rPr lang="en-US" sz="1800" b="1" dirty="0" err="1">
                <a:solidFill>
                  <a:srgbClr val="0000FF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rax</a:t>
            </a:r>
            <a:endParaRPr lang="en-US" sz="1800" b="1" dirty="0">
              <a:solidFill>
                <a:srgbClr val="0000FF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</a:tabLst>
            </a:pPr>
            <a:r>
              <a:rPr lang="en-US" sz="1800" b="1" dirty="0" smtClean="0">
                <a:solidFill>
                  <a:srgbClr val="0000FF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</a:t>
            </a:r>
            <a:r>
              <a:rPr lang="en-US" sz="1800" b="1" dirty="0" err="1" smtClean="0">
                <a:solidFill>
                  <a:srgbClr val="0000FF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subq</a:t>
            </a:r>
            <a:r>
              <a:rPr lang="en-US" sz="1800" b="1" dirty="0" smtClean="0">
                <a:solidFill>
                  <a:srgbClr val="0000FF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 </a:t>
            </a:r>
            <a:r>
              <a:rPr lang="en-US" sz="1800" b="1" dirty="0">
                <a:solidFill>
                  <a:srgbClr val="0000FF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%</a:t>
            </a:r>
            <a:r>
              <a:rPr lang="en-US" sz="1800" b="1" dirty="0" err="1">
                <a:solidFill>
                  <a:srgbClr val="0000FF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rsi</a:t>
            </a:r>
            <a:r>
              <a:rPr lang="en-US" sz="1800" b="1" dirty="0">
                <a:solidFill>
                  <a:srgbClr val="0000FF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, %</a:t>
            </a:r>
            <a:r>
              <a:rPr lang="en-US" sz="1800" b="1" dirty="0" err="1">
                <a:solidFill>
                  <a:srgbClr val="0000FF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rax</a:t>
            </a:r>
            <a:endParaRPr lang="en-US" sz="1800" b="1" dirty="0">
              <a:solidFill>
                <a:srgbClr val="0000FF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ret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.L4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:       # x &lt;= y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</a:t>
            </a:r>
            <a:r>
              <a:rPr lang="en-US" sz="1800" b="1" dirty="0" err="1" smtClean="0">
                <a:solidFill>
                  <a:srgbClr val="CC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movq</a:t>
            </a:r>
            <a:r>
              <a:rPr lang="en-US" sz="1800" b="1" dirty="0" smtClean="0">
                <a:solidFill>
                  <a:srgbClr val="CC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 </a:t>
            </a:r>
            <a:r>
              <a:rPr lang="en-US" sz="1800" b="1" dirty="0">
                <a:solidFill>
                  <a:srgbClr val="CC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%</a:t>
            </a:r>
            <a:r>
              <a:rPr lang="en-US" sz="1800" b="1" dirty="0" err="1">
                <a:solidFill>
                  <a:srgbClr val="CC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rsi</a:t>
            </a:r>
            <a:r>
              <a:rPr lang="en-US" sz="1800" b="1" dirty="0">
                <a:solidFill>
                  <a:srgbClr val="CC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, %</a:t>
            </a:r>
            <a:r>
              <a:rPr lang="en-US" sz="1800" b="1" dirty="0" err="1">
                <a:solidFill>
                  <a:srgbClr val="CC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rax</a:t>
            </a:r>
            <a:endParaRPr lang="en-US" sz="1800" b="1" dirty="0">
              <a:solidFill>
                <a:srgbClr val="CC0000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</a:t>
            </a:r>
            <a:r>
              <a:rPr lang="en-US" sz="1800" b="1" dirty="0" err="1" smtClean="0">
                <a:solidFill>
                  <a:srgbClr val="CC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subq</a:t>
            </a:r>
            <a:r>
              <a:rPr lang="en-US" sz="1800" b="1" dirty="0" smtClean="0">
                <a:solidFill>
                  <a:srgbClr val="CC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 </a:t>
            </a:r>
            <a:r>
              <a:rPr lang="en-US" sz="1800" b="1" dirty="0">
                <a:solidFill>
                  <a:srgbClr val="CC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%</a:t>
            </a:r>
            <a:r>
              <a:rPr lang="en-US" sz="1800" b="1" dirty="0" err="1">
                <a:solidFill>
                  <a:srgbClr val="CC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rdi</a:t>
            </a:r>
            <a:r>
              <a:rPr lang="en-US" sz="1800" b="1" dirty="0">
                <a:solidFill>
                  <a:srgbClr val="CC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, %</a:t>
            </a:r>
            <a:r>
              <a:rPr lang="en-US" sz="1800" b="1" dirty="0" err="1">
                <a:solidFill>
                  <a:srgbClr val="CC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rax</a:t>
            </a:r>
            <a:endParaRPr lang="en-US" sz="1800" b="1" dirty="0">
              <a:solidFill>
                <a:srgbClr val="CC0000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  <a:tab pos="1828800" algn="l"/>
                <a:tab pos="457200" algn="l"/>
                <a:tab pos="13716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ret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</p:txBody>
      </p:sp>
      <p:sp>
        <p:nvSpPr>
          <p:cNvPr id="17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153400" cy="1041400"/>
          </a:xfrm>
        </p:spPr>
        <p:txBody>
          <a:bodyPr/>
          <a:lstStyle/>
          <a:p>
            <a:r>
              <a:rPr lang="en-US" dirty="0" smtClean="0"/>
              <a:t>Generation</a:t>
            </a:r>
          </a:p>
          <a:p>
            <a:pPr marL="279400" lvl="1" indent="0">
              <a:buNone/>
            </a:pPr>
            <a:r>
              <a:rPr lang="en-US" b="1" dirty="0" smtClean="0">
                <a:solidFill>
                  <a:srgbClr val="800000"/>
                </a:solidFill>
                <a:latin typeface="Courier New"/>
                <a:cs typeface="Courier New"/>
              </a:rPr>
              <a:t>shark&gt; </a:t>
            </a:r>
            <a:r>
              <a:rPr lang="en-US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gcc</a:t>
            </a:r>
            <a:r>
              <a:rPr lang="en-US" b="1" dirty="0" smtClean="0">
                <a:solidFill>
                  <a:srgbClr val="800000"/>
                </a:solidFill>
                <a:latin typeface="Courier New"/>
                <a:cs typeface="Courier New"/>
              </a:rPr>
              <a:t> –</a:t>
            </a:r>
            <a:r>
              <a:rPr lang="en-US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Og</a:t>
            </a:r>
            <a:r>
              <a:rPr lang="en-US" b="1" dirty="0" smtClean="0">
                <a:solidFill>
                  <a:srgbClr val="800000"/>
                </a:solidFill>
                <a:latin typeface="Courier New"/>
                <a:cs typeface="Courier New"/>
              </a:rPr>
              <a:t> -S –</a:t>
            </a:r>
            <a:r>
              <a:rPr lang="en-US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fno</a:t>
            </a:r>
            <a:r>
              <a:rPr lang="en-US" b="1" dirty="0" smtClean="0">
                <a:solidFill>
                  <a:srgbClr val="800000"/>
                </a:solidFill>
                <a:latin typeface="Courier New"/>
                <a:cs typeface="Courier New"/>
              </a:rPr>
              <a:t>-if-conversion </a:t>
            </a:r>
            <a:r>
              <a:rPr lang="en-US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control.c</a:t>
            </a:r>
            <a:endParaRPr lang="en-US" b="1" dirty="0">
              <a:solidFill>
                <a:srgbClr val="800000"/>
              </a:solidFill>
              <a:latin typeface="Courier New"/>
              <a:cs typeface="Courier New"/>
            </a:endParaRP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5254207"/>
              </p:ext>
            </p:extLst>
          </p:nvPr>
        </p:nvGraphicFramePr>
        <p:xfrm>
          <a:off x="4800600" y="5029200"/>
          <a:ext cx="3352800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1676400"/>
              </a:tblGrid>
              <a:tr h="38100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Register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Use(s)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%</a:t>
                      </a:r>
                      <a:r>
                        <a:rPr lang="en-US" b="1" i="0" dirty="0" err="1" smtClean="0">
                          <a:latin typeface="Courier New"/>
                          <a:cs typeface="Courier New"/>
                        </a:rPr>
                        <a:t>rdi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Argument </a:t>
                      </a:r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x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%</a:t>
                      </a:r>
                      <a:r>
                        <a:rPr lang="en-US" b="1" i="0" dirty="0" err="1" smtClean="0">
                          <a:latin typeface="Courier New"/>
                          <a:cs typeface="Courier New"/>
                        </a:rPr>
                        <a:t>rsi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Argument </a:t>
                      </a:r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y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%</a:t>
                      </a:r>
                      <a:r>
                        <a:rPr lang="en-US" b="1" i="0" dirty="0" err="1" smtClean="0">
                          <a:latin typeface="Courier New"/>
                          <a:cs typeface="Courier New"/>
                        </a:rPr>
                        <a:t>rax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Return value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4301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 smtClean="0"/>
              <a:t>Expressing with </a:t>
            </a:r>
            <a:r>
              <a:rPr lang="en-US" dirty="0" err="1" smtClean="0"/>
              <a:t>Goto</a:t>
            </a:r>
            <a:r>
              <a:rPr lang="en-US" dirty="0" smtClean="0"/>
              <a:t> Code</a:t>
            </a:r>
            <a:endParaRPr lang="en-US" dirty="0"/>
          </a:p>
        </p:txBody>
      </p:sp>
      <p:sp>
        <p:nvSpPr>
          <p:cNvPr id="43012" name="Rectangle 4"/>
          <p:cNvSpPr>
            <a:spLocks/>
          </p:cNvSpPr>
          <p:nvPr/>
        </p:nvSpPr>
        <p:spPr bwMode="auto">
          <a:xfrm>
            <a:off x="508000" y="2235200"/>
            <a:ext cx="3670300" cy="29464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absdiff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(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x, long y)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long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result;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if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(x &gt; y)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result </a:t>
            </a:r>
            <a:r>
              <a:rPr lang="en-US" sz="18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= x-y;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else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 smtClean="0">
                <a:solidFill>
                  <a:srgbClr val="CC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result </a:t>
            </a:r>
            <a:r>
              <a:rPr lang="en-US" sz="1800" b="1" dirty="0">
                <a:solidFill>
                  <a:srgbClr val="CC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= y-x;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return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result;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17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153400" cy="1041400"/>
          </a:xfrm>
        </p:spPr>
        <p:txBody>
          <a:bodyPr/>
          <a:lstStyle/>
          <a:p>
            <a:r>
              <a:rPr lang="en-US" dirty="0" smtClean="0"/>
              <a:t>C allows </a:t>
            </a:r>
            <a:r>
              <a:rPr lang="en-US" b="1" dirty="0" err="1" smtClean="0">
                <a:latin typeface="Courier New"/>
                <a:cs typeface="Courier New"/>
              </a:rPr>
              <a:t>goto</a:t>
            </a:r>
            <a:r>
              <a:rPr lang="en-US" dirty="0"/>
              <a:t> </a:t>
            </a:r>
            <a:r>
              <a:rPr lang="en-US" dirty="0" smtClean="0"/>
              <a:t>statement</a:t>
            </a:r>
          </a:p>
          <a:p>
            <a:r>
              <a:rPr lang="en-US" dirty="0" smtClean="0"/>
              <a:t>Jump to position designated by label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9" name="Rectangle 4"/>
          <p:cNvSpPr>
            <a:spLocks/>
          </p:cNvSpPr>
          <p:nvPr/>
        </p:nvSpPr>
        <p:spPr bwMode="auto">
          <a:xfrm>
            <a:off x="4495800" y="2209800"/>
            <a:ext cx="3657600" cy="37338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absdiff_j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(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x, long y)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long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result;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ntest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x &lt;= y;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if (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ntest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goto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Else;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result = x-y;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goto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Done;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Else: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>
                <a:solidFill>
                  <a:srgbClr val="CC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result = y-x;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Done: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return result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214523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49154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49155" name="Rectangle 3"/>
          <p:cNvSpPr>
            <a:spLocks/>
          </p:cNvSpPr>
          <p:nvPr/>
        </p:nvSpPr>
        <p:spPr bwMode="auto">
          <a:xfrm>
            <a:off x="366713" y="1416050"/>
            <a:ext cx="29337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C Code</a:t>
            </a:r>
          </a:p>
        </p:txBody>
      </p:sp>
      <p:sp>
        <p:nvSpPr>
          <p:cNvPr id="49156" name="Rectangle 4"/>
          <p:cNvSpPr>
            <a:spLocks/>
          </p:cNvSpPr>
          <p:nvPr/>
        </p:nvSpPr>
        <p:spPr bwMode="auto">
          <a:xfrm>
            <a:off x="457200" y="1887538"/>
            <a:ext cx="5715000" cy="4191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20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val</a:t>
            </a:r>
            <a:r>
              <a:rPr lang="en-US" sz="20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</a:t>
            </a:r>
            <a:r>
              <a:rPr lang="en-US" sz="2000" b="1" i="1" dirty="0">
                <a:solidFill>
                  <a:schemeClr val="tx1"/>
                </a:solidFill>
                <a:latin typeface="Calibri"/>
                <a:ea typeface="Calibri Bold Italic" charset="0"/>
                <a:cs typeface="Calibri"/>
                <a:sym typeface="Calibri Bold Italic" charset="0"/>
              </a:rPr>
              <a:t>Test</a:t>
            </a:r>
            <a:r>
              <a:rPr lang="en-US" sz="20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? </a:t>
            </a:r>
            <a:r>
              <a:rPr lang="en-US" sz="2000" b="1" i="1" dirty="0" err="1" smtClean="0">
                <a:solidFill>
                  <a:schemeClr val="tx1"/>
                </a:solidFill>
                <a:latin typeface="Calibri"/>
                <a:ea typeface="Calibri Bold Italic" charset="0"/>
                <a:cs typeface="Calibri"/>
                <a:sym typeface="Calibri Bold Italic" charset="0"/>
              </a:rPr>
              <a:t>Then_Expr</a:t>
            </a:r>
            <a:r>
              <a:rPr lang="en-US" sz="2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20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 </a:t>
            </a:r>
            <a:r>
              <a:rPr lang="en-US" sz="2000" b="1" i="1" dirty="0" err="1" smtClean="0">
                <a:solidFill>
                  <a:schemeClr val="tx1"/>
                </a:solidFill>
                <a:latin typeface="Calibri"/>
                <a:ea typeface="Calibri Bold Italic" charset="0"/>
                <a:cs typeface="Calibri"/>
                <a:sym typeface="Calibri Bold Italic" charset="0"/>
              </a:rPr>
              <a:t>Else_Expr</a:t>
            </a:r>
            <a:r>
              <a:rPr lang="en-US" sz="20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</p:txBody>
      </p:sp>
      <p:sp>
        <p:nvSpPr>
          <p:cNvPr id="49157" name="Rectangle 5"/>
          <p:cNvSpPr>
            <a:spLocks/>
          </p:cNvSpPr>
          <p:nvPr/>
        </p:nvSpPr>
        <p:spPr bwMode="auto">
          <a:xfrm>
            <a:off x="381000" y="3397250"/>
            <a:ext cx="23114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Goto Version</a:t>
            </a:r>
          </a:p>
        </p:txBody>
      </p:sp>
      <p:sp>
        <p:nvSpPr>
          <p:cNvPr id="49158" name="Rectangle 6"/>
          <p:cNvSpPr>
            <a:spLocks/>
          </p:cNvSpPr>
          <p:nvPr/>
        </p:nvSpPr>
        <p:spPr bwMode="auto">
          <a:xfrm>
            <a:off x="457200" y="3816350"/>
            <a:ext cx="3746500" cy="2355850"/>
          </a:xfrm>
          <a:prstGeom prst="rect">
            <a:avLst/>
          </a:prstGeom>
          <a:solidFill>
            <a:srgbClr val="D5F1C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ntest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=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Calibri Bold Italic" charset="0"/>
                <a:cs typeface="Courier New" pitchFamily="49" charset="0"/>
                <a:sym typeface="Calibri Bold Italic" charset="0"/>
              </a:rPr>
              <a:t>!</a:t>
            </a:r>
            <a:r>
              <a:rPr lang="en-US" sz="1800" b="1" i="1" dirty="0">
                <a:solidFill>
                  <a:schemeClr val="tx1"/>
                </a:solidFill>
                <a:latin typeface="Calibri"/>
                <a:ea typeface="Calibri Bold Italic" charset="0"/>
                <a:cs typeface="Calibri"/>
                <a:sym typeface="Calibri Bold Italic" charset="0"/>
              </a:rPr>
              <a:t>Test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tabLst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if (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ntest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)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goto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Else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tabLst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val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 = </a:t>
            </a:r>
            <a:r>
              <a:rPr lang="en-US" sz="1800" b="1" i="1" dirty="0" err="1" smtClean="0">
                <a:solidFill>
                  <a:schemeClr val="tx1"/>
                </a:solidFill>
                <a:latin typeface="Calibri"/>
                <a:ea typeface="Calibri Bold Italic" charset="0"/>
                <a:cs typeface="Calibri"/>
                <a:sym typeface="Calibri Bold Italic" charset="0"/>
              </a:rPr>
              <a:t>Then_Expr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>
              <a:tabLst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Lucida Grande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Lucida Grande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Lucida Grande" charset="0"/>
                <a:cs typeface="Courier New" pitchFamily="49" charset="0"/>
                <a:sym typeface="Courier New Bold" charset="0"/>
              </a:rPr>
              <a:t>goto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Lucida Grande" charset="0"/>
                <a:cs typeface="Courier New" pitchFamily="49" charset="0"/>
                <a:sym typeface="Courier New Bold" charset="0"/>
              </a:rPr>
              <a:t> Done;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tabLst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Else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: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tabLst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val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</a:t>
            </a:r>
            <a:r>
              <a:rPr lang="en-US" sz="1800" b="1" i="1" dirty="0" err="1" smtClean="0">
                <a:solidFill>
                  <a:schemeClr val="tx1"/>
                </a:solidFill>
                <a:latin typeface="Calibri"/>
                <a:ea typeface="Calibri Bold Italic" charset="0"/>
                <a:cs typeface="Calibri"/>
                <a:sym typeface="Calibri Bold Italic" charset="0"/>
              </a:rPr>
              <a:t>Else_Expr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tabLst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Done:</a:t>
            </a:r>
            <a:endParaRPr lang="en-US" sz="24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tabLst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. . .</a:t>
            </a:r>
            <a:endParaRPr lang="en-US" sz="24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</p:txBody>
      </p:sp>
      <p:sp>
        <p:nvSpPr>
          <p:cNvPr id="49159" name="Rectangle 7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General Conditional Expression </a:t>
            </a:r>
            <a:r>
              <a:rPr lang="en-US" dirty="0" smtClean="0"/>
              <a:t>Translation (Using Branches)</a:t>
            </a:r>
            <a:endParaRPr lang="en-US" dirty="0"/>
          </a:p>
        </p:txBody>
      </p:sp>
      <p:sp>
        <p:nvSpPr>
          <p:cNvPr id="49160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4330700" y="3886200"/>
            <a:ext cx="4432300" cy="2946400"/>
          </a:xfrm>
          <a:ln/>
        </p:spPr>
        <p:txBody>
          <a:bodyPr/>
          <a:lstStyle/>
          <a:p>
            <a:pPr marL="552450" lvl="1"/>
            <a:r>
              <a:rPr lang="en-US" dirty="0" smtClean="0"/>
              <a:t>Create </a:t>
            </a:r>
            <a:r>
              <a:rPr lang="en-US" dirty="0"/>
              <a:t>separate code regions for then &amp; else expressions</a:t>
            </a:r>
          </a:p>
          <a:p>
            <a:pPr marL="552450" lvl="1"/>
            <a:r>
              <a:rPr lang="en-US" dirty="0"/>
              <a:t>Execute appropriate one</a:t>
            </a:r>
          </a:p>
        </p:txBody>
      </p:sp>
      <p:sp>
        <p:nvSpPr>
          <p:cNvPr id="49161" name="Rectangle 9"/>
          <p:cNvSpPr>
            <a:spLocks/>
          </p:cNvSpPr>
          <p:nvPr/>
        </p:nvSpPr>
        <p:spPr bwMode="auto">
          <a:xfrm>
            <a:off x="1193800" y="2540000"/>
            <a:ext cx="3149600" cy="355600"/>
          </a:xfrm>
          <a:prstGeom prst="rect">
            <a:avLst/>
          </a:prstGeom>
          <a:solidFill>
            <a:srgbClr val="99CCF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279400" algn="l"/>
              </a:tabLst>
            </a:pP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val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x&gt;y ? x-y : y-x;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49154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49155" name="Rectangle 3"/>
          <p:cNvSpPr>
            <a:spLocks/>
          </p:cNvSpPr>
          <p:nvPr/>
        </p:nvSpPr>
        <p:spPr bwMode="auto">
          <a:xfrm>
            <a:off x="5181600" y="2362200"/>
            <a:ext cx="29337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C Code</a:t>
            </a:r>
          </a:p>
        </p:txBody>
      </p:sp>
      <p:sp>
        <p:nvSpPr>
          <p:cNvPr id="49156" name="Rectangle 4"/>
          <p:cNvSpPr>
            <a:spLocks/>
          </p:cNvSpPr>
          <p:nvPr/>
        </p:nvSpPr>
        <p:spPr bwMode="auto">
          <a:xfrm>
            <a:off x="5181600" y="2819400"/>
            <a:ext cx="2514600" cy="1160462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20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val</a:t>
            </a:r>
            <a:r>
              <a:rPr lang="en-US" sz="20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</a:t>
            </a:r>
            <a:r>
              <a:rPr lang="en-US" sz="2000" b="1" i="1" dirty="0">
                <a:solidFill>
                  <a:schemeClr val="tx1"/>
                </a:solidFill>
                <a:latin typeface="Calibri"/>
                <a:ea typeface="Calibri Bold Italic" charset="0"/>
                <a:cs typeface="Calibri"/>
                <a:sym typeface="Calibri Bold Italic" charset="0"/>
              </a:rPr>
              <a:t>Test</a:t>
            </a:r>
            <a:r>
              <a:rPr lang="en-US" sz="20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endParaRPr lang="en-US" sz="20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2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? </a:t>
            </a:r>
            <a:r>
              <a:rPr lang="en-US" sz="2000" b="1" i="1" dirty="0" err="1" smtClean="0">
                <a:solidFill>
                  <a:schemeClr val="tx1"/>
                </a:solidFill>
                <a:latin typeface="Calibri"/>
                <a:ea typeface="Calibri Bold Italic" charset="0"/>
                <a:cs typeface="Calibri"/>
                <a:sym typeface="Calibri Bold Italic" charset="0"/>
              </a:rPr>
              <a:t>Then_Expr</a:t>
            </a:r>
            <a:r>
              <a:rPr lang="en-US" sz="2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: </a:t>
            </a:r>
            <a:r>
              <a:rPr lang="en-US" sz="2000" b="1" i="1" dirty="0" err="1" smtClean="0">
                <a:solidFill>
                  <a:schemeClr val="tx1"/>
                </a:solidFill>
                <a:latin typeface="Calibri"/>
                <a:ea typeface="Calibri Bold Italic" charset="0"/>
                <a:cs typeface="Calibri"/>
                <a:sym typeface="Calibri Bold Italic" charset="0"/>
              </a:rPr>
              <a:t>Else_Expr</a:t>
            </a:r>
            <a:r>
              <a:rPr lang="en-US" sz="20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</p:txBody>
      </p:sp>
      <p:sp>
        <p:nvSpPr>
          <p:cNvPr id="49157" name="Rectangle 5"/>
          <p:cNvSpPr>
            <a:spLocks/>
          </p:cNvSpPr>
          <p:nvPr/>
        </p:nvSpPr>
        <p:spPr bwMode="auto">
          <a:xfrm>
            <a:off x="5105400" y="4038600"/>
            <a:ext cx="23114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 dirty="0" err="1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Goto</a:t>
            </a:r>
            <a:r>
              <a:rPr lang="en-US" sz="24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Version</a:t>
            </a:r>
          </a:p>
        </p:txBody>
      </p:sp>
      <p:sp>
        <p:nvSpPr>
          <p:cNvPr id="49158" name="Rectangle 6"/>
          <p:cNvSpPr>
            <a:spLocks/>
          </p:cNvSpPr>
          <p:nvPr/>
        </p:nvSpPr>
        <p:spPr bwMode="auto">
          <a:xfrm>
            <a:off x="5105400" y="4495800"/>
            <a:ext cx="3746500" cy="1593850"/>
          </a:xfrm>
          <a:prstGeom prst="rect">
            <a:avLst/>
          </a:prstGeom>
          <a:solidFill>
            <a:srgbClr val="D5F1C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result = </a:t>
            </a:r>
            <a:r>
              <a:rPr lang="en-US" sz="1800" b="1" i="1" dirty="0" err="1" smtClean="0">
                <a:solidFill>
                  <a:schemeClr val="tx1"/>
                </a:solidFill>
                <a:latin typeface="Calibri"/>
                <a:ea typeface="Monaco" charset="0"/>
                <a:cs typeface="Calibri"/>
                <a:sym typeface="Courier New Bold" charset="0"/>
              </a:rPr>
              <a:t>Then_Expr</a:t>
            </a:r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Arial Narrow Bold" charset="0"/>
              </a:rPr>
              <a:t>;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eval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 = </a:t>
            </a:r>
            <a:r>
              <a:rPr lang="en-US" sz="1800" b="1" i="1" dirty="0" err="1" smtClean="0">
                <a:solidFill>
                  <a:schemeClr val="tx1"/>
                </a:solidFill>
                <a:latin typeface="Calibri"/>
                <a:ea typeface="Monaco" charset="0"/>
                <a:cs typeface="Calibri"/>
                <a:sym typeface="Courier New Bold" charset="0"/>
              </a:rPr>
              <a:t>Else_Expr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>
              <a:tabLst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nt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 = !</a:t>
            </a:r>
            <a:r>
              <a:rPr lang="en-US" sz="1800" b="1" i="1" dirty="0" smtClean="0">
                <a:solidFill>
                  <a:schemeClr val="tx1"/>
                </a:solidFill>
                <a:latin typeface="Calibri"/>
                <a:ea typeface="Monaco" charset="0"/>
                <a:cs typeface="Calibri"/>
                <a:sym typeface="Courier New Bold" charset="0"/>
              </a:rPr>
              <a:t>Test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>
              <a:tabLst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if (</a:t>
            </a:r>
            <a:r>
              <a:rPr lang="en-US" sz="1800" b="1" dirty="0" err="1" smtClean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nt</a:t>
            </a:r>
            <a:r>
              <a:rPr lang="en-US" sz="1800" b="1" dirty="0" smtClean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) result = </a:t>
            </a:r>
            <a:r>
              <a:rPr lang="en-US" sz="1800" b="1" dirty="0" err="1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e</a:t>
            </a:r>
            <a:r>
              <a:rPr lang="en-US" sz="1800" b="1" dirty="0" err="1" smtClean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val</a:t>
            </a:r>
            <a:r>
              <a:rPr lang="en-US" sz="1800" b="1" dirty="0" smtClean="0">
                <a:solidFill>
                  <a:srgbClr val="C0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>
              <a:tabLst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  <a:tab pos="2794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 return result;</a:t>
            </a:r>
            <a:endParaRPr lang="en-US" sz="2400" b="1" dirty="0" smtClean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Arial Narrow Bold" charset="0"/>
            </a:endParaRPr>
          </a:p>
        </p:txBody>
      </p:sp>
      <p:sp>
        <p:nvSpPr>
          <p:cNvPr id="49159" name="Rectangle 7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 smtClean="0"/>
              <a:t>Using Conditional Moves</a:t>
            </a:r>
            <a:endParaRPr lang="en-US" dirty="0"/>
          </a:p>
        </p:txBody>
      </p:sp>
      <p:sp>
        <p:nvSpPr>
          <p:cNvPr id="49160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3500" y="1219200"/>
            <a:ext cx="4889500" cy="4038600"/>
          </a:xfrm>
          <a:ln/>
        </p:spPr>
        <p:txBody>
          <a:bodyPr/>
          <a:lstStyle/>
          <a:p>
            <a:pPr marL="292100"/>
            <a:r>
              <a:rPr lang="en-US" dirty="0" smtClean="0"/>
              <a:t>Conditional Move Instructions</a:t>
            </a:r>
          </a:p>
          <a:p>
            <a:pPr marL="552450" lvl="1"/>
            <a:r>
              <a:rPr lang="en-US" dirty="0" smtClean="0"/>
              <a:t>Instruction supports:</a:t>
            </a:r>
          </a:p>
          <a:p>
            <a:pPr marL="838200" lvl="2">
              <a:buNone/>
            </a:pPr>
            <a:r>
              <a:rPr lang="en-US" dirty="0" smtClean="0"/>
              <a:t>if (Test) </a:t>
            </a:r>
            <a:r>
              <a:rPr lang="en-US" dirty="0" err="1" smtClean="0"/>
              <a:t>Dest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 </a:t>
            </a:r>
            <a:r>
              <a:rPr lang="en-US" dirty="0" err="1" smtClean="0">
                <a:sym typeface="Wingdings" pitchFamily="2" charset="2"/>
              </a:rPr>
              <a:t>Src</a:t>
            </a:r>
            <a:endParaRPr lang="en-US" dirty="0" smtClean="0"/>
          </a:p>
          <a:p>
            <a:pPr marL="552450" lvl="1"/>
            <a:r>
              <a:rPr lang="en-US" dirty="0" smtClean="0"/>
              <a:t>Supported in post-1995 x86 processors</a:t>
            </a:r>
          </a:p>
          <a:p>
            <a:pPr marL="552450" lvl="1"/>
            <a:r>
              <a:rPr lang="en-US" dirty="0" smtClean="0"/>
              <a:t>GCC tries to use them</a:t>
            </a:r>
          </a:p>
          <a:p>
            <a:pPr marL="838200" lvl="2"/>
            <a:r>
              <a:rPr lang="en-US" dirty="0" smtClean="0"/>
              <a:t>But, only when known to be safe</a:t>
            </a:r>
          </a:p>
          <a:p>
            <a:pPr marL="292100"/>
            <a:r>
              <a:rPr lang="en-US" dirty="0" smtClean="0"/>
              <a:t>Why?</a:t>
            </a:r>
          </a:p>
          <a:p>
            <a:pPr marL="552450" lvl="1"/>
            <a:r>
              <a:rPr lang="en-US" dirty="0" smtClean="0"/>
              <a:t>Branches are very disruptive to instruction flow through pipelines</a:t>
            </a:r>
          </a:p>
          <a:p>
            <a:pPr marL="552450" lvl="1"/>
            <a:r>
              <a:rPr lang="en-US" dirty="0" smtClean="0"/>
              <a:t>Conditional moves do not require control transfer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50178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50183" name="Rectangle 7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 smtClean="0"/>
              <a:t>Conditional Move Example</a:t>
            </a:r>
            <a:endParaRPr lang="en-US" dirty="0"/>
          </a:p>
        </p:txBody>
      </p:sp>
      <p:sp>
        <p:nvSpPr>
          <p:cNvPr id="50186" name="Rectangle 10"/>
          <p:cNvSpPr>
            <a:spLocks/>
          </p:cNvSpPr>
          <p:nvPr/>
        </p:nvSpPr>
        <p:spPr bwMode="auto">
          <a:xfrm>
            <a:off x="6616700" y="1752600"/>
            <a:ext cx="2286000" cy="19812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" name="Rectangle 8"/>
          <p:cNvSpPr>
            <a:spLocks/>
          </p:cNvSpPr>
          <p:nvPr/>
        </p:nvSpPr>
        <p:spPr bwMode="auto">
          <a:xfrm>
            <a:off x="2286000" y="4267200"/>
            <a:ext cx="6642100" cy="25908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>
              <a:tabLst>
                <a:tab pos="215900" algn="l"/>
                <a:tab pos="1195388" algn="l"/>
                <a:tab pos="215900" algn="l"/>
                <a:tab pos="2860675" algn="l"/>
                <a:tab pos="2959100" algn="l"/>
                <a:tab pos="2159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</a:tabLst>
            </a:pP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absdiff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:</a:t>
            </a:r>
          </a:p>
          <a:p>
            <a:pPr algn="l">
              <a:tabLst>
                <a:tab pos="215900" algn="l"/>
                <a:tab pos="1195388" algn="l"/>
                <a:tab pos="215900" algn="l"/>
                <a:tab pos="2860675" algn="l"/>
                <a:tab pos="2959100" algn="l"/>
                <a:tab pos="2159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</a:tabLst>
            </a:pPr>
            <a:r>
              <a:rPr lang="tr-TR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</a:t>
            </a:r>
            <a:r>
              <a:rPr lang="tr-TR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</a:t>
            </a:r>
            <a:r>
              <a:rPr lang="tr-TR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movq</a:t>
            </a:r>
            <a:r>
              <a:rPr lang="tr-TR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 </a:t>
            </a:r>
            <a:r>
              <a:rPr lang="tr-TR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%</a:t>
            </a:r>
            <a:r>
              <a:rPr lang="tr-TR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rdi</a:t>
            </a:r>
            <a:r>
              <a:rPr lang="tr-TR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, %</a:t>
            </a:r>
            <a:r>
              <a:rPr lang="tr-TR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rax</a:t>
            </a:r>
            <a:r>
              <a:rPr lang="tr-TR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# x</a:t>
            </a:r>
            <a:endParaRPr lang="tr-TR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215900" algn="l"/>
                <a:tab pos="1195388" algn="l"/>
                <a:tab pos="215900" algn="l"/>
                <a:tab pos="2860675" algn="l"/>
                <a:tab pos="2959100" algn="l"/>
                <a:tab pos="2159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</a:tabLst>
            </a:pPr>
            <a:r>
              <a:rPr lang="tr-TR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</a:t>
            </a:r>
            <a:r>
              <a:rPr lang="tr-TR" sz="1800" b="1" dirty="0" err="1" smtClean="0">
                <a:solidFill>
                  <a:srgbClr val="0000FF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subq</a:t>
            </a:r>
            <a:r>
              <a:rPr lang="tr-TR" sz="1800" b="1" dirty="0" smtClean="0">
                <a:solidFill>
                  <a:srgbClr val="0000FF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 </a:t>
            </a:r>
            <a:r>
              <a:rPr lang="tr-TR" sz="1800" b="1" dirty="0">
                <a:solidFill>
                  <a:srgbClr val="0000FF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%</a:t>
            </a:r>
            <a:r>
              <a:rPr lang="tr-TR" sz="1800" b="1" dirty="0" err="1">
                <a:solidFill>
                  <a:srgbClr val="0000FF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rsi</a:t>
            </a:r>
            <a:r>
              <a:rPr lang="tr-TR" sz="1800" b="1" dirty="0">
                <a:solidFill>
                  <a:srgbClr val="0000FF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, %</a:t>
            </a:r>
            <a:r>
              <a:rPr lang="tr-TR" sz="1800" b="1" dirty="0" err="1" smtClean="0">
                <a:solidFill>
                  <a:srgbClr val="0000FF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rax</a:t>
            </a:r>
            <a:r>
              <a:rPr lang="tr-TR" sz="1800" b="1" dirty="0" smtClean="0">
                <a:solidFill>
                  <a:srgbClr val="0000FF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# </a:t>
            </a:r>
            <a:r>
              <a:rPr lang="tr-TR" sz="1800" b="1" dirty="0" err="1" smtClean="0">
                <a:solidFill>
                  <a:srgbClr val="0000FF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result</a:t>
            </a:r>
            <a:r>
              <a:rPr lang="tr-TR" sz="1800" b="1" dirty="0" smtClean="0">
                <a:solidFill>
                  <a:srgbClr val="0000FF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= x-y</a:t>
            </a:r>
            <a:endParaRPr lang="tr-TR" sz="1800" b="1" dirty="0">
              <a:solidFill>
                <a:srgbClr val="0000FF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215900" algn="l"/>
                <a:tab pos="1195388" algn="l"/>
                <a:tab pos="215900" algn="l"/>
                <a:tab pos="2860675" algn="l"/>
                <a:tab pos="2959100" algn="l"/>
                <a:tab pos="2159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</a:tabLst>
            </a:pPr>
            <a:r>
              <a:rPr lang="tr-TR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</a:t>
            </a:r>
            <a:r>
              <a:rPr lang="tr-TR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movq</a:t>
            </a:r>
            <a:r>
              <a:rPr lang="tr-TR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 </a:t>
            </a:r>
            <a:r>
              <a:rPr lang="tr-TR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%</a:t>
            </a:r>
            <a:r>
              <a:rPr lang="tr-TR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rsi</a:t>
            </a:r>
            <a:r>
              <a:rPr lang="tr-TR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, %</a:t>
            </a:r>
            <a:r>
              <a:rPr lang="tr-TR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rdx</a:t>
            </a:r>
            <a:endParaRPr lang="tr-TR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215900" algn="l"/>
                <a:tab pos="1195388" algn="l"/>
                <a:tab pos="215900" algn="l"/>
                <a:tab pos="2860675" algn="l"/>
                <a:tab pos="2959100" algn="l"/>
                <a:tab pos="2159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</a:tabLst>
            </a:pPr>
            <a:r>
              <a:rPr lang="tr-TR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</a:t>
            </a:r>
            <a:r>
              <a:rPr lang="tr-TR" sz="1800" b="1" dirty="0" err="1" smtClean="0">
                <a:solidFill>
                  <a:srgbClr val="CC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subq</a:t>
            </a:r>
            <a:r>
              <a:rPr lang="tr-TR" sz="1800" b="1" dirty="0" smtClean="0">
                <a:solidFill>
                  <a:srgbClr val="CC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 </a:t>
            </a:r>
            <a:r>
              <a:rPr lang="tr-TR" sz="1800" b="1" dirty="0">
                <a:solidFill>
                  <a:srgbClr val="CC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%</a:t>
            </a:r>
            <a:r>
              <a:rPr lang="tr-TR" sz="1800" b="1" dirty="0" err="1">
                <a:solidFill>
                  <a:srgbClr val="CC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rdi</a:t>
            </a:r>
            <a:r>
              <a:rPr lang="tr-TR" sz="1800" b="1" dirty="0">
                <a:solidFill>
                  <a:srgbClr val="CC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, %</a:t>
            </a:r>
            <a:r>
              <a:rPr lang="tr-TR" sz="1800" b="1" dirty="0" err="1" smtClean="0">
                <a:solidFill>
                  <a:srgbClr val="CC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rdx</a:t>
            </a:r>
            <a:r>
              <a:rPr lang="tr-TR" sz="1800" b="1" dirty="0" smtClean="0">
                <a:solidFill>
                  <a:srgbClr val="CC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# </a:t>
            </a:r>
            <a:r>
              <a:rPr lang="tr-TR" sz="1800" b="1" dirty="0" err="1" smtClean="0">
                <a:solidFill>
                  <a:srgbClr val="CC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eval</a:t>
            </a:r>
            <a:r>
              <a:rPr lang="tr-TR" sz="1800" b="1" dirty="0" smtClean="0">
                <a:solidFill>
                  <a:srgbClr val="CC0000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= y-x</a:t>
            </a:r>
            <a:endParaRPr lang="tr-TR" sz="1800" b="1" dirty="0">
              <a:solidFill>
                <a:srgbClr val="CC0000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215900" algn="l"/>
                <a:tab pos="1195388" algn="l"/>
                <a:tab pos="215900" algn="l"/>
                <a:tab pos="2860675" algn="l"/>
                <a:tab pos="2959100" algn="l"/>
                <a:tab pos="2159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</a:tabLst>
            </a:pPr>
            <a:r>
              <a:rPr lang="tr-TR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</a:t>
            </a:r>
            <a:r>
              <a:rPr lang="tr-TR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cmpq</a:t>
            </a:r>
            <a:r>
              <a:rPr lang="tr-TR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 </a:t>
            </a:r>
            <a:r>
              <a:rPr lang="tr-TR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%</a:t>
            </a:r>
            <a:r>
              <a:rPr lang="tr-TR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rsi</a:t>
            </a:r>
            <a:r>
              <a:rPr lang="tr-TR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, %</a:t>
            </a:r>
            <a:r>
              <a:rPr lang="tr-TR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rdi</a:t>
            </a:r>
            <a:r>
              <a:rPr lang="tr-TR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# </a:t>
            </a:r>
            <a:r>
              <a:rPr lang="tr-TR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x:y</a:t>
            </a:r>
            <a:endParaRPr lang="tr-TR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215900" algn="l"/>
                <a:tab pos="1195388" algn="l"/>
                <a:tab pos="215900" algn="l"/>
                <a:tab pos="2860675" algn="l"/>
                <a:tab pos="2959100" algn="l"/>
                <a:tab pos="2159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</a:tabLst>
            </a:pPr>
            <a:r>
              <a:rPr lang="tr-TR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</a:t>
            </a:r>
            <a:r>
              <a:rPr lang="tr-TR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cmovle</a:t>
            </a:r>
            <a:r>
              <a:rPr lang="tr-TR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</a:t>
            </a:r>
            <a:r>
              <a:rPr lang="tr-TR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%</a:t>
            </a:r>
            <a:r>
              <a:rPr lang="tr-TR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rdx</a:t>
            </a:r>
            <a:r>
              <a:rPr lang="tr-TR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, %</a:t>
            </a:r>
            <a:r>
              <a:rPr lang="tr-TR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rax</a:t>
            </a:r>
            <a:r>
              <a:rPr lang="tr-TR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# </a:t>
            </a:r>
            <a:r>
              <a:rPr lang="tr-TR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if</a:t>
            </a:r>
            <a:r>
              <a:rPr lang="tr-TR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&lt;=, </a:t>
            </a:r>
            <a:r>
              <a:rPr lang="tr-TR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result</a:t>
            </a:r>
            <a:r>
              <a:rPr lang="tr-TR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= </a:t>
            </a:r>
            <a:r>
              <a:rPr lang="tr-TR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eval</a:t>
            </a:r>
            <a:endParaRPr lang="tr-TR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215900" algn="l"/>
                <a:tab pos="1195388" algn="l"/>
                <a:tab pos="215900" algn="l"/>
                <a:tab pos="2860675" algn="l"/>
                <a:tab pos="2959100" algn="l"/>
                <a:tab pos="2159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  <a:tab pos="215900" algn="l"/>
                <a:tab pos="1308100" algn="l"/>
                <a:tab pos="2959100" algn="l"/>
              </a:tabLst>
            </a:pPr>
            <a:r>
              <a:rPr lang="tr-TR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ret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</p:txBody>
      </p:sp>
      <p:sp>
        <p:nvSpPr>
          <p:cNvPr id="9" name="Rectangle 4"/>
          <p:cNvSpPr>
            <a:spLocks/>
          </p:cNvSpPr>
          <p:nvPr/>
        </p:nvSpPr>
        <p:spPr bwMode="auto">
          <a:xfrm>
            <a:off x="457200" y="1295400"/>
            <a:ext cx="3670300" cy="29464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absdiff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(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x, long y)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long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result;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if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(x &gt; y)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result </a:t>
            </a:r>
            <a:r>
              <a:rPr lang="en-US" sz="18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= x-y;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else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 smtClean="0">
                <a:solidFill>
                  <a:srgbClr val="CC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result </a:t>
            </a:r>
            <a:r>
              <a:rPr lang="en-US" sz="1800" b="1" dirty="0">
                <a:solidFill>
                  <a:srgbClr val="CC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= y-x;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return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result;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5982559"/>
              </p:ext>
            </p:extLst>
          </p:nvPr>
        </p:nvGraphicFramePr>
        <p:xfrm>
          <a:off x="4724400" y="1905000"/>
          <a:ext cx="3352800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1676400"/>
              </a:tblGrid>
              <a:tr h="38100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Register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Use(s)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%</a:t>
                      </a:r>
                      <a:r>
                        <a:rPr lang="en-US" b="1" i="0" dirty="0" err="1" smtClean="0">
                          <a:latin typeface="Courier New"/>
                          <a:cs typeface="Courier New"/>
                        </a:rPr>
                        <a:t>rdi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Argument </a:t>
                      </a:r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x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%</a:t>
                      </a:r>
                      <a:r>
                        <a:rPr lang="en-US" b="1" i="0" dirty="0" err="1" smtClean="0">
                          <a:latin typeface="Courier New"/>
                          <a:cs typeface="Courier New"/>
                        </a:rPr>
                        <a:t>rsi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Argument </a:t>
                      </a:r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y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%</a:t>
                      </a:r>
                      <a:r>
                        <a:rPr lang="en-US" b="1" i="0" dirty="0" err="1" smtClean="0">
                          <a:latin typeface="Courier New"/>
                          <a:cs typeface="Courier New"/>
                        </a:rPr>
                        <a:t>rax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Return value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5222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52227" name="Rectangle 3"/>
          <p:cNvSpPr>
            <a:spLocks/>
          </p:cNvSpPr>
          <p:nvPr/>
        </p:nvSpPr>
        <p:spPr bwMode="auto">
          <a:xfrm>
            <a:off x="457200" y="1143000"/>
            <a:ext cx="47244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Expensive Computations</a:t>
            </a:r>
            <a:endParaRPr lang="en-US" sz="24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 smtClean="0"/>
              <a:t>Bad Cases for </a:t>
            </a:r>
            <a:r>
              <a:rPr lang="en-US" dirty="0"/>
              <a:t>Conditional Move</a:t>
            </a:r>
          </a:p>
        </p:txBody>
      </p:sp>
      <p:sp>
        <p:nvSpPr>
          <p:cNvPr id="5223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85800" y="2151062"/>
            <a:ext cx="4724400" cy="609600"/>
          </a:xfrm>
          <a:ln/>
        </p:spPr>
        <p:txBody>
          <a:bodyPr/>
          <a:lstStyle/>
          <a:p>
            <a:r>
              <a:rPr lang="en-US" sz="2000" dirty="0"/>
              <a:t>Both values get </a:t>
            </a:r>
            <a:r>
              <a:rPr lang="en-US" sz="2000" dirty="0" smtClean="0"/>
              <a:t>computed</a:t>
            </a:r>
          </a:p>
          <a:p>
            <a:r>
              <a:rPr lang="en-US" sz="2000" dirty="0" smtClean="0"/>
              <a:t>Only makes sense when computations are very simple</a:t>
            </a:r>
            <a:endParaRPr lang="en-US" sz="2000" dirty="0"/>
          </a:p>
        </p:txBody>
      </p:sp>
      <p:sp>
        <p:nvSpPr>
          <p:cNvPr id="52232" name="Rectangle 8"/>
          <p:cNvSpPr>
            <a:spLocks/>
          </p:cNvSpPr>
          <p:nvPr/>
        </p:nvSpPr>
        <p:spPr bwMode="auto">
          <a:xfrm>
            <a:off x="533400" y="1617662"/>
            <a:ext cx="5410200" cy="398462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val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Calibri Bold Italic" charset="0"/>
                <a:cs typeface="Courier New" pitchFamily="49" charset="0"/>
                <a:sym typeface="Calibri Bold Italic" charset="0"/>
              </a:rPr>
              <a:t>Test(x)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?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Calibri Bold Italic" charset="0"/>
                <a:cs typeface="Courier New" pitchFamily="49" charset="0"/>
                <a:sym typeface="Calibri Bold Italic" charset="0"/>
              </a:rPr>
              <a:t>Hard1(x)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: Hard2(x);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10" name="Rectangle 3"/>
          <p:cNvSpPr>
            <a:spLocks/>
          </p:cNvSpPr>
          <p:nvPr/>
        </p:nvSpPr>
        <p:spPr bwMode="auto">
          <a:xfrm>
            <a:off x="457200" y="3276600"/>
            <a:ext cx="47244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Risky Computations</a:t>
            </a:r>
            <a:endParaRPr lang="en-US" sz="24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11" name="Rectangle 7"/>
          <p:cNvSpPr txBox="1">
            <a:spLocks noChangeArrowheads="1"/>
          </p:cNvSpPr>
          <p:nvPr/>
        </p:nvSpPr>
        <p:spPr bwMode="auto">
          <a:xfrm>
            <a:off x="685800" y="4284662"/>
            <a:ext cx="4724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marL="254000" marR="0" lvl="0" indent="-2540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charset="2"/>
              <a:buChar char="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 Bold" charset="0"/>
              </a:rPr>
              <a:t>Both values get computed</a:t>
            </a:r>
          </a:p>
          <a:p>
            <a:pPr marL="254000" marR="0" lvl="0" indent="-2540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charset="2"/>
              <a:buChar char="¢"/>
              <a:tabLst/>
              <a:defRPr/>
            </a:pPr>
            <a:r>
              <a:rPr lang="en-US" sz="2000" kern="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Calibri Bold" charset="0"/>
              </a:rPr>
              <a:t>May have undesirable effects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Calibri Bold" charset="0"/>
            </a:endParaRPr>
          </a:p>
        </p:txBody>
      </p:sp>
      <p:sp>
        <p:nvSpPr>
          <p:cNvPr id="12" name="Rectangle 8"/>
          <p:cNvSpPr>
            <a:spLocks/>
          </p:cNvSpPr>
          <p:nvPr/>
        </p:nvSpPr>
        <p:spPr bwMode="auto">
          <a:xfrm>
            <a:off x="533400" y="3751262"/>
            <a:ext cx="5410200" cy="398462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val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Calibri Bold Italic" charset="0"/>
                <a:cs typeface="Courier New" pitchFamily="49" charset="0"/>
                <a:sym typeface="Calibri Bold Italic" charset="0"/>
              </a:rPr>
              <a:t>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?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Calibri Bold Italic" charset="0"/>
                <a:cs typeface="Courier New" pitchFamily="49" charset="0"/>
                <a:sym typeface="Calibri Bold Italic" charset="0"/>
              </a:rPr>
              <a:t>*p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: 0;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13" name="Rectangle 3"/>
          <p:cNvSpPr>
            <a:spLocks/>
          </p:cNvSpPr>
          <p:nvPr/>
        </p:nvSpPr>
        <p:spPr bwMode="auto">
          <a:xfrm>
            <a:off x="457200" y="5029200"/>
            <a:ext cx="47244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Computations with side effects</a:t>
            </a:r>
            <a:endParaRPr lang="en-US" sz="24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14" name="Rectangle 7"/>
          <p:cNvSpPr txBox="1">
            <a:spLocks noChangeArrowheads="1"/>
          </p:cNvSpPr>
          <p:nvPr/>
        </p:nvSpPr>
        <p:spPr bwMode="auto">
          <a:xfrm>
            <a:off x="685800" y="6037262"/>
            <a:ext cx="4724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marL="254000" marR="0" lvl="0" indent="-2540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charset="2"/>
              <a:buChar char="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 Bold" charset="0"/>
              </a:rPr>
              <a:t>Both values get computed</a:t>
            </a:r>
          </a:p>
          <a:p>
            <a:pPr marL="254000" marR="0" lvl="0" indent="-2540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charset="2"/>
              <a:buChar char="¢"/>
              <a:tabLst/>
              <a:defRPr/>
            </a:pPr>
            <a:r>
              <a:rPr lang="en-US" sz="2000" kern="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Calibri Bold" charset="0"/>
              </a:rPr>
              <a:t>Must be side-effect free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Calibri Bold" charset="0"/>
            </a:endParaRPr>
          </a:p>
        </p:txBody>
      </p:sp>
      <p:sp>
        <p:nvSpPr>
          <p:cNvPr id="15" name="Rectangle 8"/>
          <p:cNvSpPr>
            <a:spLocks/>
          </p:cNvSpPr>
          <p:nvPr/>
        </p:nvSpPr>
        <p:spPr bwMode="auto">
          <a:xfrm>
            <a:off x="533400" y="5503862"/>
            <a:ext cx="5410200" cy="398462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val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=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Calibri Bold Italic" charset="0"/>
                <a:cs typeface="Courier New" pitchFamily="49" charset="0"/>
                <a:sym typeface="Calibri Bold Italic" charset="0"/>
              </a:rPr>
              <a:t>x &gt; 0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?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Calibri Bold Italic" charset="0"/>
                <a:cs typeface="Courier New" pitchFamily="49" charset="0"/>
                <a:sym typeface="Calibri Bold Italic" charset="0"/>
              </a:rPr>
              <a:t>x*=7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: x+=3;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14338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Today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 smtClean="0">
                <a:solidFill>
                  <a:srgbClr val="7F7F7F"/>
                </a:solidFill>
              </a:rPr>
              <a:t>Control</a:t>
            </a:r>
            <a:r>
              <a:rPr lang="en-US" dirty="0">
                <a:solidFill>
                  <a:srgbClr val="7F7F7F"/>
                </a:solidFill>
              </a:rPr>
              <a:t>: Condition codes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Conditional branches</a:t>
            </a:r>
          </a:p>
          <a:p>
            <a:r>
              <a:rPr lang="en-US" dirty="0" smtClean="0"/>
              <a:t>Loops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Switch Statements</a:t>
            </a:r>
          </a:p>
          <a:p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12321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54274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54275" name="Rectangle 3"/>
          <p:cNvSpPr>
            <a:spLocks/>
          </p:cNvSpPr>
          <p:nvPr/>
        </p:nvSpPr>
        <p:spPr bwMode="auto">
          <a:xfrm>
            <a:off x="457200" y="1447800"/>
            <a:ext cx="26162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C Code</a:t>
            </a:r>
          </a:p>
        </p:txBody>
      </p:sp>
      <p:sp>
        <p:nvSpPr>
          <p:cNvPr id="54276" name="Rectangle 4"/>
          <p:cNvSpPr>
            <a:spLocks/>
          </p:cNvSpPr>
          <p:nvPr/>
        </p:nvSpPr>
        <p:spPr bwMode="auto">
          <a:xfrm>
            <a:off x="530225" y="1863724"/>
            <a:ext cx="3736976" cy="2632076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pcount_do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(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unsigned long x) {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long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result = 0;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do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result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+= x &amp; 0x1;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x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&gt;&gt;= 1;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}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while (x);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return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result;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54277" name="Rectangle 5"/>
          <p:cNvSpPr>
            <a:spLocks/>
          </p:cNvSpPr>
          <p:nvPr/>
        </p:nvSpPr>
        <p:spPr bwMode="auto">
          <a:xfrm>
            <a:off x="4724400" y="1447800"/>
            <a:ext cx="23114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Goto Version</a:t>
            </a:r>
          </a:p>
        </p:txBody>
      </p:sp>
      <p:sp>
        <p:nvSpPr>
          <p:cNvPr id="54278" name="Rectangle 6"/>
          <p:cNvSpPr>
            <a:spLocks/>
          </p:cNvSpPr>
          <p:nvPr/>
        </p:nvSpPr>
        <p:spPr bwMode="auto">
          <a:xfrm>
            <a:off x="4797424" y="1863724"/>
            <a:ext cx="4041775" cy="2936875"/>
          </a:xfrm>
          <a:prstGeom prst="rect">
            <a:avLst/>
          </a:prstGeom>
          <a:solidFill>
            <a:srgbClr val="D5F1C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pcount_goto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(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unsigned long x) {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result = 0;</a:t>
            </a:r>
          </a:p>
          <a:p>
            <a:pPr algn="l"/>
            <a:r>
              <a:rPr lang="en-US" sz="1800" b="1" dirty="0">
                <a:solidFill>
                  <a:srgbClr val="CC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loop: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result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+= x &amp; 0x1;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x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&gt;&gt;= 1;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if(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x)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goto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>
                <a:solidFill>
                  <a:srgbClr val="CC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loop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return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result;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54279" name="Rectangle 7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“Do-While” Loop Example</a:t>
            </a:r>
          </a:p>
        </p:txBody>
      </p:sp>
      <p:sp>
        <p:nvSpPr>
          <p:cNvPr id="54280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381000" y="4953000"/>
            <a:ext cx="8382000" cy="1282700"/>
          </a:xfrm>
          <a:ln/>
        </p:spPr>
        <p:txBody>
          <a:bodyPr/>
          <a:lstStyle/>
          <a:p>
            <a:r>
              <a:rPr lang="en-US" dirty="0" smtClean="0"/>
              <a:t>Count number of 1’s in argument </a:t>
            </a:r>
            <a:r>
              <a:rPr lang="en-US" dirty="0" smtClean="0">
                <a:latin typeface="Courier New"/>
                <a:cs typeface="Courier New"/>
              </a:rPr>
              <a:t>x</a:t>
            </a:r>
            <a:r>
              <a:rPr lang="en-US" dirty="0" smtClean="0"/>
              <a:t> (“</a:t>
            </a:r>
            <a:r>
              <a:rPr lang="en-US" dirty="0" err="1" smtClean="0"/>
              <a:t>popcount</a:t>
            </a:r>
            <a:r>
              <a:rPr lang="en-US" dirty="0" smtClean="0"/>
              <a:t>”)</a:t>
            </a:r>
          </a:p>
          <a:p>
            <a:r>
              <a:rPr lang="en-US" dirty="0" smtClean="0"/>
              <a:t>Use conditional branch to either continue looping or to exit loop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14338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Today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Control</a:t>
            </a:r>
            <a:r>
              <a:rPr lang="en-US" dirty="0">
                <a:solidFill>
                  <a:srgbClr val="000000"/>
                </a:solidFill>
              </a:rPr>
              <a:t>: Condition codes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Conditional branches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Loops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Switch Statements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55298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55303" name="Rectangle 7"/>
          <p:cNvSpPr>
            <a:spLocks/>
          </p:cNvSpPr>
          <p:nvPr/>
        </p:nvSpPr>
        <p:spPr bwMode="auto">
          <a:xfrm>
            <a:off x="290513" y="1066800"/>
            <a:ext cx="23114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>
              <a:spcBef>
                <a:spcPts val="863"/>
              </a:spcBef>
            </a:pPr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Goto Version</a:t>
            </a:r>
          </a:p>
        </p:txBody>
      </p:sp>
      <p:sp>
        <p:nvSpPr>
          <p:cNvPr id="55305" name="Rectangle 9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“Do-While” Loop Compilation</a:t>
            </a:r>
          </a:p>
        </p:txBody>
      </p:sp>
      <p:sp>
        <p:nvSpPr>
          <p:cNvPr id="55307" name="Rectangle 11"/>
          <p:cNvSpPr>
            <a:spLocks/>
          </p:cNvSpPr>
          <p:nvPr/>
        </p:nvSpPr>
        <p:spPr bwMode="auto">
          <a:xfrm>
            <a:off x="2133600" y="4343400"/>
            <a:ext cx="5791200" cy="20574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>
              <a:tabLst>
                <a:tab pos="292100" algn="l"/>
                <a:tab pos="292100" algn="l"/>
                <a:tab pos="292100" algn="l"/>
                <a:tab pos="1150938" algn="l"/>
                <a:tab pos="292100" algn="l"/>
                <a:tab pos="2860675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</a:t>
            </a:r>
            <a:r>
              <a:rPr lang="cs-CZ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movl</a:t>
            </a: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 $0, %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eax</a:t>
            </a: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#  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result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= 0</a:t>
            </a:r>
            <a:endParaRPr lang="cs-CZ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292100" algn="l"/>
                <a:tab pos="292100" algn="l"/>
                <a:tab pos="292100" algn="l"/>
                <a:tab pos="1150938" algn="l"/>
                <a:tab pos="292100" algn="l"/>
                <a:tab pos="2860675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</a:tabLst>
            </a:pP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.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L2:			# 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loop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:</a:t>
            </a:r>
            <a:endParaRPr lang="cs-CZ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292100" algn="l"/>
                <a:tab pos="292100" algn="l"/>
                <a:tab pos="292100" algn="l"/>
                <a:tab pos="1150938" algn="l"/>
                <a:tab pos="292100" algn="l"/>
                <a:tab pos="2860675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</a:tabLst>
            </a:pP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movq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 </a:t>
            </a: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%rdi, %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rdx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</a:t>
            </a:r>
            <a:endParaRPr lang="cs-CZ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292100" algn="l"/>
                <a:tab pos="292100" algn="l"/>
                <a:tab pos="292100" algn="l"/>
                <a:tab pos="1150938" algn="l"/>
                <a:tab pos="292100" algn="l"/>
                <a:tab pos="2860675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</a:tabLst>
            </a:pP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andl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 </a:t>
            </a: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$1, %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edx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	#  t = 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x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&amp; 0x1</a:t>
            </a:r>
            <a:endParaRPr lang="cs-CZ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292100" algn="l"/>
                <a:tab pos="292100" algn="l"/>
                <a:tab pos="292100" algn="l"/>
                <a:tab pos="1150938" algn="l"/>
                <a:tab pos="292100" algn="l"/>
                <a:tab pos="2860675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</a:tabLst>
            </a:pP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addq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 </a:t>
            </a: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%</a:t>
            </a:r>
            <a:r>
              <a:rPr lang="cs-CZ" sz="1800" b="1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rdx</a:t>
            </a: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, %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rax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	#  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result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+= t</a:t>
            </a:r>
            <a:endParaRPr lang="cs-CZ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292100" algn="l"/>
                <a:tab pos="292100" algn="l"/>
                <a:tab pos="292100" algn="l"/>
                <a:tab pos="1150938" algn="l"/>
                <a:tab pos="292100" algn="l"/>
                <a:tab pos="2860675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</a:tabLst>
            </a:pP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shrq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 </a:t>
            </a: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%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rdi		#  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x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&gt;&gt;= 1</a:t>
            </a:r>
            <a:endParaRPr lang="cs-CZ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292100" algn="l"/>
                <a:tab pos="292100" algn="l"/>
                <a:tab pos="292100" algn="l"/>
                <a:tab pos="1150938" algn="l"/>
                <a:tab pos="292100" algn="l"/>
                <a:tab pos="2860675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</a:tabLst>
            </a:pP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jne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  </a:t>
            </a: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.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L2		#  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if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(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x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) 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goto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loop</a:t>
            </a:r>
            <a:endParaRPr lang="cs-CZ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>
              <a:tabLst>
                <a:tab pos="292100" algn="l"/>
                <a:tab pos="292100" algn="l"/>
                <a:tab pos="292100" algn="l"/>
                <a:tab pos="1150938" algn="l"/>
                <a:tab pos="292100" algn="l"/>
                <a:tab pos="2860675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  <a:tab pos="292100" algn="l"/>
                <a:tab pos="3086100" algn="l"/>
              </a:tabLst>
            </a:pP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rep</a:t>
            </a: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; ret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</p:txBody>
      </p:sp>
      <p:sp>
        <p:nvSpPr>
          <p:cNvPr id="9" name="Rectangle 6"/>
          <p:cNvSpPr>
            <a:spLocks/>
          </p:cNvSpPr>
          <p:nvPr/>
        </p:nvSpPr>
        <p:spPr bwMode="auto">
          <a:xfrm>
            <a:off x="381000" y="1524001"/>
            <a:ext cx="4041775" cy="2590800"/>
          </a:xfrm>
          <a:prstGeom prst="rect">
            <a:avLst/>
          </a:prstGeom>
          <a:solidFill>
            <a:srgbClr val="D5F1C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pcount_goto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(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unsigned long x) {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result = 0;</a:t>
            </a:r>
          </a:p>
          <a:p>
            <a:pPr algn="l"/>
            <a:r>
              <a:rPr lang="en-US" sz="1800" b="1" dirty="0">
                <a:solidFill>
                  <a:srgbClr val="CC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loop: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result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+= x &amp; 0x1;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x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&gt;&gt;= 1;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if(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x)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goto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>
                <a:solidFill>
                  <a:srgbClr val="CC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loop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return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result;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4437412"/>
              </p:ext>
            </p:extLst>
          </p:nvPr>
        </p:nvGraphicFramePr>
        <p:xfrm>
          <a:off x="4724400" y="1905000"/>
          <a:ext cx="3352800" cy="114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1676400"/>
              </a:tblGrid>
              <a:tr h="38100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Register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Use(s)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%</a:t>
                      </a:r>
                      <a:r>
                        <a:rPr lang="en-US" b="1" i="0" dirty="0" err="1" smtClean="0">
                          <a:latin typeface="Courier New"/>
                          <a:cs typeface="Courier New"/>
                        </a:rPr>
                        <a:t>rdi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Argument </a:t>
                      </a:r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x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%</a:t>
                      </a:r>
                      <a:r>
                        <a:rPr lang="en-US" b="1" i="0" dirty="0" err="1" smtClean="0">
                          <a:latin typeface="Courier New"/>
                          <a:cs typeface="Courier New"/>
                        </a:rPr>
                        <a:t>rax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result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56322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56323" name="Rectangle 3"/>
          <p:cNvSpPr>
            <a:spLocks/>
          </p:cNvSpPr>
          <p:nvPr/>
        </p:nvSpPr>
        <p:spPr bwMode="auto">
          <a:xfrm>
            <a:off x="444500" y="1228725"/>
            <a:ext cx="26162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C Code</a:t>
            </a:r>
          </a:p>
        </p:txBody>
      </p:sp>
      <p:sp>
        <p:nvSpPr>
          <p:cNvPr id="56324" name="Rectangle 4"/>
          <p:cNvSpPr>
            <a:spLocks/>
          </p:cNvSpPr>
          <p:nvPr/>
        </p:nvSpPr>
        <p:spPr bwMode="auto">
          <a:xfrm>
            <a:off x="533400" y="1641475"/>
            <a:ext cx="2895600" cy="12192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do </a:t>
            </a:r>
            <a:endParaRPr lang="en-US" sz="32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2400" i="1" dirty="0">
                <a:solidFill>
                  <a:schemeClr val="tx1"/>
                </a:solidFill>
                <a:latin typeface="+mj-lt"/>
                <a:ea typeface="Calibri Bold Italic" charset="0"/>
                <a:cs typeface="Courier New" pitchFamily="49" charset="0"/>
                <a:sym typeface="Calibri Bold Italic" charset="0"/>
              </a:rPr>
              <a:t>Body</a:t>
            </a:r>
            <a:endParaRPr lang="en-US" sz="3200" i="1" dirty="0">
              <a:solidFill>
                <a:schemeClr val="tx1"/>
              </a:solidFill>
              <a:latin typeface="+mj-lt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while (</a:t>
            </a:r>
            <a:r>
              <a:rPr lang="en-US" sz="2400" i="1" dirty="0">
                <a:solidFill>
                  <a:schemeClr val="tx1"/>
                </a:solidFill>
                <a:latin typeface="+mj-lt"/>
                <a:ea typeface="Calibri Bold Italic" charset="0"/>
                <a:cs typeface="Courier New" pitchFamily="49" charset="0"/>
                <a:sym typeface="Calibri Bold Italic" charset="0"/>
              </a:rPr>
              <a:t>Test</a:t>
            </a:r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);</a:t>
            </a:r>
          </a:p>
        </p:txBody>
      </p:sp>
      <p:sp>
        <p:nvSpPr>
          <p:cNvPr id="56325" name="Rectangle 5"/>
          <p:cNvSpPr>
            <a:spLocks/>
          </p:cNvSpPr>
          <p:nvPr/>
        </p:nvSpPr>
        <p:spPr bwMode="auto">
          <a:xfrm>
            <a:off x="3810000" y="1219200"/>
            <a:ext cx="23114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Goto Version</a:t>
            </a:r>
          </a:p>
        </p:txBody>
      </p:sp>
      <p:sp>
        <p:nvSpPr>
          <p:cNvPr id="56326" name="Rectangle 6"/>
          <p:cNvSpPr>
            <a:spLocks/>
          </p:cNvSpPr>
          <p:nvPr/>
        </p:nvSpPr>
        <p:spPr bwMode="auto">
          <a:xfrm>
            <a:off x="3886200" y="1631949"/>
            <a:ext cx="2743200" cy="1685925"/>
          </a:xfrm>
          <a:prstGeom prst="rect">
            <a:avLst/>
          </a:prstGeom>
          <a:solidFill>
            <a:srgbClr val="D5F1C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loop:</a:t>
            </a:r>
            <a:endParaRPr lang="en-US" sz="32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2400" i="1" dirty="0">
                <a:solidFill>
                  <a:schemeClr val="tx1"/>
                </a:solidFill>
                <a:latin typeface="+mj-lt"/>
                <a:ea typeface="Calibri Bold Italic" charset="0"/>
                <a:cs typeface="Courier New" pitchFamily="49" charset="0"/>
                <a:sym typeface="Calibri Bold Italic" charset="0"/>
              </a:rPr>
              <a:t>Body</a:t>
            </a:r>
            <a:endParaRPr lang="en-US" sz="3200" i="1" dirty="0">
              <a:solidFill>
                <a:schemeClr val="tx1"/>
              </a:solidFill>
              <a:latin typeface="+mj-lt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if (</a:t>
            </a:r>
            <a:r>
              <a:rPr lang="en-US" sz="2400" i="1" dirty="0">
                <a:solidFill>
                  <a:schemeClr val="tx1"/>
                </a:solidFill>
                <a:latin typeface="+mj-lt"/>
                <a:ea typeface="Calibri Bold Italic" charset="0"/>
                <a:cs typeface="Courier New" pitchFamily="49" charset="0"/>
                <a:sym typeface="Calibri Bold Italic" charset="0"/>
              </a:rPr>
              <a:t>Test</a:t>
            </a:r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</a:t>
            </a:r>
            <a:endParaRPr lang="en-US" sz="32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24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goto</a:t>
            </a:r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loop</a:t>
            </a:r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General “Do-While” Translation</a:t>
            </a:r>
          </a:p>
        </p:txBody>
      </p:sp>
      <p:sp>
        <p:nvSpPr>
          <p:cNvPr id="56328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381000" y="3035300"/>
            <a:ext cx="8382000" cy="3797300"/>
          </a:xfrm>
          <a:ln/>
        </p:spPr>
        <p:txBody>
          <a:bodyPr/>
          <a:lstStyle/>
          <a:p>
            <a:r>
              <a:rPr lang="en-US" dirty="0"/>
              <a:t>Body:</a:t>
            </a:r>
          </a:p>
          <a:p>
            <a:pPr marL="234950" lvl="1"/>
            <a:endParaRPr lang="en-US" dirty="0"/>
          </a:p>
          <a:p>
            <a:pPr marL="234950" lvl="1"/>
            <a:endParaRPr lang="en-US" dirty="0"/>
          </a:p>
          <a:p>
            <a:pPr marL="234950" lvl="1"/>
            <a:endParaRPr lang="en-US" dirty="0"/>
          </a:p>
          <a:p>
            <a:pPr marL="234950" lvl="1"/>
            <a:endParaRPr lang="en-US" dirty="0"/>
          </a:p>
          <a:p>
            <a:endParaRPr lang="en-US" dirty="0"/>
          </a:p>
        </p:txBody>
      </p:sp>
      <p:sp>
        <p:nvSpPr>
          <p:cNvPr id="56329" name="Rectangle 9"/>
          <p:cNvSpPr>
            <a:spLocks/>
          </p:cNvSpPr>
          <p:nvPr/>
        </p:nvSpPr>
        <p:spPr bwMode="auto">
          <a:xfrm>
            <a:off x="1625600" y="3146425"/>
            <a:ext cx="2222500" cy="2260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/>
            <a:r>
              <a:rPr lang="en-US" sz="20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{</a:t>
            </a:r>
            <a:endParaRPr lang="en-US" b="1" dirty="0">
              <a:solidFill>
                <a:schemeClr val="tx1"/>
              </a:solidFill>
              <a:latin typeface="Courier New"/>
              <a:ea typeface="Monaco" charset="0"/>
              <a:cs typeface="Courier New"/>
              <a:sym typeface="Monaco" charset="0"/>
            </a:endParaRPr>
          </a:p>
          <a:p>
            <a:pPr algn="l"/>
            <a:r>
              <a:rPr lang="en-US" sz="20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 Statement</a:t>
            </a:r>
            <a:r>
              <a:rPr lang="en-US" sz="2000" b="1" baseline="-25000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1</a:t>
            </a:r>
            <a:r>
              <a:rPr lang="en-US" sz="20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;</a:t>
            </a:r>
            <a:endParaRPr lang="en-US" b="1" dirty="0">
              <a:solidFill>
                <a:schemeClr val="tx1"/>
              </a:solidFill>
              <a:latin typeface="Courier New"/>
              <a:ea typeface="Monaco" charset="0"/>
              <a:cs typeface="Courier New"/>
              <a:sym typeface="Monaco" charset="0"/>
            </a:endParaRPr>
          </a:p>
          <a:p>
            <a:pPr algn="l"/>
            <a:r>
              <a:rPr lang="en-US" sz="20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 Statement</a:t>
            </a:r>
            <a:r>
              <a:rPr lang="en-US" sz="2000" b="1" baseline="-25000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2</a:t>
            </a:r>
            <a:r>
              <a:rPr lang="en-US" sz="20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;</a:t>
            </a:r>
            <a:endParaRPr lang="en-US" b="1" dirty="0">
              <a:solidFill>
                <a:schemeClr val="tx1"/>
              </a:solidFill>
              <a:latin typeface="Courier New"/>
              <a:ea typeface="Monaco" charset="0"/>
              <a:cs typeface="Courier New"/>
              <a:sym typeface="Monaco" charset="0"/>
            </a:endParaRPr>
          </a:p>
          <a:p>
            <a:pPr algn="l"/>
            <a:r>
              <a:rPr lang="en-US" sz="20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   …</a:t>
            </a:r>
            <a:endParaRPr lang="en-US" b="1" dirty="0">
              <a:solidFill>
                <a:schemeClr val="tx1"/>
              </a:solidFill>
              <a:latin typeface="Courier New"/>
              <a:ea typeface="Monaco" charset="0"/>
              <a:cs typeface="Courier New"/>
              <a:sym typeface="Monaco" charset="0"/>
            </a:endParaRPr>
          </a:p>
          <a:p>
            <a:pPr algn="l"/>
            <a:r>
              <a:rPr lang="en-US" sz="20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 </a:t>
            </a:r>
            <a:r>
              <a:rPr lang="en-US" sz="2000" b="1" dirty="0" err="1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Statement</a:t>
            </a:r>
            <a:r>
              <a:rPr lang="en-US" sz="2000" b="1" baseline="-25000" dirty="0" err="1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n</a:t>
            </a:r>
            <a:r>
              <a:rPr lang="en-US" sz="20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;</a:t>
            </a:r>
            <a:endParaRPr lang="en-US" b="1" dirty="0">
              <a:solidFill>
                <a:schemeClr val="tx1"/>
              </a:solidFill>
              <a:latin typeface="Courier New"/>
              <a:ea typeface="Monaco" charset="0"/>
              <a:cs typeface="Courier New"/>
              <a:sym typeface="Monaco" charset="0"/>
            </a:endParaRPr>
          </a:p>
          <a:p>
            <a:pPr algn="l"/>
            <a:r>
              <a:rPr lang="en-US" sz="20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}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59394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59395" name="Rectangle 3"/>
          <p:cNvSpPr>
            <a:spLocks/>
          </p:cNvSpPr>
          <p:nvPr/>
        </p:nvSpPr>
        <p:spPr bwMode="auto">
          <a:xfrm>
            <a:off x="304800" y="3086100"/>
            <a:ext cx="26162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While version</a:t>
            </a:r>
          </a:p>
        </p:txBody>
      </p:sp>
      <p:sp>
        <p:nvSpPr>
          <p:cNvPr id="59396" name="Rectangle 4"/>
          <p:cNvSpPr>
            <a:spLocks/>
          </p:cNvSpPr>
          <p:nvPr/>
        </p:nvSpPr>
        <p:spPr bwMode="auto">
          <a:xfrm>
            <a:off x="381000" y="3505200"/>
            <a:ext cx="2514600" cy="8001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while (</a:t>
            </a:r>
            <a:r>
              <a:rPr lang="en-US" sz="2400" i="1" dirty="0">
                <a:solidFill>
                  <a:schemeClr val="tx1"/>
                </a:solidFill>
                <a:latin typeface="+mj-lt"/>
                <a:ea typeface="Calibri Bold Italic" charset="0"/>
                <a:cs typeface="Courier New" pitchFamily="49" charset="0"/>
                <a:sym typeface="Calibri Bold Italic" charset="0"/>
              </a:rPr>
              <a:t>Test</a:t>
            </a:r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</a:t>
            </a:r>
            <a:endParaRPr lang="en-US" sz="32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2400" i="1" dirty="0">
                <a:solidFill>
                  <a:schemeClr val="tx1"/>
                </a:solidFill>
                <a:latin typeface="+mj-lt"/>
                <a:cs typeface="Courier New" pitchFamily="49" charset="0"/>
                <a:sym typeface="Courier New Bold" charset="0"/>
              </a:rPr>
              <a:t>Body</a:t>
            </a:r>
          </a:p>
        </p:txBody>
      </p:sp>
      <p:sp>
        <p:nvSpPr>
          <p:cNvPr id="59399" name="Rectangle 7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General “While” </a:t>
            </a:r>
            <a:r>
              <a:rPr lang="en-US" dirty="0" smtClean="0"/>
              <a:t>Translation #1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“Jump-to-middle” translation</a:t>
            </a:r>
          </a:p>
          <a:p>
            <a:r>
              <a:rPr lang="en-US" dirty="0" smtClean="0"/>
              <a:t>Used with </a:t>
            </a:r>
            <a:r>
              <a:rPr lang="en-US" b="1" dirty="0" smtClean="0">
                <a:latin typeface="Courier New"/>
                <a:cs typeface="Courier New"/>
              </a:rPr>
              <a:t>-</a:t>
            </a:r>
            <a:r>
              <a:rPr lang="en-US" b="1" dirty="0" err="1" smtClean="0">
                <a:latin typeface="Courier New"/>
                <a:cs typeface="Courier New"/>
              </a:rPr>
              <a:t>Og</a:t>
            </a:r>
            <a:endParaRPr lang="en-US" b="1" dirty="0">
              <a:latin typeface="Courier New"/>
              <a:cs typeface="Courier New"/>
            </a:endParaRPr>
          </a:p>
        </p:txBody>
      </p:sp>
      <p:sp>
        <p:nvSpPr>
          <p:cNvPr id="59400" name="Rectangle 8"/>
          <p:cNvSpPr>
            <a:spLocks/>
          </p:cNvSpPr>
          <p:nvPr/>
        </p:nvSpPr>
        <p:spPr bwMode="auto">
          <a:xfrm>
            <a:off x="5181600" y="2095501"/>
            <a:ext cx="29083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 dirty="0" err="1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Goto</a:t>
            </a:r>
            <a:r>
              <a:rPr lang="en-US" sz="24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Version</a:t>
            </a:r>
          </a:p>
        </p:txBody>
      </p:sp>
      <p:sp>
        <p:nvSpPr>
          <p:cNvPr id="59401" name="Rectangle 9"/>
          <p:cNvSpPr>
            <a:spLocks/>
          </p:cNvSpPr>
          <p:nvPr/>
        </p:nvSpPr>
        <p:spPr bwMode="auto">
          <a:xfrm>
            <a:off x="5257800" y="2514600"/>
            <a:ext cx="3429000" cy="2624138"/>
          </a:xfrm>
          <a:prstGeom prst="rect">
            <a:avLst/>
          </a:prstGeom>
          <a:solidFill>
            <a:srgbClr val="D5F1C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goto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test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32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loop:</a:t>
            </a:r>
            <a:endParaRPr lang="en-US" sz="32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2400" i="1" dirty="0">
                <a:solidFill>
                  <a:schemeClr val="tx1"/>
                </a:solidFill>
                <a:latin typeface="+mj-lt"/>
                <a:ea typeface="Calibri Bold Italic" charset="0"/>
                <a:cs typeface="Courier New" pitchFamily="49" charset="0"/>
                <a:sym typeface="Calibri Bold Italic" charset="0"/>
              </a:rPr>
              <a:t>Body</a:t>
            </a:r>
            <a:endParaRPr lang="en-US" sz="3200" i="1" dirty="0">
              <a:solidFill>
                <a:schemeClr val="tx1"/>
              </a:solidFill>
              <a:latin typeface="+mj-lt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test:</a:t>
            </a:r>
          </a:p>
          <a:p>
            <a:pPr algn="l"/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if (</a:t>
            </a:r>
            <a:r>
              <a:rPr lang="en-US" sz="2400" i="1" dirty="0">
                <a:solidFill>
                  <a:schemeClr val="tx1"/>
                </a:solidFill>
                <a:latin typeface="+mj-lt"/>
                <a:ea typeface="Calibri Bold Italic" charset="0"/>
                <a:cs typeface="Courier New" pitchFamily="49" charset="0"/>
                <a:sym typeface="Calibri Bold Italic" charset="0"/>
              </a:rPr>
              <a:t>Test</a:t>
            </a:r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</a:t>
            </a:r>
            <a:endParaRPr lang="en-US" sz="32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24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goto</a:t>
            </a:r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loop</a:t>
            </a:r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32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done:</a:t>
            </a:r>
          </a:p>
        </p:txBody>
      </p:sp>
      <p:sp>
        <p:nvSpPr>
          <p:cNvPr id="59403" name="AutoShape 11"/>
          <p:cNvSpPr>
            <a:spLocks/>
          </p:cNvSpPr>
          <p:nvPr/>
        </p:nvSpPr>
        <p:spPr bwMode="auto">
          <a:xfrm rot="16200000">
            <a:off x="3657600" y="3048000"/>
            <a:ext cx="762000" cy="15240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0" y="16200"/>
                </a:moveTo>
                <a:lnTo>
                  <a:pt x="5400" y="162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6200"/>
                </a:lnTo>
                <a:lnTo>
                  <a:pt x="21600" y="16200"/>
                </a:lnTo>
                <a:lnTo>
                  <a:pt x="10800" y="21600"/>
                </a:lnTo>
                <a:close/>
                <a:moveTo>
                  <a:pt x="0" y="16200"/>
                </a:moveTo>
              </a:path>
            </a:pathLst>
          </a:custGeom>
          <a:solidFill>
            <a:srgbClr val="980002"/>
          </a:solidFill>
          <a:ln w="25400" cap="flat">
            <a:noFill/>
            <a:round/>
            <a:headEnd type="none" w="med" len="med"/>
            <a:tailEnd type="triangl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54274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54275" name="Rectangle 3"/>
          <p:cNvSpPr>
            <a:spLocks/>
          </p:cNvSpPr>
          <p:nvPr/>
        </p:nvSpPr>
        <p:spPr bwMode="auto">
          <a:xfrm>
            <a:off x="457200" y="1447800"/>
            <a:ext cx="26162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C Code</a:t>
            </a:r>
          </a:p>
        </p:txBody>
      </p:sp>
      <p:sp>
        <p:nvSpPr>
          <p:cNvPr id="54276" name="Rectangle 4"/>
          <p:cNvSpPr>
            <a:spLocks/>
          </p:cNvSpPr>
          <p:nvPr/>
        </p:nvSpPr>
        <p:spPr bwMode="auto">
          <a:xfrm>
            <a:off x="530225" y="1863724"/>
            <a:ext cx="3736976" cy="2632076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pcount_while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(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unsigned long x) {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long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result = 0;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while (x)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result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+= x &amp; 0x1;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x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&gt;&gt;= 1;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}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return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result;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54277" name="Rectangle 5"/>
          <p:cNvSpPr>
            <a:spLocks/>
          </p:cNvSpPr>
          <p:nvPr/>
        </p:nvSpPr>
        <p:spPr bwMode="auto">
          <a:xfrm>
            <a:off x="4724400" y="1447800"/>
            <a:ext cx="23114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Jump to Middle </a:t>
            </a:r>
            <a:r>
              <a:rPr lang="en-US" sz="24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Version</a:t>
            </a:r>
          </a:p>
        </p:txBody>
      </p:sp>
      <p:sp>
        <p:nvSpPr>
          <p:cNvPr id="54278" name="Rectangle 6"/>
          <p:cNvSpPr>
            <a:spLocks/>
          </p:cNvSpPr>
          <p:nvPr/>
        </p:nvSpPr>
        <p:spPr bwMode="auto">
          <a:xfrm>
            <a:off x="4797424" y="1863724"/>
            <a:ext cx="4041775" cy="3165476"/>
          </a:xfrm>
          <a:prstGeom prst="rect">
            <a:avLst/>
          </a:prstGeom>
          <a:solidFill>
            <a:srgbClr val="D5F1C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pcount_goto_jtm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(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unsigned long x) {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result = 0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goto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test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>
                <a:solidFill>
                  <a:srgbClr val="CC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loop: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result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+= x &amp; 0x1;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x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&gt;&gt;= 1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test:</a:t>
            </a:r>
            <a:endParaRPr lang="en-US" sz="1800" b="1" dirty="0">
              <a:solidFill>
                <a:srgbClr val="0000FF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if(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x)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goto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>
                <a:solidFill>
                  <a:srgbClr val="CC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loop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return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result;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54279" name="Rectangle 7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 smtClean="0"/>
              <a:t>While </a:t>
            </a:r>
            <a:r>
              <a:rPr lang="en-US" dirty="0"/>
              <a:t>Loop </a:t>
            </a:r>
            <a:r>
              <a:rPr lang="en-US" dirty="0" smtClean="0"/>
              <a:t>Example #1</a:t>
            </a:r>
            <a:endParaRPr lang="en-US" dirty="0"/>
          </a:p>
        </p:txBody>
      </p:sp>
      <p:sp>
        <p:nvSpPr>
          <p:cNvPr id="54280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381000" y="5118100"/>
            <a:ext cx="8382000" cy="1282700"/>
          </a:xfrm>
          <a:ln/>
        </p:spPr>
        <p:txBody>
          <a:bodyPr/>
          <a:lstStyle/>
          <a:p>
            <a:r>
              <a:rPr lang="en-US" dirty="0" smtClean="0"/>
              <a:t>Compare to do-while version of function</a:t>
            </a:r>
          </a:p>
          <a:p>
            <a:r>
              <a:rPr lang="en-US" dirty="0" smtClean="0"/>
              <a:t>Initial </a:t>
            </a:r>
            <a:r>
              <a:rPr lang="en-US" dirty="0" err="1" smtClean="0"/>
              <a:t>goto</a:t>
            </a:r>
            <a:r>
              <a:rPr lang="en-US" dirty="0" smtClean="0"/>
              <a:t> starts loop at test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01061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59394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59395" name="Rectangle 3"/>
          <p:cNvSpPr>
            <a:spLocks/>
          </p:cNvSpPr>
          <p:nvPr/>
        </p:nvSpPr>
        <p:spPr bwMode="auto">
          <a:xfrm>
            <a:off x="533400" y="1524000"/>
            <a:ext cx="26162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While version</a:t>
            </a:r>
          </a:p>
        </p:txBody>
      </p:sp>
      <p:sp>
        <p:nvSpPr>
          <p:cNvPr id="59396" name="Rectangle 4"/>
          <p:cNvSpPr>
            <a:spLocks/>
          </p:cNvSpPr>
          <p:nvPr/>
        </p:nvSpPr>
        <p:spPr bwMode="auto">
          <a:xfrm>
            <a:off x="609600" y="2006601"/>
            <a:ext cx="2514600" cy="8001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while (</a:t>
            </a:r>
            <a:r>
              <a:rPr lang="en-US" sz="2400" i="1" dirty="0">
                <a:solidFill>
                  <a:schemeClr val="tx1"/>
                </a:solidFill>
                <a:latin typeface="+mj-lt"/>
                <a:ea typeface="Calibri Bold Italic" charset="0"/>
                <a:cs typeface="Courier New" pitchFamily="49" charset="0"/>
                <a:sym typeface="Calibri Bold Italic" charset="0"/>
              </a:rPr>
              <a:t>Test</a:t>
            </a:r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</a:t>
            </a:r>
            <a:endParaRPr lang="en-US" sz="32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2400" i="1" dirty="0">
                <a:solidFill>
                  <a:schemeClr val="tx1"/>
                </a:solidFill>
                <a:latin typeface="+mj-lt"/>
                <a:cs typeface="Courier New" pitchFamily="49" charset="0"/>
                <a:sym typeface="Courier New Bold" charset="0"/>
              </a:rPr>
              <a:t>Body</a:t>
            </a:r>
          </a:p>
        </p:txBody>
      </p:sp>
      <p:sp>
        <p:nvSpPr>
          <p:cNvPr id="59397" name="Rectangle 5"/>
          <p:cNvSpPr>
            <a:spLocks/>
          </p:cNvSpPr>
          <p:nvPr/>
        </p:nvSpPr>
        <p:spPr bwMode="auto">
          <a:xfrm>
            <a:off x="533400" y="3687764"/>
            <a:ext cx="29083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Do-While Version</a:t>
            </a:r>
          </a:p>
        </p:txBody>
      </p:sp>
      <p:sp>
        <p:nvSpPr>
          <p:cNvPr id="59398" name="Rectangle 6"/>
          <p:cNvSpPr>
            <a:spLocks/>
          </p:cNvSpPr>
          <p:nvPr/>
        </p:nvSpPr>
        <p:spPr bwMode="auto">
          <a:xfrm>
            <a:off x="457200" y="4106863"/>
            <a:ext cx="3048000" cy="2205037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if (!</a:t>
            </a:r>
            <a:r>
              <a:rPr lang="en-US" sz="2400" i="1" dirty="0">
                <a:solidFill>
                  <a:schemeClr val="tx1"/>
                </a:solidFill>
                <a:latin typeface="+mj-lt"/>
                <a:ea typeface="Calibri Bold Italic" charset="0"/>
                <a:cs typeface="Courier New" pitchFamily="49" charset="0"/>
                <a:sym typeface="Calibri Bold Italic" charset="0"/>
              </a:rPr>
              <a:t>Test</a:t>
            </a:r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 </a:t>
            </a:r>
            <a:endParaRPr lang="en-US" sz="32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24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goto</a:t>
            </a:r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done</a:t>
            </a:r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32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do</a:t>
            </a:r>
            <a:endParaRPr lang="en-US" sz="32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2400" i="1" dirty="0">
                <a:solidFill>
                  <a:schemeClr val="tx1"/>
                </a:solidFill>
                <a:latin typeface="+mj-lt"/>
                <a:ea typeface="Calibri Bold Italic" charset="0"/>
                <a:cs typeface="Courier New" pitchFamily="49" charset="0"/>
                <a:sym typeface="Calibri Bold Italic" charset="0"/>
              </a:rPr>
              <a:t>Body</a:t>
            </a:r>
            <a:endParaRPr lang="en-US" sz="3200" i="1" dirty="0">
              <a:solidFill>
                <a:schemeClr val="tx1"/>
              </a:solidFill>
              <a:latin typeface="+mj-lt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while(</a:t>
            </a:r>
            <a:r>
              <a:rPr lang="en-US" sz="2400" i="1" dirty="0">
                <a:solidFill>
                  <a:schemeClr val="tx1"/>
                </a:solidFill>
                <a:latin typeface="+mj-lt"/>
                <a:ea typeface="Calibri Bold Italic" charset="0"/>
                <a:cs typeface="Courier New" pitchFamily="49" charset="0"/>
                <a:sym typeface="Calibri Bold Italic" charset="0"/>
              </a:rPr>
              <a:t>Test</a:t>
            </a:r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);</a:t>
            </a:r>
            <a:endParaRPr lang="en-US" sz="32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done:</a:t>
            </a:r>
          </a:p>
        </p:txBody>
      </p:sp>
      <p:sp>
        <p:nvSpPr>
          <p:cNvPr id="59399" name="Rectangle 7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General “While” </a:t>
            </a:r>
            <a:r>
              <a:rPr lang="en-US" dirty="0" smtClean="0"/>
              <a:t>Translation #2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67200" y="1752600"/>
            <a:ext cx="4419600" cy="3992563"/>
          </a:xfrm>
        </p:spPr>
        <p:txBody>
          <a:bodyPr/>
          <a:lstStyle/>
          <a:p>
            <a:r>
              <a:rPr lang="en-US" dirty="0" smtClean="0"/>
              <a:t>“Do-while” conversion</a:t>
            </a:r>
          </a:p>
          <a:p>
            <a:r>
              <a:rPr lang="en-US" dirty="0" smtClean="0"/>
              <a:t>Used with </a:t>
            </a:r>
            <a:r>
              <a:rPr lang="en-US" b="1" dirty="0" smtClean="0">
                <a:latin typeface="Courier New"/>
                <a:cs typeface="Courier New"/>
              </a:rPr>
              <a:t>–O1</a:t>
            </a:r>
            <a:endParaRPr lang="en-US" b="1" dirty="0">
              <a:latin typeface="Courier New"/>
              <a:cs typeface="Courier New"/>
            </a:endParaRPr>
          </a:p>
        </p:txBody>
      </p:sp>
      <p:sp>
        <p:nvSpPr>
          <p:cNvPr id="59400" name="Rectangle 8"/>
          <p:cNvSpPr>
            <a:spLocks/>
          </p:cNvSpPr>
          <p:nvPr/>
        </p:nvSpPr>
        <p:spPr bwMode="auto">
          <a:xfrm>
            <a:off x="5257800" y="3352800"/>
            <a:ext cx="29083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Goto Version</a:t>
            </a:r>
          </a:p>
        </p:txBody>
      </p:sp>
      <p:sp>
        <p:nvSpPr>
          <p:cNvPr id="59401" name="Rectangle 9"/>
          <p:cNvSpPr>
            <a:spLocks/>
          </p:cNvSpPr>
          <p:nvPr/>
        </p:nvSpPr>
        <p:spPr bwMode="auto">
          <a:xfrm>
            <a:off x="5334000" y="3771899"/>
            <a:ext cx="3429000" cy="2624138"/>
          </a:xfrm>
          <a:prstGeom prst="rect">
            <a:avLst/>
          </a:prstGeom>
          <a:solidFill>
            <a:srgbClr val="D5F1C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if (!</a:t>
            </a:r>
            <a:r>
              <a:rPr lang="en-US" sz="2400" i="1" dirty="0">
                <a:solidFill>
                  <a:schemeClr val="tx1"/>
                </a:solidFill>
                <a:latin typeface="+mj-lt"/>
                <a:ea typeface="Calibri Bold Italic" charset="0"/>
                <a:cs typeface="Courier New" pitchFamily="49" charset="0"/>
                <a:sym typeface="Calibri Bold Italic" charset="0"/>
              </a:rPr>
              <a:t>Test</a:t>
            </a:r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</a:t>
            </a:r>
            <a:endParaRPr lang="en-US" sz="32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24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goto</a:t>
            </a:r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done</a:t>
            </a:r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32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loop:</a:t>
            </a:r>
            <a:endParaRPr lang="en-US" sz="32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2400" i="1" dirty="0">
                <a:solidFill>
                  <a:schemeClr val="tx1"/>
                </a:solidFill>
                <a:latin typeface="+mj-lt"/>
                <a:ea typeface="Calibri Bold Italic" charset="0"/>
                <a:cs typeface="Courier New" pitchFamily="49" charset="0"/>
                <a:sym typeface="Calibri Bold Italic" charset="0"/>
              </a:rPr>
              <a:t>Body</a:t>
            </a:r>
            <a:endParaRPr lang="en-US" sz="3200" i="1" dirty="0">
              <a:solidFill>
                <a:schemeClr val="tx1"/>
              </a:solidFill>
              <a:latin typeface="+mj-lt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if (</a:t>
            </a:r>
            <a:r>
              <a:rPr lang="en-US" sz="2400" i="1" dirty="0">
                <a:solidFill>
                  <a:schemeClr val="tx1"/>
                </a:solidFill>
                <a:latin typeface="+mj-lt"/>
                <a:ea typeface="Calibri Bold Italic" charset="0"/>
                <a:cs typeface="Courier New" pitchFamily="49" charset="0"/>
                <a:sym typeface="Calibri Bold Italic" charset="0"/>
              </a:rPr>
              <a:t>Test</a:t>
            </a:r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</a:t>
            </a:r>
            <a:endParaRPr lang="en-US" sz="32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24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goto</a:t>
            </a:r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loop</a:t>
            </a:r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32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 Italic" charset="0"/>
              </a:rPr>
              <a:t>done:</a:t>
            </a:r>
          </a:p>
        </p:txBody>
      </p:sp>
      <p:sp>
        <p:nvSpPr>
          <p:cNvPr id="59402" name="AutoShape 10"/>
          <p:cNvSpPr>
            <a:spLocks/>
          </p:cNvSpPr>
          <p:nvPr/>
        </p:nvSpPr>
        <p:spPr bwMode="auto">
          <a:xfrm>
            <a:off x="1371600" y="2878138"/>
            <a:ext cx="762000" cy="842963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0" y="11842"/>
                </a:moveTo>
                <a:lnTo>
                  <a:pt x="5400" y="11842"/>
                </a:lnTo>
                <a:lnTo>
                  <a:pt x="5400" y="0"/>
                </a:lnTo>
                <a:lnTo>
                  <a:pt x="16200" y="0"/>
                </a:lnTo>
                <a:lnTo>
                  <a:pt x="16200" y="11842"/>
                </a:lnTo>
                <a:lnTo>
                  <a:pt x="21600" y="11842"/>
                </a:lnTo>
                <a:lnTo>
                  <a:pt x="10800" y="21600"/>
                </a:lnTo>
                <a:close/>
                <a:moveTo>
                  <a:pt x="0" y="11842"/>
                </a:moveTo>
              </a:path>
            </a:pathLst>
          </a:custGeom>
          <a:solidFill>
            <a:srgbClr val="980002"/>
          </a:solidFill>
          <a:ln w="25400" cap="flat">
            <a:noFill/>
            <a:round/>
            <a:headEnd type="none" w="med" len="med"/>
            <a:tailEnd type="triangl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9403" name="AutoShape 11"/>
          <p:cNvSpPr>
            <a:spLocks/>
          </p:cNvSpPr>
          <p:nvPr/>
        </p:nvSpPr>
        <p:spPr bwMode="auto">
          <a:xfrm rot="16200000">
            <a:off x="4038600" y="4178301"/>
            <a:ext cx="762000" cy="15240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0" y="16200"/>
                </a:moveTo>
                <a:lnTo>
                  <a:pt x="5400" y="162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6200"/>
                </a:lnTo>
                <a:lnTo>
                  <a:pt x="21600" y="16200"/>
                </a:lnTo>
                <a:lnTo>
                  <a:pt x="10800" y="21600"/>
                </a:lnTo>
                <a:close/>
                <a:moveTo>
                  <a:pt x="0" y="16200"/>
                </a:moveTo>
              </a:path>
            </a:pathLst>
          </a:custGeom>
          <a:solidFill>
            <a:srgbClr val="980002"/>
          </a:solidFill>
          <a:ln w="25400" cap="flat">
            <a:noFill/>
            <a:round/>
            <a:headEnd type="none" w="med" len="med"/>
            <a:tailEnd type="triangl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02030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54274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54275" name="Rectangle 3"/>
          <p:cNvSpPr>
            <a:spLocks/>
          </p:cNvSpPr>
          <p:nvPr/>
        </p:nvSpPr>
        <p:spPr bwMode="auto">
          <a:xfrm>
            <a:off x="457200" y="1447800"/>
            <a:ext cx="26162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C Code</a:t>
            </a:r>
          </a:p>
        </p:txBody>
      </p:sp>
      <p:sp>
        <p:nvSpPr>
          <p:cNvPr id="54276" name="Rectangle 4"/>
          <p:cNvSpPr>
            <a:spLocks/>
          </p:cNvSpPr>
          <p:nvPr/>
        </p:nvSpPr>
        <p:spPr bwMode="auto">
          <a:xfrm>
            <a:off x="530225" y="1863724"/>
            <a:ext cx="3736976" cy="2632076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pcount_while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(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unsigned long x) {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long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result = 0;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while (x)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result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+= x &amp; 0x1;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x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&gt;&gt;= 1;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}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return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result;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54277" name="Rectangle 5"/>
          <p:cNvSpPr>
            <a:spLocks/>
          </p:cNvSpPr>
          <p:nvPr/>
        </p:nvSpPr>
        <p:spPr bwMode="auto">
          <a:xfrm>
            <a:off x="4724400" y="1447800"/>
            <a:ext cx="23114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Do-While Version</a:t>
            </a:r>
            <a:endParaRPr lang="en-US" sz="24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54278" name="Rectangle 6"/>
          <p:cNvSpPr>
            <a:spLocks/>
          </p:cNvSpPr>
          <p:nvPr/>
        </p:nvSpPr>
        <p:spPr bwMode="auto">
          <a:xfrm>
            <a:off x="4797424" y="1863724"/>
            <a:ext cx="4041775" cy="3165476"/>
          </a:xfrm>
          <a:prstGeom prst="rect">
            <a:avLst/>
          </a:prstGeom>
          <a:solidFill>
            <a:srgbClr val="D5F1C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pcount_goto_dw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(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unsigned long x) {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result = 0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if (!x)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goto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done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/>
            <a:r>
              <a:rPr lang="en-US" sz="1800" b="1" dirty="0" smtClean="0">
                <a:solidFill>
                  <a:srgbClr val="CC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>
                <a:solidFill>
                  <a:srgbClr val="CC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loop: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result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+= x &amp; 0x1;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x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&gt;&gt;= 1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if(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x)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goto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>
                <a:solidFill>
                  <a:srgbClr val="CC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loop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/>
            <a:r>
              <a:rPr lang="en-US" sz="1800" b="1" dirty="0">
                <a:solidFill>
                  <a:srgbClr val="CC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done:</a:t>
            </a:r>
            <a:endParaRPr lang="en-US" sz="1800" b="1" dirty="0">
              <a:solidFill>
                <a:srgbClr val="0000FF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return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result;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54279" name="Rectangle 7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 smtClean="0"/>
              <a:t>While </a:t>
            </a:r>
            <a:r>
              <a:rPr lang="en-US" dirty="0"/>
              <a:t>Loop </a:t>
            </a:r>
            <a:r>
              <a:rPr lang="en-US" dirty="0" smtClean="0"/>
              <a:t>Example #2</a:t>
            </a:r>
            <a:endParaRPr lang="en-US" dirty="0"/>
          </a:p>
        </p:txBody>
      </p:sp>
      <p:sp>
        <p:nvSpPr>
          <p:cNvPr id="54280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381000" y="5118100"/>
            <a:ext cx="8382000" cy="1282700"/>
          </a:xfrm>
          <a:ln/>
        </p:spPr>
        <p:txBody>
          <a:bodyPr/>
          <a:lstStyle/>
          <a:p>
            <a:r>
              <a:rPr lang="en-US" dirty="0" smtClean="0"/>
              <a:t>Compare to do-while version of function</a:t>
            </a:r>
          </a:p>
          <a:p>
            <a:r>
              <a:rPr lang="en-US" dirty="0" smtClean="0"/>
              <a:t>Initial conditional guards entrance to loop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1958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5734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57355" name="Rectangle 1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 smtClean="0"/>
              <a:t>“For” </a:t>
            </a:r>
            <a:r>
              <a:rPr lang="en-US" dirty="0"/>
              <a:t>Loop </a:t>
            </a:r>
            <a:r>
              <a:rPr lang="en-US" dirty="0" smtClean="0"/>
              <a:t>Form</a:t>
            </a:r>
            <a:endParaRPr lang="en-US" dirty="0"/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381000" y="1676400"/>
            <a:ext cx="4419600" cy="101309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en-US" sz="2400">
                <a:latin typeface="Courier New" charset="0"/>
              </a:rPr>
              <a:t>for (</a:t>
            </a:r>
            <a:r>
              <a:rPr lang="en-US" sz="2400" i="1"/>
              <a:t>Init</a:t>
            </a:r>
            <a:r>
              <a:rPr lang="en-US" sz="2400">
                <a:latin typeface="Courier New" charset="0"/>
              </a:rPr>
              <a:t>; </a:t>
            </a:r>
            <a:r>
              <a:rPr lang="en-US" sz="2400" i="1"/>
              <a:t>Test</a:t>
            </a:r>
            <a:r>
              <a:rPr lang="en-US" sz="2400">
                <a:latin typeface="Courier New" charset="0"/>
              </a:rPr>
              <a:t>; </a:t>
            </a:r>
            <a:r>
              <a:rPr lang="en-US" sz="2400" i="1"/>
              <a:t>Update </a:t>
            </a:r>
            <a:r>
              <a:rPr lang="en-US" sz="2400">
                <a:latin typeface="Courier New" charset="0"/>
              </a:rPr>
              <a:t>)</a:t>
            </a:r>
          </a:p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en-US" sz="2400">
                <a:latin typeface="Courier New" charset="0"/>
              </a:rPr>
              <a:t>    </a:t>
            </a:r>
            <a:r>
              <a:rPr lang="en-US" sz="2400" i="1"/>
              <a:t>Body</a:t>
            </a: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381000" y="1143000"/>
            <a:ext cx="3448050" cy="412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 marL="223838" indent="-223838" algn="ctr" defTabSz="895350">
              <a:spcBef>
                <a:spcPct val="30000"/>
              </a:spcBef>
            </a:pPr>
            <a:r>
              <a:rPr lang="en-US" sz="2400" dirty="0">
                <a:solidFill>
                  <a:schemeClr val="tx2"/>
                </a:solidFill>
                <a:latin typeface="+mj-lt"/>
                <a:cs typeface="Calibri"/>
              </a:rPr>
              <a:t>General Form</a:t>
            </a:r>
          </a:p>
          <a:p>
            <a:pPr marL="223838" indent="-223838" algn="ctr" defTabSz="895350">
              <a:lnSpc>
                <a:spcPct val="100000"/>
              </a:lnSpc>
            </a:pPr>
            <a:endParaRPr lang="en-US" sz="2400" dirty="0">
              <a:solidFill>
                <a:schemeClr val="tx2"/>
              </a:solidFill>
              <a:latin typeface="+mj-lt"/>
              <a:cs typeface="Calibri"/>
            </a:endParaRPr>
          </a:p>
        </p:txBody>
      </p:sp>
      <p:sp>
        <p:nvSpPr>
          <p:cNvPr id="24" name="Rectangle 4"/>
          <p:cNvSpPr>
            <a:spLocks/>
          </p:cNvSpPr>
          <p:nvPr/>
        </p:nvSpPr>
        <p:spPr bwMode="auto">
          <a:xfrm>
            <a:off x="381000" y="2819400"/>
            <a:ext cx="4495800" cy="39624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#define WSIZE 8*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sizeof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pcount_for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(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unsigned long 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size_t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result = 0;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for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0;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&lt; WSIZE;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++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{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unsigned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bit = 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(x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&gt;&gt;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 &amp; 0x1;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result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+= bit;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return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result;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25" name="Rectangle 4"/>
          <p:cNvSpPr>
            <a:spLocks/>
          </p:cNvSpPr>
          <p:nvPr/>
        </p:nvSpPr>
        <p:spPr bwMode="auto">
          <a:xfrm>
            <a:off x="5181600" y="1295400"/>
            <a:ext cx="2133600" cy="381000"/>
          </a:xfrm>
          <a:prstGeom prst="rect">
            <a:avLst/>
          </a:prstGeom>
          <a:solidFill>
            <a:srgbClr val="CCFFCC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0</a:t>
            </a:r>
          </a:p>
        </p:txBody>
      </p:sp>
      <p:sp>
        <p:nvSpPr>
          <p:cNvPr id="26" name="Rectangle 4"/>
          <p:cNvSpPr>
            <a:spLocks/>
          </p:cNvSpPr>
          <p:nvPr/>
        </p:nvSpPr>
        <p:spPr bwMode="auto">
          <a:xfrm>
            <a:off x="5181600" y="2209800"/>
            <a:ext cx="2133600" cy="381000"/>
          </a:xfrm>
          <a:prstGeom prst="rect">
            <a:avLst/>
          </a:prstGeom>
          <a:solidFill>
            <a:srgbClr val="CCFFCC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&lt; WSIZE</a:t>
            </a:r>
          </a:p>
        </p:txBody>
      </p:sp>
      <p:sp>
        <p:nvSpPr>
          <p:cNvPr id="27" name="Rectangle 4"/>
          <p:cNvSpPr>
            <a:spLocks/>
          </p:cNvSpPr>
          <p:nvPr/>
        </p:nvSpPr>
        <p:spPr bwMode="auto">
          <a:xfrm>
            <a:off x="5181600" y="3200400"/>
            <a:ext cx="2133600" cy="381000"/>
          </a:xfrm>
          <a:prstGeom prst="rect">
            <a:avLst/>
          </a:prstGeom>
          <a:solidFill>
            <a:srgbClr val="CCFFCC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++</a:t>
            </a:r>
          </a:p>
        </p:txBody>
      </p:sp>
      <p:sp>
        <p:nvSpPr>
          <p:cNvPr id="28" name="Rectangle 4"/>
          <p:cNvSpPr>
            <a:spLocks/>
          </p:cNvSpPr>
          <p:nvPr/>
        </p:nvSpPr>
        <p:spPr bwMode="auto">
          <a:xfrm>
            <a:off x="5029200" y="4191000"/>
            <a:ext cx="4114800" cy="1524000"/>
          </a:xfrm>
          <a:prstGeom prst="rect">
            <a:avLst/>
          </a:prstGeom>
          <a:solidFill>
            <a:srgbClr val="CCFFCC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unsigned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bit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=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(x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&gt;&gt;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 &amp; 0x1;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result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+= bit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5238750" y="838200"/>
            <a:ext cx="3448050" cy="412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 marL="223838" indent="-223838" algn="l" defTabSz="895350">
              <a:spcBef>
                <a:spcPct val="30000"/>
              </a:spcBef>
            </a:pPr>
            <a:r>
              <a:rPr lang="en-US" sz="2400" dirty="0" smtClean="0">
                <a:solidFill>
                  <a:schemeClr val="tx2"/>
                </a:solidFill>
                <a:latin typeface="+mj-lt"/>
                <a:cs typeface="Calibri"/>
              </a:rPr>
              <a:t>Init</a:t>
            </a:r>
            <a:endParaRPr lang="en-US" sz="2400" dirty="0">
              <a:solidFill>
                <a:schemeClr val="tx2"/>
              </a:solidFill>
              <a:latin typeface="+mj-lt"/>
              <a:cs typeface="Calibri"/>
            </a:endParaRPr>
          </a:p>
          <a:p>
            <a:pPr marL="223838" indent="-223838" algn="l" defTabSz="895350">
              <a:lnSpc>
                <a:spcPct val="100000"/>
              </a:lnSpc>
            </a:pPr>
            <a:endParaRPr lang="en-US" sz="2400" dirty="0">
              <a:solidFill>
                <a:schemeClr val="tx2"/>
              </a:solidFill>
              <a:latin typeface="+mj-lt"/>
              <a:cs typeface="Calibri"/>
            </a:endParaRPr>
          </a:p>
        </p:txBody>
      </p: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5238750" y="1797050"/>
            <a:ext cx="3448050" cy="412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 marL="223838" indent="-223838" algn="l" defTabSz="895350">
              <a:spcBef>
                <a:spcPct val="30000"/>
              </a:spcBef>
            </a:pPr>
            <a:r>
              <a:rPr lang="en-US" sz="2400" dirty="0" smtClean="0">
                <a:solidFill>
                  <a:schemeClr val="tx2"/>
                </a:solidFill>
                <a:latin typeface="+mj-lt"/>
                <a:cs typeface="Calibri"/>
              </a:rPr>
              <a:t>Test</a:t>
            </a:r>
            <a:endParaRPr lang="en-US" sz="2400" dirty="0">
              <a:solidFill>
                <a:schemeClr val="tx2"/>
              </a:solidFill>
              <a:latin typeface="+mj-lt"/>
              <a:cs typeface="Calibri"/>
            </a:endParaRPr>
          </a:p>
          <a:p>
            <a:pPr marL="223838" indent="-223838" algn="l" defTabSz="895350">
              <a:lnSpc>
                <a:spcPct val="100000"/>
              </a:lnSpc>
            </a:pPr>
            <a:endParaRPr lang="en-US" sz="2400" dirty="0">
              <a:solidFill>
                <a:schemeClr val="tx2"/>
              </a:solidFill>
              <a:latin typeface="+mj-lt"/>
              <a:cs typeface="Calibri"/>
            </a:endParaRPr>
          </a:p>
        </p:txBody>
      </p:sp>
      <p:sp>
        <p:nvSpPr>
          <p:cNvPr id="31" name="Rectangle 5"/>
          <p:cNvSpPr>
            <a:spLocks noChangeArrowheads="1"/>
          </p:cNvSpPr>
          <p:nvPr/>
        </p:nvSpPr>
        <p:spPr bwMode="auto">
          <a:xfrm>
            <a:off x="5257800" y="2787650"/>
            <a:ext cx="3448050" cy="412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 marL="223838" indent="-223838" algn="l" defTabSz="895350">
              <a:spcBef>
                <a:spcPct val="30000"/>
              </a:spcBef>
            </a:pPr>
            <a:r>
              <a:rPr lang="en-US" sz="2400" dirty="0" smtClean="0">
                <a:solidFill>
                  <a:schemeClr val="tx2"/>
                </a:solidFill>
                <a:latin typeface="+mj-lt"/>
                <a:cs typeface="Calibri"/>
              </a:rPr>
              <a:t>Update</a:t>
            </a:r>
            <a:endParaRPr lang="en-US" sz="2400" dirty="0">
              <a:solidFill>
                <a:schemeClr val="tx2"/>
              </a:solidFill>
              <a:latin typeface="+mj-lt"/>
              <a:cs typeface="Calibri"/>
            </a:endParaRPr>
          </a:p>
          <a:p>
            <a:pPr marL="223838" indent="-223838" algn="l" defTabSz="895350">
              <a:lnSpc>
                <a:spcPct val="100000"/>
              </a:lnSpc>
            </a:pPr>
            <a:endParaRPr lang="en-US" sz="2400" dirty="0">
              <a:solidFill>
                <a:schemeClr val="tx2"/>
              </a:solidFill>
              <a:latin typeface="+mj-lt"/>
              <a:cs typeface="Calibri"/>
            </a:endParaRPr>
          </a:p>
        </p:txBody>
      </p:sp>
      <p:sp>
        <p:nvSpPr>
          <p:cNvPr id="32" name="Rectangle 5"/>
          <p:cNvSpPr>
            <a:spLocks noChangeArrowheads="1"/>
          </p:cNvSpPr>
          <p:nvPr/>
        </p:nvSpPr>
        <p:spPr bwMode="auto">
          <a:xfrm>
            <a:off x="5276850" y="3778250"/>
            <a:ext cx="3448050" cy="412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 marL="223838" indent="-223838" algn="l" defTabSz="895350">
              <a:spcBef>
                <a:spcPct val="30000"/>
              </a:spcBef>
            </a:pPr>
            <a:r>
              <a:rPr lang="en-US" sz="2400" dirty="0" smtClean="0">
                <a:solidFill>
                  <a:schemeClr val="tx2"/>
                </a:solidFill>
                <a:latin typeface="+mj-lt"/>
                <a:cs typeface="Calibri"/>
              </a:rPr>
              <a:t>Body</a:t>
            </a:r>
            <a:endParaRPr lang="en-US" sz="2400" dirty="0">
              <a:solidFill>
                <a:schemeClr val="tx2"/>
              </a:solidFill>
              <a:latin typeface="+mj-lt"/>
              <a:cs typeface="Calibri"/>
            </a:endParaRPr>
          </a:p>
          <a:p>
            <a:pPr marL="223838" indent="-223838" algn="l" defTabSz="895350">
              <a:lnSpc>
                <a:spcPct val="100000"/>
              </a:lnSpc>
            </a:pPr>
            <a:endParaRPr lang="en-US" sz="2400" dirty="0">
              <a:solidFill>
                <a:schemeClr val="tx2"/>
              </a:solidFill>
              <a:latin typeface="+mj-lt"/>
              <a:cs typeface="Calibri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5734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57355" name="Rectangle 1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 smtClean="0"/>
              <a:t>“For” </a:t>
            </a:r>
            <a:r>
              <a:rPr lang="en-US" dirty="0"/>
              <a:t>Loop </a:t>
            </a:r>
            <a:r>
              <a:rPr lang="en-US" dirty="0" smtClean="0">
                <a:sym typeface="Wingdings" pitchFamily="2" charset="2"/>
              </a:rPr>
              <a:t> While Loop</a:t>
            </a:r>
            <a:endParaRPr lang="en-US" dirty="0"/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381000" y="1676400"/>
            <a:ext cx="4419600" cy="101309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en-US" sz="2400" dirty="0">
                <a:latin typeface="Courier New" charset="0"/>
              </a:rPr>
              <a:t>for (</a:t>
            </a:r>
            <a:r>
              <a:rPr lang="en-US" sz="2400" i="1" dirty="0">
                <a:latin typeface="+mj-lt"/>
              </a:rPr>
              <a:t>Init</a:t>
            </a:r>
            <a:r>
              <a:rPr lang="en-US" sz="2400" dirty="0">
                <a:latin typeface="Courier New" charset="0"/>
              </a:rPr>
              <a:t>; </a:t>
            </a:r>
            <a:r>
              <a:rPr lang="en-US" sz="2400" i="1" dirty="0">
                <a:latin typeface="+mj-lt"/>
              </a:rPr>
              <a:t>Test</a:t>
            </a:r>
            <a:r>
              <a:rPr lang="en-US" sz="2400" dirty="0">
                <a:latin typeface="Courier New" charset="0"/>
              </a:rPr>
              <a:t>; </a:t>
            </a:r>
            <a:r>
              <a:rPr lang="en-US" sz="2400" i="1" dirty="0">
                <a:latin typeface="+mj-lt"/>
              </a:rPr>
              <a:t>Update</a:t>
            </a:r>
            <a:r>
              <a:rPr lang="en-US" sz="2400" i="1" dirty="0"/>
              <a:t> </a:t>
            </a:r>
            <a:r>
              <a:rPr lang="en-US" sz="2400" dirty="0">
                <a:latin typeface="Courier New" charset="0"/>
              </a:rPr>
              <a:t>)</a:t>
            </a:r>
          </a:p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en-US" sz="2400" dirty="0">
                <a:latin typeface="Courier New" charset="0"/>
              </a:rPr>
              <a:t>    </a:t>
            </a:r>
            <a:r>
              <a:rPr lang="en-US" sz="2400" i="1" dirty="0">
                <a:latin typeface="+mj-lt"/>
              </a:rPr>
              <a:t>Body</a:t>
            </a: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514350" y="1143000"/>
            <a:ext cx="3448050" cy="412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 marL="223838" indent="-223838" algn="l" defTabSz="895350">
              <a:spcBef>
                <a:spcPct val="30000"/>
              </a:spcBef>
            </a:pPr>
            <a:r>
              <a:rPr lang="en-US" sz="2400" dirty="0" smtClean="0">
                <a:solidFill>
                  <a:schemeClr val="tx2"/>
                </a:solidFill>
                <a:latin typeface="+mj-lt"/>
              </a:rPr>
              <a:t>For Version</a:t>
            </a:r>
            <a:endParaRPr lang="en-US" sz="2400" dirty="0">
              <a:solidFill>
                <a:schemeClr val="tx2"/>
              </a:solidFill>
              <a:latin typeface="+mj-lt"/>
            </a:endParaRPr>
          </a:p>
          <a:p>
            <a:pPr marL="223838" indent="-223838" algn="l" defTabSz="895350">
              <a:lnSpc>
                <a:spcPct val="100000"/>
              </a:lnSpc>
            </a:pPr>
            <a:endParaRPr lang="en-US" sz="2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1447800" y="3962400"/>
            <a:ext cx="2819400" cy="267509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algn="l">
              <a:lnSpc>
                <a:spcPct val="100000"/>
              </a:lnSpc>
              <a:spcBef>
                <a:spcPct val="50000"/>
              </a:spcBef>
            </a:pPr>
            <a:r>
              <a:rPr lang="en-US" sz="2400" i="1" dirty="0" smtClean="0">
                <a:latin typeface="+mj-lt"/>
              </a:rPr>
              <a:t>Init</a:t>
            </a:r>
            <a:r>
              <a:rPr lang="en-US" sz="2400" i="1" dirty="0" smtClean="0">
                <a:latin typeface="Courier New" charset="0"/>
              </a:rPr>
              <a:t>;</a:t>
            </a:r>
          </a:p>
          <a:p>
            <a:pPr algn="l">
              <a:lnSpc>
                <a:spcPct val="100000"/>
              </a:lnSpc>
              <a:spcBef>
                <a:spcPct val="50000"/>
              </a:spcBef>
            </a:pPr>
            <a:r>
              <a:rPr lang="en-US" sz="2400" dirty="0" smtClean="0">
                <a:latin typeface="Courier New" charset="0"/>
              </a:rPr>
              <a:t>while (</a:t>
            </a:r>
            <a:r>
              <a:rPr lang="en-US" sz="2400" i="1" dirty="0" smtClean="0">
                <a:latin typeface="+mj-lt"/>
              </a:rPr>
              <a:t>Test </a:t>
            </a:r>
            <a:r>
              <a:rPr lang="en-US" sz="2400" dirty="0" smtClean="0">
                <a:latin typeface="Courier New" charset="0"/>
              </a:rPr>
              <a:t>) {</a:t>
            </a:r>
            <a:endParaRPr lang="en-US" sz="2400" dirty="0">
              <a:latin typeface="Courier New" charset="0"/>
            </a:endParaRPr>
          </a:p>
          <a:p>
            <a:pPr algn="l">
              <a:lnSpc>
                <a:spcPct val="100000"/>
              </a:lnSpc>
              <a:spcBef>
                <a:spcPct val="50000"/>
              </a:spcBef>
            </a:pPr>
            <a:r>
              <a:rPr lang="en-US" sz="2400" dirty="0">
                <a:latin typeface="Courier New" charset="0"/>
              </a:rPr>
              <a:t>    </a:t>
            </a:r>
            <a:r>
              <a:rPr lang="en-US" sz="2400" i="1" dirty="0" smtClean="0">
                <a:latin typeface="+mj-lt"/>
              </a:rPr>
              <a:t>Body</a:t>
            </a:r>
            <a:endParaRPr lang="en-US" sz="2400" i="1" dirty="0" smtClean="0"/>
          </a:p>
          <a:p>
            <a:pPr algn="l">
              <a:spcBef>
                <a:spcPct val="50000"/>
              </a:spcBef>
            </a:pPr>
            <a:r>
              <a:rPr lang="en-US" sz="2400" i="1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400" i="1" dirty="0" smtClean="0">
                <a:latin typeface="+mj-lt"/>
              </a:rPr>
              <a:t>Update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algn="l">
              <a:spcBef>
                <a:spcPct val="50000"/>
              </a:spcBef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2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590550" y="3429000"/>
            <a:ext cx="3448050" cy="412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 marL="223838" indent="-223838" algn="l" defTabSz="895350">
              <a:spcBef>
                <a:spcPct val="30000"/>
              </a:spcBef>
            </a:pPr>
            <a:r>
              <a:rPr lang="en-US" sz="2400" dirty="0" smtClean="0">
                <a:solidFill>
                  <a:schemeClr val="tx2"/>
                </a:solidFill>
                <a:latin typeface="+mj-lt"/>
              </a:rPr>
              <a:t>While Version</a:t>
            </a:r>
            <a:endParaRPr lang="en-US" sz="2400" dirty="0">
              <a:solidFill>
                <a:schemeClr val="tx2"/>
              </a:solidFill>
              <a:latin typeface="+mj-lt"/>
            </a:endParaRPr>
          </a:p>
          <a:p>
            <a:pPr marL="223838" indent="-223838" algn="l" defTabSz="895350">
              <a:lnSpc>
                <a:spcPct val="100000"/>
              </a:lnSpc>
            </a:pPr>
            <a:endParaRPr lang="en-US" sz="2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9" name="AutoShape 10"/>
          <p:cNvSpPr>
            <a:spLocks/>
          </p:cNvSpPr>
          <p:nvPr/>
        </p:nvSpPr>
        <p:spPr bwMode="auto">
          <a:xfrm>
            <a:off x="2438400" y="2895600"/>
            <a:ext cx="762000" cy="842963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0" y="11842"/>
                </a:moveTo>
                <a:lnTo>
                  <a:pt x="5400" y="11842"/>
                </a:lnTo>
                <a:lnTo>
                  <a:pt x="5400" y="0"/>
                </a:lnTo>
                <a:lnTo>
                  <a:pt x="16200" y="0"/>
                </a:lnTo>
                <a:lnTo>
                  <a:pt x="16200" y="11842"/>
                </a:lnTo>
                <a:lnTo>
                  <a:pt x="21600" y="11842"/>
                </a:lnTo>
                <a:lnTo>
                  <a:pt x="10800" y="21600"/>
                </a:lnTo>
                <a:close/>
                <a:moveTo>
                  <a:pt x="0" y="11842"/>
                </a:moveTo>
              </a:path>
            </a:pathLst>
          </a:custGeom>
          <a:solidFill>
            <a:srgbClr val="980002"/>
          </a:solidFill>
          <a:ln w="25400" cap="flat">
            <a:noFill/>
            <a:round/>
            <a:headEnd type="none" w="med" len="med"/>
            <a:tailEnd type="triangl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5734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57355" name="Rectangle 1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 smtClean="0"/>
              <a:t>For-While Conversion</a:t>
            </a:r>
            <a:endParaRPr lang="en-US" dirty="0"/>
          </a:p>
        </p:txBody>
      </p:sp>
      <p:sp>
        <p:nvSpPr>
          <p:cNvPr id="24" name="Rectangle 4"/>
          <p:cNvSpPr>
            <a:spLocks/>
          </p:cNvSpPr>
          <p:nvPr/>
        </p:nvSpPr>
        <p:spPr bwMode="auto">
          <a:xfrm>
            <a:off x="4419600" y="1143000"/>
            <a:ext cx="4495800" cy="43434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pcount_for_while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(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unsigned long 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size_t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result = 0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/>
            <a:r>
              <a:rPr lang="en-US" sz="18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0;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while (</a:t>
            </a:r>
            <a:r>
              <a:rPr lang="en-US" sz="1800" b="1" dirty="0" err="1" smtClean="0">
                <a:solidFill>
                  <a:srgbClr val="FF66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b="1" dirty="0" smtClean="0">
                <a:solidFill>
                  <a:srgbClr val="FF66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&lt; WSIZE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{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 smtClean="0">
                <a:solidFill>
                  <a:srgbClr val="CC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unsigned </a:t>
            </a:r>
            <a:r>
              <a:rPr lang="en-US" sz="1800" b="1" dirty="0">
                <a:solidFill>
                  <a:srgbClr val="CC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bit = </a:t>
            </a:r>
            <a:endParaRPr lang="en-US" sz="1800" b="1" dirty="0" smtClean="0">
              <a:solidFill>
                <a:srgbClr val="CC0000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>
                <a:solidFill>
                  <a:srgbClr val="CC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rgbClr val="CC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(x </a:t>
            </a:r>
            <a:r>
              <a:rPr lang="en-US" sz="1800" b="1" dirty="0">
                <a:solidFill>
                  <a:srgbClr val="CC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&gt;&gt; </a:t>
            </a:r>
            <a:r>
              <a:rPr lang="en-US" sz="1800" b="1" dirty="0" err="1" smtClean="0">
                <a:solidFill>
                  <a:srgbClr val="CC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b="1" dirty="0" smtClean="0">
                <a:solidFill>
                  <a:srgbClr val="CC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 &amp; 0x1;</a:t>
            </a:r>
            <a:endParaRPr lang="en-US" sz="1800" b="1" dirty="0">
              <a:solidFill>
                <a:srgbClr val="CC0000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>
                <a:solidFill>
                  <a:srgbClr val="CC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 smtClean="0">
                <a:solidFill>
                  <a:srgbClr val="CC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result </a:t>
            </a:r>
            <a:r>
              <a:rPr lang="en-US" sz="1800" b="1" dirty="0">
                <a:solidFill>
                  <a:srgbClr val="CC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+= bit</a:t>
            </a:r>
            <a:r>
              <a:rPr lang="en-US" sz="1800" b="1" dirty="0" smtClean="0">
                <a:solidFill>
                  <a:srgbClr val="CC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</a:t>
            </a:r>
            <a:r>
              <a:rPr lang="en-US" sz="1800" b="1" dirty="0" err="1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++;</a:t>
            </a:r>
            <a:endParaRPr lang="en-US" sz="1800" b="1" dirty="0">
              <a:solidFill>
                <a:srgbClr val="008000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return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result;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25" name="Rectangle 4"/>
          <p:cNvSpPr>
            <a:spLocks/>
          </p:cNvSpPr>
          <p:nvPr/>
        </p:nvSpPr>
        <p:spPr bwMode="auto">
          <a:xfrm>
            <a:off x="381000" y="1860550"/>
            <a:ext cx="2133600" cy="381000"/>
          </a:xfrm>
          <a:prstGeom prst="rect">
            <a:avLst/>
          </a:prstGeom>
          <a:solidFill>
            <a:srgbClr val="CCFFCC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0</a:t>
            </a:r>
          </a:p>
        </p:txBody>
      </p:sp>
      <p:sp>
        <p:nvSpPr>
          <p:cNvPr id="26" name="Rectangle 4"/>
          <p:cNvSpPr>
            <a:spLocks/>
          </p:cNvSpPr>
          <p:nvPr/>
        </p:nvSpPr>
        <p:spPr bwMode="auto">
          <a:xfrm>
            <a:off x="381000" y="2774950"/>
            <a:ext cx="2133600" cy="381000"/>
          </a:xfrm>
          <a:prstGeom prst="rect">
            <a:avLst/>
          </a:prstGeom>
          <a:solidFill>
            <a:srgbClr val="CCFFCC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err="1" smtClean="0">
                <a:solidFill>
                  <a:srgbClr val="FF66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b="1" dirty="0" smtClean="0">
                <a:solidFill>
                  <a:srgbClr val="FF66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&lt; WSIZE</a:t>
            </a:r>
          </a:p>
        </p:txBody>
      </p:sp>
      <p:sp>
        <p:nvSpPr>
          <p:cNvPr id="27" name="Rectangle 4"/>
          <p:cNvSpPr>
            <a:spLocks/>
          </p:cNvSpPr>
          <p:nvPr/>
        </p:nvSpPr>
        <p:spPr bwMode="auto">
          <a:xfrm>
            <a:off x="381000" y="3810000"/>
            <a:ext cx="2133600" cy="381000"/>
          </a:xfrm>
          <a:prstGeom prst="rect">
            <a:avLst/>
          </a:prstGeom>
          <a:solidFill>
            <a:srgbClr val="CCFFCC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err="1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++</a:t>
            </a:r>
          </a:p>
        </p:txBody>
      </p:sp>
      <p:sp>
        <p:nvSpPr>
          <p:cNvPr id="28" name="Rectangle 4"/>
          <p:cNvSpPr>
            <a:spLocks/>
          </p:cNvSpPr>
          <p:nvPr/>
        </p:nvSpPr>
        <p:spPr bwMode="auto">
          <a:xfrm>
            <a:off x="228600" y="4756150"/>
            <a:ext cx="4114800" cy="1524000"/>
          </a:xfrm>
          <a:prstGeom prst="rect">
            <a:avLst/>
          </a:prstGeom>
          <a:solidFill>
            <a:srgbClr val="CCFFCC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smtClean="0">
                <a:solidFill>
                  <a:srgbClr val="CC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unsigned </a:t>
            </a:r>
            <a:r>
              <a:rPr lang="en-US" sz="1800" b="1" dirty="0">
                <a:solidFill>
                  <a:srgbClr val="CC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bit </a:t>
            </a:r>
            <a:r>
              <a:rPr lang="en-US" sz="1800" b="1" dirty="0" smtClean="0">
                <a:solidFill>
                  <a:srgbClr val="CC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=</a:t>
            </a:r>
          </a:p>
          <a:p>
            <a:pPr algn="l"/>
            <a:r>
              <a:rPr lang="en-US" sz="1800" b="1" dirty="0">
                <a:solidFill>
                  <a:srgbClr val="CC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rgbClr val="CC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(x </a:t>
            </a:r>
            <a:r>
              <a:rPr lang="en-US" sz="1800" b="1" dirty="0">
                <a:solidFill>
                  <a:srgbClr val="CC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&gt;&gt; </a:t>
            </a:r>
            <a:r>
              <a:rPr lang="en-US" sz="1800" b="1" dirty="0" err="1" smtClean="0">
                <a:solidFill>
                  <a:srgbClr val="CC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b="1" dirty="0" smtClean="0">
                <a:solidFill>
                  <a:srgbClr val="CC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 &amp; 0x1;</a:t>
            </a:r>
            <a:endParaRPr lang="en-US" sz="1800" b="1" dirty="0">
              <a:solidFill>
                <a:srgbClr val="CC0000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>
                <a:solidFill>
                  <a:srgbClr val="CC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smtClean="0">
                <a:solidFill>
                  <a:srgbClr val="CC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result </a:t>
            </a:r>
            <a:r>
              <a:rPr lang="en-US" sz="1800" b="1" dirty="0">
                <a:solidFill>
                  <a:srgbClr val="CC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+= bit</a:t>
            </a:r>
            <a:r>
              <a:rPr lang="en-US" sz="1800" b="1" dirty="0" smtClean="0">
                <a:solidFill>
                  <a:srgbClr val="CC0000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438150" y="1403350"/>
            <a:ext cx="3448050" cy="412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 marL="223838" indent="-223838" algn="l" defTabSz="895350">
              <a:spcBef>
                <a:spcPct val="30000"/>
              </a:spcBef>
            </a:pPr>
            <a:r>
              <a:rPr lang="en-US" sz="2400" dirty="0" smtClean="0">
                <a:solidFill>
                  <a:schemeClr val="tx2"/>
                </a:solidFill>
                <a:latin typeface="+mj-lt"/>
                <a:cs typeface="Calibri"/>
              </a:rPr>
              <a:t>Init</a:t>
            </a:r>
            <a:endParaRPr lang="en-US" sz="2400" dirty="0">
              <a:solidFill>
                <a:schemeClr val="tx2"/>
              </a:solidFill>
              <a:latin typeface="+mj-lt"/>
              <a:cs typeface="Calibri"/>
            </a:endParaRPr>
          </a:p>
          <a:p>
            <a:pPr marL="223838" indent="-223838" algn="l" defTabSz="895350">
              <a:lnSpc>
                <a:spcPct val="100000"/>
              </a:lnSpc>
            </a:pPr>
            <a:endParaRPr lang="en-US" sz="2400" dirty="0">
              <a:solidFill>
                <a:schemeClr val="tx2"/>
              </a:solidFill>
              <a:latin typeface="+mj-lt"/>
              <a:cs typeface="Calibri"/>
            </a:endParaRPr>
          </a:p>
        </p:txBody>
      </p: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438150" y="2362200"/>
            <a:ext cx="3448050" cy="412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 marL="223838" indent="-223838" algn="l" defTabSz="895350">
              <a:spcBef>
                <a:spcPct val="30000"/>
              </a:spcBef>
            </a:pPr>
            <a:r>
              <a:rPr lang="en-US" sz="2400" dirty="0" smtClean="0">
                <a:solidFill>
                  <a:schemeClr val="tx2"/>
                </a:solidFill>
                <a:latin typeface="+mj-lt"/>
                <a:cs typeface="Calibri"/>
              </a:rPr>
              <a:t>Test</a:t>
            </a:r>
            <a:endParaRPr lang="en-US" sz="2400" dirty="0">
              <a:solidFill>
                <a:schemeClr val="tx2"/>
              </a:solidFill>
              <a:latin typeface="+mj-lt"/>
              <a:cs typeface="Calibri"/>
            </a:endParaRPr>
          </a:p>
          <a:p>
            <a:pPr marL="223838" indent="-223838" algn="l" defTabSz="895350">
              <a:lnSpc>
                <a:spcPct val="100000"/>
              </a:lnSpc>
            </a:pPr>
            <a:endParaRPr lang="en-US" sz="2400" dirty="0">
              <a:solidFill>
                <a:schemeClr val="tx2"/>
              </a:solidFill>
              <a:latin typeface="+mj-lt"/>
              <a:cs typeface="Calibri"/>
            </a:endParaRPr>
          </a:p>
        </p:txBody>
      </p:sp>
      <p:sp>
        <p:nvSpPr>
          <p:cNvPr id="31" name="Rectangle 5"/>
          <p:cNvSpPr>
            <a:spLocks noChangeArrowheads="1"/>
          </p:cNvSpPr>
          <p:nvPr/>
        </p:nvSpPr>
        <p:spPr bwMode="auto">
          <a:xfrm>
            <a:off x="457200" y="3352800"/>
            <a:ext cx="3448050" cy="412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 marL="223838" indent="-223838" algn="l" defTabSz="895350">
              <a:spcBef>
                <a:spcPct val="30000"/>
              </a:spcBef>
            </a:pPr>
            <a:r>
              <a:rPr lang="en-US" sz="2400" dirty="0" smtClean="0">
                <a:solidFill>
                  <a:schemeClr val="tx2"/>
                </a:solidFill>
                <a:latin typeface="+mj-lt"/>
                <a:cs typeface="Calibri"/>
              </a:rPr>
              <a:t>Update</a:t>
            </a:r>
            <a:endParaRPr lang="en-US" sz="2400" dirty="0">
              <a:solidFill>
                <a:schemeClr val="tx2"/>
              </a:solidFill>
              <a:latin typeface="+mj-lt"/>
              <a:cs typeface="Calibri"/>
            </a:endParaRPr>
          </a:p>
        </p:txBody>
      </p:sp>
      <p:sp>
        <p:nvSpPr>
          <p:cNvPr id="32" name="Rectangle 5"/>
          <p:cNvSpPr>
            <a:spLocks noChangeArrowheads="1"/>
          </p:cNvSpPr>
          <p:nvPr/>
        </p:nvSpPr>
        <p:spPr bwMode="auto">
          <a:xfrm>
            <a:off x="476250" y="4343400"/>
            <a:ext cx="3448050" cy="412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 marL="223838" indent="-223838" algn="l" defTabSz="895350">
              <a:spcBef>
                <a:spcPct val="30000"/>
              </a:spcBef>
            </a:pPr>
            <a:r>
              <a:rPr lang="en-US" sz="2400" dirty="0" smtClean="0">
                <a:solidFill>
                  <a:schemeClr val="tx2"/>
                </a:solidFill>
                <a:latin typeface="+mj-lt"/>
                <a:cs typeface="Calibri"/>
              </a:rPr>
              <a:t>Body</a:t>
            </a:r>
            <a:endParaRPr lang="en-US" sz="2400" dirty="0">
              <a:solidFill>
                <a:schemeClr val="tx2"/>
              </a:solidFill>
              <a:latin typeface="+mj-lt"/>
              <a:cs typeface="Calibri"/>
            </a:endParaRPr>
          </a:p>
          <a:p>
            <a:pPr marL="223838" indent="-223838" algn="l" defTabSz="895350">
              <a:lnSpc>
                <a:spcPct val="100000"/>
              </a:lnSpc>
            </a:pPr>
            <a:endParaRPr lang="en-US" sz="2400" dirty="0">
              <a:solidFill>
                <a:schemeClr val="tx2"/>
              </a:solidFill>
              <a:latin typeface="+mj-lt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2610021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5734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57351" name="Rectangle 7"/>
          <p:cNvSpPr>
            <a:spLocks/>
          </p:cNvSpPr>
          <p:nvPr/>
        </p:nvSpPr>
        <p:spPr bwMode="auto">
          <a:xfrm>
            <a:off x="381000" y="1354138"/>
            <a:ext cx="26162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C Code</a:t>
            </a:r>
          </a:p>
        </p:txBody>
      </p:sp>
      <p:sp>
        <p:nvSpPr>
          <p:cNvPr id="57355" name="Rectangle 1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 smtClean="0"/>
              <a:t>“For” Loop</a:t>
            </a:r>
            <a:r>
              <a:rPr lang="en-US" dirty="0" smtClean="0">
                <a:sym typeface="Wingdings"/>
              </a:rPr>
              <a:t> Do-While Conversion</a:t>
            </a:r>
            <a:endParaRPr lang="en-US" dirty="0"/>
          </a:p>
        </p:txBody>
      </p:sp>
      <p:sp>
        <p:nvSpPr>
          <p:cNvPr id="57356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381000" y="5676900"/>
            <a:ext cx="4191000" cy="876300"/>
          </a:xfrm>
          <a:ln/>
        </p:spPr>
        <p:txBody>
          <a:bodyPr/>
          <a:lstStyle/>
          <a:p>
            <a:r>
              <a:rPr lang="en-US" dirty="0" smtClean="0"/>
              <a:t>Initial test can be optimized away</a:t>
            </a:r>
            <a:endParaRPr lang="en-US" dirty="0"/>
          </a:p>
        </p:txBody>
      </p:sp>
      <p:sp>
        <p:nvSpPr>
          <p:cNvPr id="15" name="Rectangle 4"/>
          <p:cNvSpPr>
            <a:spLocks/>
          </p:cNvSpPr>
          <p:nvPr/>
        </p:nvSpPr>
        <p:spPr bwMode="auto">
          <a:xfrm>
            <a:off x="228600" y="1905000"/>
            <a:ext cx="4191000" cy="37338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pcount_for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(unsigned long x)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size_t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long result = 0;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for (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0;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&lt; WSIZE;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++)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{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unsigned bit = 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(x &gt;&gt;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 &amp; 0x1;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result += bit;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}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return result;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8" name="Rectangle 7"/>
          <p:cNvSpPr>
            <a:spLocks/>
          </p:cNvSpPr>
          <p:nvPr/>
        </p:nvSpPr>
        <p:spPr bwMode="auto">
          <a:xfrm>
            <a:off x="2057400" y="1143000"/>
            <a:ext cx="26162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 dirty="0" err="1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Goto</a:t>
            </a:r>
            <a:r>
              <a:rPr lang="en-US" sz="24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Version</a:t>
            </a:r>
            <a:endParaRPr lang="en-US" sz="24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9" name="Rectangle 4"/>
          <p:cNvSpPr>
            <a:spLocks/>
          </p:cNvSpPr>
          <p:nvPr/>
        </p:nvSpPr>
        <p:spPr bwMode="auto">
          <a:xfrm>
            <a:off x="4724400" y="1371600"/>
            <a:ext cx="4343400" cy="54102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pcount_for_goto_dw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(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unsigned long x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 {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size_t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long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result = 0;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= 0;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if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(!(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&lt; WSIZE))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goto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done;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loop: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{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unsigned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bit = 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(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x &gt;&gt;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 &amp; 0x1;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result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+= bit;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}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++;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if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&lt; WSIZE)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goto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loop;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done: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return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result;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315200" y="2514600"/>
            <a:ext cx="492444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latin typeface="+mj-lt"/>
              </a:rPr>
              <a:t>Init</a:t>
            </a:r>
            <a:endParaRPr lang="en-US" sz="1800" i="1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15200" y="2971800"/>
            <a:ext cx="750206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!</a:t>
            </a:r>
            <a:r>
              <a:rPr lang="en-US" sz="1800" i="1" dirty="0" smtClean="0">
                <a:latin typeface="+mj-lt"/>
              </a:rPr>
              <a:t>Test</a:t>
            </a:r>
            <a:endParaRPr lang="en-US" sz="1800" i="1" dirty="0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96200" y="4038600"/>
            <a:ext cx="710451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latin typeface="+mj-lt"/>
              </a:rPr>
              <a:t>Body</a:t>
            </a:r>
            <a:endParaRPr lang="en-US" sz="1800" i="1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38800" y="4876800"/>
            <a:ext cx="928459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latin typeface="+mj-lt"/>
              </a:rPr>
              <a:t>Update</a:t>
            </a:r>
            <a:endParaRPr lang="en-US" sz="1800" i="1" dirty="0"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10400" y="5334000"/>
            <a:ext cx="61234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latin typeface="+mj-lt"/>
              </a:rPr>
              <a:t>Test</a:t>
            </a:r>
            <a:endParaRPr lang="en-US" sz="1800" i="1" dirty="0">
              <a:latin typeface="+mj-lt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5029200" y="2819400"/>
            <a:ext cx="2209800" cy="533400"/>
            <a:chOff x="5029200" y="2743200"/>
            <a:chExt cx="2209800" cy="533400"/>
          </a:xfrm>
        </p:grpSpPr>
        <p:cxnSp>
          <p:nvCxnSpPr>
            <p:cNvPr id="18" name="Straight Connector 17"/>
            <p:cNvCxnSpPr/>
            <p:nvPr/>
          </p:nvCxnSpPr>
          <p:spPr bwMode="auto">
            <a:xfrm>
              <a:off x="5029200" y="2743200"/>
              <a:ext cx="2209800" cy="5334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 flipH="1">
              <a:off x="5029200" y="2743200"/>
              <a:ext cx="2209800" cy="5334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33794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Processor State </a:t>
            </a:r>
            <a:r>
              <a:rPr lang="en-US" dirty="0" smtClean="0"/>
              <a:t>(x86-64, </a:t>
            </a:r>
            <a:r>
              <a:rPr lang="en-US" dirty="0"/>
              <a:t>Partial)</a:t>
            </a:r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1397000"/>
            <a:ext cx="3340100" cy="5435600"/>
          </a:xfrm>
          <a:ln/>
        </p:spPr>
        <p:txBody>
          <a:bodyPr/>
          <a:lstStyle/>
          <a:p>
            <a:r>
              <a:rPr lang="en-US" dirty="0"/>
              <a:t>Information about currently executing program</a:t>
            </a:r>
          </a:p>
          <a:p>
            <a:pPr marL="552450" lvl="1"/>
            <a:r>
              <a:rPr lang="en-US" dirty="0"/>
              <a:t>Temporary data</a:t>
            </a:r>
            <a:br>
              <a:rPr lang="en-US" dirty="0"/>
            </a:br>
            <a:r>
              <a:rPr lang="en-US" dirty="0"/>
              <a:t>( 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dirty="0" err="1" smtClean="0">
                <a:latin typeface="Courier New Bold" charset="0"/>
                <a:cs typeface="Courier New Bold" charset="0"/>
                <a:sym typeface="Courier New Bold" charset="0"/>
              </a:rPr>
              <a:t>rax</a:t>
            </a:r>
            <a:r>
              <a:rPr lang="en-US" dirty="0"/>
              <a:t>, … )</a:t>
            </a:r>
          </a:p>
          <a:p>
            <a:pPr marL="552450" lvl="1"/>
            <a:r>
              <a:rPr lang="en-US" dirty="0"/>
              <a:t>Location of runtime stack</a:t>
            </a:r>
            <a:br>
              <a:rPr lang="en-US" dirty="0"/>
            </a:br>
            <a:r>
              <a:rPr lang="en-US" dirty="0"/>
              <a:t>( 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dirty="0" err="1" smtClean="0">
                <a:latin typeface="Courier New Bold" charset="0"/>
                <a:cs typeface="Courier New Bold" charset="0"/>
                <a:sym typeface="Courier New Bold" charset="0"/>
              </a:rPr>
              <a:t>rsp</a:t>
            </a:r>
            <a:r>
              <a:rPr lang="en-US" dirty="0" smtClean="0"/>
              <a:t> </a:t>
            </a:r>
            <a:r>
              <a:rPr lang="en-US" dirty="0"/>
              <a:t>)</a:t>
            </a:r>
          </a:p>
          <a:p>
            <a:pPr marL="552450" lvl="1"/>
            <a:r>
              <a:rPr lang="en-US" dirty="0"/>
              <a:t>Location of current code control point</a:t>
            </a:r>
            <a:br>
              <a:rPr lang="en-US" dirty="0"/>
            </a:br>
            <a:r>
              <a:rPr lang="en-US" dirty="0"/>
              <a:t>( 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r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ip</a:t>
            </a:r>
            <a:r>
              <a:rPr lang="en-US" dirty="0"/>
              <a:t>, … )</a:t>
            </a:r>
          </a:p>
          <a:p>
            <a:pPr marL="552450" lvl="1"/>
            <a:r>
              <a:rPr lang="en-US" dirty="0"/>
              <a:t>Status of recent tests</a:t>
            </a:r>
            <a:br>
              <a:rPr lang="en-US" dirty="0"/>
            </a:br>
            <a:r>
              <a:rPr lang="en-US" dirty="0"/>
              <a:t>( </a:t>
            </a:r>
            <a:r>
              <a:rPr lang="en-US" dirty="0"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CF, ZF, SF, OF</a:t>
            </a:r>
            <a:r>
              <a:rPr lang="en-US" dirty="0"/>
              <a:t> )</a:t>
            </a:r>
          </a:p>
        </p:txBody>
      </p:sp>
      <p:sp>
        <p:nvSpPr>
          <p:cNvPr id="33797" name="Rectangle 5"/>
          <p:cNvSpPr>
            <a:spLocks/>
          </p:cNvSpPr>
          <p:nvPr/>
        </p:nvSpPr>
        <p:spPr bwMode="auto">
          <a:xfrm>
            <a:off x="4466772" y="5410200"/>
            <a:ext cx="2057400" cy="308610"/>
          </a:xfrm>
          <a:prstGeom prst="rect">
            <a:avLst/>
          </a:prstGeom>
          <a:solidFill>
            <a:srgbClr val="D6D6F4"/>
          </a:solidFill>
          <a:ln w="2556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>
              <a:lnSpc>
                <a:spcPct val="9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%rip</a:t>
            </a:r>
            <a:endParaRPr lang="en-US" sz="18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33798" name="Rectangle 6"/>
          <p:cNvSpPr>
            <a:spLocks/>
          </p:cNvSpPr>
          <p:nvPr/>
        </p:nvSpPr>
        <p:spPr bwMode="auto">
          <a:xfrm>
            <a:off x="4466772" y="1828800"/>
            <a:ext cx="1026974" cy="384721"/>
          </a:xfrm>
          <a:prstGeom prst="rect">
            <a:avLst/>
          </a:prstGeom>
          <a:noFill/>
          <a:ln w="1905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20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Registers</a:t>
            </a:r>
            <a:endParaRPr lang="en-US" sz="20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33799" name="Rectangle 7"/>
          <p:cNvSpPr>
            <a:spLocks/>
          </p:cNvSpPr>
          <p:nvPr/>
        </p:nvSpPr>
        <p:spPr bwMode="auto">
          <a:xfrm>
            <a:off x="1981200" y="5638800"/>
            <a:ext cx="1898650" cy="381000"/>
          </a:xfrm>
          <a:prstGeom prst="rect">
            <a:avLst/>
          </a:prstGeom>
          <a:noFill/>
          <a:ln w="1905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Current stack top</a:t>
            </a:r>
          </a:p>
        </p:txBody>
      </p:sp>
      <p:sp>
        <p:nvSpPr>
          <p:cNvPr id="33801" name="Rectangle 9"/>
          <p:cNvSpPr>
            <a:spLocks/>
          </p:cNvSpPr>
          <p:nvPr/>
        </p:nvSpPr>
        <p:spPr bwMode="auto">
          <a:xfrm>
            <a:off x="6676572" y="5334000"/>
            <a:ext cx="2063750" cy="381000"/>
          </a:xfrm>
          <a:prstGeom prst="rect">
            <a:avLst/>
          </a:prstGeom>
          <a:noFill/>
          <a:ln w="1905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Instruction pointer</a:t>
            </a:r>
          </a:p>
        </p:txBody>
      </p:sp>
      <p:sp>
        <p:nvSpPr>
          <p:cNvPr id="33802" name="Rectangle 10"/>
          <p:cNvSpPr>
            <a:spLocks/>
          </p:cNvSpPr>
          <p:nvPr/>
        </p:nvSpPr>
        <p:spPr bwMode="auto">
          <a:xfrm>
            <a:off x="4485822" y="6019800"/>
            <a:ext cx="533400" cy="533400"/>
          </a:xfrm>
          <a:prstGeom prst="rect">
            <a:avLst/>
          </a:prstGeom>
          <a:solidFill>
            <a:srgbClr val="C5FEB8"/>
          </a:solidFill>
          <a:ln w="2556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>
              <a:lnSpc>
                <a:spcPct val="9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CF</a:t>
            </a:r>
          </a:p>
        </p:txBody>
      </p:sp>
      <p:sp>
        <p:nvSpPr>
          <p:cNvPr id="33803" name="Rectangle 11"/>
          <p:cNvSpPr>
            <a:spLocks/>
          </p:cNvSpPr>
          <p:nvPr/>
        </p:nvSpPr>
        <p:spPr bwMode="auto">
          <a:xfrm>
            <a:off x="5158922" y="6019800"/>
            <a:ext cx="533400" cy="533400"/>
          </a:xfrm>
          <a:prstGeom prst="rect">
            <a:avLst/>
          </a:prstGeom>
          <a:solidFill>
            <a:srgbClr val="C5FEB8"/>
          </a:solidFill>
          <a:ln w="2556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>
              <a:lnSpc>
                <a:spcPct val="9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ZF</a:t>
            </a:r>
          </a:p>
        </p:txBody>
      </p:sp>
      <p:sp>
        <p:nvSpPr>
          <p:cNvPr id="33804" name="Rectangle 12"/>
          <p:cNvSpPr>
            <a:spLocks/>
          </p:cNvSpPr>
          <p:nvPr/>
        </p:nvSpPr>
        <p:spPr bwMode="auto">
          <a:xfrm>
            <a:off x="5832022" y="6019800"/>
            <a:ext cx="533400" cy="533400"/>
          </a:xfrm>
          <a:prstGeom prst="rect">
            <a:avLst/>
          </a:prstGeom>
          <a:solidFill>
            <a:srgbClr val="C5FEB8"/>
          </a:solidFill>
          <a:ln w="2556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>
              <a:lnSpc>
                <a:spcPct val="9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SF</a:t>
            </a:r>
          </a:p>
        </p:txBody>
      </p:sp>
      <p:sp>
        <p:nvSpPr>
          <p:cNvPr id="33805" name="Rectangle 13"/>
          <p:cNvSpPr>
            <a:spLocks/>
          </p:cNvSpPr>
          <p:nvPr/>
        </p:nvSpPr>
        <p:spPr bwMode="auto">
          <a:xfrm>
            <a:off x="6505122" y="6019800"/>
            <a:ext cx="533400" cy="533400"/>
          </a:xfrm>
          <a:prstGeom prst="rect">
            <a:avLst/>
          </a:prstGeom>
          <a:solidFill>
            <a:srgbClr val="C5FEB8"/>
          </a:solidFill>
          <a:ln w="2556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>
              <a:lnSpc>
                <a:spcPct val="9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OF</a:t>
            </a:r>
          </a:p>
        </p:txBody>
      </p:sp>
      <p:sp>
        <p:nvSpPr>
          <p:cNvPr id="33806" name="Rectangle 14"/>
          <p:cNvSpPr>
            <a:spLocks/>
          </p:cNvSpPr>
          <p:nvPr/>
        </p:nvSpPr>
        <p:spPr bwMode="auto">
          <a:xfrm>
            <a:off x="7189788" y="6019800"/>
            <a:ext cx="1801812" cy="444500"/>
          </a:xfrm>
          <a:prstGeom prst="rect">
            <a:avLst/>
          </a:prstGeom>
          <a:noFill/>
          <a:ln w="1905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/>
            <a:r>
              <a:rPr lang="en-US" sz="2000" dirty="0">
                <a:solidFill>
                  <a:srgbClr val="C00000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Condition codes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4466772" y="2286000"/>
            <a:ext cx="4296228" cy="2743200"/>
            <a:chOff x="762000" y="1143000"/>
            <a:chExt cx="7518400" cy="4800600"/>
          </a:xfrm>
        </p:grpSpPr>
        <p:sp>
          <p:nvSpPr>
            <p:cNvPr id="27" name="Rectangle 1"/>
            <p:cNvSpPr>
              <a:spLocks/>
            </p:cNvSpPr>
            <p:nvPr/>
          </p:nvSpPr>
          <p:spPr bwMode="auto">
            <a:xfrm>
              <a:off x="762000" y="4800600"/>
              <a:ext cx="3556000" cy="533400"/>
            </a:xfrm>
            <a:prstGeom prst="rect">
              <a:avLst/>
            </a:prstGeom>
            <a:solidFill>
              <a:srgbClr val="EFBFBF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 anchor="ctr"/>
            <a:lstStyle/>
            <a:p>
              <a:pPr algn="l"/>
              <a:r>
                <a:rPr lang="en-US" sz="180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%rsp</a:t>
              </a:r>
            </a:p>
          </p:txBody>
        </p:sp>
        <p:sp>
          <p:nvSpPr>
            <p:cNvPr id="28" name="Rectangle 22"/>
            <p:cNvSpPr>
              <a:spLocks/>
            </p:cNvSpPr>
            <p:nvPr/>
          </p:nvSpPr>
          <p:spPr bwMode="auto">
            <a:xfrm>
              <a:off x="4724400" y="1143000"/>
              <a:ext cx="3556000" cy="533400"/>
            </a:xfrm>
            <a:prstGeom prst="rect">
              <a:avLst/>
            </a:prstGeom>
            <a:noFill/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 anchor="ctr"/>
            <a:lstStyle/>
            <a:p>
              <a:pPr algn="l"/>
              <a:r>
                <a:rPr lang="en-US" sz="180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%r8</a:t>
              </a:r>
            </a:p>
          </p:txBody>
        </p:sp>
        <p:sp>
          <p:nvSpPr>
            <p:cNvPr id="29" name="Rectangle 23"/>
            <p:cNvSpPr>
              <a:spLocks/>
            </p:cNvSpPr>
            <p:nvPr/>
          </p:nvSpPr>
          <p:spPr bwMode="auto">
            <a:xfrm>
              <a:off x="4724400" y="1752600"/>
              <a:ext cx="3556000" cy="533400"/>
            </a:xfrm>
            <a:prstGeom prst="rect">
              <a:avLst/>
            </a:prstGeom>
            <a:noFill/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 anchor="ctr"/>
            <a:lstStyle/>
            <a:p>
              <a:pPr algn="l"/>
              <a:r>
                <a:rPr lang="en-US" sz="180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%r9</a:t>
              </a:r>
            </a:p>
          </p:txBody>
        </p:sp>
        <p:sp>
          <p:nvSpPr>
            <p:cNvPr id="30" name="Rectangle 24"/>
            <p:cNvSpPr>
              <a:spLocks/>
            </p:cNvSpPr>
            <p:nvPr/>
          </p:nvSpPr>
          <p:spPr bwMode="auto">
            <a:xfrm>
              <a:off x="4724400" y="2362200"/>
              <a:ext cx="3556000" cy="533400"/>
            </a:xfrm>
            <a:prstGeom prst="rect">
              <a:avLst/>
            </a:prstGeom>
            <a:noFill/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 anchor="ctr"/>
            <a:lstStyle/>
            <a:p>
              <a:pPr algn="l"/>
              <a:r>
                <a:rPr lang="en-US" sz="180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%r10</a:t>
              </a:r>
            </a:p>
          </p:txBody>
        </p:sp>
        <p:sp>
          <p:nvSpPr>
            <p:cNvPr id="31" name="Rectangle 25"/>
            <p:cNvSpPr>
              <a:spLocks/>
            </p:cNvSpPr>
            <p:nvPr/>
          </p:nvSpPr>
          <p:spPr bwMode="auto">
            <a:xfrm>
              <a:off x="4724400" y="2971800"/>
              <a:ext cx="3556000" cy="533400"/>
            </a:xfrm>
            <a:prstGeom prst="rect">
              <a:avLst/>
            </a:prstGeom>
            <a:noFill/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 anchor="ctr"/>
            <a:lstStyle/>
            <a:p>
              <a:pPr algn="l"/>
              <a:r>
                <a:rPr lang="en-US" sz="180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%r11</a:t>
              </a:r>
            </a:p>
          </p:txBody>
        </p:sp>
        <p:sp>
          <p:nvSpPr>
            <p:cNvPr id="32" name="Rectangle 26"/>
            <p:cNvSpPr>
              <a:spLocks/>
            </p:cNvSpPr>
            <p:nvPr/>
          </p:nvSpPr>
          <p:spPr bwMode="auto">
            <a:xfrm>
              <a:off x="4724400" y="3581400"/>
              <a:ext cx="3556000" cy="533400"/>
            </a:xfrm>
            <a:prstGeom prst="rect">
              <a:avLst/>
            </a:prstGeom>
            <a:noFill/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 anchor="ctr"/>
            <a:lstStyle/>
            <a:p>
              <a:pPr algn="l"/>
              <a:r>
                <a:rPr lang="en-US" sz="180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%r12</a:t>
              </a:r>
            </a:p>
          </p:txBody>
        </p:sp>
        <p:sp>
          <p:nvSpPr>
            <p:cNvPr id="33" name="Rectangle 27"/>
            <p:cNvSpPr>
              <a:spLocks/>
            </p:cNvSpPr>
            <p:nvPr/>
          </p:nvSpPr>
          <p:spPr bwMode="auto">
            <a:xfrm>
              <a:off x="4724400" y="4191000"/>
              <a:ext cx="3556000" cy="533400"/>
            </a:xfrm>
            <a:prstGeom prst="rect">
              <a:avLst/>
            </a:prstGeom>
            <a:noFill/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 anchor="ctr"/>
            <a:lstStyle/>
            <a:p>
              <a:pPr algn="l"/>
              <a:r>
                <a:rPr lang="en-US" sz="180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%r13</a:t>
              </a:r>
            </a:p>
          </p:txBody>
        </p:sp>
        <p:sp>
          <p:nvSpPr>
            <p:cNvPr id="34" name="Rectangle 28"/>
            <p:cNvSpPr>
              <a:spLocks/>
            </p:cNvSpPr>
            <p:nvPr/>
          </p:nvSpPr>
          <p:spPr bwMode="auto">
            <a:xfrm>
              <a:off x="4724400" y="4800600"/>
              <a:ext cx="3556000" cy="533400"/>
            </a:xfrm>
            <a:prstGeom prst="rect">
              <a:avLst/>
            </a:prstGeom>
            <a:noFill/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 anchor="ctr"/>
            <a:lstStyle/>
            <a:p>
              <a:pPr algn="l"/>
              <a:r>
                <a:rPr lang="en-US" sz="180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%r14</a:t>
              </a:r>
            </a:p>
          </p:txBody>
        </p:sp>
        <p:sp>
          <p:nvSpPr>
            <p:cNvPr id="35" name="Rectangle 29"/>
            <p:cNvSpPr>
              <a:spLocks/>
            </p:cNvSpPr>
            <p:nvPr/>
          </p:nvSpPr>
          <p:spPr bwMode="auto">
            <a:xfrm>
              <a:off x="4724400" y="5410200"/>
              <a:ext cx="3556000" cy="533400"/>
            </a:xfrm>
            <a:prstGeom prst="rect">
              <a:avLst/>
            </a:prstGeom>
            <a:noFill/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 anchor="ctr"/>
            <a:lstStyle/>
            <a:p>
              <a:pPr algn="l"/>
              <a:r>
                <a:rPr lang="en-US" sz="180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%r15</a:t>
              </a:r>
            </a:p>
          </p:txBody>
        </p:sp>
        <p:sp>
          <p:nvSpPr>
            <p:cNvPr id="36" name="Rectangle 30"/>
            <p:cNvSpPr>
              <a:spLocks/>
            </p:cNvSpPr>
            <p:nvPr/>
          </p:nvSpPr>
          <p:spPr bwMode="auto">
            <a:xfrm>
              <a:off x="762000" y="1143000"/>
              <a:ext cx="3556000" cy="533400"/>
            </a:xfrm>
            <a:prstGeom prst="rect">
              <a:avLst/>
            </a:prstGeom>
            <a:noFill/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 anchor="ctr"/>
            <a:lstStyle/>
            <a:p>
              <a:pPr algn="l"/>
              <a:r>
                <a:rPr lang="en-US" sz="1800" dirty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</a:t>
              </a:r>
              <a:r>
                <a:rPr lang="en-US" sz="1800" dirty="0" err="1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rax</a:t>
              </a:r>
              <a:endPara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endParaRPr>
            </a:p>
          </p:txBody>
        </p:sp>
        <p:sp>
          <p:nvSpPr>
            <p:cNvPr id="37" name="Rectangle 31"/>
            <p:cNvSpPr>
              <a:spLocks/>
            </p:cNvSpPr>
            <p:nvPr/>
          </p:nvSpPr>
          <p:spPr bwMode="auto">
            <a:xfrm>
              <a:off x="762000" y="1752600"/>
              <a:ext cx="3556000" cy="533400"/>
            </a:xfrm>
            <a:prstGeom prst="rect">
              <a:avLst/>
            </a:prstGeom>
            <a:noFill/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 anchor="ctr"/>
            <a:lstStyle/>
            <a:p>
              <a:pPr algn="l"/>
              <a:r>
                <a:rPr lang="en-US" sz="1800" dirty="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</a:t>
              </a:r>
              <a:r>
                <a:rPr lang="en-US" sz="1800" dirty="0" err="1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rbx</a:t>
              </a:r>
              <a:endPara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endParaRPr>
            </a:p>
          </p:txBody>
        </p:sp>
        <p:sp>
          <p:nvSpPr>
            <p:cNvPr id="38" name="Rectangle 32"/>
            <p:cNvSpPr>
              <a:spLocks/>
            </p:cNvSpPr>
            <p:nvPr/>
          </p:nvSpPr>
          <p:spPr bwMode="auto">
            <a:xfrm>
              <a:off x="762000" y="2362200"/>
              <a:ext cx="3556000" cy="533400"/>
            </a:xfrm>
            <a:prstGeom prst="rect">
              <a:avLst/>
            </a:prstGeom>
            <a:noFill/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 anchor="ctr"/>
            <a:lstStyle/>
            <a:p>
              <a:pPr algn="l"/>
              <a:r>
                <a:rPr lang="en-US" sz="180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%rcx</a:t>
              </a:r>
            </a:p>
          </p:txBody>
        </p:sp>
        <p:sp>
          <p:nvSpPr>
            <p:cNvPr id="39" name="Rectangle 33"/>
            <p:cNvSpPr>
              <a:spLocks/>
            </p:cNvSpPr>
            <p:nvPr/>
          </p:nvSpPr>
          <p:spPr bwMode="auto">
            <a:xfrm>
              <a:off x="762000" y="2971800"/>
              <a:ext cx="3556000" cy="533400"/>
            </a:xfrm>
            <a:prstGeom prst="rect">
              <a:avLst/>
            </a:prstGeom>
            <a:noFill/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 anchor="ctr"/>
            <a:lstStyle/>
            <a:p>
              <a:pPr algn="l"/>
              <a:r>
                <a:rPr lang="en-US" sz="180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%rdx</a:t>
              </a:r>
            </a:p>
          </p:txBody>
        </p:sp>
        <p:sp>
          <p:nvSpPr>
            <p:cNvPr id="40" name="Rectangle 34"/>
            <p:cNvSpPr>
              <a:spLocks/>
            </p:cNvSpPr>
            <p:nvPr/>
          </p:nvSpPr>
          <p:spPr bwMode="auto">
            <a:xfrm>
              <a:off x="762000" y="3581400"/>
              <a:ext cx="3556000" cy="533400"/>
            </a:xfrm>
            <a:prstGeom prst="rect">
              <a:avLst/>
            </a:prstGeom>
            <a:noFill/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 anchor="ctr"/>
            <a:lstStyle/>
            <a:p>
              <a:pPr algn="l"/>
              <a:r>
                <a:rPr lang="en-US" sz="180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%rsi</a:t>
              </a:r>
            </a:p>
          </p:txBody>
        </p:sp>
        <p:sp>
          <p:nvSpPr>
            <p:cNvPr id="41" name="Rectangle 35"/>
            <p:cNvSpPr>
              <a:spLocks/>
            </p:cNvSpPr>
            <p:nvPr/>
          </p:nvSpPr>
          <p:spPr bwMode="auto">
            <a:xfrm>
              <a:off x="762000" y="4191000"/>
              <a:ext cx="3556000" cy="533400"/>
            </a:xfrm>
            <a:prstGeom prst="rect">
              <a:avLst/>
            </a:prstGeom>
            <a:noFill/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 anchor="ctr"/>
            <a:lstStyle/>
            <a:p>
              <a:pPr algn="l"/>
              <a:r>
                <a:rPr lang="en-US" sz="180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%rdi</a:t>
              </a:r>
            </a:p>
          </p:txBody>
        </p:sp>
        <p:sp>
          <p:nvSpPr>
            <p:cNvPr id="42" name="Rectangle 36"/>
            <p:cNvSpPr>
              <a:spLocks/>
            </p:cNvSpPr>
            <p:nvPr/>
          </p:nvSpPr>
          <p:spPr bwMode="auto">
            <a:xfrm>
              <a:off x="762000" y="5410200"/>
              <a:ext cx="3556000" cy="533400"/>
            </a:xfrm>
            <a:prstGeom prst="rect">
              <a:avLst/>
            </a:prstGeom>
            <a:noFill/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38100" tIns="38100" rIns="38100" bIns="38100" anchor="ctr"/>
            <a:lstStyle/>
            <a:p>
              <a:pPr algn="l"/>
              <a:r>
                <a:rPr lang="en-US" sz="1800">
                  <a:solidFill>
                    <a:schemeClr val="tx1"/>
                  </a:solidFill>
                  <a:latin typeface="Courier New Bold" charset="0"/>
                  <a:cs typeface="Courier New Bold" charset="0"/>
                  <a:sym typeface="Courier New Bold" charset="0"/>
                </a:rPr>
                <a:t>%rbp</a:t>
              </a:r>
            </a:p>
          </p:txBody>
        </p:sp>
      </p:grpSp>
      <p:cxnSp>
        <p:nvCxnSpPr>
          <p:cNvPr id="3" name="Straight Arrow Connector 2"/>
          <p:cNvCxnSpPr>
            <a:endCxn id="27" idx="1"/>
          </p:cNvCxnSpPr>
          <p:nvPr/>
        </p:nvCxnSpPr>
        <p:spPr bwMode="auto">
          <a:xfrm flipV="1">
            <a:off x="3657600" y="4528457"/>
            <a:ext cx="809172" cy="118654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14338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Today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b="1" dirty="0" smtClean="0">
                <a:solidFill>
                  <a:srgbClr val="7F7F7F"/>
                </a:solidFill>
              </a:rPr>
              <a:t>Control</a:t>
            </a:r>
            <a:r>
              <a:rPr lang="en-US" b="1" dirty="0">
                <a:solidFill>
                  <a:srgbClr val="7F7F7F"/>
                </a:solidFill>
              </a:rPr>
              <a:t>: Condition codes</a:t>
            </a:r>
          </a:p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Conditional branches</a:t>
            </a:r>
          </a:p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Loops</a:t>
            </a:r>
          </a:p>
          <a:p>
            <a:r>
              <a:rPr lang="en-US" b="1" dirty="0"/>
              <a:t>Switch Statements</a:t>
            </a:r>
          </a:p>
          <a:p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44495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2150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title"/>
          </p:nvPr>
        </p:nvSpPr>
        <p:spPr>
          <a:xfrm>
            <a:off x="4622800" y="254000"/>
            <a:ext cx="4140200" cy="1143000"/>
          </a:xfrm>
          <a:ln/>
        </p:spPr>
        <p:txBody>
          <a:bodyPr/>
          <a:lstStyle/>
          <a:p>
            <a:pPr marL="119063" indent="-119063"/>
            <a:r>
              <a:rPr lang="en-US"/>
              <a:t>Switch Statement Example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953000" y="1803400"/>
            <a:ext cx="3810000" cy="5029200"/>
          </a:xfrm>
          <a:ln/>
        </p:spPr>
        <p:txBody>
          <a:bodyPr/>
          <a:lstStyle/>
          <a:p>
            <a:r>
              <a:rPr lang="en-US" dirty="0"/>
              <a:t>Multiple case labels</a:t>
            </a:r>
          </a:p>
          <a:p>
            <a:pPr marL="552450" lvl="1"/>
            <a:r>
              <a:rPr lang="en-US" dirty="0"/>
              <a:t>Here: 5 &amp; 6</a:t>
            </a:r>
          </a:p>
          <a:p>
            <a:r>
              <a:rPr lang="en-US" dirty="0"/>
              <a:t>Fall through cases</a:t>
            </a:r>
          </a:p>
          <a:p>
            <a:pPr marL="552450" lvl="1"/>
            <a:r>
              <a:rPr lang="en-US" dirty="0"/>
              <a:t>Here: 2</a:t>
            </a:r>
          </a:p>
          <a:p>
            <a:r>
              <a:rPr lang="en-US" dirty="0"/>
              <a:t>Missing cases</a:t>
            </a:r>
          </a:p>
          <a:p>
            <a:pPr marL="552450" lvl="1"/>
            <a:r>
              <a:rPr lang="en-US" dirty="0"/>
              <a:t>Here: 4</a:t>
            </a:r>
          </a:p>
        </p:txBody>
      </p:sp>
      <p:sp>
        <p:nvSpPr>
          <p:cNvPr id="21509" name="Rectangle 5"/>
          <p:cNvSpPr>
            <a:spLocks/>
          </p:cNvSpPr>
          <p:nvPr/>
        </p:nvSpPr>
        <p:spPr bwMode="auto">
          <a:xfrm>
            <a:off x="254000" y="304800"/>
            <a:ext cx="4127500" cy="64008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switch_eg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(long x, long y, long z)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long w = 1;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switch(x) 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case 1: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w = y*z;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break;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case 2: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w = y/z;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/* Fall Through */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case 3: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w += z;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break;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case 5: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case 6: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w -= z;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break;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default: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w = 2;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}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return w;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71303491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2253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Jump Table Structure</a:t>
            </a:r>
          </a:p>
        </p:txBody>
      </p:sp>
      <p:sp>
        <p:nvSpPr>
          <p:cNvPr id="22532" name="Rectangle 4"/>
          <p:cNvSpPr>
            <a:spLocks/>
          </p:cNvSpPr>
          <p:nvPr/>
        </p:nvSpPr>
        <p:spPr bwMode="auto">
          <a:xfrm>
            <a:off x="7235825" y="1587500"/>
            <a:ext cx="1160463" cy="838200"/>
          </a:xfrm>
          <a:prstGeom prst="rect">
            <a:avLst/>
          </a:prstGeom>
          <a:solidFill>
            <a:srgbClr val="CCFFCC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Code Block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0</a:t>
            </a:r>
          </a:p>
        </p:txBody>
      </p:sp>
      <p:sp>
        <p:nvSpPr>
          <p:cNvPr id="22533" name="Rectangle 5"/>
          <p:cNvSpPr>
            <a:spLocks/>
          </p:cNvSpPr>
          <p:nvPr/>
        </p:nvSpPr>
        <p:spPr bwMode="auto">
          <a:xfrm>
            <a:off x="6030913" y="1587500"/>
            <a:ext cx="1004887" cy="3683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20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Targ0:</a:t>
            </a:r>
          </a:p>
        </p:txBody>
      </p:sp>
      <p:sp>
        <p:nvSpPr>
          <p:cNvPr id="22534" name="Rectangle 6"/>
          <p:cNvSpPr>
            <a:spLocks/>
          </p:cNvSpPr>
          <p:nvPr/>
        </p:nvSpPr>
        <p:spPr bwMode="auto">
          <a:xfrm>
            <a:off x="7235825" y="2578100"/>
            <a:ext cx="1160463" cy="838200"/>
          </a:xfrm>
          <a:prstGeom prst="rect">
            <a:avLst/>
          </a:prstGeom>
          <a:solidFill>
            <a:srgbClr val="CCFFCC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Code Block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1</a:t>
            </a:r>
          </a:p>
        </p:txBody>
      </p:sp>
      <p:sp>
        <p:nvSpPr>
          <p:cNvPr id="22535" name="Rectangle 7"/>
          <p:cNvSpPr>
            <a:spLocks/>
          </p:cNvSpPr>
          <p:nvPr/>
        </p:nvSpPr>
        <p:spPr bwMode="auto">
          <a:xfrm>
            <a:off x="6030913" y="2578100"/>
            <a:ext cx="1004887" cy="3683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20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Targ1:</a:t>
            </a:r>
          </a:p>
        </p:txBody>
      </p:sp>
      <p:sp>
        <p:nvSpPr>
          <p:cNvPr id="22536" name="Rectangle 8"/>
          <p:cNvSpPr>
            <a:spLocks/>
          </p:cNvSpPr>
          <p:nvPr/>
        </p:nvSpPr>
        <p:spPr bwMode="auto">
          <a:xfrm>
            <a:off x="7235825" y="3568700"/>
            <a:ext cx="1160463" cy="838200"/>
          </a:xfrm>
          <a:prstGeom prst="rect">
            <a:avLst/>
          </a:prstGeom>
          <a:solidFill>
            <a:srgbClr val="CCFFCC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Code Block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2</a:t>
            </a:r>
          </a:p>
        </p:txBody>
      </p:sp>
      <p:sp>
        <p:nvSpPr>
          <p:cNvPr id="22537" name="Rectangle 9"/>
          <p:cNvSpPr>
            <a:spLocks/>
          </p:cNvSpPr>
          <p:nvPr/>
        </p:nvSpPr>
        <p:spPr bwMode="auto">
          <a:xfrm>
            <a:off x="6030913" y="3568700"/>
            <a:ext cx="1004887" cy="3683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20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Targ2:</a:t>
            </a:r>
          </a:p>
        </p:txBody>
      </p:sp>
      <p:sp>
        <p:nvSpPr>
          <p:cNvPr id="22538" name="Rectangle 10"/>
          <p:cNvSpPr>
            <a:spLocks/>
          </p:cNvSpPr>
          <p:nvPr/>
        </p:nvSpPr>
        <p:spPr bwMode="auto">
          <a:xfrm>
            <a:off x="7204075" y="5702300"/>
            <a:ext cx="1160463" cy="838200"/>
          </a:xfrm>
          <a:prstGeom prst="rect">
            <a:avLst/>
          </a:prstGeom>
          <a:solidFill>
            <a:srgbClr val="CCFFCC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Code Block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n</a:t>
            </a:r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–1</a:t>
            </a:r>
          </a:p>
        </p:txBody>
      </p:sp>
      <p:sp>
        <p:nvSpPr>
          <p:cNvPr id="22539" name="Rectangle 11"/>
          <p:cNvSpPr>
            <a:spLocks/>
          </p:cNvSpPr>
          <p:nvPr/>
        </p:nvSpPr>
        <p:spPr bwMode="auto">
          <a:xfrm>
            <a:off x="5694363" y="5702300"/>
            <a:ext cx="1309687" cy="3683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20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Targ</a:t>
            </a:r>
            <a:r>
              <a:rPr lang="en-US" sz="2000">
                <a:solidFill>
                  <a:schemeClr val="tx1"/>
                </a:solidFill>
                <a:latin typeface="Courier New Bold Italic" charset="0"/>
                <a:cs typeface="Courier New Bold Italic" charset="0"/>
                <a:sym typeface="Courier New Bold Italic" charset="0"/>
              </a:rPr>
              <a:t>n</a:t>
            </a:r>
            <a:r>
              <a:rPr lang="en-US" sz="20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-1:</a:t>
            </a:r>
          </a:p>
        </p:txBody>
      </p:sp>
      <p:sp>
        <p:nvSpPr>
          <p:cNvPr id="22540" name="Rectangle 12"/>
          <p:cNvSpPr>
            <a:spLocks/>
          </p:cNvSpPr>
          <p:nvPr/>
        </p:nvSpPr>
        <p:spPr bwMode="auto">
          <a:xfrm>
            <a:off x="7702550" y="4559300"/>
            <a:ext cx="227013" cy="9144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•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•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•</a:t>
            </a:r>
          </a:p>
        </p:txBody>
      </p:sp>
      <p:sp>
        <p:nvSpPr>
          <p:cNvPr id="22541" name="Rectangle 13"/>
          <p:cNvSpPr>
            <a:spLocks/>
          </p:cNvSpPr>
          <p:nvPr/>
        </p:nvSpPr>
        <p:spPr bwMode="auto">
          <a:xfrm>
            <a:off x="3937000" y="1714500"/>
            <a:ext cx="1270000" cy="381000"/>
          </a:xfrm>
          <a:prstGeom prst="rect">
            <a:avLst/>
          </a:prstGeom>
          <a:solidFill>
            <a:srgbClr val="D6D6F4"/>
          </a:solidFill>
          <a:ln w="2857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Targ0</a:t>
            </a:r>
          </a:p>
        </p:txBody>
      </p:sp>
      <p:sp>
        <p:nvSpPr>
          <p:cNvPr id="22542" name="Rectangle 14"/>
          <p:cNvSpPr>
            <a:spLocks/>
          </p:cNvSpPr>
          <p:nvPr/>
        </p:nvSpPr>
        <p:spPr bwMode="auto">
          <a:xfrm>
            <a:off x="3937000" y="2095500"/>
            <a:ext cx="1270000" cy="381000"/>
          </a:xfrm>
          <a:prstGeom prst="rect">
            <a:avLst/>
          </a:prstGeom>
          <a:solidFill>
            <a:srgbClr val="D6D6F4"/>
          </a:solidFill>
          <a:ln w="2857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Targ1</a:t>
            </a:r>
          </a:p>
        </p:txBody>
      </p:sp>
      <p:sp>
        <p:nvSpPr>
          <p:cNvPr id="22543" name="Rectangle 15"/>
          <p:cNvSpPr>
            <a:spLocks/>
          </p:cNvSpPr>
          <p:nvPr/>
        </p:nvSpPr>
        <p:spPr bwMode="auto">
          <a:xfrm>
            <a:off x="3937000" y="2476500"/>
            <a:ext cx="1270000" cy="381000"/>
          </a:xfrm>
          <a:prstGeom prst="rect">
            <a:avLst/>
          </a:prstGeom>
          <a:solidFill>
            <a:srgbClr val="D6D6F4"/>
          </a:solidFill>
          <a:ln w="2857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Targ2</a:t>
            </a:r>
          </a:p>
        </p:txBody>
      </p:sp>
      <p:sp>
        <p:nvSpPr>
          <p:cNvPr id="22544" name="Rectangle 16"/>
          <p:cNvSpPr>
            <a:spLocks/>
          </p:cNvSpPr>
          <p:nvPr/>
        </p:nvSpPr>
        <p:spPr bwMode="auto">
          <a:xfrm>
            <a:off x="3937000" y="3771900"/>
            <a:ext cx="1270000" cy="381000"/>
          </a:xfrm>
          <a:prstGeom prst="rect">
            <a:avLst/>
          </a:prstGeom>
          <a:solidFill>
            <a:srgbClr val="D6D6F4"/>
          </a:solidFill>
          <a:ln w="2857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Targ</a:t>
            </a:r>
            <a:r>
              <a:rPr lang="en-US" sz="1800">
                <a:solidFill>
                  <a:schemeClr val="tx1"/>
                </a:solidFill>
                <a:latin typeface="Courier New Bold Italic" charset="0"/>
                <a:cs typeface="Courier New Bold Italic" charset="0"/>
                <a:sym typeface="Courier New Bold Italic" charset="0"/>
              </a:rPr>
              <a:t>n</a:t>
            </a:r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-1</a:t>
            </a:r>
          </a:p>
        </p:txBody>
      </p:sp>
      <p:sp>
        <p:nvSpPr>
          <p:cNvPr id="22545" name="Rectangle 17"/>
          <p:cNvSpPr>
            <a:spLocks/>
          </p:cNvSpPr>
          <p:nvPr/>
        </p:nvSpPr>
        <p:spPr bwMode="auto">
          <a:xfrm>
            <a:off x="3937000" y="2857500"/>
            <a:ext cx="1270000" cy="914400"/>
          </a:xfrm>
          <a:prstGeom prst="rect">
            <a:avLst/>
          </a:prstGeom>
          <a:solidFill>
            <a:srgbClr val="D6D6F4"/>
          </a:solidFill>
          <a:ln w="2857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•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•</a:t>
            </a:r>
            <a:endParaRPr lang="en-US" sz="240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•</a:t>
            </a:r>
          </a:p>
        </p:txBody>
      </p:sp>
      <p:sp>
        <p:nvSpPr>
          <p:cNvPr id="22546" name="Rectangle 18"/>
          <p:cNvSpPr>
            <a:spLocks/>
          </p:cNvSpPr>
          <p:nvPr/>
        </p:nvSpPr>
        <p:spPr bwMode="auto">
          <a:xfrm>
            <a:off x="3111500" y="1701800"/>
            <a:ext cx="852488" cy="3683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0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jtab:</a:t>
            </a:r>
          </a:p>
        </p:txBody>
      </p:sp>
      <p:sp>
        <p:nvSpPr>
          <p:cNvPr id="22547" name="Rectangle 19"/>
          <p:cNvSpPr>
            <a:spLocks/>
          </p:cNvSpPr>
          <p:nvPr/>
        </p:nvSpPr>
        <p:spPr bwMode="auto">
          <a:xfrm>
            <a:off x="304800" y="5092700"/>
            <a:ext cx="2667000" cy="3937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goto</a:t>
            </a:r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 *</a:t>
            </a:r>
            <a:r>
              <a:rPr lang="en-US" sz="18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JTab</a:t>
            </a:r>
            <a:r>
              <a: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[x]</a:t>
            </a:r>
            <a:r>
              <a:rPr lang="en-US" sz="18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;</a:t>
            </a:r>
            <a:endParaRPr lang="en-US" sz="2400" dirty="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</p:txBody>
      </p:sp>
      <p:sp>
        <p:nvSpPr>
          <p:cNvPr id="22548" name="Rectangle 20"/>
          <p:cNvSpPr>
            <a:spLocks/>
          </p:cNvSpPr>
          <p:nvPr/>
        </p:nvSpPr>
        <p:spPr bwMode="auto">
          <a:xfrm>
            <a:off x="304800" y="1663700"/>
            <a:ext cx="2298700" cy="26035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switch(x) {</a:t>
            </a:r>
            <a:endParaRPr lang="en-US" sz="2400" dirty="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  case val_0:</a:t>
            </a:r>
            <a:endParaRPr lang="en-US" sz="2400" dirty="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    </a:t>
            </a:r>
            <a:r>
              <a:rPr lang="en-US" sz="1800" dirty="0">
                <a:solidFill>
                  <a:schemeClr val="tx1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Block</a:t>
            </a:r>
            <a:r>
              <a:rPr lang="en-US" sz="18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0</a:t>
            </a:r>
            <a:endParaRPr lang="en-US" sz="2400" dirty="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  case val_1:</a:t>
            </a:r>
            <a:endParaRPr lang="en-US" sz="2400" dirty="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    </a:t>
            </a:r>
            <a:r>
              <a:rPr lang="en-US" sz="1800" dirty="0">
                <a:solidFill>
                  <a:schemeClr val="tx1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Block</a:t>
            </a:r>
            <a:r>
              <a:rPr lang="en-US" sz="18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1</a:t>
            </a:r>
            <a:endParaRPr lang="en-US" sz="2400" dirty="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    • • •</a:t>
            </a:r>
            <a:endParaRPr lang="en-US" sz="2400" dirty="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  case val_</a:t>
            </a:r>
            <a:r>
              <a:rPr lang="en-US" sz="1800" dirty="0">
                <a:solidFill>
                  <a:schemeClr val="tx1"/>
                </a:solidFill>
                <a:latin typeface="Courier New Bold Italic" charset="0"/>
                <a:cs typeface="Courier New Bold Italic" charset="0"/>
                <a:sym typeface="Courier New Bold Italic" charset="0"/>
              </a:rPr>
              <a:t>n</a:t>
            </a:r>
            <a:r>
              <a: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-1:</a:t>
            </a:r>
            <a:endParaRPr lang="en-US" sz="2400" dirty="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    </a:t>
            </a:r>
            <a:r>
              <a:rPr lang="en-US" sz="1800" dirty="0">
                <a:solidFill>
                  <a:schemeClr val="tx1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Block</a:t>
            </a:r>
            <a:r>
              <a:rPr lang="en-US" sz="18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n</a:t>
            </a:r>
            <a:r>
              <a:rPr lang="en-US" sz="18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–1</a:t>
            </a:r>
            <a:endParaRPr lang="en-US" sz="2400" dirty="0">
              <a:solidFill>
                <a:schemeClr val="tx1"/>
              </a:solidFill>
              <a:latin typeface="Arial Narrow Bold" charset="0"/>
              <a:ea typeface="Lucida Grande" charset="0"/>
              <a:cs typeface="Lucida Grande" charset="0"/>
              <a:sym typeface="Arial Narrow Bold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}</a:t>
            </a:r>
          </a:p>
        </p:txBody>
      </p:sp>
      <p:sp>
        <p:nvSpPr>
          <p:cNvPr id="22549" name="Rectangle 21"/>
          <p:cNvSpPr>
            <a:spLocks/>
          </p:cNvSpPr>
          <p:nvPr/>
        </p:nvSpPr>
        <p:spPr bwMode="auto">
          <a:xfrm>
            <a:off x="285750" y="1295400"/>
            <a:ext cx="1390650" cy="3810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20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Switch Form</a:t>
            </a:r>
          </a:p>
        </p:txBody>
      </p:sp>
      <p:sp>
        <p:nvSpPr>
          <p:cNvPr id="22550" name="Rectangle 22"/>
          <p:cNvSpPr>
            <a:spLocks/>
          </p:cNvSpPr>
          <p:nvPr/>
        </p:nvSpPr>
        <p:spPr bwMode="auto">
          <a:xfrm>
            <a:off x="271463" y="4724400"/>
            <a:ext cx="2633859" cy="384721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2000" dirty="0" smtClean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Translation (Extended C)</a:t>
            </a:r>
            <a:endParaRPr lang="en-US" sz="2000" dirty="0">
              <a:solidFill>
                <a:schemeClr val="tx1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22551" name="Rectangle 23"/>
          <p:cNvSpPr>
            <a:spLocks/>
          </p:cNvSpPr>
          <p:nvPr/>
        </p:nvSpPr>
        <p:spPr bwMode="auto">
          <a:xfrm>
            <a:off x="3725863" y="1282700"/>
            <a:ext cx="1268412" cy="3810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0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Jump Table</a:t>
            </a:r>
          </a:p>
        </p:txBody>
      </p:sp>
      <p:sp>
        <p:nvSpPr>
          <p:cNvPr id="22552" name="Rectangle 24"/>
          <p:cNvSpPr>
            <a:spLocks/>
          </p:cNvSpPr>
          <p:nvPr/>
        </p:nvSpPr>
        <p:spPr bwMode="auto">
          <a:xfrm>
            <a:off x="6923088" y="1219200"/>
            <a:ext cx="1462087" cy="3810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0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Jump Targets</a:t>
            </a:r>
          </a:p>
        </p:txBody>
      </p:sp>
    </p:spTree>
    <p:extLst>
      <p:ext uri="{BB962C8B-B14F-4D97-AF65-F5344CB8AC3E}">
        <p14:creationId xmlns:p14="http://schemas.microsoft.com/office/powerpoint/2010/main" val="53849361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rgbClr val="990000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23556" name="Rectangle 4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23561" name="Rectangle 9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Switch Statement </a:t>
            </a:r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23562" name="Rectangle 10"/>
          <p:cNvSpPr>
            <a:spLocks/>
          </p:cNvSpPr>
          <p:nvPr/>
        </p:nvSpPr>
        <p:spPr bwMode="auto">
          <a:xfrm>
            <a:off x="393700" y="3816350"/>
            <a:ext cx="3454400" cy="3810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638"/>
              </a:spcBef>
            </a:pPr>
            <a:r>
              <a:rPr lang="en-US" sz="20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Setup:</a:t>
            </a:r>
          </a:p>
        </p:txBody>
      </p:sp>
      <p:sp>
        <p:nvSpPr>
          <p:cNvPr id="23563" name="Rectangle 11"/>
          <p:cNvSpPr>
            <a:spLocks/>
          </p:cNvSpPr>
          <p:nvPr/>
        </p:nvSpPr>
        <p:spPr bwMode="auto">
          <a:xfrm>
            <a:off x="457200" y="1376362"/>
            <a:ext cx="5575300" cy="2306637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switch_eg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(long x, long y, long z)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long w = 1;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switch(x) 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. . .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}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return w;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18" name="Rectangle 1"/>
          <p:cNvSpPr>
            <a:spLocks/>
          </p:cNvSpPr>
          <p:nvPr/>
        </p:nvSpPr>
        <p:spPr bwMode="auto">
          <a:xfrm>
            <a:off x="304800" y="4267200"/>
            <a:ext cx="7620000" cy="21590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>
              <a:tabLst>
                <a:tab pos="342900" algn="l"/>
                <a:tab pos="342900" algn="l"/>
                <a:tab pos="1311275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</a:tabLst>
            </a:pP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switch_eg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</a:t>
            </a:r>
          </a:p>
          <a:p>
            <a:pPr algn="l"/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movq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cs-CZ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rdx</a:t>
            </a: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%</a:t>
            </a:r>
            <a:r>
              <a:rPr lang="cs-CZ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rcx</a:t>
            </a:r>
            <a:endParaRPr lang="cs-CZ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cmpq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$6, %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rdi   # x:6</a:t>
            </a:r>
            <a:endParaRPr lang="cs-CZ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ja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</a:t>
            </a: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.L8</a:t>
            </a:r>
          </a:p>
          <a:p>
            <a:pPr algn="l"/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jmp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</a:t>
            </a: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*.L4(,%rdi,8)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 bwMode="auto">
          <a:xfrm flipH="1" flipV="1">
            <a:off x="1295400" y="5334000"/>
            <a:ext cx="990600" cy="6096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4F81BD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838200" y="594360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j-lt"/>
              </a:rPr>
              <a:t>What range of values takes default?</a:t>
            </a:r>
            <a:endParaRPr lang="en-US" sz="2400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00800" y="5943600"/>
            <a:ext cx="220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 smtClean="0">
                <a:solidFill>
                  <a:srgbClr val="C00000"/>
                </a:solidFill>
                <a:latin typeface="Calibri" pitchFamily="34" charset="0"/>
              </a:rPr>
              <a:t>Note that </a:t>
            </a:r>
            <a:r>
              <a:rPr lang="en-US" sz="24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w</a:t>
            </a:r>
            <a:r>
              <a:rPr lang="en-US" sz="2400" dirty="0" smtClean="0">
                <a:solidFill>
                  <a:srgbClr val="C00000"/>
                </a:solidFill>
                <a:latin typeface="Calibri" pitchFamily="34" charset="0"/>
              </a:rPr>
              <a:t> not initialized here</a:t>
            </a:r>
            <a:endParaRPr lang="en-US" sz="2400" dirty="0">
              <a:solidFill>
                <a:srgbClr val="C00000"/>
              </a:solidFill>
              <a:latin typeface="Calibri" pitchFamily="34" charset="0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4888483"/>
              </p:ext>
            </p:extLst>
          </p:nvPr>
        </p:nvGraphicFramePr>
        <p:xfrm>
          <a:off x="5181600" y="4114800"/>
          <a:ext cx="3352800" cy="190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1676400"/>
              </a:tblGrid>
              <a:tr h="38100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Register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Use(s)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%</a:t>
                      </a:r>
                      <a:r>
                        <a:rPr lang="en-US" b="1" i="0" dirty="0" err="1" smtClean="0">
                          <a:latin typeface="Courier New"/>
                          <a:cs typeface="Courier New"/>
                        </a:rPr>
                        <a:t>rdi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Argument </a:t>
                      </a:r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x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%</a:t>
                      </a:r>
                      <a:r>
                        <a:rPr lang="en-US" b="1" i="0" dirty="0" err="1" smtClean="0">
                          <a:latin typeface="Courier New"/>
                          <a:cs typeface="Courier New"/>
                        </a:rPr>
                        <a:t>rsi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Argument </a:t>
                      </a:r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y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%</a:t>
                      </a:r>
                      <a:r>
                        <a:rPr lang="en-US" b="1" i="0" dirty="0" err="1" smtClean="0">
                          <a:latin typeface="Courier New"/>
                          <a:cs typeface="Courier New"/>
                        </a:rPr>
                        <a:t>rdx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Argument </a:t>
                      </a:r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z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%</a:t>
                      </a:r>
                      <a:r>
                        <a:rPr lang="en-US" b="1" i="0" dirty="0" err="1" smtClean="0">
                          <a:latin typeface="Courier New"/>
                          <a:cs typeface="Courier New"/>
                        </a:rPr>
                        <a:t>rax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Return value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046390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24578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Switch Statement </a:t>
            </a:r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24580" name="Rectangle 4"/>
          <p:cNvSpPr>
            <a:spLocks/>
          </p:cNvSpPr>
          <p:nvPr/>
        </p:nvSpPr>
        <p:spPr bwMode="auto">
          <a:xfrm>
            <a:off x="457200" y="1350962"/>
            <a:ext cx="5575300" cy="2306637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switch_eg(long x, long y, long z)</a:t>
            </a:r>
            <a:endParaRPr lang="en-US" sz="24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  <a:endParaRPr lang="en-US" sz="24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long w = 1;</a:t>
            </a:r>
            <a:endParaRPr lang="en-US" sz="24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switch(x) {</a:t>
            </a:r>
            <a:endParaRPr lang="en-US" sz="24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. . .</a:t>
            </a:r>
            <a:endParaRPr lang="en-US" sz="24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}</a:t>
            </a:r>
            <a:endParaRPr lang="en-US" sz="24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return w;</a:t>
            </a:r>
            <a:endParaRPr lang="en-US" sz="24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24581" name="Rectangle 5"/>
          <p:cNvSpPr>
            <a:spLocks/>
          </p:cNvSpPr>
          <p:nvPr/>
        </p:nvSpPr>
        <p:spPr bwMode="auto">
          <a:xfrm>
            <a:off x="76200" y="5334000"/>
            <a:ext cx="1004888" cy="6350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 dirty="0">
                <a:solidFill>
                  <a:srgbClr val="C00000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Indirect </a:t>
            </a:r>
            <a:br>
              <a:rPr lang="en-US" sz="1800" dirty="0">
                <a:solidFill>
                  <a:srgbClr val="C00000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</a:br>
            <a:r>
              <a:rPr lang="en-US" sz="1800" dirty="0">
                <a:solidFill>
                  <a:srgbClr val="C00000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jump</a:t>
            </a:r>
          </a:p>
        </p:txBody>
      </p:sp>
      <p:sp>
        <p:nvSpPr>
          <p:cNvPr id="24582" name="AutoShape 6"/>
          <p:cNvSpPr>
            <a:spLocks/>
          </p:cNvSpPr>
          <p:nvPr/>
        </p:nvSpPr>
        <p:spPr bwMode="auto">
          <a:xfrm>
            <a:off x="1066800" y="5410200"/>
            <a:ext cx="631825" cy="381000"/>
          </a:xfrm>
          <a:prstGeom prst="rightArrow">
            <a:avLst>
              <a:gd name="adj1" fmla="val 50000"/>
              <a:gd name="adj2" fmla="val 50019"/>
            </a:avLst>
          </a:prstGeom>
          <a:solidFill>
            <a:srgbClr val="C00000"/>
          </a:solidFill>
          <a:ln w="25400" cap="flat">
            <a:noFill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4583" name="Rectangle 7"/>
          <p:cNvSpPr>
            <a:spLocks/>
          </p:cNvSpPr>
          <p:nvPr/>
        </p:nvSpPr>
        <p:spPr bwMode="auto">
          <a:xfrm>
            <a:off x="6172200" y="2286000"/>
            <a:ext cx="1246188" cy="3810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Jump table</a:t>
            </a:r>
          </a:p>
        </p:txBody>
      </p:sp>
      <p:sp>
        <p:nvSpPr>
          <p:cNvPr id="24584" name="Rectangle 8"/>
          <p:cNvSpPr>
            <a:spLocks/>
          </p:cNvSpPr>
          <p:nvPr/>
        </p:nvSpPr>
        <p:spPr bwMode="auto">
          <a:xfrm>
            <a:off x="6248400" y="2667000"/>
            <a:ext cx="2832100" cy="2286000"/>
          </a:xfrm>
          <a:prstGeom prst="rect">
            <a:avLst/>
          </a:prstGeom>
          <a:solidFill>
            <a:srgbClr val="D6D6F4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228600" algn="l"/>
                <a:tab pos="1201738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.section	.</a:t>
            </a:r>
            <a:r>
              <a:rPr lang="en-US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rodata</a:t>
            </a:r>
            <a:endParaRPr lang="en-US" sz="1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228600" algn="l"/>
                <a:tab pos="1201738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.align 8</a:t>
            </a:r>
          </a:p>
          <a:p>
            <a:pPr algn="l">
              <a:tabLst>
                <a:tab pos="228600" algn="l"/>
                <a:tab pos="1201738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.L4:</a:t>
            </a:r>
          </a:p>
          <a:p>
            <a:pPr algn="l">
              <a:tabLst>
                <a:tab pos="228600" algn="l"/>
                <a:tab pos="1201738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.quad</a:t>
            </a:r>
            <a:r>
              <a:rPr lang="en-US" sz="1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.L8	# x = 0</a:t>
            </a:r>
          </a:p>
          <a:p>
            <a:pPr algn="l">
              <a:tabLst>
                <a:tab pos="228600" algn="l"/>
                <a:tab pos="1201738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.quad	.L3	# x = 1</a:t>
            </a:r>
          </a:p>
          <a:p>
            <a:pPr algn="l">
              <a:tabLst>
                <a:tab pos="228600" algn="l"/>
                <a:tab pos="1201738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.quad	.L5	# x = 2</a:t>
            </a:r>
          </a:p>
          <a:p>
            <a:pPr algn="l">
              <a:tabLst>
                <a:tab pos="228600" algn="l"/>
                <a:tab pos="1201738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.quad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.L9	# x = 3</a:t>
            </a:r>
          </a:p>
          <a:p>
            <a:pPr algn="l">
              <a:tabLst>
                <a:tab pos="228600" algn="l"/>
                <a:tab pos="1201738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.quad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.L8	# x = 4</a:t>
            </a:r>
          </a:p>
          <a:p>
            <a:pPr algn="l">
              <a:tabLst>
                <a:tab pos="228600" algn="l"/>
                <a:tab pos="1201738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.quad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.L7	# x = 5</a:t>
            </a:r>
          </a:p>
          <a:p>
            <a:pPr algn="l">
              <a:tabLst>
                <a:tab pos="228600" algn="l"/>
                <a:tab pos="1201738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.quad</a:t>
            </a:r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.L7	# x = 6</a:t>
            </a:r>
            <a:endParaRPr lang="en-US" sz="14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24586" name="Rectangle 10"/>
          <p:cNvSpPr>
            <a:spLocks/>
          </p:cNvSpPr>
          <p:nvPr/>
        </p:nvSpPr>
        <p:spPr bwMode="auto">
          <a:xfrm>
            <a:off x="393700" y="3816350"/>
            <a:ext cx="3454400" cy="3810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marL="223838" indent="-223838" algn="l">
              <a:spcBef>
                <a:spcPts val="638"/>
              </a:spcBef>
            </a:pPr>
            <a:r>
              <a:rPr lang="en-US" sz="20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Setup:</a:t>
            </a:r>
          </a:p>
        </p:txBody>
      </p:sp>
      <p:sp>
        <p:nvSpPr>
          <p:cNvPr id="12" name="Rectangle 1"/>
          <p:cNvSpPr>
            <a:spLocks/>
          </p:cNvSpPr>
          <p:nvPr/>
        </p:nvSpPr>
        <p:spPr bwMode="auto">
          <a:xfrm>
            <a:off x="1143000" y="4241800"/>
            <a:ext cx="5867400" cy="20828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>
              <a:tabLst>
                <a:tab pos="342900" algn="l"/>
                <a:tab pos="342900" algn="l"/>
                <a:tab pos="1311275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  <a:tab pos="342900" algn="l"/>
                <a:tab pos="3251200" algn="l"/>
              </a:tabLst>
            </a:pP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switch_eg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</a:t>
            </a:r>
          </a:p>
          <a:p>
            <a:pPr algn="l"/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cs-CZ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movq</a:t>
            </a: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%</a:t>
            </a:r>
            <a:r>
              <a:rPr lang="cs-CZ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rdx</a:t>
            </a: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%</a:t>
            </a:r>
            <a:r>
              <a:rPr lang="cs-CZ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rcx</a:t>
            </a:r>
            <a:endParaRPr lang="cs-CZ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cs-CZ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cmpq</a:t>
            </a: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$6, %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rdi      # x:6</a:t>
            </a:r>
            <a:endParaRPr lang="cs-CZ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cs-CZ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ja</a:t>
            </a: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.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L8           # Use default</a:t>
            </a:r>
            <a:endParaRPr lang="cs-CZ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cs-CZ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jmp</a:t>
            </a: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*.L4(,%rdi,8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 # 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goto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*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JTab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[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x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]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148364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25602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Assembly Setup Explanation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382000" cy="5156200"/>
          </a:xfrm>
          <a:ln/>
        </p:spPr>
        <p:txBody>
          <a:bodyPr/>
          <a:lstStyle/>
          <a:p>
            <a:r>
              <a:rPr lang="en-US" dirty="0"/>
              <a:t>Table Structure</a:t>
            </a:r>
          </a:p>
          <a:p>
            <a:pPr marL="552450" lvl="1"/>
            <a:r>
              <a:rPr lang="en-US" dirty="0"/>
              <a:t>Each target requires </a:t>
            </a:r>
            <a:r>
              <a:rPr lang="en-US" dirty="0" smtClean="0"/>
              <a:t>8 </a:t>
            </a:r>
            <a:r>
              <a:rPr lang="en-US" dirty="0"/>
              <a:t>bytes</a:t>
            </a:r>
          </a:p>
          <a:p>
            <a:pPr marL="552450" lvl="1"/>
            <a:r>
              <a:rPr lang="en-US" dirty="0"/>
              <a:t>Base address at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.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L4</a:t>
            </a:r>
            <a:endParaRPr lang="en-US" dirty="0"/>
          </a:p>
          <a:p>
            <a:endParaRPr lang="en-US" dirty="0"/>
          </a:p>
          <a:p>
            <a:r>
              <a:rPr lang="en-US" dirty="0"/>
              <a:t>Jumping</a:t>
            </a:r>
          </a:p>
          <a:p>
            <a:pPr marL="552450" lvl="1"/>
            <a:r>
              <a:rPr lang="en-US" dirty="0">
                <a:solidFill>
                  <a:srgbClr val="980002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Direct:</a:t>
            </a:r>
            <a:r>
              <a:rPr lang="en-US" dirty="0"/>
              <a:t> </a:t>
            </a:r>
            <a:r>
              <a:rPr lang="en-US" b="1" dirty="0" err="1">
                <a:latin typeface="Courier New" pitchFamily="49" charset="0"/>
                <a:cs typeface="Courier New" pitchFamily="49" charset="0"/>
                <a:sym typeface="Courier New Bold" charset="0"/>
              </a:rPr>
              <a:t>jmp</a:t>
            </a:r>
            <a:r>
              <a:rPr lang="en-US" b="1" dirty="0">
                <a:latin typeface="Courier New" pitchFamily="49" charset="0"/>
                <a:cs typeface="Courier New" pitchFamily="49" charset="0"/>
                <a:sym typeface="Courier New Bold" charset="0"/>
              </a:rPr>
              <a:t> .</a:t>
            </a:r>
            <a:r>
              <a:rPr lang="en-US" b="1" dirty="0" smtClean="0">
                <a:latin typeface="Courier New" pitchFamily="49" charset="0"/>
                <a:cs typeface="Courier New" pitchFamily="49" charset="0"/>
                <a:sym typeface="Courier New Bold" charset="0"/>
              </a:rPr>
              <a:t>L8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pPr marL="552450" lvl="1"/>
            <a:r>
              <a:rPr lang="en-US" dirty="0"/>
              <a:t>Jump target is denoted by label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.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L8</a:t>
            </a:r>
            <a:endParaRPr lang="en-US" dirty="0"/>
          </a:p>
          <a:p>
            <a:pPr marL="552450" lvl="1"/>
            <a:endParaRPr lang="en-US" dirty="0"/>
          </a:p>
          <a:p>
            <a:pPr marL="552450" lvl="1"/>
            <a:r>
              <a:rPr lang="en-US" dirty="0">
                <a:solidFill>
                  <a:srgbClr val="980002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Indirect:</a:t>
            </a:r>
            <a:r>
              <a:rPr lang="en-US" dirty="0"/>
              <a:t> </a:t>
            </a:r>
            <a:r>
              <a:rPr lang="en-US" b="1" dirty="0" err="1">
                <a:latin typeface="Courier New" pitchFamily="49" charset="0"/>
                <a:cs typeface="Courier New" pitchFamily="49" charset="0"/>
                <a:sym typeface="Courier New Bold" charset="0"/>
              </a:rPr>
              <a:t>jmp</a:t>
            </a:r>
            <a:r>
              <a:rPr lang="en-US" b="1" dirty="0">
                <a:latin typeface="Courier New" pitchFamily="49" charset="0"/>
                <a:cs typeface="Courier New" pitchFamily="49" charset="0"/>
                <a:sym typeface="Courier New Bold" charset="0"/>
              </a:rPr>
              <a:t> *.</a:t>
            </a:r>
            <a:r>
              <a:rPr lang="en-US" b="1" dirty="0" smtClean="0">
                <a:latin typeface="Courier New" pitchFamily="49" charset="0"/>
                <a:cs typeface="Courier New" pitchFamily="49" charset="0"/>
                <a:sym typeface="Courier New Bold" charset="0"/>
              </a:rPr>
              <a:t>L4(,%rdi,8)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pPr marL="552450" lvl="1"/>
            <a:r>
              <a:rPr lang="en-US" dirty="0"/>
              <a:t>Start of jump table: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.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L4</a:t>
            </a:r>
            <a:endParaRPr lang="en-US" dirty="0"/>
          </a:p>
          <a:p>
            <a:pPr marL="552450" lvl="1"/>
            <a:r>
              <a:rPr lang="en-US" dirty="0"/>
              <a:t>Must scale by factor of </a:t>
            </a:r>
            <a:r>
              <a:rPr lang="en-US" dirty="0" smtClean="0"/>
              <a:t>8 (addresses are 8 bytes)</a:t>
            </a:r>
            <a:endParaRPr lang="en-US" dirty="0"/>
          </a:p>
          <a:p>
            <a:pPr marL="552450" lvl="1"/>
            <a:r>
              <a:rPr lang="en-US" dirty="0"/>
              <a:t>Fetch target from effective Address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.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L4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+ 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x*8</a:t>
            </a:r>
            <a:endParaRPr lang="en-US" dirty="0"/>
          </a:p>
          <a:p>
            <a:pPr marL="838200" lvl="2"/>
            <a:r>
              <a:rPr lang="en-US" dirty="0"/>
              <a:t>Only for  0 ≤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x</a:t>
            </a:r>
            <a:r>
              <a:rPr lang="en-US" dirty="0"/>
              <a:t> ≤ 6</a:t>
            </a:r>
          </a:p>
        </p:txBody>
      </p:sp>
      <p:sp>
        <p:nvSpPr>
          <p:cNvPr id="25606" name="Rectangle 6"/>
          <p:cNvSpPr>
            <a:spLocks/>
          </p:cNvSpPr>
          <p:nvPr/>
        </p:nvSpPr>
        <p:spPr bwMode="auto">
          <a:xfrm>
            <a:off x="5257800" y="1646238"/>
            <a:ext cx="1246188" cy="3810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0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Jump table</a:t>
            </a:r>
          </a:p>
        </p:txBody>
      </p:sp>
      <p:sp>
        <p:nvSpPr>
          <p:cNvPr id="9" name="Rectangle 8"/>
          <p:cNvSpPr>
            <a:spLocks/>
          </p:cNvSpPr>
          <p:nvPr/>
        </p:nvSpPr>
        <p:spPr bwMode="auto">
          <a:xfrm>
            <a:off x="5486400" y="2133600"/>
            <a:ext cx="2832100" cy="2286000"/>
          </a:xfrm>
          <a:prstGeom prst="rect">
            <a:avLst/>
          </a:prstGeom>
          <a:solidFill>
            <a:srgbClr val="D6D6F4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228600" algn="l"/>
                <a:tab pos="1201738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.section	.</a:t>
            </a:r>
            <a:r>
              <a:rPr lang="en-US" sz="14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rodata</a:t>
            </a:r>
            <a:endParaRPr lang="en-US" sz="14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228600" algn="l"/>
                <a:tab pos="1201738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.align 8</a:t>
            </a:r>
          </a:p>
          <a:p>
            <a:pPr algn="l">
              <a:tabLst>
                <a:tab pos="228600" algn="l"/>
                <a:tab pos="1201738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.L4:</a:t>
            </a:r>
          </a:p>
          <a:p>
            <a:pPr algn="l">
              <a:tabLst>
                <a:tab pos="228600" algn="l"/>
                <a:tab pos="1201738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.quad	.L8	# x = 0</a:t>
            </a:r>
          </a:p>
          <a:p>
            <a:pPr algn="l">
              <a:tabLst>
                <a:tab pos="228600" algn="l"/>
                <a:tab pos="1201738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.quad	.L3	# x = 1</a:t>
            </a:r>
          </a:p>
          <a:p>
            <a:pPr algn="l">
              <a:tabLst>
                <a:tab pos="228600" algn="l"/>
                <a:tab pos="1201738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.quad	.L5	# x = 2</a:t>
            </a:r>
          </a:p>
          <a:p>
            <a:pPr algn="l">
              <a:tabLst>
                <a:tab pos="228600" algn="l"/>
                <a:tab pos="1201738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.quad	.L9	# x = 3</a:t>
            </a:r>
          </a:p>
          <a:p>
            <a:pPr algn="l">
              <a:tabLst>
                <a:tab pos="228600" algn="l"/>
                <a:tab pos="1201738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.quad	.L8	# x = 4</a:t>
            </a:r>
          </a:p>
          <a:p>
            <a:pPr algn="l">
              <a:tabLst>
                <a:tab pos="228600" algn="l"/>
                <a:tab pos="1201738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.quad	.L7	# x = 5</a:t>
            </a:r>
          </a:p>
          <a:p>
            <a:pPr algn="l">
              <a:tabLst>
                <a:tab pos="228600" algn="l"/>
                <a:tab pos="1201738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.quad	.L7	# x = 6</a:t>
            </a:r>
            <a:endParaRPr lang="en-US" sz="14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369732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8"/>
          <p:cNvSpPr>
            <a:spLocks/>
          </p:cNvSpPr>
          <p:nvPr/>
        </p:nvSpPr>
        <p:spPr bwMode="auto">
          <a:xfrm>
            <a:off x="1130300" y="1981200"/>
            <a:ext cx="2832100" cy="2286000"/>
          </a:xfrm>
          <a:prstGeom prst="rect">
            <a:avLst/>
          </a:prstGeom>
          <a:solidFill>
            <a:srgbClr val="D6D6F4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228600" algn="l"/>
                <a:tab pos="1201738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.section	.</a:t>
            </a:r>
            <a:r>
              <a:rPr lang="en-US" sz="14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rodata</a:t>
            </a:r>
            <a:endParaRPr lang="en-US" sz="14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228600" algn="l"/>
                <a:tab pos="1201738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.align 8</a:t>
            </a:r>
          </a:p>
          <a:p>
            <a:pPr algn="l">
              <a:tabLst>
                <a:tab pos="228600" algn="l"/>
                <a:tab pos="1201738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.L4:</a:t>
            </a:r>
          </a:p>
          <a:p>
            <a:pPr algn="l">
              <a:tabLst>
                <a:tab pos="228600" algn="l"/>
                <a:tab pos="1201738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.quad	.L8	# x = 0</a:t>
            </a:r>
          </a:p>
          <a:p>
            <a:pPr algn="l">
              <a:tabLst>
                <a:tab pos="228600" algn="l"/>
                <a:tab pos="1201738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.quad	.L3	# x = 1</a:t>
            </a:r>
          </a:p>
          <a:p>
            <a:pPr algn="l">
              <a:tabLst>
                <a:tab pos="228600" algn="l"/>
                <a:tab pos="1201738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.quad	.L5	# x = 2</a:t>
            </a:r>
          </a:p>
          <a:p>
            <a:pPr algn="l">
              <a:tabLst>
                <a:tab pos="228600" algn="l"/>
                <a:tab pos="1201738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.quad	.L9	# x = 3</a:t>
            </a:r>
          </a:p>
          <a:p>
            <a:pPr algn="l">
              <a:tabLst>
                <a:tab pos="228600" algn="l"/>
                <a:tab pos="1201738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.quad	.L8	# x = 4</a:t>
            </a:r>
          </a:p>
          <a:p>
            <a:pPr algn="l">
              <a:tabLst>
                <a:tab pos="228600" algn="l"/>
                <a:tab pos="1201738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.quad	.L7	# x = 5</a:t>
            </a:r>
          </a:p>
          <a:p>
            <a:pPr algn="l">
              <a:tabLst>
                <a:tab pos="228600" algn="l"/>
                <a:tab pos="1201738" algn="l"/>
                <a:tab pos="1768475" algn="l"/>
                <a:tab pos="2463800" algn="l"/>
                <a:tab pos="2286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  <a:tab pos="228600" algn="l"/>
                <a:tab pos="1663700" algn="l"/>
                <a:tab pos="2463800" algn="l"/>
              </a:tabLst>
            </a:pPr>
            <a:r>
              <a:rPr lang="en-US" sz="1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.quad	.L7	# x = 6</a:t>
            </a:r>
            <a:endParaRPr lang="en-US" sz="1400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2662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2662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Jump Table</a:t>
            </a:r>
          </a:p>
        </p:txBody>
      </p:sp>
      <p:sp>
        <p:nvSpPr>
          <p:cNvPr id="26629" name="Rectangle 5"/>
          <p:cNvSpPr>
            <a:spLocks/>
          </p:cNvSpPr>
          <p:nvPr/>
        </p:nvSpPr>
        <p:spPr bwMode="auto">
          <a:xfrm>
            <a:off x="292100" y="1371600"/>
            <a:ext cx="3454400" cy="3810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638"/>
              </a:spcBef>
            </a:pPr>
            <a:r>
              <a:rPr lang="en-US" sz="20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Jump table</a:t>
            </a:r>
          </a:p>
        </p:txBody>
      </p:sp>
      <p:sp>
        <p:nvSpPr>
          <p:cNvPr id="26630" name="Rectangle 6"/>
          <p:cNvSpPr>
            <a:spLocks/>
          </p:cNvSpPr>
          <p:nvPr/>
        </p:nvSpPr>
        <p:spPr bwMode="auto">
          <a:xfrm>
            <a:off x="4419600" y="1600200"/>
            <a:ext cx="4432300" cy="4770437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switch(x) 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case 1:      // .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L3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w = y*z;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break;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case 2:      // .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L5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w = y/z;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/* Fall Through */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case 3:      // .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L9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w += z;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break;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case 5: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case 6:      // .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L7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w -= z;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break;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default:     // .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L8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w = 2;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}</a:t>
            </a:r>
          </a:p>
        </p:txBody>
      </p:sp>
      <p:sp>
        <p:nvSpPr>
          <p:cNvPr id="26631" name="Line 7"/>
          <p:cNvSpPr>
            <a:spLocks noChangeShapeType="1"/>
          </p:cNvSpPr>
          <p:nvPr/>
        </p:nvSpPr>
        <p:spPr bwMode="auto">
          <a:xfrm>
            <a:off x="3581400" y="2743200"/>
            <a:ext cx="1371600" cy="2724150"/>
          </a:xfrm>
          <a:prstGeom prst="line">
            <a:avLst/>
          </a:prstGeom>
          <a:noFill/>
          <a:ln w="25400" cap="flat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6632" name="Line 8"/>
          <p:cNvSpPr>
            <a:spLocks noChangeShapeType="1"/>
          </p:cNvSpPr>
          <p:nvPr/>
        </p:nvSpPr>
        <p:spPr bwMode="auto">
          <a:xfrm rot="10800000" flipH="1">
            <a:off x="3568700" y="2146300"/>
            <a:ext cx="1390650" cy="736600"/>
          </a:xfrm>
          <a:prstGeom prst="line">
            <a:avLst/>
          </a:prstGeom>
          <a:noFill/>
          <a:ln w="25400" cap="flat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6633" name="Line 9"/>
          <p:cNvSpPr>
            <a:spLocks noChangeShapeType="1"/>
          </p:cNvSpPr>
          <p:nvPr/>
        </p:nvSpPr>
        <p:spPr bwMode="auto">
          <a:xfrm rot="10800000" flipH="1">
            <a:off x="3570288" y="2906713"/>
            <a:ext cx="1392237" cy="236537"/>
          </a:xfrm>
          <a:prstGeom prst="line">
            <a:avLst/>
          </a:prstGeom>
          <a:noFill/>
          <a:ln w="25400" cap="flat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6634" name="Line 10"/>
          <p:cNvSpPr>
            <a:spLocks noChangeShapeType="1"/>
          </p:cNvSpPr>
          <p:nvPr/>
        </p:nvSpPr>
        <p:spPr bwMode="auto">
          <a:xfrm>
            <a:off x="3575050" y="3403600"/>
            <a:ext cx="1390650" cy="271463"/>
          </a:xfrm>
          <a:prstGeom prst="line">
            <a:avLst/>
          </a:prstGeom>
          <a:noFill/>
          <a:ln w="25400" cap="flat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6635" name="Line 11"/>
          <p:cNvSpPr>
            <a:spLocks noChangeShapeType="1"/>
          </p:cNvSpPr>
          <p:nvPr/>
        </p:nvSpPr>
        <p:spPr bwMode="auto">
          <a:xfrm>
            <a:off x="3581400" y="3670300"/>
            <a:ext cx="1373188" cy="1797050"/>
          </a:xfrm>
          <a:prstGeom prst="line">
            <a:avLst/>
          </a:prstGeom>
          <a:noFill/>
          <a:ln w="25400" cap="flat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6636" name="Line 12"/>
          <p:cNvSpPr>
            <a:spLocks noChangeShapeType="1"/>
          </p:cNvSpPr>
          <p:nvPr/>
        </p:nvSpPr>
        <p:spPr bwMode="auto">
          <a:xfrm>
            <a:off x="3581400" y="3905250"/>
            <a:ext cx="1295400" cy="666750"/>
          </a:xfrm>
          <a:prstGeom prst="line">
            <a:avLst/>
          </a:prstGeom>
          <a:noFill/>
          <a:ln w="25400" cap="flat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6637" name="Line 13"/>
          <p:cNvSpPr>
            <a:spLocks noChangeShapeType="1"/>
          </p:cNvSpPr>
          <p:nvPr/>
        </p:nvSpPr>
        <p:spPr bwMode="auto">
          <a:xfrm>
            <a:off x="3581400" y="4159250"/>
            <a:ext cx="1295400" cy="641350"/>
          </a:xfrm>
          <a:prstGeom prst="line">
            <a:avLst/>
          </a:prstGeom>
          <a:noFill/>
          <a:ln w="25400" cap="flat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54175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2765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Code Blocks </a:t>
            </a:r>
            <a:r>
              <a:rPr lang="en-US" dirty="0" smtClean="0"/>
              <a:t>(x == 1)</a:t>
            </a:r>
            <a:endParaRPr lang="en-US" dirty="0"/>
          </a:p>
        </p:txBody>
      </p:sp>
      <p:sp>
        <p:nvSpPr>
          <p:cNvPr id="27652" name="Rectangle 4"/>
          <p:cNvSpPr>
            <a:spLocks/>
          </p:cNvSpPr>
          <p:nvPr/>
        </p:nvSpPr>
        <p:spPr bwMode="auto">
          <a:xfrm>
            <a:off x="4267200" y="1295400"/>
            <a:ext cx="4737100" cy="1371600"/>
          </a:xfrm>
          <a:prstGeom prst="rect">
            <a:avLst/>
          </a:prstGeom>
          <a:solidFill>
            <a:srgbClr val="F1C7C7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342900" algn="l"/>
                <a:tab pos="342900" algn="l"/>
                <a:tab pos="1082675" algn="l"/>
                <a:tab pos="342900" algn="l"/>
                <a:tab pos="240665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</a:tabLst>
            </a:pPr>
            <a:r>
              <a:rPr lang="pt-BR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.L3:</a:t>
            </a:r>
          </a:p>
          <a:p>
            <a:pPr algn="l">
              <a:tabLst>
                <a:tab pos="342900" algn="l"/>
                <a:tab pos="342900" algn="l"/>
                <a:tab pos="1082675" algn="l"/>
                <a:tab pos="342900" algn="l"/>
                <a:tab pos="240665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</a:tabLst>
            </a:pPr>
            <a:r>
              <a:rPr lang="pt-BR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</a:t>
            </a:r>
            <a:r>
              <a:rPr lang="pt-BR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movq</a:t>
            </a:r>
            <a:r>
              <a:rPr lang="pt-BR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pt-BR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pt-BR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rsi</a:t>
            </a:r>
            <a:r>
              <a:rPr lang="pt-BR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%</a:t>
            </a:r>
            <a:r>
              <a:rPr lang="pt-BR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rax</a:t>
            </a:r>
            <a:r>
              <a:rPr lang="pt-BR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# </a:t>
            </a:r>
            <a:r>
              <a:rPr lang="pt-BR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y</a:t>
            </a:r>
            <a:endParaRPr lang="pt-BR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342900" algn="l"/>
                <a:tab pos="342900" algn="l"/>
                <a:tab pos="1082675" algn="l"/>
                <a:tab pos="342900" algn="l"/>
                <a:tab pos="240665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</a:tabLst>
            </a:pPr>
            <a:r>
              <a:rPr lang="pt-BR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</a:t>
            </a:r>
            <a:r>
              <a:rPr lang="pt-BR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imulq</a:t>
            </a:r>
            <a:r>
              <a:rPr lang="pt-BR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</a:t>
            </a:r>
            <a:r>
              <a:rPr lang="pt-BR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pt-BR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rdx</a:t>
            </a:r>
            <a:r>
              <a:rPr lang="pt-BR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%</a:t>
            </a:r>
            <a:r>
              <a:rPr lang="pt-BR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rax</a:t>
            </a:r>
            <a:r>
              <a:rPr lang="pt-BR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# </a:t>
            </a:r>
            <a:r>
              <a:rPr lang="pt-BR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y</a:t>
            </a:r>
            <a:r>
              <a:rPr lang="pt-BR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*</a:t>
            </a:r>
            <a:r>
              <a:rPr lang="pt-BR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z</a:t>
            </a:r>
            <a:endParaRPr lang="pt-BR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342900" algn="l"/>
                <a:tab pos="342900" algn="l"/>
                <a:tab pos="1082675" algn="l"/>
                <a:tab pos="342900" algn="l"/>
                <a:tab pos="240665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</a:tabLst>
            </a:pPr>
            <a:r>
              <a:rPr lang="pt-BR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</a:t>
            </a:r>
            <a:r>
              <a:rPr lang="pt-BR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ret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27653" name="Rectangle 5"/>
          <p:cNvSpPr>
            <a:spLocks/>
          </p:cNvSpPr>
          <p:nvPr/>
        </p:nvSpPr>
        <p:spPr bwMode="auto">
          <a:xfrm>
            <a:off x="228600" y="1295400"/>
            <a:ext cx="3898900" cy="19812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switch(x) 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case 1:	  // .L3</a:t>
            </a:r>
            <a:endParaRPr lang="en-US" sz="24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w = y*z;</a:t>
            </a:r>
            <a:endParaRPr lang="en-US" sz="24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break;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. . .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0193612"/>
              </p:ext>
            </p:extLst>
          </p:nvPr>
        </p:nvGraphicFramePr>
        <p:xfrm>
          <a:off x="1752600" y="4114800"/>
          <a:ext cx="3352800" cy="190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1676400"/>
              </a:tblGrid>
              <a:tr h="38100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Register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Use(s)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%</a:t>
                      </a:r>
                      <a:r>
                        <a:rPr lang="en-US" b="1" i="0" dirty="0" err="1" smtClean="0">
                          <a:latin typeface="Courier New"/>
                          <a:cs typeface="Courier New"/>
                        </a:rPr>
                        <a:t>rdi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Argument </a:t>
                      </a:r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x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%</a:t>
                      </a:r>
                      <a:r>
                        <a:rPr lang="en-US" b="1" i="0" dirty="0" err="1" smtClean="0">
                          <a:latin typeface="Courier New"/>
                          <a:cs typeface="Courier New"/>
                        </a:rPr>
                        <a:t>rsi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Argument </a:t>
                      </a:r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y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%</a:t>
                      </a:r>
                      <a:r>
                        <a:rPr lang="en-US" b="1" i="0" dirty="0" err="1" smtClean="0">
                          <a:latin typeface="Courier New"/>
                          <a:cs typeface="Courier New"/>
                        </a:rPr>
                        <a:t>rdx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Argument </a:t>
                      </a:r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z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%</a:t>
                      </a:r>
                      <a:r>
                        <a:rPr lang="en-US" b="1" i="0" dirty="0" err="1" smtClean="0">
                          <a:latin typeface="Courier New"/>
                          <a:cs typeface="Courier New"/>
                        </a:rPr>
                        <a:t>rax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Return value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850519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2662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 smtClean="0"/>
              <a:t>Handling Fall-Through</a:t>
            </a:r>
            <a:endParaRPr lang="en-US" dirty="0"/>
          </a:p>
        </p:txBody>
      </p:sp>
      <p:sp>
        <p:nvSpPr>
          <p:cNvPr id="26630" name="Rectangle 6"/>
          <p:cNvSpPr>
            <a:spLocks/>
          </p:cNvSpPr>
          <p:nvPr/>
        </p:nvSpPr>
        <p:spPr bwMode="auto">
          <a:xfrm>
            <a:off x="139700" y="1524000"/>
            <a:ext cx="3670300" cy="35052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w = 1;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 . .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switch(x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 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	. . .	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case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2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w = y/z;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/* Fall Through */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case 3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w += z;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break;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 . .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}</a:t>
            </a:r>
          </a:p>
        </p:txBody>
      </p:sp>
      <p:sp>
        <p:nvSpPr>
          <p:cNvPr id="16" name="Rectangle 6"/>
          <p:cNvSpPr>
            <a:spLocks/>
          </p:cNvSpPr>
          <p:nvPr/>
        </p:nvSpPr>
        <p:spPr bwMode="auto">
          <a:xfrm>
            <a:off x="6172200" y="4419600"/>
            <a:ext cx="2743200" cy="7620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case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3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Lucida Grande" charset="0"/>
                <a:cs typeface="Courier New" pitchFamily="49" charset="0"/>
                <a:sym typeface="Courier New Bold" charset="0"/>
              </a:rPr>
              <a:t>        w = 1;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</p:txBody>
      </p:sp>
      <p:sp>
        <p:nvSpPr>
          <p:cNvPr id="17" name="Rectangle 6"/>
          <p:cNvSpPr>
            <a:spLocks/>
          </p:cNvSpPr>
          <p:nvPr/>
        </p:nvSpPr>
        <p:spPr bwMode="auto">
          <a:xfrm>
            <a:off x="4191000" y="2133600"/>
            <a:ext cx="2743200" cy="9906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case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2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w = y/z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Lucida Grande" charset="0"/>
                <a:cs typeface="Courier New" pitchFamily="49" charset="0"/>
                <a:sym typeface="Courier New Bold" charset="0"/>
              </a:rPr>
              <a:t>        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Lucida Grande" charset="0"/>
                <a:cs typeface="Courier New" pitchFamily="49" charset="0"/>
                <a:sym typeface="Courier New Bold" charset="0"/>
              </a:rPr>
              <a:t>goto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Lucida Grande" charset="0"/>
                <a:cs typeface="Courier New" pitchFamily="49" charset="0"/>
                <a:sym typeface="Courier New Bold" charset="0"/>
              </a:rPr>
              <a:t> merge;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</p:txBody>
      </p:sp>
      <p:sp>
        <p:nvSpPr>
          <p:cNvPr id="18" name="Rectangle 6"/>
          <p:cNvSpPr>
            <a:spLocks/>
          </p:cNvSpPr>
          <p:nvPr/>
        </p:nvSpPr>
        <p:spPr bwMode="auto">
          <a:xfrm>
            <a:off x="6172200" y="5181600"/>
            <a:ext cx="2743200" cy="6858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merge: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Lucida Grande" charset="0"/>
                <a:cs typeface="Courier New" pitchFamily="49" charset="0"/>
                <a:sym typeface="Courier New Bold" charset="0"/>
              </a:rPr>
              <a:t>        w += z;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</p:txBody>
      </p:sp>
      <p:cxnSp>
        <p:nvCxnSpPr>
          <p:cNvPr id="20" name="Straight Arrow Connector 19"/>
          <p:cNvCxnSpPr>
            <a:endCxn id="17" idx="1"/>
          </p:cNvCxnSpPr>
          <p:nvPr/>
        </p:nvCxnSpPr>
        <p:spPr bwMode="auto">
          <a:xfrm flipV="1">
            <a:off x="1752600" y="2628900"/>
            <a:ext cx="2438400" cy="1905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>
            <a:endCxn id="16" idx="1"/>
          </p:cNvCxnSpPr>
          <p:nvPr/>
        </p:nvCxnSpPr>
        <p:spPr bwMode="auto">
          <a:xfrm>
            <a:off x="1905000" y="3733800"/>
            <a:ext cx="4267200" cy="10668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>
            <a:stCxn id="17" idx="2"/>
          </p:cNvCxnSpPr>
          <p:nvPr/>
        </p:nvCxnSpPr>
        <p:spPr bwMode="auto">
          <a:xfrm>
            <a:off x="5562600" y="3124200"/>
            <a:ext cx="609600" cy="22860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11501647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2765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Code Blocks </a:t>
            </a:r>
            <a:r>
              <a:rPr lang="en-US" dirty="0" smtClean="0"/>
              <a:t>(x == 2, x == 3)</a:t>
            </a:r>
            <a:endParaRPr lang="en-US" dirty="0"/>
          </a:p>
        </p:txBody>
      </p:sp>
      <p:sp>
        <p:nvSpPr>
          <p:cNvPr id="27652" name="Rectangle 4"/>
          <p:cNvSpPr>
            <a:spLocks/>
          </p:cNvSpPr>
          <p:nvPr/>
        </p:nvSpPr>
        <p:spPr bwMode="auto">
          <a:xfrm>
            <a:off x="3962400" y="1295400"/>
            <a:ext cx="5041900" cy="3048000"/>
          </a:xfrm>
          <a:prstGeom prst="rect">
            <a:avLst/>
          </a:prstGeom>
          <a:solidFill>
            <a:srgbClr val="F1C7C7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342900" algn="l"/>
                <a:tab pos="342900" algn="l"/>
                <a:tab pos="1082675" algn="l"/>
                <a:tab pos="342900" algn="l"/>
                <a:tab pos="240665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</a:tabLst>
            </a:pP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.L5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                  # Case 2</a:t>
            </a:r>
            <a:endParaRPr lang="cs-CZ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342900" algn="l"/>
                <a:tab pos="342900" algn="l"/>
                <a:tab pos="1082675" algn="l"/>
                <a:tab pos="342900" algn="l"/>
                <a:tab pos="240665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</a:tabLst>
            </a:pP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movq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cs-CZ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rsi</a:t>
            </a: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%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rax</a:t>
            </a:r>
            <a:endParaRPr lang="cs-CZ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342900" algn="l"/>
                <a:tab pos="342900" algn="l"/>
                <a:tab pos="1082675" algn="l"/>
                <a:tab pos="342900" algn="l"/>
                <a:tab pos="240665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</a:tabLst>
            </a:pP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cqto</a:t>
            </a:r>
            <a:endParaRPr lang="cs-CZ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342900" algn="l"/>
                <a:tab pos="342900" algn="l"/>
                <a:tab pos="1082675" algn="l"/>
                <a:tab pos="342900" algn="l"/>
                <a:tab pos="240665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</a:tabLst>
            </a:pP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idivq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</a:t>
            </a: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rcx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#  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y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/z</a:t>
            </a:r>
            <a:endParaRPr lang="cs-CZ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342900" algn="l"/>
                <a:tab pos="342900" algn="l"/>
                <a:tab pos="1082675" algn="l"/>
                <a:tab pos="342900" algn="l"/>
                <a:tab pos="240665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</a:tabLst>
            </a:pP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jmp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</a:t>
            </a: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.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L6        #  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goto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merge</a:t>
            </a:r>
            <a:endParaRPr lang="cs-CZ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342900" algn="l"/>
                <a:tab pos="342900" algn="l"/>
                <a:tab pos="1082675" algn="l"/>
                <a:tab pos="342900" algn="l"/>
                <a:tab pos="240665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</a:tabLst>
            </a:pP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.L9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                  # Case 3</a:t>
            </a:r>
            <a:endParaRPr lang="cs-CZ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342900" algn="l"/>
                <a:tab pos="342900" algn="l"/>
                <a:tab pos="1082675" algn="l"/>
                <a:tab pos="342900" algn="l"/>
                <a:tab pos="240665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</a:tabLst>
            </a:pP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$1, %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eax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#  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w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1</a:t>
            </a:r>
            <a:endParaRPr lang="cs-CZ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342900" algn="l"/>
                <a:tab pos="342900" algn="l"/>
                <a:tab pos="1082675" algn="l"/>
                <a:tab pos="342900" algn="l"/>
                <a:tab pos="240665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</a:tabLst>
            </a:pP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.L6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                  # 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merge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</a:t>
            </a:r>
            <a:endParaRPr lang="cs-CZ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342900" algn="l"/>
                <a:tab pos="342900" algn="l"/>
                <a:tab pos="1082675" algn="l"/>
                <a:tab pos="342900" algn="l"/>
                <a:tab pos="240665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</a:tabLst>
            </a:pP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addq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cs-CZ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rcx</a:t>
            </a: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%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rax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#  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w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+= z</a:t>
            </a:r>
            <a:endParaRPr lang="cs-CZ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342900" algn="l"/>
                <a:tab pos="342900" algn="l"/>
                <a:tab pos="1082675" algn="l"/>
                <a:tab pos="342900" algn="l"/>
                <a:tab pos="240665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</a:tabLst>
            </a:pP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ret</a:t>
            </a:r>
            <a:endParaRPr lang="cs-CZ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7" name="Rectangle 6"/>
          <p:cNvSpPr>
            <a:spLocks/>
          </p:cNvSpPr>
          <p:nvPr/>
        </p:nvSpPr>
        <p:spPr bwMode="auto">
          <a:xfrm>
            <a:off x="139700" y="1524000"/>
            <a:ext cx="3670300" cy="35052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w = 1;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 . .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switch(x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 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	. . .	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case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2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w = y/z;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/* Fall Through */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case 3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w += z;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break;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. . .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}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5239769"/>
              </p:ext>
            </p:extLst>
          </p:nvPr>
        </p:nvGraphicFramePr>
        <p:xfrm>
          <a:off x="3810000" y="4572000"/>
          <a:ext cx="3352800" cy="190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1676400"/>
              </a:tblGrid>
              <a:tr h="38100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Register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Use(s)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%</a:t>
                      </a:r>
                      <a:r>
                        <a:rPr lang="en-US" b="1" i="0" dirty="0" err="1" smtClean="0">
                          <a:latin typeface="Courier New"/>
                          <a:cs typeface="Courier New"/>
                        </a:rPr>
                        <a:t>rdi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Argument </a:t>
                      </a:r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x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%</a:t>
                      </a:r>
                      <a:r>
                        <a:rPr lang="en-US" b="1" i="0" dirty="0" err="1" smtClean="0">
                          <a:latin typeface="Courier New"/>
                          <a:cs typeface="Courier New"/>
                        </a:rPr>
                        <a:t>rsi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Argument </a:t>
                      </a:r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y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%</a:t>
                      </a:r>
                      <a:r>
                        <a:rPr lang="en-US" b="1" i="0" dirty="0" err="1" smtClean="0">
                          <a:latin typeface="Courier New"/>
                          <a:cs typeface="Courier New"/>
                        </a:rPr>
                        <a:t>rdx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Argument </a:t>
                      </a:r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z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%</a:t>
                      </a:r>
                      <a:r>
                        <a:rPr lang="en-US" b="1" i="0" dirty="0" err="1" smtClean="0">
                          <a:latin typeface="Courier New"/>
                          <a:cs typeface="Courier New"/>
                        </a:rPr>
                        <a:t>rax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Return value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943322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34818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Condition Codes (Implicit Setting)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tabLst>
                <a:tab pos="1225550" algn="l"/>
                <a:tab pos="4060825" algn="l"/>
                <a:tab pos="1225550" algn="l"/>
                <a:tab pos="4060825" algn="l"/>
              </a:tabLst>
            </a:pPr>
            <a:r>
              <a:rPr lang="en-US" dirty="0"/>
              <a:t>Single bit registers</a:t>
            </a:r>
          </a:p>
          <a:p>
            <a:pPr marL="317500" lvl="1" indent="0">
              <a:tabLst>
                <a:tab pos="1225550" algn="l"/>
                <a:tab pos="4060825" algn="l"/>
                <a:tab pos="1225550" algn="l"/>
                <a:tab pos="4060825" algn="l"/>
              </a:tabLst>
            </a:pPr>
            <a:r>
              <a:rPr lang="en-US" dirty="0"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CF</a:t>
            </a:r>
            <a:r>
              <a:rPr lang="en-US" dirty="0"/>
              <a:t>	 Carry Flag (for unsigned)	</a:t>
            </a:r>
            <a:r>
              <a:rPr lang="en-US" dirty="0"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SF</a:t>
            </a:r>
            <a:r>
              <a:rPr lang="en-US" dirty="0"/>
              <a:t>  Sign Flag (for signed)</a:t>
            </a:r>
          </a:p>
          <a:p>
            <a:pPr marL="317500" lvl="1" indent="0">
              <a:tabLst>
                <a:tab pos="1225550" algn="l"/>
                <a:tab pos="4060825" algn="l"/>
                <a:tab pos="1225550" algn="l"/>
                <a:tab pos="4060825" algn="l"/>
              </a:tabLst>
            </a:pPr>
            <a:r>
              <a:rPr lang="en-US" dirty="0"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ZF</a:t>
            </a:r>
            <a:r>
              <a:rPr lang="en-US" dirty="0"/>
              <a:t>	 Zero Flag	</a:t>
            </a:r>
            <a:r>
              <a:rPr lang="en-US" dirty="0"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OF</a:t>
            </a:r>
            <a:r>
              <a:rPr lang="en-US" dirty="0"/>
              <a:t>  Overflow Flag (for signed</a:t>
            </a:r>
            <a:r>
              <a:rPr lang="en-US" dirty="0" smtClean="0"/>
              <a:t>)</a:t>
            </a:r>
            <a:endParaRPr lang="en-US" dirty="0"/>
          </a:p>
          <a:p>
            <a:pPr>
              <a:tabLst>
                <a:tab pos="1225550" algn="l"/>
                <a:tab pos="4060825" algn="l"/>
                <a:tab pos="1225550" algn="l"/>
                <a:tab pos="4060825" algn="l"/>
              </a:tabLst>
            </a:pPr>
            <a:endParaRPr lang="en-US" dirty="0" smtClean="0"/>
          </a:p>
          <a:p>
            <a:pPr>
              <a:tabLst>
                <a:tab pos="1225550" algn="l"/>
                <a:tab pos="4060825" algn="l"/>
                <a:tab pos="1225550" algn="l"/>
                <a:tab pos="4060825" algn="l"/>
              </a:tabLst>
            </a:pPr>
            <a:r>
              <a:rPr lang="en-US" dirty="0" smtClean="0"/>
              <a:t>Implicitly </a:t>
            </a:r>
            <a:r>
              <a:rPr lang="en-US" dirty="0"/>
              <a:t>set (think of it as side effect) by arithmetic operations</a:t>
            </a:r>
          </a:p>
          <a:p>
            <a:pPr marL="317500" lvl="1" indent="0">
              <a:buNone/>
              <a:tabLst>
                <a:tab pos="1225550" algn="l"/>
                <a:tab pos="4060825" algn="l"/>
                <a:tab pos="1225550" algn="l"/>
                <a:tab pos="4060825" algn="l"/>
              </a:tabLst>
            </a:pPr>
            <a:r>
              <a:rPr lang="en-US" dirty="0"/>
              <a:t>Example: </a:t>
            </a:r>
            <a:r>
              <a:rPr lang="en-US" dirty="0" err="1" smtClean="0">
                <a:latin typeface="Courier New Bold" charset="0"/>
                <a:cs typeface="Courier New Bold" charset="0"/>
                <a:sym typeface="Courier New Bold" charset="0"/>
              </a:rPr>
              <a:t>addq</a:t>
            </a:r>
            <a:r>
              <a:rPr lang="en-US" dirty="0" smtClean="0"/>
              <a:t> </a:t>
            </a:r>
            <a:r>
              <a:rPr lang="en-US" dirty="0" err="1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Src</a:t>
            </a:r>
            <a:r>
              <a:rPr lang="en-US" dirty="0" err="1"/>
              <a:t>,</a:t>
            </a:r>
            <a:r>
              <a:rPr lang="en-US" dirty="0" err="1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Dest</a:t>
            </a:r>
            <a:r>
              <a:rPr lang="en-US" dirty="0"/>
              <a:t> ↔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t = </a:t>
            </a:r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a+b</a:t>
            </a:r>
            <a:endParaRPr lang="en-US" dirty="0"/>
          </a:p>
          <a:p>
            <a:pPr marL="317500" lvl="1" indent="0">
              <a:buNone/>
              <a:tabLst>
                <a:tab pos="1225550" algn="l"/>
                <a:tab pos="4060825" algn="l"/>
                <a:tab pos="1225550" algn="l"/>
                <a:tab pos="4060825" algn="l"/>
              </a:tabLst>
            </a:pPr>
            <a:r>
              <a:rPr lang="en-US" dirty="0">
                <a:solidFill>
                  <a:srgbClr val="980002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CF set</a:t>
            </a:r>
            <a:r>
              <a:rPr lang="en-US" dirty="0"/>
              <a:t> if carry out from most significant bit (unsigned overflow)</a:t>
            </a:r>
          </a:p>
          <a:p>
            <a:pPr marL="317500" lvl="1" indent="0">
              <a:buNone/>
              <a:tabLst>
                <a:tab pos="1225550" algn="l"/>
                <a:tab pos="4060825" algn="l"/>
                <a:tab pos="1225550" algn="l"/>
                <a:tab pos="4060825" algn="l"/>
              </a:tabLst>
            </a:pPr>
            <a:r>
              <a:rPr lang="en-US" dirty="0">
                <a:solidFill>
                  <a:srgbClr val="980002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ZF set</a:t>
            </a:r>
            <a:r>
              <a:rPr lang="en-US" dirty="0"/>
              <a:t> if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t == 0</a:t>
            </a:r>
            <a:endParaRPr lang="en-US" dirty="0"/>
          </a:p>
          <a:p>
            <a:pPr marL="317500" lvl="1" indent="0">
              <a:buNone/>
              <a:tabLst>
                <a:tab pos="1225550" algn="l"/>
                <a:tab pos="4060825" algn="l"/>
                <a:tab pos="1225550" algn="l"/>
                <a:tab pos="4060825" algn="l"/>
              </a:tabLst>
            </a:pPr>
            <a:r>
              <a:rPr lang="en-US" dirty="0">
                <a:solidFill>
                  <a:srgbClr val="980002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SF set</a:t>
            </a:r>
            <a:r>
              <a:rPr lang="en-US" dirty="0"/>
              <a:t> if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t &lt; 0</a:t>
            </a:r>
            <a:r>
              <a:rPr lang="en-US" dirty="0"/>
              <a:t> (as signed)</a:t>
            </a:r>
          </a:p>
          <a:p>
            <a:pPr marL="317500" lvl="1" indent="0">
              <a:buNone/>
              <a:tabLst>
                <a:tab pos="1225550" algn="l"/>
                <a:tab pos="4060825" algn="l"/>
                <a:tab pos="1225550" algn="l"/>
                <a:tab pos="4060825" algn="l"/>
              </a:tabLst>
            </a:pPr>
            <a:r>
              <a:rPr lang="en-US" dirty="0">
                <a:solidFill>
                  <a:srgbClr val="980002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OF set</a:t>
            </a:r>
            <a:r>
              <a:rPr lang="en-US" dirty="0"/>
              <a:t> if two’s-complement (signed) overflow</a:t>
            </a:r>
            <a:br>
              <a:rPr lang="en-US" dirty="0"/>
            </a:b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(a&gt;0 &amp;&amp; b&gt;0 &amp;&amp; t&lt;0) || (a&lt;0 &amp;&amp; b&lt;0 &amp;&amp; t&gt;=0)</a:t>
            </a:r>
            <a:endParaRPr lang="en-US" dirty="0"/>
          </a:p>
          <a:p>
            <a:pPr>
              <a:tabLst>
                <a:tab pos="1225550" algn="l"/>
                <a:tab pos="4060825" algn="l"/>
                <a:tab pos="1225550" algn="l"/>
                <a:tab pos="4060825" algn="l"/>
              </a:tabLst>
            </a:pPr>
            <a:endParaRPr lang="en-US" dirty="0" smtClean="0"/>
          </a:p>
          <a:p>
            <a:pPr>
              <a:tabLst>
                <a:tab pos="1225550" algn="l"/>
                <a:tab pos="4060825" algn="l"/>
                <a:tab pos="1225550" algn="l"/>
                <a:tab pos="4060825" algn="l"/>
              </a:tabLst>
            </a:pPr>
            <a:r>
              <a:rPr lang="en-US" dirty="0" smtClean="0"/>
              <a:t>Not </a:t>
            </a:r>
            <a:r>
              <a:rPr lang="en-US" dirty="0"/>
              <a:t>set by </a:t>
            </a:r>
            <a:r>
              <a:rPr lang="en-US" dirty="0" err="1" smtClean="0">
                <a:latin typeface="Courier New Bold" charset="0"/>
                <a:cs typeface="Courier New Bold" charset="0"/>
                <a:sym typeface="Courier New Bold" charset="0"/>
              </a:rPr>
              <a:t>leaq</a:t>
            </a:r>
            <a:r>
              <a:rPr lang="en-US" dirty="0" smtClean="0"/>
              <a:t> instruction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2765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Code Blocks </a:t>
            </a:r>
            <a:r>
              <a:rPr lang="en-US" dirty="0" smtClean="0"/>
              <a:t>(x == 5, x == 6, default)</a:t>
            </a:r>
            <a:endParaRPr lang="en-US" dirty="0"/>
          </a:p>
        </p:txBody>
      </p:sp>
      <p:sp>
        <p:nvSpPr>
          <p:cNvPr id="27652" name="Rectangle 4"/>
          <p:cNvSpPr>
            <a:spLocks/>
          </p:cNvSpPr>
          <p:nvPr/>
        </p:nvSpPr>
        <p:spPr bwMode="auto">
          <a:xfrm>
            <a:off x="4267200" y="1295400"/>
            <a:ext cx="4737100" cy="2133600"/>
          </a:xfrm>
          <a:prstGeom prst="rect">
            <a:avLst/>
          </a:prstGeom>
          <a:solidFill>
            <a:srgbClr val="F1C7C7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342900" algn="l"/>
                <a:tab pos="342900" algn="l"/>
                <a:tab pos="1082675" algn="l"/>
                <a:tab pos="342900" algn="l"/>
                <a:tab pos="240665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</a:tabLst>
            </a:pP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.L7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               # Case 5,6</a:t>
            </a:r>
            <a:endParaRPr lang="cs-CZ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342900" algn="l"/>
                <a:tab pos="342900" algn="l"/>
                <a:tab pos="1082675" algn="l"/>
                <a:tab pos="342900" algn="l"/>
                <a:tab pos="240665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</a:tabLst>
            </a:pP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$</a:t>
            </a: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1, %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eax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#  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w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1</a:t>
            </a:r>
            <a:endParaRPr lang="cs-CZ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342900" algn="l"/>
                <a:tab pos="342900" algn="l"/>
                <a:tab pos="1082675" algn="l"/>
                <a:tab pos="342900" algn="l"/>
                <a:tab pos="240665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</a:tabLst>
            </a:pP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subq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cs-CZ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rdx</a:t>
            </a: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%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rax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#  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w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-= z</a:t>
            </a:r>
            <a:endParaRPr lang="cs-CZ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342900" algn="l"/>
                <a:tab pos="342900" algn="l"/>
                <a:tab pos="1082675" algn="l"/>
                <a:tab pos="342900" algn="l"/>
                <a:tab pos="240665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</a:tabLst>
            </a:pP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ret</a:t>
            </a:r>
            <a:endParaRPr lang="cs-CZ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342900" algn="l"/>
                <a:tab pos="342900" algn="l"/>
                <a:tab pos="1082675" algn="l"/>
                <a:tab pos="342900" algn="l"/>
                <a:tab pos="240665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</a:tabLst>
            </a:pP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.L8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               # Default:</a:t>
            </a:r>
            <a:endParaRPr lang="cs-CZ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342900" algn="l"/>
                <a:tab pos="342900" algn="l"/>
                <a:tab pos="1082675" algn="l"/>
                <a:tab pos="342900" algn="l"/>
                <a:tab pos="240665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</a:tabLst>
            </a:pP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movl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$2, %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eax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#  2</a:t>
            </a:r>
            <a:endParaRPr lang="cs-CZ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342900" algn="l"/>
                <a:tab pos="342900" algn="l"/>
                <a:tab pos="1082675" algn="l"/>
                <a:tab pos="342900" algn="l"/>
                <a:tab pos="240665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  <a:tab pos="342900" algn="l"/>
                <a:tab pos="2463800" algn="l"/>
              </a:tabLst>
            </a:pP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ret</a:t>
            </a:r>
            <a:endParaRPr lang="cs-CZ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27653" name="Rectangle 5"/>
          <p:cNvSpPr>
            <a:spLocks/>
          </p:cNvSpPr>
          <p:nvPr/>
        </p:nvSpPr>
        <p:spPr bwMode="auto">
          <a:xfrm>
            <a:off x="228600" y="1295400"/>
            <a:ext cx="3898900" cy="28194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switch(x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 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.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. .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case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5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:  // .L7</a:t>
            </a:r>
          </a:p>
          <a:p>
            <a:pPr algn="l"/>
            <a:r>
              <a:rPr lang="en-US" sz="1800" b="1" dirty="0" smtClean="0">
                <a:latin typeface="Courier New" pitchFamily="49" charset="0"/>
                <a:cs typeface="Courier New" pitchFamily="49" charset="0"/>
                <a:sym typeface="Courier New Bold" charset="0"/>
              </a:rPr>
              <a:t>    case 6:  </a:t>
            </a:r>
            <a:r>
              <a:rPr lang="en-US" sz="1800" b="1" dirty="0">
                <a:latin typeface="Courier New" pitchFamily="49" charset="0"/>
                <a:cs typeface="Courier New" pitchFamily="49" charset="0"/>
                <a:sym typeface="Courier New Bold" charset="0"/>
              </a:rPr>
              <a:t>// .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  <a:sym typeface="Courier New Bold" charset="0"/>
              </a:rPr>
              <a:t>L7</a:t>
            </a:r>
            <a:endParaRPr lang="en-US" sz="24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w -= z;</a:t>
            </a:r>
            <a:endParaRPr lang="en-US" sz="24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break;</a:t>
            </a: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default: // .L8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  w = 2; 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0038513"/>
              </p:ext>
            </p:extLst>
          </p:nvPr>
        </p:nvGraphicFramePr>
        <p:xfrm>
          <a:off x="3810000" y="4572000"/>
          <a:ext cx="3352800" cy="190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1676400"/>
              </a:tblGrid>
              <a:tr h="38100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Register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Use(s)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%</a:t>
                      </a:r>
                      <a:r>
                        <a:rPr lang="en-US" b="1" i="0" dirty="0" err="1" smtClean="0">
                          <a:latin typeface="Courier New"/>
                          <a:cs typeface="Courier New"/>
                        </a:rPr>
                        <a:t>rdi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Argument </a:t>
                      </a:r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x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%</a:t>
                      </a:r>
                      <a:r>
                        <a:rPr lang="en-US" b="1" i="0" dirty="0" err="1" smtClean="0">
                          <a:latin typeface="Courier New"/>
                          <a:cs typeface="Courier New"/>
                        </a:rPr>
                        <a:t>rsi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Argument </a:t>
                      </a:r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y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%</a:t>
                      </a:r>
                      <a:r>
                        <a:rPr lang="en-US" b="1" i="0" dirty="0" err="1" smtClean="0">
                          <a:latin typeface="Courier New"/>
                          <a:cs typeface="Courier New"/>
                        </a:rPr>
                        <a:t>rdx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Argument </a:t>
                      </a:r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z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%</a:t>
                      </a:r>
                      <a:r>
                        <a:rPr lang="en-US" b="1" i="0" dirty="0" err="1" smtClean="0">
                          <a:latin typeface="Courier New"/>
                          <a:cs typeface="Courier New"/>
                        </a:rPr>
                        <a:t>rax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Return value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026601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39938" name="Rectangle 2"/>
          <p:cNvSpPr>
            <a:spLocks/>
          </p:cNvSpPr>
          <p:nvPr/>
        </p:nvSpPr>
        <p:spPr bwMode="auto">
          <a:xfrm>
            <a:off x="7897813" y="-26988"/>
            <a:ext cx="1320800" cy="25241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1200">
                <a:solidFill>
                  <a:srgbClr val="FFFFFF"/>
                </a:solidFill>
                <a:latin typeface="Times New Roman" charset="0"/>
                <a:cs typeface="Times New Roman" charset="0"/>
                <a:sym typeface="Times New Roman" charset="0"/>
              </a:rPr>
              <a:t>Carnegie Mellon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382000" cy="1143000"/>
          </a:xfrm>
          <a:ln/>
        </p:spPr>
        <p:txBody>
          <a:bodyPr/>
          <a:lstStyle/>
          <a:p>
            <a:pPr marL="119063" indent="-119063"/>
            <a:r>
              <a:rPr lang="en-US" dirty="0"/>
              <a:t>Summarizing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382000" cy="5435600"/>
          </a:xfrm>
          <a:ln/>
        </p:spPr>
        <p:txBody>
          <a:bodyPr/>
          <a:lstStyle/>
          <a:p>
            <a:r>
              <a:rPr lang="en-US" dirty="0"/>
              <a:t>C Control</a:t>
            </a:r>
          </a:p>
          <a:p>
            <a:pPr marL="546100" lvl="1"/>
            <a:r>
              <a:rPr lang="en-US" dirty="0"/>
              <a:t>if-then-else</a:t>
            </a:r>
          </a:p>
          <a:p>
            <a:pPr marL="546100" lvl="1"/>
            <a:r>
              <a:rPr lang="en-US" dirty="0"/>
              <a:t>do-while</a:t>
            </a:r>
          </a:p>
          <a:p>
            <a:pPr marL="546100" lvl="1"/>
            <a:r>
              <a:rPr lang="en-US" dirty="0"/>
              <a:t>while, for</a:t>
            </a:r>
          </a:p>
          <a:p>
            <a:pPr marL="546100" lvl="1"/>
            <a:r>
              <a:rPr lang="en-US" dirty="0" smtClean="0"/>
              <a:t>switch</a:t>
            </a:r>
            <a:endParaRPr lang="en-US" dirty="0"/>
          </a:p>
          <a:p>
            <a:r>
              <a:rPr lang="en-US" dirty="0"/>
              <a:t>Assembler Control</a:t>
            </a:r>
          </a:p>
          <a:p>
            <a:pPr marL="546100" lvl="1"/>
            <a:r>
              <a:rPr lang="en-US" dirty="0"/>
              <a:t>Conditional jump</a:t>
            </a:r>
          </a:p>
          <a:p>
            <a:pPr marL="546100" lvl="1"/>
            <a:r>
              <a:rPr lang="en-US" dirty="0"/>
              <a:t>Conditional move</a:t>
            </a:r>
          </a:p>
          <a:p>
            <a:pPr marL="546100" lvl="1"/>
            <a:r>
              <a:rPr lang="en-US" dirty="0"/>
              <a:t>Indirect </a:t>
            </a:r>
            <a:r>
              <a:rPr lang="en-US" dirty="0" smtClean="0"/>
              <a:t>jump (via jump tables)</a:t>
            </a:r>
            <a:endParaRPr lang="en-US" dirty="0"/>
          </a:p>
          <a:p>
            <a:pPr marL="546100" lvl="1"/>
            <a:r>
              <a:rPr lang="en-US" dirty="0" smtClean="0"/>
              <a:t>Compiler generates code sequence </a:t>
            </a:r>
            <a:r>
              <a:rPr lang="en-US" dirty="0"/>
              <a:t>to implement more complex control</a:t>
            </a:r>
          </a:p>
          <a:p>
            <a:r>
              <a:rPr lang="en-US" dirty="0"/>
              <a:t>Standard Techniques</a:t>
            </a:r>
          </a:p>
          <a:p>
            <a:pPr marL="546100" lvl="1"/>
            <a:r>
              <a:rPr lang="en-US" dirty="0"/>
              <a:t>L</a:t>
            </a:r>
            <a:r>
              <a:rPr lang="en-US" dirty="0" smtClean="0"/>
              <a:t>oops </a:t>
            </a:r>
            <a:r>
              <a:rPr lang="en-US" dirty="0"/>
              <a:t>converted to do-while </a:t>
            </a:r>
            <a:r>
              <a:rPr lang="en-US" dirty="0" smtClean="0"/>
              <a:t>or jump-to-middle form</a:t>
            </a:r>
            <a:endParaRPr lang="en-US" dirty="0"/>
          </a:p>
          <a:p>
            <a:pPr marL="546100" lvl="1"/>
            <a:r>
              <a:rPr lang="en-US" dirty="0" smtClean="0"/>
              <a:t>Large </a:t>
            </a:r>
            <a:r>
              <a:rPr lang="en-US" dirty="0"/>
              <a:t>switch statements use jump tables</a:t>
            </a:r>
          </a:p>
          <a:p>
            <a:pPr marL="546100" lvl="1"/>
            <a:r>
              <a:rPr lang="en-US" dirty="0"/>
              <a:t>Sparse switch statements may use decision </a:t>
            </a:r>
            <a:r>
              <a:rPr lang="en-US" dirty="0" smtClean="0"/>
              <a:t>trees (if-</a:t>
            </a:r>
            <a:r>
              <a:rPr lang="en-US" dirty="0" err="1" smtClean="0"/>
              <a:t>elseif</a:t>
            </a:r>
            <a:r>
              <a:rPr lang="en-US" dirty="0" smtClean="0"/>
              <a:t>-</a:t>
            </a:r>
            <a:r>
              <a:rPr lang="en-US" dirty="0" err="1" smtClean="0"/>
              <a:t>elseif</a:t>
            </a:r>
            <a:r>
              <a:rPr lang="en-US" dirty="0" smtClean="0"/>
              <a:t>-else)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51755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64514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Summary</a:t>
            </a:r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/>
              <a:t>Today</a:t>
            </a:r>
          </a:p>
          <a:p>
            <a:pPr marL="552450" lvl="1"/>
            <a:r>
              <a:rPr lang="en-US" dirty="0" smtClean="0"/>
              <a:t>Control</a:t>
            </a:r>
            <a:r>
              <a:rPr lang="en-US" dirty="0"/>
              <a:t>: Condition codes</a:t>
            </a:r>
          </a:p>
          <a:p>
            <a:pPr marL="552450" lvl="1"/>
            <a:r>
              <a:rPr lang="en-US" dirty="0"/>
              <a:t>Conditional </a:t>
            </a:r>
            <a:r>
              <a:rPr lang="en-US" dirty="0" smtClean="0"/>
              <a:t>branches &amp; conditional moves</a:t>
            </a:r>
            <a:endParaRPr lang="en-US" dirty="0"/>
          </a:p>
          <a:p>
            <a:pPr marL="552450" lvl="1"/>
            <a:r>
              <a:rPr lang="en-US" dirty="0" smtClean="0"/>
              <a:t>Loops</a:t>
            </a:r>
          </a:p>
          <a:p>
            <a:pPr marL="552450" lvl="1"/>
            <a:r>
              <a:rPr lang="en-US" dirty="0" smtClean="0"/>
              <a:t>Switch statements</a:t>
            </a:r>
            <a:endParaRPr lang="en-US" dirty="0"/>
          </a:p>
          <a:p>
            <a:r>
              <a:rPr lang="en-US" dirty="0"/>
              <a:t>Next Time</a:t>
            </a:r>
          </a:p>
          <a:p>
            <a:pPr marL="552450" lvl="1"/>
            <a:r>
              <a:rPr lang="en-US" dirty="0" smtClean="0"/>
              <a:t>Stack</a:t>
            </a:r>
            <a:endParaRPr lang="en-US" dirty="0"/>
          </a:p>
          <a:p>
            <a:pPr marL="552450" lvl="1"/>
            <a:r>
              <a:rPr lang="en-US" dirty="0"/>
              <a:t>Call / return</a:t>
            </a:r>
          </a:p>
          <a:p>
            <a:pPr marL="552450" lvl="1"/>
            <a:r>
              <a:rPr lang="en-US" dirty="0"/>
              <a:t>Procedure call discipline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35842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Condition Codes (Explicit Setting: Compare)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/>
              <a:t>Explicit Setting by Compare Instruction</a:t>
            </a:r>
          </a:p>
          <a:p>
            <a:pPr marL="317500" lvl="1" indent="0"/>
            <a:r>
              <a:rPr lang="en-US" dirty="0" err="1" smtClean="0">
                <a:latin typeface="Courier New Bold" charset="0"/>
                <a:cs typeface="Courier New Bold" charset="0"/>
                <a:sym typeface="Courier New Bold" charset="0"/>
              </a:rPr>
              <a:t>cmpq</a:t>
            </a:r>
            <a:r>
              <a:rPr lang="en-US" dirty="0" smtClean="0"/>
              <a:t> 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Src2</a:t>
            </a:r>
            <a:r>
              <a:rPr lang="en-US" dirty="0"/>
              <a:t>, 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Src1</a:t>
            </a:r>
            <a:endParaRPr lang="en-US" dirty="0"/>
          </a:p>
          <a:p>
            <a:pPr marL="317500" lvl="1" indent="0"/>
            <a:r>
              <a:rPr lang="en-US" dirty="0" err="1" smtClean="0">
                <a:latin typeface="Courier New Bold" charset="0"/>
                <a:cs typeface="Courier New Bold" charset="0"/>
                <a:sym typeface="Courier New Bold" charset="0"/>
              </a:rPr>
              <a:t>cmpq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 </a:t>
            </a:r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b,a</a:t>
            </a:r>
            <a:r>
              <a:rPr lang="en-US" dirty="0"/>
              <a:t> like computing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a-b</a:t>
            </a:r>
            <a:r>
              <a:rPr lang="en-US" dirty="0"/>
              <a:t> without setting destination</a:t>
            </a:r>
          </a:p>
          <a:p>
            <a:pPr marL="317500" lvl="1" indent="0"/>
            <a:endParaRPr lang="en-US" dirty="0"/>
          </a:p>
          <a:p>
            <a:pPr marL="317500" lvl="1" indent="0"/>
            <a:r>
              <a:rPr lang="en-US" dirty="0">
                <a:solidFill>
                  <a:srgbClr val="980002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CF set</a:t>
            </a:r>
            <a:r>
              <a:rPr lang="en-US" dirty="0"/>
              <a:t> if carry out from most significant bit (used for unsigned comparisons)</a:t>
            </a:r>
          </a:p>
          <a:p>
            <a:pPr marL="317500" lvl="1" indent="0"/>
            <a:r>
              <a:rPr lang="en-US" dirty="0">
                <a:solidFill>
                  <a:srgbClr val="980002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ZF set</a:t>
            </a:r>
            <a:r>
              <a:rPr lang="en-US" dirty="0"/>
              <a:t> if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a == b</a:t>
            </a:r>
            <a:endParaRPr lang="en-US" dirty="0"/>
          </a:p>
          <a:p>
            <a:pPr marL="317500" lvl="1" indent="0"/>
            <a:r>
              <a:rPr lang="en-US" dirty="0">
                <a:solidFill>
                  <a:srgbClr val="980002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SF set</a:t>
            </a:r>
            <a:r>
              <a:rPr lang="en-US" dirty="0"/>
              <a:t> if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(a-b) &lt; 0</a:t>
            </a:r>
            <a:r>
              <a:rPr lang="en-US" dirty="0"/>
              <a:t> (as signed)</a:t>
            </a:r>
          </a:p>
          <a:p>
            <a:pPr marL="317500" lvl="1" indent="0"/>
            <a:r>
              <a:rPr lang="en-US" dirty="0">
                <a:solidFill>
                  <a:srgbClr val="980002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OF set</a:t>
            </a:r>
            <a:r>
              <a:rPr lang="en-US" dirty="0"/>
              <a:t> if two’s-complement (signed) overflow</a:t>
            </a:r>
            <a:br>
              <a:rPr lang="en-US" dirty="0"/>
            </a:b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(a&gt;0 &amp;&amp; b&lt;0 &amp;&amp; (a-b)&lt;0) || (a&lt;0 &amp;&amp; b&gt;0 &amp;&amp; (a-b)&gt;0)</a:t>
            </a:r>
            <a:endParaRPr lang="en-US" dirty="0">
              <a:latin typeface="Courier New Bold" charset="0"/>
              <a:ea typeface="ヒラギノ角ゴ ProN W6" charset="0"/>
              <a:cs typeface="ヒラギノ角ゴ ProN W6" charset="0"/>
              <a:sym typeface="Courier New Bold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3686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Condition Codes (Explicit Setting: Test)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/>
              <a:t>Explicit Setting by Test instruction</a:t>
            </a:r>
          </a:p>
          <a:p>
            <a:pPr marL="317500" lvl="1" indent="0"/>
            <a:r>
              <a:rPr lang="en-US" dirty="0" err="1" smtClean="0">
                <a:latin typeface="Courier New Bold" charset="0"/>
                <a:cs typeface="Courier New Bold" charset="0"/>
                <a:sym typeface="Courier New Bold" charset="0"/>
              </a:rPr>
              <a:t>testq</a:t>
            </a:r>
            <a:r>
              <a:rPr lang="en-US" dirty="0" smtClean="0"/>
              <a:t> 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Src2</a:t>
            </a:r>
            <a:r>
              <a:rPr lang="en-US" dirty="0"/>
              <a:t>, </a:t>
            </a:r>
            <a:r>
              <a:rPr lang="en-US" dirty="0" smtClean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Src1</a:t>
            </a:r>
            <a:endParaRPr lang="en-US" dirty="0" smtClean="0"/>
          </a:p>
          <a:p>
            <a:pPr marL="603250" lvl="2" indent="0"/>
            <a:r>
              <a:rPr lang="en-US" dirty="0" err="1" smtClean="0">
                <a:latin typeface="Courier New Bold" charset="0"/>
                <a:cs typeface="Courier New Bold" charset="0"/>
                <a:sym typeface="Courier New Bold" charset="0"/>
              </a:rPr>
              <a:t>testq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 </a:t>
            </a:r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b,a</a:t>
            </a:r>
            <a:r>
              <a:rPr lang="en-US" dirty="0"/>
              <a:t> like computing </a:t>
            </a:r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a&amp;b</a:t>
            </a:r>
            <a:r>
              <a:rPr lang="en-US" dirty="0"/>
              <a:t> without setting destination </a:t>
            </a:r>
          </a:p>
          <a:p>
            <a:pPr marL="317500" lvl="1" indent="0"/>
            <a:endParaRPr lang="en-US" dirty="0"/>
          </a:p>
          <a:p>
            <a:pPr marL="317500" lvl="1" indent="0"/>
            <a:r>
              <a:rPr lang="en-US" dirty="0"/>
              <a:t>Sets condition codes based on value of 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Src1</a:t>
            </a:r>
            <a:r>
              <a:rPr lang="en-US" dirty="0"/>
              <a:t> &amp; 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Src2</a:t>
            </a:r>
            <a:endParaRPr lang="en-US" dirty="0"/>
          </a:p>
          <a:p>
            <a:pPr marL="317500" lvl="1" indent="0"/>
            <a:r>
              <a:rPr lang="en-US" dirty="0"/>
              <a:t>Useful to have one of the operands be a mask</a:t>
            </a:r>
          </a:p>
          <a:p>
            <a:pPr marL="317500" lvl="1" indent="0"/>
            <a:endParaRPr lang="en-US" dirty="0"/>
          </a:p>
          <a:p>
            <a:pPr marL="317500" lvl="1" indent="0"/>
            <a:r>
              <a:rPr lang="en-US" dirty="0">
                <a:solidFill>
                  <a:srgbClr val="980002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ZF set</a:t>
            </a:r>
            <a:r>
              <a:rPr lang="en-US" dirty="0"/>
              <a:t> when </a:t>
            </a:r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a&amp;b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 == 0</a:t>
            </a:r>
            <a:endParaRPr lang="en-US" dirty="0"/>
          </a:p>
          <a:p>
            <a:pPr marL="317500" lvl="1" indent="0"/>
            <a:r>
              <a:rPr lang="en-US" dirty="0">
                <a:solidFill>
                  <a:srgbClr val="980002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SF set</a:t>
            </a:r>
            <a:r>
              <a:rPr lang="en-US" dirty="0"/>
              <a:t> when </a:t>
            </a:r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a&amp;b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 &lt; 0</a:t>
            </a:r>
            <a:endParaRPr lang="en-US" dirty="0">
              <a:latin typeface="Courier New Bold" charset="0"/>
              <a:ea typeface="ヒラギノ角ゴ ProN W6" charset="0"/>
              <a:cs typeface="ヒラギノ角ゴ ProN W6" charset="0"/>
              <a:sym typeface="Courier New Bold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3789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Reading Condition Codes</a:t>
            </a:r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 err="1"/>
              <a:t>SetX</a:t>
            </a:r>
            <a:r>
              <a:rPr lang="en-US" dirty="0"/>
              <a:t> Instructions</a:t>
            </a:r>
          </a:p>
          <a:p>
            <a:pPr marL="552450" lvl="1"/>
            <a:r>
              <a:rPr lang="en-US" dirty="0"/>
              <a:t>Set</a:t>
            </a:r>
            <a:r>
              <a:rPr lang="en-US" dirty="0" smtClean="0"/>
              <a:t> low-order byte of destination to 0 or 1 based </a:t>
            </a:r>
            <a:r>
              <a:rPr lang="en-US" dirty="0"/>
              <a:t>on combinations of condition </a:t>
            </a:r>
            <a:r>
              <a:rPr lang="en-US" dirty="0" smtClean="0"/>
              <a:t>codes</a:t>
            </a:r>
          </a:p>
          <a:p>
            <a:pPr marL="552450" lvl="1"/>
            <a:r>
              <a:rPr lang="en-US" dirty="0" smtClean="0"/>
              <a:t>Does not alter remaining 7 bytes</a:t>
            </a:r>
          </a:p>
          <a:p>
            <a:pPr marL="552450" lvl="1"/>
            <a:endParaRPr lang="en-US" dirty="0"/>
          </a:p>
        </p:txBody>
      </p:sp>
      <p:graphicFrame>
        <p:nvGraphicFramePr>
          <p:cNvPr id="37893" name="Group 5"/>
          <p:cNvGraphicFramePr>
            <a:graphicFrameLocks noGrp="1"/>
          </p:cNvGraphicFramePr>
          <p:nvPr/>
        </p:nvGraphicFramePr>
        <p:xfrm>
          <a:off x="1295400" y="2976880"/>
          <a:ext cx="6096000" cy="3576320"/>
        </p:xfrm>
        <a:graphic>
          <a:graphicData uri="http://schemas.openxmlformats.org/drawingml/2006/table">
            <a:tbl>
              <a:tblPr/>
              <a:tblGrid>
                <a:gridCol w="1109663"/>
                <a:gridCol w="2216150"/>
                <a:gridCol w="2770187"/>
              </a:tblGrid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12900" algn="l"/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SetX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Condition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Description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F4"/>
                    </a:solidFill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12900" algn="l"/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sete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ZF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Equal / Zero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setne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~ZF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Not Equal / Not Zero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sets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SF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Negative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setns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~SF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Nonnegative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setg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~(SF^OF)&amp;~ZF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Greater (Signed)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setge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~(SF^OF)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Greater or Equal (Signed)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setl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(SF^OF)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Less (Signed)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setle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(SF^OF)|ZF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Less or Equal (Signed)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seta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~CF&amp;~ZF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Above (unsigned)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setb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CF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1651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Below (unsigned)</a:t>
                      </a:r>
                    </a:p>
                  </a:txBody>
                  <a:tcPr marL="25400" marR="25400" marT="25400" marB="254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/>
          </p:cNvSpPr>
          <p:nvPr/>
        </p:nvSpPr>
        <p:spPr bwMode="auto">
          <a:xfrm>
            <a:off x="762000" y="4800600"/>
            <a:ext cx="3556000" cy="533400"/>
          </a:xfrm>
          <a:prstGeom prst="rect">
            <a:avLst/>
          </a:prstGeom>
          <a:solidFill>
            <a:srgbClr val="EFBFB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%rsp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x86-64 Integer Registers</a:t>
            </a:r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18682" y="6019800"/>
            <a:ext cx="7329487" cy="838200"/>
          </a:xfrm>
          <a:ln/>
        </p:spPr>
        <p:txBody>
          <a:bodyPr/>
          <a:lstStyle/>
          <a:p>
            <a:pPr lvl="1"/>
            <a:r>
              <a:rPr lang="en-US" dirty="0" smtClean="0"/>
              <a:t>Can reference low-order byte</a:t>
            </a:r>
          </a:p>
        </p:txBody>
      </p:sp>
      <p:sp>
        <p:nvSpPr>
          <p:cNvPr id="27654" name="Rectangle 6"/>
          <p:cNvSpPr>
            <a:spLocks/>
          </p:cNvSpPr>
          <p:nvPr/>
        </p:nvSpPr>
        <p:spPr bwMode="auto">
          <a:xfrm>
            <a:off x="3657600" y="1181100"/>
            <a:ext cx="660400" cy="444500"/>
          </a:xfrm>
          <a:prstGeom prst="rect">
            <a:avLst/>
          </a:prstGeom>
          <a:solidFill>
            <a:srgbClr val="D8D8D8"/>
          </a:solidFill>
          <a:ln w="952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4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%al</a:t>
            </a:r>
            <a:endParaRPr lang="en-US" sz="14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7655" name="Rectangle 7"/>
          <p:cNvSpPr>
            <a:spLocks/>
          </p:cNvSpPr>
          <p:nvPr/>
        </p:nvSpPr>
        <p:spPr bwMode="auto">
          <a:xfrm>
            <a:off x="3657600" y="1790700"/>
            <a:ext cx="660400" cy="444500"/>
          </a:xfrm>
          <a:prstGeom prst="rect">
            <a:avLst/>
          </a:prstGeom>
          <a:solidFill>
            <a:srgbClr val="D8D8D8"/>
          </a:solidFill>
          <a:ln w="952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4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4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bl</a:t>
            </a:r>
            <a:endParaRPr lang="en-US" sz="14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7656" name="Rectangle 8"/>
          <p:cNvSpPr>
            <a:spLocks/>
          </p:cNvSpPr>
          <p:nvPr/>
        </p:nvSpPr>
        <p:spPr bwMode="auto">
          <a:xfrm>
            <a:off x="3657600" y="2400300"/>
            <a:ext cx="660400" cy="444500"/>
          </a:xfrm>
          <a:prstGeom prst="rect">
            <a:avLst/>
          </a:prstGeom>
          <a:solidFill>
            <a:srgbClr val="D8D8D8"/>
          </a:solidFill>
          <a:ln w="952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4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%cl</a:t>
            </a:r>
            <a:endParaRPr lang="en-US" sz="14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7657" name="Rectangle 9"/>
          <p:cNvSpPr>
            <a:spLocks/>
          </p:cNvSpPr>
          <p:nvPr/>
        </p:nvSpPr>
        <p:spPr bwMode="auto">
          <a:xfrm>
            <a:off x="3657600" y="3009900"/>
            <a:ext cx="660400" cy="444500"/>
          </a:xfrm>
          <a:prstGeom prst="rect">
            <a:avLst/>
          </a:prstGeom>
          <a:solidFill>
            <a:srgbClr val="D8D8D8"/>
          </a:solidFill>
          <a:ln w="952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4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%dl</a:t>
            </a:r>
            <a:endParaRPr lang="en-US" sz="14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7658" name="Rectangle 10"/>
          <p:cNvSpPr>
            <a:spLocks/>
          </p:cNvSpPr>
          <p:nvPr/>
        </p:nvSpPr>
        <p:spPr bwMode="auto">
          <a:xfrm>
            <a:off x="3657600" y="3619500"/>
            <a:ext cx="660400" cy="444500"/>
          </a:xfrm>
          <a:prstGeom prst="rect">
            <a:avLst/>
          </a:prstGeom>
          <a:solidFill>
            <a:srgbClr val="D8D8D8"/>
          </a:solidFill>
          <a:ln w="952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4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4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sil</a:t>
            </a:r>
            <a:endParaRPr lang="en-US" sz="14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7659" name="Rectangle 11"/>
          <p:cNvSpPr>
            <a:spLocks/>
          </p:cNvSpPr>
          <p:nvPr/>
        </p:nvSpPr>
        <p:spPr bwMode="auto">
          <a:xfrm>
            <a:off x="3657600" y="4229100"/>
            <a:ext cx="660400" cy="444500"/>
          </a:xfrm>
          <a:prstGeom prst="rect">
            <a:avLst/>
          </a:prstGeom>
          <a:solidFill>
            <a:srgbClr val="D8D8D8"/>
          </a:solidFill>
          <a:ln w="952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4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4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dil</a:t>
            </a:r>
            <a:endParaRPr lang="en-US" sz="14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7660" name="Rectangle 12"/>
          <p:cNvSpPr>
            <a:spLocks/>
          </p:cNvSpPr>
          <p:nvPr/>
        </p:nvSpPr>
        <p:spPr bwMode="auto">
          <a:xfrm>
            <a:off x="3649650" y="4838700"/>
            <a:ext cx="655649" cy="444500"/>
          </a:xfrm>
          <a:prstGeom prst="rect">
            <a:avLst/>
          </a:prstGeom>
          <a:solidFill>
            <a:srgbClr val="FF9999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4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4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spl</a:t>
            </a:r>
            <a:endParaRPr lang="en-US" sz="14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7661" name="Rectangle 13"/>
          <p:cNvSpPr>
            <a:spLocks/>
          </p:cNvSpPr>
          <p:nvPr/>
        </p:nvSpPr>
        <p:spPr bwMode="auto">
          <a:xfrm>
            <a:off x="3657600" y="5435600"/>
            <a:ext cx="660400" cy="444500"/>
          </a:xfrm>
          <a:prstGeom prst="rect">
            <a:avLst/>
          </a:prstGeom>
          <a:solidFill>
            <a:srgbClr val="D8D8D8"/>
          </a:solidFill>
          <a:ln w="952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4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400" dirty="0" err="1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bpl</a:t>
            </a:r>
            <a:endParaRPr lang="en-US" sz="14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7662" name="Rectangle 14"/>
          <p:cNvSpPr>
            <a:spLocks/>
          </p:cNvSpPr>
          <p:nvPr/>
        </p:nvSpPr>
        <p:spPr bwMode="auto">
          <a:xfrm>
            <a:off x="7620000" y="1181100"/>
            <a:ext cx="660400" cy="444500"/>
          </a:xfrm>
          <a:prstGeom prst="rect">
            <a:avLst/>
          </a:prstGeom>
          <a:solidFill>
            <a:srgbClr val="D8D8D8"/>
          </a:solidFill>
          <a:ln w="952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4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4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r8b</a:t>
            </a:r>
            <a:endParaRPr lang="en-US" sz="14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7663" name="Rectangle 15"/>
          <p:cNvSpPr>
            <a:spLocks/>
          </p:cNvSpPr>
          <p:nvPr/>
        </p:nvSpPr>
        <p:spPr bwMode="auto">
          <a:xfrm>
            <a:off x="7620000" y="1790700"/>
            <a:ext cx="660400" cy="444500"/>
          </a:xfrm>
          <a:prstGeom prst="rect">
            <a:avLst/>
          </a:prstGeom>
          <a:solidFill>
            <a:srgbClr val="D8D8D8"/>
          </a:solidFill>
          <a:ln w="952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4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4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r9b</a:t>
            </a:r>
            <a:endParaRPr lang="en-US" sz="14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7664" name="Rectangle 16"/>
          <p:cNvSpPr>
            <a:spLocks/>
          </p:cNvSpPr>
          <p:nvPr/>
        </p:nvSpPr>
        <p:spPr bwMode="auto">
          <a:xfrm>
            <a:off x="7620000" y="2400300"/>
            <a:ext cx="660400" cy="444500"/>
          </a:xfrm>
          <a:prstGeom prst="rect">
            <a:avLst/>
          </a:prstGeom>
          <a:solidFill>
            <a:srgbClr val="D8D8D8"/>
          </a:solidFill>
          <a:ln w="952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4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4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r10b</a:t>
            </a:r>
            <a:endParaRPr lang="en-US" sz="14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7665" name="Rectangle 17"/>
          <p:cNvSpPr>
            <a:spLocks/>
          </p:cNvSpPr>
          <p:nvPr/>
        </p:nvSpPr>
        <p:spPr bwMode="auto">
          <a:xfrm>
            <a:off x="7620000" y="3009900"/>
            <a:ext cx="660400" cy="444500"/>
          </a:xfrm>
          <a:prstGeom prst="rect">
            <a:avLst/>
          </a:prstGeom>
          <a:solidFill>
            <a:srgbClr val="D8D8D8"/>
          </a:solidFill>
          <a:ln w="952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4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4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r11b</a:t>
            </a:r>
            <a:endParaRPr lang="en-US" sz="14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7666" name="Rectangle 18"/>
          <p:cNvSpPr>
            <a:spLocks/>
          </p:cNvSpPr>
          <p:nvPr/>
        </p:nvSpPr>
        <p:spPr bwMode="auto">
          <a:xfrm>
            <a:off x="7620000" y="3619500"/>
            <a:ext cx="660400" cy="444500"/>
          </a:xfrm>
          <a:prstGeom prst="rect">
            <a:avLst/>
          </a:prstGeom>
          <a:solidFill>
            <a:srgbClr val="D8D8D8"/>
          </a:solidFill>
          <a:ln w="952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4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4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r12b</a:t>
            </a:r>
            <a:endParaRPr lang="en-US" sz="14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7667" name="Rectangle 19"/>
          <p:cNvSpPr>
            <a:spLocks/>
          </p:cNvSpPr>
          <p:nvPr/>
        </p:nvSpPr>
        <p:spPr bwMode="auto">
          <a:xfrm>
            <a:off x="7620000" y="4229100"/>
            <a:ext cx="660400" cy="444500"/>
          </a:xfrm>
          <a:prstGeom prst="rect">
            <a:avLst/>
          </a:prstGeom>
          <a:solidFill>
            <a:srgbClr val="D8D8D8"/>
          </a:solidFill>
          <a:ln w="952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4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4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r13b</a:t>
            </a:r>
            <a:endParaRPr lang="en-US" sz="14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7668" name="Rectangle 20"/>
          <p:cNvSpPr>
            <a:spLocks/>
          </p:cNvSpPr>
          <p:nvPr/>
        </p:nvSpPr>
        <p:spPr bwMode="auto">
          <a:xfrm>
            <a:off x="7620000" y="4838700"/>
            <a:ext cx="660400" cy="444500"/>
          </a:xfrm>
          <a:prstGeom prst="rect">
            <a:avLst/>
          </a:prstGeom>
          <a:solidFill>
            <a:srgbClr val="D8D8D8"/>
          </a:solidFill>
          <a:ln w="952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4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4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r14b</a:t>
            </a:r>
            <a:endParaRPr lang="en-US" sz="14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7669" name="Rectangle 21"/>
          <p:cNvSpPr>
            <a:spLocks/>
          </p:cNvSpPr>
          <p:nvPr/>
        </p:nvSpPr>
        <p:spPr bwMode="auto">
          <a:xfrm>
            <a:off x="7620000" y="5448300"/>
            <a:ext cx="660400" cy="444500"/>
          </a:xfrm>
          <a:prstGeom prst="rect">
            <a:avLst/>
          </a:prstGeom>
          <a:solidFill>
            <a:srgbClr val="D8D8D8"/>
          </a:solidFill>
          <a:ln w="952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14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1400" dirty="0" smtClean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r15b</a:t>
            </a:r>
            <a:endParaRPr lang="en-US" sz="14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7670" name="Rectangle 22"/>
          <p:cNvSpPr>
            <a:spLocks/>
          </p:cNvSpPr>
          <p:nvPr/>
        </p:nvSpPr>
        <p:spPr bwMode="auto">
          <a:xfrm>
            <a:off x="4724400" y="1143000"/>
            <a:ext cx="3556000" cy="5334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%r8</a:t>
            </a:r>
          </a:p>
        </p:txBody>
      </p:sp>
      <p:sp>
        <p:nvSpPr>
          <p:cNvPr id="27671" name="Rectangle 23"/>
          <p:cNvSpPr>
            <a:spLocks/>
          </p:cNvSpPr>
          <p:nvPr/>
        </p:nvSpPr>
        <p:spPr bwMode="auto">
          <a:xfrm>
            <a:off x="4724400" y="1752600"/>
            <a:ext cx="3556000" cy="5334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%r9</a:t>
            </a:r>
          </a:p>
        </p:txBody>
      </p:sp>
      <p:sp>
        <p:nvSpPr>
          <p:cNvPr id="27672" name="Rectangle 24"/>
          <p:cNvSpPr>
            <a:spLocks/>
          </p:cNvSpPr>
          <p:nvPr/>
        </p:nvSpPr>
        <p:spPr bwMode="auto">
          <a:xfrm>
            <a:off x="4724400" y="2362200"/>
            <a:ext cx="3556000" cy="5334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%r10</a:t>
            </a:r>
          </a:p>
        </p:txBody>
      </p:sp>
      <p:sp>
        <p:nvSpPr>
          <p:cNvPr id="27673" name="Rectangle 25"/>
          <p:cNvSpPr>
            <a:spLocks/>
          </p:cNvSpPr>
          <p:nvPr/>
        </p:nvSpPr>
        <p:spPr bwMode="auto">
          <a:xfrm>
            <a:off x="4724400" y="2971800"/>
            <a:ext cx="3556000" cy="5334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%r11</a:t>
            </a:r>
          </a:p>
        </p:txBody>
      </p:sp>
      <p:sp>
        <p:nvSpPr>
          <p:cNvPr id="27674" name="Rectangle 26"/>
          <p:cNvSpPr>
            <a:spLocks/>
          </p:cNvSpPr>
          <p:nvPr/>
        </p:nvSpPr>
        <p:spPr bwMode="auto">
          <a:xfrm>
            <a:off x="4724400" y="3581400"/>
            <a:ext cx="3556000" cy="5334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%r12</a:t>
            </a:r>
          </a:p>
        </p:txBody>
      </p:sp>
      <p:sp>
        <p:nvSpPr>
          <p:cNvPr id="27675" name="Rectangle 27"/>
          <p:cNvSpPr>
            <a:spLocks/>
          </p:cNvSpPr>
          <p:nvPr/>
        </p:nvSpPr>
        <p:spPr bwMode="auto">
          <a:xfrm>
            <a:off x="4724400" y="4191000"/>
            <a:ext cx="3556000" cy="5334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%r13</a:t>
            </a:r>
          </a:p>
        </p:txBody>
      </p:sp>
      <p:sp>
        <p:nvSpPr>
          <p:cNvPr id="27676" name="Rectangle 28"/>
          <p:cNvSpPr>
            <a:spLocks/>
          </p:cNvSpPr>
          <p:nvPr/>
        </p:nvSpPr>
        <p:spPr bwMode="auto">
          <a:xfrm>
            <a:off x="4724400" y="4800600"/>
            <a:ext cx="3556000" cy="5334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%r14</a:t>
            </a:r>
          </a:p>
        </p:txBody>
      </p:sp>
      <p:sp>
        <p:nvSpPr>
          <p:cNvPr id="27677" name="Rectangle 29"/>
          <p:cNvSpPr>
            <a:spLocks/>
          </p:cNvSpPr>
          <p:nvPr/>
        </p:nvSpPr>
        <p:spPr bwMode="auto">
          <a:xfrm>
            <a:off x="4724400" y="5410200"/>
            <a:ext cx="3556000" cy="5334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%r15</a:t>
            </a:r>
          </a:p>
        </p:txBody>
      </p:sp>
      <p:sp>
        <p:nvSpPr>
          <p:cNvPr id="27678" name="Rectangle 30"/>
          <p:cNvSpPr>
            <a:spLocks/>
          </p:cNvSpPr>
          <p:nvPr/>
        </p:nvSpPr>
        <p:spPr bwMode="auto">
          <a:xfrm>
            <a:off x="762000" y="1143000"/>
            <a:ext cx="3556000" cy="5334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24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2400" dirty="0" err="1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rax</a:t>
            </a:r>
            <a:endParaRPr lang="en-US" sz="24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7679" name="Rectangle 31"/>
          <p:cNvSpPr>
            <a:spLocks/>
          </p:cNvSpPr>
          <p:nvPr/>
        </p:nvSpPr>
        <p:spPr bwMode="auto">
          <a:xfrm>
            <a:off x="762000" y="1752600"/>
            <a:ext cx="3556000" cy="5334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24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2400" dirty="0" err="1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rbx</a:t>
            </a:r>
            <a:endParaRPr lang="en-US" sz="24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7680" name="Rectangle 32"/>
          <p:cNvSpPr>
            <a:spLocks/>
          </p:cNvSpPr>
          <p:nvPr/>
        </p:nvSpPr>
        <p:spPr bwMode="auto">
          <a:xfrm>
            <a:off x="762000" y="2362200"/>
            <a:ext cx="3556000" cy="5334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%rcx</a:t>
            </a:r>
          </a:p>
        </p:txBody>
      </p:sp>
      <p:sp>
        <p:nvSpPr>
          <p:cNvPr id="27681" name="Rectangle 33"/>
          <p:cNvSpPr>
            <a:spLocks/>
          </p:cNvSpPr>
          <p:nvPr/>
        </p:nvSpPr>
        <p:spPr bwMode="auto">
          <a:xfrm>
            <a:off x="762000" y="2971800"/>
            <a:ext cx="3556000" cy="5334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%rdx</a:t>
            </a:r>
          </a:p>
        </p:txBody>
      </p:sp>
      <p:sp>
        <p:nvSpPr>
          <p:cNvPr id="27682" name="Rectangle 34"/>
          <p:cNvSpPr>
            <a:spLocks/>
          </p:cNvSpPr>
          <p:nvPr/>
        </p:nvSpPr>
        <p:spPr bwMode="auto">
          <a:xfrm>
            <a:off x="762000" y="3581400"/>
            <a:ext cx="3556000" cy="5334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%rsi</a:t>
            </a:r>
          </a:p>
        </p:txBody>
      </p:sp>
      <p:sp>
        <p:nvSpPr>
          <p:cNvPr id="27683" name="Rectangle 35"/>
          <p:cNvSpPr>
            <a:spLocks/>
          </p:cNvSpPr>
          <p:nvPr/>
        </p:nvSpPr>
        <p:spPr bwMode="auto">
          <a:xfrm>
            <a:off x="762000" y="4191000"/>
            <a:ext cx="3556000" cy="5334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%rdi</a:t>
            </a:r>
          </a:p>
        </p:txBody>
      </p:sp>
      <p:sp>
        <p:nvSpPr>
          <p:cNvPr id="27684" name="Rectangle 36"/>
          <p:cNvSpPr>
            <a:spLocks/>
          </p:cNvSpPr>
          <p:nvPr/>
        </p:nvSpPr>
        <p:spPr bwMode="auto">
          <a:xfrm>
            <a:off x="762000" y="5410200"/>
            <a:ext cx="3556000" cy="5334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%rbp</a:t>
            </a:r>
          </a:p>
        </p:txBody>
      </p:sp>
    </p:spTree>
    <p:extLst>
      <p:ext uri="{BB962C8B-B14F-4D97-AF65-F5344CB8AC3E}">
        <p14:creationId xmlns:p14="http://schemas.microsoft.com/office/powerpoint/2010/main" val="334395255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/>
          </p:cNvSpPr>
          <p:nvPr/>
        </p:nvSpPr>
        <p:spPr bwMode="auto">
          <a:xfrm>
            <a:off x="304800" y="5410200"/>
            <a:ext cx="6629400" cy="111760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>
              <a:tabLst>
                <a:tab pos="514350" algn="l"/>
                <a:tab pos="2801938" algn="l"/>
                <a:tab pos="3086100" algn="l"/>
                <a:tab pos="3086100" algn="l"/>
                <a:tab pos="3086100" algn="l"/>
                <a:tab pos="3086100" algn="l"/>
              </a:tabLst>
            </a:pP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cmpq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%</a:t>
            </a:r>
            <a:r>
              <a:rPr lang="cs-CZ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rsi</a:t>
            </a: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, %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rdi</a:t>
            </a: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# 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Compare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x:y</a:t>
            </a:r>
            <a:endParaRPr lang="cs-CZ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lvl="1" algn="l">
              <a:tabLst>
                <a:tab pos="514350" algn="l"/>
                <a:tab pos="2801938" algn="l"/>
                <a:tab pos="3086100" algn="l"/>
                <a:tab pos="3086100" algn="l"/>
                <a:tab pos="3086100" algn="l"/>
                <a:tab pos="3086100" algn="l"/>
              </a:tabLst>
            </a:pP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setg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%al          # 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Set 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when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&gt;</a:t>
            </a:r>
            <a:endParaRPr lang="cs-CZ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lvl="1" algn="l">
              <a:tabLst>
                <a:tab pos="514350" algn="l"/>
                <a:tab pos="2801938" algn="l"/>
                <a:tab pos="3086100" algn="l"/>
                <a:tab pos="3086100" algn="l"/>
                <a:tab pos="3086100" algn="l"/>
                <a:tab pos="3086100" algn="l"/>
              </a:tabLst>
            </a:pP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movzbl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%</a:t>
            </a: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al, %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eax</a:t>
            </a: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# 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Zero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rest 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of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%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rax</a:t>
            </a:r>
            <a:endParaRPr lang="cs-CZ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>
              <a:tabLst>
                <a:tab pos="514350" algn="l"/>
                <a:tab pos="2801938" algn="l"/>
                <a:tab pos="3086100" algn="l"/>
                <a:tab pos="3086100" algn="l"/>
                <a:tab pos="3086100" algn="l"/>
                <a:tab pos="3086100" algn="l"/>
              </a:tabLst>
            </a:pP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ret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38914" name="Rectangle 2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38915" name="Rectangle 3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38920" name="Rectangle 8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382000" cy="1143000"/>
          </a:xfrm>
          <a:ln/>
        </p:spPr>
        <p:txBody>
          <a:bodyPr/>
          <a:lstStyle/>
          <a:p>
            <a:pPr marL="119063" indent="-119063"/>
            <a:r>
              <a:rPr lang="en-US" dirty="0"/>
              <a:t>Reading Condition Codes (Cont.)</a:t>
            </a:r>
          </a:p>
        </p:txBody>
      </p:sp>
      <p:sp>
        <p:nvSpPr>
          <p:cNvPr id="38921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81000" y="1155700"/>
            <a:ext cx="5880100" cy="3327400"/>
          </a:xfrm>
          <a:ln/>
        </p:spPr>
        <p:txBody>
          <a:bodyPr/>
          <a:lstStyle/>
          <a:p>
            <a:r>
              <a:rPr lang="en-US" dirty="0" err="1"/>
              <a:t>SetX</a:t>
            </a:r>
            <a:r>
              <a:rPr lang="en-US" dirty="0"/>
              <a:t> Instructions: </a:t>
            </a:r>
          </a:p>
          <a:p>
            <a:pPr marL="552450" lvl="1"/>
            <a:r>
              <a:rPr lang="en-US" dirty="0"/>
              <a:t>Set single byte based on combination of condition codes</a:t>
            </a:r>
          </a:p>
          <a:p>
            <a:r>
              <a:rPr lang="en-US" dirty="0"/>
              <a:t>One of </a:t>
            </a:r>
            <a:r>
              <a:rPr lang="en-US" dirty="0" smtClean="0"/>
              <a:t>addressable </a:t>
            </a:r>
            <a:r>
              <a:rPr lang="en-US" dirty="0"/>
              <a:t>byte registers</a:t>
            </a:r>
          </a:p>
          <a:p>
            <a:pPr marL="552450" lvl="1"/>
            <a:r>
              <a:rPr lang="en-US" dirty="0"/>
              <a:t>Does not alter remaining </a:t>
            </a:r>
            <a:r>
              <a:rPr lang="en-US" dirty="0" smtClean="0"/>
              <a:t>bytes</a:t>
            </a:r>
            <a:endParaRPr lang="en-US" dirty="0"/>
          </a:p>
          <a:p>
            <a:pPr marL="552450" lvl="1"/>
            <a:r>
              <a:rPr lang="en-US" dirty="0"/>
              <a:t>Typically use </a:t>
            </a:r>
            <a:r>
              <a:rPr lang="en-US" dirty="0" err="1" smtClean="0">
                <a:latin typeface="Courier New Bold" charset="0"/>
                <a:cs typeface="Courier New Bold" charset="0"/>
                <a:sym typeface="Courier New Bold" charset="0"/>
              </a:rPr>
              <a:t>movzbl</a:t>
            </a:r>
            <a:r>
              <a:rPr lang="en-US" dirty="0" smtClean="0"/>
              <a:t> </a:t>
            </a:r>
            <a:r>
              <a:rPr lang="en-US" dirty="0"/>
              <a:t>to finish </a:t>
            </a:r>
            <a:r>
              <a:rPr lang="en-US" dirty="0" smtClean="0"/>
              <a:t>job</a:t>
            </a:r>
          </a:p>
          <a:p>
            <a:pPr marL="838200" lvl="2"/>
            <a:r>
              <a:rPr lang="en-US" dirty="0" smtClean="0"/>
              <a:t>32-bit instructions also set upper 32 bits to 0</a:t>
            </a:r>
            <a:endParaRPr lang="en-US" dirty="0"/>
          </a:p>
        </p:txBody>
      </p:sp>
      <p:sp>
        <p:nvSpPr>
          <p:cNvPr id="38922" name="Rectangle 10"/>
          <p:cNvSpPr>
            <a:spLocks/>
          </p:cNvSpPr>
          <p:nvPr/>
        </p:nvSpPr>
        <p:spPr bwMode="auto">
          <a:xfrm>
            <a:off x="1143000" y="3886200"/>
            <a:ext cx="3429000" cy="12954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gt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(long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x, 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long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y)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return x &gt; y;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175258"/>
              </p:ext>
            </p:extLst>
          </p:nvPr>
        </p:nvGraphicFramePr>
        <p:xfrm>
          <a:off x="5638800" y="3733800"/>
          <a:ext cx="3352800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1676400"/>
              </a:tblGrid>
              <a:tr h="38100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Register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Use(s)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%</a:t>
                      </a:r>
                      <a:r>
                        <a:rPr lang="en-US" b="1" i="0" dirty="0" err="1" smtClean="0">
                          <a:latin typeface="Courier New"/>
                          <a:cs typeface="Courier New"/>
                        </a:rPr>
                        <a:t>rdi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Argument </a:t>
                      </a:r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x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%</a:t>
                      </a:r>
                      <a:r>
                        <a:rPr lang="en-US" b="1" i="0" dirty="0" err="1" smtClean="0">
                          <a:latin typeface="Courier New"/>
                          <a:cs typeface="Courier New"/>
                        </a:rPr>
                        <a:t>rsi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Argument </a:t>
                      </a:r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y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%</a:t>
                      </a:r>
                      <a:r>
                        <a:rPr lang="en-US" b="1" i="0" dirty="0" err="1" smtClean="0">
                          <a:latin typeface="Courier New"/>
                          <a:cs typeface="Courier New"/>
                        </a:rPr>
                        <a:t>rax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Return value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itle Slid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C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Calibri Bold"/>
        <a:ea typeface="ヒラギノ角ゴ ProN W6"/>
        <a:cs typeface="ヒラギノ角ゴ ProN W6"/>
      </a:majorFont>
      <a:minorFont>
        <a:latin typeface="Calibri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and Content: Build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99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C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and Content: Build">
      <a:majorFont>
        <a:latin typeface="Calibri Bold"/>
        <a:ea typeface="ヒラギノ角ゴ ProN W6"/>
        <a:cs typeface="ヒラギノ角ゴ ProN W6"/>
      </a:majorFont>
      <a:minorFont>
        <a:latin typeface="Calibri Bold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and Content: Buil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itle and Content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99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C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and Content">
      <a:majorFont>
        <a:latin typeface="Calibri Bold"/>
        <a:ea typeface="ヒラギノ角ゴ ProN W6"/>
        <a:cs typeface="ヒラギノ角ゴ ProN W6"/>
      </a:majorFont>
      <a:minorFont>
        <a:latin typeface="Calibri Bold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and Conte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itle Only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99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C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Only">
      <a:majorFont>
        <a:latin typeface="Calibri Bold"/>
        <a:ea typeface="ヒラギノ角ゴ ProN W6"/>
        <a:cs typeface="ヒラギノ角ゴ ProN W6"/>
      </a:majorFont>
      <a:minorFont>
        <a:latin typeface="Calibri Bold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Onl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22443</TotalTime>
  <Pages>0</Pages>
  <Words>3413</Words>
  <Characters>0</Characters>
  <Application>Microsoft Macintosh PowerPoint</Application>
  <PresentationFormat>On-screen Show (4:3)</PresentationFormat>
  <Lines>0</Lines>
  <Paragraphs>958</Paragraphs>
  <Slides>42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42</vt:i4>
      </vt:variant>
    </vt:vector>
  </HeadingPairs>
  <TitlesOfParts>
    <vt:vector size="46" baseType="lpstr">
      <vt:lpstr>Title Slide</vt:lpstr>
      <vt:lpstr>Title and Content: Build</vt:lpstr>
      <vt:lpstr>Title and Content</vt:lpstr>
      <vt:lpstr>Title Only</vt:lpstr>
      <vt:lpstr>Machine-Level Programming II: Control  15-213: Introduction to Computer Systems 6th Lecture, Sep. 17, 2015</vt:lpstr>
      <vt:lpstr>Today</vt:lpstr>
      <vt:lpstr>Processor State (x86-64, Partial)</vt:lpstr>
      <vt:lpstr>Condition Codes (Implicit Setting)</vt:lpstr>
      <vt:lpstr>Condition Codes (Explicit Setting: Compare)</vt:lpstr>
      <vt:lpstr>Condition Codes (Explicit Setting: Test)</vt:lpstr>
      <vt:lpstr>Reading Condition Codes</vt:lpstr>
      <vt:lpstr>x86-64 Integer Registers</vt:lpstr>
      <vt:lpstr>Reading Condition Codes (Cont.)</vt:lpstr>
      <vt:lpstr>Today</vt:lpstr>
      <vt:lpstr>Jumping</vt:lpstr>
      <vt:lpstr>Conditional Branch Example (Old Style)</vt:lpstr>
      <vt:lpstr>Expressing with Goto Code</vt:lpstr>
      <vt:lpstr>General Conditional Expression Translation (Using Branches)</vt:lpstr>
      <vt:lpstr>Using Conditional Moves</vt:lpstr>
      <vt:lpstr>Conditional Move Example</vt:lpstr>
      <vt:lpstr>Bad Cases for Conditional Move</vt:lpstr>
      <vt:lpstr>Today</vt:lpstr>
      <vt:lpstr>“Do-While” Loop Example</vt:lpstr>
      <vt:lpstr>“Do-While” Loop Compilation</vt:lpstr>
      <vt:lpstr>General “Do-While” Translation</vt:lpstr>
      <vt:lpstr>General “While” Translation #1</vt:lpstr>
      <vt:lpstr>While Loop Example #1</vt:lpstr>
      <vt:lpstr>General “While” Translation #2</vt:lpstr>
      <vt:lpstr>While Loop Example #2</vt:lpstr>
      <vt:lpstr>“For” Loop Form</vt:lpstr>
      <vt:lpstr>“For” Loop  While Loop</vt:lpstr>
      <vt:lpstr>For-While Conversion</vt:lpstr>
      <vt:lpstr>“For” Loop Do-While Conversion</vt:lpstr>
      <vt:lpstr>Today</vt:lpstr>
      <vt:lpstr>Switch Statement Example</vt:lpstr>
      <vt:lpstr>Jump Table Structure</vt:lpstr>
      <vt:lpstr>Switch Statement Example</vt:lpstr>
      <vt:lpstr>Switch Statement Example</vt:lpstr>
      <vt:lpstr>Assembly Setup Explanation</vt:lpstr>
      <vt:lpstr>Jump Table</vt:lpstr>
      <vt:lpstr>Code Blocks (x == 1)</vt:lpstr>
      <vt:lpstr>Handling Fall-Through</vt:lpstr>
      <vt:lpstr>Code Blocks (x == 2, x == 3)</vt:lpstr>
      <vt:lpstr>Code Blocks (x == 5, x == 6, default)</vt:lpstr>
      <vt:lpstr>Summarizing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Systems 15-213/18-243, spring 2009</dc:title>
  <dc:creator>Markus Pueschel</dc:creator>
  <dc:description>Redesign of slides created by Randal E. Bryant and David R. O'Hallaron</dc:description>
  <cp:lastModifiedBy>Randal Bryant</cp:lastModifiedBy>
  <cp:revision>1053</cp:revision>
  <cp:lastPrinted>2013-09-12T14:46:51Z</cp:lastPrinted>
  <dcterms:created xsi:type="dcterms:W3CDTF">2012-09-13T15:33:55Z</dcterms:created>
  <dcterms:modified xsi:type="dcterms:W3CDTF">2015-09-17T20:36:25Z</dcterms:modified>
</cp:coreProperties>
</file>