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542" r:id="rId2"/>
    <p:sldId id="543" r:id="rId3"/>
    <p:sldId id="584" r:id="rId4"/>
    <p:sldId id="566" r:id="rId5"/>
    <p:sldId id="545" r:id="rId6"/>
    <p:sldId id="583" r:id="rId7"/>
    <p:sldId id="546" r:id="rId8"/>
    <p:sldId id="548" r:id="rId9"/>
    <p:sldId id="547" r:id="rId10"/>
    <p:sldId id="549" r:id="rId11"/>
    <p:sldId id="550" r:id="rId12"/>
    <p:sldId id="551" r:id="rId13"/>
    <p:sldId id="552" r:id="rId14"/>
    <p:sldId id="567" r:id="rId15"/>
    <p:sldId id="553" r:id="rId16"/>
    <p:sldId id="554" r:id="rId17"/>
    <p:sldId id="555" r:id="rId18"/>
    <p:sldId id="556" r:id="rId19"/>
    <p:sldId id="557" r:id="rId20"/>
    <p:sldId id="558" r:id="rId21"/>
    <p:sldId id="559" r:id="rId22"/>
    <p:sldId id="560" r:id="rId23"/>
    <p:sldId id="569" r:id="rId24"/>
    <p:sldId id="561" r:id="rId25"/>
    <p:sldId id="562" r:id="rId26"/>
    <p:sldId id="563" r:id="rId27"/>
    <p:sldId id="564" r:id="rId28"/>
    <p:sldId id="565" r:id="rId29"/>
    <p:sldId id="574" r:id="rId30"/>
    <p:sldId id="570" r:id="rId31"/>
    <p:sldId id="571" r:id="rId32"/>
    <p:sldId id="581" r:id="rId33"/>
    <p:sldId id="582" r:id="rId34"/>
    <p:sldId id="572" r:id="rId35"/>
    <p:sldId id="573" r:id="rId36"/>
    <p:sldId id="579" r:id="rId37"/>
  </p:sldIdLst>
  <p:sldSz cx="9144000" cy="6858000" type="screen4x3"/>
  <p:notesSz cx="7302500" cy="9586913"/>
  <p:custDataLst>
    <p:tags r:id="rId4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6F5BD"/>
    <a:srgbClr val="F1C7C7"/>
    <a:srgbClr val="B3B3B3"/>
    <a:srgbClr val="E6E6E6"/>
    <a:srgbClr val="D5F1CF"/>
    <a:srgbClr val="990000"/>
    <a:srgbClr val="D09E00"/>
    <a:srgbClr val="EBAFAF"/>
    <a:srgbClr val="ACE3A1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3" autoAdjust="0"/>
    <p:restoredTop sz="94643" autoAdjust="0"/>
  </p:normalViewPr>
  <p:slideViewPr>
    <p:cSldViewPr snapToObjects="1">
      <p:cViewPr varScale="1">
        <p:scale>
          <a:sx n="112" d="100"/>
          <a:sy n="112" d="100"/>
        </p:scale>
        <p:origin x="-104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tags" Target="tags/tag1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hared%20Files\Classes\CS%20213%20F'10\code\22-concurrent-programming\race-gw-2.tx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hared%20Files\Classes\CS%20213%20F'10\code\22-concurrent-programming\race-gw-2.tx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hared%20Files\Classes\CS%20213%20F'10\code\22-concurrent-programming\race-gw-2.tx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cat>
            <c:numRef>
              <c:f>norace!$A$2:$A$101</c:f>
              <c:numCache>
                <c:formatCode>General</c:formatCode>
                <c:ptCount val="100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</c:numCache>
            </c:numRef>
          </c:cat>
          <c:val>
            <c:numRef>
              <c:f>norace!$B$2:$B$101</c:f>
              <c:numCache>
                <c:formatCode>General</c:formatCode>
                <c:ptCount val="100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1.0</c:v>
                </c:pt>
                <c:pt idx="12">
                  <c:v>1.0</c:v>
                </c:pt>
                <c:pt idx="13">
                  <c:v>1.0</c:v>
                </c:pt>
                <c:pt idx="14">
                  <c:v>1.0</c:v>
                </c:pt>
                <c:pt idx="15">
                  <c:v>1.0</c:v>
                </c:pt>
                <c:pt idx="16">
                  <c:v>1.0</c:v>
                </c:pt>
                <c:pt idx="17">
                  <c:v>1.0</c:v>
                </c:pt>
                <c:pt idx="18">
                  <c:v>1.0</c:v>
                </c:pt>
                <c:pt idx="19">
                  <c:v>1.0</c:v>
                </c:pt>
                <c:pt idx="20">
                  <c:v>1.0</c:v>
                </c:pt>
                <c:pt idx="21">
                  <c:v>1.0</c:v>
                </c:pt>
                <c:pt idx="22">
                  <c:v>1.0</c:v>
                </c:pt>
                <c:pt idx="23">
                  <c:v>1.0</c:v>
                </c:pt>
                <c:pt idx="24">
                  <c:v>1.0</c:v>
                </c:pt>
                <c:pt idx="25">
                  <c:v>1.0</c:v>
                </c:pt>
                <c:pt idx="26">
                  <c:v>1.0</c:v>
                </c:pt>
                <c:pt idx="27">
                  <c:v>1.0</c:v>
                </c:pt>
                <c:pt idx="28">
                  <c:v>1.0</c:v>
                </c:pt>
                <c:pt idx="29">
                  <c:v>1.0</c:v>
                </c:pt>
                <c:pt idx="30">
                  <c:v>1.0</c:v>
                </c:pt>
                <c:pt idx="31">
                  <c:v>1.0</c:v>
                </c:pt>
                <c:pt idx="32">
                  <c:v>1.0</c:v>
                </c:pt>
                <c:pt idx="33">
                  <c:v>1.0</c:v>
                </c:pt>
                <c:pt idx="34">
                  <c:v>1.0</c:v>
                </c:pt>
                <c:pt idx="35">
                  <c:v>1.0</c:v>
                </c:pt>
                <c:pt idx="36">
                  <c:v>1.0</c:v>
                </c:pt>
                <c:pt idx="37">
                  <c:v>1.0</c:v>
                </c:pt>
                <c:pt idx="38">
                  <c:v>1.0</c:v>
                </c:pt>
                <c:pt idx="39">
                  <c:v>1.0</c:v>
                </c:pt>
                <c:pt idx="40">
                  <c:v>1.0</c:v>
                </c:pt>
                <c:pt idx="41">
                  <c:v>1.0</c:v>
                </c:pt>
                <c:pt idx="42">
                  <c:v>1.0</c:v>
                </c:pt>
                <c:pt idx="43">
                  <c:v>1.0</c:v>
                </c:pt>
                <c:pt idx="44">
                  <c:v>1.0</c:v>
                </c:pt>
                <c:pt idx="45">
                  <c:v>1.0</c:v>
                </c:pt>
                <c:pt idx="46">
                  <c:v>1.0</c:v>
                </c:pt>
                <c:pt idx="47">
                  <c:v>1.0</c:v>
                </c:pt>
                <c:pt idx="48">
                  <c:v>1.0</c:v>
                </c:pt>
                <c:pt idx="49">
                  <c:v>1.0</c:v>
                </c:pt>
                <c:pt idx="50">
                  <c:v>1.0</c:v>
                </c:pt>
                <c:pt idx="51">
                  <c:v>1.0</c:v>
                </c:pt>
                <c:pt idx="52">
                  <c:v>1.0</c:v>
                </c:pt>
                <c:pt idx="53">
                  <c:v>1.0</c:v>
                </c:pt>
                <c:pt idx="54">
                  <c:v>1.0</c:v>
                </c:pt>
                <c:pt idx="55">
                  <c:v>1.0</c:v>
                </c:pt>
                <c:pt idx="56">
                  <c:v>1.0</c:v>
                </c:pt>
                <c:pt idx="57">
                  <c:v>1.0</c:v>
                </c:pt>
                <c:pt idx="58">
                  <c:v>1.0</c:v>
                </c:pt>
                <c:pt idx="59">
                  <c:v>1.0</c:v>
                </c:pt>
                <c:pt idx="60">
                  <c:v>1.0</c:v>
                </c:pt>
                <c:pt idx="61">
                  <c:v>1.0</c:v>
                </c:pt>
                <c:pt idx="62">
                  <c:v>1.0</c:v>
                </c:pt>
                <c:pt idx="63">
                  <c:v>1.0</c:v>
                </c:pt>
                <c:pt idx="64">
                  <c:v>1.0</c:v>
                </c:pt>
                <c:pt idx="65">
                  <c:v>1.0</c:v>
                </c:pt>
                <c:pt idx="66">
                  <c:v>1.0</c:v>
                </c:pt>
                <c:pt idx="67">
                  <c:v>1.0</c:v>
                </c:pt>
                <c:pt idx="68">
                  <c:v>1.0</c:v>
                </c:pt>
                <c:pt idx="69">
                  <c:v>1.0</c:v>
                </c:pt>
                <c:pt idx="70">
                  <c:v>1.0</c:v>
                </c:pt>
                <c:pt idx="71">
                  <c:v>1.0</c:v>
                </c:pt>
                <c:pt idx="72">
                  <c:v>1.0</c:v>
                </c:pt>
                <c:pt idx="73">
                  <c:v>1.0</c:v>
                </c:pt>
                <c:pt idx="74">
                  <c:v>1.0</c:v>
                </c:pt>
                <c:pt idx="75">
                  <c:v>1.0</c:v>
                </c:pt>
                <c:pt idx="76">
                  <c:v>1.0</c:v>
                </c:pt>
                <c:pt idx="77">
                  <c:v>1.0</c:v>
                </c:pt>
                <c:pt idx="78">
                  <c:v>1.0</c:v>
                </c:pt>
                <c:pt idx="79">
                  <c:v>1.0</c:v>
                </c:pt>
                <c:pt idx="80">
                  <c:v>1.0</c:v>
                </c:pt>
                <c:pt idx="81">
                  <c:v>1.0</c:v>
                </c:pt>
                <c:pt idx="82">
                  <c:v>1.0</c:v>
                </c:pt>
                <c:pt idx="83">
                  <c:v>1.0</c:v>
                </c:pt>
                <c:pt idx="84">
                  <c:v>1.0</c:v>
                </c:pt>
                <c:pt idx="85">
                  <c:v>1.0</c:v>
                </c:pt>
                <c:pt idx="86">
                  <c:v>1.0</c:v>
                </c:pt>
                <c:pt idx="87">
                  <c:v>1.0</c:v>
                </c:pt>
                <c:pt idx="88">
                  <c:v>1.0</c:v>
                </c:pt>
                <c:pt idx="89">
                  <c:v>1.0</c:v>
                </c:pt>
                <c:pt idx="90">
                  <c:v>1.0</c:v>
                </c:pt>
                <c:pt idx="91">
                  <c:v>1.0</c:v>
                </c:pt>
                <c:pt idx="92">
                  <c:v>1.0</c:v>
                </c:pt>
                <c:pt idx="93">
                  <c:v>1.0</c:v>
                </c:pt>
                <c:pt idx="94">
                  <c:v>1.0</c:v>
                </c:pt>
                <c:pt idx="95">
                  <c:v>1.0</c:v>
                </c:pt>
                <c:pt idx="96">
                  <c:v>1.0</c:v>
                </c:pt>
                <c:pt idx="97">
                  <c:v>1.0</c:v>
                </c:pt>
                <c:pt idx="98">
                  <c:v>1.0</c:v>
                </c:pt>
                <c:pt idx="99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-2120137192"/>
        <c:axId val="-2120195048"/>
      </c:barChart>
      <c:catAx>
        <c:axId val="-2120137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20195048"/>
        <c:crosses val="autoZero"/>
        <c:auto val="1"/>
        <c:lblAlgn val="ctr"/>
        <c:lblOffset val="100"/>
        <c:noMultiLvlLbl val="0"/>
      </c:catAx>
      <c:valAx>
        <c:axId val="-2120195048"/>
        <c:scaling>
          <c:orientation val="minMax"/>
          <c:max val="2.0"/>
          <c:min val="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0137192"/>
        <c:crosses val="autoZero"/>
        <c:crossBetween val="between"/>
        <c:majorUnit val="1.0"/>
        <c:minorUnit val="0.04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cat>
            <c:numRef>
              <c:f>'race-gw-2'!$A$2:$A$101</c:f>
              <c:numCache>
                <c:formatCode>General</c:formatCode>
                <c:ptCount val="100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</c:numCache>
            </c:numRef>
          </c:cat>
          <c:val>
            <c:numRef>
              <c:f>'race-gw-2'!$B$2:$B$101</c:f>
              <c:numCache>
                <c:formatCode>General</c:formatCode>
                <c:ptCount val="100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6.0</c:v>
                </c:pt>
                <c:pt idx="11">
                  <c:v>0.0</c:v>
                </c:pt>
                <c:pt idx="12">
                  <c:v>0.0</c:v>
                </c:pt>
                <c:pt idx="13">
                  <c:v>4.0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7.0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1.0</c:v>
                </c:pt>
                <c:pt idx="25">
                  <c:v>3.0</c:v>
                </c:pt>
                <c:pt idx="26">
                  <c:v>0.0</c:v>
                </c:pt>
                <c:pt idx="27">
                  <c:v>3.0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7.0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7.0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7.0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  <c:pt idx="53">
                  <c:v>0.0</c:v>
                </c:pt>
                <c:pt idx="54">
                  <c:v>0.0</c:v>
                </c:pt>
                <c:pt idx="55">
                  <c:v>7.0</c:v>
                </c:pt>
                <c:pt idx="56">
                  <c:v>0.0</c:v>
                </c:pt>
                <c:pt idx="57">
                  <c:v>0.0</c:v>
                </c:pt>
                <c:pt idx="58">
                  <c:v>0.0</c:v>
                </c:pt>
                <c:pt idx="59">
                  <c:v>0.0</c:v>
                </c:pt>
                <c:pt idx="60">
                  <c:v>0.0</c:v>
                </c:pt>
                <c:pt idx="61">
                  <c:v>0.0</c:v>
                </c:pt>
                <c:pt idx="62">
                  <c:v>7.0</c:v>
                </c:pt>
                <c:pt idx="63">
                  <c:v>0.0</c:v>
                </c:pt>
                <c:pt idx="64">
                  <c:v>0.0</c:v>
                </c:pt>
                <c:pt idx="65">
                  <c:v>0.0</c:v>
                </c:pt>
                <c:pt idx="66">
                  <c:v>0.0</c:v>
                </c:pt>
                <c:pt idx="67">
                  <c:v>0.0</c:v>
                </c:pt>
                <c:pt idx="68">
                  <c:v>0.0</c:v>
                </c:pt>
                <c:pt idx="69">
                  <c:v>6.0</c:v>
                </c:pt>
                <c:pt idx="70">
                  <c:v>1.0</c:v>
                </c:pt>
                <c:pt idx="71">
                  <c:v>0.0</c:v>
                </c:pt>
                <c:pt idx="72">
                  <c:v>0.0</c:v>
                </c:pt>
                <c:pt idx="73">
                  <c:v>1.0</c:v>
                </c:pt>
                <c:pt idx="74">
                  <c:v>0.0</c:v>
                </c:pt>
                <c:pt idx="75">
                  <c:v>0.0</c:v>
                </c:pt>
                <c:pt idx="76">
                  <c:v>1.0</c:v>
                </c:pt>
                <c:pt idx="77">
                  <c:v>0.0</c:v>
                </c:pt>
                <c:pt idx="78">
                  <c:v>1.0</c:v>
                </c:pt>
                <c:pt idx="79">
                  <c:v>6.0</c:v>
                </c:pt>
                <c:pt idx="80">
                  <c:v>0.0</c:v>
                </c:pt>
                <c:pt idx="81">
                  <c:v>0.0</c:v>
                </c:pt>
                <c:pt idx="82">
                  <c:v>0.0</c:v>
                </c:pt>
                <c:pt idx="83">
                  <c:v>0.0</c:v>
                </c:pt>
                <c:pt idx="84">
                  <c:v>0.0</c:v>
                </c:pt>
                <c:pt idx="85">
                  <c:v>0.0</c:v>
                </c:pt>
                <c:pt idx="86">
                  <c:v>0.0</c:v>
                </c:pt>
                <c:pt idx="87">
                  <c:v>0.0</c:v>
                </c:pt>
                <c:pt idx="88">
                  <c:v>0.0</c:v>
                </c:pt>
                <c:pt idx="89">
                  <c:v>0.0</c:v>
                </c:pt>
                <c:pt idx="90">
                  <c:v>12.0</c:v>
                </c:pt>
                <c:pt idx="91">
                  <c:v>0.0</c:v>
                </c:pt>
                <c:pt idx="92">
                  <c:v>0.0</c:v>
                </c:pt>
                <c:pt idx="93">
                  <c:v>0.0</c:v>
                </c:pt>
                <c:pt idx="94">
                  <c:v>0.0</c:v>
                </c:pt>
                <c:pt idx="95">
                  <c:v>0.0</c:v>
                </c:pt>
                <c:pt idx="96">
                  <c:v>0.0</c:v>
                </c:pt>
                <c:pt idx="97">
                  <c:v>7.0</c:v>
                </c:pt>
                <c:pt idx="98">
                  <c:v>0.0</c:v>
                </c:pt>
                <c:pt idx="99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083676088"/>
        <c:axId val="-2115459032"/>
      </c:barChart>
      <c:catAx>
        <c:axId val="2083676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15459032"/>
        <c:crosses val="autoZero"/>
        <c:auto val="1"/>
        <c:lblAlgn val="ctr"/>
        <c:lblOffset val="100"/>
        <c:noMultiLvlLbl val="0"/>
      </c:catAx>
      <c:valAx>
        <c:axId val="-2115459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83676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cat>
            <c:numRef>
              <c:f>'race-laptop-1'!$A$2:$A$101</c:f>
              <c:numCache>
                <c:formatCode>General</c:formatCode>
                <c:ptCount val="100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</c:numCache>
            </c:numRef>
          </c:cat>
          <c:val>
            <c:numRef>
              <c:f>'race-laptop-1'!$B$2:$B$101</c:f>
              <c:numCache>
                <c:formatCode>General</c:formatCode>
                <c:ptCount val="100"/>
                <c:pt idx="0">
                  <c:v>0.0</c:v>
                </c:pt>
                <c:pt idx="1">
                  <c:v>2.0</c:v>
                </c:pt>
                <c:pt idx="2">
                  <c:v>0.0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2.0</c:v>
                </c:pt>
                <c:pt idx="9">
                  <c:v>0.0</c:v>
                </c:pt>
                <c:pt idx="10">
                  <c:v>1.0</c:v>
                </c:pt>
                <c:pt idx="11">
                  <c:v>1.0</c:v>
                </c:pt>
                <c:pt idx="12">
                  <c:v>1.0</c:v>
                </c:pt>
                <c:pt idx="13">
                  <c:v>1.0</c:v>
                </c:pt>
                <c:pt idx="14">
                  <c:v>1.0</c:v>
                </c:pt>
                <c:pt idx="15">
                  <c:v>1.0</c:v>
                </c:pt>
                <c:pt idx="16">
                  <c:v>1.0</c:v>
                </c:pt>
                <c:pt idx="17">
                  <c:v>2.0</c:v>
                </c:pt>
                <c:pt idx="18">
                  <c:v>0.0</c:v>
                </c:pt>
                <c:pt idx="19">
                  <c:v>1.0</c:v>
                </c:pt>
                <c:pt idx="20">
                  <c:v>1.0</c:v>
                </c:pt>
                <c:pt idx="21">
                  <c:v>1.0</c:v>
                </c:pt>
                <c:pt idx="22">
                  <c:v>1.0</c:v>
                </c:pt>
                <c:pt idx="23">
                  <c:v>1.0</c:v>
                </c:pt>
                <c:pt idx="24">
                  <c:v>2.0</c:v>
                </c:pt>
                <c:pt idx="25">
                  <c:v>0.0</c:v>
                </c:pt>
                <c:pt idx="26">
                  <c:v>1.0</c:v>
                </c:pt>
                <c:pt idx="27">
                  <c:v>1.0</c:v>
                </c:pt>
                <c:pt idx="28">
                  <c:v>1.0</c:v>
                </c:pt>
                <c:pt idx="29">
                  <c:v>1.0</c:v>
                </c:pt>
                <c:pt idx="30">
                  <c:v>1.0</c:v>
                </c:pt>
                <c:pt idx="31">
                  <c:v>1.0</c:v>
                </c:pt>
                <c:pt idx="32">
                  <c:v>1.0</c:v>
                </c:pt>
                <c:pt idx="33">
                  <c:v>1.0</c:v>
                </c:pt>
                <c:pt idx="34">
                  <c:v>1.0</c:v>
                </c:pt>
                <c:pt idx="35">
                  <c:v>1.0</c:v>
                </c:pt>
                <c:pt idx="36">
                  <c:v>1.0</c:v>
                </c:pt>
                <c:pt idx="37">
                  <c:v>1.0</c:v>
                </c:pt>
                <c:pt idx="38">
                  <c:v>1.0</c:v>
                </c:pt>
                <c:pt idx="39">
                  <c:v>1.0</c:v>
                </c:pt>
                <c:pt idx="40">
                  <c:v>1.0</c:v>
                </c:pt>
                <c:pt idx="41">
                  <c:v>1.0</c:v>
                </c:pt>
                <c:pt idx="42">
                  <c:v>2.0</c:v>
                </c:pt>
                <c:pt idx="43">
                  <c:v>0.0</c:v>
                </c:pt>
                <c:pt idx="44">
                  <c:v>1.0</c:v>
                </c:pt>
                <c:pt idx="45">
                  <c:v>1.0</c:v>
                </c:pt>
                <c:pt idx="46">
                  <c:v>1.0</c:v>
                </c:pt>
                <c:pt idx="47">
                  <c:v>1.0</c:v>
                </c:pt>
                <c:pt idx="48">
                  <c:v>1.0</c:v>
                </c:pt>
                <c:pt idx="49">
                  <c:v>1.0</c:v>
                </c:pt>
                <c:pt idx="50">
                  <c:v>2.0</c:v>
                </c:pt>
                <c:pt idx="51">
                  <c:v>1.0</c:v>
                </c:pt>
                <c:pt idx="52">
                  <c:v>0.0</c:v>
                </c:pt>
                <c:pt idx="53">
                  <c:v>1.0</c:v>
                </c:pt>
                <c:pt idx="54">
                  <c:v>1.0</c:v>
                </c:pt>
                <c:pt idx="55">
                  <c:v>1.0</c:v>
                </c:pt>
                <c:pt idx="56">
                  <c:v>1.0</c:v>
                </c:pt>
                <c:pt idx="57">
                  <c:v>1.0</c:v>
                </c:pt>
                <c:pt idx="58">
                  <c:v>1.0</c:v>
                </c:pt>
                <c:pt idx="59">
                  <c:v>1.0</c:v>
                </c:pt>
                <c:pt idx="60">
                  <c:v>1.0</c:v>
                </c:pt>
                <c:pt idx="61">
                  <c:v>1.0</c:v>
                </c:pt>
                <c:pt idx="62">
                  <c:v>1.0</c:v>
                </c:pt>
                <c:pt idx="63">
                  <c:v>1.0</c:v>
                </c:pt>
                <c:pt idx="64">
                  <c:v>1.0</c:v>
                </c:pt>
                <c:pt idx="65">
                  <c:v>1.0</c:v>
                </c:pt>
                <c:pt idx="66">
                  <c:v>1.0</c:v>
                </c:pt>
                <c:pt idx="67">
                  <c:v>1.0</c:v>
                </c:pt>
                <c:pt idx="68">
                  <c:v>1.0</c:v>
                </c:pt>
                <c:pt idx="69">
                  <c:v>1.0</c:v>
                </c:pt>
                <c:pt idx="70">
                  <c:v>1.0</c:v>
                </c:pt>
                <c:pt idx="71">
                  <c:v>1.0</c:v>
                </c:pt>
                <c:pt idx="72">
                  <c:v>1.0</c:v>
                </c:pt>
                <c:pt idx="73">
                  <c:v>1.0</c:v>
                </c:pt>
                <c:pt idx="74">
                  <c:v>1.0</c:v>
                </c:pt>
                <c:pt idx="75">
                  <c:v>1.0</c:v>
                </c:pt>
                <c:pt idx="76">
                  <c:v>1.0</c:v>
                </c:pt>
                <c:pt idx="77">
                  <c:v>1.0</c:v>
                </c:pt>
                <c:pt idx="78">
                  <c:v>1.0</c:v>
                </c:pt>
                <c:pt idx="79">
                  <c:v>1.0</c:v>
                </c:pt>
                <c:pt idx="80">
                  <c:v>1.0</c:v>
                </c:pt>
                <c:pt idx="81">
                  <c:v>1.0</c:v>
                </c:pt>
                <c:pt idx="82">
                  <c:v>1.0</c:v>
                </c:pt>
                <c:pt idx="83">
                  <c:v>1.0</c:v>
                </c:pt>
                <c:pt idx="84">
                  <c:v>1.0</c:v>
                </c:pt>
                <c:pt idx="85">
                  <c:v>2.0</c:v>
                </c:pt>
                <c:pt idx="86">
                  <c:v>0.0</c:v>
                </c:pt>
                <c:pt idx="87">
                  <c:v>1.0</c:v>
                </c:pt>
                <c:pt idx="88">
                  <c:v>1.0</c:v>
                </c:pt>
                <c:pt idx="89">
                  <c:v>1.0</c:v>
                </c:pt>
                <c:pt idx="90">
                  <c:v>1.0</c:v>
                </c:pt>
                <c:pt idx="91">
                  <c:v>1.0</c:v>
                </c:pt>
                <c:pt idx="92">
                  <c:v>1.0</c:v>
                </c:pt>
                <c:pt idx="93">
                  <c:v>1.0</c:v>
                </c:pt>
                <c:pt idx="94">
                  <c:v>1.0</c:v>
                </c:pt>
                <c:pt idx="95">
                  <c:v>1.0</c:v>
                </c:pt>
                <c:pt idx="96">
                  <c:v>1.0</c:v>
                </c:pt>
                <c:pt idx="97">
                  <c:v>1.0</c:v>
                </c:pt>
                <c:pt idx="98">
                  <c:v>1.0</c:v>
                </c:pt>
                <c:pt idx="99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083657560"/>
        <c:axId val="2083668520"/>
      </c:barChart>
      <c:catAx>
        <c:axId val="2083657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83668520"/>
        <c:crosses val="autoZero"/>
        <c:auto val="1"/>
        <c:lblAlgn val="ctr"/>
        <c:lblOffset val="100"/>
        <c:noMultiLvlLbl val="0"/>
      </c:catAx>
      <c:valAx>
        <c:axId val="2083668520"/>
        <c:scaling>
          <c:orientation val="minMax"/>
          <c:max val="3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83657560"/>
        <c:crosses val="autoZero"/>
        <c:crossBetween val="between"/>
        <c:majorUnit val="1.0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47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61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949450"/>
          </a:xfrm>
        </p:spPr>
        <p:txBody>
          <a:bodyPr/>
          <a:lstStyle/>
          <a:p>
            <a:pPr marL="0" indent="0"/>
            <a:r>
              <a:rPr lang="en-US" dirty="0" smtClean="0"/>
              <a:t>Concurrent Programming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 / 18-213: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23</a:t>
            </a:r>
            <a:r>
              <a:rPr lang="en-US" sz="2000" b="0" baseline="30000" dirty="0" smtClean="0"/>
              <a:t>rd</a:t>
            </a:r>
            <a:r>
              <a:rPr lang="en-US" sz="2000" b="0" dirty="0" smtClean="0"/>
              <a:t> Lecture, Nov. 14, 2013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Randy Bryant, Dave O’Hallaron,  and Greg </a:t>
            </a:r>
            <a:r>
              <a:rPr lang="en-US" dirty="0" err="1" smtClean="0"/>
              <a:t>Kesden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</a:t>
            </a:r>
            <a:r>
              <a:rPr lang="en-US" dirty="0" smtClean="0"/>
              <a:t>Iterative </a:t>
            </a:r>
            <a:r>
              <a:rPr lang="en-US" dirty="0"/>
              <a:t>Echo Server</a:t>
            </a:r>
          </a:p>
        </p:txBody>
      </p:sp>
      <p:sp>
        <p:nvSpPr>
          <p:cNvPr id="849923" name="Rectangle 3"/>
          <p:cNvSpPr>
            <a:spLocks noChangeArrowheads="1"/>
          </p:cNvSpPr>
          <p:nvPr/>
        </p:nvSpPr>
        <p:spPr bwMode="auto">
          <a:xfrm>
            <a:off x="89042" y="1305341"/>
            <a:ext cx="8965916" cy="42473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int main(int argc, char **argv) </a:t>
            </a:r>
          </a:p>
          <a:p>
            <a:r>
              <a:rPr lang="en-US" sz="1800">
                <a:latin typeface="Courier New" pitchFamily="49" charset="0"/>
              </a:rPr>
              <a:t>{</a:t>
            </a:r>
          </a:p>
          <a:p>
            <a:r>
              <a:rPr lang="en-US" sz="1800">
                <a:latin typeface="Courier New" pitchFamily="49" charset="0"/>
              </a:rPr>
              <a:t>    int listenfd, connfd;</a:t>
            </a:r>
          </a:p>
          <a:p>
            <a:r>
              <a:rPr lang="en-US" sz="1800">
                <a:latin typeface="Courier New" pitchFamily="49" charset="0"/>
              </a:rPr>
              <a:t>    int port = atoi(argv[1]);</a:t>
            </a:r>
          </a:p>
          <a:p>
            <a:r>
              <a:rPr lang="en-US" sz="1800">
                <a:latin typeface="Courier New" pitchFamily="49" charset="0"/>
              </a:rPr>
              <a:t>    struct sockaddr_in clientaddr;</a:t>
            </a:r>
          </a:p>
          <a:p>
            <a:r>
              <a:rPr lang="en-US" sz="1800">
                <a:latin typeface="Courier New" pitchFamily="49" charset="0"/>
              </a:rPr>
              <a:t>    int clientlen = sizeof(clientaddr);</a:t>
            </a:r>
          </a:p>
          <a:p>
            <a:endParaRPr lang="en-US" sz="1800">
              <a:latin typeface="Courier New" pitchFamily="49" charset="0"/>
            </a:endParaRPr>
          </a:p>
          <a:p>
            <a:r>
              <a:rPr lang="en-US" sz="1800">
                <a:latin typeface="Courier New" pitchFamily="49" charset="0"/>
              </a:rPr>
              <a:t>    listenfd = Open_listenfd(port);</a:t>
            </a:r>
          </a:p>
          <a:p>
            <a:r>
              <a:rPr lang="en-US" sz="1800">
                <a:latin typeface="Courier New" pitchFamily="49" charset="0"/>
              </a:rPr>
              <a:t>    while (1) {</a:t>
            </a:r>
          </a:p>
          <a:p>
            <a:r>
              <a:rPr lang="en-US" sz="1800">
                <a:latin typeface="Courier New" pitchFamily="49" charset="0"/>
              </a:rPr>
              <a:t>	connfd = Accept(listenfd, (SA *)&amp;clientaddr, &amp;clientlen);</a:t>
            </a:r>
          </a:p>
          <a:p>
            <a:r>
              <a:rPr lang="en-US" sz="1800">
                <a:latin typeface="Courier New" pitchFamily="49" charset="0"/>
              </a:rPr>
              <a:t>	echo(connfd);</a:t>
            </a:r>
          </a:p>
          <a:p>
            <a:r>
              <a:rPr lang="en-US" sz="1800">
                <a:latin typeface="Courier New" pitchFamily="49" charset="0"/>
              </a:rPr>
              <a:t>	Close(connfd);</a:t>
            </a:r>
          </a:p>
          <a:p>
            <a:r>
              <a:rPr lang="en-US" sz="1800">
                <a:latin typeface="Courier New" pitchFamily="49" charset="0"/>
              </a:rPr>
              <a:t>    }</a:t>
            </a:r>
          </a:p>
          <a:p>
            <a:r>
              <a:rPr lang="en-US" sz="1800">
                <a:latin typeface="Courier New" pitchFamily="49" charset="0"/>
              </a:rPr>
              <a:t>    exit(0);</a:t>
            </a:r>
          </a:p>
          <a:p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8499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5610225"/>
            <a:ext cx="8307387" cy="1095375"/>
          </a:xfrm>
        </p:spPr>
        <p:txBody>
          <a:bodyPr/>
          <a:lstStyle/>
          <a:p>
            <a:pPr lvl="1"/>
            <a:r>
              <a:rPr lang="en-US" sz="2400" dirty="0"/>
              <a:t>Accept a connection request</a:t>
            </a:r>
          </a:p>
          <a:p>
            <a:pPr lvl="1"/>
            <a:r>
              <a:rPr lang="en-US" sz="2400" dirty="0"/>
              <a:t>Handle echo requests until client terminates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152400" y="1371600"/>
            <a:ext cx="9007594" cy="5016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</a:rPr>
              <a:t>int main(int argc, char **argv) </a:t>
            </a:r>
          </a:p>
          <a:p>
            <a:r>
              <a:rPr lang="en-US" sz="1600">
                <a:latin typeface="Courier New" pitchFamily="49" charset="0"/>
              </a:rPr>
              <a:t>{</a:t>
            </a:r>
          </a:p>
          <a:p>
            <a:r>
              <a:rPr lang="en-US" sz="1600">
                <a:latin typeface="Courier New" pitchFamily="49" charset="0"/>
              </a:rPr>
              <a:t>    int listenfd, connfd;</a:t>
            </a:r>
          </a:p>
          <a:p>
            <a:r>
              <a:rPr lang="en-US" sz="1600">
                <a:latin typeface="Courier New" pitchFamily="49" charset="0"/>
              </a:rPr>
              <a:t>    int port = atoi(argv[1]);</a:t>
            </a:r>
          </a:p>
          <a:p>
            <a:r>
              <a:rPr lang="en-US" sz="1600">
                <a:latin typeface="Courier New" pitchFamily="49" charset="0"/>
              </a:rPr>
              <a:t>    struct sockaddr_in clientaddr;</a:t>
            </a:r>
          </a:p>
          <a:p>
            <a:r>
              <a:rPr lang="en-US" sz="1600">
                <a:latin typeface="Courier New" pitchFamily="49" charset="0"/>
              </a:rPr>
              <a:t>    int clientlen=sizeof(clientaddr);</a:t>
            </a:r>
          </a:p>
          <a:p>
            <a:endParaRPr lang="en-US" sz="1600">
              <a:latin typeface="Courier New" pitchFamily="49" charset="0"/>
            </a:endParaRPr>
          </a:p>
          <a:p>
            <a:r>
              <a:rPr lang="en-US" sz="1600">
                <a:latin typeface="Courier New" pitchFamily="49" charset="0"/>
              </a:rPr>
              <a:t>    Signal(SIGCHLD, sigchld_handler);</a:t>
            </a:r>
          </a:p>
          <a:p>
            <a:r>
              <a:rPr lang="en-US" sz="1600">
                <a:latin typeface="Courier New" pitchFamily="49" charset="0"/>
              </a:rPr>
              <a:t>    listenfd = Open_listenfd(port);</a:t>
            </a:r>
          </a:p>
          <a:p>
            <a:r>
              <a:rPr lang="en-US" sz="1600">
                <a:latin typeface="Courier New" pitchFamily="49" charset="0"/>
              </a:rPr>
              <a:t>    while (1) {</a:t>
            </a:r>
          </a:p>
          <a:p>
            <a:r>
              <a:rPr lang="en-US" sz="1600">
                <a:latin typeface="Courier New" pitchFamily="49" charset="0"/>
              </a:rPr>
              <a:t>	connfd = Accept(listenfd, (SA *) &amp;clientaddr, &amp;clientlen);</a:t>
            </a:r>
          </a:p>
          <a:p>
            <a:r>
              <a:rPr lang="en-US" sz="1600">
                <a:latin typeface="Courier New" pitchFamily="49" charset="0"/>
              </a:rPr>
              <a:t>	if (Fork() == 0) { </a:t>
            </a:r>
          </a:p>
          <a:p>
            <a:r>
              <a:rPr lang="en-US" sz="1600">
                <a:latin typeface="Courier New" pitchFamily="49" charset="0"/>
              </a:rPr>
              <a:t>	    Close(listenfd); /* Child closes its listening socket */</a:t>
            </a:r>
          </a:p>
          <a:p>
            <a:r>
              <a:rPr lang="en-US" sz="1600">
                <a:latin typeface="Courier New" pitchFamily="49" charset="0"/>
              </a:rPr>
              <a:t>	    echo(connfd);    /* Child services client */</a:t>
            </a:r>
          </a:p>
          <a:p>
            <a:r>
              <a:rPr lang="en-US" sz="1600">
                <a:latin typeface="Courier New" pitchFamily="49" charset="0"/>
              </a:rPr>
              <a:t>	    Close(connfd);   /* Child closes connection with client */</a:t>
            </a:r>
          </a:p>
          <a:p>
            <a:r>
              <a:rPr lang="en-US" sz="1600">
                <a:latin typeface="Courier New" pitchFamily="49" charset="0"/>
              </a:rPr>
              <a:t>	    exit(0);         /* Child exits */</a:t>
            </a:r>
          </a:p>
          <a:p>
            <a:r>
              <a:rPr lang="en-US" sz="1600">
                <a:latin typeface="Courier New" pitchFamily="49" charset="0"/>
              </a:rPr>
              <a:t>	}</a:t>
            </a:r>
          </a:p>
          <a:p>
            <a:r>
              <a:rPr lang="en-US" sz="1600">
                <a:latin typeface="Courier New" pitchFamily="49" charset="0"/>
              </a:rPr>
              <a:t>	Close(connfd); /* Parent closes connected socket (important!) */</a:t>
            </a:r>
          </a:p>
          <a:p>
            <a:r>
              <a:rPr lang="en-US" sz="1600">
                <a:latin typeface="Courier New" pitchFamily="49" charset="0"/>
              </a:rPr>
              <a:t>    }</a:t>
            </a:r>
          </a:p>
          <a:p>
            <a:r>
              <a:rPr lang="en-US" sz="1600">
                <a:latin typeface="Courier New" pitchFamily="49" charset="0"/>
              </a:rPr>
              <a:t>}</a:t>
            </a:r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582613"/>
            <a:ext cx="8788400" cy="573087"/>
          </a:xfrm>
        </p:spPr>
        <p:txBody>
          <a:bodyPr/>
          <a:lstStyle/>
          <a:p>
            <a:r>
              <a:rPr lang="en-US" dirty="0"/>
              <a:t>Process-Based Concurrent</a:t>
            </a:r>
            <a:r>
              <a:rPr lang="en-US" dirty="0" smtClean="0"/>
              <a:t> Echo Server</a:t>
            </a:r>
            <a:endParaRPr lang="en-US" dirty="0"/>
          </a:p>
        </p:txBody>
      </p:sp>
      <p:sp>
        <p:nvSpPr>
          <p:cNvPr id="797700" name="Text Box 4"/>
          <p:cNvSpPr txBox="1">
            <a:spLocks noChangeArrowheads="1"/>
          </p:cNvSpPr>
          <p:nvPr/>
        </p:nvSpPr>
        <p:spPr bwMode="auto">
          <a:xfrm>
            <a:off x="5184775" y="1447800"/>
            <a:ext cx="3455988" cy="1938992"/>
          </a:xfrm>
          <a:prstGeom prst="rect">
            <a:avLst/>
          </a:prstGeom>
          <a:solidFill>
            <a:srgbClr val="D5F1C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/>
            <a:r>
              <a:rPr lang="en-US" dirty="0">
                <a:solidFill>
                  <a:srgbClr val="FF0000"/>
                </a:solidFill>
              </a:rPr>
              <a:t>Fork separate process for each client</a:t>
            </a:r>
          </a:p>
          <a:p>
            <a:pPr marL="228600" indent="-228600"/>
            <a:r>
              <a:rPr lang="en-US" dirty="0">
                <a:solidFill>
                  <a:srgbClr val="FF0000"/>
                </a:solidFill>
              </a:rPr>
              <a:t>Does not allow any communication between different client handlers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6" name="Rectangle 6"/>
          <p:cNvSpPr>
            <a:spLocks noGrp="1" noChangeArrowheads="1"/>
          </p:cNvSpPr>
          <p:nvPr>
            <p:ph type="title"/>
          </p:nvPr>
        </p:nvSpPr>
        <p:spPr>
          <a:xfrm>
            <a:off x="404813" y="485775"/>
            <a:ext cx="8716962" cy="781050"/>
          </a:xfrm>
        </p:spPr>
        <p:txBody>
          <a:bodyPr/>
          <a:lstStyle/>
          <a:p>
            <a:r>
              <a:rPr lang="en-US" dirty="0"/>
              <a:t>Process-Based Concurrent</a:t>
            </a:r>
            <a:r>
              <a:rPr lang="en-US" dirty="0" smtClean="0"/>
              <a:t> Echo Server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(cont)</a:t>
            </a:r>
          </a:p>
        </p:txBody>
      </p:sp>
      <p:sp>
        <p:nvSpPr>
          <p:cNvPr id="798723" name="Rectangle 3"/>
          <p:cNvSpPr>
            <a:spLocks noChangeArrowheads="1"/>
          </p:cNvSpPr>
          <p:nvPr/>
        </p:nvSpPr>
        <p:spPr bwMode="auto">
          <a:xfrm>
            <a:off x="1262063" y="2063750"/>
            <a:ext cx="5561138" cy="175432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void sigchld_handler(int sig) </a:t>
            </a:r>
          </a:p>
          <a:p>
            <a:r>
              <a:rPr lang="en-US" sz="1800">
                <a:latin typeface="Courier New" pitchFamily="49" charset="0"/>
              </a:rPr>
              <a:t>{</a:t>
            </a:r>
          </a:p>
          <a:p>
            <a:r>
              <a:rPr lang="en-US" sz="1800">
                <a:latin typeface="Courier New" pitchFamily="49" charset="0"/>
              </a:rPr>
              <a:t>    while (waitpid(-1, 0, WNOHANG) &gt; 0)</a:t>
            </a:r>
          </a:p>
          <a:p>
            <a:r>
              <a:rPr lang="en-US" sz="1800">
                <a:latin typeface="Courier New" pitchFamily="49" charset="0"/>
              </a:rPr>
              <a:t>	;</a:t>
            </a:r>
          </a:p>
          <a:p>
            <a:r>
              <a:rPr lang="en-US" sz="1800">
                <a:latin typeface="Courier New" pitchFamily="49" charset="0"/>
              </a:rPr>
              <a:t>    return;</a:t>
            </a:r>
          </a:p>
          <a:p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7987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90513" y="4518025"/>
            <a:ext cx="8307387" cy="1927225"/>
          </a:xfrm>
        </p:spPr>
        <p:txBody>
          <a:bodyPr/>
          <a:lstStyle/>
          <a:p>
            <a:pPr lvl="1"/>
            <a:r>
              <a:rPr lang="en-US" sz="2600" dirty="0"/>
              <a:t>Reap all zombie children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81" name="Text Box 13"/>
          <p:cNvSpPr txBox="1">
            <a:spLocks noChangeArrowheads="1"/>
          </p:cNvSpPr>
          <p:nvPr/>
        </p:nvSpPr>
        <p:spPr bwMode="auto">
          <a:xfrm flipH="1">
            <a:off x="5675420" y="3124200"/>
            <a:ext cx="14334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Client 2 data</a:t>
            </a:r>
          </a:p>
        </p:txBody>
      </p:sp>
      <p:sp>
        <p:nvSpPr>
          <p:cNvPr id="90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Execution Model</a:t>
            </a:r>
          </a:p>
        </p:txBody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267200"/>
            <a:ext cx="8307387" cy="2025650"/>
          </a:xfrm>
        </p:spPr>
        <p:txBody>
          <a:bodyPr/>
          <a:lstStyle/>
          <a:p>
            <a:pPr lvl="1"/>
            <a:r>
              <a:rPr lang="en-US" sz="2600" dirty="0"/>
              <a:t>Each client handled by independent process</a:t>
            </a:r>
          </a:p>
          <a:p>
            <a:pPr lvl="1"/>
            <a:r>
              <a:rPr lang="en-US" sz="2600" dirty="0"/>
              <a:t>No shared state between them</a:t>
            </a:r>
          </a:p>
          <a:p>
            <a:pPr lvl="1"/>
            <a:r>
              <a:rPr lang="en-US" sz="2600" dirty="0" smtClean="0"/>
              <a:t>Both parent &amp; child </a:t>
            </a:r>
            <a:r>
              <a:rPr lang="en-US" sz="2600" dirty="0"/>
              <a:t>have copies of </a:t>
            </a:r>
            <a:r>
              <a:rPr lang="en-US" sz="2600" dirty="0" err="1"/>
              <a:t>listenfd</a:t>
            </a:r>
            <a:r>
              <a:rPr lang="en-US" sz="2600" dirty="0"/>
              <a:t> and </a:t>
            </a:r>
            <a:r>
              <a:rPr lang="en-US" sz="2600" dirty="0" err="1"/>
              <a:t>connfd</a:t>
            </a:r>
            <a:endParaRPr lang="en-US" sz="2600" dirty="0"/>
          </a:p>
          <a:p>
            <a:pPr lvl="2"/>
            <a:r>
              <a:rPr lang="en-US" sz="2200" dirty="0"/>
              <a:t>Parent must close </a:t>
            </a:r>
            <a:r>
              <a:rPr lang="en-US" sz="2200" dirty="0" err="1" smtClean="0"/>
              <a:t>connfd</a:t>
            </a:r>
            <a:endParaRPr lang="en-US" sz="2200" dirty="0" smtClean="0"/>
          </a:p>
          <a:p>
            <a:pPr lvl="2"/>
            <a:r>
              <a:rPr lang="en-US" sz="2200" dirty="0" smtClean="0"/>
              <a:t>Child should </a:t>
            </a:r>
            <a:r>
              <a:rPr lang="en-US" sz="2200" dirty="0"/>
              <a:t>close </a:t>
            </a:r>
            <a:r>
              <a:rPr lang="en-US" sz="2200" dirty="0" err="1" smtClean="0"/>
              <a:t>listenfd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903172" name="Rectangle 4"/>
          <p:cNvSpPr>
            <a:spLocks noChangeArrowheads="1"/>
          </p:cNvSpPr>
          <p:nvPr/>
        </p:nvSpPr>
        <p:spPr bwMode="auto">
          <a:xfrm>
            <a:off x="1828800" y="2743200"/>
            <a:ext cx="1114425" cy="1249363"/>
          </a:xfrm>
          <a:prstGeom prst="rect">
            <a:avLst/>
          </a:prstGeom>
          <a:solidFill>
            <a:srgbClr val="D5F1CF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Client 1</a:t>
            </a:r>
          </a:p>
          <a:p>
            <a:pPr algn="ctr"/>
            <a:r>
              <a:rPr lang="en-US" sz="1800" dirty="0"/>
              <a:t>Server</a:t>
            </a:r>
          </a:p>
          <a:p>
            <a:pPr algn="ctr"/>
            <a:r>
              <a:rPr lang="en-US" sz="1800" dirty="0"/>
              <a:t>Process</a:t>
            </a:r>
          </a:p>
        </p:txBody>
      </p:sp>
      <p:sp>
        <p:nvSpPr>
          <p:cNvPr id="903173" name="Rectangle 5"/>
          <p:cNvSpPr>
            <a:spLocks noChangeArrowheads="1"/>
          </p:cNvSpPr>
          <p:nvPr/>
        </p:nvSpPr>
        <p:spPr bwMode="auto">
          <a:xfrm>
            <a:off x="4648200" y="2667000"/>
            <a:ext cx="1114425" cy="1249363"/>
          </a:xfrm>
          <a:prstGeom prst="rect">
            <a:avLst/>
          </a:prstGeom>
          <a:solidFill>
            <a:srgbClr val="D5F1CF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Client 2</a:t>
            </a:r>
          </a:p>
          <a:p>
            <a:pPr algn="ctr"/>
            <a:r>
              <a:rPr lang="en-US" sz="1800" dirty="0"/>
              <a:t>Server</a:t>
            </a:r>
          </a:p>
          <a:p>
            <a:pPr algn="ctr"/>
            <a:r>
              <a:rPr lang="en-US" sz="1800" dirty="0"/>
              <a:t>Process</a:t>
            </a:r>
          </a:p>
        </p:txBody>
      </p:sp>
      <p:sp>
        <p:nvSpPr>
          <p:cNvPr id="903174" name="Rectangle 6"/>
          <p:cNvSpPr>
            <a:spLocks noChangeArrowheads="1"/>
          </p:cNvSpPr>
          <p:nvPr/>
        </p:nvSpPr>
        <p:spPr bwMode="auto">
          <a:xfrm>
            <a:off x="3124200" y="1828800"/>
            <a:ext cx="1295400" cy="1249363"/>
          </a:xfrm>
          <a:prstGeom prst="rect">
            <a:avLst/>
          </a:prstGeom>
          <a:solidFill>
            <a:srgbClr val="F1C7C7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Listening</a:t>
            </a:r>
          </a:p>
          <a:p>
            <a:pPr algn="ctr"/>
            <a:r>
              <a:rPr lang="en-US" sz="1800" dirty="0"/>
              <a:t>Server</a:t>
            </a:r>
          </a:p>
          <a:p>
            <a:pPr algn="ctr"/>
            <a:r>
              <a:rPr lang="en-US" sz="1800" dirty="0"/>
              <a:t>Process</a:t>
            </a:r>
          </a:p>
        </p:txBody>
      </p:sp>
      <p:sp>
        <p:nvSpPr>
          <p:cNvPr id="903175" name="Line 7"/>
          <p:cNvSpPr>
            <a:spLocks noChangeShapeType="1"/>
          </p:cNvSpPr>
          <p:nvPr/>
        </p:nvSpPr>
        <p:spPr bwMode="auto">
          <a:xfrm>
            <a:off x="914400" y="1981200"/>
            <a:ext cx="2209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03177" name="Text Box 9"/>
          <p:cNvSpPr txBox="1">
            <a:spLocks noChangeArrowheads="1"/>
          </p:cNvSpPr>
          <p:nvPr/>
        </p:nvSpPr>
        <p:spPr bwMode="auto">
          <a:xfrm>
            <a:off x="762812" y="1600200"/>
            <a:ext cx="234551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/>
              <a:t>Connection Requests</a:t>
            </a:r>
          </a:p>
        </p:txBody>
      </p:sp>
      <p:sp>
        <p:nvSpPr>
          <p:cNvPr id="903178" name="Line 10"/>
          <p:cNvSpPr>
            <a:spLocks noChangeShapeType="1"/>
          </p:cNvSpPr>
          <p:nvPr/>
        </p:nvSpPr>
        <p:spPr bwMode="auto">
          <a:xfrm>
            <a:off x="419100" y="35052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03179" name="Text Box 11"/>
          <p:cNvSpPr txBox="1">
            <a:spLocks noChangeArrowheads="1"/>
          </p:cNvSpPr>
          <p:nvPr/>
        </p:nvSpPr>
        <p:spPr bwMode="auto">
          <a:xfrm>
            <a:off x="341420" y="3124200"/>
            <a:ext cx="14334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Client 1 data</a:t>
            </a:r>
          </a:p>
        </p:txBody>
      </p:sp>
      <p:sp>
        <p:nvSpPr>
          <p:cNvPr id="903180" name="Line 12"/>
          <p:cNvSpPr>
            <a:spLocks noChangeShapeType="1"/>
          </p:cNvSpPr>
          <p:nvPr/>
        </p:nvSpPr>
        <p:spPr bwMode="auto">
          <a:xfrm flipH="1">
            <a:off x="5753100" y="35052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9120" y="476655"/>
            <a:ext cx="8382000" cy="573087"/>
          </a:xfrm>
        </p:spPr>
        <p:txBody>
          <a:bodyPr/>
          <a:lstStyle/>
          <a:p>
            <a:r>
              <a:rPr lang="en-US" dirty="0" smtClean="0"/>
              <a:t>Concurrent </a:t>
            </a:r>
            <a:r>
              <a:rPr lang="en-US" dirty="0"/>
              <a:t>Server: </a:t>
            </a:r>
            <a:r>
              <a:rPr lang="en-US" dirty="0">
                <a:latin typeface="Courier New" pitchFamily="49" charset="0"/>
              </a:rPr>
              <a:t>accept</a:t>
            </a:r>
            <a:r>
              <a:rPr lang="en-US" dirty="0"/>
              <a:t> Illustrated</a:t>
            </a:r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2967038" y="1239838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58" name="Rectangle 6"/>
          <p:cNvSpPr>
            <a:spLocks noChangeArrowheads="1"/>
          </p:cNvSpPr>
          <p:nvPr/>
        </p:nvSpPr>
        <p:spPr bwMode="auto">
          <a:xfrm>
            <a:off x="469900" y="1576388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59" name="Text Box 7"/>
          <p:cNvSpPr txBox="1">
            <a:spLocks noChangeArrowheads="1"/>
          </p:cNvSpPr>
          <p:nvPr/>
        </p:nvSpPr>
        <p:spPr bwMode="auto">
          <a:xfrm>
            <a:off x="5011738" y="1390513"/>
            <a:ext cx="3294062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000" i="1" dirty="0">
                <a:latin typeface="Calibri" pitchFamily="34" charset="0"/>
              </a:rPr>
              <a:t>1. Server blocks in </a:t>
            </a:r>
            <a:r>
              <a:rPr lang="en-US" sz="2000" i="1" dirty="0">
                <a:latin typeface="Courier New" pitchFamily="49" charset="0"/>
              </a:rPr>
              <a:t>accept</a:t>
            </a:r>
            <a:r>
              <a:rPr lang="en-US" sz="2000" i="1" dirty="0">
                <a:latin typeface="Calibri" pitchFamily="34" charset="0"/>
              </a:rPr>
              <a:t>, waiting for connection request on listening descriptor </a:t>
            </a:r>
            <a:r>
              <a:rPr lang="en-US" sz="2000" i="1" dirty="0" err="1" smtClean="0">
                <a:latin typeface="Courier New" pitchFamily="49" charset="0"/>
              </a:rPr>
              <a:t>listenfd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740360" name="Text Box 8"/>
          <p:cNvSpPr txBox="1">
            <a:spLocks noChangeArrowheads="1"/>
          </p:cNvSpPr>
          <p:nvPr/>
        </p:nvSpPr>
        <p:spPr bwMode="auto">
          <a:xfrm>
            <a:off x="1003300" y="2106613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1" name="Rectangle 9"/>
          <p:cNvSpPr>
            <a:spLocks noChangeArrowheads="1"/>
          </p:cNvSpPr>
          <p:nvPr/>
        </p:nvSpPr>
        <p:spPr bwMode="auto">
          <a:xfrm>
            <a:off x="3449638" y="1576388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3" name="Text Box 11"/>
          <p:cNvSpPr txBox="1">
            <a:spLocks noChangeArrowheads="1"/>
          </p:cNvSpPr>
          <p:nvPr/>
        </p:nvSpPr>
        <p:spPr bwMode="auto">
          <a:xfrm>
            <a:off x="2967038" y="3108325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65" name="Rectangle 13"/>
          <p:cNvSpPr>
            <a:spLocks noChangeArrowheads="1"/>
          </p:cNvSpPr>
          <p:nvPr/>
        </p:nvSpPr>
        <p:spPr bwMode="auto">
          <a:xfrm>
            <a:off x="469900" y="3444875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66" name="Text Box 14"/>
          <p:cNvSpPr txBox="1">
            <a:spLocks noChangeArrowheads="1"/>
          </p:cNvSpPr>
          <p:nvPr/>
        </p:nvSpPr>
        <p:spPr bwMode="auto">
          <a:xfrm>
            <a:off x="1003300" y="397510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7" name="Rectangle 15"/>
          <p:cNvSpPr>
            <a:spLocks noChangeArrowheads="1"/>
          </p:cNvSpPr>
          <p:nvPr/>
        </p:nvSpPr>
        <p:spPr bwMode="auto">
          <a:xfrm>
            <a:off x="3449638" y="3444875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8" name="Line 16"/>
          <p:cNvSpPr>
            <a:spLocks noChangeShapeType="1"/>
          </p:cNvSpPr>
          <p:nvPr/>
        </p:nvSpPr>
        <p:spPr bwMode="auto">
          <a:xfrm>
            <a:off x="1536700" y="357505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9" name="Text Box 17"/>
          <p:cNvSpPr txBox="1">
            <a:spLocks noChangeArrowheads="1"/>
          </p:cNvSpPr>
          <p:nvPr/>
        </p:nvSpPr>
        <p:spPr bwMode="auto">
          <a:xfrm>
            <a:off x="5048250" y="3277572"/>
            <a:ext cx="366287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i="1" dirty="0">
                <a:latin typeface="Calibri" pitchFamily="34" charset="0"/>
              </a:rPr>
              <a:t>2. Client makes connection request by calling</a:t>
            </a:r>
            <a:r>
              <a:rPr lang="en-US" sz="2000" i="1" dirty="0" smtClean="0">
                <a:latin typeface="Calibri" pitchFamily="34" charset="0"/>
              </a:rPr>
              <a:t> </a:t>
            </a:r>
            <a:r>
              <a:rPr lang="en-US" sz="2000" i="1" dirty="0" smtClean="0">
                <a:latin typeface="Courier New" pitchFamily="49" charset="0"/>
              </a:rPr>
              <a:t>connect</a:t>
            </a:r>
            <a:endParaRPr lang="en-US" sz="2000" i="1" dirty="0">
              <a:latin typeface="Courier New" pitchFamily="49" charset="0"/>
            </a:endParaRPr>
          </a:p>
        </p:txBody>
      </p:sp>
      <p:sp>
        <p:nvSpPr>
          <p:cNvPr id="740377" name="Text Box 25"/>
          <p:cNvSpPr txBox="1">
            <a:spLocks noChangeArrowheads="1"/>
          </p:cNvSpPr>
          <p:nvPr/>
        </p:nvSpPr>
        <p:spPr bwMode="auto">
          <a:xfrm>
            <a:off x="1358514" y="2990850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sp>
        <p:nvSpPr>
          <p:cNvPr id="740371" name="Text Box 19"/>
          <p:cNvSpPr txBox="1">
            <a:spLocks noChangeArrowheads="1"/>
          </p:cNvSpPr>
          <p:nvPr/>
        </p:nvSpPr>
        <p:spPr bwMode="auto">
          <a:xfrm>
            <a:off x="2954338" y="4572000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73" name="Rectangle 21"/>
          <p:cNvSpPr>
            <a:spLocks noChangeArrowheads="1"/>
          </p:cNvSpPr>
          <p:nvPr/>
        </p:nvSpPr>
        <p:spPr bwMode="auto">
          <a:xfrm>
            <a:off x="457200" y="5762625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74" name="Text Box 22"/>
          <p:cNvSpPr txBox="1">
            <a:spLocks noChangeArrowheads="1"/>
          </p:cNvSpPr>
          <p:nvPr/>
        </p:nvSpPr>
        <p:spPr bwMode="auto">
          <a:xfrm>
            <a:off x="990600" y="629285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75" name="Rectangle 23"/>
          <p:cNvSpPr>
            <a:spLocks noChangeArrowheads="1"/>
          </p:cNvSpPr>
          <p:nvPr/>
        </p:nvSpPr>
        <p:spPr bwMode="auto">
          <a:xfrm>
            <a:off x="3436938" y="4908550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76" name="Text Box 24"/>
          <p:cNvSpPr txBox="1">
            <a:spLocks noChangeArrowheads="1"/>
          </p:cNvSpPr>
          <p:nvPr/>
        </p:nvSpPr>
        <p:spPr bwMode="auto">
          <a:xfrm>
            <a:off x="5057775" y="4693584"/>
            <a:ext cx="4010025" cy="16312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000" i="1" dirty="0">
                <a:latin typeface="Calibri" pitchFamily="34" charset="0"/>
              </a:rPr>
              <a:t>3. Server returns </a:t>
            </a:r>
            <a:r>
              <a:rPr lang="en-US" sz="2000" i="1" dirty="0" err="1">
                <a:latin typeface="Courier New" pitchFamily="49" charset="0"/>
              </a:rPr>
              <a:t>connfd</a:t>
            </a:r>
            <a:r>
              <a:rPr lang="en-US" sz="2000" i="1" dirty="0">
                <a:latin typeface="Calibri" pitchFamily="34" charset="0"/>
              </a:rPr>
              <a:t> from </a:t>
            </a:r>
            <a:r>
              <a:rPr lang="en-US" sz="2000" i="1" dirty="0">
                <a:latin typeface="Courier New" pitchFamily="49" charset="0"/>
              </a:rPr>
              <a:t>accept</a:t>
            </a:r>
            <a:r>
              <a:rPr lang="en-US" sz="2000" i="1" dirty="0">
                <a:latin typeface="Calibri" pitchFamily="34" charset="0"/>
              </a:rPr>
              <a:t>. </a:t>
            </a:r>
            <a:r>
              <a:rPr lang="en-US" sz="2000" i="1" dirty="0" smtClean="0">
                <a:latin typeface="Calibri" pitchFamily="34" charset="0"/>
              </a:rPr>
              <a:t>Forks child to handle client.  Connection </a:t>
            </a:r>
            <a:r>
              <a:rPr lang="en-US" sz="2000" i="1" dirty="0">
                <a:latin typeface="Calibri" pitchFamily="34" charset="0"/>
              </a:rPr>
              <a:t>is now established between </a:t>
            </a:r>
            <a:r>
              <a:rPr lang="en-US" sz="2000" i="1" dirty="0" err="1">
                <a:latin typeface="Courier New" pitchFamily="49" charset="0"/>
              </a:rPr>
              <a:t>clientfd</a:t>
            </a:r>
            <a:r>
              <a:rPr lang="en-US" sz="2000" i="1" dirty="0">
                <a:latin typeface="Calibri" pitchFamily="34" charset="0"/>
              </a:rPr>
              <a:t> and </a:t>
            </a:r>
            <a:r>
              <a:rPr lang="en-US" sz="2000" i="1" dirty="0" err="1" smtClean="0">
                <a:latin typeface="Courier New" pitchFamily="49" charset="0"/>
              </a:rPr>
              <a:t>connfd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740380" name="Line 28"/>
          <p:cNvSpPr>
            <a:spLocks noChangeShapeType="1"/>
          </p:cNvSpPr>
          <p:nvPr/>
        </p:nvSpPr>
        <p:spPr bwMode="auto">
          <a:xfrm>
            <a:off x="1651000" y="6210299"/>
            <a:ext cx="109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57" name="Oval 5"/>
          <p:cNvSpPr>
            <a:spLocks noChangeAspect="1" noChangeArrowheads="1"/>
          </p:cNvSpPr>
          <p:nvPr/>
        </p:nvSpPr>
        <p:spPr bwMode="auto">
          <a:xfrm>
            <a:off x="1459285" y="1952625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64" name="Oval 12"/>
          <p:cNvSpPr>
            <a:spLocks noChangeAspect="1" noChangeArrowheads="1"/>
          </p:cNvSpPr>
          <p:nvPr/>
        </p:nvSpPr>
        <p:spPr bwMode="auto">
          <a:xfrm>
            <a:off x="1459285" y="3821113"/>
            <a:ext cx="128588" cy="128587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2" name="Oval 20"/>
          <p:cNvSpPr>
            <a:spLocks noChangeAspect="1" noChangeArrowheads="1"/>
          </p:cNvSpPr>
          <p:nvPr/>
        </p:nvSpPr>
        <p:spPr bwMode="auto">
          <a:xfrm>
            <a:off x="1459285" y="6138862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55" name="Oval 3"/>
          <p:cNvSpPr>
            <a:spLocks noChangeAspect="1" noChangeArrowheads="1"/>
          </p:cNvSpPr>
          <p:nvPr/>
        </p:nvSpPr>
        <p:spPr bwMode="auto">
          <a:xfrm>
            <a:off x="3388805" y="1635125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2" name="Oval 10"/>
          <p:cNvSpPr>
            <a:spLocks noChangeAspect="1" noChangeArrowheads="1"/>
          </p:cNvSpPr>
          <p:nvPr/>
        </p:nvSpPr>
        <p:spPr bwMode="auto">
          <a:xfrm>
            <a:off x="3388805" y="3503613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70" name="Oval 18"/>
          <p:cNvSpPr>
            <a:spLocks noChangeAspect="1" noChangeArrowheads="1"/>
          </p:cNvSpPr>
          <p:nvPr/>
        </p:nvSpPr>
        <p:spPr bwMode="auto">
          <a:xfrm>
            <a:off x="3388805" y="4967287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2960688" y="5749925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 smtClean="0">
                <a:latin typeface="Calibri" pitchFamily="34" charset="0"/>
              </a:rPr>
              <a:t>Server</a:t>
            </a:r>
          </a:p>
          <a:p>
            <a:pPr algn="ctr" defTabSz="912813"/>
            <a:r>
              <a:rPr lang="en-US" sz="1600" dirty="0" smtClean="0">
                <a:latin typeface="Calibri" pitchFamily="34" charset="0"/>
              </a:rPr>
              <a:t>Child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0" name="Oval 26"/>
          <p:cNvSpPr>
            <a:spLocks noChangeAspect="1" noChangeArrowheads="1"/>
          </p:cNvSpPr>
          <p:nvPr/>
        </p:nvSpPr>
        <p:spPr bwMode="auto">
          <a:xfrm>
            <a:off x="2912554" y="6138862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2590800" y="6292850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connfd(4)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323138" cy="1095375"/>
          </a:xfrm>
        </p:spPr>
        <p:txBody>
          <a:bodyPr/>
          <a:lstStyle/>
          <a:p>
            <a:r>
              <a:rPr lang="en-US"/>
              <a:t>Implementation Must-dos With </a:t>
            </a:r>
            <a:br>
              <a:rPr lang="en-US"/>
            </a:br>
            <a:r>
              <a:rPr lang="en-US"/>
              <a:t>Process-Based Designs</a:t>
            </a:r>
          </a:p>
        </p:txBody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5164138"/>
          </a:xfrm>
        </p:spPr>
        <p:txBody>
          <a:bodyPr/>
          <a:lstStyle/>
          <a:p>
            <a:r>
              <a:rPr lang="en-US" sz="2600" dirty="0"/>
              <a:t>Listening server process must reap zombie children</a:t>
            </a:r>
          </a:p>
          <a:p>
            <a:pPr lvl="1"/>
            <a:r>
              <a:rPr lang="en-US" sz="2200" dirty="0"/>
              <a:t>to avoid fatal memory leak</a:t>
            </a:r>
          </a:p>
          <a:p>
            <a:r>
              <a:rPr lang="en-US" sz="2600" dirty="0"/>
              <a:t>Listening server process must </a:t>
            </a:r>
            <a:r>
              <a:rPr lang="en-US" sz="2600" dirty="0">
                <a:latin typeface="Courier New" pitchFamily="49" charset="0"/>
              </a:rPr>
              <a:t>close</a:t>
            </a:r>
            <a:r>
              <a:rPr lang="en-US" sz="2600" dirty="0"/>
              <a:t> its copy of </a:t>
            </a:r>
            <a:r>
              <a:rPr lang="en-US" sz="2600" dirty="0" err="1">
                <a:latin typeface="Courier New" pitchFamily="49" charset="0"/>
              </a:rPr>
              <a:t>connfd</a:t>
            </a:r>
            <a:endParaRPr lang="en-US" sz="2600" dirty="0"/>
          </a:p>
          <a:p>
            <a:pPr lvl="1"/>
            <a:r>
              <a:rPr lang="en-US" sz="2200" dirty="0"/>
              <a:t>Kernel keeps reference for each socket/open file</a:t>
            </a:r>
          </a:p>
          <a:p>
            <a:pPr lvl="1"/>
            <a:r>
              <a:rPr lang="en-US" sz="2200" dirty="0"/>
              <a:t>After fork, </a:t>
            </a:r>
            <a:r>
              <a:rPr lang="en-US" sz="2200" dirty="0" err="1">
                <a:latin typeface="Courier New" pitchFamily="49" charset="0"/>
              </a:rPr>
              <a:t>refcnt(connfd</a:t>
            </a:r>
            <a:r>
              <a:rPr lang="en-US" sz="2200" dirty="0">
                <a:latin typeface="Courier New" pitchFamily="49" charset="0"/>
              </a:rPr>
              <a:t>) = 2</a:t>
            </a:r>
            <a:endParaRPr lang="en-US" sz="2200" dirty="0"/>
          </a:p>
          <a:p>
            <a:pPr lvl="1"/>
            <a:r>
              <a:rPr lang="en-US" sz="2200" dirty="0"/>
              <a:t>Connection will not be closed until </a:t>
            </a:r>
            <a:r>
              <a:rPr lang="en-US" sz="2200" dirty="0" err="1">
                <a:latin typeface="Courier New" pitchFamily="49" charset="0"/>
              </a:rPr>
              <a:t>refcnt(connfd</a:t>
            </a:r>
            <a:r>
              <a:rPr lang="en-US" sz="2200" dirty="0">
                <a:latin typeface="Courier New" pitchFamily="49" charset="0"/>
              </a:rPr>
              <a:t>) == 0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357188"/>
            <a:ext cx="8629650" cy="1041400"/>
          </a:xfrm>
        </p:spPr>
        <p:txBody>
          <a:bodyPr/>
          <a:lstStyle/>
          <a:p>
            <a:r>
              <a:rPr lang="en-US"/>
              <a:t>Pros and Cons of Process-Based Designs</a:t>
            </a:r>
          </a:p>
        </p:txBody>
      </p:sp>
      <p:sp>
        <p:nvSpPr>
          <p:cNvPr id="80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752599"/>
            <a:ext cx="8737600" cy="4908551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600" dirty="0"/>
              <a:t>+ Handle multiple connections concurrently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+ Clean sharing model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descriptors (no)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file tables (yes)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global variables (no)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+ Simple and straightforward</a:t>
            </a:r>
          </a:p>
          <a:p>
            <a:pPr>
              <a:lnSpc>
                <a:spcPct val="85000"/>
              </a:lnSpc>
            </a:pPr>
            <a:r>
              <a:rPr lang="en-US" sz="2600" dirty="0" smtClean="0">
                <a:latin typeface="Arial Black"/>
              </a:rPr>
              <a:t>–</a:t>
            </a:r>
            <a:r>
              <a:rPr lang="en-US" sz="2600" dirty="0" smtClean="0"/>
              <a:t> </a:t>
            </a:r>
            <a:r>
              <a:rPr lang="en-US" sz="2600" dirty="0"/>
              <a:t>Additional overhead for process control</a:t>
            </a:r>
          </a:p>
          <a:p>
            <a:pPr>
              <a:lnSpc>
                <a:spcPct val="85000"/>
              </a:lnSpc>
            </a:pPr>
            <a:r>
              <a:rPr lang="en-US" sz="2600" dirty="0" smtClean="0">
                <a:latin typeface="Arial Black"/>
              </a:rPr>
              <a:t>–</a:t>
            </a:r>
            <a:r>
              <a:rPr lang="en-US" sz="2600" dirty="0" smtClean="0"/>
              <a:t> </a:t>
            </a:r>
            <a:r>
              <a:rPr lang="en-US" sz="2600" dirty="0"/>
              <a:t>Nontrivial to share data between processes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Requires IPC (</a:t>
            </a:r>
            <a:r>
              <a:rPr lang="en-US" sz="2200" dirty="0" err="1"/>
              <a:t>interprocess</a:t>
            </a:r>
            <a:r>
              <a:rPr lang="en-US" sz="2200" dirty="0"/>
              <a:t> communication) mechanisms</a:t>
            </a:r>
          </a:p>
          <a:p>
            <a:pPr lvl="2">
              <a:lnSpc>
                <a:spcPct val="97000"/>
              </a:lnSpc>
              <a:buFont typeface="Wingdings" pitchFamily="2" charset="2"/>
              <a:buChar char="§"/>
            </a:pPr>
            <a:r>
              <a:rPr lang="en-US" dirty="0"/>
              <a:t>FIFO’s (named pipes),  System V shared memory and semaphores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247650"/>
            <a:ext cx="8721725" cy="781050"/>
          </a:xfrm>
        </p:spPr>
        <p:txBody>
          <a:bodyPr/>
          <a:lstStyle/>
          <a:p>
            <a:r>
              <a:rPr lang="en-US"/>
              <a:t>Approach #2: Multiple Threads</a:t>
            </a:r>
          </a:p>
        </p:txBody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95400"/>
            <a:ext cx="8853487" cy="5149850"/>
          </a:xfrm>
        </p:spPr>
        <p:txBody>
          <a:bodyPr/>
          <a:lstStyle/>
          <a:p>
            <a:r>
              <a:rPr lang="en-US" sz="2600" dirty="0"/>
              <a:t>Very similar to approach #1 (multiple processes)</a:t>
            </a:r>
          </a:p>
          <a:p>
            <a:pPr lvl="1"/>
            <a:r>
              <a:rPr lang="en-US" dirty="0"/>
              <a:t>	</a:t>
            </a:r>
            <a:r>
              <a:rPr lang="en-US" sz="2200" dirty="0"/>
              <a:t>but, with threads instead of processes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814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Traditional View of a Process</a:t>
            </a:r>
          </a:p>
        </p:txBody>
      </p:sp>
      <p:sp>
        <p:nvSpPr>
          <p:cNvPr id="801815" name="Rectangle 2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Process = process context + code, data, and stack</a:t>
            </a:r>
          </a:p>
        </p:txBody>
      </p:sp>
      <p:sp>
        <p:nvSpPr>
          <p:cNvPr id="801795" name="Rectangle 3"/>
          <p:cNvSpPr>
            <a:spLocks noChangeAspect="1" noChangeArrowheads="1"/>
          </p:cNvSpPr>
          <p:nvPr/>
        </p:nvSpPr>
        <p:spPr bwMode="auto">
          <a:xfrm>
            <a:off x="5095875" y="3287713"/>
            <a:ext cx="2230438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shared libraries</a:t>
            </a:r>
          </a:p>
        </p:txBody>
      </p:sp>
      <p:sp>
        <p:nvSpPr>
          <p:cNvPr id="801796" name="Rectangle 4"/>
          <p:cNvSpPr>
            <a:spLocks noChangeAspect="1" noChangeArrowheads="1"/>
          </p:cNvSpPr>
          <p:nvPr/>
        </p:nvSpPr>
        <p:spPr bwMode="auto">
          <a:xfrm>
            <a:off x="5095875" y="3606800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1797" name="Rectangle 5"/>
          <p:cNvSpPr>
            <a:spLocks noChangeAspect="1" noChangeArrowheads="1"/>
          </p:cNvSpPr>
          <p:nvPr/>
        </p:nvSpPr>
        <p:spPr bwMode="auto">
          <a:xfrm>
            <a:off x="5095875" y="3860800"/>
            <a:ext cx="2230438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run-time heap</a:t>
            </a:r>
          </a:p>
        </p:txBody>
      </p:sp>
      <p:sp>
        <p:nvSpPr>
          <p:cNvPr id="801798" name="Text Box 6"/>
          <p:cNvSpPr txBox="1">
            <a:spLocks noChangeAspect="1" noChangeArrowheads="1"/>
          </p:cNvSpPr>
          <p:nvPr/>
        </p:nvSpPr>
        <p:spPr bwMode="auto">
          <a:xfrm>
            <a:off x="4867275" y="4927600"/>
            <a:ext cx="248786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/>
              <a:t>0</a:t>
            </a:r>
            <a:endParaRPr lang="en-US" sz="1200"/>
          </a:p>
        </p:txBody>
      </p:sp>
      <p:sp>
        <p:nvSpPr>
          <p:cNvPr id="801799" name="Rectangle 7"/>
          <p:cNvSpPr>
            <a:spLocks noChangeAspect="1" noChangeArrowheads="1"/>
          </p:cNvSpPr>
          <p:nvPr/>
        </p:nvSpPr>
        <p:spPr bwMode="auto">
          <a:xfrm>
            <a:off x="5095875" y="4149725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read/write data</a:t>
            </a:r>
          </a:p>
        </p:txBody>
      </p:sp>
      <p:sp>
        <p:nvSpPr>
          <p:cNvPr id="801801" name="Text Box 9"/>
          <p:cNvSpPr txBox="1">
            <a:spLocks noChangeArrowheads="1"/>
          </p:cNvSpPr>
          <p:nvPr/>
        </p:nvSpPr>
        <p:spPr bwMode="auto">
          <a:xfrm>
            <a:off x="1209675" y="2790825"/>
            <a:ext cx="2363147" cy="2616101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/>
              <a:t>Program context:</a:t>
            </a:r>
          </a:p>
          <a:p>
            <a:r>
              <a:rPr lang="en-US" sz="1800" dirty="0"/>
              <a:t>    Data registers</a:t>
            </a:r>
          </a:p>
          <a:p>
            <a:r>
              <a:rPr lang="en-US" sz="1800" dirty="0"/>
              <a:t>    Condition codes</a:t>
            </a:r>
          </a:p>
          <a:p>
            <a:r>
              <a:rPr lang="en-US" sz="1800" dirty="0"/>
              <a:t>    Stack pointer (SP)</a:t>
            </a:r>
          </a:p>
          <a:p>
            <a:r>
              <a:rPr lang="en-US" sz="1800" dirty="0"/>
              <a:t>    Program counter (PC)</a:t>
            </a:r>
          </a:p>
          <a:p>
            <a:r>
              <a:rPr lang="en-US" sz="1600" dirty="0"/>
              <a:t>Kernel context:</a:t>
            </a:r>
          </a:p>
          <a:p>
            <a:r>
              <a:rPr lang="en-US" sz="1600" dirty="0"/>
              <a:t>    </a:t>
            </a:r>
            <a:r>
              <a:rPr lang="en-US" sz="1800" dirty="0"/>
              <a:t>VM structures</a:t>
            </a:r>
          </a:p>
          <a:p>
            <a:r>
              <a:rPr lang="en-US" sz="1800" dirty="0"/>
              <a:t>    Descriptor table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brk</a:t>
            </a:r>
            <a:r>
              <a:rPr lang="en-US" sz="1800" dirty="0"/>
              <a:t> pointer</a:t>
            </a:r>
          </a:p>
        </p:txBody>
      </p:sp>
      <p:sp>
        <p:nvSpPr>
          <p:cNvPr id="801802" name="Text Box 10"/>
          <p:cNvSpPr txBox="1">
            <a:spLocks noChangeArrowheads="1"/>
          </p:cNvSpPr>
          <p:nvPr/>
        </p:nvSpPr>
        <p:spPr bwMode="auto">
          <a:xfrm>
            <a:off x="4867275" y="2179022"/>
            <a:ext cx="235192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/>
              <a:t>Code, data, and stack</a:t>
            </a:r>
          </a:p>
        </p:txBody>
      </p:sp>
      <p:sp>
        <p:nvSpPr>
          <p:cNvPr id="801803" name="Rectangle 11"/>
          <p:cNvSpPr>
            <a:spLocks noChangeAspect="1" noChangeArrowheads="1"/>
          </p:cNvSpPr>
          <p:nvPr/>
        </p:nvSpPr>
        <p:spPr bwMode="auto">
          <a:xfrm>
            <a:off x="5095875" y="4470400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read-only code/data</a:t>
            </a:r>
          </a:p>
        </p:txBody>
      </p:sp>
      <p:sp>
        <p:nvSpPr>
          <p:cNvPr id="801804" name="Rectangle 12"/>
          <p:cNvSpPr>
            <a:spLocks noChangeAspect="1" noChangeArrowheads="1"/>
          </p:cNvSpPr>
          <p:nvPr/>
        </p:nvSpPr>
        <p:spPr bwMode="auto">
          <a:xfrm>
            <a:off x="5095875" y="4775200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1805" name="Rectangle 13"/>
          <p:cNvSpPr>
            <a:spLocks noChangeAspect="1" noChangeArrowheads="1"/>
          </p:cNvSpPr>
          <p:nvPr/>
        </p:nvSpPr>
        <p:spPr bwMode="auto">
          <a:xfrm>
            <a:off x="5095875" y="2973388"/>
            <a:ext cx="2230438" cy="319087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1806" name="Rectangle 14"/>
          <p:cNvSpPr>
            <a:spLocks noChangeAspect="1" noChangeArrowheads="1"/>
          </p:cNvSpPr>
          <p:nvPr/>
        </p:nvSpPr>
        <p:spPr bwMode="auto">
          <a:xfrm>
            <a:off x="5095875" y="2667000"/>
            <a:ext cx="2230438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stack</a:t>
            </a:r>
          </a:p>
        </p:txBody>
      </p:sp>
      <p:sp>
        <p:nvSpPr>
          <p:cNvPr id="801807" name="Text Box 15"/>
          <p:cNvSpPr txBox="1">
            <a:spLocks noChangeArrowheads="1"/>
          </p:cNvSpPr>
          <p:nvPr/>
        </p:nvSpPr>
        <p:spPr bwMode="auto">
          <a:xfrm>
            <a:off x="4295775" y="2803525"/>
            <a:ext cx="4379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SP</a:t>
            </a:r>
          </a:p>
        </p:txBody>
      </p:sp>
      <p:sp>
        <p:nvSpPr>
          <p:cNvPr id="801808" name="Line 16"/>
          <p:cNvSpPr>
            <a:spLocks noChangeShapeType="1"/>
          </p:cNvSpPr>
          <p:nvPr/>
        </p:nvSpPr>
        <p:spPr bwMode="auto">
          <a:xfrm>
            <a:off x="4737100" y="29845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1809" name="Text Box 17"/>
          <p:cNvSpPr txBox="1">
            <a:spLocks noChangeArrowheads="1"/>
          </p:cNvSpPr>
          <p:nvPr/>
        </p:nvSpPr>
        <p:spPr bwMode="auto">
          <a:xfrm>
            <a:off x="4276725" y="4441825"/>
            <a:ext cx="4475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PC</a:t>
            </a:r>
          </a:p>
        </p:txBody>
      </p:sp>
      <p:sp>
        <p:nvSpPr>
          <p:cNvPr id="801810" name="Line 18"/>
          <p:cNvSpPr>
            <a:spLocks noChangeShapeType="1"/>
          </p:cNvSpPr>
          <p:nvPr/>
        </p:nvSpPr>
        <p:spPr bwMode="auto">
          <a:xfrm>
            <a:off x="4724400" y="46228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1811" name="Text Box 19"/>
          <p:cNvSpPr txBox="1">
            <a:spLocks noChangeArrowheads="1"/>
          </p:cNvSpPr>
          <p:nvPr/>
        </p:nvSpPr>
        <p:spPr bwMode="auto">
          <a:xfrm>
            <a:off x="4259263" y="3692525"/>
            <a:ext cx="4796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brk</a:t>
            </a:r>
          </a:p>
        </p:txBody>
      </p:sp>
      <p:sp>
        <p:nvSpPr>
          <p:cNvPr id="801812" name="Line 20"/>
          <p:cNvSpPr>
            <a:spLocks noChangeShapeType="1"/>
          </p:cNvSpPr>
          <p:nvPr/>
        </p:nvSpPr>
        <p:spPr bwMode="auto">
          <a:xfrm>
            <a:off x="4737100" y="38608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1813" name="Text Box 21"/>
          <p:cNvSpPr txBox="1">
            <a:spLocks noChangeArrowheads="1"/>
          </p:cNvSpPr>
          <p:nvPr/>
        </p:nvSpPr>
        <p:spPr bwMode="auto">
          <a:xfrm>
            <a:off x="1332229" y="2179022"/>
            <a:ext cx="180946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/>
              <a:t>Process context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3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Alternate View of a Process</a:t>
            </a:r>
          </a:p>
        </p:txBody>
      </p:sp>
      <p:sp>
        <p:nvSpPr>
          <p:cNvPr id="802840" name="Rectangle 2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Process = thread + code, data, and kernel context</a:t>
            </a:r>
          </a:p>
        </p:txBody>
      </p:sp>
      <p:sp>
        <p:nvSpPr>
          <p:cNvPr id="802819" name="Rectangle 3"/>
          <p:cNvSpPr>
            <a:spLocks noChangeAspect="1" noChangeArrowheads="1"/>
          </p:cNvSpPr>
          <p:nvPr/>
        </p:nvSpPr>
        <p:spPr bwMode="auto">
          <a:xfrm>
            <a:off x="5540375" y="2667000"/>
            <a:ext cx="2230438" cy="3190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shared libraries</a:t>
            </a:r>
          </a:p>
        </p:txBody>
      </p:sp>
      <p:sp>
        <p:nvSpPr>
          <p:cNvPr id="802820" name="Rectangle 4"/>
          <p:cNvSpPr>
            <a:spLocks noChangeAspect="1" noChangeArrowheads="1"/>
          </p:cNvSpPr>
          <p:nvPr/>
        </p:nvSpPr>
        <p:spPr bwMode="auto">
          <a:xfrm>
            <a:off x="5540375" y="2986088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2821" name="Rectangle 5"/>
          <p:cNvSpPr>
            <a:spLocks noChangeAspect="1" noChangeArrowheads="1"/>
          </p:cNvSpPr>
          <p:nvPr/>
        </p:nvSpPr>
        <p:spPr bwMode="auto">
          <a:xfrm>
            <a:off x="5540375" y="3240088"/>
            <a:ext cx="2230438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run-time heap</a:t>
            </a:r>
          </a:p>
        </p:txBody>
      </p:sp>
      <p:sp>
        <p:nvSpPr>
          <p:cNvPr id="802822" name="Text Box 6"/>
          <p:cNvSpPr txBox="1">
            <a:spLocks noChangeAspect="1" noChangeArrowheads="1"/>
          </p:cNvSpPr>
          <p:nvPr/>
        </p:nvSpPr>
        <p:spPr bwMode="auto">
          <a:xfrm>
            <a:off x="5311775" y="4306888"/>
            <a:ext cx="248786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/>
              <a:t>0</a:t>
            </a:r>
            <a:endParaRPr lang="en-US" sz="1200"/>
          </a:p>
        </p:txBody>
      </p:sp>
      <p:sp>
        <p:nvSpPr>
          <p:cNvPr id="802823" name="Rectangle 7"/>
          <p:cNvSpPr>
            <a:spLocks noChangeAspect="1" noChangeArrowheads="1"/>
          </p:cNvSpPr>
          <p:nvPr/>
        </p:nvSpPr>
        <p:spPr bwMode="auto">
          <a:xfrm>
            <a:off x="5540375" y="3529013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read/write data</a:t>
            </a:r>
          </a:p>
        </p:txBody>
      </p:sp>
      <p:sp>
        <p:nvSpPr>
          <p:cNvPr id="802825" name="Text Box 9"/>
          <p:cNvSpPr txBox="1">
            <a:spLocks noChangeArrowheads="1"/>
          </p:cNvSpPr>
          <p:nvPr/>
        </p:nvSpPr>
        <p:spPr bwMode="auto">
          <a:xfrm>
            <a:off x="1628775" y="3582988"/>
            <a:ext cx="2363147" cy="1477328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/>
              <a:t>Thread context:</a:t>
            </a:r>
          </a:p>
          <a:p>
            <a:r>
              <a:rPr lang="en-US" sz="2000" dirty="0"/>
              <a:t>    </a:t>
            </a:r>
            <a:r>
              <a:rPr lang="en-US" sz="1800" dirty="0"/>
              <a:t>Data registers</a:t>
            </a:r>
          </a:p>
          <a:p>
            <a:r>
              <a:rPr lang="en-US" sz="1800" dirty="0"/>
              <a:t>    Condition codes</a:t>
            </a:r>
          </a:p>
          <a:p>
            <a:r>
              <a:rPr lang="en-US" sz="1800" dirty="0"/>
              <a:t>    Stack pointer (SP)</a:t>
            </a:r>
          </a:p>
          <a:p>
            <a:r>
              <a:rPr lang="en-US" sz="1800" dirty="0"/>
              <a:t>    Program counter (PC)</a:t>
            </a:r>
            <a:endParaRPr lang="en-US" sz="2000" dirty="0"/>
          </a:p>
        </p:txBody>
      </p:sp>
      <p:sp>
        <p:nvSpPr>
          <p:cNvPr id="802826" name="Text Box 10"/>
          <p:cNvSpPr txBox="1">
            <a:spLocks noChangeArrowheads="1"/>
          </p:cNvSpPr>
          <p:nvPr/>
        </p:nvSpPr>
        <p:spPr bwMode="auto">
          <a:xfrm>
            <a:off x="5777732" y="2116902"/>
            <a:ext cx="170968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Code and Data</a:t>
            </a:r>
          </a:p>
        </p:txBody>
      </p:sp>
      <p:sp>
        <p:nvSpPr>
          <p:cNvPr id="802827" name="Rectangle 11"/>
          <p:cNvSpPr>
            <a:spLocks noChangeAspect="1" noChangeArrowheads="1"/>
          </p:cNvSpPr>
          <p:nvPr/>
        </p:nvSpPr>
        <p:spPr bwMode="auto">
          <a:xfrm>
            <a:off x="5540375" y="3849688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read-only code/data</a:t>
            </a:r>
          </a:p>
        </p:txBody>
      </p:sp>
      <p:sp>
        <p:nvSpPr>
          <p:cNvPr id="802828" name="Rectangle 12"/>
          <p:cNvSpPr>
            <a:spLocks noChangeAspect="1" noChangeArrowheads="1"/>
          </p:cNvSpPr>
          <p:nvPr/>
        </p:nvSpPr>
        <p:spPr bwMode="auto">
          <a:xfrm>
            <a:off x="5540375" y="4154488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2829" name="Rectangle 13"/>
          <p:cNvSpPr>
            <a:spLocks noChangeAspect="1" noChangeArrowheads="1"/>
          </p:cNvSpPr>
          <p:nvPr/>
        </p:nvSpPr>
        <p:spPr bwMode="auto">
          <a:xfrm>
            <a:off x="1795463" y="2971800"/>
            <a:ext cx="2230437" cy="31908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stack</a:t>
            </a:r>
          </a:p>
        </p:txBody>
      </p:sp>
      <p:sp>
        <p:nvSpPr>
          <p:cNvPr id="802830" name="Text Box 14"/>
          <p:cNvSpPr txBox="1">
            <a:spLocks noChangeArrowheads="1"/>
          </p:cNvSpPr>
          <p:nvPr/>
        </p:nvSpPr>
        <p:spPr bwMode="auto">
          <a:xfrm>
            <a:off x="995363" y="3092450"/>
            <a:ext cx="4379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SP</a:t>
            </a:r>
          </a:p>
        </p:txBody>
      </p:sp>
      <p:sp>
        <p:nvSpPr>
          <p:cNvPr id="802831" name="Line 15"/>
          <p:cNvSpPr>
            <a:spLocks noChangeShapeType="1"/>
          </p:cNvSpPr>
          <p:nvPr/>
        </p:nvSpPr>
        <p:spPr bwMode="auto">
          <a:xfrm>
            <a:off x="1436688" y="32766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2832" name="Text Box 16"/>
          <p:cNvSpPr txBox="1">
            <a:spLocks noChangeArrowheads="1"/>
          </p:cNvSpPr>
          <p:nvPr/>
        </p:nvSpPr>
        <p:spPr bwMode="auto">
          <a:xfrm>
            <a:off x="4721225" y="3821113"/>
            <a:ext cx="44755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PC</a:t>
            </a:r>
          </a:p>
        </p:txBody>
      </p:sp>
      <p:sp>
        <p:nvSpPr>
          <p:cNvPr id="802833" name="Line 17"/>
          <p:cNvSpPr>
            <a:spLocks noChangeShapeType="1"/>
          </p:cNvSpPr>
          <p:nvPr/>
        </p:nvSpPr>
        <p:spPr bwMode="auto">
          <a:xfrm>
            <a:off x="5168900" y="4002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2834" name="Text Box 18"/>
          <p:cNvSpPr txBox="1">
            <a:spLocks noChangeArrowheads="1"/>
          </p:cNvSpPr>
          <p:nvPr/>
        </p:nvSpPr>
        <p:spPr bwMode="auto">
          <a:xfrm>
            <a:off x="4703763" y="3071813"/>
            <a:ext cx="4796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brk</a:t>
            </a:r>
          </a:p>
        </p:txBody>
      </p:sp>
      <p:sp>
        <p:nvSpPr>
          <p:cNvPr id="802835" name="Line 19"/>
          <p:cNvSpPr>
            <a:spLocks noChangeShapeType="1"/>
          </p:cNvSpPr>
          <p:nvPr/>
        </p:nvSpPr>
        <p:spPr bwMode="auto">
          <a:xfrm>
            <a:off x="5181600" y="3240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2836" name="Text Box 20"/>
          <p:cNvSpPr txBox="1">
            <a:spLocks noChangeArrowheads="1"/>
          </p:cNvSpPr>
          <p:nvPr/>
        </p:nvSpPr>
        <p:spPr bwMode="auto">
          <a:xfrm>
            <a:off x="1608145" y="2116901"/>
            <a:ext cx="227646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Thread (main thread)</a:t>
            </a:r>
          </a:p>
        </p:txBody>
      </p:sp>
      <p:sp>
        <p:nvSpPr>
          <p:cNvPr id="802837" name="Text Box 21"/>
          <p:cNvSpPr txBox="1">
            <a:spLocks noChangeArrowheads="1"/>
          </p:cNvSpPr>
          <p:nvPr/>
        </p:nvSpPr>
        <p:spPr bwMode="auto">
          <a:xfrm>
            <a:off x="5702300" y="4784725"/>
            <a:ext cx="1838965" cy="1169551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/>
              <a:t>Kernel context:</a:t>
            </a:r>
          </a:p>
          <a:p>
            <a:r>
              <a:rPr lang="en-US" sz="1600" dirty="0"/>
              <a:t>    </a:t>
            </a:r>
            <a:r>
              <a:rPr lang="en-US" sz="1800" dirty="0"/>
              <a:t>VM structures</a:t>
            </a:r>
          </a:p>
          <a:p>
            <a:r>
              <a:rPr lang="en-US" sz="1800" dirty="0"/>
              <a:t>    Descriptor table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brk</a:t>
            </a:r>
            <a:r>
              <a:rPr lang="en-US" sz="1800" dirty="0"/>
              <a:t> pointer</a:t>
            </a:r>
          </a:p>
        </p:txBody>
      </p:sp>
      <p:sp>
        <p:nvSpPr>
          <p:cNvPr id="802838" name="Rectangle 22"/>
          <p:cNvSpPr>
            <a:spLocks noChangeArrowheads="1"/>
          </p:cNvSpPr>
          <p:nvPr/>
        </p:nvSpPr>
        <p:spPr bwMode="auto">
          <a:xfrm>
            <a:off x="977900" y="2667000"/>
            <a:ext cx="3581400" cy="27432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Concurrent Programming is Hard!</a:t>
            </a:r>
            <a:endParaRPr lang="en-US"/>
          </a:p>
        </p:txBody>
      </p:sp>
      <p:sp>
        <p:nvSpPr>
          <p:cNvPr id="92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 smtClean="0"/>
              <a:t>The human mind tends to be sequential</a:t>
            </a:r>
          </a:p>
          <a:p>
            <a:endParaRPr lang="en-US" sz="2600" dirty="0" smtClean="0"/>
          </a:p>
          <a:p>
            <a:r>
              <a:rPr lang="en-US" sz="2600" dirty="0" smtClean="0"/>
              <a:t>The notion of time is often misleading</a:t>
            </a:r>
          </a:p>
          <a:p>
            <a:endParaRPr lang="en-US" sz="2600" dirty="0" smtClean="0"/>
          </a:p>
          <a:p>
            <a:r>
              <a:rPr lang="en-US" sz="2600" dirty="0" smtClean="0"/>
              <a:t>Thinking about all possible sequences of events in a computer system is at least error prone and frequently impossible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5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Process With Multiple Threads</a:t>
            </a:r>
          </a:p>
        </p:txBody>
      </p:sp>
      <p:sp>
        <p:nvSpPr>
          <p:cNvPr id="803860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290513" y="1039813"/>
            <a:ext cx="8307387" cy="5475287"/>
          </a:xfrm>
        </p:spPr>
        <p:txBody>
          <a:bodyPr/>
          <a:lstStyle/>
          <a:p>
            <a:r>
              <a:rPr lang="en-US" dirty="0"/>
              <a:t>Multiple threads can be associated with a process</a:t>
            </a:r>
          </a:p>
          <a:p>
            <a:pPr lvl="1"/>
            <a:r>
              <a:rPr lang="en-US" dirty="0"/>
              <a:t>Each thread has its own logical control flow </a:t>
            </a:r>
          </a:p>
          <a:p>
            <a:pPr lvl="1"/>
            <a:r>
              <a:rPr lang="en-US" dirty="0"/>
              <a:t>Each thread shares the same code, data, and kernel context</a:t>
            </a:r>
          </a:p>
          <a:p>
            <a:pPr lvl="2"/>
            <a:r>
              <a:rPr lang="en-US" dirty="0"/>
              <a:t>Share common virtual address space (inc. stacks)</a:t>
            </a:r>
          </a:p>
          <a:p>
            <a:pPr lvl="1"/>
            <a:r>
              <a:rPr lang="en-US" dirty="0"/>
              <a:t>Each thread has its own thread id (TID)</a:t>
            </a:r>
          </a:p>
        </p:txBody>
      </p:sp>
      <p:sp>
        <p:nvSpPr>
          <p:cNvPr id="803843" name="Rectangle 3"/>
          <p:cNvSpPr>
            <a:spLocks noChangeAspect="1" noChangeArrowheads="1"/>
          </p:cNvSpPr>
          <p:nvPr/>
        </p:nvSpPr>
        <p:spPr bwMode="auto">
          <a:xfrm>
            <a:off x="3432175" y="3433763"/>
            <a:ext cx="2230438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shared libraries</a:t>
            </a:r>
          </a:p>
        </p:txBody>
      </p:sp>
      <p:sp>
        <p:nvSpPr>
          <p:cNvPr id="803844" name="Rectangle 4"/>
          <p:cNvSpPr>
            <a:spLocks noChangeAspect="1" noChangeArrowheads="1"/>
          </p:cNvSpPr>
          <p:nvPr/>
        </p:nvSpPr>
        <p:spPr bwMode="auto">
          <a:xfrm>
            <a:off x="3432175" y="3752850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3845" name="Rectangle 5"/>
          <p:cNvSpPr>
            <a:spLocks noChangeAspect="1" noChangeArrowheads="1"/>
          </p:cNvSpPr>
          <p:nvPr/>
        </p:nvSpPr>
        <p:spPr bwMode="auto">
          <a:xfrm>
            <a:off x="3432175" y="4006850"/>
            <a:ext cx="2230438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run-time heap</a:t>
            </a:r>
          </a:p>
        </p:txBody>
      </p:sp>
      <p:sp>
        <p:nvSpPr>
          <p:cNvPr id="803846" name="Text Box 6"/>
          <p:cNvSpPr txBox="1">
            <a:spLocks noChangeAspect="1" noChangeArrowheads="1"/>
          </p:cNvSpPr>
          <p:nvPr/>
        </p:nvSpPr>
        <p:spPr bwMode="auto">
          <a:xfrm>
            <a:off x="3200400" y="5073650"/>
            <a:ext cx="248786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/>
              <a:t>0</a:t>
            </a:r>
            <a:endParaRPr lang="en-US" sz="1100"/>
          </a:p>
        </p:txBody>
      </p:sp>
      <p:sp>
        <p:nvSpPr>
          <p:cNvPr id="803847" name="Rectangle 7"/>
          <p:cNvSpPr>
            <a:spLocks noChangeAspect="1" noChangeArrowheads="1"/>
          </p:cNvSpPr>
          <p:nvPr/>
        </p:nvSpPr>
        <p:spPr bwMode="auto">
          <a:xfrm>
            <a:off x="3432175" y="4295775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read/write data</a:t>
            </a:r>
          </a:p>
        </p:txBody>
      </p:sp>
      <p:sp>
        <p:nvSpPr>
          <p:cNvPr id="803848" name="Text Box 8"/>
          <p:cNvSpPr txBox="1">
            <a:spLocks noChangeArrowheads="1"/>
          </p:cNvSpPr>
          <p:nvPr/>
        </p:nvSpPr>
        <p:spPr bwMode="auto">
          <a:xfrm>
            <a:off x="384175" y="4349750"/>
            <a:ext cx="1879041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/>
              <a:t>Thread 1 context:</a:t>
            </a:r>
          </a:p>
          <a:p>
            <a:r>
              <a:rPr lang="en-US" sz="1800" dirty="0"/>
              <a:t>    Data registers</a:t>
            </a:r>
          </a:p>
          <a:p>
            <a:r>
              <a:rPr lang="en-US" sz="1800" dirty="0"/>
              <a:t>    Condition codes</a:t>
            </a:r>
          </a:p>
          <a:p>
            <a:r>
              <a:rPr lang="en-US" sz="1800" dirty="0"/>
              <a:t>    SP1</a:t>
            </a:r>
          </a:p>
          <a:p>
            <a:r>
              <a:rPr lang="en-US" sz="1800" dirty="0"/>
              <a:t>    PC1</a:t>
            </a:r>
          </a:p>
        </p:txBody>
      </p:sp>
      <p:sp>
        <p:nvSpPr>
          <p:cNvPr id="803849" name="Text Box 9"/>
          <p:cNvSpPr txBox="1">
            <a:spLocks noChangeArrowheads="1"/>
          </p:cNvSpPr>
          <p:nvPr/>
        </p:nvSpPr>
        <p:spPr bwMode="auto">
          <a:xfrm>
            <a:off x="3309940" y="2926527"/>
            <a:ext cx="242887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 Shared code and data</a:t>
            </a:r>
          </a:p>
        </p:txBody>
      </p:sp>
      <p:sp>
        <p:nvSpPr>
          <p:cNvPr id="803850" name="Rectangle 10"/>
          <p:cNvSpPr>
            <a:spLocks noChangeAspect="1" noChangeArrowheads="1"/>
          </p:cNvSpPr>
          <p:nvPr/>
        </p:nvSpPr>
        <p:spPr bwMode="auto">
          <a:xfrm>
            <a:off x="3432175" y="4616450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read-only code/data</a:t>
            </a:r>
          </a:p>
        </p:txBody>
      </p:sp>
      <p:sp>
        <p:nvSpPr>
          <p:cNvPr id="803851" name="Rectangle 11"/>
          <p:cNvSpPr>
            <a:spLocks noChangeAspect="1" noChangeArrowheads="1"/>
          </p:cNvSpPr>
          <p:nvPr/>
        </p:nvSpPr>
        <p:spPr bwMode="auto">
          <a:xfrm>
            <a:off x="3432175" y="4921250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531813" y="3738563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stack 1</a:t>
            </a: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275818" y="2926527"/>
            <a:ext cx="245191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Thread 1 (main thread)</a:t>
            </a:r>
          </a:p>
        </p:txBody>
      </p:sp>
      <p:sp>
        <p:nvSpPr>
          <p:cNvPr id="803854" name="Text Box 14"/>
          <p:cNvSpPr txBox="1">
            <a:spLocks noChangeArrowheads="1"/>
          </p:cNvSpPr>
          <p:nvPr/>
        </p:nvSpPr>
        <p:spPr bwMode="auto">
          <a:xfrm>
            <a:off x="3594100" y="5343525"/>
            <a:ext cx="1786066" cy="1169551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/>
              <a:t>Kernel context:</a:t>
            </a:r>
          </a:p>
          <a:p>
            <a:r>
              <a:rPr lang="en-US" sz="1400" dirty="0"/>
              <a:t>   </a:t>
            </a:r>
            <a:r>
              <a:rPr lang="en-US" sz="1800" dirty="0"/>
              <a:t>VM structures</a:t>
            </a:r>
          </a:p>
          <a:p>
            <a:r>
              <a:rPr lang="en-US" sz="1800" dirty="0"/>
              <a:t>   Descriptor table</a:t>
            </a:r>
          </a:p>
          <a:p>
            <a:r>
              <a:rPr lang="en-US" sz="1800" dirty="0"/>
              <a:t>   </a:t>
            </a:r>
            <a:r>
              <a:rPr lang="en-US" sz="1800" dirty="0" err="1"/>
              <a:t>brk</a:t>
            </a:r>
            <a:r>
              <a:rPr lang="en-US" sz="1800" dirty="0"/>
              <a:t> </a:t>
            </a:r>
            <a:r>
              <a:rPr lang="en-US" sz="1800" dirty="0" smtClean="0"/>
              <a:t>pointer</a:t>
            </a:r>
            <a:endParaRPr lang="en-US" sz="1800" dirty="0"/>
          </a:p>
        </p:txBody>
      </p:sp>
      <p:sp>
        <p:nvSpPr>
          <p:cNvPr id="803856" name="Text Box 16"/>
          <p:cNvSpPr txBox="1">
            <a:spLocks noChangeArrowheads="1"/>
          </p:cNvSpPr>
          <p:nvPr/>
        </p:nvSpPr>
        <p:spPr bwMode="auto">
          <a:xfrm>
            <a:off x="6575425" y="4349750"/>
            <a:ext cx="1879041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/>
              <a:t>Thread 2 context:</a:t>
            </a:r>
          </a:p>
          <a:p>
            <a:r>
              <a:rPr lang="en-US" sz="1800" dirty="0"/>
              <a:t>    Data registers</a:t>
            </a:r>
          </a:p>
          <a:p>
            <a:r>
              <a:rPr lang="en-US" sz="1800" dirty="0"/>
              <a:t>    Condition codes</a:t>
            </a:r>
          </a:p>
          <a:p>
            <a:r>
              <a:rPr lang="en-US" sz="1800" dirty="0"/>
              <a:t>    SP2</a:t>
            </a:r>
          </a:p>
          <a:p>
            <a:r>
              <a:rPr lang="en-US" sz="1800" dirty="0"/>
              <a:t>    PC2</a:t>
            </a:r>
          </a:p>
        </p:txBody>
      </p:sp>
      <p:sp>
        <p:nvSpPr>
          <p:cNvPr id="803857" name="Rectangle 17"/>
          <p:cNvSpPr>
            <a:spLocks noChangeAspect="1" noChangeArrowheads="1"/>
          </p:cNvSpPr>
          <p:nvPr/>
        </p:nvSpPr>
        <p:spPr bwMode="auto">
          <a:xfrm>
            <a:off x="6673850" y="3738563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stack 2</a:t>
            </a:r>
          </a:p>
        </p:txBody>
      </p:sp>
      <p:sp>
        <p:nvSpPr>
          <p:cNvPr id="803858" name="Text Box 18"/>
          <p:cNvSpPr txBox="1">
            <a:spLocks noChangeArrowheads="1"/>
          </p:cNvSpPr>
          <p:nvPr/>
        </p:nvSpPr>
        <p:spPr bwMode="auto">
          <a:xfrm>
            <a:off x="6490424" y="2926527"/>
            <a:ext cx="240520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Thread 2 (peer thread)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9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View of Threads</a:t>
            </a:r>
          </a:p>
        </p:txBody>
      </p:sp>
      <p:sp>
        <p:nvSpPr>
          <p:cNvPr id="804896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Threads associated with process form a pool of peers</a:t>
            </a:r>
          </a:p>
          <a:p>
            <a:pPr lvl="1"/>
            <a:r>
              <a:rPr lang="en-US" sz="2200" dirty="0"/>
              <a:t>Unlike processes which form a tree hierarchy</a:t>
            </a:r>
          </a:p>
        </p:txBody>
      </p:sp>
      <p:sp>
        <p:nvSpPr>
          <p:cNvPr id="804868" name="Oval 4"/>
          <p:cNvSpPr>
            <a:spLocks noChangeArrowheads="1"/>
          </p:cNvSpPr>
          <p:nvPr/>
        </p:nvSpPr>
        <p:spPr bwMode="auto">
          <a:xfrm>
            <a:off x="6400800" y="30337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P0</a:t>
            </a:r>
          </a:p>
        </p:txBody>
      </p:sp>
      <p:sp>
        <p:nvSpPr>
          <p:cNvPr id="804869" name="Oval 5"/>
          <p:cNvSpPr>
            <a:spLocks noChangeArrowheads="1"/>
          </p:cNvSpPr>
          <p:nvPr/>
        </p:nvSpPr>
        <p:spPr bwMode="auto">
          <a:xfrm>
            <a:off x="6400800" y="3871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P1</a:t>
            </a:r>
          </a:p>
        </p:txBody>
      </p:sp>
      <p:sp>
        <p:nvSpPr>
          <p:cNvPr id="804870" name="Oval 6"/>
          <p:cNvSpPr>
            <a:spLocks noChangeArrowheads="1"/>
          </p:cNvSpPr>
          <p:nvPr/>
        </p:nvSpPr>
        <p:spPr bwMode="auto">
          <a:xfrm>
            <a:off x="5715000" y="4633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sh</a:t>
            </a:r>
          </a:p>
        </p:txBody>
      </p:sp>
      <p:sp>
        <p:nvSpPr>
          <p:cNvPr id="804871" name="Line 7"/>
          <p:cNvSpPr>
            <a:spLocks noChangeShapeType="1"/>
          </p:cNvSpPr>
          <p:nvPr/>
        </p:nvSpPr>
        <p:spPr bwMode="auto">
          <a:xfrm>
            <a:off x="6629400" y="3490913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72" name="Line 8"/>
          <p:cNvSpPr>
            <a:spLocks noChangeShapeType="1"/>
          </p:cNvSpPr>
          <p:nvPr/>
        </p:nvSpPr>
        <p:spPr bwMode="auto">
          <a:xfrm flipH="1">
            <a:off x="60960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73" name="Oval 9"/>
          <p:cNvSpPr>
            <a:spLocks noChangeArrowheads="1"/>
          </p:cNvSpPr>
          <p:nvPr/>
        </p:nvSpPr>
        <p:spPr bwMode="auto">
          <a:xfrm>
            <a:off x="6400800" y="4633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sh</a:t>
            </a:r>
          </a:p>
        </p:txBody>
      </p:sp>
      <p:sp>
        <p:nvSpPr>
          <p:cNvPr id="804874" name="Oval 10"/>
          <p:cNvSpPr>
            <a:spLocks noChangeArrowheads="1"/>
          </p:cNvSpPr>
          <p:nvPr/>
        </p:nvSpPr>
        <p:spPr bwMode="auto">
          <a:xfrm>
            <a:off x="7086600" y="4633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sh</a:t>
            </a:r>
          </a:p>
        </p:txBody>
      </p:sp>
      <p:sp>
        <p:nvSpPr>
          <p:cNvPr id="804875" name="Line 11"/>
          <p:cNvSpPr>
            <a:spLocks noChangeShapeType="1"/>
          </p:cNvSpPr>
          <p:nvPr/>
        </p:nvSpPr>
        <p:spPr bwMode="auto">
          <a:xfrm>
            <a:off x="6629400" y="4329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76" name="Line 12"/>
          <p:cNvSpPr>
            <a:spLocks noChangeShapeType="1"/>
          </p:cNvSpPr>
          <p:nvPr/>
        </p:nvSpPr>
        <p:spPr bwMode="auto">
          <a:xfrm>
            <a:off x="67818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77" name="Oval 13"/>
          <p:cNvSpPr>
            <a:spLocks noChangeArrowheads="1"/>
          </p:cNvSpPr>
          <p:nvPr/>
        </p:nvSpPr>
        <p:spPr bwMode="auto">
          <a:xfrm>
            <a:off x="6400800" y="5395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foo</a:t>
            </a:r>
          </a:p>
        </p:txBody>
      </p:sp>
      <p:sp>
        <p:nvSpPr>
          <p:cNvPr id="804878" name="Line 14"/>
          <p:cNvSpPr>
            <a:spLocks noChangeShapeType="1"/>
          </p:cNvSpPr>
          <p:nvPr/>
        </p:nvSpPr>
        <p:spPr bwMode="auto">
          <a:xfrm>
            <a:off x="6629400" y="5091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79" name="Oval 15"/>
          <p:cNvSpPr>
            <a:spLocks noChangeArrowheads="1"/>
          </p:cNvSpPr>
          <p:nvPr/>
        </p:nvSpPr>
        <p:spPr bwMode="auto">
          <a:xfrm>
            <a:off x="6400800" y="6157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bar</a:t>
            </a:r>
          </a:p>
        </p:txBody>
      </p:sp>
      <p:sp>
        <p:nvSpPr>
          <p:cNvPr id="804880" name="Line 16"/>
          <p:cNvSpPr>
            <a:spLocks noChangeShapeType="1"/>
          </p:cNvSpPr>
          <p:nvPr/>
        </p:nvSpPr>
        <p:spPr bwMode="auto">
          <a:xfrm>
            <a:off x="6629400" y="5853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81" name="Oval 17"/>
          <p:cNvSpPr>
            <a:spLocks noChangeArrowheads="1"/>
          </p:cNvSpPr>
          <p:nvPr/>
        </p:nvSpPr>
        <p:spPr bwMode="auto">
          <a:xfrm>
            <a:off x="1066800" y="36433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T1</a:t>
            </a:r>
          </a:p>
        </p:txBody>
      </p:sp>
      <p:sp>
        <p:nvSpPr>
          <p:cNvPr id="804882" name="Text Box 18"/>
          <p:cNvSpPr txBox="1">
            <a:spLocks noChangeArrowheads="1"/>
          </p:cNvSpPr>
          <p:nvPr/>
        </p:nvSpPr>
        <p:spPr bwMode="auto">
          <a:xfrm>
            <a:off x="5540375" y="2606675"/>
            <a:ext cx="21653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Process hierarchy</a:t>
            </a:r>
          </a:p>
        </p:txBody>
      </p:sp>
      <p:sp>
        <p:nvSpPr>
          <p:cNvPr id="804883" name="Rectangle 19"/>
          <p:cNvSpPr>
            <a:spLocks noChangeArrowheads="1"/>
          </p:cNvSpPr>
          <p:nvPr/>
        </p:nvSpPr>
        <p:spPr bwMode="auto">
          <a:xfrm>
            <a:off x="914400" y="3033713"/>
            <a:ext cx="3810000" cy="28194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84" name="Text Box 20"/>
          <p:cNvSpPr txBox="1">
            <a:spLocks noChangeArrowheads="1"/>
          </p:cNvSpPr>
          <p:nvPr/>
        </p:nvSpPr>
        <p:spPr bwMode="auto">
          <a:xfrm>
            <a:off x="690563" y="2562225"/>
            <a:ext cx="4202112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Threads associated with process foo</a:t>
            </a:r>
          </a:p>
        </p:txBody>
      </p:sp>
      <p:sp>
        <p:nvSpPr>
          <p:cNvPr id="804885" name="Oval 21"/>
          <p:cNvSpPr>
            <a:spLocks noChangeArrowheads="1"/>
          </p:cNvSpPr>
          <p:nvPr/>
        </p:nvSpPr>
        <p:spPr bwMode="auto">
          <a:xfrm>
            <a:off x="2209800" y="3109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T2</a:t>
            </a:r>
          </a:p>
        </p:txBody>
      </p:sp>
      <p:sp>
        <p:nvSpPr>
          <p:cNvPr id="804886" name="Oval 22"/>
          <p:cNvSpPr>
            <a:spLocks noChangeArrowheads="1"/>
          </p:cNvSpPr>
          <p:nvPr/>
        </p:nvSpPr>
        <p:spPr bwMode="auto">
          <a:xfrm>
            <a:off x="4038600" y="33385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T4</a:t>
            </a:r>
          </a:p>
        </p:txBody>
      </p:sp>
      <p:sp>
        <p:nvSpPr>
          <p:cNvPr id="804887" name="Oval 23"/>
          <p:cNvSpPr>
            <a:spLocks noChangeArrowheads="1"/>
          </p:cNvSpPr>
          <p:nvPr/>
        </p:nvSpPr>
        <p:spPr bwMode="auto">
          <a:xfrm>
            <a:off x="1600200" y="52435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T5</a:t>
            </a:r>
          </a:p>
        </p:txBody>
      </p:sp>
      <p:sp>
        <p:nvSpPr>
          <p:cNvPr id="804888" name="Oval 24"/>
          <p:cNvSpPr>
            <a:spLocks noChangeArrowheads="1"/>
          </p:cNvSpPr>
          <p:nvPr/>
        </p:nvSpPr>
        <p:spPr bwMode="auto">
          <a:xfrm>
            <a:off x="3429000" y="51673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/>
              <a:t>T3</a:t>
            </a:r>
          </a:p>
        </p:txBody>
      </p:sp>
      <p:sp>
        <p:nvSpPr>
          <p:cNvPr id="804889" name="Rectangle 25"/>
          <p:cNvSpPr>
            <a:spLocks noChangeArrowheads="1"/>
          </p:cNvSpPr>
          <p:nvPr/>
        </p:nvSpPr>
        <p:spPr bwMode="auto">
          <a:xfrm>
            <a:off x="1981200" y="4100513"/>
            <a:ext cx="1905000" cy="6096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shared code, data</a:t>
            </a:r>
          </a:p>
          <a:p>
            <a:pPr algn="ctr"/>
            <a:r>
              <a:rPr lang="en-US" sz="1800"/>
              <a:t>and kernel context</a:t>
            </a:r>
          </a:p>
        </p:txBody>
      </p:sp>
      <p:sp>
        <p:nvSpPr>
          <p:cNvPr id="804890" name="Line 26"/>
          <p:cNvSpPr>
            <a:spLocks noChangeShapeType="1"/>
          </p:cNvSpPr>
          <p:nvPr/>
        </p:nvSpPr>
        <p:spPr bwMode="auto">
          <a:xfrm flipV="1">
            <a:off x="1905000" y="4710113"/>
            <a:ext cx="3048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91" name="Line 27"/>
          <p:cNvSpPr>
            <a:spLocks noChangeShapeType="1"/>
          </p:cNvSpPr>
          <p:nvPr/>
        </p:nvSpPr>
        <p:spPr bwMode="auto">
          <a:xfrm flipH="1" flipV="1">
            <a:off x="3352800" y="4710113"/>
            <a:ext cx="22860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92" name="Line 28"/>
          <p:cNvSpPr>
            <a:spLocks noChangeShapeType="1"/>
          </p:cNvSpPr>
          <p:nvPr/>
        </p:nvSpPr>
        <p:spPr bwMode="auto">
          <a:xfrm flipH="1" flipV="1">
            <a:off x="1524000" y="4024313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93" name="Line 29"/>
          <p:cNvSpPr>
            <a:spLocks noChangeShapeType="1"/>
          </p:cNvSpPr>
          <p:nvPr/>
        </p:nvSpPr>
        <p:spPr bwMode="auto">
          <a:xfrm flipH="1" flipV="1">
            <a:off x="2438400" y="3567113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4894" name="Line 30"/>
          <p:cNvSpPr>
            <a:spLocks noChangeShapeType="1"/>
          </p:cNvSpPr>
          <p:nvPr/>
        </p:nvSpPr>
        <p:spPr bwMode="auto">
          <a:xfrm flipV="1">
            <a:off x="3657600" y="3719513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908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</a:t>
            </a:r>
            <a:r>
              <a:rPr lang="en-US" dirty="0"/>
              <a:t>Execution</a:t>
            </a:r>
          </a:p>
        </p:txBody>
      </p:sp>
      <p:sp>
        <p:nvSpPr>
          <p:cNvPr id="805909" name="Rectangle 21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Single Core Processor</a:t>
            </a:r>
          </a:p>
          <a:p>
            <a:pPr lvl="1"/>
            <a:r>
              <a:rPr lang="en-US" dirty="0" smtClean="0"/>
              <a:t>Simulate parallelism by time slicing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Multi-Core Processor</a:t>
            </a:r>
          </a:p>
          <a:p>
            <a:pPr lvl="1"/>
            <a:r>
              <a:rPr lang="en-US" dirty="0" smtClean="0"/>
              <a:t>Can have true parallelism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4252975" y="3429000"/>
            <a:ext cx="623825" cy="2743200"/>
            <a:chOff x="5548375" y="3429000"/>
            <a:chExt cx="623825" cy="2743200"/>
          </a:xfrm>
        </p:grpSpPr>
        <p:sp>
          <p:nvSpPr>
            <p:cNvPr id="805892" name="Line 4"/>
            <p:cNvSpPr>
              <a:spLocks noChangeShapeType="1"/>
            </p:cNvSpPr>
            <p:nvPr/>
          </p:nvSpPr>
          <p:spPr bwMode="auto">
            <a:xfrm flipH="1">
              <a:off x="5867400" y="3429000"/>
              <a:ext cx="0" cy="2743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893" name="Text Box 5"/>
            <p:cNvSpPr txBox="1">
              <a:spLocks noChangeArrowheads="1"/>
            </p:cNvSpPr>
            <p:nvPr/>
          </p:nvSpPr>
          <p:spPr bwMode="auto">
            <a:xfrm>
              <a:off x="5548375" y="4494213"/>
              <a:ext cx="623825" cy="36933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/>
                <a:t>Time</a:t>
              </a:r>
            </a:p>
          </p:txBody>
        </p:sp>
      </p:grpSp>
      <p:sp>
        <p:nvSpPr>
          <p:cNvPr id="805895" name="Text Box 7"/>
          <p:cNvSpPr txBox="1">
            <a:spLocks noChangeArrowheads="1"/>
          </p:cNvSpPr>
          <p:nvPr/>
        </p:nvSpPr>
        <p:spPr bwMode="auto">
          <a:xfrm>
            <a:off x="228600" y="3065463"/>
            <a:ext cx="99854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A</a:t>
            </a:r>
          </a:p>
        </p:txBody>
      </p:sp>
      <p:sp>
        <p:nvSpPr>
          <p:cNvPr id="805896" name="Text Box 8"/>
          <p:cNvSpPr txBox="1">
            <a:spLocks noChangeArrowheads="1"/>
          </p:cNvSpPr>
          <p:nvPr/>
        </p:nvSpPr>
        <p:spPr bwMode="auto">
          <a:xfrm>
            <a:off x="1524000" y="3065463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B</a:t>
            </a:r>
          </a:p>
        </p:txBody>
      </p:sp>
      <p:sp>
        <p:nvSpPr>
          <p:cNvPr id="805897" name="Text Box 9"/>
          <p:cNvSpPr txBox="1">
            <a:spLocks noChangeArrowheads="1"/>
          </p:cNvSpPr>
          <p:nvPr/>
        </p:nvSpPr>
        <p:spPr bwMode="auto">
          <a:xfrm>
            <a:off x="2895600" y="3065463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Thread C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22263" y="3598863"/>
            <a:ext cx="3505200" cy="2516187"/>
            <a:chOff x="322262" y="3598863"/>
            <a:chExt cx="4054475" cy="2516187"/>
          </a:xfrm>
        </p:grpSpPr>
        <p:sp>
          <p:nvSpPr>
            <p:cNvPr id="805894" name="Line 6"/>
            <p:cNvSpPr>
              <a:spLocks noChangeShapeType="1"/>
            </p:cNvSpPr>
            <p:nvPr/>
          </p:nvSpPr>
          <p:spPr bwMode="auto">
            <a:xfrm>
              <a:off x="795337" y="3598863"/>
              <a:ext cx="0" cy="3048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898" name="Line 10"/>
            <p:cNvSpPr>
              <a:spLocks noChangeShapeType="1"/>
            </p:cNvSpPr>
            <p:nvPr/>
          </p:nvSpPr>
          <p:spPr bwMode="auto">
            <a:xfrm flipH="1">
              <a:off x="2303462" y="3905250"/>
              <a:ext cx="0" cy="609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899" name="Line 11"/>
            <p:cNvSpPr>
              <a:spLocks noChangeShapeType="1"/>
            </p:cNvSpPr>
            <p:nvPr/>
          </p:nvSpPr>
          <p:spPr bwMode="auto">
            <a:xfrm flipH="1">
              <a:off x="3827462" y="4514850"/>
              <a:ext cx="0" cy="3810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0" name="Line 12"/>
            <p:cNvSpPr>
              <a:spLocks noChangeShapeType="1"/>
            </p:cNvSpPr>
            <p:nvPr/>
          </p:nvSpPr>
          <p:spPr bwMode="auto">
            <a:xfrm>
              <a:off x="779462" y="4895850"/>
              <a:ext cx="0" cy="609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1" name="Line 13"/>
            <p:cNvSpPr>
              <a:spLocks noChangeShapeType="1"/>
            </p:cNvSpPr>
            <p:nvPr/>
          </p:nvSpPr>
          <p:spPr bwMode="auto">
            <a:xfrm flipH="1">
              <a:off x="3827462" y="5505450"/>
              <a:ext cx="0" cy="609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2" name="Line 14"/>
            <p:cNvSpPr>
              <a:spLocks noChangeShapeType="1"/>
            </p:cNvSpPr>
            <p:nvPr/>
          </p:nvSpPr>
          <p:spPr bwMode="auto">
            <a:xfrm>
              <a:off x="338137" y="3903663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3" name="Line 15"/>
            <p:cNvSpPr>
              <a:spLocks noChangeShapeType="1"/>
            </p:cNvSpPr>
            <p:nvPr/>
          </p:nvSpPr>
          <p:spPr bwMode="auto">
            <a:xfrm>
              <a:off x="322262" y="48958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4" name="Line 16"/>
            <p:cNvSpPr>
              <a:spLocks noChangeShapeType="1"/>
            </p:cNvSpPr>
            <p:nvPr/>
          </p:nvSpPr>
          <p:spPr bwMode="auto">
            <a:xfrm>
              <a:off x="322262" y="55054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5" name="Line 17"/>
            <p:cNvSpPr>
              <a:spLocks noChangeShapeType="1"/>
            </p:cNvSpPr>
            <p:nvPr/>
          </p:nvSpPr>
          <p:spPr bwMode="auto">
            <a:xfrm>
              <a:off x="322262" y="61150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6" name="Line 18"/>
            <p:cNvSpPr>
              <a:spLocks noChangeShapeType="1"/>
            </p:cNvSpPr>
            <p:nvPr/>
          </p:nvSpPr>
          <p:spPr bwMode="auto">
            <a:xfrm>
              <a:off x="322262" y="45148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5907" name="Line 19"/>
            <p:cNvSpPr>
              <a:spLocks noChangeShapeType="1"/>
            </p:cNvSpPr>
            <p:nvPr/>
          </p:nvSpPr>
          <p:spPr bwMode="auto">
            <a:xfrm>
              <a:off x="322262" y="36004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014397" y="3048000"/>
            <a:ext cx="99854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A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6309797" y="3048000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B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681397" y="3048000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Thread C</a:t>
            </a:r>
          </a:p>
        </p:txBody>
      </p:sp>
      <p:sp>
        <p:nvSpPr>
          <p:cNvPr id="27" name="Line 6"/>
          <p:cNvSpPr>
            <a:spLocks noChangeShapeType="1"/>
          </p:cNvSpPr>
          <p:nvPr/>
        </p:nvSpPr>
        <p:spPr bwMode="auto">
          <a:xfrm>
            <a:off x="5517045" y="3581399"/>
            <a:ext cx="0" cy="9128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 flipH="1">
            <a:off x="6858000" y="3887787"/>
            <a:ext cx="0" cy="97575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9" name="Line 11"/>
          <p:cNvSpPr>
            <a:spLocks noChangeShapeType="1"/>
          </p:cNvSpPr>
          <p:nvPr/>
        </p:nvSpPr>
        <p:spPr bwMode="auto">
          <a:xfrm flipH="1">
            <a:off x="8153400" y="4497387"/>
            <a:ext cx="0" cy="160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>
            <a:off x="5503321" y="4878387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1" name="Line 13"/>
          <p:cNvSpPr>
            <a:spLocks noChangeShapeType="1"/>
          </p:cNvSpPr>
          <p:nvPr/>
        </p:nvSpPr>
        <p:spPr bwMode="auto">
          <a:xfrm flipH="1">
            <a:off x="6858000" y="5487987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" name="Line 14"/>
          <p:cNvSpPr>
            <a:spLocks noChangeShapeType="1"/>
          </p:cNvSpPr>
          <p:nvPr/>
        </p:nvSpPr>
        <p:spPr bwMode="auto">
          <a:xfrm>
            <a:off x="5121784" y="3886200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" name="Line 15"/>
          <p:cNvSpPr>
            <a:spLocks noChangeShapeType="1"/>
          </p:cNvSpPr>
          <p:nvPr/>
        </p:nvSpPr>
        <p:spPr bwMode="auto">
          <a:xfrm>
            <a:off x="5108060" y="48783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4" name="Line 16"/>
          <p:cNvSpPr>
            <a:spLocks noChangeShapeType="1"/>
          </p:cNvSpPr>
          <p:nvPr/>
        </p:nvSpPr>
        <p:spPr bwMode="auto">
          <a:xfrm>
            <a:off x="5108060" y="54879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5" name="Line 17"/>
          <p:cNvSpPr>
            <a:spLocks noChangeShapeType="1"/>
          </p:cNvSpPr>
          <p:nvPr/>
        </p:nvSpPr>
        <p:spPr bwMode="auto">
          <a:xfrm>
            <a:off x="5108060" y="60975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6" name="Line 18"/>
          <p:cNvSpPr>
            <a:spLocks noChangeShapeType="1"/>
          </p:cNvSpPr>
          <p:nvPr/>
        </p:nvSpPr>
        <p:spPr bwMode="auto">
          <a:xfrm>
            <a:off x="5108060" y="44973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7" name="Line 19"/>
          <p:cNvSpPr>
            <a:spLocks noChangeShapeType="1"/>
          </p:cNvSpPr>
          <p:nvPr/>
        </p:nvSpPr>
        <p:spPr bwMode="auto">
          <a:xfrm>
            <a:off x="5108060" y="35829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9" name="TextBox 38"/>
          <p:cNvSpPr txBox="1"/>
          <p:nvPr/>
        </p:nvSpPr>
        <p:spPr>
          <a:xfrm>
            <a:off x="5588999" y="6183868"/>
            <a:ext cx="253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Run 3 threads on 2 cores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908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</a:t>
            </a:r>
            <a:endParaRPr lang="en-US" dirty="0"/>
          </a:p>
        </p:txBody>
      </p:sp>
      <p:sp>
        <p:nvSpPr>
          <p:cNvPr id="805909" name="Rectangle 2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Two threads </a:t>
            </a:r>
            <a:r>
              <a:rPr lang="en-US" sz="2600" dirty="0" smtClean="0"/>
              <a:t>are concurrent if </a:t>
            </a:r>
            <a:r>
              <a:rPr lang="en-US" sz="2600" dirty="0"/>
              <a:t>their </a:t>
            </a:r>
            <a:r>
              <a:rPr lang="en-US" sz="2600" dirty="0" smtClean="0"/>
              <a:t>flows </a:t>
            </a:r>
            <a:r>
              <a:rPr lang="en-US" sz="2600" dirty="0"/>
              <a:t>overlap in time</a:t>
            </a:r>
          </a:p>
          <a:p>
            <a:r>
              <a:rPr lang="en-US" sz="2600" dirty="0"/>
              <a:t>Otherwise, they are sequential</a:t>
            </a:r>
          </a:p>
          <a:p>
            <a:endParaRPr lang="en-US" sz="2200" dirty="0"/>
          </a:p>
          <a:p>
            <a:r>
              <a:rPr lang="en-US" sz="2600" dirty="0"/>
              <a:t>Examples:</a:t>
            </a:r>
          </a:p>
          <a:p>
            <a:pPr lvl="1"/>
            <a:r>
              <a:rPr lang="en-US" sz="2200" dirty="0"/>
              <a:t>Concurrent: A &amp; B, A&amp;C</a:t>
            </a:r>
          </a:p>
          <a:p>
            <a:pPr lvl="1"/>
            <a:r>
              <a:rPr lang="en-US" sz="2200" dirty="0"/>
              <a:t>Sequential: B &amp; C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05892" name="Line 4"/>
          <p:cNvSpPr>
            <a:spLocks noChangeShapeType="1"/>
          </p:cNvSpPr>
          <p:nvPr/>
        </p:nvSpPr>
        <p:spPr bwMode="auto">
          <a:xfrm flipH="1">
            <a:off x="4194175" y="344805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893" name="Text Box 5"/>
          <p:cNvSpPr txBox="1">
            <a:spLocks noChangeArrowheads="1"/>
          </p:cNvSpPr>
          <p:nvPr/>
        </p:nvSpPr>
        <p:spPr bwMode="auto">
          <a:xfrm>
            <a:off x="3432175" y="4513263"/>
            <a:ext cx="62382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Time</a:t>
            </a:r>
          </a:p>
        </p:txBody>
      </p:sp>
      <p:sp>
        <p:nvSpPr>
          <p:cNvPr id="805894" name="Line 6"/>
          <p:cNvSpPr>
            <a:spLocks noChangeShapeType="1"/>
          </p:cNvSpPr>
          <p:nvPr/>
        </p:nvSpPr>
        <p:spPr bwMode="auto">
          <a:xfrm>
            <a:off x="5200650" y="3598863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895" name="Text Box 7"/>
          <p:cNvSpPr txBox="1">
            <a:spLocks noChangeArrowheads="1"/>
          </p:cNvSpPr>
          <p:nvPr/>
        </p:nvSpPr>
        <p:spPr bwMode="auto">
          <a:xfrm>
            <a:off x="4633913" y="3065463"/>
            <a:ext cx="99854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A</a:t>
            </a:r>
          </a:p>
        </p:txBody>
      </p:sp>
      <p:sp>
        <p:nvSpPr>
          <p:cNvPr id="805896" name="Text Box 8"/>
          <p:cNvSpPr txBox="1">
            <a:spLocks noChangeArrowheads="1"/>
          </p:cNvSpPr>
          <p:nvPr/>
        </p:nvSpPr>
        <p:spPr bwMode="auto">
          <a:xfrm>
            <a:off x="6157913" y="3065463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B</a:t>
            </a:r>
          </a:p>
        </p:txBody>
      </p:sp>
      <p:sp>
        <p:nvSpPr>
          <p:cNvPr id="805897" name="Text Box 9"/>
          <p:cNvSpPr txBox="1">
            <a:spLocks noChangeArrowheads="1"/>
          </p:cNvSpPr>
          <p:nvPr/>
        </p:nvSpPr>
        <p:spPr bwMode="auto">
          <a:xfrm>
            <a:off x="7681913" y="3065463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Thread C</a:t>
            </a:r>
          </a:p>
        </p:txBody>
      </p:sp>
      <p:sp>
        <p:nvSpPr>
          <p:cNvPr id="805898" name="Line 10"/>
          <p:cNvSpPr>
            <a:spLocks noChangeShapeType="1"/>
          </p:cNvSpPr>
          <p:nvPr/>
        </p:nvSpPr>
        <p:spPr bwMode="auto">
          <a:xfrm flipH="1">
            <a:off x="6708775" y="39052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899" name="Line 11"/>
          <p:cNvSpPr>
            <a:spLocks noChangeShapeType="1"/>
          </p:cNvSpPr>
          <p:nvPr/>
        </p:nvSpPr>
        <p:spPr bwMode="auto">
          <a:xfrm flipH="1">
            <a:off x="8232775" y="4514850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0" name="Line 12"/>
          <p:cNvSpPr>
            <a:spLocks noChangeShapeType="1"/>
          </p:cNvSpPr>
          <p:nvPr/>
        </p:nvSpPr>
        <p:spPr bwMode="auto">
          <a:xfrm>
            <a:off x="5184775" y="48958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1" name="Line 13"/>
          <p:cNvSpPr>
            <a:spLocks noChangeShapeType="1"/>
          </p:cNvSpPr>
          <p:nvPr/>
        </p:nvSpPr>
        <p:spPr bwMode="auto">
          <a:xfrm flipH="1">
            <a:off x="8232775" y="55054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2" name="Line 14"/>
          <p:cNvSpPr>
            <a:spLocks noChangeShapeType="1"/>
          </p:cNvSpPr>
          <p:nvPr/>
        </p:nvSpPr>
        <p:spPr bwMode="auto">
          <a:xfrm>
            <a:off x="4743450" y="3903663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3" name="Line 15"/>
          <p:cNvSpPr>
            <a:spLocks noChangeShapeType="1"/>
          </p:cNvSpPr>
          <p:nvPr/>
        </p:nvSpPr>
        <p:spPr bwMode="auto">
          <a:xfrm>
            <a:off x="4727575" y="4895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4" name="Line 16"/>
          <p:cNvSpPr>
            <a:spLocks noChangeShapeType="1"/>
          </p:cNvSpPr>
          <p:nvPr/>
        </p:nvSpPr>
        <p:spPr bwMode="auto">
          <a:xfrm>
            <a:off x="4727575" y="55054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5" name="Line 17"/>
          <p:cNvSpPr>
            <a:spLocks noChangeShapeType="1"/>
          </p:cNvSpPr>
          <p:nvPr/>
        </p:nvSpPr>
        <p:spPr bwMode="auto">
          <a:xfrm>
            <a:off x="4727575" y="61150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6" name="Line 18"/>
          <p:cNvSpPr>
            <a:spLocks noChangeShapeType="1"/>
          </p:cNvSpPr>
          <p:nvPr/>
        </p:nvSpPr>
        <p:spPr bwMode="auto">
          <a:xfrm>
            <a:off x="4727575" y="4514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5907" name="Line 19"/>
          <p:cNvSpPr>
            <a:spLocks noChangeShapeType="1"/>
          </p:cNvSpPr>
          <p:nvPr/>
        </p:nvSpPr>
        <p:spPr bwMode="auto">
          <a:xfrm>
            <a:off x="4727575" y="36004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 vs. Processes</a:t>
            </a:r>
          </a:p>
        </p:txBody>
      </p:sp>
      <p:sp>
        <p:nvSpPr>
          <p:cNvPr id="806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624887" cy="5351462"/>
          </a:xfrm>
        </p:spPr>
        <p:txBody>
          <a:bodyPr/>
          <a:lstStyle/>
          <a:p>
            <a:r>
              <a:rPr lang="en-US" sz="2600" dirty="0"/>
              <a:t>How threads and processes are similar</a:t>
            </a:r>
          </a:p>
          <a:p>
            <a:pPr lvl="1"/>
            <a:r>
              <a:rPr lang="en-US" sz="2200" dirty="0"/>
              <a:t>Each has its own logical control flow</a:t>
            </a:r>
          </a:p>
          <a:p>
            <a:pPr lvl="1"/>
            <a:r>
              <a:rPr lang="en-US" sz="2200" dirty="0"/>
              <a:t>Each can run concurrently with </a:t>
            </a:r>
            <a:r>
              <a:rPr lang="en-US" sz="2200" dirty="0" smtClean="0"/>
              <a:t>others (possibly on different cores)</a:t>
            </a:r>
            <a:endParaRPr lang="en-US" sz="2200" dirty="0"/>
          </a:p>
          <a:p>
            <a:pPr lvl="1"/>
            <a:r>
              <a:rPr lang="en-US" sz="2200" dirty="0"/>
              <a:t>Each is context switched</a:t>
            </a:r>
          </a:p>
          <a:p>
            <a:r>
              <a:rPr lang="en-US" sz="2600" dirty="0"/>
              <a:t>How threads and processes are different</a:t>
            </a:r>
          </a:p>
          <a:p>
            <a:pPr lvl="1"/>
            <a:r>
              <a:rPr lang="en-US" sz="2200" dirty="0"/>
              <a:t>Threads share code and </a:t>
            </a:r>
            <a:r>
              <a:rPr lang="en-US" sz="2200" dirty="0" smtClean="0"/>
              <a:t>some data</a:t>
            </a:r>
          </a:p>
          <a:p>
            <a:pPr lvl="2"/>
            <a:r>
              <a:rPr lang="en-US" dirty="0" smtClean="0"/>
              <a:t>Processes </a:t>
            </a:r>
            <a:r>
              <a:rPr lang="en-US" dirty="0"/>
              <a:t>(typically) do not</a:t>
            </a:r>
          </a:p>
          <a:p>
            <a:pPr lvl="1"/>
            <a:r>
              <a:rPr lang="en-US" sz="2200" dirty="0"/>
              <a:t>Threads are somewhat less expensive than processes</a:t>
            </a:r>
          </a:p>
          <a:p>
            <a:pPr lvl="2"/>
            <a:r>
              <a:rPr lang="en-US" dirty="0"/>
              <a:t>Process control (creating and reaping</a:t>
            </a:r>
            <a:r>
              <a:rPr lang="en-US" dirty="0" smtClean="0"/>
              <a:t>) </a:t>
            </a:r>
            <a:r>
              <a:rPr lang="en-US" dirty="0"/>
              <a:t>twice as expensive as thread control</a:t>
            </a:r>
          </a:p>
          <a:p>
            <a:pPr lvl="2"/>
            <a:r>
              <a:rPr lang="en-US" dirty="0" smtClean="0"/>
              <a:t>Linux </a:t>
            </a:r>
            <a:r>
              <a:rPr lang="en-US" dirty="0"/>
              <a:t>numbers:</a:t>
            </a:r>
          </a:p>
          <a:p>
            <a:pPr lvl="3"/>
            <a:r>
              <a:rPr lang="en-US" dirty="0"/>
              <a:t>~20K cycles to create and reap a process</a:t>
            </a:r>
          </a:p>
          <a:p>
            <a:pPr lvl="3"/>
            <a:r>
              <a:rPr lang="en-US" dirty="0"/>
              <a:t>~10K cycles (or less) to create and reap a thread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3375"/>
            <a:ext cx="7962900" cy="573088"/>
          </a:xfrm>
        </p:spPr>
        <p:txBody>
          <a:bodyPr/>
          <a:lstStyle/>
          <a:p>
            <a:r>
              <a:rPr lang="en-US"/>
              <a:t>Posix Threads (Pthreads) Interface</a:t>
            </a:r>
          </a:p>
        </p:txBody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914400"/>
            <a:ext cx="8394700" cy="5562600"/>
          </a:xfrm>
        </p:spPr>
        <p:txBody>
          <a:bodyPr/>
          <a:lstStyle/>
          <a:p>
            <a:r>
              <a:rPr lang="en-US" i="1" dirty="0" err="1"/>
              <a:t>Pthreads</a:t>
            </a:r>
            <a:r>
              <a:rPr lang="en-US" i="1" dirty="0"/>
              <a:t>:</a:t>
            </a:r>
            <a:r>
              <a:rPr lang="en-US" dirty="0"/>
              <a:t> Standard interface for ~60 functions that manipulate threads from C programs</a:t>
            </a:r>
          </a:p>
          <a:p>
            <a:pPr lvl="1"/>
            <a:r>
              <a:rPr lang="en-US" dirty="0"/>
              <a:t>Creating and reaping threads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pthread_create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pthread_join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1"/>
            <a:r>
              <a:rPr lang="en-US" dirty="0"/>
              <a:t>Determining your thread ID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pthread_self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Terminating threads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pthread_cancel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pthread_exit</a:t>
            </a:r>
            <a:r>
              <a:rPr lang="en-US" dirty="0">
                <a:latin typeface="Courier New" pitchFamily="49" charset="0"/>
              </a:rPr>
              <a:t>()</a:t>
            </a:r>
            <a:endParaRPr lang="en-US" dirty="0"/>
          </a:p>
          <a:p>
            <a:pPr lvl="2"/>
            <a:r>
              <a:rPr lang="en-US" dirty="0">
                <a:latin typeface="Courier New" pitchFamily="49" charset="0"/>
              </a:rPr>
              <a:t>exit()</a:t>
            </a:r>
            <a:r>
              <a:rPr lang="en-US" dirty="0"/>
              <a:t> [terminates all threads] , </a:t>
            </a:r>
            <a:r>
              <a:rPr lang="en-US" dirty="0">
                <a:latin typeface="Courier New" pitchFamily="49" charset="0"/>
              </a:rPr>
              <a:t>RET </a:t>
            </a:r>
            <a:r>
              <a:rPr lang="en-US" dirty="0"/>
              <a:t>[terminates current thread]</a:t>
            </a:r>
          </a:p>
          <a:p>
            <a:pPr lvl="1"/>
            <a:r>
              <a:rPr lang="en-US" dirty="0"/>
              <a:t>Synchronizing access to shared variables</a:t>
            </a:r>
          </a:p>
          <a:p>
            <a:pPr lvl="2"/>
            <a:r>
              <a:rPr lang="en-US" dirty="0" err="1">
                <a:latin typeface="Courier New" pitchFamily="49" charset="0"/>
              </a:rPr>
              <a:t>pthread_mutex_init</a:t>
            </a:r>
            <a:endParaRPr lang="en-US" dirty="0">
              <a:latin typeface="Courier New" pitchFamily="49" charset="0"/>
            </a:endParaRPr>
          </a:p>
          <a:p>
            <a:pPr lvl="2"/>
            <a:r>
              <a:rPr lang="en-US" dirty="0" err="1">
                <a:latin typeface="Courier New" pitchFamily="49" charset="0"/>
              </a:rPr>
              <a:t>pthread_mutex</a:t>
            </a:r>
            <a:r>
              <a:rPr lang="en-US" dirty="0">
                <a:latin typeface="Courier New" pitchFamily="49" charset="0"/>
              </a:rPr>
              <a:t>_[un</a:t>
            </a:r>
            <a:r>
              <a:rPr lang="en-US">
                <a:latin typeface="Courier New" pitchFamily="49" charset="0"/>
              </a:rPr>
              <a:t>]</a:t>
            </a:r>
            <a:r>
              <a:rPr lang="en-US" smtClean="0">
                <a:latin typeface="Courier New" pitchFamily="49" charset="0"/>
              </a:rPr>
              <a:t>lock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838200" y="5228272"/>
            <a:ext cx="6388287" cy="1477328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800" dirty="0" smtClean="0">
                <a:latin typeface="Courier New" pitchFamily="49" charset="0"/>
              </a:rPr>
              <a:t>/* </a:t>
            </a:r>
            <a:r>
              <a:rPr lang="en-US" sz="1800" dirty="0">
                <a:latin typeface="Courier New" pitchFamily="49" charset="0"/>
              </a:rPr>
              <a:t>thread routine */</a:t>
            </a:r>
          </a:p>
          <a:p>
            <a:r>
              <a:rPr lang="en-US" sz="1800" dirty="0">
                <a:latin typeface="Courier New" pitchFamily="49" charset="0"/>
              </a:rPr>
              <a:t>void *thread(void *</a:t>
            </a:r>
            <a:r>
              <a:rPr lang="en-US" sz="1800" dirty="0" err="1">
                <a:latin typeface="Courier New" pitchFamily="49" charset="0"/>
              </a:rPr>
              <a:t>vargp</a:t>
            </a:r>
            <a:r>
              <a:rPr lang="en-US" sz="1800" dirty="0">
                <a:latin typeface="Courier New" pitchFamily="49" charset="0"/>
              </a:rPr>
              <a:t>) {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printf</a:t>
            </a:r>
            <a:r>
              <a:rPr lang="en-US" sz="1800" dirty="0">
                <a:latin typeface="Courier New" pitchFamily="49" charset="0"/>
              </a:rPr>
              <a:t>("Hello, world!\n"); </a:t>
            </a:r>
          </a:p>
          <a:p>
            <a:r>
              <a:rPr lang="en-US" sz="1800" dirty="0">
                <a:latin typeface="Courier New" pitchFamily="49" charset="0"/>
              </a:rPr>
              <a:t>  return NULL;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80897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Pthreads "hello, world" Program</a:t>
            </a:r>
          </a:p>
        </p:txBody>
      </p:sp>
      <p:sp>
        <p:nvSpPr>
          <p:cNvPr id="808963" name="Rectangle 3"/>
          <p:cNvSpPr>
            <a:spLocks noChangeArrowheads="1"/>
          </p:cNvSpPr>
          <p:nvPr/>
        </p:nvSpPr>
        <p:spPr bwMode="auto">
          <a:xfrm>
            <a:off x="838200" y="1165225"/>
            <a:ext cx="6388287" cy="3970318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/* </a:t>
            </a:r>
          </a:p>
          <a:p>
            <a:r>
              <a:rPr lang="en-US" sz="1800" dirty="0">
                <a:latin typeface="Courier New" pitchFamily="49" charset="0"/>
              </a:rPr>
              <a:t> * </a:t>
            </a:r>
            <a:r>
              <a:rPr lang="en-US" sz="1800" dirty="0" err="1">
                <a:latin typeface="Courier New" pitchFamily="49" charset="0"/>
              </a:rPr>
              <a:t>hello.c</a:t>
            </a:r>
            <a:r>
              <a:rPr lang="en-US" sz="1800" dirty="0">
                <a:latin typeface="Courier New" pitchFamily="49" charset="0"/>
              </a:rPr>
              <a:t> - </a:t>
            </a:r>
            <a:r>
              <a:rPr lang="en-US" sz="1800" dirty="0" err="1">
                <a:latin typeface="Courier New" pitchFamily="49" charset="0"/>
              </a:rPr>
              <a:t>Pthreads</a:t>
            </a:r>
            <a:r>
              <a:rPr lang="en-US" sz="1800" dirty="0">
                <a:latin typeface="Courier New" pitchFamily="49" charset="0"/>
              </a:rPr>
              <a:t> "hello, world" program </a:t>
            </a:r>
          </a:p>
          <a:p>
            <a:r>
              <a:rPr lang="en-US" sz="1800" dirty="0">
                <a:latin typeface="Courier New" pitchFamily="49" charset="0"/>
              </a:rPr>
              <a:t> */</a:t>
            </a:r>
          </a:p>
          <a:p>
            <a:r>
              <a:rPr lang="en-US" sz="1800" dirty="0">
                <a:latin typeface="Courier New" pitchFamily="49" charset="0"/>
              </a:rPr>
              <a:t>#include "</a:t>
            </a:r>
            <a:r>
              <a:rPr lang="en-US" sz="1800" dirty="0" err="1">
                <a:latin typeface="Courier New" pitchFamily="49" charset="0"/>
              </a:rPr>
              <a:t>csapp.h</a:t>
            </a:r>
            <a:r>
              <a:rPr lang="en-US" sz="1800" dirty="0">
                <a:latin typeface="Courier New" pitchFamily="49" charset="0"/>
              </a:rPr>
              <a:t>"</a:t>
            </a:r>
          </a:p>
          <a:p>
            <a:endParaRPr lang="en-US" sz="1800" dirty="0">
              <a:latin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</a:rPr>
              <a:t>void *thread(void *</a:t>
            </a:r>
            <a:r>
              <a:rPr lang="en-US" sz="1800" dirty="0" err="1">
                <a:latin typeface="Courier New" pitchFamily="49" charset="0"/>
              </a:rPr>
              <a:t>vargp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endParaRPr lang="en-US" sz="1800" dirty="0">
              <a:latin typeface="Courier New" pitchFamily="49" charset="0"/>
            </a:endParaRPr>
          </a:p>
          <a:p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main() {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pthread_t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tid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endParaRPr lang="en-US" sz="1800" dirty="0">
              <a:latin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Pthread_create</a:t>
            </a:r>
            <a:r>
              <a:rPr lang="en-US" sz="1800" dirty="0">
                <a:latin typeface="Courier New" pitchFamily="49" charset="0"/>
              </a:rPr>
              <a:t>(&amp;</a:t>
            </a:r>
            <a:r>
              <a:rPr lang="en-US" sz="1800" dirty="0" err="1">
                <a:latin typeface="Courier New" pitchFamily="49" charset="0"/>
              </a:rPr>
              <a:t>tid</a:t>
            </a:r>
            <a:r>
              <a:rPr lang="en-US" sz="1800" dirty="0">
                <a:latin typeface="Courier New" pitchFamily="49" charset="0"/>
              </a:rPr>
              <a:t>, NULL, thread, NULL);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Pthread_join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tid</a:t>
            </a:r>
            <a:r>
              <a:rPr lang="en-US" sz="1800" dirty="0">
                <a:latin typeface="Courier New" pitchFamily="49" charset="0"/>
              </a:rPr>
              <a:t>, NULL);</a:t>
            </a:r>
          </a:p>
          <a:p>
            <a:r>
              <a:rPr lang="en-US" sz="1800" dirty="0">
                <a:latin typeface="Courier New" pitchFamily="49" charset="0"/>
              </a:rPr>
              <a:t>  exit(0);</a:t>
            </a:r>
          </a:p>
          <a:p>
            <a:r>
              <a:rPr lang="en-US" sz="1800" dirty="0" smtClean="0">
                <a:latin typeface="Courier New" pitchFamily="49" charset="0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08964" name="Text Box 4"/>
          <p:cNvSpPr txBox="1">
            <a:spLocks noChangeArrowheads="1"/>
          </p:cNvSpPr>
          <p:nvPr/>
        </p:nvSpPr>
        <p:spPr bwMode="auto">
          <a:xfrm>
            <a:off x="6973099" y="2200414"/>
            <a:ext cx="1959191" cy="707886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i="1"/>
              <a:t>Thread attributes </a:t>
            </a:r>
          </a:p>
          <a:p>
            <a:pPr algn="ctr"/>
            <a:r>
              <a:rPr lang="en-US" sz="2000" i="1"/>
              <a:t>(usually NULL)</a:t>
            </a:r>
          </a:p>
        </p:txBody>
      </p:sp>
      <p:sp>
        <p:nvSpPr>
          <p:cNvPr id="808965" name="Text Box 5"/>
          <p:cNvSpPr txBox="1">
            <a:spLocks noChangeArrowheads="1"/>
          </p:cNvSpPr>
          <p:nvPr/>
        </p:nvSpPr>
        <p:spPr bwMode="auto">
          <a:xfrm>
            <a:off x="6973099" y="3191014"/>
            <a:ext cx="2018501" cy="707886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i="1"/>
              <a:t>Thread arguments</a:t>
            </a:r>
          </a:p>
          <a:p>
            <a:pPr algn="ctr"/>
            <a:r>
              <a:rPr lang="en-US" sz="2000" i="1"/>
              <a:t>(void *p) </a:t>
            </a:r>
          </a:p>
        </p:txBody>
      </p:sp>
      <p:sp>
        <p:nvSpPr>
          <p:cNvPr id="808966" name="Text Box 6"/>
          <p:cNvSpPr txBox="1">
            <a:spLocks noChangeArrowheads="1"/>
          </p:cNvSpPr>
          <p:nvPr/>
        </p:nvSpPr>
        <p:spPr bwMode="auto">
          <a:xfrm>
            <a:off x="6971512" y="4702314"/>
            <a:ext cx="1386918" cy="707886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i="1"/>
              <a:t>return value</a:t>
            </a:r>
          </a:p>
          <a:p>
            <a:pPr algn="ctr"/>
            <a:r>
              <a:rPr lang="en-US" sz="2000" i="1"/>
              <a:t>(void **p)</a:t>
            </a:r>
          </a:p>
        </p:txBody>
      </p:sp>
      <p:sp>
        <p:nvSpPr>
          <p:cNvPr id="808967" name="Line 7"/>
          <p:cNvSpPr>
            <a:spLocks noChangeShapeType="1"/>
          </p:cNvSpPr>
          <p:nvPr/>
        </p:nvSpPr>
        <p:spPr bwMode="auto">
          <a:xfrm flipH="1">
            <a:off x="4153699" y="2581414"/>
            <a:ext cx="28194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8968" name="Line 8"/>
          <p:cNvSpPr>
            <a:spLocks noChangeShapeType="1"/>
          </p:cNvSpPr>
          <p:nvPr/>
        </p:nvSpPr>
        <p:spPr bwMode="auto">
          <a:xfrm flipH="1">
            <a:off x="6172199" y="3495814"/>
            <a:ext cx="800899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8969" name="Line 9"/>
          <p:cNvSpPr>
            <a:spLocks noChangeShapeType="1"/>
          </p:cNvSpPr>
          <p:nvPr/>
        </p:nvSpPr>
        <p:spPr bwMode="auto">
          <a:xfrm flipH="1" flipV="1">
            <a:off x="3848899" y="4486414"/>
            <a:ext cx="31242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00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of </a:t>
            </a:r>
            <a:r>
              <a:rPr lang="en-US" dirty="0" smtClean="0"/>
              <a:t>Threaded “</a:t>
            </a:r>
            <a:r>
              <a:rPr lang="en-US" dirty="0"/>
              <a:t>hello, world”</a:t>
            </a:r>
          </a:p>
        </p:txBody>
      </p:sp>
      <p:sp>
        <p:nvSpPr>
          <p:cNvPr id="809987" name="Text Box 3"/>
          <p:cNvSpPr txBox="1">
            <a:spLocks noChangeArrowheads="1"/>
          </p:cNvSpPr>
          <p:nvPr/>
        </p:nvSpPr>
        <p:spPr bwMode="auto">
          <a:xfrm>
            <a:off x="2162175" y="1358900"/>
            <a:ext cx="1504950" cy="392113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main thread</a:t>
            </a:r>
          </a:p>
        </p:txBody>
      </p:sp>
      <p:sp>
        <p:nvSpPr>
          <p:cNvPr id="809988" name="Text Box 4"/>
          <p:cNvSpPr txBox="1">
            <a:spLocks noChangeArrowheads="1"/>
          </p:cNvSpPr>
          <p:nvPr/>
        </p:nvSpPr>
        <p:spPr bwMode="auto">
          <a:xfrm>
            <a:off x="6172200" y="2590800"/>
            <a:ext cx="1454150" cy="392113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peer thread</a:t>
            </a:r>
          </a:p>
        </p:txBody>
      </p:sp>
      <p:sp>
        <p:nvSpPr>
          <p:cNvPr id="809989" name="Line 5"/>
          <p:cNvSpPr>
            <a:spLocks noChangeShapeType="1"/>
          </p:cNvSpPr>
          <p:nvPr/>
        </p:nvSpPr>
        <p:spPr bwMode="auto">
          <a:xfrm>
            <a:off x="2895600" y="2057400"/>
            <a:ext cx="19050" cy="3413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990" name="Line 6"/>
          <p:cNvSpPr>
            <a:spLocks noChangeShapeType="1"/>
          </p:cNvSpPr>
          <p:nvPr/>
        </p:nvSpPr>
        <p:spPr bwMode="auto">
          <a:xfrm>
            <a:off x="6724650" y="32607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991" name="Text Box 7"/>
          <p:cNvSpPr txBox="1">
            <a:spLocks noChangeArrowheads="1"/>
          </p:cNvSpPr>
          <p:nvPr/>
        </p:nvSpPr>
        <p:spPr bwMode="auto">
          <a:xfrm>
            <a:off x="6800850" y="3551238"/>
            <a:ext cx="18224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latin typeface="Courier New" pitchFamily="49" charset="0"/>
              </a:rPr>
              <a:t>return NULL;</a:t>
            </a:r>
            <a:endParaRPr lang="en-US" sz="1800"/>
          </a:p>
        </p:txBody>
      </p:sp>
      <p:sp>
        <p:nvSpPr>
          <p:cNvPr id="809992" name="Line 8"/>
          <p:cNvSpPr>
            <a:spLocks noChangeShapeType="1"/>
          </p:cNvSpPr>
          <p:nvPr/>
        </p:nvSpPr>
        <p:spPr bwMode="auto">
          <a:xfrm>
            <a:off x="2895600" y="2438400"/>
            <a:ext cx="3829050" cy="8223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993" name="Text Box 9"/>
          <p:cNvSpPr txBox="1">
            <a:spLocks noChangeArrowheads="1"/>
          </p:cNvSpPr>
          <p:nvPr/>
        </p:nvSpPr>
        <p:spPr bwMode="auto">
          <a:xfrm>
            <a:off x="0" y="3505200"/>
            <a:ext cx="28638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1800"/>
              <a:t>main thread waits for </a:t>
            </a:r>
          </a:p>
          <a:p>
            <a:pPr algn="r"/>
            <a:r>
              <a:rPr lang="en-US" sz="1800"/>
              <a:t>peer  thread to terminate</a:t>
            </a:r>
          </a:p>
        </p:txBody>
      </p:sp>
      <p:sp>
        <p:nvSpPr>
          <p:cNvPr id="809994" name="Line 10"/>
          <p:cNvSpPr>
            <a:spLocks noChangeShapeType="1"/>
          </p:cNvSpPr>
          <p:nvPr/>
        </p:nvSpPr>
        <p:spPr bwMode="auto">
          <a:xfrm flipH="1">
            <a:off x="2914650" y="3870325"/>
            <a:ext cx="3810000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995" name="Text Box 11"/>
          <p:cNvSpPr txBox="1">
            <a:spLocks noChangeArrowheads="1"/>
          </p:cNvSpPr>
          <p:nvPr/>
        </p:nvSpPr>
        <p:spPr bwMode="auto">
          <a:xfrm>
            <a:off x="838200" y="5029200"/>
            <a:ext cx="2012950" cy="1190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1800">
                <a:latin typeface="Courier New" pitchFamily="49" charset="0"/>
              </a:rPr>
              <a:t>exit()</a:t>
            </a:r>
            <a:r>
              <a:rPr lang="en-US" sz="1800"/>
              <a:t> </a:t>
            </a:r>
          </a:p>
          <a:p>
            <a:pPr algn="r"/>
            <a:r>
              <a:rPr lang="en-US" sz="1800"/>
              <a:t>terminates </a:t>
            </a:r>
          </a:p>
          <a:p>
            <a:pPr algn="r"/>
            <a:r>
              <a:rPr lang="en-US" sz="1800"/>
              <a:t>main thread and </a:t>
            </a:r>
          </a:p>
          <a:p>
            <a:pPr algn="r"/>
            <a:r>
              <a:rPr lang="en-US" sz="1800"/>
              <a:t>any peer threads</a:t>
            </a:r>
          </a:p>
        </p:txBody>
      </p:sp>
      <p:sp>
        <p:nvSpPr>
          <p:cNvPr id="809996" name="Text Box 12"/>
          <p:cNvSpPr txBox="1">
            <a:spLocks noChangeArrowheads="1"/>
          </p:cNvSpPr>
          <p:nvPr/>
        </p:nvSpPr>
        <p:spPr bwMode="auto">
          <a:xfrm>
            <a:off x="514350" y="2209800"/>
            <a:ext cx="23050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b="0"/>
              <a:t>call Pthread_create()</a:t>
            </a:r>
          </a:p>
        </p:txBody>
      </p:sp>
      <p:sp>
        <p:nvSpPr>
          <p:cNvPr id="809997" name="Text Box 13"/>
          <p:cNvSpPr txBox="1">
            <a:spLocks noChangeArrowheads="1"/>
          </p:cNvSpPr>
          <p:nvPr/>
        </p:nvSpPr>
        <p:spPr bwMode="auto">
          <a:xfrm>
            <a:off x="793750" y="2971800"/>
            <a:ext cx="20256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b="0"/>
              <a:t>call Pthread_join()</a:t>
            </a:r>
          </a:p>
        </p:txBody>
      </p:sp>
      <p:sp>
        <p:nvSpPr>
          <p:cNvPr id="809998" name="Text Box 14"/>
          <p:cNvSpPr txBox="1">
            <a:spLocks noChangeArrowheads="1"/>
          </p:cNvSpPr>
          <p:nvPr/>
        </p:nvSpPr>
        <p:spPr bwMode="auto">
          <a:xfrm>
            <a:off x="304800" y="4419600"/>
            <a:ext cx="25146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800" b="0"/>
              <a:t>Pthread_join() returns</a:t>
            </a:r>
          </a:p>
        </p:txBody>
      </p:sp>
      <p:sp>
        <p:nvSpPr>
          <p:cNvPr id="809999" name="Text Box 15"/>
          <p:cNvSpPr txBox="1">
            <a:spLocks noChangeArrowheads="1"/>
          </p:cNvSpPr>
          <p:nvPr/>
        </p:nvSpPr>
        <p:spPr bwMode="auto">
          <a:xfrm>
            <a:off x="6781800" y="3200400"/>
            <a:ext cx="12763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latin typeface="Courier New" pitchFamily="49" charset="0"/>
              </a:rPr>
              <a:t>printf()</a:t>
            </a:r>
            <a:endParaRPr lang="en-US" sz="1800"/>
          </a:p>
        </p:txBody>
      </p:sp>
      <p:sp>
        <p:nvSpPr>
          <p:cNvPr id="810000" name="Text Box 16"/>
          <p:cNvSpPr txBox="1">
            <a:spLocks noChangeArrowheads="1"/>
          </p:cNvSpPr>
          <p:nvPr/>
        </p:nvSpPr>
        <p:spPr bwMode="auto">
          <a:xfrm>
            <a:off x="6800850" y="3810000"/>
            <a:ext cx="142875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(peer thread</a:t>
            </a:r>
          </a:p>
          <a:p>
            <a:r>
              <a:rPr lang="en-US" sz="1800" b="0"/>
              <a:t>terminates)</a:t>
            </a:r>
          </a:p>
        </p:txBody>
      </p:sp>
      <p:sp>
        <p:nvSpPr>
          <p:cNvPr id="810001" name="Text Box 17"/>
          <p:cNvSpPr txBox="1">
            <a:spLocks noChangeArrowheads="1"/>
          </p:cNvSpPr>
          <p:nvPr/>
        </p:nvSpPr>
        <p:spPr bwMode="auto">
          <a:xfrm>
            <a:off x="146050" y="2514600"/>
            <a:ext cx="26733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b="0"/>
              <a:t>Pthread_create() returns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Thread-Based Concurrent Echo Server</a:t>
            </a:r>
          </a:p>
        </p:txBody>
      </p:sp>
      <p:sp>
        <p:nvSpPr>
          <p:cNvPr id="811011" name="Rectangle 3"/>
          <p:cNvSpPr>
            <a:spLocks noChangeArrowheads="1"/>
          </p:cNvSpPr>
          <p:nvPr/>
        </p:nvSpPr>
        <p:spPr bwMode="auto">
          <a:xfrm>
            <a:off x="76200" y="1143000"/>
            <a:ext cx="7904728" cy="39703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main(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argc</a:t>
            </a:r>
            <a:r>
              <a:rPr lang="en-US" sz="1800" dirty="0">
                <a:latin typeface="Courier New" pitchFamily="49" charset="0"/>
              </a:rPr>
              <a:t>, char **</a:t>
            </a:r>
            <a:r>
              <a:rPr lang="en-US" sz="1800" dirty="0" err="1">
                <a:latin typeface="Courier New" pitchFamily="49" charset="0"/>
              </a:rPr>
              <a:t>argv</a:t>
            </a:r>
            <a:r>
              <a:rPr lang="en-US" sz="1800" dirty="0">
                <a:latin typeface="Courier New" pitchFamily="49" charset="0"/>
              </a:rPr>
              <a:t>) </a:t>
            </a:r>
            <a:r>
              <a:rPr lang="en-US" sz="1800" dirty="0" smtClean="0">
                <a:latin typeface="Courier New" pitchFamily="49" charset="0"/>
              </a:rPr>
              <a:t>{</a:t>
            </a:r>
            <a:endParaRPr lang="en-US" sz="1800" dirty="0">
              <a:latin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port = </a:t>
            </a:r>
            <a:r>
              <a:rPr lang="en-US" sz="1800" dirty="0" err="1">
                <a:latin typeface="Courier New" pitchFamily="49" charset="0"/>
              </a:rPr>
              <a:t>atoi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argv</a:t>
            </a:r>
            <a:r>
              <a:rPr lang="en-US" sz="1800" dirty="0">
                <a:latin typeface="Courier New" pitchFamily="49" charset="0"/>
              </a:rPr>
              <a:t>[1]);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sockaddr_in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clientaddr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clientlen</a:t>
            </a:r>
            <a:r>
              <a:rPr lang="en-US" sz="1800" dirty="0">
                <a:latin typeface="Courier New" pitchFamily="49" charset="0"/>
              </a:rPr>
              <a:t>=</a:t>
            </a:r>
            <a:r>
              <a:rPr lang="en-US" sz="1800" dirty="0" err="1">
                <a:latin typeface="Courier New" pitchFamily="49" charset="0"/>
              </a:rPr>
              <a:t>sizeof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clientaddr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pthread_t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tid</a:t>
            </a:r>
            <a:r>
              <a:rPr lang="en-US" sz="1800" dirty="0">
                <a:latin typeface="Courier New" pitchFamily="49" charset="0"/>
              </a:rPr>
              <a:t>; </a:t>
            </a:r>
          </a:p>
          <a:p>
            <a:endParaRPr lang="en-US" sz="1800" dirty="0">
              <a:latin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listenfd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Open_listenfd</a:t>
            </a:r>
            <a:r>
              <a:rPr lang="en-US" sz="1800" dirty="0">
                <a:latin typeface="Courier New" pitchFamily="49" charset="0"/>
              </a:rPr>
              <a:t>(port);</a:t>
            </a:r>
          </a:p>
          <a:p>
            <a:r>
              <a:rPr lang="en-US" sz="1800" dirty="0">
                <a:latin typeface="Courier New" pitchFamily="49" charset="0"/>
              </a:rPr>
              <a:t>    while (1) {</a:t>
            </a:r>
          </a:p>
          <a:p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connfdp</a:t>
            </a:r>
            <a:r>
              <a:rPr lang="en-US" sz="1800" dirty="0">
                <a:latin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</a:rPr>
              <a:t>Malloc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sizeof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));</a:t>
            </a:r>
          </a:p>
          <a:p>
            <a:r>
              <a:rPr lang="en-US" sz="1800" dirty="0">
                <a:latin typeface="Courier New" pitchFamily="49" charset="0"/>
              </a:rPr>
              <a:t>	*</a:t>
            </a:r>
            <a:r>
              <a:rPr lang="en-US" sz="1800" dirty="0" err="1">
                <a:latin typeface="Courier New" pitchFamily="49" charset="0"/>
              </a:rPr>
              <a:t>connfdp</a:t>
            </a:r>
            <a:r>
              <a:rPr lang="en-US" sz="1800" dirty="0">
                <a:latin typeface="Courier New" pitchFamily="49" charset="0"/>
              </a:rPr>
              <a:t> = Accept(</a:t>
            </a:r>
            <a:r>
              <a:rPr lang="en-US" sz="1800" dirty="0" err="1">
                <a:latin typeface="Courier New" pitchFamily="49" charset="0"/>
              </a:rPr>
              <a:t>listenfd</a:t>
            </a:r>
            <a:r>
              <a:rPr lang="en-US" sz="1800" dirty="0" smtClean="0">
                <a:latin typeface="Courier New" pitchFamily="49" charset="0"/>
              </a:rPr>
              <a:t>,</a:t>
            </a:r>
          </a:p>
          <a:p>
            <a:r>
              <a:rPr lang="en-US" sz="1800" dirty="0" smtClean="0">
                <a:latin typeface="Courier New" pitchFamily="49" charset="0"/>
              </a:rPr>
              <a:t>                        (</a:t>
            </a:r>
            <a:r>
              <a:rPr lang="en-US" sz="1800" dirty="0">
                <a:latin typeface="Courier New" pitchFamily="49" charset="0"/>
              </a:rPr>
              <a:t>SA *) &amp;</a:t>
            </a:r>
            <a:r>
              <a:rPr lang="en-US" sz="1800" dirty="0" err="1">
                <a:latin typeface="Courier New" pitchFamily="49" charset="0"/>
              </a:rPr>
              <a:t>clientaddr</a:t>
            </a:r>
            <a:r>
              <a:rPr lang="en-US" sz="1800" dirty="0">
                <a:latin typeface="Courier New" pitchFamily="49" charset="0"/>
              </a:rPr>
              <a:t>, &amp;</a:t>
            </a:r>
            <a:r>
              <a:rPr lang="en-US" sz="1800" dirty="0" err="1">
                <a:latin typeface="Courier New" pitchFamily="49" charset="0"/>
              </a:rPr>
              <a:t>clientlen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Pthread_create</a:t>
            </a:r>
            <a:r>
              <a:rPr lang="en-US" sz="1800" dirty="0">
                <a:latin typeface="Courier New" pitchFamily="49" charset="0"/>
              </a:rPr>
              <a:t>(&amp;</a:t>
            </a:r>
            <a:r>
              <a:rPr lang="en-US" sz="1800" dirty="0" err="1">
                <a:latin typeface="Courier New" pitchFamily="49" charset="0"/>
              </a:rPr>
              <a:t>tid</a:t>
            </a:r>
            <a:r>
              <a:rPr lang="en-US" sz="1800" dirty="0">
                <a:latin typeface="Courier New" pitchFamily="49" charset="0"/>
              </a:rPr>
              <a:t>, NULL, </a:t>
            </a:r>
            <a:r>
              <a:rPr lang="en-US" sz="1800" dirty="0" err="1">
                <a:latin typeface="Courier New" pitchFamily="49" charset="0"/>
              </a:rPr>
              <a:t>echo_thread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connfdp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r>
              <a:rPr lang="en-US" sz="1800" dirty="0">
                <a:latin typeface="Courier New" pitchFamily="49" charset="0"/>
              </a:rPr>
              <a:t>    }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8110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5126038"/>
            <a:ext cx="8307387" cy="1319212"/>
          </a:xfrm>
        </p:spPr>
        <p:txBody>
          <a:bodyPr/>
          <a:lstStyle/>
          <a:p>
            <a:pPr lvl="1"/>
            <a:r>
              <a:rPr lang="en-US" sz="2400" dirty="0"/>
              <a:t>Spawn new thread for each client</a:t>
            </a:r>
          </a:p>
          <a:p>
            <a:pPr lvl="1"/>
            <a:r>
              <a:rPr lang="en-US" sz="2400" dirty="0"/>
              <a:t>Pass it copy of connection file descriptor</a:t>
            </a:r>
          </a:p>
          <a:p>
            <a:pPr lvl="1"/>
            <a:r>
              <a:rPr lang="en-US" sz="2400" dirty="0"/>
              <a:t>Note use of </a:t>
            </a:r>
            <a:r>
              <a:rPr lang="en-US" sz="2400" dirty="0" err="1"/>
              <a:t>Malloc</a:t>
            </a:r>
            <a:r>
              <a:rPr lang="en-US" sz="2400" dirty="0"/>
              <a:t>()!</a:t>
            </a:r>
          </a:p>
          <a:p>
            <a:pPr lvl="2"/>
            <a:r>
              <a:rPr lang="en-US" dirty="0"/>
              <a:t>Without corresponding Free()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8" y="334963"/>
            <a:ext cx="8534400" cy="573087"/>
          </a:xfrm>
        </p:spPr>
        <p:txBody>
          <a:bodyPr/>
          <a:lstStyle/>
          <a:p>
            <a:r>
              <a:rPr lang="en-US"/>
              <a:t>Thread-Based Concurrent Server (cont)</a:t>
            </a:r>
          </a:p>
        </p:txBody>
      </p:sp>
      <p:sp>
        <p:nvSpPr>
          <p:cNvPr id="812035" name="Rectangle 3"/>
          <p:cNvSpPr>
            <a:spLocks noChangeArrowheads="1"/>
          </p:cNvSpPr>
          <p:nvPr/>
        </p:nvSpPr>
        <p:spPr bwMode="auto">
          <a:xfrm>
            <a:off x="1930400" y="1143000"/>
            <a:ext cx="5147563" cy="2862322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/* thread routine */</a:t>
            </a:r>
          </a:p>
          <a:p>
            <a:r>
              <a:rPr lang="en-US" sz="1800" dirty="0">
                <a:latin typeface="Courier New" pitchFamily="49" charset="0"/>
              </a:rPr>
              <a:t>void *</a:t>
            </a:r>
            <a:r>
              <a:rPr lang="en-US" sz="1800" dirty="0" err="1">
                <a:latin typeface="Courier New" pitchFamily="49" charset="0"/>
              </a:rPr>
              <a:t>echo_thread</a:t>
            </a:r>
            <a:r>
              <a:rPr lang="en-US" sz="1800" dirty="0">
                <a:latin typeface="Courier New" pitchFamily="49" charset="0"/>
              </a:rPr>
              <a:t>(void *</a:t>
            </a:r>
            <a:r>
              <a:rPr lang="en-US" sz="1800" dirty="0" err="1">
                <a:latin typeface="Courier New" pitchFamily="49" charset="0"/>
              </a:rPr>
              <a:t>vargp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r>
              <a:rPr lang="en-US" sz="1800" dirty="0">
                <a:latin typeface="Courier New" pitchFamily="49" charset="0"/>
              </a:rPr>
              <a:t>{  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connfd</a:t>
            </a:r>
            <a:r>
              <a:rPr lang="en-US" sz="1800" dirty="0">
                <a:latin typeface="Courier New" pitchFamily="49" charset="0"/>
              </a:rPr>
              <a:t> = *((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*)</a:t>
            </a:r>
            <a:r>
              <a:rPr lang="en-US" sz="1800" dirty="0" err="1">
                <a:latin typeface="Courier New" pitchFamily="49" charset="0"/>
              </a:rPr>
              <a:t>vargp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Pthread_detach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pthread_self</a:t>
            </a:r>
            <a:r>
              <a:rPr lang="en-US" sz="1800" dirty="0">
                <a:latin typeface="Courier New" pitchFamily="49" charset="0"/>
              </a:rPr>
              <a:t>()); </a:t>
            </a:r>
          </a:p>
          <a:p>
            <a:r>
              <a:rPr lang="en-US" sz="1800" dirty="0">
                <a:latin typeface="Courier New" pitchFamily="49" charset="0"/>
              </a:rPr>
              <a:t>    Free(</a:t>
            </a:r>
            <a:r>
              <a:rPr lang="en-US" sz="1800" dirty="0" err="1">
                <a:latin typeface="Courier New" pitchFamily="49" charset="0"/>
              </a:rPr>
              <a:t>vargp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r>
              <a:rPr lang="en-US" sz="1800" dirty="0">
                <a:latin typeface="Courier New" pitchFamily="49" charset="0"/>
              </a:rPr>
              <a:t>    echo(</a:t>
            </a:r>
            <a:r>
              <a:rPr lang="en-US" sz="1800" dirty="0" err="1">
                <a:latin typeface="Courier New" pitchFamily="49" charset="0"/>
              </a:rPr>
              <a:t>connfd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r>
              <a:rPr lang="en-US" sz="1800" dirty="0">
                <a:latin typeface="Courier New" pitchFamily="49" charset="0"/>
              </a:rPr>
              <a:t>    Close(</a:t>
            </a:r>
            <a:r>
              <a:rPr lang="en-US" sz="1800" dirty="0" err="1">
                <a:latin typeface="Courier New" pitchFamily="49" charset="0"/>
              </a:rPr>
              <a:t>connfd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r>
              <a:rPr lang="en-US" sz="1800" dirty="0">
                <a:latin typeface="Courier New" pitchFamily="49" charset="0"/>
              </a:rPr>
              <a:t>    return NULL;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812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4267200"/>
            <a:ext cx="8307387" cy="2255837"/>
          </a:xfrm>
        </p:spPr>
        <p:txBody>
          <a:bodyPr/>
          <a:lstStyle/>
          <a:p>
            <a:pPr lvl="1"/>
            <a:r>
              <a:rPr lang="en-US" sz="2600" dirty="0"/>
              <a:t>Run thread in “detached” mode</a:t>
            </a:r>
          </a:p>
          <a:p>
            <a:pPr lvl="2"/>
            <a:r>
              <a:rPr lang="en-US" sz="2200" dirty="0"/>
              <a:t>Runs independently of other threads</a:t>
            </a:r>
          </a:p>
          <a:p>
            <a:pPr lvl="2"/>
            <a:r>
              <a:rPr lang="en-US" sz="2200" dirty="0"/>
              <a:t>Reaped</a:t>
            </a:r>
            <a:r>
              <a:rPr lang="en-US" sz="2200" dirty="0" smtClean="0"/>
              <a:t> automatically (by kernel) when </a:t>
            </a:r>
            <a:r>
              <a:rPr lang="en-US" sz="2200" dirty="0"/>
              <a:t>it terminates</a:t>
            </a:r>
          </a:p>
          <a:p>
            <a:pPr lvl="1"/>
            <a:r>
              <a:rPr lang="en-US" sz="2600" dirty="0"/>
              <a:t>Free storage allocated to hold </a:t>
            </a:r>
            <a:r>
              <a:rPr lang="en-US" sz="2600" dirty="0" err="1"/>
              <a:t>clientfd</a:t>
            </a:r>
            <a:endParaRPr lang="en-US" sz="2600" dirty="0"/>
          </a:p>
          <a:p>
            <a:pPr lvl="2"/>
            <a:r>
              <a:rPr lang="en-US" sz="2200" dirty="0"/>
              <a:t>“Producer-Consumer” model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Programming is Hard!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362075"/>
            <a:ext cx="8534400" cy="4972050"/>
          </a:xfrm>
        </p:spPr>
        <p:txBody>
          <a:bodyPr/>
          <a:lstStyle/>
          <a:p>
            <a:r>
              <a:rPr lang="en-US" sz="2600" dirty="0" smtClean="0"/>
              <a:t>Classical problem classes of concurrent programs:</a:t>
            </a:r>
          </a:p>
          <a:p>
            <a:pPr lvl="1"/>
            <a:r>
              <a:rPr lang="en-US" sz="2200" b="1" i="1" dirty="0" smtClean="0"/>
              <a:t>Races:</a:t>
            </a:r>
            <a:r>
              <a:rPr lang="en-US" sz="2200" dirty="0" smtClean="0"/>
              <a:t> outcome depends on arbitrary scheduling decisions elsewhere in the system</a:t>
            </a:r>
          </a:p>
          <a:p>
            <a:pPr lvl="2"/>
            <a:r>
              <a:rPr lang="en-US" dirty="0" smtClean="0"/>
              <a:t>Example: who gets the last seat on the airplane?</a:t>
            </a:r>
          </a:p>
          <a:p>
            <a:pPr lvl="1"/>
            <a:r>
              <a:rPr lang="en-US" sz="2200" b="1" i="1" dirty="0" smtClean="0"/>
              <a:t>Deadlock:</a:t>
            </a:r>
            <a:r>
              <a:rPr lang="en-US" sz="2200" dirty="0" smtClean="0"/>
              <a:t> improper resource allocation prevents forward progress</a:t>
            </a:r>
          </a:p>
          <a:p>
            <a:pPr lvl="2"/>
            <a:r>
              <a:rPr lang="en-US" dirty="0" smtClean="0"/>
              <a:t>Example: traffic gridlock</a:t>
            </a:r>
          </a:p>
          <a:p>
            <a:pPr lvl="1"/>
            <a:r>
              <a:rPr lang="en-US" sz="2200" b="1" i="1" dirty="0" err="1" smtClean="0"/>
              <a:t>Livelock</a:t>
            </a:r>
            <a:r>
              <a:rPr lang="en-US" sz="2200" b="1" i="1" dirty="0" smtClean="0"/>
              <a:t> / Starvation / Fairness</a:t>
            </a:r>
            <a:r>
              <a:rPr lang="en-US" sz="2200" dirty="0" smtClean="0"/>
              <a:t>: external events and/or system scheduling decisions can prevent sub-task progress</a:t>
            </a:r>
          </a:p>
          <a:p>
            <a:pPr lvl="2"/>
            <a:r>
              <a:rPr lang="en-US" dirty="0" smtClean="0"/>
              <a:t>Example: people always jump in front of you in line</a:t>
            </a:r>
          </a:p>
          <a:p>
            <a:r>
              <a:rPr lang="en-US" sz="2600" dirty="0" smtClean="0"/>
              <a:t>Many aspects of concurrent programming are beyond the scope of 15-213</a:t>
            </a:r>
          </a:p>
          <a:p>
            <a:pPr lvl="1"/>
            <a:r>
              <a:rPr lang="en-US" sz="2200" dirty="0" smtClean="0"/>
              <a:t>but, not all </a:t>
            </a:r>
            <a:r>
              <a:rPr lang="en-US" sz="2200" dirty="0" err="1" smtClean="0">
                <a:sym typeface="Wingdings"/>
              </a:rPr>
              <a:t></a:t>
            </a:r>
            <a:endParaRPr lang="en-US" sz="2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49" name="Rectangle 13"/>
          <p:cNvSpPr>
            <a:spLocks noChangeArrowheads="1"/>
          </p:cNvSpPr>
          <p:nvPr/>
        </p:nvSpPr>
        <p:spPr bwMode="auto">
          <a:xfrm>
            <a:off x="1676400" y="1295400"/>
            <a:ext cx="4191000" cy="2895600"/>
          </a:xfrm>
          <a:prstGeom prst="rect">
            <a:avLst/>
          </a:prstGeom>
          <a:solidFill>
            <a:srgbClr val="F1C7C7">
              <a:alpha val="38000"/>
            </a:srgb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1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Threaded </a:t>
            </a:r>
            <a:r>
              <a:rPr lang="en-US" dirty="0"/>
              <a:t>Execution Model</a:t>
            </a:r>
          </a:p>
        </p:txBody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419600"/>
            <a:ext cx="8307387" cy="2025650"/>
          </a:xfrm>
        </p:spPr>
        <p:txBody>
          <a:bodyPr/>
          <a:lstStyle/>
          <a:p>
            <a:pPr lvl="1"/>
            <a:r>
              <a:rPr lang="en-US" sz="2600" dirty="0"/>
              <a:t>Multiple threads within single process</a:t>
            </a:r>
          </a:p>
          <a:p>
            <a:pPr lvl="1"/>
            <a:r>
              <a:rPr lang="en-US" sz="2600" dirty="0"/>
              <a:t>Some state between them</a:t>
            </a:r>
            <a:endParaRPr lang="en-US" sz="2600" dirty="0" smtClean="0"/>
          </a:p>
          <a:p>
            <a:pPr lvl="2"/>
            <a:r>
              <a:rPr lang="en-US" sz="2200" dirty="0" smtClean="0"/>
              <a:t>e.g., file </a:t>
            </a:r>
            <a:r>
              <a:rPr lang="en-US" sz="2200" dirty="0"/>
              <a:t>descriptors</a:t>
            </a:r>
          </a:p>
        </p:txBody>
      </p:sp>
      <p:sp>
        <p:nvSpPr>
          <p:cNvPr id="910340" name="Rectangle 4"/>
          <p:cNvSpPr>
            <a:spLocks noChangeArrowheads="1"/>
          </p:cNvSpPr>
          <p:nvPr/>
        </p:nvSpPr>
        <p:spPr bwMode="auto">
          <a:xfrm>
            <a:off x="1828800" y="2743200"/>
            <a:ext cx="1114425" cy="1249363"/>
          </a:xfrm>
          <a:prstGeom prst="rect">
            <a:avLst/>
          </a:prstGeom>
          <a:solidFill>
            <a:srgbClr val="F6F5BD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Client 1</a:t>
            </a:r>
          </a:p>
          <a:p>
            <a:pPr algn="ctr"/>
            <a:r>
              <a:rPr lang="en-US" sz="2000"/>
              <a:t>Server</a:t>
            </a:r>
          </a:p>
        </p:txBody>
      </p:sp>
      <p:sp>
        <p:nvSpPr>
          <p:cNvPr id="910341" name="Rectangle 5"/>
          <p:cNvSpPr>
            <a:spLocks noChangeArrowheads="1"/>
          </p:cNvSpPr>
          <p:nvPr/>
        </p:nvSpPr>
        <p:spPr bwMode="auto">
          <a:xfrm>
            <a:off x="4648200" y="2667000"/>
            <a:ext cx="1114425" cy="1249363"/>
          </a:xfrm>
          <a:prstGeom prst="rect">
            <a:avLst/>
          </a:prstGeom>
          <a:solidFill>
            <a:srgbClr val="F6F5BD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Client 2</a:t>
            </a:r>
          </a:p>
          <a:p>
            <a:pPr algn="ctr"/>
            <a:r>
              <a:rPr lang="en-US" sz="1800"/>
              <a:t>Server</a:t>
            </a:r>
          </a:p>
        </p:txBody>
      </p:sp>
      <p:sp>
        <p:nvSpPr>
          <p:cNvPr id="910342" name="Rectangle 6"/>
          <p:cNvSpPr>
            <a:spLocks noChangeArrowheads="1"/>
          </p:cNvSpPr>
          <p:nvPr/>
        </p:nvSpPr>
        <p:spPr bwMode="auto">
          <a:xfrm>
            <a:off x="3124200" y="1828800"/>
            <a:ext cx="1295400" cy="1249363"/>
          </a:xfrm>
          <a:prstGeom prst="rect">
            <a:avLst/>
          </a:prstGeom>
          <a:solidFill>
            <a:srgbClr val="F6F5BD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/>
              <a:t>Listening</a:t>
            </a:r>
          </a:p>
          <a:p>
            <a:pPr algn="ctr"/>
            <a:r>
              <a:rPr lang="en-US" sz="1800"/>
              <a:t>Server</a:t>
            </a:r>
          </a:p>
        </p:txBody>
      </p:sp>
      <p:sp>
        <p:nvSpPr>
          <p:cNvPr id="910343" name="Line 7"/>
          <p:cNvSpPr>
            <a:spLocks noChangeShapeType="1"/>
          </p:cNvSpPr>
          <p:nvPr/>
        </p:nvSpPr>
        <p:spPr bwMode="auto">
          <a:xfrm>
            <a:off x="914400" y="1981200"/>
            <a:ext cx="2209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 sz="2000"/>
          </a:p>
        </p:txBody>
      </p:sp>
      <p:sp>
        <p:nvSpPr>
          <p:cNvPr id="910344" name="Text Box 8"/>
          <p:cNvSpPr txBox="1">
            <a:spLocks noChangeArrowheads="1"/>
          </p:cNvSpPr>
          <p:nvPr/>
        </p:nvSpPr>
        <p:spPr bwMode="auto">
          <a:xfrm>
            <a:off x="762812" y="1600200"/>
            <a:ext cx="234551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/>
              <a:t>Connection Requests</a:t>
            </a:r>
          </a:p>
        </p:txBody>
      </p:sp>
      <p:sp>
        <p:nvSpPr>
          <p:cNvPr id="910345" name="Line 9"/>
          <p:cNvSpPr>
            <a:spLocks noChangeShapeType="1"/>
          </p:cNvSpPr>
          <p:nvPr/>
        </p:nvSpPr>
        <p:spPr bwMode="auto">
          <a:xfrm>
            <a:off x="419100" y="35052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sz="2000"/>
          </a:p>
        </p:txBody>
      </p:sp>
      <p:sp>
        <p:nvSpPr>
          <p:cNvPr id="910346" name="Text Box 10"/>
          <p:cNvSpPr txBox="1">
            <a:spLocks noChangeArrowheads="1"/>
          </p:cNvSpPr>
          <p:nvPr/>
        </p:nvSpPr>
        <p:spPr bwMode="auto">
          <a:xfrm>
            <a:off x="341420" y="3124200"/>
            <a:ext cx="14334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/>
              <a:t>Client 1 data</a:t>
            </a:r>
          </a:p>
        </p:txBody>
      </p:sp>
      <p:sp>
        <p:nvSpPr>
          <p:cNvPr id="910347" name="Line 11"/>
          <p:cNvSpPr>
            <a:spLocks noChangeShapeType="1"/>
          </p:cNvSpPr>
          <p:nvPr/>
        </p:nvSpPr>
        <p:spPr bwMode="auto">
          <a:xfrm flipH="1">
            <a:off x="5753100" y="35052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sz="2000"/>
          </a:p>
        </p:txBody>
      </p:sp>
      <p:sp>
        <p:nvSpPr>
          <p:cNvPr id="910348" name="Text Box 12"/>
          <p:cNvSpPr txBox="1">
            <a:spLocks noChangeArrowheads="1"/>
          </p:cNvSpPr>
          <p:nvPr/>
        </p:nvSpPr>
        <p:spPr bwMode="auto">
          <a:xfrm flipH="1">
            <a:off x="5675420" y="3124200"/>
            <a:ext cx="14334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/>
              <a:t>Client 2 data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Potential Form of Unintended Sharing</a:t>
            </a:r>
          </a:p>
        </p:txBody>
      </p:sp>
      <p:sp>
        <p:nvSpPr>
          <p:cNvPr id="851971" name="Text Box 3"/>
          <p:cNvSpPr txBox="1">
            <a:spLocks noChangeArrowheads="1"/>
          </p:cNvSpPr>
          <p:nvPr/>
        </p:nvSpPr>
        <p:spPr bwMode="auto">
          <a:xfrm>
            <a:off x="914400" y="2514600"/>
            <a:ext cx="1504950" cy="3921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main thread</a:t>
            </a:r>
          </a:p>
        </p:txBody>
      </p:sp>
      <p:sp>
        <p:nvSpPr>
          <p:cNvPr id="851972" name="Text Box 4"/>
          <p:cNvSpPr txBox="1">
            <a:spLocks noChangeArrowheads="1"/>
          </p:cNvSpPr>
          <p:nvPr/>
        </p:nvSpPr>
        <p:spPr bwMode="auto">
          <a:xfrm>
            <a:off x="5153025" y="3879850"/>
            <a:ext cx="601447" cy="338554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peer</a:t>
            </a:r>
            <a:r>
              <a:rPr lang="en-US" sz="1600" baseline="-25000"/>
              <a:t>1</a:t>
            </a:r>
          </a:p>
        </p:txBody>
      </p:sp>
      <p:sp>
        <p:nvSpPr>
          <p:cNvPr id="851973" name="Line 5"/>
          <p:cNvSpPr>
            <a:spLocks noChangeShapeType="1"/>
          </p:cNvSpPr>
          <p:nvPr/>
        </p:nvSpPr>
        <p:spPr bwMode="auto">
          <a:xfrm>
            <a:off x="1647825" y="3213100"/>
            <a:ext cx="19050" cy="3413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51974" name="Line 6"/>
          <p:cNvSpPr>
            <a:spLocks noChangeShapeType="1"/>
          </p:cNvSpPr>
          <p:nvPr/>
        </p:nvSpPr>
        <p:spPr bwMode="auto">
          <a:xfrm>
            <a:off x="5476875" y="44164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51976" name="Line 8"/>
          <p:cNvSpPr>
            <a:spLocks noChangeShapeType="1"/>
          </p:cNvSpPr>
          <p:nvPr/>
        </p:nvSpPr>
        <p:spPr bwMode="auto">
          <a:xfrm>
            <a:off x="1647825" y="3594100"/>
            <a:ext cx="3829050" cy="8223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51978" name="Line 10"/>
          <p:cNvSpPr>
            <a:spLocks noChangeShapeType="1"/>
          </p:cNvSpPr>
          <p:nvPr/>
        </p:nvSpPr>
        <p:spPr bwMode="auto">
          <a:xfrm>
            <a:off x="1666875" y="5026025"/>
            <a:ext cx="3810000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51986" name="Rectangle 18"/>
          <p:cNvSpPr>
            <a:spLocks noChangeArrowheads="1"/>
          </p:cNvSpPr>
          <p:nvPr/>
        </p:nvSpPr>
        <p:spPr bwMode="auto">
          <a:xfrm>
            <a:off x="325438" y="1019175"/>
            <a:ext cx="8760732" cy="13234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    while (1) {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connfd</a:t>
            </a:r>
            <a:r>
              <a:rPr lang="en-US" sz="1600" dirty="0">
                <a:latin typeface="Courier New" pitchFamily="49" charset="0"/>
              </a:rPr>
              <a:t> = Accept(</a:t>
            </a:r>
            <a:r>
              <a:rPr lang="en-US" sz="1600" dirty="0" err="1">
                <a:latin typeface="Courier New" pitchFamily="49" charset="0"/>
              </a:rPr>
              <a:t>listenfd</a:t>
            </a:r>
            <a:r>
              <a:rPr lang="en-US" sz="1600" dirty="0">
                <a:latin typeface="Courier New" pitchFamily="49" charset="0"/>
              </a:rPr>
              <a:t>, (SA *) &amp;</a:t>
            </a:r>
            <a:r>
              <a:rPr lang="en-US" sz="1600" dirty="0" err="1">
                <a:latin typeface="Courier New" pitchFamily="49" charset="0"/>
              </a:rPr>
              <a:t>clientaddr</a:t>
            </a:r>
            <a:r>
              <a:rPr lang="en-US" sz="1600" dirty="0">
                <a:latin typeface="Courier New" pitchFamily="49" charset="0"/>
              </a:rPr>
              <a:t>, &amp;</a:t>
            </a:r>
            <a:r>
              <a:rPr lang="en-US" sz="1600" dirty="0" err="1">
                <a:latin typeface="Courier New" pitchFamily="49" charset="0"/>
              </a:rPr>
              <a:t>clientlen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Pthread_create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tid</a:t>
            </a:r>
            <a:r>
              <a:rPr lang="en-US" sz="1600" dirty="0">
                <a:latin typeface="Courier New" pitchFamily="49" charset="0"/>
              </a:rPr>
              <a:t>, NULL, </a:t>
            </a:r>
            <a:r>
              <a:rPr lang="en-US" sz="1600" dirty="0" err="1">
                <a:latin typeface="Courier New" pitchFamily="49" charset="0"/>
              </a:rPr>
              <a:t>echo_thread</a:t>
            </a:r>
            <a:r>
              <a:rPr lang="en-US" sz="1600" dirty="0">
                <a:latin typeface="Courier New" pitchFamily="49" charset="0"/>
              </a:rPr>
              <a:t>, (void *)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&amp;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connfd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51987" name="Text Box 19"/>
          <p:cNvSpPr txBox="1">
            <a:spLocks noChangeArrowheads="1"/>
          </p:cNvSpPr>
          <p:nvPr/>
        </p:nvSpPr>
        <p:spPr bwMode="auto">
          <a:xfrm>
            <a:off x="6219825" y="3132138"/>
            <a:ext cx="1055688" cy="39211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connfd</a:t>
            </a:r>
            <a:endParaRPr lang="en-US" sz="1600" baseline="-25000"/>
          </a:p>
        </p:txBody>
      </p:sp>
      <p:sp>
        <p:nvSpPr>
          <p:cNvPr id="851989" name="Text Box 21"/>
          <p:cNvSpPr txBox="1">
            <a:spLocks noChangeArrowheads="1"/>
          </p:cNvSpPr>
          <p:nvPr/>
        </p:nvSpPr>
        <p:spPr bwMode="auto">
          <a:xfrm>
            <a:off x="5762625" y="2717740"/>
            <a:ext cx="195919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/>
              <a:t>Main thread stack</a:t>
            </a:r>
          </a:p>
        </p:txBody>
      </p:sp>
      <p:sp>
        <p:nvSpPr>
          <p:cNvPr id="851990" name="Text Box 22"/>
          <p:cNvSpPr txBox="1">
            <a:spLocks noChangeArrowheads="1"/>
          </p:cNvSpPr>
          <p:nvPr/>
        </p:nvSpPr>
        <p:spPr bwMode="auto">
          <a:xfrm>
            <a:off x="7391400" y="4343400"/>
            <a:ext cx="1066800" cy="315913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vargp</a:t>
            </a:r>
          </a:p>
        </p:txBody>
      </p:sp>
      <p:sp>
        <p:nvSpPr>
          <p:cNvPr id="851991" name="Text Box 23"/>
          <p:cNvSpPr txBox="1">
            <a:spLocks noChangeArrowheads="1"/>
          </p:cNvSpPr>
          <p:nvPr/>
        </p:nvSpPr>
        <p:spPr bwMode="auto">
          <a:xfrm>
            <a:off x="7485063" y="3936940"/>
            <a:ext cx="131638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/>
              <a:t>Peer</a:t>
            </a:r>
            <a:r>
              <a:rPr lang="en-US" sz="2000" baseline="-25000"/>
              <a:t>1</a:t>
            </a:r>
            <a:r>
              <a:rPr lang="en-US" sz="2000"/>
              <a:t> stack</a:t>
            </a:r>
          </a:p>
        </p:txBody>
      </p:sp>
      <p:sp>
        <p:nvSpPr>
          <p:cNvPr id="851992" name="Text Box 24"/>
          <p:cNvSpPr txBox="1">
            <a:spLocks noChangeArrowheads="1"/>
          </p:cNvSpPr>
          <p:nvPr/>
        </p:nvSpPr>
        <p:spPr bwMode="auto">
          <a:xfrm>
            <a:off x="7315200" y="5867400"/>
            <a:ext cx="1066800" cy="315913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vargp</a:t>
            </a:r>
          </a:p>
        </p:txBody>
      </p:sp>
      <p:sp>
        <p:nvSpPr>
          <p:cNvPr id="851993" name="Text Box 25"/>
          <p:cNvSpPr txBox="1">
            <a:spLocks noChangeArrowheads="1"/>
          </p:cNvSpPr>
          <p:nvPr/>
        </p:nvSpPr>
        <p:spPr bwMode="auto">
          <a:xfrm>
            <a:off x="7485063" y="5391090"/>
            <a:ext cx="131638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/>
              <a:t>Peer</a:t>
            </a:r>
            <a:r>
              <a:rPr lang="en-US" sz="2000" baseline="-25000"/>
              <a:t>2</a:t>
            </a:r>
            <a:r>
              <a:rPr lang="en-US" sz="2000"/>
              <a:t> stack</a:t>
            </a:r>
          </a:p>
        </p:txBody>
      </p:sp>
      <p:sp>
        <p:nvSpPr>
          <p:cNvPr id="851994" name="Line 26"/>
          <p:cNvSpPr>
            <a:spLocks noChangeShapeType="1"/>
          </p:cNvSpPr>
          <p:nvPr/>
        </p:nvSpPr>
        <p:spPr bwMode="auto">
          <a:xfrm flipH="1" flipV="1">
            <a:off x="7162799" y="3505200"/>
            <a:ext cx="386557" cy="9112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 sz="2000"/>
          </a:p>
        </p:txBody>
      </p:sp>
      <p:sp>
        <p:nvSpPr>
          <p:cNvPr id="851996" name="Text Box 28"/>
          <p:cNvSpPr txBox="1">
            <a:spLocks noChangeArrowheads="1"/>
          </p:cNvSpPr>
          <p:nvPr/>
        </p:nvSpPr>
        <p:spPr bwMode="auto">
          <a:xfrm>
            <a:off x="5167313" y="5178425"/>
            <a:ext cx="601447" cy="338554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peer</a:t>
            </a:r>
            <a:r>
              <a:rPr lang="en-US" sz="1600" baseline="-25000"/>
              <a:t>2</a:t>
            </a:r>
          </a:p>
        </p:txBody>
      </p:sp>
      <p:sp>
        <p:nvSpPr>
          <p:cNvPr id="851997" name="Line 29"/>
          <p:cNvSpPr>
            <a:spLocks noChangeShapeType="1"/>
          </p:cNvSpPr>
          <p:nvPr/>
        </p:nvSpPr>
        <p:spPr bwMode="auto">
          <a:xfrm>
            <a:off x="5491163" y="57150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51998" name="Text Box 30"/>
          <p:cNvSpPr txBox="1">
            <a:spLocks noChangeArrowheads="1"/>
          </p:cNvSpPr>
          <p:nvPr/>
        </p:nvSpPr>
        <p:spPr bwMode="auto">
          <a:xfrm>
            <a:off x="1676400" y="3200400"/>
            <a:ext cx="190308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connfd = connfd</a:t>
            </a:r>
            <a:r>
              <a:rPr lang="en-US" sz="2000" baseline="-25000"/>
              <a:t>1</a:t>
            </a:r>
          </a:p>
        </p:txBody>
      </p:sp>
      <p:sp>
        <p:nvSpPr>
          <p:cNvPr id="851999" name="Text Box 31"/>
          <p:cNvSpPr txBox="1">
            <a:spLocks noChangeArrowheads="1"/>
          </p:cNvSpPr>
          <p:nvPr/>
        </p:nvSpPr>
        <p:spPr bwMode="auto">
          <a:xfrm>
            <a:off x="5410200" y="4495800"/>
            <a:ext cx="183575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 connfd = *vargp</a:t>
            </a:r>
            <a:endParaRPr lang="en-US" sz="2000" baseline="-25000"/>
          </a:p>
        </p:txBody>
      </p:sp>
      <p:sp>
        <p:nvSpPr>
          <p:cNvPr id="852000" name="Line 32"/>
          <p:cNvSpPr>
            <a:spLocks noChangeShapeType="1"/>
          </p:cNvSpPr>
          <p:nvPr/>
        </p:nvSpPr>
        <p:spPr bwMode="auto">
          <a:xfrm flipH="1" flipV="1">
            <a:off x="7086599" y="3505200"/>
            <a:ext cx="398463" cy="2450306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 sz="2000"/>
          </a:p>
        </p:txBody>
      </p:sp>
      <p:sp>
        <p:nvSpPr>
          <p:cNvPr id="852002" name="Text Box 34"/>
          <p:cNvSpPr txBox="1">
            <a:spLocks noChangeArrowheads="1"/>
          </p:cNvSpPr>
          <p:nvPr/>
        </p:nvSpPr>
        <p:spPr bwMode="auto">
          <a:xfrm>
            <a:off x="1676400" y="4572000"/>
            <a:ext cx="190308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connfd = connfd</a:t>
            </a:r>
            <a:r>
              <a:rPr lang="en-US" sz="2000" baseline="-25000"/>
              <a:t>2</a:t>
            </a:r>
          </a:p>
        </p:txBody>
      </p:sp>
      <p:sp>
        <p:nvSpPr>
          <p:cNvPr id="852003" name="Text Box 35"/>
          <p:cNvSpPr txBox="1">
            <a:spLocks noChangeArrowheads="1"/>
          </p:cNvSpPr>
          <p:nvPr/>
        </p:nvSpPr>
        <p:spPr bwMode="auto">
          <a:xfrm>
            <a:off x="5410200" y="5683250"/>
            <a:ext cx="183575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 connfd = *vargp</a:t>
            </a:r>
            <a:endParaRPr lang="en-US" sz="2000" baseline="-25000"/>
          </a:p>
        </p:txBody>
      </p:sp>
      <p:sp>
        <p:nvSpPr>
          <p:cNvPr id="852004" name="Line 36"/>
          <p:cNvSpPr>
            <a:spLocks noChangeShapeType="1"/>
          </p:cNvSpPr>
          <p:nvPr/>
        </p:nvSpPr>
        <p:spPr bwMode="auto">
          <a:xfrm>
            <a:off x="3657600" y="4648200"/>
            <a:ext cx="160020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 sz="2000"/>
          </a:p>
        </p:txBody>
      </p:sp>
      <p:sp>
        <p:nvSpPr>
          <p:cNvPr id="852005" name="Text Box 37"/>
          <p:cNvSpPr txBox="1">
            <a:spLocks noChangeArrowheads="1"/>
          </p:cNvSpPr>
          <p:nvPr/>
        </p:nvSpPr>
        <p:spPr bwMode="auto">
          <a:xfrm>
            <a:off x="4191000" y="4800600"/>
            <a:ext cx="75854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/>
              <a:t>Race!</a:t>
            </a:r>
          </a:p>
        </p:txBody>
      </p:sp>
      <p:sp>
        <p:nvSpPr>
          <p:cNvPr id="852006" name="Text Box 38"/>
          <p:cNvSpPr txBox="1">
            <a:spLocks noChangeArrowheads="1"/>
          </p:cNvSpPr>
          <p:nvPr/>
        </p:nvSpPr>
        <p:spPr bwMode="auto">
          <a:xfrm>
            <a:off x="1828800" y="6324600"/>
            <a:ext cx="6463504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i="1" dirty="0">
                <a:solidFill>
                  <a:srgbClr val="FF0000"/>
                </a:solidFill>
              </a:rPr>
              <a:t>Why would both copies of </a:t>
            </a:r>
            <a:r>
              <a:rPr lang="en-US" sz="2200" i="1" dirty="0" err="1">
                <a:solidFill>
                  <a:srgbClr val="FF0000"/>
                </a:solidFill>
              </a:rPr>
              <a:t>vargp</a:t>
            </a:r>
            <a:r>
              <a:rPr lang="en-US" sz="2200" i="1" dirty="0">
                <a:solidFill>
                  <a:srgbClr val="FF0000"/>
                </a:solidFill>
              </a:rPr>
              <a:t> point to same location?</a:t>
            </a:r>
          </a:p>
        </p:txBody>
      </p:sp>
      <p:sp>
        <p:nvSpPr>
          <p:cNvPr id="29" name="Oval 26"/>
          <p:cNvSpPr>
            <a:spLocks noChangeAspect="1" noChangeArrowheads="1"/>
          </p:cNvSpPr>
          <p:nvPr/>
        </p:nvSpPr>
        <p:spPr bwMode="auto">
          <a:xfrm>
            <a:off x="7420769" y="5955506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0" name="Oval 26"/>
          <p:cNvSpPr>
            <a:spLocks noChangeAspect="1" noChangeArrowheads="1"/>
          </p:cNvSpPr>
          <p:nvPr/>
        </p:nvSpPr>
        <p:spPr bwMode="auto">
          <a:xfrm>
            <a:off x="7529052" y="4416425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Could this race occur?</a:t>
            </a:r>
            <a:endParaRPr lang="en-US" dirty="0"/>
          </a:p>
        </p:txBody>
      </p:sp>
      <p:sp>
        <p:nvSpPr>
          <p:cNvPr id="811011" name="Rectangle 3"/>
          <p:cNvSpPr>
            <a:spLocks noChangeArrowheads="1"/>
          </p:cNvSpPr>
          <p:nvPr/>
        </p:nvSpPr>
        <p:spPr bwMode="auto">
          <a:xfrm>
            <a:off x="76200" y="1604665"/>
            <a:ext cx="4182555" cy="147732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r>
              <a:rPr lang="en-US" sz="1800" dirty="0" smtClean="0">
                <a:latin typeface="Courier New" pitchFamily="49" charset="0"/>
              </a:rPr>
              <a:t>for (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0;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&lt; 100;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++) {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Pthread_create</a:t>
            </a:r>
            <a:r>
              <a:rPr lang="en-US" sz="1800" dirty="0" smtClean="0">
                <a:latin typeface="Courier New" pitchFamily="49" charset="0"/>
              </a:rPr>
              <a:t>(&amp;</a:t>
            </a:r>
            <a:r>
              <a:rPr lang="en-US" sz="1800" dirty="0" err="1" smtClean="0">
                <a:latin typeface="Courier New" pitchFamily="49" charset="0"/>
              </a:rPr>
              <a:t>tid</a:t>
            </a:r>
            <a:r>
              <a:rPr lang="en-US" sz="1800" dirty="0" smtClean="0">
                <a:latin typeface="Courier New" pitchFamily="49" charset="0"/>
              </a:rPr>
              <a:t>, NULL,</a:t>
            </a:r>
          </a:p>
          <a:p>
            <a:r>
              <a:rPr lang="en-US" sz="1800" dirty="0" smtClean="0">
                <a:latin typeface="Courier New" pitchFamily="49" charset="0"/>
              </a:rPr>
              <a:t>                 thread,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</a:rPr>
              <a:t>&amp;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r>
              <a:rPr lang="en-US" sz="1800" dirty="0" smtClean="0">
                <a:latin typeface="Courier New" pitchFamily="49" charset="0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110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3806826"/>
            <a:ext cx="8548687" cy="1319212"/>
          </a:xfrm>
        </p:spPr>
        <p:txBody>
          <a:bodyPr/>
          <a:lstStyle/>
          <a:p>
            <a:r>
              <a:rPr lang="en-US" sz="2600" dirty="0" smtClean="0"/>
              <a:t>Race Test</a:t>
            </a:r>
            <a:endParaRPr lang="en-US" sz="2600" dirty="0"/>
          </a:p>
          <a:p>
            <a:pPr lvl="1"/>
            <a:r>
              <a:rPr lang="en-US" sz="2200" dirty="0" smtClean="0"/>
              <a:t>If no race, then each thread would get different value of </a:t>
            </a:r>
            <a:r>
              <a:rPr lang="en-US" sz="2200" dirty="0" err="1" smtClean="0"/>
              <a:t>i</a:t>
            </a:r>
            <a:endParaRPr lang="en-US" sz="2200" dirty="0" smtClean="0"/>
          </a:p>
          <a:p>
            <a:pPr lvl="1"/>
            <a:r>
              <a:rPr lang="en-US" sz="2200" dirty="0" smtClean="0"/>
              <a:t>Set of saved values would consist of one copy each of 0 through 99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1235333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Main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343400" y="1604665"/>
            <a:ext cx="4733988" cy="20313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void *thread(void *</a:t>
            </a:r>
            <a:r>
              <a:rPr lang="en-US" sz="1800" dirty="0" err="1" smtClean="0">
                <a:latin typeface="Courier New" pitchFamily="49" charset="0"/>
              </a:rPr>
              <a:t>vargp</a:t>
            </a:r>
            <a:r>
              <a:rPr lang="en-US" sz="1800" dirty="0" smtClean="0">
                <a:latin typeface="Courier New" pitchFamily="49" charset="0"/>
              </a:rPr>
              <a:t>) </a:t>
            </a:r>
          </a:p>
          <a:p>
            <a:r>
              <a:rPr lang="en-US" sz="1800" dirty="0" smtClean="0">
                <a:latin typeface="Courier New" pitchFamily="49" charset="0"/>
              </a:rPr>
              <a:t>{  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*((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*)</a:t>
            </a:r>
            <a:r>
              <a:rPr lang="en-US" sz="1800" dirty="0" err="1" smtClean="0">
                <a:latin typeface="Courier New" pitchFamily="49" charset="0"/>
              </a:rPr>
              <a:t>vargp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Pthread_detach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pthread_self</a:t>
            </a:r>
            <a:r>
              <a:rPr lang="en-US" sz="1800" dirty="0" smtClean="0">
                <a:latin typeface="Courier New" pitchFamily="49" charset="0"/>
              </a:rPr>
              <a:t>());</a:t>
            </a:r>
          </a:p>
          <a:p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save_value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r>
              <a:rPr lang="en-US" sz="1800" dirty="0" smtClean="0">
                <a:latin typeface="Courier New" pitchFamily="49" charset="0"/>
              </a:rPr>
              <a:t>  return NULL;</a:t>
            </a:r>
          </a:p>
          <a:p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3400" y="1235333"/>
            <a:ext cx="85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Thread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96875" y="6238875"/>
            <a:ext cx="7896225" cy="542925"/>
          </a:xfrm>
        </p:spPr>
        <p:txBody>
          <a:bodyPr/>
          <a:lstStyle/>
          <a:p>
            <a:r>
              <a:rPr lang="en-US" sz="2600" dirty="0" smtClean="0"/>
              <a:t>The race can really happen!</a:t>
            </a:r>
            <a:endParaRPr lang="en-US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495300" y="990600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No Race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300" y="3364468"/>
            <a:ext cx="1763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Multicore</a:t>
            </a:r>
            <a:r>
              <a:rPr lang="en-US" sz="1800" dirty="0" smtClean="0">
                <a:latin typeface="Calibri" pitchFamily="34" charset="0"/>
              </a:rPr>
              <a:t> server</a:t>
            </a:r>
          </a:p>
        </p:txBody>
      </p:sp>
      <p:graphicFrame>
        <p:nvGraphicFramePr>
          <p:cNvPr id="12" name="Chart 11"/>
          <p:cNvGraphicFramePr/>
          <p:nvPr/>
        </p:nvGraphicFramePr>
        <p:xfrm>
          <a:off x="381000" y="1283732"/>
          <a:ext cx="8153399" cy="895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457200" y="3657600"/>
          <a:ext cx="815339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95300" y="2088119"/>
            <a:ext cx="1889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Single core laptop</a:t>
            </a:r>
          </a:p>
        </p:txBody>
      </p:sp>
      <p:graphicFrame>
        <p:nvGraphicFramePr>
          <p:cNvPr id="17" name="Chart 16"/>
          <p:cNvGraphicFramePr/>
          <p:nvPr/>
        </p:nvGraphicFramePr>
        <p:xfrm>
          <a:off x="495300" y="2381251"/>
          <a:ext cx="8153399" cy="106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8348663" cy="573087"/>
          </a:xfrm>
        </p:spPr>
        <p:txBody>
          <a:bodyPr/>
          <a:lstStyle/>
          <a:p>
            <a:r>
              <a:rPr lang="en-US"/>
              <a:t>Issues With Thread-Based Servers</a:t>
            </a:r>
          </a:p>
        </p:txBody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2" y="1311275"/>
            <a:ext cx="8624887" cy="554672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600" dirty="0"/>
              <a:t>Must run “detached” to avoid memory </a:t>
            </a:r>
            <a:r>
              <a:rPr lang="en-US" sz="2600" dirty="0" smtClean="0"/>
              <a:t>leak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At any point in time, a thread is either </a:t>
            </a:r>
            <a:r>
              <a:rPr lang="en-US" sz="2200" i="1" dirty="0"/>
              <a:t>joinable</a:t>
            </a:r>
            <a:r>
              <a:rPr lang="en-US" sz="2200" dirty="0"/>
              <a:t> or </a:t>
            </a:r>
            <a:r>
              <a:rPr lang="en-US" sz="2200" i="1" dirty="0" smtClean="0"/>
              <a:t>detached</a:t>
            </a:r>
            <a:endParaRPr lang="en-US" sz="2200" dirty="0" smtClean="0"/>
          </a:p>
          <a:p>
            <a:pPr lvl="1">
              <a:lnSpc>
                <a:spcPct val="90000"/>
              </a:lnSpc>
            </a:pPr>
            <a:r>
              <a:rPr lang="en-US" sz="2200" i="1" dirty="0"/>
              <a:t>Joinable</a:t>
            </a:r>
            <a:r>
              <a:rPr lang="en-US" sz="2200" dirty="0"/>
              <a:t> thread can be reaped and killed by other </a:t>
            </a:r>
            <a:r>
              <a:rPr lang="en-US" sz="2200" dirty="0" smtClean="0"/>
              <a:t>threads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must be reaped (with </a:t>
            </a:r>
            <a:r>
              <a:rPr lang="en-US" dirty="0" err="1">
                <a:latin typeface="Courier New" pitchFamily="49" charset="0"/>
              </a:rPr>
              <a:t>pthread_join</a:t>
            </a:r>
            <a:r>
              <a:rPr lang="en-US" dirty="0"/>
              <a:t>) to free memory </a:t>
            </a:r>
            <a:r>
              <a:rPr lang="en-US" dirty="0" smtClean="0"/>
              <a:t>resources</a:t>
            </a:r>
          </a:p>
          <a:p>
            <a:pPr lvl="1">
              <a:lnSpc>
                <a:spcPct val="90000"/>
              </a:lnSpc>
            </a:pPr>
            <a:r>
              <a:rPr lang="en-US" sz="2200" i="1" dirty="0"/>
              <a:t>Detached </a:t>
            </a:r>
            <a:r>
              <a:rPr lang="en-US" sz="2200" dirty="0"/>
              <a:t>thread cannot be reaped or killed by other </a:t>
            </a:r>
            <a:r>
              <a:rPr lang="en-US" sz="2200" dirty="0" smtClean="0"/>
              <a:t>threads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resources are automatically reaped on </a:t>
            </a:r>
            <a:r>
              <a:rPr lang="en-US" dirty="0" smtClean="0"/>
              <a:t>termination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Default state is </a:t>
            </a:r>
            <a:r>
              <a:rPr lang="en-US" sz="2200" dirty="0" smtClean="0"/>
              <a:t>joinable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use </a:t>
            </a:r>
            <a:r>
              <a:rPr lang="en-US" dirty="0" err="1">
                <a:latin typeface="Courier New" pitchFamily="49" charset="0"/>
              </a:rPr>
              <a:t>pthread_detach(pthread_self</a:t>
            </a:r>
            <a:r>
              <a:rPr lang="en-US" dirty="0">
                <a:latin typeface="Courier New" pitchFamily="49" charset="0"/>
              </a:rPr>
              <a:t>())</a:t>
            </a:r>
            <a:r>
              <a:rPr lang="en-US" dirty="0"/>
              <a:t> to make </a:t>
            </a:r>
            <a:r>
              <a:rPr lang="en-US" dirty="0" smtClean="0"/>
              <a:t>detached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Must be careful to avoid unintended </a:t>
            </a:r>
            <a:r>
              <a:rPr lang="en-US" sz="2600" dirty="0" smtClean="0"/>
              <a:t>sharing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For example, </a:t>
            </a:r>
            <a:r>
              <a:rPr lang="en-US" sz="2200" dirty="0" smtClean="0"/>
              <a:t>passing pointer to main thread’s stack</a:t>
            </a:r>
          </a:p>
          <a:p>
            <a:pPr lvl="2">
              <a:lnSpc>
                <a:spcPct val="90000"/>
              </a:lnSpc>
            </a:pPr>
            <a:r>
              <a:rPr lang="en-US" sz="1800" dirty="0" err="1" smtClean="0">
                <a:latin typeface="Courier New" pitchFamily="49" charset="0"/>
              </a:rPr>
              <a:t>Pthread_create</a:t>
            </a:r>
            <a:r>
              <a:rPr lang="en-US" sz="1800" dirty="0" err="1">
                <a:latin typeface="Courier New" pitchFamily="49" charset="0"/>
              </a:rPr>
              <a:t>(&amp;tid</a:t>
            </a:r>
            <a:r>
              <a:rPr lang="en-US" sz="1800" dirty="0">
                <a:latin typeface="Courier New" pitchFamily="49" charset="0"/>
              </a:rPr>
              <a:t>, NULL, thread, (void *)&amp;</a:t>
            </a:r>
            <a:r>
              <a:rPr lang="en-US" sz="1800" dirty="0" err="1">
                <a:latin typeface="Courier New" pitchFamily="49" charset="0"/>
              </a:rPr>
              <a:t>connfd</a:t>
            </a:r>
            <a:r>
              <a:rPr lang="en-US" sz="1800" dirty="0">
                <a:latin typeface="Courier New" pitchFamily="49" charset="0"/>
              </a:rPr>
              <a:t>);</a:t>
            </a:r>
            <a:endParaRPr lang="en-US" dirty="0">
              <a:latin typeface="Courier New" pitchFamily="49" charset="0"/>
            </a:endParaRPr>
          </a:p>
          <a:p>
            <a:pPr>
              <a:lnSpc>
                <a:spcPct val="85000"/>
              </a:lnSpc>
            </a:pPr>
            <a:r>
              <a:rPr lang="en-US" sz="2600" dirty="0"/>
              <a:t>All functions called by a thread must be </a:t>
            </a:r>
            <a:r>
              <a:rPr lang="en-US" sz="2600" i="1" dirty="0"/>
              <a:t>thread-safe</a:t>
            </a:r>
            <a:endParaRPr lang="en-US" sz="2600" i="1" dirty="0" smtClean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(next lecture)</a:t>
            </a:r>
          </a:p>
          <a:p>
            <a:pPr lvl="1">
              <a:lnSpc>
                <a:spcPct val="90000"/>
              </a:lnSpc>
            </a:pP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4" name="Rectangle 4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7872582" cy="762000"/>
          </a:xfrm>
        </p:spPr>
        <p:txBody>
          <a:bodyPr/>
          <a:lstStyle/>
          <a:p>
            <a:r>
              <a:rPr lang="en-US" dirty="0"/>
              <a:t>Pros and Cons of Thread-Based Designs</a:t>
            </a:r>
          </a:p>
        </p:txBody>
      </p:sp>
      <p:sp>
        <p:nvSpPr>
          <p:cNvPr id="8140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0"/>
            <a:ext cx="8307387" cy="5224462"/>
          </a:xfrm>
        </p:spPr>
        <p:txBody>
          <a:bodyPr/>
          <a:lstStyle/>
          <a:p>
            <a:r>
              <a:rPr lang="en-US" sz="2600" dirty="0"/>
              <a:t>+ Easy to share data structures between threads</a:t>
            </a:r>
          </a:p>
          <a:p>
            <a:pPr lvl="1"/>
            <a:r>
              <a:rPr lang="en-US" sz="2200" dirty="0"/>
              <a:t>e.g., logging information, file </a:t>
            </a:r>
            <a:r>
              <a:rPr lang="en-US" sz="2200" dirty="0" smtClean="0"/>
              <a:t>cache</a:t>
            </a:r>
          </a:p>
          <a:p>
            <a:r>
              <a:rPr lang="en-US" sz="2600" dirty="0"/>
              <a:t>+ Threads are more efficient than </a:t>
            </a:r>
            <a:r>
              <a:rPr lang="en-US" sz="2600" dirty="0" smtClean="0"/>
              <a:t>processes</a:t>
            </a:r>
          </a:p>
          <a:p>
            <a:endParaRPr lang="en-US" sz="1400" dirty="0"/>
          </a:p>
          <a:p>
            <a:r>
              <a:rPr lang="en-US" sz="2600" dirty="0" smtClean="0">
                <a:latin typeface="Arial Black"/>
              </a:rPr>
              <a:t>–</a:t>
            </a:r>
            <a:r>
              <a:rPr lang="en-US" sz="2600" dirty="0" smtClean="0"/>
              <a:t> </a:t>
            </a:r>
            <a:r>
              <a:rPr lang="en-US" sz="2600" dirty="0"/>
              <a:t>Unintentional sharing can introduce subtle and hard-to-reproduce errors!</a:t>
            </a:r>
          </a:p>
          <a:p>
            <a:pPr lvl="1"/>
            <a:r>
              <a:rPr lang="en-US" sz="2200" dirty="0"/>
              <a:t>The ease with which data can be shared is both the greatest strength and the greatest weakness of </a:t>
            </a:r>
            <a:r>
              <a:rPr lang="en-US" sz="2200" dirty="0" smtClean="0"/>
              <a:t>threads</a:t>
            </a:r>
          </a:p>
          <a:p>
            <a:pPr lvl="1"/>
            <a:r>
              <a:rPr lang="en-US" sz="2200" dirty="0" smtClean="0"/>
              <a:t>Hard to know which data shared &amp; which private</a:t>
            </a:r>
          </a:p>
          <a:p>
            <a:pPr lvl="1"/>
            <a:r>
              <a:rPr lang="en-US" sz="2200" dirty="0" smtClean="0"/>
              <a:t>Hard to detect by testing</a:t>
            </a:r>
          </a:p>
          <a:p>
            <a:pPr lvl="2"/>
            <a:r>
              <a:rPr lang="en-US" dirty="0" smtClean="0"/>
              <a:t>Probability of bad race outcome very low</a:t>
            </a:r>
          </a:p>
          <a:p>
            <a:pPr lvl="2"/>
            <a:r>
              <a:rPr lang="en-US" dirty="0" smtClean="0"/>
              <a:t>But nonzero!</a:t>
            </a:r>
          </a:p>
          <a:p>
            <a:pPr lvl="1"/>
            <a:r>
              <a:rPr lang="en-US" sz="2200" dirty="0" smtClean="0"/>
              <a:t>Future lectures</a:t>
            </a:r>
            <a:endParaRPr lang="en-US" sz="2200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8" y="247650"/>
            <a:ext cx="9093200" cy="781050"/>
          </a:xfrm>
        </p:spPr>
        <p:txBody>
          <a:bodyPr/>
          <a:lstStyle/>
          <a:p>
            <a:r>
              <a:rPr lang="en-US"/>
              <a:t>Approaches to Concurrency</a:t>
            </a:r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49720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600" dirty="0"/>
              <a:t>Processes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Hard to share resources: Easy to avoid unintended sharing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High overhead in adding/removing clients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Threads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Easy to share resources: Perhaps too easy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Medium overhead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Not much control over scheduling policies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Difficult to debug</a:t>
            </a:r>
            <a:endParaRPr lang="en-US" sz="2200" dirty="0" smtClean="0"/>
          </a:p>
          <a:p>
            <a:pPr lvl="2">
              <a:lnSpc>
                <a:spcPct val="85000"/>
              </a:lnSpc>
            </a:pPr>
            <a:r>
              <a:rPr lang="en-US" dirty="0" smtClean="0"/>
              <a:t>Event orderings not repeatable</a:t>
            </a:r>
          </a:p>
          <a:p>
            <a:pPr>
              <a:lnSpc>
                <a:spcPct val="85000"/>
              </a:lnSpc>
            </a:pPr>
            <a:r>
              <a:rPr lang="en-US" sz="2600" dirty="0" smtClean="0"/>
              <a:t>I/O Multiplexing</a:t>
            </a:r>
          </a:p>
          <a:p>
            <a:pPr lvl="1">
              <a:lnSpc>
                <a:spcPct val="85000"/>
              </a:lnSpc>
            </a:pPr>
            <a:r>
              <a:rPr lang="en-US" sz="2200" dirty="0" smtClean="0"/>
              <a:t>Tedious </a:t>
            </a:r>
            <a:r>
              <a:rPr lang="en-US" sz="2200" dirty="0"/>
              <a:t>and low level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Total control over scheduling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Very low overhead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Cannot create as fine grained a level of </a:t>
            </a:r>
            <a:r>
              <a:rPr lang="en-US" sz="2200" dirty="0" smtClean="0"/>
              <a:t>concurrency</a:t>
            </a:r>
          </a:p>
          <a:p>
            <a:pPr lvl="1">
              <a:lnSpc>
                <a:spcPct val="85000"/>
              </a:lnSpc>
            </a:pPr>
            <a:r>
              <a:rPr lang="en-US" sz="2200" dirty="0" smtClean="0"/>
              <a:t>Does not make use of multi-core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6"/>
          <p:cNvGrpSpPr/>
          <p:nvPr/>
        </p:nvGrpSpPr>
        <p:grpSpPr>
          <a:xfrm>
            <a:off x="357018" y="4132968"/>
            <a:ext cx="6500982" cy="1371600"/>
            <a:chOff x="357018" y="4132968"/>
            <a:chExt cx="6500982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357018" y="4352517"/>
              <a:ext cx="938382" cy="923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r>
              <a:rPr lang="en-US" dirty="0" smtClean="0"/>
              <a:t>Reminder: Iterative Echo Server</a:t>
            </a:r>
            <a:endParaRPr lang="en-US" dirty="0"/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1066800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1066800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582738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58273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257425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3211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3978275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00400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22970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754434"/>
            <a:ext cx="1860117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Await connection</a:t>
            </a:r>
          </a:p>
          <a:p>
            <a:r>
              <a:rPr lang="en-US" sz="1800" dirty="0">
                <a:latin typeface="Calibri" pitchFamily="34" charset="0"/>
              </a:rPr>
              <a:t>request from</a:t>
            </a:r>
          </a:p>
          <a:p>
            <a:r>
              <a:rPr lang="en-US" sz="18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open_listenfd</a:t>
            </a: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6352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open_clientfd</a:t>
            </a: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4013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40138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Iterative Servers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Iterative servers process one request at a time</a:t>
            </a:r>
          </a:p>
        </p:txBody>
      </p:sp>
      <p:sp>
        <p:nvSpPr>
          <p:cNvPr id="901125" name="Text Box 5"/>
          <p:cNvSpPr txBox="1">
            <a:spLocks noChangeArrowheads="1"/>
          </p:cNvSpPr>
          <p:nvPr/>
        </p:nvSpPr>
        <p:spPr bwMode="auto">
          <a:xfrm>
            <a:off x="1758950" y="2047875"/>
            <a:ext cx="84991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1</a:t>
            </a:r>
          </a:p>
        </p:txBody>
      </p:sp>
      <p:sp>
        <p:nvSpPr>
          <p:cNvPr id="901127" name="Text Box 7"/>
          <p:cNvSpPr txBox="1">
            <a:spLocks noChangeArrowheads="1"/>
          </p:cNvSpPr>
          <p:nvPr/>
        </p:nvSpPr>
        <p:spPr bwMode="auto">
          <a:xfrm>
            <a:off x="3968750" y="2047875"/>
            <a:ext cx="77136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server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209800" y="2643188"/>
            <a:ext cx="4419600" cy="3910012"/>
            <a:chOff x="2209800" y="2643188"/>
            <a:chExt cx="4419600" cy="3519487"/>
          </a:xfrm>
        </p:grpSpPr>
        <p:sp>
          <p:nvSpPr>
            <p:cNvPr id="901124" name="Line 4"/>
            <p:cNvSpPr>
              <a:spLocks noChangeShapeType="1"/>
            </p:cNvSpPr>
            <p:nvPr/>
          </p:nvSpPr>
          <p:spPr bwMode="auto">
            <a:xfrm>
              <a:off x="22098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01126" name="Line 6"/>
            <p:cNvSpPr>
              <a:spLocks noChangeShapeType="1"/>
            </p:cNvSpPr>
            <p:nvPr/>
          </p:nvSpPr>
          <p:spPr bwMode="auto">
            <a:xfrm>
              <a:off x="44196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01128" name="Line 8"/>
            <p:cNvSpPr>
              <a:spLocks noChangeShapeType="1"/>
            </p:cNvSpPr>
            <p:nvPr/>
          </p:nvSpPr>
          <p:spPr bwMode="auto">
            <a:xfrm>
              <a:off x="66294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901129" name="Text Box 9"/>
          <p:cNvSpPr txBox="1">
            <a:spLocks noChangeArrowheads="1"/>
          </p:cNvSpPr>
          <p:nvPr/>
        </p:nvSpPr>
        <p:spPr bwMode="auto">
          <a:xfrm>
            <a:off x="6178550" y="2047875"/>
            <a:ext cx="84991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client 2</a:t>
            </a:r>
          </a:p>
        </p:txBody>
      </p:sp>
      <p:sp>
        <p:nvSpPr>
          <p:cNvPr id="901130" name="Line 10"/>
          <p:cNvSpPr>
            <a:spLocks noChangeShapeType="1"/>
          </p:cNvSpPr>
          <p:nvPr/>
        </p:nvSpPr>
        <p:spPr bwMode="auto">
          <a:xfrm>
            <a:off x="2209800" y="2655888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01131" name="Text Box 11"/>
          <p:cNvSpPr txBox="1">
            <a:spLocks noChangeArrowheads="1"/>
          </p:cNvSpPr>
          <p:nvPr/>
        </p:nvSpPr>
        <p:spPr bwMode="auto">
          <a:xfrm>
            <a:off x="1034730" y="2505075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 smtClean="0">
                <a:latin typeface="Courier New" pitchFamily="49" charset="0"/>
              </a:rPr>
              <a:t>connect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01132" name="Text Box 12"/>
          <p:cNvSpPr txBox="1">
            <a:spLocks noChangeArrowheads="1"/>
          </p:cNvSpPr>
          <p:nvPr/>
        </p:nvSpPr>
        <p:spPr bwMode="auto">
          <a:xfrm>
            <a:off x="3407785" y="2907268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accept</a:t>
            </a:r>
            <a:endParaRPr lang="en-US" sz="1800" dirty="0"/>
          </a:p>
        </p:txBody>
      </p:sp>
      <p:sp>
        <p:nvSpPr>
          <p:cNvPr id="901137" name="Text Box 17"/>
          <p:cNvSpPr txBox="1">
            <a:spLocks noChangeArrowheads="1"/>
          </p:cNvSpPr>
          <p:nvPr/>
        </p:nvSpPr>
        <p:spPr bwMode="auto">
          <a:xfrm>
            <a:off x="6629400" y="2895600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connect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01138" name="Line 18"/>
          <p:cNvSpPr>
            <a:spLocks noChangeShapeType="1"/>
          </p:cNvSpPr>
          <p:nvPr/>
        </p:nvSpPr>
        <p:spPr bwMode="auto">
          <a:xfrm flipH="1">
            <a:off x="4419600" y="3124200"/>
            <a:ext cx="21336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01139" name="Text Box 19"/>
          <p:cNvSpPr txBox="1">
            <a:spLocks noChangeArrowheads="1"/>
          </p:cNvSpPr>
          <p:nvPr/>
        </p:nvSpPr>
        <p:spPr bwMode="auto">
          <a:xfrm>
            <a:off x="1324734" y="3342243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 smtClean="0">
                <a:latin typeface="Courier New" pitchFamily="49" charset="0"/>
              </a:rPr>
              <a:t>write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01140" name="Text Box 20"/>
          <p:cNvSpPr txBox="1">
            <a:spLocks noChangeArrowheads="1"/>
          </p:cNvSpPr>
          <p:nvPr/>
        </p:nvSpPr>
        <p:spPr bwMode="auto">
          <a:xfrm>
            <a:off x="3607301" y="3311764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901142" name="Text Box 22"/>
          <p:cNvSpPr txBox="1">
            <a:spLocks noChangeArrowheads="1"/>
          </p:cNvSpPr>
          <p:nvPr/>
        </p:nvSpPr>
        <p:spPr bwMode="auto">
          <a:xfrm>
            <a:off x="784414" y="36576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 smtClean="0">
                <a:latin typeface="Courier New" pitchFamily="49" charset="0"/>
              </a:rPr>
              <a:t>call read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01144" name="Text Box 24"/>
          <p:cNvSpPr txBox="1">
            <a:spLocks noChangeArrowheads="1"/>
          </p:cNvSpPr>
          <p:nvPr/>
        </p:nvSpPr>
        <p:spPr bwMode="auto">
          <a:xfrm>
            <a:off x="1335843" y="4583668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>
                <a:latin typeface="Courier New" pitchFamily="49" charset="0"/>
              </a:rPr>
              <a:t>close</a:t>
            </a:r>
          </a:p>
        </p:txBody>
      </p:sp>
      <p:sp>
        <p:nvSpPr>
          <p:cNvPr id="901145" name="Text Box 25"/>
          <p:cNvSpPr txBox="1">
            <a:spLocks noChangeArrowheads="1"/>
          </p:cNvSpPr>
          <p:nvPr/>
        </p:nvSpPr>
        <p:spPr bwMode="auto">
          <a:xfrm>
            <a:off x="4411663" y="5058330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accept</a:t>
            </a:r>
            <a:endParaRPr lang="en-US" sz="1800" dirty="0"/>
          </a:p>
        </p:txBody>
      </p:sp>
      <p:sp>
        <p:nvSpPr>
          <p:cNvPr id="901149" name="Text Box 29"/>
          <p:cNvSpPr txBox="1">
            <a:spLocks noChangeArrowheads="1"/>
          </p:cNvSpPr>
          <p:nvPr/>
        </p:nvSpPr>
        <p:spPr bwMode="auto">
          <a:xfrm>
            <a:off x="6629400" y="342900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write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01152" name="Text Box 32"/>
          <p:cNvSpPr txBox="1">
            <a:spLocks noChangeArrowheads="1"/>
          </p:cNvSpPr>
          <p:nvPr/>
        </p:nvSpPr>
        <p:spPr bwMode="auto">
          <a:xfrm>
            <a:off x="4419601" y="5427662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901155" name="Text Box 35"/>
          <p:cNvSpPr txBox="1">
            <a:spLocks noChangeArrowheads="1"/>
          </p:cNvSpPr>
          <p:nvPr/>
        </p:nvSpPr>
        <p:spPr bwMode="auto">
          <a:xfrm>
            <a:off x="3545644" y="4537591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close</a:t>
            </a:r>
          </a:p>
        </p:txBody>
      </p:sp>
      <p:sp>
        <p:nvSpPr>
          <p:cNvPr id="36" name="Right Brace 35"/>
          <p:cNvSpPr/>
          <p:nvPr/>
        </p:nvSpPr>
        <p:spPr bwMode="auto">
          <a:xfrm>
            <a:off x="6705600" y="4202668"/>
            <a:ext cx="457200" cy="1981200"/>
          </a:xfrm>
          <a:prstGeom prst="rightBrace">
            <a:avLst>
              <a:gd name="adj1" fmla="val 31710"/>
              <a:gd name="adj2" fmla="val 50000"/>
            </a:avLst>
          </a:prstGeom>
          <a:noFill/>
          <a:ln w="25400">
            <a:solidFill>
              <a:srgbClr val="FF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232349" y="4953000"/>
            <a:ext cx="1911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Wait for Client 1</a:t>
            </a:r>
          </a:p>
        </p:txBody>
      </p:sp>
      <p:sp>
        <p:nvSpPr>
          <p:cNvPr id="38" name="Line 10"/>
          <p:cNvSpPr>
            <a:spLocks noChangeShapeType="1"/>
          </p:cNvSpPr>
          <p:nvPr/>
        </p:nvSpPr>
        <p:spPr bwMode="auto">
          <a:xfrm>
            <a:off x="2209800" y="3562350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 flipH="1">
            <a:off x="4419600" y="3684587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0" name="Text Box 30"/>
          <p:cNvSpPr txBox="1">
            <a:spLocks noChangeArrowheads="1"/>
          </p:cNvSpPr>
          <p:nvPr/>
        </p:nvSpPr>
        <p:spPr bwMode="auto">
          <a:xfrm>
            <a:off x="6705600" y="38100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call read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1" name="Line 10"/>
          <p:cNvSpPr>
            <a:spLocks noChangeShapeType="1"/>
          </p:cNvSpPr>
          <p:nvPr/>
        </p:nvSpPr>
        <p:spPr bwMode="auto">
          <a:xfrm>
            <a:off x="2286000" y="4786313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4411663" y="578858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write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3" name="Line 34"/>
          <p:cNvSpPr>
            <a:spLocks noChangeShapeType="1"/>
          </p:cNvSpPr>
          <p:nvPr/>
        </p:nvSpPr>
        <p:spPr bwMode="auto">
          <a:xfrm>
            <a:off x="4411663" y="6157912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4" name="Text Box 30"/>
          <p:cNvSpPr txBox="1">
            <a:spLocks noChangeArrowheads="1"/>
          </p:cNvSpPr>
          <p:nvPr/>
        </p:nvSpPr>
        <p:spPr bwMode="auto">
          <a:xfrm>
            <a:off x="6629400" y="6183868"/>
            <a:ext cx="1287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 </a:t>
            </a:r>
            <a:r>
              <a:rPr lang="en-US" sz="1800" dirty="0" smtClean="0">
                <a:latin typeface="Courier New" pitchFamily="49" charset="0"/>
              </a:rPr>
              <a:t>read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 flipH="1">
            <a:off x="2209800" y="3948112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" name="Text Box 30"/>
          <p:cNvSpPr txBox="1">
            <a:spLocks noChangeArrowheads="1"/>
          </p:cNvSpPr>
          <p:nvPr/>
        </p:nvSpPr>
        <p:spPr bwMode="auto">
          <a:xfrm>
            <a:off x="3469443" y="3966924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write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8" name="Text Box 22"/>
          <p:cNvSpPr txBox="1">
            <a:spLocks noChangeArrowheads="1"/>
          </p:cNvSpPr>
          <p:nvPr/>
        </p:nvSpPr>
        <p:spPr bwMode="auto">
          <a:xfrm>
            <a:off x="922270" y="3974068"/>
            <a:ext cx="1287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 smtClean="0">
                <a:latin typeface="Courier New" pitchFamily="49" charset="0"/>
              </a:rPr>
              <a:t>ret read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Second Client Block?</a:t>
            </a:r>
            <a:endParaRPr lang="en-US" dirty="0"/>
          </a:p>
        </p:txBody>
      </p:sp>
      <p:sp>
        <p:nvSpPr>
          <p:cNvPr id="57" name="Content Placeholder 56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1076325"/>
          </a:xfrm>
        </p:spPr>
        <p:txBody>
          <a:bodyPr/>
          <a:lstStyle/>
          <a:p>
            <a:r>
              <a:rPr lang="en-US" sz="2400" dirty="0" smtClean="0"/>
              <a:t>Second client attempts to connect to iterative server</a:t>
            </a:r>
            <a:endParaRPr lang="en-US" sz="2400" dirty="0"/>
          </a:p>
        </p:txBody>
      </p:sp>
      <p:sp>
        <p:nvSpPr>
          <p:cNvPr id="58" name="Content Placeholder 5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Call to connect returns</a:t>
            </a:r>
          </a:p>
          <a:p>
            <a:pPr lvl="1"/>
            <a:r>
              <a:rPr lang="en-US" sz="2000" dirty="0" smtClean="0"/>
              <a:t>Even though connection not yet accepted</a:t>
            </a:r>
          </a:p>
          <a:p>
            <a:pPr lvl="1"/>
            <a:r>
              <a:rPr lang="en-US" sz="2000" dirty="0" smtClean="0"/>
              <a:t>Server side TCP manager queues request</a:t>
            </a:r>
          </a:p>
          <a:p>
            <a:pPr lvl="1"/>
            <a:r>
              <a:rPr lang="en-US" sz="2000" dirty="0" smtClean="0"/>
              <a:t>Feature known as “TCP listen backlog”</a:t>
            </a:r>
          </a:p>
          <a:p>
            <a:r>
              <a:rPr lang="en-US" sz="2400" dirty="0" smtClean="0"/>
              <a:t>Call to </a:t>
            </a:r>
            <a:r>
              <a:rPr lang="en-US" sz="2400" dirty="0" err="1" smtClean="0"/>
              <a:t>rio_writen</a:t>
            </a:r>
            <a:r>
              <a:rPr lang="en-US" sz="2400" dirty="0" smtClean="0"/>
              <a:t> returns</a:t>
            </a:r>
          </a:p>
          <a:p>
            <a:pPr lvl="1"/>
            <a:r>
              <a:rPr lang="en-US" sz="2000" dirty="0" smtClean="0"/>
              <a:t>Server side TCP manager buffers input data</a:t>
            </a:r>
          </a:p>
          <a:p>
            <a:r>
              <a:rPr lang="en-US" sz="2400" dirty="0" smtClean="0"/>
              <a:t>Call to </a:t>
            </a:r>
            <a:r>
              <a:rPr lang="en-US" sz="2400" dirty="0" err="1" smtClean="0"/>
              <a:t>rio_readlineb</a:t>
            </a:r>
            <a:r>
              <a:rPr lang="en-US" sz="2400" dirty="0" smtClean="0"/>
              <a:t> blocks</a:t>
            </a:r>
          </a:p>
          <a:p>
            <a:pPr lvl="1"/>
            <a:r>
              <a:rPr lang="en-US" sz="2000" dirty="0" smtClean="0"/>
              <a:t>Server hasn’t written anything for it to read yet.</a:t>
            </a:r>
          </a:p>
          <a:p>
            <a:endParaRPr lang="en-US" sz="24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-76200" y="2209800"/>
            <a:ext cx="4876800" cy="4303713"/>
            <a:chOff x="0" y="2478087"/>
            <a:chExt cx="4876800" cy="4303713"/>
          </a:xfrm>
        </p:grpSpPr>
        <p:sp>
          <p:nvSpPr>
            <p:cNvPr id="759822" name="Text Box 14"/>
            <p:cNvSpPr txBox="1">
              <a:spLocks noChangeArrowheads="1"/>
            </p:cNvSpPr>
            <p:nvPr/>
          </p:nvSpPr>
          <p:spPr bwMode="auto">
            <a:xfrm>
              <a:off x="2362200" y="2478087"/>
              <a:ext cx="912750" cy="4616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i="1" dirty="0">
                  <a:solidFill>
                    <a:srgbClr val="C00000"/>
                  </a:solidFill>
                  <a:latin typeface="Calibri" pitchFamily="34" charset="0"/>
                </a:rPr>
                <a:t>Client</a:t>
              </a:r>
            </a:p>
          </p:txBody>
        </p:sp>
        <p:sp>
          <p:nvSpPr>
            <p:cNvPr id="759824" name="Line 16"/>
            <p:cNvSpPr>
              <a:spLocks noChangeShapeType="1"/>
            </p:cNvSpPr>
            <p:nvPr/>
          </p:nvSpPr>
          <p:spPr bwMode="auto">
            <a:xfrm>
              <a:off x="2819400" y="3392487"/>
              <a:ext cx="0" cy="1676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28" name="Line 20"/>
            <p:cNvSpPr>
              <a:spLocks noChangeShapeType="1"/>
            </p:cNvSpPr>
            <p:nvPr/>
          </p:nvSpPr>
          <p:spPr bwMode="auto">
            <a:xfrm>
              <a:off x="3048000" y="5221287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29" name="Rectangle 21"/>
            <p:cNvSpPr>
              <a:spLocks noChangeArrowheads="1"/>
            </p:cNvSpPr>
            <p:nvPr/>
          </p:nvSpPr>
          <p:spPr bwMode="auto">
            <a:xfrm>
              <a:off x="2057400" y="2994025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socket</a:t>
              </a:r>
            </a:p>
          </p:txBody>
        </p:sp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2819400" y="5389562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2819400" y="6075362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3581400" y="5907087"/>
              <a:ext cx="1295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3581400" y="6592887"/>
              <a:ext cx="1295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2057400" y="6400800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2057400" y="5726112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  <p:sp>
          <p:nvSpPr>
            <p:cNvPr id="759844" name="Text Box 36"/>
            <p:cNvSpPr txBox="1">
              <a:spLocks noChangeArrowheads="1"/>
            </p:cNvSpPr>
            <p:nvPr/>
          </p:nvSpPr>
          <p:spPr bwMode="auto">
            <a:xfrm>
              <a:off x="3632402" y="4611687"/>
              <a:ext cx="1156086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Connection</a:t>
              </a:r>
            </a:p>
            <a:p>
              <a:pPr algn="ctr"/>
              <a:r>
                <a:rPr lang="en-US" sz="1600" dirty="0">
                  <a:latin typeface="Calibri" pitchFamily="34" charset="0"/>
                </a:rPr>
                <a:t>request</a:t>
              </a:r>
            </a:p>
          </p:txBody>
        </p:sp>
        <p:sp>
          <p:nvSpPr>
            <p:cNvPr id="759860" name="AutoShape 52"/>
            <p:cNvSpPr>
              <a:spLocks/>
            </p:cNvSpPr>
            <p:nvPr/>
          </p:nvSpPr>
          <p:spPr bwMode="auto">
            <a:xfrm>
              <a:off x="1752600" y="3011487"/>
              <a:ext cx="152400" cy="2438400"/>
            </a:xfrm>
            <a:prstGeom prst="leftBrace">
              <a:avLst>
                <a:gd name="adj1" fmla="val 13333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61" name="Text Box 53"/>
            <p:cNvSpPr txBox="1">
              <a:spLocks noChangeArrowheads="1"/>
            </p:cNvSpPr>
            <p:nvPr/>
          </p:nvSpPr>
          <p:spPr bwMode="auto">
            <a:xfrm>
              <a:off x="0" y="4046537"/>
              <a:ext cx="177323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>
                  <a:latin typeface="Courier New" pitchFamily="49" charset="0"/>
                </a:rPr>
                <a:t>open_clientfd</a:t>
              </a:r>
            </a:p>
          </p:txBody>
        </p:sp>
        <p:sp>
          <p:nvSpPr>
            <p:cNvPr id="759863" name="Rectangle 55"/>
            <p:cNvSpPr>
              <a:spLocks noChangeArrowheads="1"/>
            </p:cNvSpPr>
            <p:nvPr/>
          </p:nvSpPr>
          <p:spPr bwMode="auto">
            <a:xfrm>
              <a:off x="2057400" y="5051425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connect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6838" y="334963"/>
            <a:ext cx="8991600" cy="573087"/>
          </a:xfrm>
        </p:spPr>
        <p:txBody>
          <a:bodyPr/>
          <a:lstStyle/>
          <a:p>
            <a:r>
              <a:rPr lang="en-US" dirty="0"/>
              <a:t>Fundamental Flaw of Iterative Servers</a:t>
            </a:r>
          </a:p>
        </p:txBody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5366147"/>
            <a:ext cx="8470900" cy="1150937"/>
          </a:xfrm>
        </p:spPr>
        <p:txBody>
          <a:bodyPr/>
          <a:lstStyle/>
          <a:p>
            <a:r>
              <a:rPr lang="en-US" sz="2600" dirty="0"/>
              <a:t>Solution: use </a:t>
            </a:r>
            <a:r>
              <a:rPr lang="en-US" sz="2600" i="1" dirty="0"/>
              <a:t>concurrent servers </a:t>
            </a:r>
            <a:r>
              <a:rPr lang="en-US" sz="2600" dirty="0"/>
              <a:t>instead</a:t>
            </a:r>
          </a:p>
          <a:p>
            <a:pPr lvl="1"/>
            <a:r>
              <a:rPr lang="en-US" dirty="0"/>
              <a:t>Concurrent servers use multiple concurrent flows to serve multiple clients at the same time</a:t>
            </a:r>
          </a:p>
        </p:txBody>
      </p:sp>
      <p:sp>
        <p:nvSpPr>
          <p:cNvPr id="793621" name="Text Box 21"/>
          <p:cNvSpPr txBox="1">
            <a:spLocks noChangeArrowheads="1"/>
          </p:cNvSpPr>
          <p:nvPr/>
        </p:nvSpPr>
        <p:spPr bwMode="auto">
          <a:xfrm>
            <a:off x="465141" y="3519488"/>
            <a:ext cx="1610838" cy="184665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User goes</a:t>
            </a:r>
          </a:p>
          <a:p>
            <a:r>
              <a:rPr lang="en-US" sz="2000" b="0" dirty="0"/>
              <a:t>out to lunch</a:t>
            </a:r>
          </a:p>
          <a:p>
            <a:endParaRPr lang="en-US" sz="1200" b="0" dirty="0"/>
          </a:p>
          <a:p>
            <a:r>
              <a:rPr lang="en-US" sz="2000" b="0" dirty="0"/>
              <a:t>Client 1 blocks</a:t>
            </a:r>
          </a:p>
          <a:p>
            <a:r>
              <a:rPr lang="en-US" sz="2000" b="0" dirty="0"/>
              <a:t>waiting for user</a:t>
            </a:r>
          </a:p>
          <a:p>
            <a:r>
              <a:rPr lang="en-US" sz="2000" b="0" dirty="0"/>
              <a:t>to type in data</a:t>
            </a:r>
          </a:p>
        </p:txBody>
      </p:sp>
      <p:sp>
        <p:nvSpPr>
          <p:cNvPr id="793622" name="Text Box 22"/>
          <p:cNvSpPr txBox="1">
            <a:spLocks noChangeArrowheads="1"/>
          </p:cNvSpPr>
          <p:nvPr/>
        </p:nvSpPr>
        <p:spPr bwMode="auto">
          <a:xfrm>
            <a:off x="7002772" y="4154269"/>
            <a:ext cx="1552604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2 blocks</a:t>
            </a:r>
          </a:p>
          <a:p>
            <a:r>
              <a:rPr lang="en-US" sz="2000" b="0" dirty="0"/>
              <a:t>waiting to </a:t>
            </a:r>
            <a:r>
              <a:rPr lang="en-US" sz="2000" b="0" dirty="0" smtClean="0"/>
              <a:t>read </a:t>
            </a:r>
          </a:p>
          <a:p>
            <a:r>
              <a:rPr lang="en-US" sz="2000" b="0" dirty="0" smtClean="0"/>
              <a:t>from server</a:t>
            </a:r>
            <a:endParaRPr lang="en-US" sz="2000" b="0" dirty="0"/>
          </a:p>
        </p:txBody>
      </p:sp>
      <p:sp>
        <p:nvSpPr>
          <p:cNvPr id="793623" name="Text Box 23"/>
          <p:cNvSpPr txBox="1">
            <a:spLocks noChangeArrowheads="1"/>
          </p:cNvSpPr>
          <p:nvPr/>
        </p:nvSpPr>
        <p:spPr bwMode="auto">
          <a:xfrm>
            <a:off x="2819400" y="3519488"/>
            <a:ext cx="1458803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Server blocks</a:t>
            </a:r>
          </a:p>
          <a:p>
            <a:r>
              <a:rPr lang="en-US" sz="2000" b="0" dirty="0"/>
              <a:t>waiting for</a:t>
            </a:r>
          </a:p>
          <a:p>
            <a:r>
              <a:rPr lang="en-US" sz="2000" b="0" dirty="0"/>
              <a:t>data from</a:t>
            </a:r>
          </a:p>
          <a:p>
            <a:r>
              <a:rPr lang="en-US" sz="2000" b="0" dirty="0"/>
              <a:t>Client 1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758950" y="1133475"/>
            <a:ext cx="84991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1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968750" y="1133475"/>
            <a:ext cx="77136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server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209800" y="1728788"/>
            <a:ext cx="4419600" cy="3224212"/>
            <a:chOff x="2209800" y="2643188"/>
            <a:chExt cx="4419600" cy="3519487"/>
          </a:xfrm>
        </p:grpSpPr>
        <p:sp>
          <p:nvSpPr>
            <p:cNvPr id="27" name="Line 4"/>
            <p:cNvSpPr>
              <a:spLocks noChangeShapeType="1"/>
            </p:cNvSpPr>
            <p:nvPr/>
          </p:nvSpPr>
          <p:spPr bwMode="auto">
            <a:xfrm>
              <a:off x="22098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8" name="Line 6"/>
            <p:cNvSpPr>
              <a:spLocks noChangeShapeType="1"/>
            </p:cNvSpPr>
            <p:nvPr/>
          </p:nvSpPr>
          <p:spPr bwMode="auto">
            <a:xfrm>
              <a:off x="44196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9" name="Line 8"/>
            <p:cNvSpPr>
              <a:spLocks noChangeShapeType="1"/>
            </p:cNvSpPr>
            <p:nvPr/>
          </p:nvSpPr>
          <p:spPr bwMode="auto">
            <a:xfrm>
              <a:off x="66294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6178550" y="1133475"/>
            <a:ext cx="84991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client 2</a:t>
            </a:r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>
            <a:off x="2209800" y="1741488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1034730" y="1590675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 smtClean="0">
                <a:latin typeface="Courier New" pitchFamily="49" charset="0"/>
              </a:rPr>
              <a:t>connect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3407785" y="1992868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accept</a:t>
            </a:r>
            <a:endParaRPr lang="en-US" sz="1800" dirty="0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629400" y="1981200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connect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5" name="Line 18"/>
          <p:cNvSpPr>
            <a:spLocks noChangeShapeType="1"/>
          </p:cNvSpPr>
          <p:nvPr/>
        </p:nvSpPr>
        <p:spPr bwMode="auto">
          <a:xfrm flipH="1">
            <a:off x="4419600" y="2209800"/>
            <a:ext cx="21336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1324734" y="2427843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 smtClean="0">
                <a:latin typeface="Courier New" pitchFamily="49" charset="0"/>
              </a:rPr>
              <a:t>write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3607301" y="2397364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38" name="Text Box 22"/>
          <p:cNvSpPr txBox="1">
            <a:spLocks noChangeArrowheads="1"/>
          </p:cNvSpPr>
          <p:nvPr/>
        </p:nvSpPr>
        <p:spPr bwMode="auto">
          <a:xfrm>
            <a:off x="784414" y="27432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 smtClean="0">
                <a:latin typeface="Courier New" pitchFamily="49" charset="0"/>
              </a:rPr>
              <a:t>call read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6629400" y="251460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write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6" name="Line 10"/>
          <p:cNvSpPr>
            <a:spLocks noChangeShapeType="1"/>
          </p:cNvSpPr>
          <p:nvPr/>
        </p:nvSpPr>
        <p:spPr bwMode="auto">
          <a:xfrm>
            <a:off x="2209800" y="2647950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" name="Line 27"/>
          <p:cNvSpPr>
            <a:spLocks noChangeShapeType="1"/>
          </p:cNvSpPr>
          <p:nvPr/>
        </p:nvSpPr>
        <p:spPr bwMode="auto">
          <a:xfrm flipH="1">
            <a:off x="4419600" y="2770187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8" name="Text Box 30"/>
          <p:cNvSpPr txBox="1">
            <a:spLocks noChangeArrowheads="1"/>
          </p:cNvSpPr>
          <p:nvPr/>
        </p:nvSpPr>
        <p:spPr bwMode="auto">
          <a:xfrm>
            <a:off x="6705600" y="28956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call read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3" name="Line 27"/>
          <p:cNvSpPr>
            <a:spLocks noChangeShapeType="1"/>
          </p:cNvSpPr>
          <p:nvPr/>
        </p:nvSpPr>
        <p:spPr bwMode="auto">
          <a:xfrm flipH="1">
            <a:off x="2209800" y="3033712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54" name="Text Box 30"/>
          <p:cNvSpPr txBox="1">
            <a:spLocks noChangeArrowheads="1"/>
          </p:cNvSpPr>
          <p:nvPr/>
        </p:nvSpPr>
        <p:spPr bwMode="auto">
          <a:xfrm>
            <a:off x="3469443" y="3052524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write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922270" y="3059668"/>
            <a:ext cx="1287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 smtClean="0">
                <a:latin typeface="Courier New" pitchFamily="49" charset="0"/>
              </a:rPr>
              <a:t>ret read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36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34963"/>
            <a:ext cx="8610600" cy="1095375"/>
          </a:xfrm>
        </p:spPr>
        <p:txBody>
          <a:bodyPr/>
          <a:lstStyle/>
          <a:p>
            <a:r>
              <a:rPr lang="en-US" dirty="0" smtClean="0"/>
              <a:t>Server concurrency (3 approaches)</a:t>
            </a:r>
            <a:endParaRPr lang="en-US" dirty="0"/>
          </a:p>
        </p:txBody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439863"/>
            <a:ext cx="8255000" cy="5265737"/>
          </a:xfrm>
        </p:spPr>
        <p:txBody>
          <a:bodyPr/>
          <a:lstStyle/>
          <a:p>
            <a:pPr lvl="1">
              <a:buNone/>
            </a:pPr>
            <a:r>
              <a:rPr lang="en-US" sz="2600" dirty="0" smtClean="0"/>
              <a:t>Allow server to handle multiple clients simultaneously</a:t>
            </a:r>
          </a:p>
          <a:p>
            <a:pPr lvl="1">
              <a:buNone/>
            </a:pPr>
            <a:endParaRPr lang="en-US" sz="1200" dirty="0" smtClean="0"/>
          </a:p>
          <a:p>
            <a:r>
              <a:rPr lang="en-US" sz="2600" dirty="0" smtClean="0"/>
              <a:t>1</a:t>
            </a:r>
            <a:r>
              <a:rPr lang="en-US" sz="2600" dirty="0"/>
              <a:t>. Processes</a:t>
            </a:r>
          </a:p>
          <a:p>
            <a:pPr lvl="1"/>
            <a:r>
              <a:rPr lang="en-US" sz="2200" dirty="0"/>
              <a:t>Kernel automatically interleaves multiple logical flows</a:t>
            </a:r>
          </a:p>
          <a:p>
            <a:pPr lvl="1"/>
            <a:r>
              <a:rPr lang="en-US" sz="2200" dirty="0"/>
              <a:t>Each flow has its own private address space</a:t>
            </a:r>
          </a:p>
          <a:p>
            <a:r>
              <a:rPr lang="en-US" sz="2600" dirty="0"/>
              <a:t>2. Threads</a:t>
            </a:r>
          </a:p>
          <a:p>
            <a:pPr lvl="1"/>
            <a:r>
              <a:rPr lang="en-US" sz="2200" dirty="0"/>
              <a:t>Kernel automatically interleaves multiple logical flows</a:t>
            </a:r>
          </a:p>
          <a:p>
            <a:pPr lvl="1"/>
            <a:r>
              <a:rPr lang="en-US" sz="2200" dirty="0"/>
              <a:t>Each flow shares the same address space</a:t>
            </a:r>
          </a:p>
          <a:p>
            <a:r>
              <a:rPr lang="en-US" sz="2600" dirty="0"/>
              <a:t>3. I/O multiplexing with </a:t>
            </a:r>
            <a:r>
              <a:rPr lang="en-US" sz="2600" dirty="0">
                <a:latin typeface="Courier New" pitchFamily="49" charset="0"/>
              </a:rPr>
              <a:t>select()</a:t>
            </a:r>
          </a:p>
          <a:p>
            <a:pPr lvl="1"/>
            <a:r>
              <a:rPr lang="en-US" sz="2200" dirty="0"/>
              <a:t>Programmer manually interleaves multiple logical flows</a:t>
            </a:r>
          </a:p>
          <a:p>
            <a:pPr lvl="1"/>
            <a:r>
              <a:rPr lang="en-US" sz="2200" dirty="0"/>
              <a:t>All flows share the same address space</a:t>
            </a:r>
          </a:p>
          <a:p>
            <a:pPr lvl="1"/>
            <a:r>
              <a:rPr lang="en-US" sz="2200" dirty="0" smtClean="0"/>
              <a:t>Relies on lower-level system abstractions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70" name="Rectangle 46"/>
          <p:cNvSpPr>
            <a:spLocks noGrp="1" noChangeArrowheads="1"/>
          </p:cNvSpPr>
          <p:nvPr>
            <p:ph type="title"/>
          </p:nvPr>
        </p:nvSpPr>
        <p:spPr>
          <a:xfrm>
            <a:off x="400050" y="247650"/>
            <a:ext cx="8721725" cy="781050"/>
          </a:xfrm>
        </p:spPr>
        <p:txBody>
          <a:bodyPr/>
          <a:lstStyle/>
          <a:p>
            <a:r>
              <a:rPr lang="en-US" dirty="0"/>
              <a:t>Concurrent </a:t>
            </a:r>
            <a:r>
              <a:rPr lang="en-US" dirty="0" smtClean="0"/>
              <a:t>Servers: Multiple </a:t>
            </a:r>
            <a:r>
              <a:rPr lang="en-US" dirty="0"/>
              <a:t>Processes</a:t>
            </a:r>
          </a:p>
        </p:txBody>
      </p:sp>
      <p:sp>
        <p:nvSpPr>
          <p:cNvPr id="794671" name="Rectangle 47"/>
          <p:cNvSpPr>
            <a:spLocks noGrp="1" noChangeArrowheads="1"/>
          </p:cNvSpPr>
          <p:nvPr>
            <p:ph type="body" idx="1"/>
          </p:nvPr>
        </p:nvSpPr>
        <p:spPr>
          <a:xfrm>
            <a:off x="290513" y="1028700"/>
            <a:ext cx="8853487" cy="5416550"/>
          </a:xfrm>
        </p:spPr>
        <p:txBody>
          <a:bodyPr/>
          <a:lstStyle/>
          <a:p>
            <a:r>
              <a:rPr lang="en-US" sz="2600" dirty="0" smtClean="0"/>
              <a:t>Spawn separate process for each client</a:t>
            </a:r>
            <a:endParaRPr lang="en-US" sz="2600" dirty="0"/>
          </a:p>
        </p:txBody>
      </p:sp>
      <p:sp>
        <p:nvSpPr>
          <p:cNvPr id="794627" name="Line 3"/>
          <p:cNvSpPr>
            <a:spLocks noChangeShapeType="1"/>
          </p:cNvSpPr>
          <p:nvPr/>
        </p:nvSpPr>
        <p:spPr bwMode="auto">
          <a:xfrm>
            <a:off x="1676400" y="2043113"/>
            <a:ext cx="0" cy="4465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28" name="Text Box 4"/>
          <p:cNvSpPr txBox="1">
            <a:spLocks noChangeArrowheads="1"/>
          </p:cNvSpPr>
          <p:nvPr/>
        </p:nvSpPr>
        <p:spPr bwMode="auto">
          <a:xfrm>
            <a:off x="1225550" y="1628775"/>
            <a:ext cx="84991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1</a:t>
            </a:r>
          </a:p>
        </p:txBody>
      </p:sp>
      <p:sp>
        <p:nvSpPr>
          <p:cNvPr id="794629" name="Line 5"/>
          <p:cNvSpPr>
            <a:spLocks noChangeShapeType="1"/>
          </p:cNvSpPr>
          <p:nvPr/>
        </p:nvSpPr>
        <p:spPr bwMode="auto">
          <a:xfrm>
            <a:off x="4419600" y="2071688"/>
            <a:ext cx="0" cy="3170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30" name="Text Box 6"/>
          <p:cNvSpPr txBox="1">
            <a:spLocks noChangeArrowheads="1"/>
          </p:cNvSpPr>
          <p:nvPr/>
        </p:nvSpPr>
        <p:spPr bwMode="auto">
          <a:xfrm>
            <a:off x="3968750" y="1628775"/>
            <a:ext cx="77136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server</a:t>
            </a:r>
          </a:p>
        </p:txBody>
      </p:sp>
      <p:sp>
        <p:nvSpPr>
          <p:cNvPr id="794631" name="Line 7"/>
          <p:cNvSpPr>
            <a:spLocks noChangeShapeType="1"/>
          </p:cNvSpPr>
          <p:nvPr/>
        </p:nvSpPr>
        <p:spPr bwMode="auto">
          <a:xfrm flipH="1">
            <a:off x="7391400" y="2089150"/>
            <a:ext cx="0" cy="441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94632" name="Text Box 8"/>
          <p:cNvSpPr txBox="1">
            <a:spLocks noChangeArrowheads="1"/>
          </p:cNvSpPr>
          <p:nvPr/>
        </p:nvSpPr>
        <p:spPr bwMode="auto">
          <a:xfrm>
            <a:off x="6965950" y="1628775"/>
            <a:ext cx="84991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client 2</a:t>
            </a:r>
          </a:p>
        </p:txBody>
      </p:sp>
      <p:sp>
        <p:nvSpPr>
          <p:cNvPr id="794633" name="Line 9"/>
          <p:cNvSpPr>
            <a:spLocks noChangeShapeType="1"/>
          </p:cNvSpPr>
          <p:nvPr/>
        </p:nvSpPr>
        <p:spPr bwMode="auto">
          <a:xfrm>
            <a:off x="1676400" y="2270125"/>
            <a:ext cx="2667000" cy="1968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34" name="Text Box 10"/>
          <p:cNvSpPr txBox="1">
            <a:spLocks noChangeArrowheads="1"/>
          </p:cNvSpPr>
          <p:nvPr/>
        </p:nvSpPr>
        <p:spPr bwMode="auto">
          <a:xfrm>
            <a:off x="-76200" y="2149475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connect</a:t>
            </a:r>
          </a:p>
        </p:txBody>
      </p:sp>
      <p:sp>
        <p:nvSpPr>
          <p:cNvPr id="794635" name="Text Box 11"/>
          <p:cNvSpPr txBox="1">
            <a:spLocks noChangeArrowheads="1"/>
          </p:cNvSpPr>
          <p:nvPr/>
        </p:nvSpPr>
        <p:spPr bwMode="auto">
          <a:xfrm>
            <a:off x="4411663" y="2009775"/>
            <a:ext cx="17011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accept</a:t>
            </a:r>
            <a:endParaRPr lang="en-US" sz="1800"/>
          </a:p>
        </p:txBody>
      </p:sp>
      <p:sp>
        <p:nvSpPr>
          <p:cNvPr id="794636" name="Text Box 12"/>
          <p:cNvSpPr txBox="1">
            <a:spLocks noChangeArrowheads="1"/>
          </p:cNvSpPr>
          <p:nvPr/>
        </p:nvSpPr>
        <p:spPr bwMode="auto">
          <a:xfrm>
            <a:off x="2209800" y="3565525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read</a:t>
            </a:r>
          </a:p>
        </p:txBody>
      </p:sp>
      <p:sp>
        <p:nvSpPr>
          <p:cNvPr id="794637" name="Text Box 13"/>
          <p:cNvSpPr txBox="1">
            <a:spLocks noChangeArrowheads="1"/>
          </p:cNvSpPr>
          <p:nvPr/>
        </p:nvSpPr>
        <p:spPr bwMode="auto">
          <a:xfrm>
            <a:off x="76200" y="2543175"/>
            <a:ext cx="17011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ret connect</a:t>
            </a:r>
          </a:p>
        </p:txBody>
      </p:sp>
      <p:sp>
        <p:nvSpPr>
          <p:cNvPr id="794638" name="Line 14"/>
          <p:cNvSpPr>
            <a:spLocks noChangeShapeType="1"/>
          </p:cNvSpPr>
          <p:nvPr/>
        </p:nvSpPr>
        <p:spPr bwMode="auto">
          <a:xfrm flipH="1">
            <a:off x="1676400" y="2528888"/>
            <a:ext cx="2667000" cy="12223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39" name="Line 15"/>
          <p:cNvSpPr>
            <a:spLocks noChangeShapeType="1"/>
          </p:cNvSpPr>
          <p:nvPr/>
        </p:nvSpPr>
        <p:spPr bwMode="auto">
          <a:xfrm>
            <a:off x="1752600" y="2727325"/>
            <a:ext cx="2667000" cy="21113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40" name="Text Box 16"/>
          <p:cNvSpPr txBox="1">
            <a:spLocks noChangeArrowheads="1"/>
          </p:cNvSpPr>
          <p:nvPr/>
        </p:nvSpPr>
        <p:spPr bwMode="auto">
          <a:xfrm>
            <a:off x="4419600" y="2740025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ret accept</a:t>
            </a:r>
            <a:endParaRPr lang="en-US" sz="1800"/>
          </a:p>
        </p:txBody>
      </p:sp>
      <p:sp>
        <p:nvSpPr>
          <p:cNvPr id="794641" name="Text Box 17"/>
          <p:cNvSpPr txBox="1">
            <a:spLocks noChangeArrowheads="1"/>
          </p:cNvSpPr>
          <p:nvPr/>
        </p:nvSpPr>
        <p:spPr bwMode="auto">
          <a:xfrm>
            <a:off x="7416800" y="2041525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connect</a:t>
            </a:r>
          </a:p>
        </p:txBody>
      </p:sp>
      <p:sp>
        <p:nvSpPr>
          <p:cNvPr id="794642" name="Line 18"/>
          <p:cNvSpPr>
            <a:spLocks noChangeShapeType="1"/>
          </p:cNvSpPr>
          <p:nvPr/>
        </p:nvSpPr>
        <p:spPr bwMode="auto">
          <a:xfrm flipH="1">
            <a:off x="4419600" y="2193925"/>
            <a:ext cx="297180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43" name="Text Box 19"/>
          <p:cNvSpPr txBox="1">
            <a:spLocks noChangeArrowheads="1"/>
          </p:cNvSpPr>
          <p:nvPr/>
        </p:nvSpPr>
        <p:spPr bwMode="auto">
          <a:xfrm>
            <a:off x="193675" y="2968625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fgets</a:t>
            </a:r>
          </a:p>
        </p:txBody>
      </p:sp>
      <p:sp>
        <p:nvSpPr>
          <p:cNvPr id="794644" name="Line 20"/>
          <p:cNvSpPr>
            <a:spLocks noChangeShapeType="1"/>
          </p:cNvSpPr>
          <p:nvPr/>
        </p:nvSpPr>
        <p:spPr bwMode="auto">
          <a:xfrm flipH="1">
            <a:off x="3505200" y="3260725"/>
            <a:ext cx="914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45" name="Line 21"/>
          <p:cNvSpPr>
            <a:spLocks noChangeShapeType="1"/>
          </p:cNvSpPr>
          <p:nvPr/>
        </p:nvSpPr>
        <p:spPr bwMode="auto">
          <a:xfrm>
            <a:off x="3505200" y="3536950"/>
            <a:ext cx="0" cy="297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46" name="Text Box 22"/>
          <p:cNvSpPr txBox="1">
            <a:spLocks noChangeArrowheads="1"/>
          </p:cNvSpPr>
          <p:nvPr/>
        </p:nvSpPr>
        <p:spPr bwMode="auto">
          <a:xfrm>
            <a:off x="4419600" y="3108325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fork</a:t>
            </a:r>
          </a:p>
        </p:txBody>
      </p:sp>
      <p:sp>
        <p:nvSpPr>
          <p:cNvPr id="794647" name="Text Box 23"/>
          <p:cNvSpPr txBox="1">
            <a:spLocks noChangeArrowheads="1"/>
          </p:cNvSpPr>
          <p:nvPr/>
        </p:nvSpPr>
        <p:spPr bwMode="auto">
          <a:xfrm>
            <a:off x="3124200" y="3122613"/>
            <a:ext cx="8445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child 1</a:t>
            </a:r>
          </a:p>
        </p:txBody>
      </p:sp>
      <p:sp>
        <p:nvSpPr>
          <p:cNvPr id="794648" name="Text Box 24"/>
          <p:cNvSpPr txBox="1">
            <a:spLocks noChangeArrowheads="1"/>
          </p:cNvSpPr>
          <p:nvPr/>
        </p:nvSpPr>
        <p:spPr bwMode="auto">
          <a:xfrm>
            <a:off x="152400" y="3714750"/>
            <a:ext cx="1524000" cy="2289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0"/>
              <a:t>User goes</a:t>
            </a:r>
          </a:p>
          <a:p>
            <a:r>
              <a:rPr lang="en-US" sz="1800" b="0"/>
              <a:t>out to lunch</a:t>
            </a:r>
          </a:p>
          <a:p>
            <a:endParaRPr lang="en-US" sz="1800" b="0"/>
          </a:p>
          <a:p>
            <a:r>
              <a:rPr lang="en-US" sz="1800" b="0"/>
              <a:t>Client 1 blocks</a:t>
            </a:r>
          </a:p>
          <a:p>
            <a:r>
              <a:rPr lang="en-US" sz="1800" b="0"/>
              <a:t>waiting for user to type in data</a:t>
            </a:r>
          </a:p>
        </p:txBody>
      </p:sp>
      <p:sp>
        <p:nvSpPr>
          <p:cNvPr id="794649" name="Text Box 25"/>
          <p:cNvSpPr txBox="1">
            <a:spLocks noChangeArrowheads="1"/>
          </p:cNvSpPr>
          <p:nvPr/>
        </p:nvSpPr>
        <p:spPr bwMode="auto">
          <a:xfrm>
            <a:off x="4419600" y="3457575"/>
            <a:ext cx="17011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accept</a:t>
            </a:r>
            <a:endParaRPr lang="en-US" sz="1800"/>
          </a:p>
        </p:txBody>
      </p:sp>
      <p:sp>
        <p:nvSpPr>
          <p:cNvPr id="794650" name="Line 26"/>
          <p:cNvSpPr>
            <a:spLocks noChangeShapeType="1"/>
          </p:cNvSpPr>
          <p:nvPr/>
        </p:nvSpPr>
        <p:spPr bwMode="auto">
          <a:xfrm>
            <a:off x="4419600" y="3794125"/>
            <a:ext cx="2971800" cy="152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51" name="Text Box 27"/>
          <p:cNvSpPr txBox="1">
            <a:spLocks noChangeArrowheads="1"/>
          </p:cNvSpPr>
          <p:nvPr/>
        </p:nvSpPr>
        <p:spPr bwMode="auto">
          <a:xfrm>
            <a:off x="7416800" y="3717925"/>
            <a:ext cx="17011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ret connect</a:t>
            </a:r>
          </a:p>
        </p:txBody>
      </p:sp>
      <p:sp>
        <p:nvSpPr>
          <p:cNvPr id="794652" name="Line 28"/>
          <p:cNvSpPr>
            <a:spLocks noChangeShapeType="1"/>
          </p:cNvSpPr>
          <p:nvPr/>
        </p:nvSpPr>
        <p:spPr bwMode="auto">
          <a:xfrm flipH="1">
            <a:off x="4419600" y="3946525"/>
            <a:ext cx="2971800" cy="152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53" name="Text Box 29"/>
          <p:cNvSpPr txBox="1">
            <a:spLocks noChangeArrowheads="1"/>
          </p:cNvSpPr>
          <p:nvPr/>
        </p:nvSpPr>
        <p:spPr bwMode="auto">
          <a:xfrm>
            <a:off x="4419600" y="4098925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ret accept</a:t>
            </a:r>
            <a:endParaRPr lang="en-US" sz="1800"/>
          </a:p>
        </p:txBody>
      </p:sp>
      <p:sp>
        <p:nvSpPr>
          <p:cNvPr id="794654" name="Text Box 30"/>
          <p:cNvSpPr txBox="1">
            <a:spLocks noChangeArrowheads="1"/>
          </p:cNvSpPr>
          <p:nvPr/>
        </p:nvSpPr>
        <p:spPr bwMode="auto">
          <a:xfrm>
            <a:off x="7391400" y="4022725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fgets</a:t>
            </a:r>
          </a:p>
        </p:txBody>
      </p:sp>
      <p:sp>
        <p:nvSpPr>
          <p:cNvPr id="794655" name="Text Box 31"/>
          <p:cNvSpPr txBox="1">
            <a:spLocks noChangeArrowheads="1"/>
          </p:cNvSpPr>
          <p:nvPr/>
        </p:nvSpPr>
        <p:spPr bwMode="auto">
          <a:xfrm>
            <a:off x="7391400" y="4448175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write</a:t>
            </a:r>
          </a:p>
        </p:txBody>
      </p:sp>
      <p:sp>
        <p:nvSpPr>
          <p:cNvPr id="794656" name="Line 32"/>
          <p:cNvSpPr>
            <a:spLocks noChangeShapeType="1"/>
          </p:cNvSpPr>
          <p:nvPr/>
        </p:nvSpPr>
        <p:spPr bwMode="auto">
          <a:xfrm>
            <a:off x="4419600" y="4632325"/>
            <a:ext cx="914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57" name="Text Box 33"/>
          <p:cNvSpPr txBox="1">
            <a:spLocks noChangeArrowheads="1"/>
          </p:cNvSpPr>
          <p:nvPr/>
        </p:nvSpPr>
        <p:spPr bwMode="auto">
          <a:xfrm>
            <a:off x="3670802" y="4448175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>
                <a:latin typeface="Courier New" pitchFamily="49" charset="0"/>
              </a:rPr>
              <a:t>fork</a:t>
            </a:r>
          </a:p>
        </p:txBody>
      </p:sp>
      <p:sp>
        <p:nvSpPr>
          <p:cNvPr id="794658" name="Line 34"/>
          <p:cNvSpPr>
            <a:spLocks noChangeShapeType="1"/>
          </p:cNvSpPr>
          <p:nvPr/>
        </p:nvSpPr>
        <p:spPr bwMode="auto">
          <a:xfrm>
            <a:off x="5334000" y="4908550"/>
            <a:ext cx="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59" name="Text Box 35"/>
          <p:cNvSpPr txBox="1">
            <a:spLocks noChangeArrowheads="1"/>
          </p:cNvSpPr>
          <p:nvPr/>
        </p:nvSpPr>
        <p:spPr bwMode="auto">
          <a:xfrm>
            <a:off x="4614863" y="4965700"/>
            <a:ext cx="87395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</a:t>
            </a:r>
          </a:p>
          <a:p>
            <a:r>
              <a:rPr lang="en-US" sz="1800">
                <a:latin typeface="Courier New" pitchFamily="49" charset="0"/>
              </a:rPr>
              <a:t>read</a:t>
            </a:r>
          </a:p>
        </p:txBody>
      </p:sp>
      <p:sp>
        <p:nvSpPr>
          <p:cNvPr id="794660" name="Text Box 36"/>
          <p:cNvSpPr txBox="1">
            <a:spLocks noChangeArrowheads="1"/>
          </p:cNvSpPr>
          <p:nvPr/>
        </p:nvSpPr>
        <p:spPr bwMode="auto">
          <a:xfrm>
            <a:off x="4800600" y="4479925"/>
            <a:ext cx="8445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child 2</a:t>
            </a:r>
          </a:p>
        </p:txBody>
      </p:sp>
      <p:sp>
        <p:nvSpPr>
          <p:cNvPr id="794661" name="Line 37"/>
          <p:cNvSpPr>
            <a:spLocks noChangeShapeType="1"/>
          </p:cNvSpPr>
          <p:nvPr/>
        </p:nvSpPr>
        <p:spPr bwMode="auto">
          <a:xfrm flipH="1">
            <a:off x="5334000" y="4632325"/>
            <a:ext cx="2057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62" name="Text Box 38"/>
          <p:cNvSpPr txBox="1">
            <a:spLocks noChangeArrowheads="1"/>
          </p:cNvSpPr>
          <p:nvPr/>
        </p:nvSpPr>
        <p:spPr bwMode="auto">
          <a:xfrm>
            <a:off x="4495800" y="5622925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write</a:t>
            </a:r>
          </a:p>
        </p:txBody>
      </p:sp>
      <p:sp>
        <p:nvSpPr>
          <p:cNvPr id="794663" name="Line 39"/>
          <p:cNvSpPr>
            <a:spLocks noChangeShapeType="1"/>
          </p:cNvSpPr>
          <p:nvPr/>
        </p:nvSpPr>
        <p:spPr bwMode="auto">
          <a:xfrm>
            <a:off x="5334000" y="5775325"/>
            <a:ext cx="2057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64" name="Text Box 40"/>
          <p:cNvSpPr txBox="1">
            <a:spLocks noChangeArrowheads="1"/>
          </p:cNvSpPr>
          <p:nvPr/>
        </p:nvSpPr>
        <p:spPr bwMode="auto">
          <a:xfrm>
            <a:off x="7391400" y="4829175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read</a:t>
            </a:r>
          </a:p>
        </p:txBody>
      </p:sp>
      <p:sp>
        <p:nvSpPr>
          <p:cNvPr id="794665" name="Text Box 41"/>
          <p:cNvSpPr txBox="1">
            <a:spLocks noChangeArrowheads="1"/>
          </p:cNvSpPr>
          <p:nvPr/>
        </p:nvSpPr>
        <p:spPr bwMode="auto">
          <a:xfrm>
            <a:off x="7391400" y="5895975"/>
            <a:ext cx="1287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end read</a:t>
            </a:r>
          </a:p>
        </p:txBody>
      </p:sp>
      <p:sp>
        <p:nvSpPr>
          <p:cNvPr id="794666" name="Text Box 42"/>
          <p:cNvSpPr txBox="1">
            <a:spLocks noChangeArrowheads="1"/>
          </p:cNvSpPr>
          <p:nvPr/>
        </p:nvSpPr>
        <p:spPr bwMode="auto">
          <a:xfrm>
            <a:off x="7391400" y="617220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close</a:t>
            </a:r>
          </a:p>
        </p:txBody>
      </p:sp>
      <p:sp>
        <p:nvSpPr>
          <p:cNvPr id="794667" name="Text Box 43"/>
          <p:cNvSpPr txBox="1">
            <a:spLocks noChangeArrowheads="1"/>
          </p:cNvSpPr>
          <p:nvPr/>
        </p:nvSpPr>
        <p:spPr bwMode="auto">
          <a:xfrm>
            <a:off x="4495800" y="5972175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close</a:t>
            </a:r>
          </a:p>
        </p:txBody>
      </p:sp>
      <p:sp>
        <p:nvSpPr>
          <p:cNvPr id="794668" name="Text Box 44"/>
          <p:cNvSpPr txBox="1">
            <a:spLocks noChangeArrowheads="1"/>
          </p:cNvSpPr>
          <p:nvPr/>
        </p:nvSpPr>
        <p:spPr bwMode="auto">
          <a:xfrm>
            <a:off x="4197350" y="5165725"/>
            <a:ext cx="3746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C00000"/>
          </a:solidFill>
          <a:miter lim="800000"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27592</TotalTime>
  <Words>2436</Words>
  <Application>Microsoft Macintosh PowerPoint</Application>
  <PresentationFormat>On-screen Show (4:3)</PresentationFormat>
  <Paragraphs>592</Paragraphs>
  <Slides>36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template2007</vt:lpstr>
      <vt:lpstr>Concurrent Programming  15-213 / 18-213: Introduction to Computer Systems 23rd Lecture, Nov. 14, 2013</vt:lpstr>
      <vt:lpstr>Concurrent Programming is Hard!</vt:lpstr>
      <vt:lpstr>Concurrent Programming is Hard!</vt:lpstr>
      <vt:lpstr>Reminder: Iterative Echo Server</vt:lpstr>
      <vt:lpstr>Iterative Servers</vt:lpstr>
      <vt:lpstr>Where Does Second Client Block?</vt:lpstr>
      <vt:lpstr>Fundamental Flaw of Iterative Servers</vt:lpstr>
      <vt:lpstr>Server concurrency (3 approaches)</vt:lpstr>
      <vt:lpstr>Concurrent Servers: Multiple Processes</vt:lpstr>
      <vt:lpstr>Review: Iterative Echo Server</vt:lpstr>
      <vt:lpstr>Process-Based Concurrent Echo Server</vt:lpstr>
      <vt:lpstr>Process-Based Concurrent Echo Server (cont)</vt:lpstr>
      <vt:lpstr>Process Execution Model</vt:lpstr>
      <vt:lpstr>Concurrent Server: accept Illustrated</vt:lpstr>
      <vt:lpstr>Implementation Must-dos With  Process-Based Designs</vt:lpstr>
      <vt:lpstr>Pros and Cons of Process-Based Designs</vt:lpstr>
      <vt:lpstr>Approach #2: Multiple Threads</vt:lpstr>
      <vt:lpstr>Traditional View of a Process</vt:lpstr>
      <vt:lpstr>Alternate View of a Process</vt:lpstr>
      <vt:lpstr>A Process With Multiple Threads</vt:lpstr>
      <vt:lpstr>Logical View of Threads</vt:lpstr>
      <vt:lpstr>Thread Execution</vt:lpstr>
      <vt:lpstr>Concurrency</vt:lpstr>
      <vt:lpstr>Threads vs. Processes</vt:lpstr>
      <vt:lpstr>Posix Threads (Pthreads) Interface</vt:lpstr>
      <vt:lpstr>The Pthreads "hello, world" Program</vt:lpstr>
      <vt:lpstr>Execution of Threaded “hello, world”</vt:lpstr>
      <vt:lpstr>Thread-Based Concurrent Echo Server</vt:lpstr>
      <vt:lpstr>Thread-Based Concurrent Server (cont)</vt:lpstr>
      <vt:lpstr>Threaded Execution Model</vt:lpstr>
      <vt:lpstr>Potential Form of Unintended Sharing</vt:lpstr>
      <vt:lpstr>Could this race occur?</vt:lpstr>
      <vt:lpstr>Experimental Results</vt:lpstr>
      <vt:lpstr>Issues With Thread-Based Servers</vt:lpstr>
      <vt:lpstr>Pros and Cons of Thread-Based Designs</vt:lpstr>
      <vt:lpstr>Approaches to Concurrency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Dave</cp:lastModifiedBy>
  <cp:revision>821</cp:revision>
  <cp:lastPrinted>2012-11-14T01:18:46Z</cp:lastPrinted>
  <dcterms:created xsi:type="dcterms:W3CDTF">2012-11-14T01:16:09Z</dcterms:created>
  <dcterms:modified xsi:type="dcterms:W3CDTF">2013-11-14T18:18:27Z</dcterms:modified>
</cp:coreProperties>
</file>