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321" r:id="rId5"/>
    <p:sldId id="299" r:id="rId6"/>
    <p:sldId id="278" r:id="rId7"/>
    <p:sldId id="298" r:id="rId8"/>
    <p:sldId id="269" r:id="rId9"/>
    <p:sldId id="274" r:id="rId10"/>
    <p:sldId id="324" r:id="rId11"/>
    <p:sldId id="325" r:id="rId12"/>
    <p:sldId id="326" r:id="rId13"/>
    <p:sldId id="327" r:id="rId14"/>
    <p:sldId id="320" r:id="rId15"/>
    <p:sldId id="315" r:id="rId16"/>
    <p:sldId id="288" r:id="rId17"/>
    <p:sldId id="270" r:id="rId18"/>
    <p:sldId id="292" r:id="rId19"/>
    <p:sldId id="293" r:id="rId20"/>
    <p:sldId id="294" r:id="rId21"/>
    <p:sldId id="276" r:id="rId22"/>
    <p:sldId id="319" r:id="rId23"/>
    <p:sldId id="272" r:id="rId24"/>
    <p:sldId id="291" r:id="rId25"/>
    <p:sldId id="322" r:id="rId26"/>
    <p:sldId id="323" r:id="rId27"/>
    <p:sldId id="268" r:id="rId28"/>
  </p:sldIdLst>
  <p:sldSz cx="9144000" cy="6858000" type="screen4x3"/>
  <p:notesSz cx="7315200" cy="9601200"/>
  <p:embeddedFontLst>
    <p:embeddedFont>
      <p:font typeface="Plantagenet Cherokee" panose="02020602070100000000" pitchFamily="18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Euphemia" panose="020B0503040102020104" pitchFamily="34" charset="0"/>
      <p:regular r:id="rId40"/>
    </p:embeddedFont>
    <p:embeddedFont>
      <p:font typeface="Helvetica" panose="020B0604020202020204" pitchFamily="3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ＭＳ Ｐゴシック" panose="020B0600070205080204" pitchFamily="34" charset="-128"/>
      <p:regular r:id="rId52"/>
    </p:embeddedFont>
    <p:embeddedFont>
      <p:font typeface="Cambria" panose="02040503050406030204" pitchFamily="18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CFE"/>
    <a:srgbClr val="4EA1FC"/>
    <a:srgbClr val="6FB3FD"/>
    <a:srgbClr val="C1EFFF"/>
    <a:srgbClr val="98877E"/>
    <a:srgbClr val="514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85180" autoAdjust="0"/>
  </p:normalViewPr>
  <p:slideViewPr>
    <p:cSldViewPr snapToGrid="0" showGuides="1">
      <p:cViewPr>
        <p:scale>
          <a:sx n="92" d="100"/>
          <a:sy n="92" d="100"/>
        </p:scale>
        <p:origin x="-73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3396"/>
    </p:cViewPr>
  </p:sorter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CEAAF3-9831-450B-8D59-2C09DB96C8FC}" type="datetimeFigureOut">
              <a:rPr lang="en-US"/>
              <a:t>6/11/2014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50CD79-FC16-4410-AB61-17F26E6D3BC8}" type="datetimeFigureOut">
              <a:rPr lang="en-US"/>
              <a:t>6/11/2014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Welcome! 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Android Taint Flow Analysis for App Sets</a:t>
            </a:r>
            <a:r>
              <a:rPr lang="en-US" dirty="0" smtClean="0"/>
              <a:t>”</a:t>
            </a:r>
            <a:r>
              <a:rPr lang="en-US" baseline="30000" dirty="0" smtClean="0"/>
              <a:t> </a:t>
            </a:r>
            <a:r>
              <a:rPr lang="en-US" sz="1300" i="1" dirty="0"/>
              <a:t> </a:t>
            </a:r>
            <a:r>
              <a:rPr lang="en-US" sz="1300" dirty="0"/>
              <a:t>Accepted at ACM SIGPLAN International Workshop on </a:t>
            </a:r>
          </a:p>
          <a:p>
            <a:r>
              <a:rPr lang="en-US" sz="1300" dirty="0"/>
              <a:t>the State Of the Art in Java Program Analysis (SOAP 2014)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write “source arrow sink” to denote</a:t>
            </a:r>
            <a:r>
              <a:rPr lang="en-US" baseline="0" dirty="0" smtClean="0"/>
              <a:t> that information flows from </a:t>
            </a:r>
            <a:r>
              <a:rPr lang="en-US" i="1" baseline="0" dirty="0" err="1" smtClean="0"/>
              <a:t>src</a:t>
            </a:r>
            <a:r>
              <a:rPr lang="en-US" i="0" baseline="0" dirty="0" smtClean="0"/>
              <a:t> to </a:t>
            </a:r>
            <a:r>
              <a:rPr lang="en-US" i="1" baseline="0" dirty="0" smtClean="0"/>
              <a:t>sink</a:t>
            </a:r>
            <a:r>
              <a:rPr lang="en-US" i="0" baseline="0" dirty="0" smtClean="0"/>
              <a:t> in component C.  We write the name of the component above the arrow.</a:t>
            </a:r>
          </a:p>
          <a:p>
            <a:r>
              <a:rPr lang="en-US" i="0" baseline="0" dirty="0" smtClean="0"/>
              <a:t>We identify a component of tuple of (the sending component $C_TX$, the receiving component $C_RX$, and the intent ID).</a:t>
            </a:r>
          </a:p>
          <a:p>
            <a:r>
              <a:rPr lang="en-US" i="0" baseline="0" dirty="0" smtClean="0"/>
              <a:t>We write “R of I” to denote the response (result) for intent I.</a:t>
            </a:r>
          </a:p>
          <a:p>
            <a:r>
              <a:rPr lang="en-US" i="0" baseline="0" dirty="0" smtClean="0"/>
              <a:t>Given a source or sink $s$, we write “T of s” to denote the set of sources from which $s$ has tainted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0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0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</a:t>
            </a:r>
            <a:r>
              <a:rPr lang="en-US" baseline="0" dirty="0" smtClean="0"/>
              <a:t> about construction of first 3 equations in phase 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call site (for an intent-sending method) is assigned a unique intent 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(‘Flow equations’, versus next part of phase 2 which is ‘taint equations’.)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(‘Taint equations’, versus previous part of phase 2 which was ‘flow equations’.)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The flow </a:t>
            </a:r>
            <a:r>
              <a:rPr lang="en-US" baseline="0" dirty="0" err="1" smtClean="0"/>
              <a:t>eqns</a:t>
            </a:r>
            <a:r>
              <a:rPr lang="en-US" baseline="0" dirty="0" smtClean="0"/>
              <a:t> are isomorphic to the taint eqns.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Phase 1, we first transform the APK to add intent IDs for call sites of methods that</a:t>
            </a:r>
            <a:r>
              <a:rPr lang="en-US" baseline="0" dirty="0" smtClean="0"/>
              <a:t> send intents.  We then run </a:t>
            </a:r>
            <a:r>
              <a:rPr lang="en-US" baseline="0" dirty="0" err="1" smtClean="0"/>
              <a:t>Epicc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FlowDroid</a:t>
            </a:r>
            <a:r>
              <a:rPr lang="en-US" baseline="0" dirty="0" smtClean="0"/>
              <a:t> on the transformed APK.  We also extract the manifest, to get the intent filters of each component.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Phase-2 analysis takes the </a:t>
            </a:r>
            <a:r>
              <a:rPr lang="en-US" baseline="0" dirty="0" smtClean="0"/>
              <a:t>output </a:t>
            </a:r>
            <a:r>
              <a:rPr lang="en-US" baseline="0" dirty="0" smtClean="0"/>
              <a:t>of the Phase-1 analysis and produces the final graph of information flows within the set of apps.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63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4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Sources/sinks: Added missing intent sending/receiving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7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App Set 1 corresponds to the running example discussed on previous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yellow highlighted nodes are along three</a:t>
            </a:r>
            <a:r>
              <a:rPr lang="en-US" baseline="0" smtClean="0"/>
              <a:t> possible</a:t>
            </a:r>
            <a:r>
              <a:rPr lang="en-US" smtClean="0"/>
              <a:t> </a:t>
            </a:r>
            <a:r>
              <a:rPr lang="en-US" err="1" smtClean="0"/>
              <a:t>taint</a:t>
            </a:r>
            <a:r>
              <a:rPr lang="en-US" baseline="0" err="1" smtClean="0"/>
              <a:t>flow</a:t>
            </a:r>
            <a:r>
              <a:rPr lang="en-US" baseline="0" smtClean="0"/>
              <a:t> </a:t>
            </a:r>
            <a:r>
              <a:rPr lang="en-US" smtClean="0"/>
              <a:t>paths between source 15 and sink 13. </a:t>
            </a:r>
          </a:p>
          <a:p>
            <a:r>
              <a:rPr lang="en-US" smtClean="0"/>
              <a:t>Those paths are written</a:t>
            </a:r>
            <a:r>
              <a:rPr lang="en-US" baseline="0" smtClean="0"/>
              <a:t> on the bottom of the slide.</a:t>
            </a:r>
          </a:p>
          <a:p>
            <a:r>
              <a:rPr lang="en-US" baseline="0" smtClean="0"/>
              <a:t>The white nodes and all the other links can be used for additional </a:t>
            </a:r>
            <a:r>
              <a:rPr lang="en-US" baseline="0" err="1" smtClean="0"/>
              <a:t>taintflow</a:t>
            </a:r>
            <a:r>
              <a:rPr lang="en-US" baseline="0" smtClean="0"/>
              <a:t> paths (to both sink 13 and sink 11).</a:t>
            </a:r>
          </a:p>
          <a:p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8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66612">
              <a:defRPr/>
            </a:pPr>
            <a:r>
              <a:rPr lang="en-US" sz="1900" dirty="0"/>
              <a:t>Our analyzer does not consider permissions which can be used to restrict intent data </a:t>
            </a:r>
            <a:r>
              <a:rPr lang="en-US" sz="1900" dirty="0" smtClean="0"/>
              <a:t>flow.</a:t>
            </a:r>
            <a:endParaRPr lang="en-US" sz="1900" dirty="0"/>
          </a:p>
          <a:p>
            <a:r>
              <a:rPr lang="en-US" dirty="0" smtClean="0"/>
              <a:t>If two running</a:t>
            </a:r>
            <a:r>
              <a:rPr lang="en-US" baseline="0" dirty="0" smtClean="0"/>
              <a:t> instances of a component use</a:t>
            </a:r>
            <a:r>
              <a:rPr lang="en-US" dirty="0" smtClean="0"/>
              <a:t> shared static fields to</a:t>
            </a:r>
            <a:r>
              <a:rPr lang="en-US" baseline="0" dirty="0" smtClean="0"/>
              <a:t> communicate, we miss these flows.</a:t>
            </a:r>
          </a:p>
          <a:p>
            <a:r>
              <a:rPr lang="en-US" baseline="0" dirty="0" smtClean="0"/>
              <a:t>We miss implicit flows, such as where the mere receipt of an intent conveys tainted information, even if the intent itself doesn’t contain any tainted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received intents with different properties (e.g., action string) have different taints, then we could be more precise by distinguishing between these intents.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explicit intent</a:t>
            </a:r>
            <a:r>
              <a:rPr lang="en-US" baseline="0" dirty="0" smtClean="0"/>
              <a:t> designates its recipient by name.</a:t>
            </a:r>
          </a:p>
          <a:p>
            <a:r>
              <a:rPr lang="en-US" baseline="0" dirty="0" smtClean="0"/>
              <a:t>An implicit intent allows the Android OS to try to find a suitable component from among those installed on the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tools are the </a:t>
            </a:r>
            <a:r>
              <a:rPr lang="en-US" dirty="0" smtClean="0"/>
              <a:t>state </a:t>
            </a:r>
            <a:r>
              <a:rPr lang="en-US" dirty="0"/>
              <a:t>of the art </a:t>
            </a:r>
            <a:r>
              <a:rPr lang="en-US" b="1" u="sng" dirty="0"/>
              <a:t>for the problems they intend to solve</a:t>
            </a:r>
          </a:p>
          <a:p>
            <a:endParaRPr lang="en-US" dirty="0" smtClean="0"/>
          </a:p>
          <a:p>
            <a:r>
              <a:rPr lang="en-US" dirty="0" smtClean="0"/>
              <a:t>FD</a:t>
            </a:r>
            <a:r>
              <a:rPr lang="en-US" dirty="0"/>
              <a:t>: State of art for t</a:t>
            </a:r>
            <a:r>
              <a:rPr lang="en-US" dirty="0" smtClean="0"/>
              <a:t>aint flow </a:t>
            </a:r>
            <a:r>
              <a:rPr lang="en-US" dirty="0"/>
              <a:t>analysis for intra-component</a:t>
            </a:r>
          </a:p>
          <a:p>
            <a:endParaRPr lang="en-US" dirty="0"/>
          </a:p>
          <a:p>
            <a:r>
              <a:rPr lang="en-US" dirty="0"/>
              <a:t>Epicc: State of the art for </a:t>
            </a:r>
            <a:r>
              <a:rPr lang="en-US" dirty="0" smtClean="0"/>
              <a:t>identifying</a:t>
            </a:r>
            <a:r>
              <a:rPr lang="en-US" baseline="0" dirty="0" smtClean="0"/>
              <a:t> intent specifications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55659"/>
            <a:ext cx="7485512" cy="76764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243914"/>
            <a:ext cx="7486650" cy="49282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  <a:p>
            <a:pPr lvl="5"/>
            <a:r>
              <a:rPr dirty="0"/>
              <a:t>Sixth level</a:t>
            </a:r>
          </a:p>
          <a:p>
            <a:pPr lvl="6"/>
            <a:r>
              <a:rPr dirty="0"/>
              <a:t>Seventh level</a:t>
            </a:r>
          </a:p>
          <a:p>
            <a:pPr lvl="7"/>
            <a:r>
              <a:rPr dirty="0"/>
              <a:t>Eighth level</a:t>
            </a:r>
          </a:p>
          <a:p>
            <a:pPr lvl="8"/>
            <a:r>
              <a:rPr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2760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869345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7699" y="1574300"/>
            <a:ext cx="8939443" cy="186422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cap="none" dirty="0" smtClean="0"/>
              <a:t>Android Taint Flow</a:t>
            </a:r>
            <a:br>
              <a:rPr lang="en-US" sz="4000" cap="none" dirty="0" smtClean="0"/>
            </a:br>
            <a:r>
              <a:rPr lang="en-US" sz="4000" cap="none" dirty="0" smtClean="0"/>
              <a:t>Analysis for </a:t>
            </a:r>
            <a:r>
              <a:rPr lang="en-US" sz="4000" cap="none" dirty="0"/>
              <a:t>App Sets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81340" y="3781426"/>
            <a:ext cx="4924540" cy="193357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/>
              <a:t>Will Klieber*, Lori Flynn, 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/>
              <a:t>Amar Bhosale , Limin Jia, and Lujo Bauer                                </a:t>
            </a:r>
            <a:r>
              <a:rPr lang="en-US" sz="1600" dirty="0" smtClean="0"/>
              <a:t>Carnegie Mellon University</a:t>
            </a:r>
          </a:p>
          <a:p>
            <a:pPr algn="ctr">
              <a:lnSpc>
                <a:spcPct val="120000"/>
              </a:lnSpc>
            </a:pP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1600" dirty="0" smtClean="0"/>
              <a:t>*presenting</a:t>
            </a:r>
            <a:endParaRPr lang="en-US" dirty="0" smtClean="0"/>
          </a:p>
        </p:txBody>
      </p:sp>
      <p:pic>
        <p:nvPicPr>
          <p:cNvPr id="4098" name="Picture 2" descr="\\ad\dfs\Users\weklieber\Documents\identity-CERT-SEI-CMU-University-1Line\CERT_SEI_CMU_University_1_Line_White_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7" y="6106252"/>
            <a:ext cx="7592431" cy="5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9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3"/>
          <a:stretch/>
        </p:blipFill>
        <p:spPr bwMode="auto">
          <a:xfrm>
            <a:off x="540326" y="3702566"/>
            <a:ext cx="6791499" cy="4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175" y="3416785"/>
            <a:ext cx="136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2"/>
                </a:solidFill>
              </a:rPr>
              <a:t>Notation: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23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7" b="49769"/>
          <a:stretch/>
        </p:blipFill>
        <p:spPr bwMode="auto">
          <a:xfrm>
            <a:off x="540326" y="4157994"/>
            <a:ext cx="67914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1" b="24885"/>
          <a:stretch/>
        </p:blipFill>
        <p:spPr bwMode="auto">
          <a:xfrm>
            <a:off x="540326" y="4615193"/>
            <a:ext cx="6791499" cy="4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5"/>
          <a:stretch/>
        </p:blipFill>
        <p:spPr bwMode="auto">
          <a:xfrm>
            <a:off x="540326" y="5067314"/>
            <a:ext cx="6791499" cy="4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681643" y="1043376"/>
            <a:ext cx="3149571" cy="2350531"/>
            <a:chOff x="681643" y="1043376"/>
            <a:chExt cx="3149571" cy="2350531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1672243" y="1576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1672243" y="2719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3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3272443" y="2029352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2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86443" y="104337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94170" y="2351291"/>
              <a:ext cx="79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0796" y="184218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1643" y="3024575"/>
              <a:ext cx="92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2077781" y="1900947"/>
              <a:ext cx="1193370" cy="278969"/>
            </a:xfrm>
            <a:custGeom>
              <a:avLst/>
              <a:gdLst>
                <a:gd name="connsiteX0" fmla="*/ 1121319 w 1121319"/>
                <a:gd name="connsiteY0" fmla="*/ 325464 h 325464"/>
                <a:gd name="connsiteX1" fmla="*/ 493638 w 1121319"/>
                <a:gd name="connsiteY1" fmla="*/ 263471 h 325464"/>
                <a:gd name="connsiteX2" fmla="*/ 13191 w 1121319"/>
                <a:gd name="connsiteY2" fmla="*/ 0 h 325464"/>
                <a:gd name="connsiteX0" fmla="*/ 1122800 w 1122800"/>
                <a:gd name="connsiteY0" fmla="*/ 325464 h 325464"/>
                <a:gd name="connsiteX1" fmla="*/ 448624 w 1122800"/>
                <a:gd name="connsiteY1" fmla="*/ 240224 h 325464"/>
                <a:gd name="connsiteX2" fmla="*/ 14672 w 1122800"/>
                <a:gd name="connsiteY2" fmla="*/ 0 h 325464"/>
                <a:gd name="connsiteX0" fmla="*/ 1070363 w 1070363"/>
                <a:gd name="connsiteY0" fmla="*/ 371959 h 371959"/>
                <a:gd name="connsiteX1" fmla="*/ 396187 w 1070363"/>
                <a:gd name="connsiteY1" fmla="*/ 286719 h 371959"/>
                <a:gd name="connsiteX2" fmla="*/ 16479 w 1070363"/>
                <a:gd name="connsiteY2" fmla="*/ 0 h 371959"/>
                <a:gd name="connsiteX0" fmla="*/ 1085302 w 1085302"/>
                <a:gd name="connsiteY0" fmla="*/ 278969 h 278969"/>
                <a:gd name="connsiteX1" fmla="*/ 411126 w 1085302"/>
                <a:gd name="connsiteY1" fmla="*/ 193729 h 278969"/>
                <a:gd name="connsiteX2" fmla="*/ 15919 w 1085302"/>
                <a:gd name="connsiteY2" fmla="*/ 0 h 278969"/>
                <a:gd name="connsiteX0" fmla="*/ 1205879 w 1205879"/>
                <a:gd name="connsiteY0" fmla="*/ 278969 h 278969"/>
                <a:gd name="connsiteX1" fmla="*/ 531703 w 1205879"/>
                <a:gd name="connsiteY1" fmla="*/ 193729 h 278969"/>
                <a:gd name="connsiteX2" fmla="*/ 12509 w 1205879"/>
                <a:gd name="connsiteY2" fmla="*/ 0 h 278969"/>
                <a:gd name="connsiteX0" fmla="*/ 1206733 w 1206733"/>
                <a:gd name="connsiteY0" fmla="*/ 278969 h 278969"/>
                <a:gd name="connsiteX1" fmla="*/ 501560 w 1206733"/>
                <a:gd name="connsiteY1" fmla="*/ 240224 h 278969"/>
                <a:gd name="connsiteX2" fmla="*/ 13363 w 1206733"/>
                <a:gd name="connsiteY2" fmla="*/ 0 h 278969"/>
                <a:gd name="connsiteX0" fmla="*/ 1205126 w 1205126"/>
                <a:gd name="connsiteY0" fmla="*/ 278969 h 278969"/>
                <a:gd name="connsiteX1" fmla="*/ 561946 w 1205126"/>
                <a:gd name="connsiteY1" fmla="*/ 69742 h 278969"/>
                <a:gd name="connsiteX2" fmla="*/ 11756 w 1205126"/>
                <a:gd name="connsiteY2" fmla="*/ 0 h 278969"/>
                <a:gd name="connsiteX0" fmla="*/ 1203584 w 1203584"/>
                <a:gd name="connsiteY0" fmla="*/ 278969 h 278969"/>
                <a:gd name="connsiteX1" fmla="*/ 637896 w 1203584"/>
                <a:gd name="connsiteY1" fmla="*/ 123986 h 278969"/>
                <a:gd name="connsiteX2" fmla="*/ 10214 w 1203584"/>
                <a:gd name="connsiteY2" fmla="*/ 0 h 278969"/>
                <a:gd name="connsiteX0" fmla="*/ 1204149 w 1204149"/>
                <a:gd name="connsiteY0" fmla="*/ 278969 h 278969"/>
                <a:gd name="connsiteX1" fmla="*/ 607464 w 1204149"/>
                <a:gd name="connsiteY1" fmla="*/ 216976 h 278969"/>
                <a:gd name="connsiteX2" fmla="*/ 10779 w 1204149"/>
                <a:gd name="connsiteY2" fmla="*/ 0 h 278969"/>
                <a:gd name="connsiteX0" fmla="*/ 1193370 w 1193370"/>
                <a:gd name="connsiteY0" fmla="*/ 278969 h 286970"/>
                <a:gd name="connsiteX1" fmla="*/ 596685 w 1193370"/>
                <a:gd name="connsiteY1" fmla="*/ 216976 h 286970"/>
                <a:gd name="connsiteX2" fmla="*/ 464951 w 1193370"/>
                <a:gd name="connsiteY2" fmla="*/ 278970 h 286970"/>
                <a:gd name="connsiteX3" fmla="*/ 0 w 1193370"/>
                <a:gd name="connsiteY3" fmla="*/ 0 h 286970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542443 w 1193370"/>
                <a:gd name="connsiteY2" fmla="*/ 232475 h 278969"/>
                <a:gd name="connsiteX3" fmla="*/ 0 w 1193370"/>
                <a:gd name="connsiteY3" fmla="*/ 0 h 278969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0 w 1193370"/>
                <a:gd name="connsiteY2" fmla="*/ 0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70" h="278969">
                  <a:moveTo>
                    <a:pt x="1193370" y="278969"/>
                  </a:moveTo>
                  <a:cubicBezTo>
                    <a:pt x="971873" y="275094"/>
                    <a:pt x="795580" y="263471"/>
                    <a:pt x="596685" y="216976"/>
                  </a:cubicBezTo>
                  <a:cubicBezTo>
                    <a:pt x="397790" y="170481"/>
                    <a:pt x="124310" y="45203"/>
                    <a:pt x="0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093280" y="1668473"/>
              <a:ext cx="1309607" cy="365502"/>
            </a:xfrm>
            <a:custGeom>
              <a:avLst/>
              <a:gdLst>
                <a:gd name="connsiteX0" fmla="*/ 0 w 1309607"/>
                <a:gd name="connsiteY0" fmla="*/ 0 h 356461"/>
                <a:gd name="connsiteX1" fmla="*/ 805912 w 1309607"/>
                <a:gd name="connsiteY1" fmla="*/ 61994 h 356461"/>
                <a:gd name="connsiteX2" fmla="*/ 1309607 w 1309607"/>
                <a:gd name="connsiteY2" fmla="*/ 356461 h 356461"/>
                <a:gd name="connsiteX0" fmla="*/ 0 w 1309607"/>
                <a:gd name="connsiteY0" fmla="*/ 0 h 356461"/>
                <a:gd name="connsiteX1" fmla="*/ 697424 w 1309607"/>
                <a:gd name="connsiteY1" fmla="*/ 61994 h 356461"/>
                <a:gd name="connsiteX2" fmla="*/ 1309607 w 1309607"/>
                <a:gd name="connsiteY2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07" h="356461">
                  <a:moveTo>
                    <a:pt x="0" y="0"/>
                  </a:moveTo>
                  <a:cubicBezTo>
                    <a:pt x="293822" y="1292"/>
                    <a:pt x="479156" y="2584"/>
                    <a:pt x="697424" y="61994"/>
                  </a:cubicBezTo>
                  <a:cubicBezTo>
                    <a:pt x="915692" y="121404"/>
                    <a:pt x="1166893" y="238932"/>
                    <a:pt x="1309607" y="356461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129443" y="2486553"/>
              <a:ext cx="1273445" cy="414036"/>
            </a:xfrm>
            <a:custGeom>
              <a:avLst/>
              <a:gdLst>
                <a:gd name="connsiteX0" fmla="*/ 1224366 w 1224366"/>
                <a:gd name="connsiteY0" fmla="*/ 0 h 379708"/>
                <a:gd name="connsiteX1" fmla="*/ 402955 w 1224366"/>
                <a:gd name="connsiteY1" fmla="*/ 108488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534691 w 1224366"/>
                <a:gd name="connsiteY1" fmla="*/ 77492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618866 w 1224366"/>
                <a:gd name="connsiteY1" fmla="*/ 236775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0 w 1224366"/>
                <a:gd name="connsiteY3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1056016 w 1224366"/>
                <a:gd name="connsiteY1" fmla="*/ 72823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366" h="379708">
                  <a:moveTo>
                    <a:pt x="1224366" y="0"/>
                  </a:moveTo>
                  <a:cubicBezTo>
                    <a:pt x="1175902" y="11075"/>
                    <a:pt x="1156933" y="33361"/>
                    <a:pt x="1056016" y="72823"/>
                  </a:cubicBezTo>
                  <a:cubicBezTo>
                    <a:pt x="955099" y="112286"/>
                    <a:pt x="853536" y="163505"/>
                    <a:pt x="741302" y="204919"/>
                  </a:cubicBezTo>
                  <a:cubicBezTo>
                    <a:pt x="629068" y="246333"/>
                    <a:pt x="485757" y="297482"/>
                    <a:pt x="382613" y="321304"/>
                  </a:cubicBezTo>
                  <a:cubicBezTo>
                    <a:pt x="279469" y="345126"/>
                    <a:pt x="59943" y="362541"/>
                    <a:pt x="0" y="379708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997707" y="2292821"/>
              <a:ext cx="1294109" cy="445035"/>
            </a:xfrm>
            <a:custGeom>
              <a:avLst/>
              <a:gdLst>
                <a:gd name="connsiteX0" fmla="*/ 0 w 1255363"/>
                <a:gd name="connsiteY0" fmla="*/ 418455 h 418455"/>
                <a:gd name="connsiteX1" fmla="*/ 813661 w 1255363"/>
                <a:gd name="connsiteY1" fmla="*/ 271221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542441 w 1255363"/>
                <a:gd name="connsiteY1" fmla="*/ 202029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480448 w 1255363"/>
                <a:gd name="connsiteY1" fmla="*/ 140525 h 418455"/>
                <a:gd name="connsiteX2" fmla="*/ 1255363 w 1255363"/>
                <a:gd name="connsiteY2" fmla="*/ 0 h 418455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1294109 w 1294109"/>
                <a:gd name="connsiteY2" fmla="*/ 0 h 441519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885987 w 1294109"/>
                <a:gd name="connsiteY2" fmla="*/ 49435 h 441519"/>
                <a:gd name="connsiteX3" fmla="*/ 1294109 w 1294109"/>
                <a:gd name="connsiteY3" fmla="*/ 0 h 441519"/>
                <a:gd name="connsiteX0" fmla="*/ 0 w 1294109"/>
                <a:gd name="connsiteY0" fmla="*/ 441519 h 441519"/>
                <a:gd name="connsiteX1" fmla="*/ 235058 w 1294109"/>
                <a:gd name="connsiteY1" fmla="*/ 295448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503695 w 1294109"/>
                <a:gd name="connsiteY2" fmla="*/ 140526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109" h="441519">
                  <a:moveTo>
                    <a:pt x="0" y="441519"/>
                  </a:moveTo>
                  <a:cubicBezTo>
                    <a:pt x="46925" y="424862"/>
                    <a:pt x="201478" y="287955"/>
                    <a:pt x="281553" y="241633"/>
                  </a:cubicBezTo>
                  <a:cubicBezTo>
                    <a:pt x="361628" y="195311"/>
                    <a:pt x="402956" y="172559"/>
                    <a:pt x="503695" y="140526"/>
                  </a:cubicBezTo>
                  <a:cubicBezTo>
                    <a:pt x="604434" y="108493"/>
                    <a:pt x="750377" y="76700"/>
                    <a:pt x="885987" y="49435"/>
                  </a:cubicBezTo>
                  <a:cubicBezTo>
                    <a:pt x="1021597" y="22170"/>
                    <a:pt x="1237712" y="12083"/>
                    <a:pt x="1294109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457850" y="1405002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1248951" y="2721230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1472057" y="1957775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472057" y="3140167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860806" y="1412708"/>
              <a:ext cx="302217" cy="20152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30917">
                  <a:moveTo>
                    <a:pt x="0" y="53426"/>
                  </a:moveTo>
                  <a:cubicBezTo>
                    <a:pt x="114300" y="-34398"/>
                    <a:pt x="197603" y="9515"/>
                    <a:pt x="247972" y="22430"/>
                  </a:cubicBezTo>
                  <a:cubicBezTo>
                    <a:pt x="298342" y="35345"/>
                    <a:pt x="297374" y="80871"/>
                    <a:pt x="302217" y="130917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90" name="Freeform 89"/>
            <p:cNvSpPr/>
            <p:nvPr/>
          </p:nvSpPr>
          <p:spPr bwMode="auto">
            <a:xfrm rot="18924305">
              <a:off x="1647729" y="2556374"/>
              <a:ext cx="329432" cy="23762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44843">
                  <a:moveTo>
                    <a:pt x="0" y="67352"/>
                  </a:moveTo>
                  <a:cubicBezTo>
                    <a:pt x="114300" y="-20472"/>
                    <a:pt x="126942" y="-2947"/>
                    <a:pt x="192429" y="13237"/>
                  </a:cubicBezTo>
                  <a:cubicBezTo>
                    <a:pt x="257916" y="29421"/>
                    <a:pt x="297374" y="94797"/>
                    <a:pt x="302217" y="144843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91" name="Freeform 90"/>
            <p:cNvSpPr/>
            <p:nvPr/>
          </p:nvSpPr>
          <p:spPr bwMode="auto">
            <a:xfrm rot="9169853">
              <a:off x="1771118" y="3110721"/>
              <a:ext cx="504227" cy="22116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67" h="140882">
                  <a:moveTo>
                    <a:pt x="0" y="139255"/>
                  </a:moveTo>
                  <a:cubicBezTo>
                    <a:pt x="32892" y="12608"/>
                    <a:pt x="48928" y="32924"/>
                    <a:pt x="84123" y="12254"/>
                  </a:cubicBezTo>
                  <a:cubicBezTo>
                    <a:pt x="119318" y="-8416"/>
                    <a:pt x="173848" y="155"/>
                    <a:pt x="211170" y="15234"/>
                  </a:cubicBezTo>
                  <a:cubicBezTo>
                    <a:pt x="248492" y="30313"/>
                    <a:pt x="318240" y="138751"/>
                    <a:pt x="321267" y="140882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92" name="Freeform 91"/>
            <p:cNvSpPr/>
            <p:nvPr/>
          </p:nvSpPr>
          <p:spPr bwMode="auto">
            <a:xfrm rot="9897059">
              <a:off x="1761759" y="2046811"/>
              <a:ext cx="330029" cy="146164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  <a:gd name="connsiteX0" fmla="*/ 0 w 321267"/>
                <a:gd name="connsiteY0" fmla="*/ 127101 h 128728"/>
                <a:gd name="connsiteX1" fmla="*/ 48543 w 321267"/>
                <a:gd name="connsiteY1" fmla="*/ 52794 h 128728"/>
                <a:gd name="connsiteX2" fmla="*/ 211170 w 321267"/>
                <a:gd name="connsiteY2" fmla="*/ 3080 h 128728"/>
                <a:gd name="connsiteX3" fmla="*/ 321267 w 321267"/>
                <a:gd name="connsiteY3" fmla="*/ 128728 h 128728"/>
                <a:gd name="connsiteX0" fmla="*/ 0 w 321267"/>
                <a:gd name="connsiteY0" fmla="*/ 88944 h 90571"/>
                <a:gd name="connsiteX1" fmla="*/ 48543 w 321267"/>
                <a:gd name="connsiteY1" fmla="*/ 14637 h 90571"/>
                <a:gd name="connsiteX2" fmla="*/ 218540 w 321267"/>
                <a:gd name="connsiteY2" fmla="*/ 8118 h 90571"/>
                <a:gd name="connsiteX3" fmla="*/ 321267 w 321267"/>
                <a:gd name="connsiteY3" fmla="*/ 90571 h 90571"/>
                <a:gd name="connsiteX0" fmla="*/ 0 w 311762"/>
                <a:gd name="connsiteY0" fmla="*/ 72210 h 91722"/>
                <a:gd name="connsiteX1" fmla="*/ 39038 w 311762"/>
                <a:gd name="connsiteY1" fmla="*/ 15788 h 91722"/>
                <a:gd name="connsiteX2" fmla="*/ 209035 w 311762"/>
                <a:gd name="connsiteY2" fmla="*/ 9269 h 91722"/>
                <a:gd name="connsiteX3" fmla="*/ 311762 w 311762"/>
                <a:gd name="connsiteY3" fmla="*/ 91722 h 91722"/>
                <a:gd name="connsiteX0" fmla="*/ 0 w 311762"/>
                <a:gd name="connsiteY0" fmla="*/ 73233 h 92745"/>
                <a:gd name="connsiteX1" fmla="*/ 78185 w 311762"/>
                <a:gd name="connsiteY1" fmla="*/ 14466 h 92745"/>
                <a:gd name="connsiteX2" fmla="*/ 209035 w 311762"/>
                <a:gd name="connsiteY2" fmla="*/ 10292 h 92745"/>
                <a:gd name="connsiteX3" fmla="*/ 311762 w 311762"/>
                <a:gd name="connsiteY3" fmla="*/ 92745 h 92745"/>
                <a:gd name="connsiteX0" fmla="*/ 0 w 311762"/>
                <a:gd name="connsiteY0" fmla="*/ 63085 h 82597"/>
                <a:gd name="connsiteX1" fmla="*/ 209035 w 311762"/>
                <a:gd name="connsiteY1" fmla="*/ 144 h 82597"/>
                <a:gd name="connsiteX2" fmla="*/ 311762 w 311762"/>
                <a:gd name="connsiteY2" fmla="*/ 82597 h 82597"/>
                <a:gd name="connsiteX0" fmla="*/ 0 w 311762"/>
                <a:gd name="connsiteY0" fmla="*/ 54574 h 74086"/>
                <a:gd name="connsiteX1" fmla="*/ 159018 w 311762"/>
                <a:gd name="connsiteY1" fmla="*/ 170 h 74086"/>
                <a:gd name="connsiteX2" fmla="*/ 311762 w 311762"/>
                <a:gd name="connsiteY2" fmla="*/ 74086 h 74086"/>
                <a:gd name="connsiteX0" fmla="*/ 0 w 311762"/>
                <a:gd name="connsiteY0" fmla="*/ 56670 h 76182"/>
                <a:gd name="connsiteX1" fmla="*/ 50686 w 311762"/>
                <a:gd name="connsiteY1" fmla="*/ 18289 h 76182"/>
                <a:gd name="connsiteX2" fmla="*/ 159018 w 311762"/>
                <a:gd name="connsiteY2" fmla="*/ 2266 h 76182"/>
                <a:gd name="connsiteX3" fmla="*/ 311762 w 311762"/>
                <a:gd name="connsiteY3" fmla="*/ 76182 h 76182"/>
                <a:gd name="connsiteX0" fmla="*/ 0 w 311762"/>
                <a:gd name="connsiteY0" fmla="*/ 50354 h 69866"/>
                <a:gd name="connsiteX1" fmla="*/ 50686 w 311762"/>
                <a:gd name="connsiteY1" fmla="*/ 11973 h 69866"/>
                <a:gd name="connsiteX2" fmla="*/ 185394 w 311762"/>
                <a:gd name="connsiteY2" fmla="*/ 3375 h 69866"/>
                <a:gd name="connsiteX3" fmla="*/ 311762 w 311762"/>
                <a:gd name="connsiteY3" fmla="*/ 69866 h 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62" h="69866">
                  <a:moveTo>
                    <a:pt x="0" y="50354"/>
                  </a:moveTo>
                  <a:cubicBezTo>
                    <a:pt x="11349" y="45630"/>
                    <a:pt x="24183" y="21040"/>
                    <a:pt x="50686" y="11973"/>
                  </a:cubicBezTo>
                  <a:cubicBezTo>
                    <a:pt x="77189" y="2906"/>
                    <a:pt x="144782" y="-4601"/>
                    <a:pt x="185394" y="3375"/>
                  </a:cubicBezTo>
                  <a:cubicBezTo>
                    <a:pt x="222716" y="18454"/>
                    <a:pt x="308735" y="67735"/>
                    <a:pt x="311762" y="69866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93" name="Freeform 92"/>
            <p:cNvSpPr/>
            <p:nvPr/>
          </p:nvSpPr>
          <p:spPr bwMode="auto">
            <a:xfrm flipH="1">
              <a:off x="2904357" y="2030869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94" name="Freeform 93"/>
            <p:cNvSpPr/>
            <p:nvPr/>
          </p:nvSpPr>
          <p:spPr bwMode="auto">
            <a:xfrm rot="20412264" flipH="1">
              <a:off x="2960021" y="2478930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674466" y="1398457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19460" y="2208950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0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148051" y="1175494"/>
            <a:ext cx="4422371" cy="1591888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91209" y="1714501"/>
            <a:ext cx="4336048" cy="509588"/>
          </a:xfrm>
          <a:prstGeom prst="roundRect">
            <a:avLst/>
          </a:prstGeom>
          <a:solidFill>
            <a:srgbClr val="C1EFFF"/>
          </a:solidFill>
          <a:ln w="127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91209" y="2219089"/>
            <a:ext cx="4336048" cy="509588"/>
          </a:xfrm>
          <a:prstGeom prst="roundRect">
            <a:avLst/>
          </a:prstGeom>
          <a:solidFill>
            <a:srgbClr val="C1EFFF"/>
          </a:solidFill>
          <a:ln w="127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48051" y="2767382"/>
            <a:ext cx="4422371" cy="1591888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91209" y="1204913"/>
            <a:ext cx="4336048" cy="509588"/>
          </a:xfrm>
          <a:prstGeom prst="roundRect">
            <a:avLst/>
          </a:prstGeom>
          <a:solidFill>
            <a:srgbClr val="C1EFFF"/>
          </a:solidFill>
          <a:ln w="127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 descr="C:\Users\weklieber\Documents\figs-for-soap-slides\example-eq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65" y="1300187"/>
            <a:ext cx="4159115" cy="29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57175" y="3412143"/>
            <a:ext cx="7074650" cy="2102651"/>
            <a:chOff x="257175" y="3240242"/>
            <a:chExt cx="7074650" cy="2102651"/>
          </a:xfrm>
        </p:grpSpPr>
        <p:pic>
          <p:nvPicPr>
            <p:cNvPr id="9219" name="Picture 3" descr="C:\Users\weklieber\Documents\figs-for-soap-slides\no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26" y="3526022"/>
              <a:ext cx="6791499" cy="1816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7175" y="3240242"/>
              <a:ext cx="1366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chemeClr val="tx2"/>
                  </a:solidFill>
                </a:rPr>
                <a:t>Notation:</a:t>
              </a:r>
              <a:endParaRPr lang="en-US" sz="2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81643" y="1043376"/>
            <a:ext cx="3149571" cy="2350531"/>
            <a:chOff x="681643" y="1043376"/>
            <a:chExt cx="3149571" cy="2350531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1672243" y="1576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 bwMode="auto">
            <a:xfrm>
              <a:off x="1672243" y="2719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3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3272443" y="2029352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2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86443" y="104337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94170" y="2351291"/>
              <a:ext cx="79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10796" y="184218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1643" y="3024575"/>
              <a:ext cx="92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077781" y="1900947"/>
              <a:ext cx="1193370" cy="278969"/>
            </a:xfrm>
            <a:custGeom>
              <a:avLst/>
              <a:gdLst>
                <a:gd name="connsiteX0" fmla="*/ 1121319 w 1121319"/>
                <a:gd name="connsiteY0" fmla="*/ 325464 h 325464"/>
                <a:gd name="connsiteX1" fmla="*/ 493638 w 1121319"/>
                <a:gd name="connsiteY1" fmla="*/ 263471 h 325464"/>
                <a:gd name="connsiteX2" fmla="*/ 13191 w 1121319"/>
                <a:gd name="connsiteY2" fmla="*/ 0 h 325464"/>
                <a:gd name="connsiteX0" fmla="*/ 1122800 w 1122800"/>
                <a:gd name="connsiteY0" fmla="*/ 325464 h 325464"/>
                <a:gd name="connsiteX1" fmla="*/ 448624 w 1122800"/>
                <a:gd name="connsiteY1" fmla="*/ 240224 h 325464"/>
                <a:gd name="connsiteX2" fmla="*/ 14672 w 1122800"/>
                <a:gd name="connsiteY2" fmla="*/ 0 h 325464"/>
                <a:gd name="connsiteX0" fmla="*/ 1070363 w 1070363"/>
                <a:gd name="connsiteY0" fmla="*/ 371959 h 371959"/>
                <a:gd name="connsiteX1" fmla="*/ 396187 w 1070363"/>
                <a:gd name="connsiteY1" fmla="*/ 286719 h 371959"/>
                <a:gd name="connsiteX2" fmla="*/ 16479 w 1070363"/>
                <a:gd name="connsiteY2" fmla="*/ 0 h 371959"/>
                <a:gd name="connsiteX0" fmla="*/ 1085302 w 1085302"/>
                <a:gd name="connsiteY0" fmla="*/ 278969 h 278969"/>
                <a:gd name="connsiteX1" fmla="*/ 411126 w 1085302"/>
                <a:gd name="connsiteY1" fmla="*/ 193729 h 278969"/>
                <a:gd name="connsiteX2" fmla="*/ 15919 w 1085302"/>
                <a:gd name="connsiteY2" fmla="*/ 0 h 278969"/>
                <a:gd name="connsiteX0" fmla="*/ 1205879 w 1205879"/>
                <a:gd name="connsiteY0" fmla="*/ 278969 h 278969"/>
                <a:gd name="connsiteX1" fmla="*/ 531703 w 1205879"/>
                <a:gd name="connsiteY1" fmla="*/ 193729 h 278969"/>
                <a:gd name="connsiteX2" fmla="*/ 12509 w 1205879"/>
                <a:gd name="connsiteY2" fmla="*/ 0 h 278969"/>
                <a:gd name="connsiteX0" fmla="*/ 1206733 w 1206733"/>
                <a:gd name="connsiteY0" fmla="*/ 278969 h 278969"/>
                <a:gd name="connsiteX1" fmla="*/ 501560 w 1206733"/>
                <a:gd name="connsiteY1" fmla="*/ 240224 h 278969"/>
                <a:gd name="connsiteX2" fmla="*/ 13363 w 1206733"/>
                <a:gd name="connsiteY2" fmla="*/ 0 h 278969"/>
                <a:gd name="connsiteX0" fmla="*/ 1205126 w 1205126"/>
                <a:gd name="connsiteY0" fmla="*/ 278969 h 278969"/>
                <a:gd name="connsiteX1" fmla="*/ 561946 w 1205126"/>
                <a:gd name="connsiteY1" fmla="*/ 69742 h 278969"/>
                <a:gd name="connsiteX2" fmla="*/ 11756 w 1205126"/>
                <a:gd name="connsiteY2" fmla="*/ 0 h 278969"/>
                <a:gd name="connsiteX0" fmla="*/ 1203584 w 1203584"/>
                <a:gd name="connsiteY0" fmla="*/ 278969 h 278969"/>
                <a:gd name="connsiteX1" fmla="*/ 637896 w 1203584"/>
                <a:gd name="connsiteY1" fmla="*/ 123986 h 278969"/>
                <a:gd name="connsiteX2" fmla="*/ 10214 w 1203584"/>
                <a:gd name="connsiteY2" fmla="*/ 0 h 278969"/>
                <a:gd name="connsiteX0" fmla="*/ 1204149 w 1204149"/>
                <a:gd name="connsiteY0" fmla="*/ 278969 h 278969"/>
                <a:gd name="connsiteX1" fmla="*/ 607464 w 1204149"/>
                <a:gd name="connsiteY1" fmla="*/ 216976 h 278969"/>
                <a:gd name="connsiteX2" fmla="*/ 10779 w 1204149"/>
                <a:gd name="connsiteY2" fmla="*/ 0 h 278969"/>
                <a:gd name="connsiteX0" fmla="*/ 1193370 w 1193370"/>
                <a:gd name="connsiteY0" fmla="*/ 278969 h 286970"/>
                <a:gd name="connsiteX1" fmla="*/ 596685 w 1193370"/>
                <a:gd name="connsiteY1" fmla="*/ 216976 h 286970"/>
                <a:gd name="connsiteX2" fmla="*/ 464951 w 1193370"/>
                <a:gd name="connsiteY2" fmla="*/ 278970 h 286970"/>
                <a:gd name="connsiteX3" fmla="*/ 0 w 1193370"/>
                <a:gd name="connsiteY3" fmla="*/ 0 h 286970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542443 w 1193370"/>
                <a:gd name="connsiteY2" fmla="*/ 232475 h 278969"/>
                <a:gd name="connsiteX3" fmla="*/ 0 w 1193370"/>
                <a:gd name="connsiteY3" fmla="*/ 0 h 278969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0 w 1193370"/>
                <a:gd name="connsiteY2" fmla="*/ 0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70" h="278969">
                  <a:moveTo>
                    <a:pt x="1193370" y="278969"/>
                  </a:moveTo>
                  <a:cubicBezTo>
                    <a:pt x="971873" y="275094"/>
                    <a:pt x="795580" y="263471"/>
                    <a:pt x="596685" y="216976"/>
                  </a:cubicBezTo>
                  <a:cubicBezTo>
                    <a:pt x="397790" y="170481"/>
                    <a:pt x="124310" y="45203"/>
                    <a:pt x="0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093280" y="1668473"/>
              <a:ext cx="1309607" cy="365502"/>
            </a:xfrm>
            <a:custGeom>
              <a:avLst/>
              <a:gdLst>
                <a:gd name="connsiteX0" fmla="*/ 0 w 1309607"/>
                <a:gd name="connsiteY0" fmla="*/ 0 h 356461"/>
                <a:gd name="connsiteX1" fmla="*/ 805912 w 1309607"/>
                <a:gd name="connsiteY1" fmla="*/ 61994 h 356461"/>
                <a:gd name="connsiteX2" fmla="*/ 1309607 w 1309607"/>
                <a:gd name="connsiteY2" fmla="*/ 356461 h 356461"/>
                <a:gd name="connsiteX0" fmla="*/ 0 w 1309607"/>
                <a:gd name="connsiteY0" fmla="*/ 0 h 356461"/>
                <a:gd name="connsiteX1" fmla="*/ 697424 w 1309607"/>
                <a:gd name="connsiteY1" fmla="*/ 61994 h 356461"/>
                <a:gd name="connsiteX2" fmla="*/ 1309607 w 1309607"/>
                <a:gd name="connsiteY2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07" h="356461">
                  <a:moveTo>
                    <a:pt x="0" y="0"/>
                  </a:moveTo>
                  <a:cubicBezTo>
                    <a:pt x="293822" y="1292"/>
                    <a:pt x="479156" y="2584"/>
                    <a:pt x="697424" y="61994"/>
                  </a:cubicBezTo>
                  <a:cubicBezTo>
                    <a:pt x="915692" y="121404"/>
                    <a:pt x="1166893" y="238932"/>
                    <a:pt x="1309607" y="356461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2129443" y="2486553"/>
              <a:ext cx="1273445" cy="414036"/>
            </a:xfrm>
            <a:custGeom>
              <a:avLst/>
              <a:gdLst>
                <a:gd name="connsiteX0" fmla="*/ 1224366 w 1224366"/>
                <a:gd name="connsiteY0" fmla="*/ 0 h 379708"/>
                <a:gd name="connsiteX1" fmla="*/ 402955 w 1224366"/>
                <a:gd name="connsiteY1" fmla="*/ 108488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534691 w 1224366"/>
                <a:gd name="connsiteY1" fmla="*/ 77492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618866 w 1224366"/>
                <a:gd name="connsiteY1" fmla="*/ 236775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0 w 1224366"/>
                <a:gd name="connsiteY3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1056016 w 1224366"/>
                <a:gd name="connsiteY1" fmla="*/ 72823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366" h="379708">
                  <a:moveTo>
                    <a:pt x="1224366" y="0"/>
                  </a:moveTo>
                  <a:cubicBezTo>
                    <a:pt x="1175902" y="11075"/>
                    <a:pt x="1156933" y="33361"/>
                    <a:pt x="1056016" y="72823"/>
                  </a:cubicBezTo>
                  <a:cubicBezTo>
                    <a:pt x="955099" y="112286"/>
                    <a:pt x="853536" y="163505"/>
                    <a:pt x="741302" y="204919"/>
                  </a:cubicBezTo>
                  <a:cubicBezTo>
                    <a:pt x="629068" y="246333"/>
                    <a:pt x="485757" y="297482"/>
                    <a:pt x="382613" y="321304"/>
                  </a:cubicBezTo>
                  <a:cubicBezTo>
                    <a:pt x="279469" y="345126"/>
                    <a:pt x="59943" y="362541"/>
                    <a:pt x="0" y="379708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997707" y="2292821"/>
              <a:ext cx="1294109" cy="445035"/>
            </a:xfrm>
            <a:custGeom>
              <a:avLst/>
              <a:gdLst>
                <a:gd name="connsiteX0" fmla="*/ 0 w 1255363"/>
                <a:gd name="connsiteY0" fmla="*/ 418455 h 418455"/>
                <a:gd name="connsiteX1" fmla="*/ 813661 w 1255363"/>
                <a:gd name="connsiteY1" fmla="*/ 271221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542441 w 1255363"/>
                <a:gd name="connsiteY1" fmla="*/ 202029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480448 w 1255363"/>
                <a:gd name="connsiteY1" fmla="*/ 140525 h 418455"/>
                <a:gd name="connsiteX2" fmla="*/ 1255363 w 1255363"/>
                <a:gd name="connsiteY2" fmla="*/ 0 h 418455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1294109 w 1294109"/>
                <a:gd name="connsiteY2" fmla="*/ 0 h 441519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885987 w 1294109"/>
                <a:gd name="connsiteY2" fmla="*/ 49435 h 441519"/>
                <a:gd name="connsiteX3" fmla="*/ 1294109 w 1294109"/>
                <a:gd name="connsiteY3" fmla="*/ 0 h 441519"/>
                <a:gd name="connsiteX0" fmla="*/ 0 w 1294109"/>
                <a:gd name="connsiteY0" fmla="*/ 441519 h 441519"/>
                <a:gd name="connsiteX1" fmla="*/ 235058 w 1294109"/>
                <a:gd name="connsiteY1" fmla="*/ 295448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503695 w 1294109"/>
                <a:gd name="connsiteY2" fmla="*/ 140526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109" h="441519">
                  <a:moveTo>
                    <a:pt x="0" y="441519"/>
                  </a:moveTo>
                  <a:cubicBezTo>
                    <a:pt x="46925" y="424862"/>
                    <a:pt x="201478" y="287955"/>
                    <a:pt x="281553" y="241633"/>
                  </a:cubicBezTo>
                  <a:cubicBezTo>
                    <a:pt x="361628" y="195311"/>
                    <a:pt x="402956" y="172559"/>
                    <a:pt x="503695" y="140526"/>
                  </a:cubicBezTo>
                  <a:cubicBezTo>
                    <a:pt x="604434" y="108493"/>
                    <a:pt x="750377" y="76700"/>
                    <a:pt x="885987" y="49435"/>
                  </a:cubicBezTo>
                  <a:cubicBezTo>
                    <a:pt x="1021597" y="22170"/>
                    <a:pt x="1237712" y="12083"/>
                    <a:pt x="1294109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457850" y="1405002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1248951" y="2721230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1472057" y="1957775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1472057" y="3140167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860806" y="1412708"/>
              <a:ext cx="302217" cy="20152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30917">
                  <a:moveTo>
                    <a:pt x="0" y="53426"/>
                  </a:moveTo>
                  <a:cubicBezTo>
                    <a:pt x="114300" y="-34398"/>
                    <a:pt x="197603" y="9515"/>
                    <a:pt x="247972" y="22430"/>
                  </a:cubicBezTo>
                  <a:cubicBezTo>
                    <a:pt x="298342" y="35345"/>
                    <a:pt x="297374" y="80871"/>
                    <a:pt x="302217" y="130917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3" name="Freeform 112"/>
            <p:cNvSpPr/>
            <p:nvPr/>
          </p:nvSpPr>
          <p:spPr bwMode="auto">
            <a:xfrm rot="18924305">
              <a:off x="1647729" y="2556374"/>
              <a:ext cx="329432" cy="23762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44843">
                  <a:moveTo>
                    <a:pt x="0" y="67352"/>
                  </a:moveTo>
                  <a:cubicBezTo>
                    <a:pt x="114300" y="-20472"/>
                    <a:pt x="126942" y="-2947"/>
                    <a:pt x="192429" y="13237"/>
                  </a:cubicBezTo>
                  <a:cubicBezTo>
                    <a:pt x="257916" y="29421"/>
                    <a:pt x="297374" y="94797"/>
                    <a:pt x="302217" y="144843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4" name="Freeform 113"/>
            <p:cNvSpPr/>
            <p:nvPr/>
          </p:nvSpPr>
          <p:spPr bwMode="auto">
            <a:xfrm rot="9169853">
              <a:off x="1771118" y="3110721"/>
              <a:ext cx="504227" cy="22116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67" h="140882">
                  <a:moveTo>
                    <a:pt x="0" y="139255"/>
                  </a:moveTo>
                  <a:cubicBezTo>
                    <a:pt x="32892" y="12608"/>
                    <a:pt x="48928" y="32924"/>
                    <a:pt x="84123" y="12254"/>
                  </a:cubicBezTo>
                  <a:cubicBezTo>
                    <a:pt x="119318" y="-8416"/>
                    <a:pt x="173848" y="155"/>
                    <a:pt x="211170" y="15234"/>
                  </a:cubicBezTo>
                  <a:cubicBezTo>
                    <a:pt x="248492" y="30313"/>
                    <a:pt x="318240" y="138751"/>
                    <a:pt x="321267" y="140882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5" name="Freeform 114"/>
            <p:cNvSpPr/>
            <p:nvPr/>
          </p:nvSpPr>
          <p:spPr bwMode="auto">
            <a:xfrm rot="9897059">
              <a:off x="1761759" y="2046811"/>
              <a:ext cx="330029" cy="146164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  <a:gd name="connsiteX0" fmla="*/ 0 w 321267"/>
                <a:gd name="connsiteY0" fmla="*/ 127101 h 128728"/>
                <a:gd name="connsiteX1" fmla="*/ 48543 w 321267"/>
                <a:gd name="connsiteY1" fmla="*/ 52794 h 128728"/>
                <a:gd name="connsiteX2" fmla="*/ 211170 w 321267"/>
                <a:gd name="connsiteY2" fmla="*/ 3080 h 128728"/>
                <a:gd name="connsiteX3" fmla="*/ 321267 w 321267"/>
                <a:gd name="connsiteY3" fmla="*/ 128728 h 128728"/>
                <a:gd name="connsiteX0" fmla="*/ 0 w 321267"/>
                <a:gd name="connsiteY0" fmla="*/ 88944 h 90571"/>
                <a:gd name="connsiteX1" fmla="*/ 48543 w 321267"/>
                <a:gd name="connsiteY1" fmla="*/ 14637 h 90571"/>
                <a:gd name="connsiteX2" fmla="*/ 218540 w 321267"/>
                <a:gd name="connsiteY2" fmla="*/ 8118 h 90571"/>
                <a:gd name="connsiteX3" fmla="*/ 321267 w 321267"/>
                <a:gd name="connsiteY3" fmla="*/ 90571 h 90571"/>
                <a:gd name="connsiteX0" fmla="*/ 0 w 311762"/>
                <a:gd name="connsiteY0" fmla="*/ 72210 h 91722"/>
                <a:gd name="connsiteX1" fmla="*/ 39038 w 311762"/>
                <a:gd name="connsiteY1" fmla="*/ 15788 h 91722"/>
                <a:gd name="connsiteX2" fmla="*/ 209035 w 311762"/>
                <a:gd name="connsiteY2" fmla="*/ 9269 h 91722"/>
                <a:gd name="connsiteX3" fmla="*/ 311762 w 311762"/>
                <a:gd name="connsiteY3" fmla="*/ 91722 h 91722"/>
                <a:gd name="connsiteX0" fmla="*/ 0 w 311762"/>
                <a:gd name="connsiteY0" fmla="*/ 73233 h 92745"/>
                <a:gd name="connsiteX1" fmla="*/ 78185 w 311762"/>
                <a:gd name="connsiteY1" fmla="*/ 14466 h 92745"/>
                <a:gd name="connsiteX2" fmla="*/ 209035 w 311762"/>
                <a:gd name="connsiteY2" fmla="*/ 10292 h 92745"/>
                <a:gd name="connsiteX3" fmla="*/ 311762 w 311762"/>
                <a:gd name="connsiteY3" fmla="*/ 92745 h 92745"/>
                <a:gd name="connsiteX0" fmla="*/ 0 w 311762"/>
                <a:gd name="connsiteY0" fmla="*/ 63085 h 82597"/>
                <a:gd name="connsiteX1" fmla="*/ 209035 w 311762"/>
                <a:gd name="connsiteY1" fmla="*/ 144 h 82597"/>
                <a:gd name="connsiteX2" fmla="*/ 311762 w 311762"/>
                <a:gd name="connsiteY2" fmla="*/ 82597 h 82597"/>
                <a:gd name="connsiteX0" fmla="*/ 0 w 311762"/>
                <a:gd name="connsiteY0" fmla="*/ 54574 h 74086"/>
                <a:gd name="connsiteX1" fmla="*/ 159018 w 311762"/>
                <a:gd name="connsiteY1" fmla="*/ 170 h 74086"/>
                <a:gd name="connsiteX2" fmla="*/ 311762 w 311762"/>
                <a:gd name="connsiteY2" fmla="*/ 74086 h 74086"/>
                <a:gd name="connsiteX0" fmla="*/ 0 w 311762"/>
                <a:gd name="connsiteY0" fmla="*/ 56670 h 76182"/>
                <a:gd name="connsiteX1" fmla="*/ 50686 w 311762"/>
                <a:gd name="connsiteY1" fmla="*/ 18289 h 76182"/>
                <a:gd name="connsiteX2" fmla="*/ 159018 w 311762"/>
                <a:gd name="connsiteY2" fmla="*/ 2266 h 76182"/>
                <a:gd name="connsiteX3" fmla="*/ 311762 w 311762"/>
                <a:gd name="connsiteY3" fmla="*/ 76182 h 76182"/>
                <a:gd name="connsiteX0" fmla="*/ 0 w 311762"/>
                <a:gd name="connsiteY0" fmla="*/ 50354 h 69866"/>
                <a:gd name="connsiteX1" fmla="*/ 50686 w 311762"/>
                <a:gd name="connsiteY1" fmla="*/ 11973 h 69866"/>
                <a:gd name="connsiteX2" fmla="*/ 185394 w 311762"/>
                <a:gd name="connsiteY2" fmla="*/ 3375 h 69866"/>
                <a:gd name="connsiteX3" fmla="*/ 311762 w 311762"/>
                <a:gd name="connsiteY3" fmla="*/ 69866 h 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62" h="69866">
                  <a:moveTo>
                    <a:pt x="0" y="50354"/>
                  </a:moveTo>
                  <a:cubicBezTo>
                    <a:pt x="11349" y="45630"/>
                    <a:pt x="24183" y="21040"/>
                    <a:pt x="50686" y="11973"/>
                  </a:cubicBezTo>
                  <a:cubicBezTo>
                    <a:pt x="77189" y="2906"/>
                    <a:pt x="144782" y="-4601"/>
                    <a:pt x="185394" y="3375"/>
                  </a:cubicBezTo>
                  <a:cubicBezTo>
                    <a:pt x="222716" y="18454"/>
                    <a:pt x="308735" y="67735"/>
                    <a:pt x="311762" y="69866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6" name="Freeform 115"/>
            <p:cNvSpPr/>
            <p:nvPr/>
          </p:nvSpPr>
          <p:spPr bwMode="auto">
            <a:xfrm flipH="1">
              <a:off x="2904357" y="2030869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7" name="Freeform 116"/>
            <p:cNvSpPr/>
            <p:nvPr/>
          </p:nvSpPr>
          <p:spPr bwMode="auto">
            <a:xfrm rot="20412264" flipH="1">
              <a:off x="2960021" y="2478930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674466" y="1398457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019460" y="2208950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0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5.55556E-7 0.131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4" grpId="1" animBg="1"/>
      <p:bldP spid="25" grpId="0" animBg="1"/>
      <p:bldP spid="5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953393" y="4496429"/>
            <a:ext cx="2617029" cy="1497047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48051" y="1175494"/>
            <a:ext cx="4422371" cy="1591888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48051" y="2767382"/>
            <a:ext cx="4422371" cy="1591888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 descr="C:\Users\weklieber\Documents\figs-for-soap-slides\example-eq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65" y="1300187"/>
            <a:ext cx="4159115" cy="29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681643" y="1043376"/>
            <a:ext cx="3149571" cy="2350531"/>
            <a:chOff x="681643" y="1043376"/>
            <a:chExt cx="3149571" cy="2350531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1672243" y="1576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 bwMode="auto">
            <a:xfrm>
              <a:off x="1672243" y="2719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3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3272443" y="2029352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2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86443" y="104337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94170" y="2351291"/>
              <a:ext cx="79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10796" y="184218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1643" y="3024575"/>
              <a:ext cx="92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077781" y="1900947"/>
              <a:ext cx="1193370" cy="278969"/>
            </a:xfrm>
            <a:custGeom>
              <a:avLst/>
              <a:gdLst>
                <a:gd name="connsiteX0" fmla="*/ 1121319 w 1121319"/>
                <a:gd name="connsiteY0" fmla="*/ 325464 h 325464"/>
                <a:gd name="connsiteX1" fmla="*/ 493638 w 1121319"/>
                <a:gd name="connsiteY1" fmla="*/ 263471 h 325464"/>
                <a:gd name="connsiteX2" fmla="*/ 13191 w 1121319"/>
                <a:gd name="connsiteY2" fmla="*/ 0 h 325464"/>
                <a:gd name="connsiteX0" fmla="*/ 1122800 w 1122800"/>
                <a:gd name="connsiteY0" fmla="*/ 325464 h 325464"/>
                <a:gd name="connsiteX1" fmla="*/ 448624 w 1122800"/>
                <a:gd name="connsiteY1" fmla="*/ 240224 h 325464"/>
                <a:gd name="connsiteX2" fmla="*/ 14672 w 1122800"/>
                <a:gd name="connsiteY2" fmla="*/ 0 h 325464"/>
                <a:gd name="connsiteX0" fmla="*/ 1070363 w 1070363"/>
                <a:gd name="connsiteY0" fmla="*/ 371959 h 371959"/>
                <a:gd name="connsiteX1" fmla="*/ 396187 w 1070363"/>
                <a:gd name="connsiteY1" fmla="*/ 286719 h 371959"/>
                <a:gd name="connsiteX2" fmla="*/ 16479 w 1070363"/>
                <a:gd name="connsiteY2" fmla="*/ 0 h 371959"/>
                <a:gd name="connsiteX0" fmla="*/ 1085302 w 1085302"/>
                <a:gd name="connsiteY0" fmla="*/ 278969 h 278969"/>
                <a:gd name="connsiteX1" fmla="*/ 411126 w 1085302"/>
                <a:gd name="connsiteY1" fmla="*/ 193729 h 278969"/>
                <a:gd name="connsiteX2" fmla="*/ 15919 w 1085302"/>
                <a:gd name="connsiteY2" fmla="*/ 0 h 278969"/>
                <a:gd name="connsiteX0" fmla="*/ 1205879 w 1205879"/>
                <a:gd name="connsiteY0" fmla="*/ 278969 h 278969"/>
                <a:gd name="connsiteX1" fmla="*/ 531703 w 1205879"/>
                <a:gd name="connsiteY1" fmla="*/ 193729 h 278969"/>
                <a:gd name="connsiteX2" fmla="*/ 12509 w 1205879"/>
                <a:gd name="connsiteY2" fmla="*/ 0 h 278969"/>
                <a:gd name="connsiteX0" fmla="*/ 1206733 w 1206733"/>
                <a:gd name="connsiteY0" fmla="*/ 278969 h 278969"/>
                <a:gd name="connsiteX1" fmla="*/ 501560 w 1206733"/>
                <a:gd name="connsiteY1" fmla="*/ 240224 h 278969"/>
                <a:gd name="connsiteX2" fmla="*/ 13363 w 1206733"/>
                <a:gd name="connsiteY2" fmla="*/ 0 h 278969"/>
                <a:gd name="connsiteX0" fmla="*/ 1205126 w 1205126"/>
                <a:gd name="connsiteY0" fmla="*/ 278969 h 278969"/>
                <a:gd name="connsiteX1" fmla="*/ 561946 w 1205126"/>
                <a:gd name="connsiteY1" fmla="*/ 69742 h 278969"/>
                <a:gd name="connsiteX2" fmla="*/ 11756 w 1205126"/>
                <a:gd name="connsiteY2" fmla="*/ 0 h 278969"/>
                <a:gd name="connsiteX0" fmla="*/ 1203584 w 1203584"/>
                <a:gd name="connsiteY0" fmla="*/ 278969 h 278969"/>
                <a:gd name="connsiteX1" fmla="*/ 637896 w 1203584"/>
                <a:gd name="connsiteY1" fmla="*/ 123986 h 278969"/>
                <a:gd name="connsiteX2" fmla="*/ 10214 w 1203584"/>
                <a:gd name="connsiteY2" fmla="*/ 0 h 278969"/>
                <a:gd name="connsiteX0" fmla="*/ 1204149 w 1204149"/>
                <a:gd name="connsiteY0" fmla="*/ 278969 h 278969"/>
                <a:gd name="connsiteX1" fmla="*/ 607464 w 1204149"/>
                <a:gd name="connsiteY1" fmla="*/ 216976 h 278969"/>
                <a:gd name="connsiteX2" fmla="*/ 10779 w 1204149"/>
                <a:gd name="connsiteY2" fmla="*/ 0 h 278969"/>
                <a:gd name="connsiteX0" fmla="*/ 1193370 w 1193370"/>
                <a:gd name="connsiteY0" fmla="*/ 278969 h 286970"/>
                <a:gd name="connsiteX1" fmla="*/ 596685 w 1193370"/>
                <a:gd name="connsiteY1" fmla="*/ 216976 h 286970"/>
                <a:gd name="connsiteX2" fmla="*/ 464951 w 1193370"/>
                <a:gd name="connsiteY2" fmla="*/ 278970 h 286970"/>
                <a:gd name="connsiteX3" fmla="*/ 0 w 1193370"/>
                <a:gd name="connsiteY3" fmla="*/ 0 h 286970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542443 w 1193370"/>
                <a:gd name="connsiteY2" fmla="*/ 232475 h 278969"/>
                <a:gd name="connsiteX3" fmla="*/ 0 w 1193370"/>
                <a:gd name="connsiteY3" fmla="*/ 0 h 278969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0 w 1193370"/>
                <a:gd name="connsiteY2" fmla="*/ 0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70" h="278969">
                  <a:moveTo>
                    <a:pt x="1193370" y="278969"/>
                  </a:moveTo>
                  <a:cubicBezTo>
                    <a:pt x="971873" y="275094"/>
                    <a:pt x="795580" y="263471"/>
                    <a:pt x="596685" y="216976"/>
                  </a:cubicBezTo>
                  <a:cubicBezTo>
                    <a:pt x="397790" y="170481"/>
                    <a:pt x="124310" y="45203"/>
                    <a:pt x="0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093280" y="1668473"/>
              <a:ext cx="1309607" cy="365502"/>
            </a:xfrm>
            <a:custGeom>
              <a:avLst/>
              <a:gdLst>
                <a:gd name="connsiteX0" fmla="*/ 0 w 1309607"/>
                <a:gd name="connsiteY0" fmla="*/ 0 h 356461"/>
                <a:gd name="connsiteX1" fmla="*/ 805912 w 1309607"/>
                <a:gd name="connsiteY1" fmla="*/ 61994 h 356461"/>
                <a:gd name="connsiteX2" fmla="*/ 1309607 w 1309607"/>
                <a:gd name="connsiteY2" fmla="*/ 356461 h 356461"/>
                <a:gd name="connsiteX0" fmla="*/ 0 w 1309607"/>
                <a:gd name="connsiteY0" fmla="*/ 0 h 356461"/>
                <a:gd name="connsiteX1" fmla="*/ 697424 w 1309607"/>
                <a:gd name="connsiteY1" fmla="*/ 61994 h 356461"/>
                <a:gd name="connsiteX2" fmla="*/ 1309607 w 1309607"/>
                <a:gd name="connsiteY2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07" h="356461">
                  <a:moveTo>
                    <a:pt x="0" y="0"/>
                  </a:moveTo>
                  <a:cubicBezTo>
                    <a:pt x="293822" y="1292"/>
                    <a:pt x="479156" y="2584"/>
                    <a:pt x="697424" y="61994"/>
                  </a:cubicBezTo>
                  <a:cubicBezTo>
                    <a:pt x="915692" y="121404"/>
                    <a:pt x="1166893" y="238932"/>
                    <a:pt x="1309607" y="356461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2129443" y="2486553"/>
              <a:ext cx="1273445" cy="414036"/>
            </a:xfrm>
            <a:custGeom>
              <a:avLst/>
              <a:gdLst>
                <a:gd name="connsiteX0" fmla="*/ 1224366 w 1224366"/>
                <a:gd name="connsiteY0" fmla="*/ 0 h 379708"/>
                <a:gd name="connsiteX1" fmla="*/ 402955 w 1224366"/>
                <a:gd name="connsiteY1" fmla="*/ 108488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534691 w 1224366"/>
                <a:gd name="connsiteY1" fmla="*/ 77492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618866 w 1224366"/>
                <a:gd name="connsiteY1" fmla="*/ 236775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0 w 1224366"/>
                <a:gd name="connsiteY3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1056016 w 1224366"/>
                <a:gd name="connsiteY1" fmla="*/ 72823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366" h="379708">
                  <a:moveTo>
                    <a:pt x="1224366" y="0"/>
                  </a:moveTo>
                  <a:cubicBezTo>
                    <a:pt x="1175902" y="11075"/>
                    <a:pt x="1156933" y="33361"/>
                    <a:pt x="1056016" y="72823"/>
                  </a:cubicBezTo>
                  <a:cubicBezTo>
                    <a:pt x="955099" y="112286"/>
                    <a:pt x="853536" y="163505"/>
                    <a:pt x="741302" y="204919"/>
                  </a:cubicBezTo>
                  <a:cubicBezTo>
                    <a:pt x="629068" y="246333"/>
                    <a:pt x="485757" y="297482"/>
                    <a:pt x="382613" y="321304"/>
                  </a:cubicBezTo>
                  <a:cubicBezTo>
                    <a:pt x="279469" y="345126"/>
                    <a:pt x="59943" y="362541"/>
                    <a:pt x="0" y="379708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997707" y="2292821"/>
              <a:ext cx="1294109" cy="445035"/>
            </a:xfrm>
            <a:custGeom>
              <a:avLst/>
              <a:gdLst>
                <a:gd name="connsiteX0" fmla="*/ 0 w 1255363"/>
                <a:gd name="connsiteY0" fmla="*/ 418455 h 418455"/>
                <a:gd name="connsiteX1" fmla="*/ 813661 w 1255363"/>
                <a:gd name="connsiteY1" fmla="*/ 271221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542441 w 1255363"/>
                <a:gd name="connsiteY1" fmla="*/ 202029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480448 w 1255363"/>
                <a:gd name="connsiteY1" fmla="*/ 140525 h 418455"/>
                <a:gd name="connsiteX2" fmla="*/ 1255363 w 1255363"/>
                <a:gd name="connsiteY2" fmla="*/ 0 h 418455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1294109 w 1294109"/>
                <a:gd name="connsiteY2" fmla="*/ 0 h 441519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885987 w 1294109"/>
                <a:gd name="connsiteY2" fmla="*/ 49435 h 441519"/>
                <a:gd name="connsiteX3" fmla="*/ 1294109 w 1294109"/>
                <a:gd name="connsiteY3" fmla="*/ 0 h 441519"/>
                <a:gd name="connsiteX0" fmla="*/ 0 w 1294109"/>
                <a:gd name="connsiteY0" fmla="*/ 441519 h 441519"/>
                <a:gd name="connsiteX1" fmla="*/ 235058 w 1294109"/>
                <a:gd name="connsiteY1" fmla="*/ 295448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503695 w 1294109"/>
                <a:gd name="connsiteY2" fmla="*/ 140526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109" h="441519">
                  <a:moveTo>
                    <a:pt x="0" y="441519"/>
                  </a:moveTo>
                  <a:cubicBezTo>
                    <a:pt x="46925" y="424862"/>
                    <a:pt x="201478" y="287955"/>
                    <a:pt x="281553" y="241633"/>
                  </a:cubicBezTo>
                  <a:cubicBezTo>
                    <a:pt x="361628" y="195311"/>
                    <a:pt x="402956" y="172559"/>
                    <a:pt x="503695" y="140526"/>
                  </a:cubicBezTo>
                  <a:cubicBezTo>
                    <a:pt x="604434" y="108493"/>
                    <a:pt x="750377" y="76700"/>
                    <a:pt x="885987" y="49435"/>
                  </a:cubicBezTo>
                  <a:cubicBezTo>
                    <a:pt x="1021597" y="22170"/>
                    <a:pt x="1237712" y="12083"/>
                    <a:pt x="1294109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457850" y="1405002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1248951" y="2721230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1472057" y="1957775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1472057" y="3140167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860806" y="1412708"/>
              <a:ext cx="302217" cy="20152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30917">
                  <a:moveTo>
                    <a:pt x="0" y="53426"/>
                  </a:moveTo>
                  <a:cubicBezTo>
                    <a:pt x="114300" y="-34398"/>
                    <a:pt x="197603" y="9515"/>
                    <a:pt x="247972" y="22430"/>
                  </a:cubicBezTo>
                  <a:cubicBezTo>
                    <a:pt x="298342" y="35345"/>
                    <a:pt x="297374" y="80871"/>
                    <a:pt x="302217" y="130917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3" name="Freeform 112"/>
            <p:cNvSpPr/>
            <p:nvPr/>
          </p:nvSpPr>
          <p:spPr bwMode="auto">
            <a:xfrm rot="18924305">
              <a:off x="1647729" y="2556374"/>
              <a:ext cx="329432" cy="23762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44843">
                  <a:moveTo>
                    <a:pt x="0" y="67352"/>
                  </a:moveTo>
                  <a:cubicBezTo>
                    <a:pt x="114300" y="-20472"/>
                    <a:pt x="126942" y="-2947"/>
                    <a:pt x="192429" y="13237"/>
                  </a:cubicBezTo>
                  <a:cubicBezTo>
                    <a:pt x="257916" y="29421"/>
                    <a:pt x="297374" y="94797"/>
                    <a:pt x="302217" y="144843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4" name="Freeform 113"/>
            <p:cNvSpPr/>
            <p:nvPr/>
          </p:nvSpPr>
          <p:spPr bwMode="auto">
            <a:xfrm rot="9169853">
              <a:off x="1771118" y="3110721"/>
              <a:ext cx="504227" cy="22116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67" h="140882">
                  <a:moveTo>
                    <a:pt x="0" y="139255"/>
                  </a:moveTo>
                  <a:cubicBezTo>
                    <a:pt x="32892" y="12608"/>
                    <a:pt x="48928" y="32924"/>
                    <a:pt x="84123" y="12254"/>
                  </a:cubicBezTo>
                  <a:cubicBezTo>
                    <a:pt x="119318" y="-8416"/>
                    <a:pt x="173848" y="155"/>
                    <a:pt x="211170" y="15234"/>
                  </a:cubicBezTo>
                  <a:cubicBezTo>
                    <a:pt x="248492" y="30313"/>
                    <a:pt x="318240" y="138751"/>
                    <a:pt x="321267" y="140882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5" name="Freeform 114"/>
            <p:cNvSpPr/>
            <p:nvPr/>
          </p:nvSpPr>
          <p:spPr bwMode="auto">
            <a:xfrm rot="9897059">
              <a:off x="1761759" y="2046811"/>
              <a:ext cx="330029" cy="146164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  <a:gd name="connsiteX0" fmla="*/ 0 w 321267"/>
                <a:gd name="connsiteY0" fmla="*/ 127101 h 128728"/>
                <a:gd name="connsiteX1" fmla="*/ 48543 w 321267"/>
                <a:gd name="connsiteY1" fmla="*/ 52794 h 128728"/>
                <a:gd name="connsiteX2" fmla="*/ 211170 w 321267"/>
                <a:gd name="connsiteY2" fmla="*/ 3080 h 128728"/>
                <a:gd name="connsiteX3" fmla="*/ 321267 w 321267"/>
                <a:gd name="connsiteY3" fmla="*/ 128728 h 128728"/>
                <a:gd name="connsiteX0" fmla="*/ 0 w 321267"/>
                <a:gd name="connsiteY0" fmla="*/ 88944 h 90571"/>
                <a:gd name="connsiteX1" fmla="*/ 48543 w 321267"/>
                <a:gd name="connsiteY1" fmla="*/ 14637 h 90571"/>
                <a:gd name="connsiteX2" fmla="*/ 218540 w 321267"/>
                <a:gd name="connsiteY2" fmla="*/ 8118 h 90571"/>
                <a:gd name="connsiteX3" fmla="*/ 321267 w 321267"/>
                <a:gd name="connsiteY3" fmla="*/ 90571 h 90571"/>
                <a:gd name="connsiteX0" fmla="*/ 0 w 311762"/>
                <a:gd name="connsiteY0" fmla="*/ 72210 h 91722"/>
                <a:gd name="connsiteX1" fmla="*/ 39038 w 311762"/>
                <a:gd name="connsiteY1" fmla="*/ 15788 h 91722"/>
                <a:gd name="connsiteX2" fmla="*/ 209035 w 311762"/>
                <a:gd name="connsiteY2" fmla="*/ 9269 h 91722"/>
                <a:gd name="connsiteX3" fmla="*/ 311762 w 311762"/>
                <a:gd name="connsiteY3" fmla="*/ 91722 h 91722"/>
                <a:gd name="connsiteX0" fmla="*/ 0 w 311762"/>
                <a:gd name="connsiteY0" fmla="*/ 73233 h 92745"/>
                <a:gd name="connsiteX1" fmla="*/ 78185 w 311762"/>
                <a:gd name="connsiteY1" fmla="*/ 14466 h 92745"/>
                <a:gd name="connsiteX2" fmla="*/ 209035 w 311762"/>
                <a:gd name="connsiteY2" fmla="*/ 10292 h 92745"/>
                <a:gd name="connsiteX3" fmla="*/ 311762 w 311762"/>
                <a:gd name="connsiteY3" fmla="*/ 92745 h 92745"/>
                <a:gd name="connsiteX0" fmla="*/ 0 w 311762"/>
                <a:gd name="connsiteY0" fmla="*/ 63085 h 82597"/>
                <a:gd name="connsiteX1" fmla="*/ 209035 w 311762"/>
                <a:gd name="connsiteY1" fmla="*/ 144 h 82597"/>
                <a:gd name="connsiteX2" fmla="*/ 311762 w 311762"/>
                <a:gd name="connsiteY2" fmla="*/ 82597 h 82597"/>
                <a:gd name="connsiteX0" fmla="*/ 0 w 311762"/>
                <a:gd name="connsiteY0" fmla="*/ 54574 h 74086"/>
                <a:gd name="connsiteX1" fmla="*/ 159018 w 311762"/>
                <a:gd name="connsiteY1" fmla="*/ 170 h 74086"/>
                <a:gd name="connsiteX2" fmla="*/ 311762 w 311762"/>
                <a:gd name="connsiteY2" fmla="*/ 74086 h 74086"/>
                <a:gd name="connsiteX0" fmla="*/ 0 w 311762"/>
                <a:gd name="connsiteY0" fmla="*/ 56670 h 76182"/>
                <a:gd name="connsiteX1" fmla="*/ 50686 w 311762"/>
                <a:gd name="connsiteY1" fmla="*/ 18289 h 76182"/>
                <a:gd name="connsiteX2" fmla="*/ 159018 w 311762"/>
                <a:gd name="connsiteY2" fmla="*/ 2266 h 76182"/>
                <a:gd name="connsiteX3" fmla="*/ 311762 w 311762"/>
                <a:gd name="connsiteY3" fmla="*/ 76182 h 76182"/>
                <a:gd name="connsiteX0" fmla="*/ 0 w 311762"/>
                <a:gd name="connsiteY0" fmla="*/ 50354 h 69866"/>
                <a:gd name="connsiteX1" fmla="*/ 50686 w 311762"/>
                <a:gd name="connsiteY1" fmla="*/ 11973 h 69866"/>
                <a:gd name="connsiteX2" fmla="*/ 185394 w 311762"/>
                <a:gd name="connsiteY2" fmla="*/ 3375 h 69866"/>
                <a:gd name="connsiteX3" fmla="*/ 311762 w 311762"/>
                <a:gd name="connsiteY3" fmla="*/ 69866 h 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62" h="69866">
                  <a:moveTo>
                    <a:pt x="0" y="50354"/>
                  </a:moveTo>
                  <a:cubicBezTo>
                    <a:pt x="11349" y="45630"/>
                    <a:pt x="24183" y="21040"/>
                    <a:pt x="50686" y="11973"/>
                  </a:cubicBezTo>
                  <a:cubicBezTo>
                    <a:pt x="77189" y="2906"/>
                    <a:pt x="144782" y="-4601"/>
                    <a:pt x="185394" y="3375"/>
                  </a:cubicBezTo>
                  <a:cubicBezTo>
                    <a:pt x="222716" y="18454"/>
                    <a:pt x="308735" y="67735"/>
                    <a:pt x="311762" y="69866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6" name="Freeform 115"/>
            <p:cNvSpPr/>
            <p:nvPr/>
          </p:nvSpPr>
          <p:spPr bwMode="auto">
            <a:xfrm flipH="1">
              <a:off x="2904357" y="2030869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7" name="Freeform 116"/>
            <p:cNvSpPr/>
            <p:nvPr/>
          </p:nvSpPr>
          <p:spPr bwMode="auto">
            <a:xfrm rot="20412264" flipH="1">
              <a:off x="2960021" y="2478930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674466" y="1398457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019460" y="2208950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62940" y="4531380"/>
            <a:ext cx="25074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smtClean="0">
                <a:solidFill>
                  <a:schemeClr val="tx2"/>
                </a:solidFill>
              </a:rPr>
              <a:t>Final Sink Taints: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tx2"/>
                </a:solidFill>
              </a:rPr>
              <a:t>T(sink</a:t>
            </a:r>
            <a:r>
              <a:rPr lang="en-US" sz="2600" baseline="-25000" smtClean="0">
                <a:solidFill>
                  <a:schemeClr val="tx2"/>
                </a:solidFill>
              </a:rPr>
              <a:t>1</a:t>
            </a:r>
            <a:r>
              <a:rPr lang="en-US" sz="2400" smtClean="0">
                <a:solidFill>
                  <a:schemeClr val="tx2"/>
                </a:solidFill>
              </a:rPr>
              <a:t>) </a:t>
            </a:r>
            <a:r>
              <a:rPr lang="en-US" sz="2400">
                <a:solidFill>
                  <a:schemeClr val="tx2"/>
                </a:solidFill>
              </a:rPr>
              <a:t>= {</a:t>
            </a:r>
            <a:r>
              <a:rPr lang="en-US" sz="2400" smtClean="0">
                <a:solidFill>
                  <a:schemeClr val="tx2"/>
                </a:solidFill>
              </a:rPr>
              <a:t>src</a:t>
            </a:r>
            <a:r>
              <a:rPr lang="en-US" sz="2600" baseline="-25000" smtClean="0">
                <a:solidFill>
                  <a:schemeClr val="tx2"/>
                </a:solidFill>
              </a:rPr>
              <a:t>1</a:t>
            </a:r>
            <a:r>
              <a:rPr lang="en-US" sz="2400" smtClean="0">
                <a:solidFill>
                  <a:schemeClr val="tx2"/>
                </a:solidFill>
              </a:rPr>
              <a:t>}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T(sink</a:t>
            </a:r>
            <a:r>
              <a:rPr lang="en-US" sz="2600" baseline="-25000">
                <a:solidFill>
                  <a:schemeClr val="tx2"/>
                </a:solidFill>
              </a:rPr>
              <a:t>3</a:t>
            </a:r>
            <a:r>
              <a:rPr lang="en-US" sz="2400">
                <a:solidFill>
                  <a:schemeClr val="tx2"/>
                </a:solidFill>
              </a:rPr>
              <a:t>) = {</a:t>
            </a:r>
            <a:r>
              <a:rPr lang="en-US" sz="2400" smtClean="0">
                <a:solidFill>
                  <a:schemeClr val="tx2"/>
                </a:solidFill>
              </a:rPr>
              <a:t>src</a:t>
            </a:r>
            <a:r>
              <a:rPr lang="en-US" sz="2600" baseline="-25000" smtClean="0">
                <a:solidFill>
                  <a:schemeClr val="tx2"/>
                </a:solidFill>
              </a:rPr>
              <a:t>3</a:t>
            </a:r>
            <a:r>
              <a:rPr lang="en-US" sz="2400" smtClean="0">
                <a:solidFill>
                  <a:schemeClr val="tx2"/>
                </a:solidFill>
              </a:rPr>
              <a:t>}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905" y="4970824"/>
            <a:ext cx="5230662" cy="16544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mtClean="0">
                <a:solidFill>
                  <a:schemeClr val="tx2"/>
                </a:solidFill>
              </a:rPr>
              <a:t>Notation: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82"/>
          <a:stretch/>
        </p:blipFill>
        <p:spPr bwMode="auto">
          <a:xfrm>
            <a:off x="838200" y="5172744"/>
            <a:ext cx="4971367" cy="13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4505498" y="1874426"/>
            <a:ext cx="3798918" cy="3028953"/>
          </a:xfrm>
          <a:prstGeom prst="roundRect">
            <a:avLst>
              <a:gd name="adj" fmla="val 19220"/>
            </a:avLst>
          </a:prstGeom>
          <a:solidFill>
            <a:schemeClr val="bg2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5658066" y="2407825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2"/>
                </a:solidFill>
              </a:rPr>
              <a:t> C</a:t>
            </a:r>
            <a:r>
              <a:rPr lang="en-US" baseline="-25000" smtClean="0">
                <a:solidFill>
                  <a:schemeClr val="tx2"/>
                </a:solidFill>
              </a:rPr>
              <a:t>1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5658066" y="4005357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2"/>
                </a:solidFill>
              </a:rPr>
              <a:t> C</a:t>
            </a:r>
            <a:r>
              <a:rPr lang="en-US" baseline="-25000" smtClean="0">
                <a:solidFill>
                  <a:schemeClr val="tx2"/>
                </a:solidFill>
              </a:rPr>
              <a:t>3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2266" y="18744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smtClean="0">
                <a:solidFill>
                  <a:schemeClr val="tx2"/>
                </a:solidFill>
                <a:latin typeface="Arial"/>
              </a:rPr>
              <a:t>src</a:t>
            </a:r>
            <a:r>
              <a:rPr lang="en-US" sz="1800" b="0" baseline="-25000" smtClean="0">
                <a:solidFill>
                  <a:schemeClr val="tx2"/>
                </a:solidFill>
                <a:latin typeface="Arial"/>
              </a:rPr>
              <a:t>1</a:t>
            </a:r>
            <a:endParaRPr lang="en-US" sz="1800" b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6619" y="3661812"/>
            <a:ext cx="79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smtClean="0">
                <a:solidFill>
                  <a:schemeClr val="tx2"/>
                </a:solidFill>
                <a:latin typeface="Arial"/>
              </a:rPr>
              <a:t>src</a:t>
            </a:r>
            <a:r>
              <a:rPr lang="en-US" sz="1800" b="0" baseline="-25000" smtClean="0">
                <a:solidFill>
                  <a:schemeClr val="tx2"/>
                </a:solidFill>
                <a:latin typeface="Arial"/>
              </a:rPr>
              <a:t>3</a:t>
            </a:r>
            <a:endParaRPr lang="en-US" sz="1800" b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619" y="267323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smtClean="0">
                <a:solidFill>
                  <a:schemeClr val="tx2"/>
                </a:solidFill>
                <a:latin typeface="Arial"/>
              </a:rPr>
              <a:t>sink</a:t>
            </a:r>
            <a:r>
              <a:rPr lang="en-US" sz="1800" b="0" baseline="-25000" smtClean="0">
                <a:solidFill>
                  <a:schemeClr val="tx2"/>
                </a:solidFill>
                <a:latin typeface="Arial"/>
              </a:rPr>
              <a:t>1</a:t>
            </a:r>
            <a:endParaRPr lang="en-US" sz="1800" b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7466" y="4310157"/>
            <a:ext cx="92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smtClean="0">
                <a:solidFill>
                  <a:schemeClr val="tx2"/>
                </a:solidFill>
                <a:latin typeface="Arial"/>
              </a:rPr>
              <a:t>sink</a:t>
            </a:r>
            <a:r>
              <a:rPr lang="en-US" sz="1800" b="0" baseline="-25000" smtClean="0">
                <a:solidFill>
                  <a:schemeClr val="tx2"/>
                </a:solidFill>
                <a:latin typeface="Arial"/>
              </a:rPr>
              <a:t>3</a:t>
            </a:r>
            <a:endParaRPr lang="en-US" sz="1800" b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443673" y="2236052"/>
            <a:ext cx="371959" cy="162732"/>
          </a:xfrm>
          <a:custGeom>
            <a:avLst/>
            <a:gdLst>
              <a:gd name="connsiteX0" fmla="*/ 0 w 371959"/>
              <a:gd name="connsiteY0" fmla="*/ 0 h 162732"/>
              <a:gd name="connsiteX1" fmla="*/ 240224 w 371959"/>
              <a:gd name="connsiteY1" fmla="*/ 61993 h 162732"/>
              <a:gd name="connsiteX2" fmla="*/ 371959 w 371959"/>
              <a:gd name="connsiteY2" fmla="*/ 162732 h 1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959" h="162732">
                <a:moveTo>
                  <a:pt x="0" y="0"/>
                </a:moveTo>
                <a:cubicBezTo>
                  <a:pt x="89115" y="17435"/>
                  <a:pt x="178231" y="34871"/>
                  <a:pt x="240224" y="61993"/>
                </a:cubicBezTo>
                <a:cubicBezTo>
                  <a:pt x="302217" y="89115"/>
                  <a:pt x="337088" y="125923"/>
                  <a:pt x="371959" y="162732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268026" y="4023438"/>
            <a:ext cx="371959" cy="162732"/>
          </a:xfrm>
          <a:custGeom>
            <a:avLst/>
            <a:gdLst>
              <a:gd name="connsiteX0" fmla="*/ 0 w 371959"/>
              <a:gd name="connsiteY0" fmla="*/ 0 h 162732"/>
              <a:gd name="connsiteX1" fmla="*/ 240224 w 371959"/>
              <a:gd name="connsiteY1" fmla="*/ 61993 h 162732"/>
              <a:gd name="connsiteX2" fmla="*/ 371959 w 371959"/>
              <a:gd name="connsiteY2" fmla="*/ 162732 h 1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959" h="162732">
                <a:moveTo>
                  <a:pt x="0" y="0"/>
                </a:moveTo>
                <a:cubicBezTo>
                  <a:pt x="89115" y="17435"/>
                  <a:pt x="178231" y="34871"/>
                  <a:pt x="240224" y="61993"/>
                </a:cubicBezTo>
                <a:cubicBezTo>
                  <a:pt x="302217" y="89115"/>
                  <a:pt x="337088" y="125923"/>
                  <a:pt x="371959" y="162732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457880" y="2788825"/>
            <a:ext cx="276386" cy="97876"/>
          </a:xfrm>
          <a:custGeom>
            <a:avLst/>
            <a:gdLst>
              <a:gd name="connsiteX0" fmla="*/ 255722 w 255722"/>
              <a:gd name="connsiteY0" fmla="*/ 0 h 108208"/>
              <a:gd name="connsiteX1" fmla="*/ 123986 w 255722"/>
              <a:gd name="connsiteY1" fmla="*/ 100739 h 108208"/>
              <a:gd name="connsiteX2" fmla="*/ 0 w 255722"/>
              <a:gd name="connsiteY2" fmla="*/ 92990 h 1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722" h="108208">
                <a:moveTo>
                  <a:pt x="255722" y="0"/>
                </a:moveTo>
                <a:cubicBezTo>
                  <a:pt x="211164" y="42620"/>
                  <a:pt x="166606" y="85241"/>
                  <a:pt x="123986" y="100739"/>
                </a:cubicBezTo>
                <a:cubicBezTo>
                  <a:pt x="81366" y="116237"/>
                  <a:pt x="40683" y="104613"/>
                  <a:pt x="0" y="92990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57880" y="4425749"/>
            <a:ext cx="276386" cy="97876"/>
          </a:xfrm>
          <a:custGeom>
            <a:avLst/>
            <a:gdLst>
              <a:gd name="connsiteX0" fmla="*/ 255722 w 255722"/>
              <a:gd name="connsiteY0" fmla="*/ 0 h 108208"/>
              <a:gd name="connsiteX1" fmla="*/ 123986 w 255722"/>
              <a:gd name="connsiteY1" fmla="*/ 100739 h 108208"/>
              <a:gd name="connsiteX2" fmla="*/ 0 w 255722"/>
              <a:gd name="connsiteY2" fmla="*/ 92990 h 1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722" h="108208">
                <a:moveTo>
                  <a:pt x="255722" y="0"/>
                </a:moveTo>
                <a:cubicBezTo>
                  <a:pt x="211164" y="42620"/>
                  <a:pt x="166606" y="85241"/>
                  <a:pt x="123986" y="100739"/>
                </a:cubicBezTo>
                <a:cubicBezTo>
                  <a:pt x="81366" y="116237"/>
                  <a:pt x="40683" y="104613"/>
                  <a:pt x="0" y="92990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28675" y="55659"/>
            <a:ext cx="7485512" cy="767646"/>
          </a:xfrm>
        </p:spPr>
        <p:txBody>
          <a:bodyPr/>
          <a:lstStyle/>
          <a:p>
            <a:r>
              <a:rPr lang="en-US"/>
              <a:t>Phase-1 Flow Equations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559370" y="3174366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2"/>
                </a:solidFill>
              </a:rPr>
              <a:t> C</a:t>
            </a:r>
            <a:r>
              <a:rPr lang="en-US" baseline="-25000" smtClean="0">
                <a:solidFill>
                  <a:schemeClr val="tx2"/>
                </a:solidFill>
              </a:rPr>
              <a:t>2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9" name="Freeform 38"/>
          <p:cNvSpPr/>
          <p:nvPr/>
        </p:nvSpPr>
        <p:spPr bwMode="auto">
          <a:xfrm rot="19287386">
            <a:off x="6066352" y="2247191"/>
            <a:ext cx="516625" cy="349134"/>
          </a:xfrm>
          <a:custGeom>
            <a:avLst/>
            <a:gdLst>
              <a:gd name="connsiteX0" fmla="*/ 0 w 1309607"/>
              <a:gd name="connsiteY0" fmla="*/ 0 h 356461"/>
              <a:gd name="connsiteX1" fmla="*/ 805912 w 1309607"/>
              <a:gd name="connsiteY1" fmla="*/ 61994 h 356461"/>
              <a:gd name="connsiteX2" fmla="*/ 1309607 w 1309607"/>
              <a:gd name="connsiteY2" fmla="*/ 356461 h 356461"/>
              <a:gd name="connsiteX0" fmla="*/ 0 w 1309607"/>
              <a:gd name="connsiteY0" fmla="*/ 0 h 356461"/>
              <a:gd name="connsiteX1" fmla="*/ 697424 w 1309607"/>
              <a:gd name="connsiteY1" fmla="*/ 61994 h 356461"/>
              <a:gd name="connsiteX2" fmla="*/ 1309607 w 1309607"/>
              <a:gd name="connsiteY2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607" h="356461">
                <a:moveTo>
                  <a:pt x="0" y="0"/>
                </a:moveTo>
                <a:cubicBezTo>
                  <a:pt x="293822" y="1292"/>
                  <a:pt x="479156" y="2584"/>
                  <a:pt x="697424" y="61994"/>
                </a:cubicBezTo>
                <a:cubicBezTo>
                  <a:pt x="915692" y="121404"/>
                  <a:pt x="1166893" y="238932"/>
                  <a:pt x="1309607" y="356461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 rot="10627914">
            <a:off x="6115702" y="2589343"/>
            <a:ext cx="509475" cy="146379"/>
          </a:xfrm>
          <a:custGeom>
            <a:avLst/>
            <a:gdLst>
              <a:gd name="connsiteX0" fmla="*/ 0 w 1309607"/>
              <a:gd name="connsiteY0" fmla="*/ 0 h 356461"/>
              <a:gd name="connsiteX1" fmla="*/ 805912 w 1309607"/>
              <a:gd name="connsiteY1" fmla="*/ 61994 h 356461"/>
              <a:gd name="connsiteX2" fmla="*/ 1309607 w 1309607"/>
              <a:gd name="connsiteY2" fmla="*/ 356461 h 356461"/>
              <a:gd name="connsiteX0" fmla="*/ 0 w 1309607"/>
              <a:gd name="connsiteY0" fmla="*/ 0 h 356461"/>
              <a:gd name="connsiteX1" fmla="*/ 697424 w 1309607"/>
              <a:gd name="connsiteY1" fmla="*/ 61994 h 356461"/>
              <a:gd name="connsiteX2" fmla="*/ 1309607 w 1309607"/>
              <a:gd name="connsiteY2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607" h="356461">
                <a:moveTo>
                  <a:pt x="0" y="0"/>
                </a:moveTo>
                <a:cubicBezTo>
                  <a:pt x="293822" y="1292"/>
                  <a:pt x="479156" y="2584"/>
                  <a:pt x="697424" y="61994"/>
                </a:cubicBezTo>
                <a:cubicBezTo>
                  <a:pt x="915692" y="121404"/>
                  <a:pt x="1166893" y="238932"/>
                  <a:pt x="1309607" y="356461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47" name="Freeform 46"/>
          <p:cNvSpPr/>
          <p:nvPr/>
        </p:nvSpPr>
        <p:spPr bwMode="auto">
          <a:xfrm rot="19287386">
            <a:off x="7000545" y="3112263"/>
            <a:ext cx="516625" cy="349134"/>
          </a:xfrm>
          <a:custGeom>
            <a:avLst/>
            <a:gdLst>
              <a:gd name="connsiteX0" fmla="*/ 0 w 1309607"/>
              <a:gd name="connsiteY0" fmla="*/ 0 h 356461"/>
              <a:gd name="connsiteX1" fmla="*/ 805912 w 1309607"/>
              <a:gd name="connsiteY1" fmla="*/ 61994 h 356461"/>
              <a:gd name="connsiteX2" fmla="*/ 1309607 w 1309607"/>
              <a:gd name="connsiteY2" fmla="*/ 356461 h 356461"/>
              <a:gd name="connsiteX0" fmla="*/ 0 w 1309607"/>
              <a:gd name="connsiteY0" fmla="*/ 0 h 356461"/>
              <a:gd name="connsiteX1" fmla="*/ 697424 w 1309607"/>
              <a:gd name="connsiteY1" fmla="*/ 61994 h 356461"/>
              <a:gd name="connsiteX2" fmla="*/ 1309607 w 1309607"/>
              <a:gd name="connsiteY2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607" h="356461">
                <a:moveTo>
                  <a:pt x="0" y="0"/>
                </a:moveTo>
                <a:cubicBezTo>
                  <a:pt x="293822" y="1292"/>
                  <a:pt x="479156" y="2584"/>
                  <a:pt x="697424" y="61994"/>
                </a:cubicBezTo>
                <a:cubicBezTo>
                  <a:pt x="915692" y="121404"/>
                  <a:pt x="1166893" y="238932"/>
                  <a:pt x="1309607" y="356461"/>
                </a:cubicBezTo>
              </a:path>
            </a:pathLst>
          </a:custGeom>
          <a:ln w="38100" cmpd="sng"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48" name="Freeform 47"/>
          <p:cNvSpPr/>
          <p:nvPr/>
        </p:nvSpPr>
        <p:spPr bwMode="auto">
          <a:xfrm rot="10627914">
            <a:off x="7049895" y="3454415"/>
            <a:ext cx="509475" cy="146379"/>
          </a:xfrm>
          <a:custGeom>
            <a:avLst/>
            <a:gdLst>
              <a:gd name="connsiteX0" fmla="*/ 0 w 1309607"/>
              <a:gd name="connsiteY0" fmla="*/ 0 h 356461"/>
              <a:gd name="connsiteX1" fmla="*/ 805912 w 1309607"/>
              <a:gd name="connsiteY1" fmla="*/ 61994 h 356461"/>
              <a:gd name="connsiteX2" fmla="*/ 1309607 w 1309607"/>
              <a:gd name="connsiteY2" fmla="*/ 356461 h 356461"/>
              <a:gd name="connsiteX0" fmla="*/ 0 w 1309607"/>
              <a:gd name="connsiteY0" fmla="*/ 0 h 356461"/>
              <a:gd name="connsiteX1" fmla="*/ 697424 w 1309607"/>
              <a:gd name="connsiteY1" fmla="*/ 61994 h 356461"/>
              <a:gd name="connsiteX2" fmla="*/ 1309607 w 1309607"/>
              <a:gd name="connsiteY2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607" h="356461">
                <a:moveTo>
                  <a:pt x="0" y="0"/>
                </a:moveTo>
                <a:cubicBezTo>
                  <a:pt x="293822" y="1292"/>
                  <a:pt x="479156" y="2584"/>
                  <a:pt x="697424" y="61994"/>
                </a:cubicBezTo>
                <a:cubicBezTo>
                  <a:pt x="915692" y="121404"/>
                  <a:pt x="1166893" y="238932"/>
                  <a:pt x="1309607" y="356461"/>
                </a:cubicBezTo>
              </a:path>
            </a:pathLst>
          </a:custGeom>
          <a:ln w="38100" cmpd="sng"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50" name="Freeform 49"/>
          <p:cNvSpPr/>
          <p:nvPr/>
        </p:nvSpPr>
        <p:spPr bwMode="auto">
          <a:xfrm rot="19287386">
            <a:off x="6076551" y="3902045"/>
            <a:ext cx="516625" cy="349134"/>
          </a:xfrm>
          <a:custGeom>
            <a:avLst/>
            <a:gdLst>
              <a:gd name="connsiteX0" fmla="*/ 0 w 1309607"/>
              <a:gd name="connsiteY0" fmla="*/ 0 h 356461"/>
              <a:gd name="connsiteX1" fmla="*/ 805912 w 1309607"/>
              <a:gd name="connsiteY1" fmla="*/ 61994 h 356461"/>
              <a:gd name="connsiteX2" fmla="*/ 1309607 w 1309607"/>
              <a:gd name="connsiteY2" fmla="*/ 356461 h 356461"/>
              <a:gd name="connsiteX0" fmla="*/ 0 w 1309607"/>
              <a:gd name="connsiteY0" fmla="*/ 0 h 356461"/>
              <a:gd name="connsiteX1" fmla="*/ 697424 w 1309607"/>
              <a:gd name="connsiteY1" fmla="*/ 61994 h 356461"/>
              <a:gd name="connsiteX2" fmla="*/ 1309607 w 1309607"/>
              <a:gd name="connsiteY2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607" h="356461">
                <a:moveTo>
                  <a:pt x="0" y="0"/>
                </a:moveTo>
                <a:cubicBezTo>
                  <a:pt x="293822" y="1292"/>
                  <a:pt x="479156" y="2584"/>
                  <a:pt x="697424" y="61994"/>
                </a:cubicBezTo>
                <a:cubicBezTo>
                  <a:pt x="915692" y="121404"/>
                  <a:pt x="1166893" y="238932"/>
                  <a:pt x="1309607" y="356461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51" name="Freeform 50"/>
          <p:cNvSpPr/>
          <p:nvPr/>
        </p:nvSpPr>
        <p:spPr bwMode="auto">
          <a:xfrm rot="10627914">
            <a:off x="6125901" y="4244197"/>
            <a:ext cx="509475" cy="146379"/>
          </a:xfrm>
          <a:custGeom>
            <a:avLst/>
            <a:gdLst>
              <a:gd name="connsiteX0" fmla="*/ 0 w 1309607"/>
              <a:gd name="connsiteY0" fmla="*/ 0 h 356461"/>
              <a:gd name="connsiteX1" fmla="*/ 805912 w 1309607"/>
              <a:gd name="connsiteY1" fmla="*/ 61994 h 356461"/>
              <a:gd name="connsiteX2" fmla="*/ 1309607 w 1309607"/>
              <a:gd name="connsiteY2" fmla="*/ 356461 h 356461"/>
              <a:gd name="connsiteX0" fmla="*/ 0 w 1309607"/>
              <a:gd name="connsiteY0" fmla="*/ 0 h 356461"/>
              <a:gd name="connsiteX1" fmla="*/ 697424 w 1309607"/>
              <a:gd name="connsiteY1" fmla="*/ 61994 h 356461"/>
              <a:gd name="connsiteX2" fmla="*/ 1309607 w 1309607"/>
              <a:gd name="connsiteY2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607" h="356461">
                <a:moveTo>
                  <a:pt x="0" y="0"/>
                </a:moveTo>
                <a:cubicBezTo>
                  <a:pt x="293822" y="1292"/>
                  <a:pt x="479156" y="2584"/>
                  <a:pt x="697424" y="61994"/>
                </a:cubicBezTo>
                <a:cubicBezTo>
                  <a:pt x="915692" y="121404"/>
                  <a:pt x="1166893" y="238932"/>
                  <a:pt x="1309607" y="356461"/>
                </a:cubicBezTo>
              </a:path>
            </a:pathLst>
          </a:custGeom>
          <a:ln w="38100" cmpd="sng">
            <a:solidFill>
              <a:srgbClr val="4EA1FC"/>
            </a:solidFill>
            <a:headEnd type="none" w="med" len="med"/>
            <a:tailEnd type="arrow" w="lg" len="sm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58167" y="1001864"/>
            <a:ext cx="5537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2"/>
                </a:solidFill>
              </a:rPr>
              <a:t>Analyze each component separately.</a:t>
            </a:r>
            <a:endParaRPr lang="en-US" sz="2200" i="1" smtClean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905" y="4970824"/>
            <a:ext cx="5488520" cy="16544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mtClean="0">
                <a:solidFill>
                  <a:schemeClr val="tx2"/>
                </a:solidFill>
              </a:rPr>
              <a:t>Notation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6"/>
          <a:stretch/>
        </p:blipFill>
        <p:spPr bwMode="auto">
          <a:xfrm>
            <a:off x="838200" y="5172744"/>
            <a:ext cx="4971367" cy="9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7404" y="6146728"/>
            <a:ext cx="505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  <a:latin typeface="Cambria" panose="02040503050406030204" pitchFamily="18" charset="0"/>
              </a:rPr>
              <a:t>•</a:t>
            </a:r>
            <a:r>
              <a:rPr lang="en-US" sz="1600" smtClean="0">
                <a:solidFill>
                  <a:schemeClr val="tx2"/>
                </a:solidFill>
                <a:latin typeface="Cambria" panose="02040503050406030204" pitchFamily="18" charset="0"/>
              </a:rPr>
              <a:t>   An asterisk (“</a:t>
            </a:r>
            <a:r>
              <a:rPr lang="en-US" sz="1600" smtClean="0">
                <a:solidFill>
                  <a:schemeClr val="tx2"/>
                </a:solidFill>
                <a:latin typeface="Symbol" panose="05050102010706020507" pitchFamily="18" charset="2"/>
              </a:rPr>
              <a:t>*</a:t>
            </a:r>
            <a:r>
              <a:rPr lang="en-US" sz="1600" smtClean="0">
                <a:solidFill>
                  <a:schemeClr val="tx2"/>
                </a:solidFill>
                <a:latin typeface="Cambria" panose="02040503050406030204" pitchFamily="18" charset="0"/>
              </a:rPr>
              <a:t>”) indicates an unknown component.</a:t>
            </a:r>
            <a:endParaRPr lang="en-US" sz="1600" i="1" smtClean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41427" y="2202025"/>
            <a:ext cx="3138687" cy="2575248"/>
            <a:chOff x="1041427" y="2202025"/>
            <a:chExt cx="3138687" cy="2575248"/>
          </a:xfrm>
        </p:grpSpPr>
        <p:sp>
          <p:nvSpPr>
            <p:cNvPr id="45" name="Rounded Rectangle 44"/>
            <p:cNvSpPr/>
            <p:nvPr/>
          </p:nvSpPr>
          <p:spPr>
            <a:xfrm>
              <a:off x="1041427" y="3918857"/>
              <a:ext cx="3138687" cy="858416"/>
            </a:xfrm>
            <a:prstGeom prst="roundRect">
              <a:avLst/>
            </a:prstGeom>
            <a:solidFill>
              <a:srgbClr val="C1E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041427" y="2202025"/>
              <a:ext cx="3138687" cy="858416"/>
            </a:xfrm>
            <a:prstGeom prst="roundRect">
              <a:avLst/>
            </a:prstGeom>
            <a:solidFill>
              <a:srgbClr val="C1E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041428" y="3060441"/>
              <a:ext cx="3138686" cy="8584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" name="Picture 2" descr="\\ad\dfs\Users\weklieber\Documents\phase-1-eq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34" y="2237970"/>
            <a:ext cx="297008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041428" y="1842304"/>
            <a:ext cx="305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Phase </a:t>
            </a:r>
            <a:r>
              <a:rPr lang="en-US" b="1" smtClean="0"/>
              <a:t>1 Flow Equations</a:t>
            </a:r>
            <a:r>
              <a:rPr lang="en-US" sz="1800" b="0" smtClean="0">
                <a:latin typeface="Arial"/>
              </a:rPr>
              <a:t>: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53294" y="2184149"/>
            <a:ext cx="3138687" cy="858416"/>
          </a:xfrm>
          <a:prstGeom prst="roundRect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53294" y="3046152"/>
            <a:ext cx="3138687" cy="858416"/>
          </a:xfrm>
          <a:prstGeom prst="roundRect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053294" y="3918857"/>
            <a:ext cx="3138687" cy="858416"/>
          </a:xfrm>
          <a:prstGeom prst="roundRect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0033" y="2202025"/>
            <a:ext cx="3788228" cy="2575248"/>
            <a:chOff x="4460033" y="2202025"/>
            <a:chExt cx="3788228" cy="2575248"/>
          </a:xfrm>
        </p:grpSpPr>
        <p:sp>
          <p:nvSpPr>
            <p:cNvPr id="22" name="Rounded Rectangle 21"/>
            <p:cNvSpPr/>
            <p:nvPr/>
          </p:nvSpPr>
          <p:spPr>
            <a:xfrm>
              <a:off x="4460033" y="3918857"/>
              <a:ext cx="3788228" cy="858416"/>
            </a:xfrm>
            <a:prstGeom prst="roundRect">
              <a:avLst/>
            </a:prstGeom>
            <a:solidFill>
              <a:srgbClr val="C1E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60033" y="2202025"/>
              <a:ext cx="3788228" cy="858416"/>
            </a:xfrm>
            <a:prstGeom prst="roundRect">
              <a:avLst/>
            </a:prstGeom>
            <a:solidFill>
              <a:srgbClr val="C1E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60033" y="3060441"/>
              <a:ext cx="3788227" cy="8584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1427" y="2202025"/>
            <a:ext cx="3138687" cy="2575248"/>
            <a:chOff x="1041427" y="2202025"/>
            <a:chExt cx="3138687" cy="2575248"/>
          </a:xfrm>
        </p:grpSpPr>
        <p:sp>
          <p:nvSpPr>
            <p:cNvPr id="16" name="Rounded Rectangle 15"/>
            <p:cNvSpPr/>
            <p:nvPr/>
          </p:nvSpPr>
          <p:spPr>
            <a:xfrm>
              <a:off x="1041427" y="3918857"/>
              <a:ext cx="3138687" cy="858416"/>
            </a:xfrm>
            <a:prstGeom prst="roundRect">
              <a:avLst/>
            </a:prstGeom>
            <a:solidFill>
              <a:srgbClr val="C1E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41427" y="2202025"/>
              <a:ext cx="3138687" cy="858416"/>
            </a:xfrm>
            <a:prstGeom prst="roundRect">
              <a:avLst/>
            </a:prstGeom>
            <a:solidFill>
              <a:srgbClr val="C1E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41428" y="3060441"/>
              <a:ext cx="3138686" cy="8584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41428" y="1842304"/>
            <a:ext cx="353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Phase </a:t>
            </a:r>
            <a:r>
              <a:rPr lang="en-US" b="1" smtClean="0"/>
              <a:t>1 Flow Equations</a:t>
            </a:r>
            <a:r>
              <a:rPr lang="en-US" sz="1800" b="0" smtClean="0">
                <a:latin typeface="Arial"/>
              </a:rPr>
              <a:t>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0033" y="1842304"/>
            <a:ext cx="390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Phase </a:t>
            </a:r>
            <a:r>
              <a:rPr lang="en-US" b="1" smtClean="0"/>
              <a:t>2 Flow Equations:</a:t>
            </a:r>
            <a:endParaRPr lang="en-US" sz="1800" b="0">
              <a:latin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8675" y="55659"/>
            <a:ext cx="7485512" cy="767646"/>
          </a:xfrm>
          <a:prstGeom prst="rect">
            <a:avLst/>
          </a:prstGeom>
        </p:spPr>
        <p:txBody>
          <a:bodyPr lIns="0" r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Phase-2 Flow Equations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0" name="Picture 2" descr="\\ad\dfs\Users\weklieber\Documents\phase-1-eq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34" y="2237970"/>
            <a:ext cx="297008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ad\dfs\Users\weklieber\Documents\phase-2-flow-eq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1" y="2237970"/>
            <a:ext cx="361050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8905" y="4970824"/>
            <a:ext cx="5488520" cy="12585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mtClean="0">
                <a:solidFill>
                  <a:schemeClr val="tx2"/>
                </a:solidFill>
              </a:rPr>
              <a:t>Notation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" descr="C:\Users\weklieber\Documents\figs-for-soap-slides\notatio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6"/>
          <a:stretch/>
        </p:blipFill>
        <p:spPr bwMode="auto">
          <a:xfrm>
            <a:off x="838200" y="5172744"/>
            <a:ext cx="4971367" cy="9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8166" y="823305"/>
            <a:ext cx="451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2"/>
                </a:solidFill>
              </a:rPr>
              <a:t>Instantiate Phase-1 equations for all possible sender/receiver pairs.</a:t>
            </a:r>
            <a:endParaRPr lang="en-US" sz="2200" i="1" smtClean="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717531" y="139194"/>
            <a:ext cx="2082771" cy="1587140"/>
            <a:chOff x="681643" y="1043376"/>
            <a:chExt cx="3149571" cy="2400076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1672243" y="1576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50" smtClean="0">
                  <a:solidFill>
                    <a:schemeClr val="tx2"/>
                  </a:solidFill>
                </a:rPr>
                <a:t> </a:t>
              </a:r>
              <a:r>
                <a:rPr lang="en-US" sz="1200" smtClean="0">
                  <a:solidFill>
                    <a:schemeClr val="tx2"/>
                  </a:solidFill>
                </a:rPr>
                <a:t>C</a:t>
              </a:r>
              <a:r>
                <a:rPr lang="en-US" sz="1400" baseline="-2500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1672243" y="2719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50" smtClean="0">
                  <a:solidFill>
                    <a:schemeClr val="tx2"/>
                  </a:solidFill>
                </a:rPr>
                <a:t> </a:t>
              </a:r>
              <a:r>
                <a:rPr lang="en-US" sz="1200" smtClean="0">
                  <a:solidFill>
                    <a:schemeClr val="tx2"/>
                  </a:solidFill>
                </a:rPr>
                <a:t>C</a:t>
              </a:r>
              <a:r>
                <a:rPr lang="en-US" sz="1400" baseline="-25000" smtClean="0">
                  <a:solidFill>
                    <a:schemeClr val="tx2"/>
                  </a:solidFill>
                </a:rPr>
                <a:t>3</a:t>
              </a:r>
              <a:endParaRPr lang="en-US" sz="1400" smtClean="0">
                <a:solidFill>
                  <a:schemeClr val="tx2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3272443" y="2029352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smtClean="0">
                  <a:solidFill>
                    <a:schemeClr val="tx2"/>
                  </a:solidFill>
                </a:rPr>
                <a:t> </a:t>
              </a:r>
              <a:r>
                <a:rPr lang="en-US" sz="1200" smtClean="0">
                  <a:solidFill>
                    <a:schemeClr val="tx2"/>
                  </a:solidFill>
                </a:rPr>
                <a:t>C</a:t>
              </a:r>
              <a:r>
                <a:rPr lang="en-US" sz="1400" baseline="-25000" smtClean="0">
                  <a:solidFill>
                    <a:schemeClr val="tx2"/>
                  </a:solidFill>
                </a:rPr>
                <a:t>2</a:t>
              </a:r>
              <a:endParaRPr lang="en-US" sz="1400" smtClean="0">
                <a:solidFill>
                  <a:schemeClr val="tx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86442" y="1043376"/>
              <a:ext cx="685800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4171" y="2351290"/>
              <a:ext cx="799454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10796" y="1842183"/>
              <a:ext cx="800100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1643" y="3024574"/>
              <a:ext cx="929253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2077781" y="1900947"/>
              <a:ext cx="1193370" cy="278969"/>
            </a:xfrm>
            <a:custGeom>
              <a:avLst/>
              <a:gdLst>
                <a:gd name="connsiteX0" fmla="*/ 1121319 w 1121319"/>
                <a:gd name="connsiteY0" fmla="*/ 325464 h 325464"/>
                <a:gd name="connsiteX1" fmla="*/ 493638 w 1121319"/>
                <a:gd name="connsiteY1" fmla="*/ 263471 h 325464"/>
                <a:gd name="connsiteX2" fmla="*/ 13191 w 1121319"/>
                <a:gd name="connsiteY2" fmla="*/ 0 h 325464"/>
                <a:gd name="connsiteX0" fmla="*/ 1122800 w 1122800"/>
                <a:gd name="connsiteY0" fmla="*/ 325464 h 325464"/>
                <a:gd name="connsiteX1" fmla="*/ 448624 w 1122800"/>
                <a:gd name="connsiteY1" fmla="*/ 240224 h 325464"/>
                <a:gd name="connsiteX2" fmla="*/ 14672 w 1122800"/>
                <a:gd name="connsiteY2" fmla="*/ 0 h 325464"/>
                <a:gd name="connsiteX0" fmla="*/ 1070363 w 1070363"/>
                <a:gd name="connsiteY0" fmla="*/ 371959 h 371959"/>
                <a:gd name="connsiteX1" fmla="*/ 396187 w 1070363"/>
                <a:gd name="connsiteY1" fmla="*/ 286719 h 371959"/>
                <a:gd name="connsiteX2" fmla="*/ 16479 w 1070363"/>
                <a:gd name="connsiteY2" fmla="*/ 0 h 371959"/>
                <a:gd name="connsiteX0" fmla="*/ 1085302 w 1085302"/>
                <a:gd name="connsiteY0" fmla="*/ 278969 h 278969"/>
                <a:gd name="connsiteX1" fmla="*/ 411126 w 1085302"/>
                <a:gd name="connsiteY1" fmla="*/ 193729 h 278969"/>
                <a:gd name="connsiteX2" fmla="*/ 15919 w 1085302"/>
                <a:gd name="connsiteY2" fmla="*/ 0 h 278969"/>
                <a:gd name="connsiteX0" fmla="*/ 1205879 w 1205879"/>
                <a:gd name="connsiteY0" fmla="*/ 278969 h 278969"/>
                <a:gd name="connsiteX1" fmla="*/ 531703 w 1205879"/>
                <a:gd name="connsiteY1" fmla="*/ 193729 h 278969"/>
                <a:gd name="connsiteX2" fmla="*/ 12509 w 1205879"/>
                <a:gd name="connsiteY2" fmla="*/ 0 h 278969"/>
                <a:gd name="connsiteX0" fmla="*/ 1206733 w 1206733"/>
                <a:gd name="connsiteY0" fmla="*/ 278969 h 278969"/>
                <a:gd name="connsiteX1" fmla="*/ 501560 w 1206733"/>
                <a:gd name="connsiteY1" fmla="*/ 240224 h 278969"/>
                <a:gd name="connsiteX2" fmla="*/ 13363 w 1206733"/>
                <a:gd name="connsiteY2" fmla="*/ 0 h 278969"/>
                <a:gd name="connsiteX0" fmla="*/ 1205126 w 1205126"/>
                <a:gd name="connsiteY0" fmla="*/ 278969 h 278969"/>
                <a:gd name="connsiteX1" fmla="*/ 561946 w 1205126"/>
                <a:gd name="connsiteY1" fmla="*/ 69742 h 278969"/>
                <a:gd name="connsiteX2" fmla="*/ 11756 w 1205126"/>
                <a:gd name="connsiteY2" fmla="*/ 0 h 278969"/>
                <a:gd name="connsiteX0" fmla="*/ 1203584 w 1203584"/>
                <a:gd name="connsiteY0" fmla="*/ 278969 h 278969"/>
                <a:gd name="connsiteX1" fmla="*/ 637896 w 1203584"/>
                <a:gd name="connsiteY1" fmla="*/ 123986 h 278969"/>
                <a:gd name="connsiteX2" fmla="*/ 10214 w 1203584"/>
                <a:gd name="connsiteY2" fmla="*/ 0 h 278969"/>
                <a:gd name="connsiteX0" fmla="*/ 1204149 w 1204149"/>
                <a:gd name="connsiteY0" fmla="*/ 278969 h 278969"/>
                <a:gd name="connsiteX1" fmla="*/ 607464 w 1204149"/>
                <a:gd name="connsiteY1" fmla="*/ 216976 h 278969"/>
                <a:gd name="connsiteX2" fmla="*/ 10779 w 1204149"/>
                <a:gd name="connsiteY2" fmla="*/ 0 h 278969"/>
                <a:gd name="connsiteX0" fmla="*/ 1193370 w 1193370"/>
                <a:gd name="connsiteY0" fmla="*/ 278969 h 286970"/>
                <a:gd name="connsiteX1" fmla="*/ 596685 w 1193370"/>
                <a:gd name="connsiteY1" fmla="*/ 216976 h 286970"/>
                <a:gd name="connsiteX2" fmla="*/ 464951 w 1193370"/>
                <a:gd name="connsiteY2" fmla="*/ 278970 h 286970"/>
                <a:gd name="connsiteX3" fmla="*/ 0 w 1193370"/>
                <a:gd name="connsiteY3" fmla="*/ 0 h 286970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542443 w 1193370"/>
                <a:gd name="connsiteY2" fmla="*/ 232475 h 278969"/>
                <a:gd name="connsiteX3" fmla="*/ 0 w 1193370"/>
                <a:gd name="connsiteY3" fmla="*/ 0 h 278969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0 w 1193370"/>
                <a:gd name="connsiteY2" fmla="*/ 0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70" h="278969">
                  <a:moveTo>
                    <a:pt x="1193370" y="278969"/>
                  </a:moveTo>
                  <a:cubicBezTo>
                    <a:pt x="971873" y="275094"/>
                    <a:pt x="795580" y="263471"/>
                    <a:pt x="596685" y="216976"/>
                  </a:cubicBezTo>
                  <a:cubicBezTo>
                    <a:pt x="397790" y="170481"/>
                    <a:pt x="124310" y="45203"/>
                    <a:pt x="0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093280" y="1668473"/>
              <a:ext cx="1309607" cy="365502"/>
            </a:xfrm>
            <a:custGeom>
              <a:avLst/>
              <a:gdLst>
                <a:gd name="connsiteX0" fmla="*/ 0 w 1309607"/>
                <a:gd name="connsiteY0" fmla="*/ 0 h 356461"/>
                <a:gd name="connsiteX1" fmla="*/ 805912 w 1309607"/>
                <a:gd name="connsiteY1" fmla="*/ 61994 h 356461"/>
                <a:gd name="connsiteX2" fmla="*/ 1309607 w 1309607"/>
                <a:gd name="connsiteY2" fmla="*/ 356461 h 356461"/>
                <a:gd name="connsiteX0" fmla="*/ 0 w 1309607"/>
                <a:gd name="connsiteY0" fmla="*/ 0 h 356461"/>
                <a:gd name="connsiteX1" fmla="*/ 697424 w 1309607"/>
                <a:gd name="connsiteY1" fmla="*/ 61994 h 356461"/>
                <a:gd name="connsiteX2" fmla="*/ 1309607 w 1309607"/>
                <a:gd name="connsiteY2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07" h="356461">
                  <a:moveTo>
                    <a:pt x="0" y="0"/>
                  </a:moveTo>
                  <a:cubicBezTo>
                    <a:pt x="293822" y="1292"/>
                    <a:pt x="479156" y="2584"/>
                    <a:pt x="697424" y="61994"/>
                  </a:cubicBezTo>
                  <a:cubicBezTo>
                    <a:pt x="915692" y="121404"/>
                    <a:pt x="1166893" y="238932"/>
                    <a:pt x="1309607" y="356461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2129443" y="2486553"/>
              <a:ext cx="1273445" cy="414036"/>
            </a:xfrm>
            <a:custGeom>
              <a:avLst/>
              <a:gdLst>
                <a:gd name="connsiteX0" fmla="*/ 1224366 w 1224366"/>
                <a:gd name="connsiteY0" fmla="*/ 0 h 379708"/>
                <a:gd name="connsiteX1" fmla="*/ 402955 w 1224366"/>
                <a:gd name="connsiteY1" fmla="*/ 108488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534691 w 1224366"/>
                <a:gd name="connsiteY1" fmla="*/ 77492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618866 w 1224366"/>
                <a:gd name="connsiteY1" fmla="*/ 236775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0 w 1224366"/>
                <a:gd name="connsiteY3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1056016 w 1224366"/>
                <a:gd name="connsiteY1" fmla="*/ 72823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366" h="379708">
                  <a:moveTo>
                    <a:pt x="1224366" y="0"/>
                  </a:moveTo>
                  <a:cubicBezTo>
                    <a:pt x="1175902" y="11075"/>
                    <a:pt x="1156933" y="33361"/>
                    <a:pt x="1056016" y="72823"/>
                  </a:cubicBezTo>
                  <a:cubicBezTo>
                    <a:pt x="955099" y="112286"/>
                    <a:pt x="853536" y="163505"/>
                    <a:pt x="741302" y="204919"/>
                  </a:cubicBezTo>
                  <a:cubicBezTo>
                    <a:pt x="629068" y="246333"/>
                    <a:pt x="485757" y="297482"/>
                    <a:pt x="382613" y="321304"/>
                  </a:cubicBezTo>
                  <a:cubicBezTo>
                    <a:pt x="279469" y="345126"/>
                    <a:pt x="59943" y="362541"/>
                    <a:pt x="0" y="379708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1997707" y="2292821"/>
              <a:ext cx="1294109" cy="445035"/>
            </a:xfrm>
            <a:custGeom>
              <a:avLst/>
              <a:gdLst>
                <a:gd name="connsiteX0" fmla="*/ 0 w 1255363"/>
                <a:gd name="connsiteY0" fmla="*/ 418455 h 418455"/>
                <a:gd name="connsiteX1" fmla="*/ 813661 w 1255363"/>
                <a:gd name="connsiteY1" fmla="*/ 271221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542441 w 1255363"/>
                <a:gd name="connsiteY1" fmla="*/ 202029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480448 w 1255363"/>
                <a:gd name="connsiteY1" fmla="*/ 140525 h 418455"/>
                <a:gd name="connsiteX2" fmla="*/ 1255363 w 1255363"/>
                <a:gd name="connsiteY2" fmla="*/ 0 h 418455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1294109 w 1294109"/>
                <a:gd name="connsiteY2" fmla="*/ 0 h 441519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885987 w 1294109"/>
                <a:gd name="connsiteY2" fmla="*/ 49435 h 441519"/>
                <a:gd name="connsiteX3" fmla="*/ 1294109 w 1294109"/>
                <a:gd name="connsiteY3" fmla="*/ 0 h 441519"/>
                <a:gd name="connsiteX0" fmla="*/ 0 w 1294109"/>
                <a:gd name="connsiteY0" fmla="*/ 441519 h 441519"/>
                <a:gd name="connsiteX1" fmla="*/ 235058 w 1294109"/>
                <a:gd name="connsiteY1" fmla="*/ 295448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503695 w 1294109"/>
                <a:gd name="connsiteY2" fmla="*/ 140526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109" h="441519">
                  <a:moveTo>
                    <a:pt x="0" y="441519"/>
                  </a:moveTo>
                  <a:cubicBezTo>
                    <a:pt x="46925" y="424862"/>
                    <a:pt x="201478" y="287955"/>
                    <a:pt x="281553" y="241633"/>
                  </a:cubicBezTo>
                  <a:cubicBezTo>
                    <a:pt x="361628" y="195311"/>
                    <a:pt x="402956" y="172559"/>
                    <a:pt x="503695" y="140526"/>
                  </a:cubicBezTo>
                  <a:cubicBezTo>
                    <a:pt x="604434" y="108493"/>
                    <a:pt x="750377" y="76700"/>
                    <a:pt x="885987" y="49435"/>
                  </a:cubicBezTo>
                  <a:cubicBezTo>
                    <a:pt x="1021597" y="22170"/>
                    <a:pt x="1237712" y="12083"/>
                    <a:pt x="1294109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1457850" y="1405002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1248951" y="2721230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1472057" y="1957775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1472057" y="3140167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1860806" y="1412708"/>
              <a:ext cx="302217" cy="20152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30917">
                  <a:moveTo>
                    <a:pt x="0" y="53426"/>
                  </a:moveTo>
                  <a:cubicBezTo>
                    <a:pt x="114300" y="-34398"/>
                    <a:pt x="197603" y="9515"/>
                    <a:pt x="247972" y="22430"/>
                  </a:cubicBezTo>
                  <a:cubicBezTo>
                    <a:pt x="298342" y="35345"/>
                    <a:pt x="297374" y="80871"/>
                    <a:pt x="302217" y="130917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75" name="Freeform 74"/>
            <p:cNvSpPr/>
            <p:nvPr/>
          </p:nvSpPr>
          <p:spPr bwMode="auto">
            <a:xfrm rot="18924305">
              <a:off x="1647729" y="2556374"/>
              <a:ext cx="329432" cy="23762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44843">
                  <a:moveTo>
                    <a:pt x="0" y="67352"/>
                  </a:moveTo>
                  <a:cubicBezTo>
                    <a:pt x="114300" y="-20472"/>
                    <a:pt x="126942" y="-2947"/>
                    <a:pt x="192429" y="13237"/>
                  </a:cubicBezTo>
                  <a:cubicBezTo>
                    <a:pt x="257916" y="29421"/>
                    <a:pt x="297374" y="94797"/>
                    <a:pt x="302217" y="144843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76" name="Freeform 75"/>
            <p:cNvSpPr/>
            <p:nvPr/>
          </p:nvSpPr>
          <p:spPr bwMode="auto">
            <a:xfrm rot="9169853">
              <a:off x="1771118" y="3110721"/>
              <a:ext cx="504227" cy="22116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67" h="140882">
                  <a:moveTo>
                    <a:pt x="0" y="139255"/>
                  </a:moveTo>
                  <a:cubicBezTo>
                    <a:pt x="32892" y="12608"/>
                    <a:pt x="48928" y="32924"/>
                    <a:pt x="84123" y="12254"/>
                  </a:cubicBezTo>
                  <a:cubicBezTo>
                    <a:pt x="119318" y="-8416"/>
                    <a:pt x="173848" y="155"/>
                    <a:pt x="211170" y="15234"/>
                  </a:cubicBezTo>
                  <a:cubicBezTo>
                    <a:pt x="248492" y="30313"/>
                    <a:pt x="318240" y="138751"/>
                    <a:pt x="321267" y="140882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77" name="Freeform 76"/>
            <p:cNvSpPr/>
            <p:nvPr/>
          </p:nvSpPr>
          <p:spPr bwMode="auto">
            <a:xfrm rot="9897059">
              <a:off x="1761759" y="2046811"/>
              <a:ext cx="330029" cy="146164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  <a:gd name="connsiteX0" fmla="*/ 0 w 321267"/>
                <a:gd name="connsiteY0" fmla="*/ 127101 h 128728"/>
                <a:gd name="connsiteX1" fmla="*/ 48543 w 321267"/>
                <a:gd name="connsiteY1" fmla="*/ 52794 h 128728"/>
                <a:gd name="connsiteX2" fmla="*/ 211170 w 321267"/>
                <a:gd name="connsiteY2" fmla="*/ 3080 h 128728"/>
                <a:gd name="connsiteX3" fmla="*/ 321267 w 321267"/>
                <a:gd name="connsiteY3" fmla="*/ 128728 h 128728"/>
                <a:gd name="connsiteX0" fmla="*/ 0 w 321267"/>
                <a:gd name="connsiteY0" fmla="*/ 88944 h 90571"/>
                <a:gd name="connsiteX1" fmla="*/ 48543 w 321267"/>
                <a:gd name="connsiteY1" fmla="*/ 14637 h 90571"/>
                <a:gd name="connsiteX2" fmla="*/ 218540 w 321267"/>
                <a:gd name="connsiteY2" fmla="*/ 8118 h 90571"/>
                <a:gd name="connsiteX3" fmla="*/ 321267 w 321267"/>
                <a:gd name="connsiteY3" fmla="*/ 90571 h 90571"/>
                <a:gd name="connsiteX0" fmla="*/ 0 w 311762"/>
                <a:gd name="connsiteY0" fmla="*/ 72210 h 91722"/>
                <a:gd name="connsiteX1" fmla="*/ 39038 w 311762"/>
                <a:gd name="connsiteY1" fmla="*/ 15788 h 91722"/>
                <a:gd name="connsiteX2" fmla="*/ 209035 w 311762"/>
                <a:gd name="connsiteY2" fmla="*/ 9269 h 91722"/>
                <a:gd name="connsiteX3" fmla="*/ 311762 w 311762"/>
                <a:gd name="connsiteY3" fmla="*/ 91722 h 91722"/>
                <a:gd name="connsiteX0" fmla="*/ 0 w 311762"/>
                <a:gd name="connsiteY0" fmla="*/ 73233 h 92745"/>
                <a:gd name="connsiteX1" fmla="*/ 78185 w 311762"/>
                <a:gd name="connsiteY1" fmla="*/ 14466 h 92745"/>
                <a:gd name="connsiteX2" fmla="*/ 209035 w 311762"/>
                <a:gd name="connsiteY2" fmla="*/ 10292 h 92745"/>
                <a:gd name="connsiteX3" fmla="*/ 311762 w 311762"/>
                <a:gd name="connsiteY3" fmla="*/ 92745 h 92745"/>
                <a:gd name="connsiteX0" fmla="*/ 0 w 311762"/>
                <a:gd name="connsiteY0" fmla="*/ 63085 h 82597"/>
                <a:gd name="connsiteX1" fmla="*/ 209035 w 311762"/>
                <a:gd name="connsiteY1" fmla="*/ 144 h 82597"/>
                <a:gd name="connsiteX2" fmla="*/ 311762 w 311762"/>
                <a:gd name="connsiteY2" fmla="*/ 82597 h 82597"/>
                <a:gd name="connsiteX0" fmla="*/ 0 w 311762"/>
                <a:gd name="connsiteY0" fmla="*/ 54574 h 74086"/>
                <a:gd name="connsiteX1" fmla="*/ 159018 w 311762"/>
                <a:gd name="connsiteY1" fmla="*/ 170 h 74086"/>
                <a:gd name="connsiteX2" fmla="*/ 311762 w 311762"/>
                <a:gd name="connsiteY2" fmla="*/ 74086 h 74086"/>
                <a:gd name="connsiteX0" fmla="*/ 0 w 311762"/>
                <a:gd name="connsiteY0" fmla="*/ 56670 h 76182"/>
                <a:gd name="connsiteX1" fmla="*/ 50686 w 311762"/>
                <a:gd name="connsiteY1" fmla="*/ 18289 h 76182"/>
                <a:gd name="connsiteX2" fmla="*/ 159018 w 311762"/>
                <a:gd name="connsiteY2" fmla="*/ 2266 h 76182"/>
                <a:gd name="connsiteX3" fmla="*/ 311762 w 311762"/>
                <a:gd name="connsiteY3" fmla="*/ 76182 h 76182"/>
                <a:gd name="connsiteX0" fmla="*/ 0 w 311762"/>
                <a:gd name="connsiteY0" fmla="*/ 50354 h 69866"/>
                <a:gd name="connsiteX1" fmla="*/ 50686 w 311762"/>
                <a:gd name="connsiteY1" fmla="*/ 11973 h 69866"/>
                <a:gd name="connsiteX2" fmla="*/ 185394 w 311762"/>
                <a:gd name="connsiteY2" fmla="*/ 3375 h 69866"/>
                <a:gd name="connsiteX3" fmla="*/ 311762 w 311762"/>
                <a:gd name="connsiteY3" fmla="*/ 69866 h 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62" h="69866">
                  <a:moveTo>
                    <a:pt x="0" y="50354"/>
                  </a:moveTo>
                  <a:cubicBezTo>
                    <a:pt x="11349" y="45630"/>
                    <a:pt x="24183" y="21040"/>
                    <a:pt x="50686" y="11973"/>
                  </a:cubicBezTo>
                  <a:cubicBezTo>
                    <a:pt x="77189" y="2906"/>
                    <a:pt x="144782" y="-4601"/>
                    <a:pt x="185394" y="3375"/>
                  </a:cubicBezTo>
                  <a:cubicBezTo>
                    <a:pt x="222716" y="18454"/>
                    <a:pt x="308735" y="67735"/>
                    <a:pt x="311762" y="69866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78" name="Freeform 77"/>
            <p:cNvSpPr/>
            <p:nvPr/>
          </p:nvSpPr>
          <p:spPr bwMode="auto">
            <a:xfrm flipH="1">
              <a:off x="2904357" y="2030869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79" name="Freeform 78"/>
            <p:cNvSpPr/>
            <p:nvPr/>
          </p:nvSpPr>
          <p:spPr bwMode="auto">
            <a:xfrm rot="20412264" flipH="1">
              <a:off x="2960021" y="2478930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74465" y="1348174"/>
              <a:ext cx="1156749" cy="39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sz="1200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1200" b="0" i="1" baseline="-25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94318" y="2158666"/>
              <a:ext cx="1156749" cy="39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sz="1200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1200" b="0" i="1" baseline="-25000">
                <a:solidFill>
                  <a:schemeClr val="tx2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78905" y="4970824"/>
            <a:ext cx="5488520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mtClean="0">
                <a:solidFill>
                  <a:schemeClr val="tx2"/>
                </a:solidFill>
              </a:rPr>
              <a:t>Notation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1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400" b="0" i="1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8675" y="55659"/>
            <a:ext cx="7485512" cy="767646"/>
          </a:xfrm>
          <a:prstGeom prst="rect">
            <a:avLst/>
          </a:prstGeom>
        </p:spPr>
        <p:txBody>
          <a:bodyPr lIns="0" r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Phase-2 </a:t>
            </a:r>
            <a:r>
              <a:rPr lang="en-US" smtClean="0">
                <a:solidFill>
                  <a:schemeClr val="tx2"/>
                </a:solidFill>
              </a:rPr>
              <a:t>Taint Equations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3637" y="1842304"/>
            <a:ext cx="3788229" cy="2934969"/>
            <a:chOff x="483637" y="1842304"/>
            <a:chExt cx="3788229" cy="2934969"/>
          </a:xfrm>
        </p:grpSpPr>
        <p:grpSp>
          <p:nvGrpSpPr>
            <p:cNvPr id="17" name="Group 16"/>
            <p:cNvGrpSpPr/>
            <p:nvPr/>
          </p:nvGrpSpPr>
          <p:grpSpPr>
            <a:xfrm>
              <a:off x="483637" y="2202025"/>
              <a:ext cx="3788229" cy="2575248"/>
              <a:chOff x="1016753" y="2202025"/>
              <a:chExt cx="3163361" cy="257524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016753" y="3918857"/>
                <a:ext cx="3163361" cy="858416"/>
              </a:xfrm>
              <a:prstGeom prst="roundRect">
                <a:avLst/>
              </a:prstGeom>
              <a:solidFill>
                <a:srgbClr val="C1EFFF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16753" y="2202025"/>
                <a:ext cx="3163361" cy="858416"/>
              </a:xfrm>
              <a:prstGeom prst="roundRect">
                <a:avLst/>
              </a:prstGeom>
              <a:solidFill>
                <a:srgbClr val="C1EFFF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016754" y="3060441"/>
                <a:ext cx="3163360" cy="85841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13186" y="1842304"/>
              <a:ext cx="3530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Phase 2</a:t>
              </a:r>
              <a:r>
                <a:rPr lang="en-US" b="1" smtClean="0"/>
                <a:t> Flow Equations</a:t>
              </a:r>
              <a:r>
                <a:rPr lang="en-US" sz="1800" b="0" smtClean="0">
                  <a:latin typeface="Arial"/>
                </a:rPr>
                <a:t>: </a:t>
              </a:r>
            </a:p>
          </p:txBody>
        </p:sp>
        <p:pic>
          <p:nvPicPr>
            <p:cNvPr id="10" name="Picture 2" descr="\\ad\dfs\Users\weklieber\Documents\phase-2-flow-eq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41" y="2237970"/>
              <a:ext cx="3610505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04050" y="1842304"/>
            <a:ext cx="4549969" cy="2934969"/>
            <a:chOff x="4404050" y="1842304"/>
            <a:chExt cx="4549969" cy="2934969"/>
          </a:xfrm>
        </p:grpSpPr>
        <p:grpSp>
          <p:nvGrpSpPr>
            <p:cNvPr id="13" name="Group 12"/>
            <p:cNvGrpSpPr/>
            <p:nvPr/>
          </p:nvGrpSpPr>
          <p:grpSpPr>
            <a:xfrm>
              <a:off x="4404050" y="2202025"/>
              <a:ext cx="4254759" cy="2575248"/>
              <a:chOff x="4460033" y="2202025"/>
              <a:chExt cx="3788228" cy="257524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460033" y="3918857"/>
                <a:ext cx="3788228" cy="858416"/>
              </a:xfrm>
              <a:prstGeom prst="roundRect">
                <a:avLst/>
              </a:prstGeom>
              <a:solidFill>
                <a:srgbClr val="C1EFFF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460033" y="2202025"/>
                <a:ext cx="3788228" cy="858416"/>
              </a:xfrm>
              <a:prstGeom prst="roundRect">
                <a:avLst/>
              </a:prstGeom>
              <a:solidFill>
                <a:srgbClr val="C1EFFF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460033" y="3060441"/>
                <a:ext cx="3788227" cy="85841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4404050" y="1842304"/>
              <a:ext cx="4549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Phase </a:t>
              </a:r>
              <a:r>
                <a:rPr lang="en-US" b="1" smtClean="0"/>
                <a:t>2 Taint Equations:</a:t>
              </a:r>
              <a:endParaRPr lang="en-US" sz="1800" b="0">
                <a:latin typeface="Arial"/>
              </a:endParaRPr>
            </a:p>
          </p:txBody>
        </p:sp>
        <p:pic>
          <p:nvPicPr>
            <p:cNvPr id="3074" name="Picture 2" descr="\\ad\dfs\Users\weklieber\Documents\phase-2-taint-eq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44" y="2237970"/>
              <a:ext cx="4052923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" descr="C:\Users\weklieber\Documents\figs-for-soap-slides\not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72744"/>
            <a:ext cx="4971367" cy="13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8166" y="823305"/>
            <a:ext cx="56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each flow equation  “</a:t>
            </a:r>
            <a:r>
              <a:rPr lang="en-US" sz="22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src</a:t>
            </a:r>
            <a:r>
              <a:rPr lang="en-US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→ sink”,</a:t>
            </a:r>
            <a:br>
              <a:rPr lang="en-US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</a:br>
            <a:r>
              <a:rPr lang="en-US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generate taint equation “T(</a:t>
            </a:r>
            <a:r>
              <a:rPr lang="en-US" sz="22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src</a:t>
            </a:r>
            <a:r>
              <a:rPr lang="en-US" sz="2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) </a:t>
            </a:r>
            <a:r>
              <a:rPr lang="en-US" sz="2200" dirty="0" smtClean="0">
                <a:solidFill>
                  <a:schemeClr val="tx2"/>
                </a:solidFill>
                <a:latin typeface="Cambria Math"/>
                <a:ea typeface="Cambria Math"/>
                <a:sym typeface="Symbol"/>
              </a:rPr>
              <a:t>⊆ T(sink)”.</a:t>
            </a:r>
            <a:endParaRPr lang="en-US" sz="2200" i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717531" y="139194"/>
            <a:ext cx="2082771" cy="1587140"/>
            <a:chOff x="681643" y="1043376"/>
            <a:chExt cx="3149571" cy="2400076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1672243" y="1576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50" smtClean="0">
                  <a:solidFill>
                    <a:schemeClr val="tx2"/>
                  </a:solidFill>
                </a:rPr>
                <a:t> </a:t>
              </a:r>
              <a:r>
                <a:rPr lang="en-US" sz="1200" smtClean="0">
                  <a:solidFill>
                    <a:schemeClr val="tx2"/>
                  </a:solidFill>
                </a:rPr>
                <a:t>C</a:t>
              </a:r>
              <a:r>
                <a:rPr lang="en-US" sz="1400" baseline="-2500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1672243" y="2719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50" smtClean="0">
                  <a:solidFill>
                    <a:schemeClr val="tx2"/>
                  </a:solidFill>
                </a:rPr>
                <a:t> </a:t>
              </a:r>
              <a:r>
                <a:rPr lang="en-US" sz="1200" smtClean="0">
                  <a:solidFill>
                    <a:schemeClr val="tx2"/>
                  </a:solidFill>
                </a:rPr>
                <a:t>C</a:t>
              </a:r>
              <a:r>
                <a:rPr lang="en-US" sz="1400" baseline="-25000" smtClean="0">
                  <a:solidFill>
                    <a:schemeClr val="tx2"/>
                  </a:solidFill>
                </a:rPr>
                <a:t>3</a:t>
              </a:r>
              <a:endParaRPr lang="en-US" sz="1400" smtClean="0">
                <a:solidFill>
                  <a:schemeClr val="tx2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3272443" y="2029352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smtClean="0">
                  <a:solidFill>
                    <a:schemeClr val="tx2"/>
                  </a:solidFill>
                </a:rPr>
                <a:t> </a:t>
              </a:r>
              <a:r>
                <a:rPr lang="en-US" sz="1200" smtClean="0">
                  <a:solidFill>
                    <a:schemeClr val="tx2"/>
                  </a:solidFill>
                </a:rPr>
                <a:t>C</a:t>
              </a:r>
              <a:r>
                <a:rPr lang="en-US" sz="1400" baseline="-25000" smtClean="0">
                  <a:solidFill>
                    <a:schemeClr val="tx2"/>
                  </a:solidFill>
                </a:rPr>
                <a:t>2</a:t>
              </a:r>
              <a:endParaRPr lang="en-US" sz="1400" smtClean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86442" y="1043376"/>
              <a:ext cx="685800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4171" y="2351290"/>
              <a:ext cx="799454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0796" y="1842183"/>
              <a:ext cx="800100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81643" y="3024574"/>
              <a:ext cx="929253" cy="41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2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2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077781" y="1900947"/>
              <a:ext cx="1193370" cy="278969"/>
            </a:xfrm>
            <a:custGeom>
              <a:avLst/>
              <a:gdLst>
                <a:gd name="connsiteX0" fmla="*/ 1121319 w 1121319"/>
                <a:gd name="connsiteY0" fmla="*/ 325464 h 325464"/>
                <a:gd name="connsiteX1" fmla="*/ 493638 w 1121319"/>
                <a:gd name="connsiteY1" fmla="*/ 263471 h 325464"/>
                <a:gd name="connsiteX2" fmla="*/ 13191 w 1121319"/>
                <a:gd name="connsiteY2" fmla="*/ 0 h 325464"/>
                <a:gd name="connsiteX0" fmla="*/ 1122800 w 1122800"/>
                <a:gd name="connsiteY0" fmla="*/ 325464 h 325464"/>
                <a:gd name="connsiteX1" fmla="*/ 448624 w 1122800"/>
                <a:gd name="connsiteY1" fmla="*/ 240224 h 325464"/>
                <a:gd name="connsiteX2" fmla="*/ 14672 w 1122800"/>
                <a:gd name="connsiteY2" fmla="*/ 0 h 325464"/>
                <a:gd name="connsiteX0" fmla="*/ 1070363 w 1070363"/>
                <a:gd name="connsiteY0" fmla="*/ 371959 h 371959"/>
                <a:gd name="connsiteX1" fmla="*/ 396187 w 1070363"/>
                <a:gd name="connsiteY1" fmla="*/ 286719 h 371959"/>
                <a:gd name="connsiteX2" fmla="*/ 16479 w 1070363"/>
                <a:gd name="connsiteY2" fmla="*/ 0 h 371959"/>
                <a:gd name="connsiteX0" fmla="*/ 1085302 w 1085302"/>
                <a:gd name="connsiteY0" fmla="*/ 278969 h 278969"/>
                <a:gd name="connsiteX1" fmla="*/ 411126 w 1085302"/>
                <a:gd name="connsiteY1" fmla="*/ 193729 h 278969"/>
                <a:gd name="connsiteX2" fmla="*/ 15919 w 1085302"/>
                <a:gd name="connsiteY2" fmla="*/ 0 h 278969"/>
                <a:gd name="connsiteX0" fmla="*/ 1205879 w 1205879"/>
                <a:gd name="connsiteY0" fmla="*/ 278969 h 278969"/>
                <a:gd name="connsiteX1" fmla="*/ 531703 w 1205879"/>
                <a:gd name="connsiteY1" fmla="*/ 193729 h 278969"/>
                <a:gd name="connsiteX2" fmla="*/ 12509 w 1205879"/>
                <a:gd name="connsiteY2" fmla="*/ 0 h 278969"/>
                <a:gd name="connsiteX0" fmla="*/ 1206733 w 1206733"/>
                <a:gd name="connsiteY0" fmla="*/ 278969 h 278969"/>
                <a:gd name="connsiteX1" fmla="*/ 501560 w 1206733"/>
                <a:gd name="connsiteY1" fmla="*/ 240224 h 278969"/>
                <a:gd name="connsiteX2" fmla="*/ 13363 w 1206733"/>
                <a:gd name="connsiteY2" fmla="*/ 0 h 278969"/>
                <a:gd name="connsiteX0" fmla="*/ 1205126 w 1205126"/>
                <a:gd name="connsiteY0" fmla="*/ 278969 h 278969"/>
                <a:gd name="connsiteX1" fmla="*/ 561946 w 1205126"/>
                <a:gd name="connsiteY1" fmla="*/ 69742 h 278969"/>
                <a:gd name="connsiteX2" fmla="*/ 11756 w 1205126"/>
                <a:gd name="connsiteY2" fmla="*/ 0 h 278969"/>
                <a:gd name="connsiteX0" fmla="*/ 1203584 w 1203584"/>
                <a:gd name="connsiteY0" fmla="*/ 278969 h 278969"/>
                <a:gd name="connsiteX1" fmla="*/ 637896 w 1203584"/>
                <a:gd name="connsiteY1" fmla="*/ 123986 h 278969"/>
                <a:gd name="connsiteX2" fmla="*/ 10214 w 1203584"/>
                <a:gd name="connsiteY2" fmla="*/ 0 h 278969"/>
                <a:gd name="connsiteX0" fmla="*/ 1204149 w 1204149"/>
                <a:gd name="connsiteY0" fmla="*/ 278969 h 278969"/>
                <a:gd name="connsiteX1" fmla="*/ 607464 w 1204149"/>
                <a:gd name="connsiteY1" fmla="*/ 216976 h 278969"/>
                <a:gd name="connsiteX2" fmla="*/ 10779 w 1204149"/>
                <a:gd name="connsiteY2" fmla="*/ 0 h 278969"/>
                <a:gd name="connsiteX0" fmla="*/ 1193370 w 1193370"/>
                <a:gd name="connsiteY0" fmla="*/ 278969 h 286970"/>
                <a:gd name="connsiteX1" fmla="*/ 596685 w 1193370"/>
                <a:gd name="connsiteY1" fmla="*/ 216976 h 286970"/>
                <a:gd name="connsiteX2" fmla="*/ 464951 w 1193370"/>
                <a:gd name="connsiteY2" fmla="*/ 278970 h 286970"/>
                <a:gd name="connsiteX3" fmla="*/ 0 w 1193370"/>
                <a:gd name="connsiteY3" fmla="*/ 0 h 286970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542443 w 1193370"/>
                <a:gd name="connsiteY2" fmla="*/ 232475 h 278969"/>
                <a:gd name="connsiteX3" fmla="*/ 0 w 1193370"/>
                <a:gd name="connsiteY3" fmla="*/ 0 h 278969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0 w 1193370"/>
                <a:gd name="connsiteY2" fmla="*/ 0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70" h="278969">
                  <a:moveTo>
                    <a:pt x="1193370" y="278969"/>
                  </a:moveTo>
                  <a:cubicBezTo>
                    <a:pt x="971873" y="275094"/>
                    <a:pt x="795580" y="263471"/>
                    <a:pt x="596685" y="216976"/>
                  </a:cubicBezTo>
                  <a:cubicBezTo>
                    <a:pt x="397790" y="170481"/>
                    <a:pt x="124310" y="45203"/>
                    <a:pt x="0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093280" y="1668473"/>
              <a:ext cx="1309607" cy="365502"/>
            </a:xfrm>
            <a:custGeom>
              <a:avLst/>
              <a:gdLst>
                <a:gd name="connsiteX0" fmla="*/ 0 w 1309607"/>
                <a:gd name="connsiteY0" fmla="*/ 0 h 356461"/>
                <a:gd name="connsiteX1" fmla="*/ 805912 w 1309607"/>
                <a:gd name="connsiteY1" fmla="*/ 61994 h 356461"/>
                <a:gd name="connsiteX2" fmla="*/ 1309607 w 1309607"/>
                <a:gd name="connsiteY2" fmla="*/ 356461 h 356461"/>
                <a:gd name="connsiteX0" fmla="*/ 0 w 1309607"/>
                <a:gd name="connsiteY0" fmla="*/ 0 h 356461"/>
                <a:gd name="connsiteX1" fmla="*/ 697424 w 1309607"/>
                <a:gd name="connsiteY1" fmla="*/ 61994 h 356461"/>
                <a:gd name="connsiteX2" fmla="*/ 1309607 w 1309607"/>
                <a:gd name="connsiteY2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07" h="356461">
                  <a:moveTo>
                    <a:pt x="0" y="0"/>
                  </a:moveTo>
                  <a:cubicBezTo>
                    <a:pt x="293822" y="1292"/>
                    <a:pt x="479156" y="2584"/>
                    <a:pt x="697424" y="61994"/>
                  </a:cubicBezTo>
                  <a:cubicBezTo>
                    <a:pt x="915692" y="121404"/>
                    <a:pt x="1166893" y="238932"/>
                    <a:pt x="1309607" y="356461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129443" y="2486553"/>
              <a:ext cx="1273445" cy="414036"/>
            </a:xfrm>
            <a:custGeom>
              <a:avLst/>
              <a:gdLst>
                <a:gd name="connsiteX0" fmla="*/ 1224366 w 1224366"/>
                <a:gd name="connsiteY0" fmla="*/ 0 h 379708"/>
                <a:gd name="connsiteX1" fmla="*/ 402955 w 1224366"/>
                <a:gd name="connsiteY1" fmla="*/ 108488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534691 w 1224366"/>
                <a:gd name="connsiteY1" fmla="*/ 77492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618866 w 1224366"/>
                <a:gd name="connsiteY1" fmla="*/ 236775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0 w 1224366"/>
                <a:gd name="connsiteY3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1056016 w 1224366"/>
                <a:gd name="connsiteY1" fmla="*/ 72823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366" h="379708">
                  <a:moveTo>
                    <a:pt x="1224366" y="0"/>
                  </a:moveTo>
                  <a:cubicBezTo>
                    <a:pt x="1175902" y="11075"/>
                    <a:pt x="1156933" y="33361"/>
                    <a:pt x="1056016" y="72823"/>
                  </a:cubicBezTo>
                  <a:cubicBezTo>
                    <a:pt x="955099" y="112286"/>
                    <a:pt x="853536" y="163505"/>
                    <a:pt x="741302" y="204919"/>
                  </a:cubicBezTo>
                  <a:cubicBezTo>
                    <a:pt x="629068" y="246333"/>
                    <a:pt x="485757" y="297482"/>
                    <a:pt x="382613" y="321304"/>
                  </a:cubicBezTo>
                  <a:cubicBezTo>
                    <a:pt x="279469" y="345126"/>
                    <a:pt x="59943" y="362541"/>
                    <a:pt x="0" y="379708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1997707" y="2292821"/>
              <a:ext cx="1294109" cy="445035"/>
            </a:xfrm>
            <a:custGeom>
              <a:avLst/>
              <a:gdLst>
                <a:gd name="connsiteX0" fmla="*/ 0 w 1255363"/>
                <a:gd name="connsiteY0" fmla="*/ 418455 h 418455"/>
                <a:gd name="connsiteX1" fmla="*/ 813661 w 1255363"/>
                <a:gd name="connsiteY1" fmla="*/ 271221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542441 w 1255363"/>
                <a:gd name="connsiteY1" fmla="*/ 202029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480448 w 1255363"/>
                <a:gd name="connsiteY1" fmla="*/ 140525 h 418455"/>
                <a:gd name="connsiteX2" fmla="*/ 1255363 w 1255363"/>
                <a:gd name="connsiteY2" fmla="*/ 0 h 418455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1294109 w 1294109"/>
                <a:gd name="connsiteY2" fmla="*/ 0 h 441519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885987 w 1294109"/>
                <a:gd name="connsiteY2" fmla="*/ 49435 h 441519"/>
                <a:gd name="connsiteX3" fmla="*/ 1294109 w 1294109"/>
                <a:gd name="connsiteY3" fmla="*/ 0 h 441519"/>
                <a:gd name="connsiteX0" fmla="*/ 0 w 1294109"/>
                <a:gd name="connsiteY0" fmla="*/ 441519 h 441519"/>
                <a:gd name="connsiteX1" fmla="*/ 235058 w 1294109"/>
                <a:gd name="connsiteY1" fmla="*/ 295448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503695 w 1294109"/>
                <a:gd name="connsiteY2" fmla="*/ 140526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109" h="441519">
                  <a:moveTo>
                    <a:pt x="0" y="441519"/>
                  </a:moveTo>
                  <a:cubicBezTo>
                    <a:pt x="46925" y="424862"/>
                    <a:pt x="201478" y="287955"/>
                    <a:pt x="281553" y="241633"/>
                  </a:cubicBezTo>
                  <a:cubicBezTo>
                    <a:pt x="361628" y="195311"/>
                    <a:pt x="402956" y="172559"/>
                    <a:pt x="503695" y="140526"/>
                  </a:cubicBezTo>
                  <a:cubicBezTo>
                    <a:pt x="604434" y="108493"/>
                    <a:pt x="750377" y="76700"/>
                    <a:pt x="885987" y="49435"/>
                  </a:cubicBezTo>
                  <a:cubicBezTo>
                    <a:pt x="1021597" y="22170"/>
                    <a:pt x="1237712" y="12083"/>
                    <a:pt x="1294109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1457850" y="1405002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248951" y="2721230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472057" y="1957775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1472057" y="3140167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ea typeface="ＭＳ Ｐゴシック" pitchFamily="1" charset="-128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1860806" y="1412708"/>
              <a:ext cx="302217" cy="20152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30917">
                  <a:moveTo>
                    <a:pt x="0" y="53426"/>
                  </a:moveTo>
                  <a:cubicBezTo>
                    <a:pt x="114300" y="-34398"/>
                    <a:pt x="197603" y="9515"/>
                    <a:pt x="247972" y="22430"/>
                  </a:cubicBezTo>
                  <a:cubicBezTo>
                    <a:pt x="298342" y="35345"/>
                    <a:pt x="297374" y="80871"/>
                    <a:pt x="302217" y="130917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111" name="Freeform 110"/>
            <p:cNvSpPr/>
            <p:nvPr/>
          </p:nvSpPr>
          <p:spPr bwMode="auto">
            <a:xfrm rot="18924305">
              <a:off x="1647729" y="2556374"/>
              <a:ext cx="329432" cy="23762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44843">
                  <a:moveTo>
                    <a:pt x="0" y="67352"/>
                  </a:moveTo>
                  <a:cubicBezTo>
                    <a:pt x="114300" y="-20472"/>
                    <a:pt x="126942" y="-2947"/>
                    <a:pt x="192429" y="13237"/>
                  </a:cubicBezTo>
                  <a:cubicBezTo>
                    <a:pt x="257916" y="29421"/>
                    <a:pt x="297374" y="94797"/>
                    <a:pt x="302217" y="144843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112" name="Freeform 111"/>
            <p:cNvSpPr/>
            <p:nvPr/>
          </p:nvSpPr>
          <p:spPr bwMode="auto">
            <a:xfrm rot="9169853">
              <a:off x="1771118" y="3110721"/>
              <a:ext cx="504227" cy="22116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67" h="140882">
                  <a:moveTo>
                    <a:pt x="0" y="139255"/>
                  </a:moveTo>
                  <a:cubicBezTo>
                    <a:pt x="32892" y="12608"/>
                    <a:pt x="48928" y="32924"/>
                    <a:pt x="84123" y="12254"/>
                  </a:cubicBezTo>
                  <a:cubicBezTo>
                    <a:pt x="119318" y="-8416"/>
                    <a:pt x="173848" y="155"/>
                    <a:pt x="211170" y="15234"/>
                  </a:cubicBezTo>
                  <a:cubicBezTo>
                    <a:pt x="248492" y="30313"/>
                    <a:pt x="318240" y="138751"/>
                    <a:pt x="321267" y="140882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113" name="Freeform 112"/>
            <p:cNvSpPr/>
            <p:nvPr/>
          </p:nvSpPr>
          <p:spPr bwMode="auto">
            <a:xfrm rot="9897059">
              <a:off x="1761759" y="2046811"/>
              <a:ext cx="330029" cy="146164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  <a:gd name="connsiteX0" fmla="*/ 0 w 321267"/>
                <a:gd name="connsiteY0" fmla="*/ 127101 h 128728"/>
                <a:gd name="connsiteX1" fmla="*/ 48543 w 321267"/>
                <a:gd name="connsiteY1" fmla="*/ 52794 h 128728"/>
                <a:gd name="connsiteX2" fmla="*/ 211170 w 321267"/>
                <a:gd name="connsiteY2" fmla="*/ 3080 h 128728"/>
                <a:gd name="connsiteX3" fmla="*/ 321267 w 321267"/>
                <a:gd name="connsiteY3" fmla="*/ 128728 h 128728"/>
                <a:gd name="connsiteX0" fmla="*/ 0 w 321267"/>
                <a:gd name="connsiteY0" fmla="*/ 88944 h 90571"/>
                <a:gd name="connsiteX1" fmla="*/ 48543 w 321267"/>
                <a:gd name="connsiteY1" fmla="*/ 14637 h 90571"/>
                <a:gd name="connsiteX2" fmla="*/ 218540 w 321267"/>
                <a:gd name="connsiteY2" fmla="*/ 8118 h 90571"/>
                <a:gd name="connsiteX3" fmla="*/ 321267 w 321267"/>
                <a:gd name="connsiteY3" fmla="*/ 90571 h 90571"/>
                <a:gd name="connsiteX0" fmla="*/ 0 w 311762"/>
                <a:gd name="connsiteY0" fmla="*/ 72210 h 91722"/>
                <a:gd name="connsiteX1" fmla="*/ 39038 w 311762"/>
                <a:gd name="connsiteY1" fmla="*/ 15788 h 91722"/>
                <a:gd name="connsiteX2" fmla="*/ 209035 w 311762"/>
                <a:gd name="connsiteY2" fmla="*/ 9269 h 91722"/>
                <a:gd name="connsiteX3" fmla="*/ 311762 w 311762"/>
                <a:gd name="connsiteY3" fmla="*/ 91722 h 91722"/>
                <a:gd name="connsiteX0" fmla="*/ 0 w 311762"/>
                <a:gd name="connsiteY0" fmla="*/ 73233 h 92745"/>
                <a:gd name="connsiteX1" fmla="*/ 78185 w 311762"/>
                <a:gd name="connsiteY1" fmla="*/ 14466 h 92745"/>
                <a:gd name="connsiteX2" fmla="*/ 209035 w 311762"/>
                <a:gd name="connsiteY2" fmla="*/ 10292 h 92745"/>
                <a:gd name="connsiteX3" fmla="*/ 311762 w 311762"/>
                <a:gd name="connsiteY3" fmla="*/ 92745 h 92745"/>
                <a:gd name="connsiteX0" fmla="*/ 0 w 311762"/>
                <a:gd name="connsiteY0" fmla="*/ 63085 h 82597"/>
                <a:gd name="connsiteX1" fmla="*/ 209035 w 311762"/>
                <a:gd name="connsiteY1" fmla="*/ 144 h 82597"/>
                <a:gd name="connsiteX2" fmla="*/ 311762 w 311762"/>
                <a:gd name="connsiteY2" fmla="*/ 82597 h 82597"/>
                <a:gd name="connsiteX0" fmla="*/ 0 w 311762"/>
                <a:gd name="connsiteY0" fmla="*/ 54574 h 74086"/>
                <a:gd name="connsiteX1" fmla="*/ 159018 w 311762"/>
                <a:gd name="connsiteY1" fmla="*/ 170 h 74086"/>
                <a:gd name="connsiteX2" fmla="*/ 311762 w 311762"/>
                <a:gd name="connsiteY2" fmla="*/ 74086 h 74086"/>
                <a:gd name="connsiteX0" fmla="*/ 0 w 311762"/>
                <a:gd name="connsiteY0" fmla="*/ 56670 h 76182"/>
                <a:gd name="connsiteX1" fmla="*/ 50686 w 311762"/>
                <a:gd name="connsiteY1" fmla="*/ 18289 h 76182"/>
                <a:gd name="connsiteX2" fmla="*/ 159018 w 311762"/>
                <a:gd name="connsiteY2" fmla="*/ 2266 h 76182"/>
                <a:gd name="connsiteX3" fmla="*/ 311762 w 311762"/>
                <a:gd name="connsiteY3" fmla="*/ 76182 h 76182"/>
                <a:gd name="connsiteX0" fmla="*/ 0 w 311762"/>
                <a:gd name="connsiteY0" fmla="*/ 50354 h 69866"/>
                <a:gd name="connsiteX1" fmla="*/ 50686 w 311762"/>
                <a:gd name="connsiteY1" fmla="*/ 11973 h 69866"/>
                <a:gd name="connsiteX2" fmla="*/ 185394 w 311762"/>
                <a:gd name="connsiteY2" fmla="*/ 3375 h 69866"/>
                <a:gd name="connsiteX3" fmla="*/ 311762 w 311762"/>
                <a:gd name="connsiteY3" fmla="*/ 69866 h 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62" h="69866">
                  <a:moveTo>
                    <a:pt x="0" y="50354"/>
                  </a:moveTo>
                  <a:cubicBezTo>
                    <a:pt x="11349" y="45630"/>
                    <a:pt x="24183" y="21040"/>
                    <a:pt x="50686" y="11973"/>
                  </a:cubicBezTo>
                  <a:cubicBezTo>
                    <a:pt x="77189" y="2906"/>
                    <a:pt x="144782" y="-4601"/>
                    <a:pt x="185394" y="3375"/>
                  </a:cubicBezTo>
                  <a:cubicBezTo>
                    <a:pt x="222716" y="18454"/>
                    <a:pt x="308735" y="67735"/>
                    <a:pt x="311762" y="69866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114" name="Freeform 113"/>
            <p:cNvSpPr/>
            <p:nvPr/>
          </p:nvSpPr>
          <p:spPr bwMode="auto">
            <a:xfrm flipH="1">
              <a:off x="2904357" y="2030869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115" name="Freeform 114"/>
            <p:cNvSpPr/>
            <p:nvPr/>
          </p:nvSpPr>
          <p:spPr bwMode="auto">
            <a:xfrm rot="20412264" flipH="1">
              <a:off x="2960021" y="2478930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674465" y="1348174"/>
              <a:ext cx="1156749" cy="39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sz="1200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1200" b="0" i="1" baseline="-25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94318" y="2158666"/>
              <a:ext cx="1156749" cy="39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sz="1200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1200" b="0" i="1" baseline="-25000">
                <a:solidFill>
                  <a:schemeClr val="tx2"/>
                </a:solidFill>
                <a:latin typeface="Arial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89434" y="4970824"/>
            <a:ext cx="2617029" cy="748523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189435" y="5005775"/>
            <a:ext cx="261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mtClean="0">
                <a:solidFill>
                  <a:schemeClr val="tx2"/>
                </a:solidFill>
              </a:rPr>
              <a:t>If </a:t>
            </a:r>
            <a:r>
              <a:rPr lang="en-US" i="1" smtClean="0">
                <a:solidFill>
                  <a:schemeClr val="tx2"/>
                </a:solidFill>
              </a:rPr>
              <a:t>s</a:t>
            </a:r>
            <a:r>
              <a:rPr lang="en-US" smtClean="0">
                <a:solidFill>
                  <a:schemeClr val="tx2"/>
                </a:solidFill>
              </a:rPr>
              <a:t> is a non-intent source, then T(</a:t>
            </a:r>
            <a:r>
              <a:rPr lang="en-US" i="1" smtClean="0">
                <a:solidFill>
                  <a:schemeClr val="tx2"/>
                </a:solidFill>
              </a:rPr>
              <a:t>s</a:t>
            </a:r>
            <a:r>
              <a:rPr lang="en-US" smtClean="0">
                <a:solidFill>
                  <a:schemeClr val="tx2"/>
                </a:solidFill>
              </a:rPr>
              <a:t>) = {</a:t>
            </a:r>
            <a:r>
              <a:rPr lang="en-US" i="1" smtClean="0">
                <a:solidFill>
                  <a:schemeClr val="tx2"/>
                </a:solidFill>
              </a:rPr>
              <a:t>s</a:t>
            </a:r>
            <a:r>
              <a:rPr lang="en-US" smtClean="0">
                <a:solidFill>
                  <a:schemeClr val="tx2"/>
                </a:solidFill>
              </a:rPr>
              <a:t>}.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2 -0.00116 L -1.94444E-6 1.1111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2249" r="2249"/>
          <a:stretch/>
        </p:blipFill>
        <p:spPr>
          <a:xfrm>
            <a:off x="1992663" y="2958792"/>
            <a:ext cx="4987925" cy="3210257"/>
          </a:xfrm>
          <a:prstGeom prst="rect">
            <a:avLst/>
          </a:prstGeom>
        </p:spPr>
      </p:pic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1915043" y="391065"/>
            <a:ext cx="5476052" cy="2100996"/>
            <a:chOff x="2775" y="718"/>
            <a:chExt cx="2695" cy="1034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75" y="718"/>
              <a:ext cx="269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540" y="1017"/>
              <a:ext cx="713" cy="23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750" y="1212"/>
              <a:ext cx="518" cy="25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253" y="888"/>
              <a:ext cx="429" cy="237"/>
            </a:xfrm>
            <a:custGeom>
              <a:avLst/>
              <a:gdLst>
                <a:gd name="T0" fmla="*/ 0 w 429"/>
                <a:gd name="T1" fmla="*/ 237 h 237"/>
                <a:gd name="T2" fmla="*/ 259 w 429"/>
                <a:gd name="T3" fmla="*/ 237 h 237"/>
                <a:gd name="T4" fmla="*/ 259 w 429"/>
                <a:gd name="T5" fmla="*/ 0 h 237"/>
                <a:gd name="T6" fmla="*/ 429 w 429"/>
                <a:gd name="T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237">
                  <a:moveTo>
                    <a:pt x="0" y="237"/>
                  </a:moveTo>
                  <a:lnTo>
                    <a:pt x="259" y="237"/>
                  </a:lnTo>
                  <a:lnTo>
                    <a:pt x="259" y="0"/>
                  </a:lnTo>
                  <a:lnTo>
                    <a:pt x="42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650" y="866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2 h 43"/>
                <a:gd name="T4" fmla="*/ 0 w 69"/>
                <a:gd name="T5" fmla="*/ 43 h 43"/>
                <a:gd name="T6" fmla="*/ 11 w 69"/>
                <a:gd name="T7" fmla="*/ 22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2"/>
                  </a:lnTo>
                  <a:lnTo>
                    <a:pt x="0" y="43"/>
                  </a:ln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512" y="1125"/>
              <a:ext cx="170" cy="216"/>
            </a:xfrm>
            <a:custGeom>
              <a:avLst/>
              <a:gdLst>
                <a:gd name="T0" fmla="*/ 0 w 170"/>
                <a:gd name="T1" fmla="*/ 0 h 216"/>
                <a:gd name="T2" fmla="*/ 0 w 170"/>
                <a:gd name="T3" fmla="*/ 216 h 216"/>
                <a:gd name="T4" fmla="*/ 170 w 170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216">
                  <a:moveTo>
                    <a:pt x="0" y="0"/>
                  </a:moveTo>
                  <a:lnTo>
                    <a:pt x="0" y="216"/>
                  </a:lnTo>
                  <a:lnTo>
                    <a:pt x="170" y="21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650" y="1320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1 h 43"/>
                <a:gd name="T4" fmla="*/ 0 w 69"/>
                <a:gd name="T5" fmla="*/ 43 h 43"/>
                <a:gd name="T6" fmla="*/ 11 w 69"/>
                <a:gd name="T7" fmla="*/ 21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1"/>
                  </a:lnTo>
                  <a:lnTo>
                    <a:pt x="0" y="43"/>
                  </a:lnTo>
                  <a:lnTo>
                    <a:pt x="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750" y="758"/>
              <a:ext cx="518" cy="25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5268" y="888"/>
              <a:ext cx="16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5401" y="866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2 h 43"/>
                <a:gd name="T4" fmla="*/ 0 w 69"/>
                <a:gd name="T5" fmla="*/ 43 h 43"/>
                <a:gd name="T6" fmla="*/ 11 w 69"/>
                <a:gd name="T7" fmla="*/ 22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2"/>
                  </a:lnTo>
                  <a:lnTo>
                    <a:pt x="0" y="43"/>
                  </a:ln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5268" y="1341"/>
              <a:ext cx="15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01" y="1320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1 h 43"/>
                <a:gd name="T4" fmla="*/ 0 w 69"/>
                <a:gd name="T5" fmla="*/ 43 h 43"/>
                <a:gd name="T6" fmla="*/ 11 w 69"/>
                <a:gd name="T7" fmla="*/ 21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1"/>
                  </a:lnTo>
                  <a:lnTo>
                    <a:pt x="0" y="43"/>
                  </a:lnTo>
                  <a:lnTo>
                    <a:pt x="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75" y="1125"/>
              <a:ext cx="6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440" y="1104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1 h 43"/>
                <a:gd name="T4" fmla="*/ 0 w 69"/>
                <a:gd name="T5" fmla="*/ 43 h 43"/>
                <a:gd name="T6" fmla="*/ 12 w 69"/>
                <a:gd name="T7" fmla="*/ 21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1"/>
                  </a:lnTo>
                  <a:lnTo>
                    <a:pt x="0" y="43"/>
                  </a:lnTo>
                  <a:lnTo>
                    <a:pt x="1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583" y="1094"/>
              <a:ext cx="64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TransformAPK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793" y="1227"/>
              <a:ext cx="48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FlowDroid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smtClean="0">
                  <a:solidFill>
                    <a:srgbClr val="000000"/>
                  </a:solidFill>
                  <a:latin typeface="+mn-lt"/>
                </a:rPr>
                <a:t>(modified)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815" y="834"/>
              <a:ext cx="2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Epicc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884" y="1017"/>
              <a:ext cx="5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Original APK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4124" y="1587"/>
              <a:ext cx="1311" cy="143"/>
            </a:xfrm>
            <a:custGeom>
              <a:avLst/>
              <a:gdLst>
                <a:gd name="T0" fmla="*/ 0 w 170"/>
                <a:gd name="T1" fmla="*/ 0 h 216"/>
                <a:gd name="T2" fmla="*/ 0 w 170"/>
                <a:gd name="T3" fmla="*/ 216 h 216"/>
                <a:gd name="T4" fmla="*/ 170 w 170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216">
                  <a:moveTo>
                    <a:pt x="0" y="0"/>
                  </a:moveTo>
                  <a:lnTo>
                    <a:pt x="0" y="216"/>
                  </a:lnTo>
                  <a:lnTo>
                    <a:pt x="170" y="21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5401" y="1709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1 h 43"/>
                <a:gd name="T4" fmla="*/ 0 w 69"/>
                <a:gd name="T5" fmla="*/ 43 h 43"/>
                <a:gd name="T6" fmla="*/ 11 w 69"/>
                <a:gd name="T7" fmla="*/ 21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1"/>
                  </a:lnTo>
                  <a:lnTo>
                    <a:pt x="0" y="43"/>
                  </a:lnTo>
                  <a:lnTo>
                    <a:pt x="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3763" y="1471"/>
              <a:ext cx="718" cy="116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3803" y="1471"/>
              <a:ext cx="74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Extract manifest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rot="5400000" flipV="1">
              <a:off x="4036" y="1342"/>
              <a:ext cx="1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 rot="5400000">
              <a:off x="4089" y="1404"/>
              <a:ext cx="69" cy="43"/>
            </a:xfrm>
            <a:custGeom>
              <a:avLst/>
              <a:gdLst>
                <a:gd name="T0" fmla="*/ 0 w 69"/>
                <a:gd name="T1" fmla="*/ 0 h 43"/>
                <a:gd name="T2" fmla="*/ 69 w 69"/>
                <a:gd name="T3" fmla="*/ 21 h 43"/>
                <a:gd name="T4" fmla="*/ 0 w 69"/>
                <a:gd name="T5" fmla="*/ 43 h 43"/>
                <a:gd name="T6" fmla="*/ 11 w 69"/>
                <a:gd name="T7" fmla="*/ 21 h 43"/>
                <a:gd name="T8" fmla="*/ 0 w 6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3">
                  <a:moveTo>
                    <a:pt x="0" y="0"/>
                  </a:moveTo>
                  <a:lnTo>
                    <a:pt x="69" y="21"/>
                  </a:lnTo>
                  <a:lnTo>
                    <a:pt x="0" y="43"/>
                  </a:lnTo>
                  <a:lnTo>
                    <a:pt x="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040585" y="352425"/>
            <a:ext cx="5101542" cy="2250816"/>
          </a:xfrm>
          <a:prstGeom prst="rect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2160876" y="397089"/>
            <a:ext cx="655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Phase 1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Implementation: Phase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996696"/>
            <a:ext cx="7859540" cy="314368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APK Transformer</a:t>
            </a:r>
          </a:p>
          <a:p>
            <a:pPr lvl="1"/>
            <a:r>
              <a:rPr lang="en-US" sz="1800" dirty="0" smtClean="0"/>
              <a:t>Assigns unique Intent ID to each call site of intent-sending methods.</a:t>
            </a:r>
          </a:p>
          <a:p>
            <a:pPr lvl="2"/>
            <a:r>
              <a:rPr lang="en-US" sz="1600" dirty="0" smtClean="0"/>
              <a:t>Enables matching intents from the output of </a:t>
            </a:r>
            <a:r>
              <a:rPr lang="en-US" sz="1600" dirty="0" err="1" smtClean="0"/>
              <a:t>FlowDroid</a:t>
            </a:r>
            <a:r>
              <a:rPr lang="en-US" sz="1600" dirty="0" smtClean="0"/>
              <a:t> and </a:t>
            </a:r>
            <a:r>
              <a:rPr lang="en-US" sz="1600" dirty="0" err="1" smtClean="0"/>
              <a:t>Epicc</a:t>
            </a:r>
            <a:endParaRPr lang="en-US" sz="1600" dirty="0" smtClean="0"/>
          </a:p>
          <a:p>
            <a:pPr lvl="1"/>
            <a:r>
              <a:rPr lang="en-US" sz="1800" dirty="0" smtClean="0"/>
              <a:t>Uses Soot to read APK, modify code (in </a:t>
            </a:r>
            <a:r>
              <a:rPr lang="en-US" sz="1800" dirty="0" err="1" smtClean="0"/>
              <a:t>Jimple</a:t>
            </a:r>
            <a:r>
              <a:rPr lang="en-US" sz="1800" dirty="0" smtClean="0"/>
              <a:t>), and write new APK.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Problem: </a:t>
            </a:r>
            <a:r>
              <a:rPr lang="en-US" sz="1800" dirty="0" err="1" smtClean="0"/>
              <a:t>Epicc</a:t>
            </a:r>
            <a:r>
              <a:rPr lang="en-US" sz="1800" dirty="0" smtClean="0"/>
              <a:t> is closed-source. How to make it emit Intent IDs?</a:t>
            </a:r>
          </a:p>
          <a:p>
            <a:pPr lvl="1"/>
            <a:r>
              <a:rPr lang="en-US" sz="1800" dirty="0" smtClean="0"/>
              <a:t>Solution (hack): Add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lang="en-US" sz="1800" dirty="0" smtClean="0"/>
              <a:t> call with Intent ID.</a:t>
            </a:r>
          </a:p>
          <a:p>
            <a:pPr lvl="2"/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15043" y="4211342"/>
            <a:ext cx="5476052" cy="2250816"/>
            <a:chOff x="1915043" y="352425"/>
            <a:chExt cx="5476052" cy="2250816"/>
          </a:xfrm>
        </p:grpSpPr>
        <p:grpSp>
          <p:nvGrpSpPr>
            <p:cNvPr id="37" name="Group 5"/>
            <p:cNvGrpSpPr>
              <a:grpSpLocks noChangeAspect="1"/>
            </p:cNvGrpSpPr>
            <p:nvPr/>
          </p:nvGrpSpPr>
          <p:grpSpPr bwMode="auto">
            <a:xfrm>
              <a:off x="1915043" y="391065"/>
              <a:ext cx="5476052" cy="2100996"/>
              <a:chOff x="2775" y="718"/>
              <a:chExt cx="2695" cy="1034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775" y="718"/>
                <a:ext cx="2695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Rectangle 6"/>
              <p:cNvSpPr>
                <a:spLocks noChangeArrowheads="1"/>
              </p:cNvSpPr>
              <p:nvPr/>
            </p:nvSpPr>
            <p:spPr bwMode="auto">
              <a:xfrm>
                <a:off x="3540" y="1017"/>
                <a:ext cx="713" cy="238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750" y="1212"/>
                <a:ext cx="518" cy="259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4253" y="888"/>
                <a:ext cx="429" cy="237"/>
              </a:xfrm>
              <a:custGeom>
                <a:avLst/>
                <a:gdLst>
                  <a:gd name="T0" fmla="*/ 0 w 429"/>
                  <a:gd name="T1" fmla="*/ 237 h 237"/>
                  <a:gd name="T2" fmla="*/ 259 w 429"/>
                  <a:gd name="T3" fmla="*/ 237 h 237"/>
                  <a:gd name="T4" fmla="*/ 259 w 429"/>
                  <a:gd name="T5" fmla="*/ 0 h 237"/>
                  <a:gd name="T6" fmla="*/ 429 w 429"/>
                  <a:gd name="T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237">
                    <a:moveTo>
                      <a:pt x="0" y="237"/>
                    </a:moveTo>
                    <a:lnTo>
                      <a:pt x="259" y="237"/>
                    </a:lnTo>
                    <a:lnTo>
                      <a:pt x="259" y="0"/>
                    </a:lnTo>
                    <a:lnTo>
                      <a:pt x="429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4650" y="866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2 h 43"/>
                  <a:gd name="T4" fmla="*/ 0 w 69"/>
                  <a:gd name="T5" fmla="*/ 43 h 43"/>
                  <a:gd name="T6" fmla="*/ 11 w 69"/>
                  <a:gd name="T7" fmla="*/ 22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2"/>
                    </a:lnTo>
                    <a:lnTo>
                      <a:pt x="0" y="43"/>
                    </a:lnTo>
                    <a:lnTo>
                      <a:pt x="1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4512" y="1125"/>
                <a:ext cx="170" cy="216"/>
              </a:xfrm>
              <a:custGeom>
                <a:avLst/>
                <a:gdLst>
                  <a:gd name="T0" fmla="*/ 0 w 170"/>
                  <a:gd name="T1" fmla="*/ 0 h 216"/>
                  <a:gd name="T2" fmla="*/ 0 w 170"/>
                  <a:gd name="T3" fmla="*/ 216 h 216"/>
                  <a:gd name="T4" fmla="*/ 170 w 170"/>
                  <a:gd name="T5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216">
                    <a:moveTo>
                      <a:pt x="0" y="0"/>
                    </a:moveTo>
                    <a:lnTo>
                      <a:pt x="0" y="216"/>
                    </a:lnTo>
                    <a:lnTo>
                      <a:pt x="170" y="216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4650" y="1320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" name="Rectangle 12"/>
              <p:cNvSpPr>
                <a:spLocks noChangeArrowheads="1"/>
              </p:cNvSpPr>
              <p:nvPr/>
            </p:nvSpPr>
            <p:spPr bwMode="auto">
              <a:xfrm>
                <a:off x="4750" y="758"/>
                <a:ext cx="518" cy="259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5268" y="888"/>
                <a:ext cx="167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5401" y="866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2 h 43"/>
                  <a:gd name="T4" fmla="*/ 0 w 69"/>
                  <a:gd name="T5" fmla="*/ 43 h 43"/>
                  <a:gd name="T6" fmla="*/ 11 w 69"/>
                  <a:gd name="T7" fmla="*/ 22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2"/>
                    </a:lnTo>
                    <a:lnTo>
                      <a:pt x="0" y="43"/>
                    </a:lnTo>
                    <a:lnTo>
                      <a:pt x="1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5268" y="1341"/>
                <a:ext cx="15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5401" y="1320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2775" y="1125"/>
                <a:ext cx="67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3440" y="1104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2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3583" y="1094"/>
                <a:ext cx="64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TransformAPK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" name="Rectangle 20"/>
              <p:cNvSpPr>
                <a:spLocks noChangeArrowheads="1"/>
              </p:cNvSpPr>
              <p:nvPr/>
            </p:nvSpPr>
            <p:spPr bwMode="auto">
              <a:xfrm>
                <a:off x="4793" y="1227"/>
                <a:ext cx="48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FlowDroid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+mn-lt"/>
                  </a:rPr>
                  <a:t>(modified)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4" name="Rectangle 22"/>
              <p:cNvSpPr>
                <a:spLocks noChangeArrowheads="1"/>
              </p:cNvSpPr>
              <p:nvPr/>
            </p:nvSpPr>
            <p:spPr bwMode="auto">
              <a:xfrm>
                <a:off x="4815" y="834"/>
                <a:ext cx="2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Epicc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2884" y="1017"/>
                <a:ext cx="5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Original APK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4124" y="1587"/>
                <a:ext cx="1311" cy="143"/>
              </a:xfrm>
              <a:custGeom>
                <a:avLst/>
                <a:gdLst>
                  <a:gd name="T0" fmla="*/ 0 w 170"/>
                  <a:gd name="T1" fmla="*/ 0 h 216"/>
                  <a:gd name="T2" fmla="*/ 0 w 170"/>
                  <a:gd name="T3" fmla="*/ 216 h 216"/>
                  <a:gd name="T4" fmla="*/ 170 w 170"/>
                  <a:gd name="T5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216">
                    <a:moveTo>
                      <a:pt x="0" y="0"/>
                    </a:moveTo>
                    <a:lnTo>
                      <a:pt x="0" y="216"/>
                    </a:lnTo>
                    <a:lnTo>
                      <a:pt x="170" y="216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7" name="Freeform 11"/>
              <p:cNvSpPr>
                <a:spLocks/>
              </p:cNvSpPr>
              <p:nvPr/>
            </p:nvSpPr>
            <p:spPr bwMode="auto">
              <a:xfrm>
                <a:off x="5401" y="1709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8" name="Rectangle 12"/>
              <p:cNvSpPr>
                <a:spLocks noChangeArrowheads="1"/>
              </p:cNvSpPr>
              <p:nvPr/>
            </p:nvSpPr>
            <p:spPr bwMode="auto">
              <a:xfrm>
                <a:off x="3763" y="1471"/>
                <a:ext cx="718" cy="116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3803" y="1471"/>
                <a:ext cx="7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Extract manifest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" name="Line 15"/>
              <p:cNvSpPr>
                <a:spLocks noChangeShapeType="1"/>
              </p:cNvSpPr>
              <p:nvPr/>
            </p:nvSpPr>
            <p:spPr bwMode="auto">
              <a:xfrm rot="5400000" flipV="1">
                <a:off x="4036" y="1342"/>
                <a:ext cx="17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 rot="5400000">
                <a:off x="4089" y="1404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040585" y="352425"/>
              <a:ext cx="5101542" cy="2250816"/>
            </a:xfrm>
            <a:prstGeom prst="rect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160876" y="397089"/>
              <a:ext cx="6556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Phase 1</a:t>
              </a:r>
              <a:endParaRPr kumimoji="0" lang="en-US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69470" y="4845351"/>
            <a:ext cx="1448766" cy="4957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27532" y="869345"/>
            <a:ext cx="7488936" cy="84403"/>
            <a:chOff x="1073150" y="1219201"/>
            <a:chExt cx="10058400" cy="63125"/>
          </a:xfrm>
        </p:grpSpPr>
        <p:cxnSp>
          <p:nvCxnSpPr>
            <p:cNvPr id="65" name="Straight Connector 64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3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56018 L -4.16667E-6 -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4" y="1011102"/>
            <a:ext cx="7949565" cy="514310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FlowDroid</a:t>
            </a:r>
            <a:r>
              <a:rPr lang="en-US" b="1" dirty="0" smtClean="0"/>
              <a:t> Modifications:</a:t>
            </a:r>
          </a:p>
          <a:p>
            <a:pPr lvl="1"/>
            <a:r>
              <a:rPr lang="en-US" sz="1800" dirty="0" smtClean="0"/>
              <a:t>Extract intent IDs inserted by APK Transformer, and include in output.</a:t>
            </a:r>
            <a:endParaRPr lang="en-US" sz="1800" i="1" dirty="0" smtClean="0"/>
          </a:p>
          <a:p>
            <a:pPr lvl="1"/>
            <a:r>
              <a:rPr lang="en-US" sz="1800" dirty="0" smtClean="0"/>
              <a:t>When sink is an intent, identify the sending component.</a:t>
            </a:r>
          </a:p>
          <a:p>
            <a:pPr lvl="2"/>
            <a:r>
              <a:rPr lang="en-US" dirty="0" smtClean="0"/>
              <a:t>In 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base.startActivity</a:t>
            </a:r>
            <a:r>
              <a:rPr lang="en-US" dirty="0" smtClean="0"/>
              <a:t>, assume 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  <a:r>
              <a:rPr lang="en-US" dirty="0" smtClean="0"/>
              <a:t> is the sending component.</a:t>
            </a:r>
            <a:br>
              <a:rPr lang="en-US" dirty="0" smtClean="0"/>
            </a:br>
            <a:r>
              <a:rPr lang="en-US" dirty="0" smtClean="0"/>
              <a:t>(Soundness?)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deterministic </a:t>
            </a:r>
            <a:r>
              <a:rPr lang="en-US" dirty="0" smtClean="0"/>
              <a:t>output: Sort </a:t>
            </a:r>
            <a:r>
              <a:rPr lang="en-US" dirty="0"/>
              <a:t>the final list of </a:t>
            </a:r>
            <a:r>
              <a:rPr lang="en-US" dirty="0" smtClean="0"/>
              <a:t>flows.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15043" y="4211342"/>
            <a:ext cx="5476052" cy="2250816"/>
            <a:chOff x="1915043" y="352425"/>
            <a:chExt cx="5476052" cy="2250816"/>
          </a:xfrm>
        </p:grpSpPr>
        <p:grpSp>
          <p:nvGrpSpPr>
            <p:cNvPr id="38" name="Group 5"/>
            <p:cNvGrpSpPr>
              <a:grpSpLocks noChangeAspect="1"/>
            </p:cNvGrpSpPr>
            <p:nvPr/>
          </p:nvGrpSpPr>
          <p:grpSpPr bwMode="auto">
            <a:xfrm>
              <a:off x="1915043" y="391065"/>
              <a:ext cx="5476052" cy="2100996"/>
              <a:chOff x="2775" y="718"/>
              <a:chExt cx="2695" cy="1034"/>
            </a:xfrm>
          </p:grpSpPr>
          <p:sp>
            <p:nvSpPr>
              <p:cNvPr id="4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775" y="718"/>
                <a:ext cx="2695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3540" y="1017"/>
                <a:ext cx="713" cy="238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4750" y="1212"/>
                <a:ext cx="518" cy="259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253" y="888"/>
                <a:ext cx="429" cy="237"/>
              </a:xfrm>
              <a:custGeom>
                <a:avLst/>
                <a:gdLst>
                  <a:gd name="T0" fmla="*/ 0 w 429"/>
                  <a:gd name="T1" fmla="*/ 237 h 237"/>
                  <a:gd name="T2" fmla="*/ 259 w 429"/>
                  <a:gd name="T3" fmla="*/ 237 h 237"/>
                  <a:gd name="T4" fmla="*/ 259 w 429"/>
                  <a:gd name="T5" fmla="*/ 0 h 237"/>
                  <a:gd name="T6" fmla="*/ 429 w 429"/>
                  <a:gd name="T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237">
                    <a:moveTo>
                      <a:pt x="0" y="237"/>
                    </a:moveTo>
                    <a:lnTo>
                      <a:pt x="259" y="237"/>
                    </a:lnTo>
                    <a:lnTo>
                      <a:pt x="259" y="0"/>
                    </a:lnTo>
                    <a:lnTo>
                      <a:pt x="429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650" y="866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2 h 43"/>
                  <a:gd name="T4" fmla="*/ 0 w 69"/>
                  <a:gd name="T5" fmla="*/ 43 h 43"/>
                  <a:gd name="T6" fmla="*/ 11 w 69"/>
                  <a:gd name="T7" fmla="*/ 22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2"/>
                    </a:lnTo>
                    <a:lnTo>
                      <a:pt x="0" y="43"/>
                    </a:lnTo>
                    <a:lnTo>
                      <a:pt x="1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12" y="1125"/>
                <a:ext cx="170" cy="216"/>
              </a:xfrm>
              <a:custGeom>
                <a:avLst/>
                <a:gdLst>
                  <a:gd name="T0" fmla="*/ 0 w 170"/>
                  <a:gd name="T1" fmla="*/ 0 h 216"/>
                  <a:gd name="T2" fmla="*/ 0 w 170"/>
                  <a:gd name="T3" fmla="*/ 216 h 216"/>
                  <a:gd name="T4" fmla="*/ 170 w 170"/>
                  <a:gd name="T5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216">
                    <a:moveTo>
                      <a:pt x="0" y="0"/>
                    </a:moveTo>
                    <a:lnTo>
                      <a:pt x="0" y="216"/>
                    </a:lnTo>
                    <a:lnTo>
                      <a:pt x="170" y="216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650" y="1320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4750" y="758"/>
                <a:ext cx="518" cy="259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5268" y="888"/>
                <a:ext cx="167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5401" y="866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2 h 43"/>
                  <a:gd name="T4" fmla="*/ 0 w 69"/>
                  <a:gd name="T5" fmla="*/ 43 h 43"/>
                  <a:gd name="T6" fmla="*/ 11 w 69"/>
                  <a:gd name="T7" fmla="*/ 22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2"/>
                    </a:lnTo>
                    <a:lnTo>
                      <a:pt x="0" y="43"/>
                    </a:lnTo>
                    <a:lnTo>
                      <a:pt x="1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5268" y="1341"/>
                <a:ext cx="15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2" name="Freeform 16"/>
              <p:cNvSpPr>
                <a:spLocks/>
              </p:cNvSpPr>
              <p:nvPr/>
            </p:nvSpPr>
            <p:spPr bwMode="auto">
              <a:xfrm>
                <a:off x="5401" y="1320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3" name="Line 17"/>
              <p:cNvSpPr>
                <a:spLocks noChangeShapeType="1"/>
              </p:cNvSpPr>
              <p:nvPr/>
            </p:nvSpPr>
            <p:spPr bwMode="auto">
              <a:xfrm>
                <a:off x="2775" y="1125"/>
                <a:ext cx="67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4" name="Freeform 18"/>
              <p:cNvSpPr>
                <a:spLocks/>
              </p:cNvSpPr>
              <p:nvPr/>
            </p:nvSpPr>
            <p:spPr bwMode="auto">
              <a:xfrm>
                <a:off x="3440" y="1104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2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3583" y="1094"/>
                <a:ext cx="64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TransformAPK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4793" y="1227"/>
                <a:ext cx="48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FlowDroid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+mn-lt"/>
                  </a:rPr>
                  <a:t>(modified)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7" name="Rectangle 22"/>
              <p:cNvSpPr>
                <a:spLocks noChangeArrowheads="1"/>
              </p:cNvSpPr>
              <p:nvPr/>
            </p:nvSpPr>
            <p:spPr bwMode="auto">
              <a:xfrm>
                <a:off x="4815" y="834"/>
                <a:ext cx="2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Epicc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" name="Rectangle 23"/>
              <p:cNvSpPr>
                <a:spLocks noChangeArrowheads="1"/>
              </p:cNvSpPr>
              <p:nvPr/>
            </p:nvSpPr>
            <p:spPr bwMode="auto">
              <a:xfrm>
                <a:off x="2884" y="1017"/>
                <a:ext cx="5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Original APK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4124" y="1587"/>
                <a:ext cx="1311" cy="143"/>
              </a:xfrm>
              <a:custGeom>
                <a:avLst/>
                <a:gdLst>
                  <a:gd name="T0" fmla="*/ 0 w 170"/>
                  <a:gd name="T1" fmla="*/ 0 h 216"/>
                  <a:gd name="T2" fmla="*/ 0 w 170"/>
                  <a:gd name="T3" fmla="*/ 216 h 216"/>
                  <a:gd name="T4" fmla="*/ 170 w 170"/>
                  <a:gd name="T5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216">
                    <a:moveTo>
                      <a:pt x="0" y="0"/>
                    </a:moveTo>
                    <a:lnTo>
                      <a:pt x="0" y="216"/>
                    </a:lnTo>
                    <a:lnTo>
                      <a:pt x="170" y="216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5401" y="1709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1" name="Rectangle 12"/>
              <p:cNvSpPr>
                <a:spLocks noChangeArrowheads="1"/>
              </p:cNvSpPr>
              <p:nvPr/>
            </p:nvSpPr>
            <p:spPr bwMode="auto">
              <a:xfrm>
                <a:off x="3763" y="1471"/>
                <a:ext cx="718" cy="116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2" name="Rectangle 22"/>
              <p:cNvSpPr>
                <a:spLocks noChangeArrowheads="1"/>
              </p:cNvSpPr>
              <p:nvPr/>
            </p:nvSpPr>
            <p:spPr bwMode="auto">
              <a:xfrm>
                <a:off x="3803" y="1471"/>
                <a:ext cx="7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Extract manifest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 rot="5400000" flipV="1">
                <a:off x="4036" y="1342"/>
                <a:ext cx="17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 rot="5400000">
                <a:off x="4089" y="1404"/>
                <a:ext cx="69" cy="43"/>
              </a:xfrm>
              <a:custGeom>
                <a:avLst/>
                <a:gdLst>
                  <a:gd name="T0" fmla="*/ 0 w 69"/>
                  <a:gd name="T1" fmla="*/ 0 h 43"/>
                  <a:gd name="T2" fmla="*/ 69 w 69"/>
                  <a:gd name="T3" fmla="*/ 21 h 43"/>
                  <a:gd name="T4" fmla="*/ 0 w 69"/>
                  <a:gd name="T5" fmla="*/ 43 h 43"/>
                  <a:gd name="T6" fmla="*/ 11 w 69"/>
                  <a:gd name="T7" fmla="*/ 21 h 43"/>
                  <a:gd name="T8" fmla="*/ 0 w 6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3">
                    <a:moveTo>
                      <a:pt x="0" y="0"/>
                    </a:moveTo>
                    <a:lnTo>
                      <a:pt x="69" y="21"/>
                    </a:lnTo>
                    <a:lnTo>
                      <a:pt x="0" y="43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040585" y="352425"/>
              <a:ext cx="5101542" cy="2250816"/>
            </a:xfrm>
            <a:prstGeom prst="rect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2160876" y="397089"/>
              <a:ext cx="6556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Phase 1</a:t>
              </a:r>
              <a:endParaRPr kumimoji="0" lang="en-US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928105" y="5249780"/>
            <a:ext cx="1052540" cy="50788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Implementation: Phase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010816"/>
            <a:ext cx="7859540" cy="257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Phase 2</a:t>
            </a:r>
          </a:p>
          <a:p>
            <a:pPr lvl="1"/>
            <a:r>
              <a:rPr lang="en-US" sz="2000" dirty="0" smtClean="0"/>
              <a:t>Take the Phase 1 output.</a:t>
            </a:r>
          </a:p>
          <a:p>
            <a:pPr lvl="1"/>
            <a:r>
              <a:rPr lang="en-US" sz="2000" dirty="0" smtClean="0"/>
              <a:t>Generate and solve the data-flow equations.</a:t>
            </a:r>
          </a:p>
          <a:p>
            <a:pPr lvl="1"/>
            <a:r>
              <a:rPr lang="en-US" sz="2000" dirty="0" smtClean="0"/>
              <a:t>Output: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smtClean="0"/>
              <a:t>Directed graph indicating information flow between</a:t>
            </a:r>
            <a:br>
              <a:rPr lang="en-US" sz="2000" dirty="0" smtClean="0"/>
            </a:br>
            <a:r>
              <a:rPr lang="en-US" sz="2000" dirty="0" smtClean="0"/>
              <a:t>sources, intents, intent results, and sinks.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 err="1"/>
              <a:t>Taintedness</a:t>
            </a:r>
            <a:r>
              <a:rPr lang="en-US" sz="2000" dirty="0"/>
              <a:t> of each sink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2381" y="4300593"/>
            <a:ext cx="1672261" cy="4149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34039" y="3581416"/>
            <a:ext cx="4174615" cy="2686806"/>
            <a:chOff x="1934039" y="3334528"/>
            <a:chExt cx="4174615" cy="26868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-2249" r="2249"/>
            <a:stretch/>
          </p:blipFill>
          <p:spPr>
            <a:xfrm>
              <a:off x="1934039" y="3334528"/>
              <a:ext cx="4174615" cy="268680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777890" y="4013187"/>
              <a:ext cx="666390" cy="1219759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7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129682"/>
            <a:ext cx="7486650" cy="46021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00" dirty="0" smtClean="0"/>
              <a:t>Detect malicious apps that leak sensitive data.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E.g., leak contacts list to marketing company.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“All or nothing” permission </a:t>
            </a:r>
            <a:r>
              <a:rPr lang="en-US" sz="2300" dirty="0" smtClean="0"/>
              <a:t>model.</a:t>
            </a:r>
          </a:p>
          <a:p>
            <a:pPr>
              <a:lnSpc>
                <a:spcPct val="120000"/>
              </a:lnSpc>
            </a:pPr>
            <a:r>
              <a:rPr lang="en-US" sz="2300" dirty="0" smtClean="0"/>
              <a:t>Apps can collude to leak data.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Evades precise detection if only analyzed individually.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 smtClean="0"/>
              <a:t>We build upon </a:t>
            </a:r>
            <a:r>
              <a:rPr lang="en-US" sz="2300" b="1" dirty="0" err="1" smtClean="0"/>
              <a:t>FlowDroid</a:t>
            </a:r>
            <a:r>
              <a:rPr lang="en-US" sz="23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2100" dirty="0" err="1" smtClean="0"/>
              <a:t>FlowDroid</a:t>
            </a:r>
            <a:r>
              <a:rPr lang="en-US" sz="2100" dirty="0" smtClean="0"/>
              <a:t> alone handles </a:t>
            </a:r>
            <a:r>
              <a:rPr lang="en-US" sz="2100" dirty="0"/>
              <a:t>only </a:t>
            </a:r>
            <a:r>
              <a:rPr lang="en-US" sz="2100" dirty="0" smtClean="0"/>
              <a:t>intra-component flows.</a:t>
            </a:r>
          </a:p>
          <a:p>
            <a:pPr lvl="1">
              <a:lnSpc>
                <a:spcPct val="120000"/>
              </a:lnSpc>
            </a:pPr>
            <a:r>
              <a:rPr lang="en-US" sz="2100" dirty="0" smtClean="0"/>
              <a:t>We extend it to handle </a:t>
            </a:r>
            <a:r>
              <a:rPr lang="en-US" sz="2100" dirty="0"/>
              <a:t>inter-app </a:t>
            </a:r>
            <a:r>
              <a:rPr lang="en-US" sz="2100" dirty="0" smtClean="0"/>
              <a:t>flows.</a:t>
            </a:r>
            <a:endParaRPr lang="en-US" sz="2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DidFail</a:t>
            </a:r>
            <a:r>
              <a:rPr lang="en-US" dirty="0" smtClean="0"/>
              <a:t> analyzer: App Set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797" y="1038509"/>
            <a:ext cx="7486650" cy="299399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SendSMS.apk</a:t>
            </a:r>
            <a:endParaRPr lang="en-US" b="1" dirty="0" smtClean="0"/>
          </a:p>
          <a:p>
            <a:pPr lvl="1"/>
            <a:r>
              <a:rPr lang="en-US" dirty="0" smtClean="0"/>
              <a:t>Reads device ID, passes through Echoer,</a:t>
            </a:r>
            <a:br>
              <a:rPr lang="en-US" dirty="0" smtClean="0"/>
            </a:br>
            <a:r>
              <a:rPr lang="en-US" dirty="0" smtClean="0"/>
              <a:t>and leaks it via SMS</a:t>
            </a:r>
          </a:p>
          <a:p>
            <a:pPr>
              <a:spcBef>
                <a:spcPts val="600"/>
              </a:spcBef>
            </a:pPr>
            <a:r>
              <a:rPr lang="en-US" b="1" dirty="0" err="1" smtClean="0"/>
              <a:t>Echoer.apk</a:t>
            </a:r>
            <a:endParaRPr lang="en-US" b="1" dirty="0" smtClean="0"/>
          </a:p>
          <a:p>
            <a:pPr lvl="1"/>
            <a:r>
              <a:rPr lang="en-US" dirty="0" smtClean="0"/>
              <a:t>Echoes the data received via an intent</a:t>
            </a:r>
          </a:p>
          <a:p>
            <a:pPr>
              <a:spcBef>
                <a:spcPts val="600"/>
              </a:spcBef>
            </a:pPr>
            <a:r>
              <a:rPr lang="en-US" b="1" dirty="0" err="1" smtClean="0"/>
              <a:t>WriteFile.apk</a:t>
            </a:r>
            <a:endParaRPr lang="en-US" b="1" dirty="0" smtClean="0"/>
          </a:p>
          <a:p>
            <a:pPr lvl="1"/>
            <a:r>
              <a:rPr lang="en-US" dirty="0" smtClean="0"/>
              <a:t>Reads physical location (from GPS), </a:t>
            </a:r>
            <a:br>
              <a:rPr lang="en-US" dirty="0" smtClean="0"/>
            </a:br>
            <a:r>
              <a:rPr lang="en-US" dirty="0" smtClean="0"/>
              <a:t>passes through Echoer, and writes it to a file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837" y="4031091"/>
            <a:ext cx="5016327" cy="2369709"/>
          </a:xfrm>
          <a:prstGeom prst="rect">
            <a:avLst/>
          </a:prstGeom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8" y="1000986"/>
            <a:ext cx="2807192" cy="217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55659"/>
            <a:ext cx="7876413" cy="767646"/>
          </a:xfrm>
        </p:spPr>
        <p:txBody>
          <a:bodyPr>
            <a:normAutofit/>
          </a:bodyPr>
          <a:lstStyle/>
          <a:p>
            <a:r>
              <a:rPr lang="en-US" smtClean="0"/>
              <a:t>Testing </a:t>
            </a:r>
            <a:r>
              <a:rPr lang="en-US" err="1" smtClean="0"/>
              <a:t>DidFail</a:t>
            </a:r>
            <a:r>
              <a:rPr lang="en-US" smtClean="0"/>
              <a:t> analyzer: App Set 2 (DroidBench)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744" y="4092471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Some taint flows</a:t>
            </a:r>
            <a:r>
              <a:rPr lang="en-US" sz="1600" b="1" u="sng" dirty="0" smtClean="0"/>
              <a:t>:</a:t>
            </a:r>
            <a:endParaRPr lang="en-US" sz="1600" u="sng" dirty="0"/>
          </a:p>
        </p:txBody>
      </p:sp>
      <p:pic>
        <p:nvPicPr>
          <p:cNvPr id="2050" name="Picture 2" descr="\\ad\dfs\Users\lflynn\Documents\Seacord\FY14 work\paper for March 2014\PRESENTATION\figs from paper\DroidBench flows_transpare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7549" r="1625" b="6048"/>
          <a:stretch/>
        </p:blipFill>
        <p:spPr bwMode="auto">
          <a:xfrm>
            <a:off x="237744" y="4594878"/>
            <a:ext cx="8698610" cy="12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klieber\Documents\droidbench-flow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56" y="1659859"/>
            <a:ext cx="6553122" cy="26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5867" y="1047937"/>
            <a:ext cx="4773358" cy="19333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Int3  = I(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IntentSink2.apk, IntentSource1.apk, id3</a:t>
            </a:r>
            <a:r>
              <a:rPr lang="en-US" sz="1600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Int4  = I(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IntentSource1.apk, IntentSink1.apk, id4</a:t>
            </a:r>
            <a:r>
              <a:rPr lang="en-US" sz="1600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Res8  = R(Int4)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Src15 = </a:t>
            </a:r>
            <a:r>
              <a:rPr lang="en-US" sz="16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getDeviceId</a:t>
            </a:r>
            <a:endParaRPr lang="en-US" sz="1600" dirty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Snk13 = </a:t>
            </a:r>
            <a:r>
              <a:rPr lang="en-US" sz="1600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Log.i</a:t>
            </a:r>
            <a:endParaRPr lang="en-US" sz="1600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0321" y="1066990"/>
            <a:ext cx="3316033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Graph generated using </a:t>
            </a:r>
            <a:r>
              <a:rPr lang="en-US" dirty="0" err="1" smtClean="0">
                <a:solidFill>
                  <a:schemeClr val="tx2"/>
                </a:solidFill>
              </a:rPr>
              <a:t>GraphViz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069847"/>
            <a:ext cx="7486650" cy="5482177"/>
          </a:xfrm>
        </p:spPr>
        <p:txBody>
          <a:bodyPr/>
          <a:lstStyle/>
          <a:p>
            <a:r>
              <a:rPr lang="en-US" sz="2200" b="1" dirty="0" smtClean="0"/>
              <a:t>Unsoundness</a:t>
            </a:r>
          </a:p>
          <a:p>
            <a:pPr lvl="1"/>
            <a:r>
              <a:rPr lang="en-US" sz="1800" dirty="0" smtClean="0"/>
              <a:t>Inherited from FlowDroid/Epicc</a:t>
            </a:r>
          </a:p>
          <a:p>
            <a:pPr lvl="2"/>
            <a:r>
              <a:rPr lang="en-US" dirty="0" smtClean="0"/>
              <a:t>Native code, reflection, etc.</a:t>
            </a:r>
          </a:p>
          <a:p>
            <a:pPr lvl="1"/>
            <a:r>
              <a:rPr lang="en-US" sz="1800" dirty="0"/>
              <a:t>Shared static fields</a:t>
            </a:r>
          </a:p>
          <a:p>
            <a:pPr lvl="1"/>
            <a:r>
              <a:rPr lang="en-US" sz="1800" dirty="0" smtClean="0"/>
              <a:t>Implicit flows</a:t>
            </a:r>
          </a:p>
          <a:p>
            <a:pPr lvl="1"/>
            <a:r>
              <a:rPr lang="en-US" sz="1800" dirty="0" smtClean="0"/>
              <a:t>Currently, only </a:t>
            </a:r>
            <a:r>
              <a:rPr lang="en-US" sz="1800" dirty="0"/>
              <a:t>activity </a:t>
            </a:r>
            <a:r>
              <a:rPr lang="en-US" sz="1800" dirty="0" smtClean="0"/>
              <a:t>intents</a:t>
            </a:r>
            <a:endParaRPr lang="en-US" sz="1800" dirty="0"/>
          </a:p>
          <a:p>
            <a:pPr lvl="1"/>
            <a:r>
              <a:rPr lang="en-US" sz="1800" dirty="0" smtClean="0"/>
              <a:t>Bugs</a:t>
            </a:r>
          </a:p>
          <a:p>
            <a:r>
              <a:rPr lang="en-US" sz="2200" b="1" dirty="0" smtClean="0"/>
              <a:t>Imprecision</a:t>
            </a:r>
          </a:p>
          <a:p>
            <a:pPr lvl="1"/>
            <a:r>
              <a:rPr lang="en-US" sz="1800" dirty="0"/>
              <a:t>Inherited from FlowDroid/Epicc</a:t>
            </a:r>
          </a:p>
          <a:p>
            <a:pPr lvl="1"/>
            <a:r>
              <a:rPr lang="en-US" sz="1800" dirty="0" smtClean="0"/>
              <a:t>DidFail doesn’t consider permissions when matching intents</a:t>
            </a:r>
          </a:p>
          <a:p>
            <a:pPr lvl="1"/>
            <a:r>
              <a:rPr lang="en-US" sz="1800" dirty="0" smtClean="0"/>
              <a:t>All intents received by a component are conflated together </a:t>
            </a:r>
            <a:r>
              <a:rPr lang="en-US" sz="1800" dirty="0"/>
              <a:t>as a single </a:t>
            </a:r>
            <a:r>
              <a:rPr lang="en-US" sz="1800" dirty="0" smtClean="0"/>
              <a:t>source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Two-Phase Approach in App Stores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103050"/>
            <a:ext cx="7698380" cy="4572000"/>
          </a:xfrm>
        </p:spPr>
        <p:txBody>
          <a:bodyPr/>
          <a:lstStyle/>
          <a:p>
            <a:r>
              <a:rPr lang="en-US" sz="2000" dirty="0" smtClean="0"/>
              <a:t>We envision that the two-phase analysis can be used as follows:</a:t>
            </a:r>
          </a:p>
          <a:p>
            <a:pPr lvl="1"/>
            <a:r>
              <a:rPr lang="en-US" sz="1800" dirty="0" smtClean="0"/>
              <a:t>An app store runs the phase-1 analysis for each app it has.</a:t>
            </a:r>
          </a:p>
          <a:p>
            <a:pPr lvl="1"/>
            <a:r>
              <a:rPr lang="en-US" sz="1800" dirty="0" smtClean="0"/>
              <a:t>When the user wants to download a new app, the store runs the phase-2 analysis and indicates new flows.</a:t>
            </a:r>
          </a:p>
          <a:p>
            <a:pPr lvl="1"/>
            <a:r>
              <a:rPr lang="en-US" sz="1800" dirty="0" smtClean="0"/>
              <a:t>Fast response to user.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889" b="4322"/>
          <a:stretch/>
        </p:blipFill>
        <p:spPr>
          <a:xfrm>
            <a:off x="606288" y="2853049"/>
            <a:ext cx="8118665" cy="3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DidFail</a:t>
            </a:r>
            <a:r>
              <a:rPr lang="en-US" smtClean="0"/>
              <a:t> vs </a:t>
            </a:r>
            <a:r>
              <a:rPr lang="en-US" err="1" smtClean="0"/>
              <a:t>IccTA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243914"/>
            <a:ext cx="7774998" cy="4928286"/>
          </a:xfrm>
        </p:spPr>
        <p:txBody>
          <a:bodyPr/>
          <a:lstStyle/>
          <a:p>
            <a:r>
              <a:rPr lang="en-US" dirty="0" err="1" smtClean="0"/>
              <a:t>IccTA</a:t>
            </a:r>
            <a:r>
              <a:rPr lang="en-US" dirty="0" smtClean="0"/>
              <a:t> was developed (at roughly the same time as DidFail) by:</a:t>
            </a:r>
          </a:p>
          <a:p>
            <a:pPr lvl="1"/>
            <a:r>
              <a:rPr lang="en-US" dirty="0" smtClean="0"/>
              <a:t>Li </a:t>
            </a:r>
            <a:r>
              <a:rPr lang="en-US" dirty="0" err="1"/>
              <a:t>Li</a:t>
            </a:r>
            <a:r>
              <a:rPr lang="en-US" dirty="0" smtClean="0"/>
              <a:t>, </a:t>
            </a:r>
            <a:r>
              <a:rPr lang="en-US" dirty="0"/>
              <a:t>Alexandre </a:t>
            </a:r>
            <a:r>
              <a:rPr lang="en-US" dirty="0" err="1"/>
              <a:t>Bartel</a:t>
            </a:r>
            <a:r>
              <a:rPr lang="en-US" dirty="0"/>
              <a:t>, Jacques Klein, Yves Le </a:t>
            </a:r>
            <a:r>
              <a:rPr lang="en-US" dirty="0" err="1"/>
              <a:t>Traon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(Luxembourg)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Steven </a:t>
            </a:r>
            <a:r>
              <a:rPr lang="en-US" dirty="0" err="1"/>
              <a:t>Arzt</a:t>
            </a:r>
            <a:r>
              <a:rPr lang="en-US" dirty="0"/>
              <a:t>, Siegfried </a:t>
            </a:r>
            <a:r>
              <a:rPr lang="en-US" dirty="0" err="1"/>
              <a:t>Rasthofer</a:t>
            </a:r>
            <a:r>
              <a:rPr lang="en-US" dirty="0"/>
              <a:t>, Eric Bodden </a:t>
            </a:r>
            <a:r>
              <a:rPr lang="en-US" dirty="0">
                <a:solidFill>
                  <a:srgbClr val="0070C0"/>
                </a:solidFill>
              </a:rPr>
              <a:t>(EC SPRIDE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smtClean="0"/>
              <a:t>Damien </a:t>
            </a:r>
            <a:r>
              <a:rPr lang="en-US" dirty="0" err="1" smtClean="0"/>
              <a:t>Octeau</a:t>
            </a:r>
            <a:r>
              <a:rPr lang="en-US" dirty="0" smtClean="0"/>
              <a:t>, Patrick </a:t>
            </a:r>
            <a:r>
              <a:rPr lang="en-US" dirty="0"/>
              <a:t>McDaniel </a:t>
            </a:r>
            <a:r>
              <a:rPr lang="en-US" dirty="0" smtClean="0">
                <a:solidFill>
                  <a:srgbClr val="0070C0"/>
                </a:solidFill>
              </a:rPr>
              <a:t>(Penn State)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IccTA</a:t>
            </a:r>
            <a:r>
              <a:rPr lang="en-US" dirty="0" smtClean="0"/>
              <a:t> uses a one-phase analysis</a:t>
            </a:r>
          </a:p>
          <a:p>
            <a:pPr lvl="1"/>
            <a:r>
              <a:rPr lang="en-US" dirty="0" err="1" smtClean="0"/>
              <a:t>IccTA</a:t>
            </a:r>
            <a:r>
              <a:rPr lang="en-US" dirty="0" smtClean="0"/>
              <a:t> is more precise than </a:t>
            </a:r>
            <a:r>
              <a:rPr lang="en-US" dirty="0" err="1" smtClean="0"/>
              <a:t>DidFail’s</a:t>
            </a:r>
            <a:r>
              <a:rPr lang="en-US" dirty="0" smtClean="0"/>
              <a:t> two-phase analysis.</a:t>
            </a:r>
          </a:p>
          <a:p>
            <a:pPr lvl="1"/>
            <a:r>
              <a:rPr lang="en-US" dirty="0" smtClean="0"/>
              <a:t>Two-phase DidFail analysis allows fast 2nd-phase computation.</a:t>
            </a:r>
          </a:p>
          <a:p>
            <a:r>
              <a:rPr lang="en-US" dirty="0" smtClean="0"/>
              <a:t>Future collaboration </a:t>
            </a:r>
            <a:r>
              <a:rPr lang="en-US" smtClean="0"/>
              <a:t>between IccTA </a:t>
            </a:r>
            <a:r>
              <a:rPr lang="en-US" dirty="0" smtClean="0"/>
              <a:t>and DidFail teams?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103049"/>
            <a:ext cx="7698380" cy="5231075"/>
          </a:xfrm>
        </p:spPr>
        <p:txBody>
          <a:bodyPr/>
          <a:lstStyle/>
          <a:p>
            <a:r>
              <a:rPr lang="en-US" sz="2000" dirty="0" smtClean="0"/>
              <a:t>We introduced a new analysis that integrates and enhances existing Android app static analyses.</a:t>
            </a:r>
          </a:p>
          <a:p>
            <a:r>
              <a:rPr lang="en-US" sz="2000" dirty="0" smtClean="0"/>
              <a:t>Demonstrated feasibility by implementing a prototype and testing it.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wo-phase analysis can be used by app store to provide fast response.</a:t>
            </a:r>
          </a:p>
          <a:p>
            <a:r>
              <a:rPr lang="en-US" sz="2000" dirty="0" smtClean="0"/>
              <a:t>Future work:</a:t>
            </a:r>
          </a:p>
          <a:p>
            <a:pPr lvl="1"/>
            <a:r>
              <a:rPr lang="en-US" sz="1800" dirty="0" smtClean="0"/>
              <a:t>Implicit flows</a:t>
            </a:r>
          </a:p>
          <a:p>
            <a:pPr lvl="1"/>
            <a:r>
              <a:rPr lang="en-US" sz="1800" dirty="0"/>
              <a:t>Static </a:t>
            </a:r>
            <a:r>
              <a:rPr lang="en-US" sz="1800" dirty="0" smtClean="0"/>
              <a:t>fields</a:t>
            </a:r>
          </a:p>
          <a:p>
            <a:pPr lvl="1"/>
            <a:r>
              <a:rPr lang="en-US" sz="1800" dirty="0" smtClean="0"/>
              <a:t>Distinguish different received intents</a:t>
            </a:r>
            <a:endParaRPr lang="en-US" sz="1800" dirty="0"/>
          </a:p>
          <a:p>
            <a:pPr lvl="1"/>
            <a:r>
              <a:rPr lang="en-US" sz="1800" dirty="0" smtClean="0"/>
              <a:t>Other data channels (file system, non-activity intents)</a:t>
            </a:r>
          </a:p>
          <a:p>
            <a:pPr lvl="1"/>
            <a:r>
              <a:rPr lang="en-US" sz="1800" dirty="0" smtClean="0"/>
              <a:t>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Thank You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Introduction: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166328"/>
            <a:ext cx="7486650" cy="4665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Android apps have four types of </a:t>
            </a:r>
            <a:r>
              <a:rPr lang="en-US" b="1" dirty="0" smtClean="0"/>
              <a:t>components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Activities </a:t>
            </a:r>
            <a:r>
              <a:rPr lang="en-US" b="1" dirty="0" smtClean="0">
                <a:solidFill>
                  <a:srgbClr val="C00000"/>
                </a:solidFill>
              </a:rPr>
              <a:t>(our focus)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 smtClean="0"/>
              <a:t>Content </a:t>
            </a:r>
            <a:r>
              <a:rPr lang="en-US" dirty="0"/>
              <a:t>providers</a:t>
            </a:r>
          </a:p>
          <a:p>
            <a:pPr lvl="1"/>
            <a:r>
              <a:rPr lang="en-US" dirty="0" smtClean="0"/>
              <a:t>Broadcast </a:t>
            </a:r>
            <a:r>
              <a:rPr lang="en-US" dirty="0"/>
              <a:t>receivers</a:t>
            </a: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Intents</a:t>
            </a:r>
            <a:r>
              <a:rPr lang="en-US" sz="2000" dirty="0" smtClean="0"/>
              <a:t> </a:t>
            </a:r>
            <a:r>
              <a:rPr lang="en-US" dirty="0" smtClean="0"/>
              <a:t>are messages to components.</a:t>
            </a:r>
          </a:p>
          <a:p>
            <a:pPr lvl="1"/>
            <a:r>
              <a:rPr lang="en-US" dirty="0" smtClean="0"/>
              <a:t>Explicit or implicit designation of recipient</a:t>
            </a:r>
          </a:p>
          <a:p>
            <a:r>
              <a:rPr lang="en-US" dirty="0" smtClean="0"/>
              <a:t>Components declare </a:t>
            </a:r>
            <a:r>
              <a:rPr lang="en-US" b="1" dirty="0" smtClean="0"/>
              <a:t>intent filters</a:t>
            </a:r>
            <a:r>
              <a:rPr lang="en-US" dirty="0"/>
              <a:t> </a:t>
            </a:r>
            <a:r>
              <a:rPr lang="en-US" dirty="0" smtClean="0"/>
              <a:t>to receive implicit intents.</a:t>
            </a:r>
          </a:p>
          <a:p>
            <a:r>
              <a:rPr lang="en-US" dirty="0" smtClean="0"/>
              <a:t>Matched based on properties of intents, e.g.:</a:t>
            </a:r>
          </a:p>
          <a:p>
            <a:pPr lvl="1"/>
            <a:r>
              <a:rPr lang="en-US" dirty="0" smtClean="0"/>
              <a:t>Action string (e.g., “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android.intent.action.VIEW</a:t>
            </a:r>
            <a:r>
              <a:rPr lang="en-US" sz="1600" dirty="0" smtClean="0"/>
              <a:t> 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Data MIME type (e.g., “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image/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png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200705"/>
            <a:ext cx="7486650" cy="3673048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cs typeface="Arial" panose="020B0604020202020204" pitchFamily="34" charset="0"/>
              </a:rPr>
              <a:t>Taint Analysis </a:t>
            </a:r>
            <a:r>
              <a:rPr lang="en-US" sz="2400" dirty="0" smtClean="0"/>
              <a:t>tracks </a:t>
            </a:r>
            <a:r>
              <a:rPr lang="en-US" sz="2400" dirty="0"/>
              <a:t>the flow of sensitive </a:t>
            </a:r>
            <a:r>
              <a:rPr lang="en-US" sz="2400" dirty="0" smtClean="0"/>
              <a:t>data.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Can be static analysis or dynamic analysis.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Our analysis is static.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We build upon existing Android </a:t>
            </a:r>
            <a:r>
              <a:rPr lang="en-US" dirty="0">
                <a:solidFill>
                  <a:schemeClr val="tx2"/>
                </a:solidFill>
              </a:rPr>
              <a:t>static </a:t>
            </a:r>
            <a:r>
              <a:rPr lang="en-US" dirty="0" smtClean="0">
                <a:solidFill>
                  <a:schemeClr val="tx2"/>
                </a:solidFill>
              </a:rPr>
              <a:t>analyses:</a:t>
            </a: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FlowDroid</a:t>
            </a:r>
            <a:r>
              <a:rPr lang="en-US" dirty="0" smtClean="0">
                <a:solidFill>
                  <a:schemeClr val="tx2"/>
                </a:solidFill>
              </a:rPr>
              <a:t> [1]: finds intra-component information flow</a:t>
            </a: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Epicc</a:t>
            </a:r>
            <a:r>
              <a:rPr lang="en-US" dirty="0" smtClean="0">
                <a:solidFill>
                  <a:schemeClr val="tx2"/>
                </a:solidFill>
              </a:rPr>
              <a:t> [2]: identifies </a:t>
            </a:r>
            <a:r>
              <a:rPr lang="en-US" dirty="0">
                <a:solidFill>
                  <a:schemeClr val="tx2"/>
                </a:solidFill>
              </a:rPr>
              <a:t>intent specifications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4897266"/>
            <a:ext cx="7486650" cy="1414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spcBef>
                <a:spcPts val="600"/>
              </a:spcBef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	S.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Arzt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“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FlowDroid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Precise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Context, Flow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Field, Object-sensitive and Lifecycle-aware Taint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for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Apps”. </a:t>
            </a:r>
            <a:r>
              <a:rPr lang="en-US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PLDI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2014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01638" indent="-401638">
              <a:spcBef>
                <a:spcPts val="600"/>
              </a:spcBef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[2]	D.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Octeau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“Effective inter-component communication mapping in Android with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Epicc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 essential step towards holistic security analysis”. </a:t>
            </a:r>
            <a:r>
              <a:rPr lang="en-US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USENIX Security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2013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Contribution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234440"/>
            <a:ext cx="7486650" cy="4937760"/>
          </a:xfrm>
        </p:spPr>
        <p:txBody>
          <a:bodyPr>
            <a:normAutofit/>
          </a:bodyPr>
          <a:lstStyle/>
          <a:p>
            <a:r>
              <a:rPr lang="en-US" smtClean="0"/>
              <a:t>We developed a static analyzer called “</a:t>
            </a:r>
            <a:r>
              <a:rPr lang="en-US" b="1" err="1" smtClean="0"/>
              <a:t>DidFail</a:t>
            </a:r>
            <a:r>
              <a:rPr lang="en-US" smtClean="0"/>
              <a:t>” </a:t>
            </a:r>
            <a:br>
              <a:rPr lang="en-US" smtClean="0"/>
            </a:br>
            <a:r>
              <a:rPr lang="en-US" smtClean="0"/>
              <a:t>(“Droid </a:t>
            </a:r>
            <a:r>
              <a:rPr lang="en-US"/>
              <a:t>Intent Data Flow Analysis for Information </a:t>
            </a:r>
            <a:r>
              <a:rPr lang="en-US" smtClean="0"/>
              <a:t>Leakage”).</a:t>
            </a:r>
          </a:p>
          <a:p>
            <a:pPr lvl="1"/>
            <a:r>
              <a:rPr lang="en-US" sz="1800" smtClean="0"/>
              <a:t>Finds flows of sensitive data across app boundaries.</a:t>
            </a:r>
            <a:endParaRPr lang="en-US" baseline="30000" smtClean="0"/>
          </a:p>
          <a:p>
            <a:pPr lvl="1"/>
            <a:r>
              <a:rPr lang="en-US" sz="1800" smtClean="0"/>
              <a:t>Source code and binaries available at:        </a:t>
            </a:r>
            <a:r>
              <a:rPr lang="en-US" sz="1800">
                <a:solidFill>
                  <a:srgbClr val="0070C0"/>
                </a:solidFill>
                <a:cs typeface="Consolas" panose="020B0609020204030204" pitchFamily="49" charset="0"/>
              </a:rPr>
              <a:t>(or </a:t>
            </a:r>
            <a:r>
              <a:rPr lang="en-US" sz="1800" smtClean="0">
                <a:solidFill>
                  <a:srgbClr val="0070C0"/>
                </a:solidFill>
                <a:cs typeface="Consolas" panose="020B0609020204030204" pitchFamily="49" charset="0"/>
              </a:rPr>
              <a:t>google “DidFail SOAP”)</a:t>
            </a:r>
            <a:r>
              <a:rPr lang="en-US" sz="1800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" smtClean="0"/>
              <a:t/>
            </a:r>
            <a:br>
              <a:rPr lang="en-US" sz="400" smtClean="0"/>
            </a:br>
            <a:r>
              <a:rPr 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http://www.cert.org/secure-coding/tools/didfail.cfm</a:t>
            </a:r>
          </a:p>
          <a:p>
            <a:r>
              <a:rPr lang="en-US" sz="2200" smtClean="0"/>
              <a:t>Two-phase analysis: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smtClean="0"/>
              <a:t>Analyze each app in isolation.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smtClean="0"/>
              <a:t>Use the result of Phase-1 analysis to determine inter-app flows.</a:t>
            </a:r>
          </a:p>
          <a:p>
            <a:r>
              <a:rPr lang="en-US" sz="2200" smtClean="0"/>
              <a:t>We tested our analyzer on two sets of apps.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600200"/>
            <a:ext cx="7588212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/>
              <a:t>Definition.</a:t>
            </a:r>
            <a:r>
              <a:rPr lang="en-US" smtClean="0"/>
              <a:t> A </a:t>
            </a:r>
            <a:r>
              <a:rPr lang="en-US" i="1" smtClean="0"/>
              <a:t>source</a:t>
            </a:r>
            <a:r>
              <a:rPr lang="en-US" smtClean="0"/>
              <a:t> is </a:t>
            </a:r>
            <a:r>
              <a:rPr lang="en-US"/>
              <a:t>an </a:t>
            </a:r>
            <a:r>
              <a:rPr lang="en-US" u="sng"/>
              <a:t>external</a:t>
            </a:r>
            <a:r>
              <a:rPr lang="en-US"/>
              <a:t> resource (external to </a:t>
            </a:r>
            <a:r>
              <a:rPr lang="en-US" smtClean="0"/>
              <a:t>the app</a:t>
            </a:r>
            <a:r>
              <a:rPr lang="en-US"/>
              <a:t>, not necessarily external to the phone) from which data is </a:t>
            </a:r>
            <a:r>
              <a:rPr lang="en-US" smtClean="0"/>
              <a:t>read. </a:t>
            </a:r>
          </a:p>
          <a:p>
            <a:pPr marL="0" indent="0">
              <a:buNone/>
            </a:pPr>
            <a:r>
              <a:rPr lang="en-US" b="1" smtClean="0"/>
              <a:t>Definition.</a:t>
            </a:r>
            <a:r>
              <a:rPr lang="en-US" smtClean="0"/>
              <a:t> A </a:t>
            </a:r>
            <a:r>
              <a:rPr lang="en-US" i="1"/>
              <a:t>sink </a:t>
            </a:r>
            <a:r>
              <a:rPr lang="en-US"/>
              <a:t>i</a:t>
            </a:r>
            <a:r>
              <a:rPr lang="en-US" smtClean="0"/>
              <a:t>s </a:t>
            </a:r>
            <a:r>
              <a:rPr lang="en-US"/>
              <a:t>an </a:t>
            </a:r>
            <a:r>
              <a:rPr lang="en-US" u="sng"/>
              <a:t>external</a:t>
            </a:r>
            <a:r>
              <a:rPr lang="en-US"/>
              <a:t> resource to which data is written. </a:t>
            </a: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For example,</a:t>
            </a:r>
          </a:p>
          <a:p>
            <a:r>
              <a:rPr lang="en-US" b="1" smtClean="0"/>
              <a:t>Sources</a:t>
            </a:r>
            <a:r>
              <a:rPr lang="en-US" smtClean="0"/>
              <a:t>: Device ID, </a:t>
            </a:r>
            <a:r>
              <a:rPr lang="en-US"/>
              <a:t>contacts, photos, current </a:t>
            </a:r>
            <a:r>
              <a:rPr lang="en-US" smtClean="0"/>
              <a:t>location, etc.</a:t>
            </a:r>
          </a:p>
          <a:p>
            <a:r>
              <a:rPr lang="en-US" b="1" smtClean="0"/>
              <a:t>Sinks</a:t>
            </a:r>
            <a:r>
              <a:rPr lang="en-US" smtClean="0"/>
              <a:t>: Internet</a:t>
            </a:r>
            <a:r>
              <a:rPr lang="en-US"/>
              <a:t>, </a:t>
            </a:r>
            <a:r>
              <a:rPr lang="en-US" smtClean="0"/>
              <a:t>outbound text </a:t>
            </a:r>
            <a:r>
              <a:rPr lang="en-US"/>
              <a:t>messages, </a:t>
            </a:r>
            <a:r>
              <a:rPr lang="en-US" smtClean="0"/>
              <a:t>file system,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138561"/>
            <a:ext cx="7756032" cy="484966"/>
          </a:xfrm>
        </p:spPr>
        <p:txBody>
          <a:bodyPr>
            <a:noAutofit/>
          </a:bodyPr>
          <a:lstStyle/>
          <a:p>
            <a:r>
              <a:rPr lang="en-US" smtClean="0"/>
              <a:t>App </a:t>
            </a:r>
            <a:r>
              <a:rPr lang="en-US" i="1" err="1" smtClean="0"/>
              <a:t>SendSMS.apk</a:t>
            </a:r>
            <a:r>
              <a:rPr lang="en-US" smtClean="0"/>
              <a:t> sends an </a:t>
            </a:r>
            <a:r>
              <a:rPr lang="en-US" b="1" smtClean="0"/>
              <a:t>intent</a:t>
            </a:r>
            <a:r>
              <a:rPr lang="en-US" smtClean="0"/>
              <a:t> (a message) to </a:t>
            </a:r>
            <a:r>
              <a:rPr lang="en-US" i="1" smtClean="0"/>
              <a:t>Echoer.apk</a:t>
            </a:r>
            <a:r>
              <a:rPr lang="en-US" smtClean="0"/>
              <a:t>, which sends a </a:t>
            </a:r>
            <a:r>
              <a:rPr lang="en-US" b="1" smtClean="0"/>
              <a:t>result</a:t>
            </a:r>
            <a:r>
              <a:rPr lang="en-US" smtClean="0"/>
              <a:t> back.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675" y="5375507"/>
            <a:ext cx="7756032" cy="9837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800" smtClean="0"/>
              <a:t>SendSMS.apk tries to launder the taint through Echoer.apk.</a:t>
            </a:r>
          </a:p>
          <a:p>
            <a:pPr>
              <a:spcBef>
                <a:spcPts val="800"/>
              </a:spcBef>
            </a:pPr>
            <a:r>
              <a:rPr lang="en-US" sz="1800" smtClean="0"/>
              <a:t>Existing static analysis tools cannot precisely detect such inter-app data flows.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68509" y="2349385"/>
            <a:ext cx="1184989" cy="681134"/>
          </a:xfrm>
          <a:prstGeom prst="roundRect">
            <a:avLst/>
          </a:prstGeom>
          <a:solidFill>
            <a:srgbClr val="6FB3FD">
              <a:alpha val="49804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90837" y="3016230"/>
            <a:ext cx="2511665" cy="435820"/>
          </a:xfrm>
          <a:prstGeom prst="roundRect">
            <a:avLst/>
          </a:prstGeom>
          <a:solidFill>
            <a:srgbClr val="6FB3FD">
              <a:alpha val="49804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57937" y="2784031"/>
            <a:ext cx="1221027" cy="435820"/>
          </a:xfrm>
          <a:prstGeom prst="roundRect">
            <a:avLst/>
          </a:prstGeom>
          <a:solidFill>
            <a:srgbClr val="6FB3FD">
              <a:alpha val="49804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57937" y="3784156"/>
            <a:ext cx="1266826" cy="435820"/>
          </a:xfrm>
          <a:prstGeom prst="roundRect">
            <a:avLst/>
          </a:prstGeom>
          <a:solidFill>
            <a:srgbClr val="6FB3FD">
              <a:alpha val="49804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95663" y="3630589"/>
            <a:ext cx="2006839" cy="435820"/>
          </a:xfrm>
          <a:prstGeom prst="roundRect">
            <a:avLst/>
          </a:prstGeom>
          <a:solidFill>
            <a:srgbClr val="6FB3FD">
              <a:alpha val="49804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2024" y="4373538"/>
            <a:ext cx="1640127" cy="588225"/>
          </a:xfrm>
          <a:prstGeom prst="roundRect">
            <a:avLst/>
          </a:prstGeom>
          <a:solidFill>
            <a:srgbClr val="6FB3FD">
              <a:alpha val="49804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1057275" y="1981994"/>
            <a:ext cx="7229475" cy="2998788"/>
            <a:chOff x="666" y="1188"/>
            <a:chExt cx="4554" cy="1889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66" y="1188"/>
              <a:ext cx="4554" cy="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3374" y="1855"/>
              <a:ext cx="564" cy="1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878" y="1831"/>
              <a:ext cx="119" cy="70"/>
            </a:xfrm>
            <a:custGeom>
              <a:avLst/>
              <a:gdLst>
                <a:gd name="T0" fmla="*/ 0 w 119"/>
                <a:gd name="T1" fmla="*/ 0 h 70"/>
                <a:gd name="T2" fmla="*/ 119 w 119"/>
                <a:gd name="T3" fmla="*/ 10 h 70"/>
                <a:gd name="T4" fmla="*/ 15 w 119"/>
                <a:gd name="T5" fmla="*/ 70 h 70"/>
                <a:gd name="T6" fmla="*/ 26 w 119"/>
                <a:gd name="T7" fmla="*/ 31 h 70"/>
                <a:gd name="T8" fmla="*/ 0 w 11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0">
                  <a:moveTo>
                    <a:pt x="0" y="0"/>
                  </a:moveTo>
                  <a:lnTo>
                    <a:pt x="119" y="10"/>
                  </a:lnTo>
                  <a:lnTo>
                    <a:pt x="15" y="70"/>
                  </a:lnTo>
                  <a:lnTo>
                    <a:pt x="2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3449" y="2383"/>
              <a:ext cx="563" cy="9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390" y="2356"/>
              <a:ext cx="117" cy="70"/>
            </a:xfrm>
            <a:custGeom>
              <a:avLst/>
              <a:gdLst>
                <a:gd name="T0" fmla="*/ 106 w 117"/>
                <a:gd name="T1" fmla="*/ 70 h 70"/>
                <a:gd name="T2" fmla="*/ 0 w 117"/>
                <a:gd name="T3" fmla="*/ 16 h 70"/>
                <a:gd name="T4" fmla="*/ 117 w 117"/>
                <a:gd name="T5" fmla="*/ 0 h 70"/>
                <a:gd name="T6" fmla="*/ 93 w 117"/>
                <a:gd name="T7" fmla="*/ 32 h 70"/>
                <a:gd name="T8" fmla="*/ 106 w 117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0">
                  <a:moveTo>
                    <a:pt x="106" y="70"/>
                  </a:moveTo>
                  <a:lnTo>
                    <a:pt x="0" y="16"/>
                  </a:lnTo>
                  <a:lnTo>
                    <a:pt x="117" y="0"/>
                  </a:lnTo>
                  <a:lnTo>
                    <a:pt x="93" y="32"/>
                  </a:lnTo>
                  <a:lnTo>
                    <a:pt x="106" y="7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402" y="1945"/>
              <a:ext cx="0" cy="31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4367" y="2205"/>
              <a:ext cx="71" cy="114"/>
            </a:xfrm>
            <a:custGeom>
              <a:avLst/>
              <a:gdLst>
                <a:gd name="T0" fmla="*/ 71 w 71"/>
                <a:gd name="T1" fmla="*/ 0 h 114"/>
                <a:gd name="T2" fmla="*/ 35 w 71"/>
                <a:gd name="T3" fmla="*/ 114 h 114"/>
                <a:gd name="T4" fmla="*/ 0 w 71"/>
                <a:gd name="T5" fmla="*/ 0 h 114"/>
                <a:gd name="T6" fmla="*/ 35 w 71"/>
                <a:gd name="T7" fmla="*/ 19 h 114"/>
                <a:gd name="T8" fmla="*/ 71 w 7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4">
                  <a:moveTo>
                    <a:pt x="71" y="0"/>
                  </a:moveTo>
                  <a:lnTo>
                    <a:pt x="35" y="114"/>
                  </a:lnTo>
                  <a:lnTo>
                    <a:pt x="0" y="0"/>
                  </a:lnTo>
                  <a:lnTo>
                    <a:pt x="35" y="1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389" y="1626"/>
              <a:ext cx="462" cy="18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788" y="1758"/>
              <a:ext cx="118" cy="75"/>
            </a:xfrm>
            <a:custGeom>
              <a:avLst/>
              <a:gdLst>
                <a:gd name="T0" fmla="*/ 26 w 118"/>
                <a:gd name="T1" fmla="*/ 0 h 75"/>
                <a:gd name="T2" fmla="*/ 118 w 118"/>
                <a:gd name="T3" fmla="*/ 75 h 75"/>
                <a:gd name="T4" fmla="*/ 0 w 118"/>
                <a:gd name="T5" fmla="*/ 65 h 75"/>
                <a:gd name="T6" fmla="*/ 31 w 118"/>
                <a:gd name="T7" fmla="*/ 39 h 75"/>
                <a:gd name="T8" fmla="*/ 26 w 1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5">
                  <a:moveTo>
                    <a:pt x="26" y="0"/>
                  </a:moveTo>
                  <a:lnTo>
                    <a:pt x="118" y="75"/>
                  </a:lnTo>
                  <a:lnTo>
                    <a:pt x="0" y="65"/>
                  </a:lnTo>
                  <a:lnTo>
                    <a:pt x="31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492" y="2441"/>
              <a:ext cx="606" cy="21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435" y="2600"/>
              <a:ext cx="119" cy="71"/>
            </a:xfrm>
            <a:custGeom>
              <a:avLst/>
              <a:gdLst>
                <a:gd name="T0" fmla="*/ 119 w 119"/>
                <a:gd name="T1" fmla="*/ 67 h 71"/>
                <a:gd name="T2" fmla="*/ 0 w 119"/>
                <a:gd name="T3" fmla="*/ 71 h 71"/>
                <a:gd name="T4" fmla="*/ 95 w 119"/>
                <a:gd name="T5" fmla="*/ 0 h 71"/>
                <a:gd name="T6" fmla="*/ 89 w 119"/>
                <a:gd name="T7" fmla="*/ 40 h 71"/>
                <a:gd name="T8" fmla="*/ 119 w 119"/>
                <a:gd name="T9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">
                  <a:moveTo>
                    <a:pt x="119" y="67"/>
                  </a:moveTo>
                  <a:lnTo>
                    <a:pt x="0" y="71"/>
                  </a:lnTo>
                  <a:lnTo>
                    <a:pt x="95" y="0"/>
                  </a:lnTo>
                  <a:lnTo>
                    <a:pt x="89" y="40"/>
                  </a:lnTo>
                  <a:lnTo>
                    <a:pt x="119" y="6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977" y="1236"/>
              <a:ext cx="1028" cy="283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977" y="1519"/>
              <a:ext cx="1028" cy="1348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708" y="1519"/>
              <a:ext cx="1702" cy="1348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1708" y="1236"/>
              <a:ext cx="1702" cy="283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048" y="2388"/>
              <a:ext cx="76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setResult()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048" y="1750"/>
              <a:ext cx="7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getIntent()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" name="Rectangle 25"/>
            <p:cNvSpPr>
              <a:spLocks noChangeArrowheads="1"/>
            </p:cNvSpPr>
            <p:nvPr/>
          </p:nvSpPr>
          <p:spPr bwMode="auto">
            <a:xfrm>
              <a:off x="2214" y="2282"/>
              <a:ext cx="10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onActivityResult()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" name="Rectangle 26"/>
            <p:cNvSpPr>
              <a:spLocks noChangeArrowheads="1"/>
            </p:cNvSpPr>
            <p:nvPr/>
          </p:nvSpPr>
          <p:spPr bwMode="auto">
            <a:xfrm>
              <a:off x="4154" y="1324"/>
              <a:ext cx="79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Echoer.apk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ctangle 27"/>
            <p:cNvSpPr>
              <a:spLocks noChangeArrowheads="1"/>
            </p:cNvSpPr>
            <p:nvPr/>
          </p:nvSpPr>
          <p:spPr bwMode="auto">
            <a:xfrm>
              <a:off x="858" y="1466"/>
              <a:ext cx="6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Device 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ctangle 28"/>
            <p:cNvSpPr>
              <a:spLocks noChangeArrowheads="1"/>
            </p:cNvSpPr>
            <p:nvPr/>
          </p:nvSpPr>
          <p:spPr bwMode="auto">
            <a:xfrm>
              <a:off x="858" y="1620"/>
              <a:ext cx="6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(Source)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9"/>
            <p:cNvSpPr>
              <a:spLocks noChangeArrowheads="1"/>
            </p:cNvSpPr>
            <p:nvPr/>
          </p:nvSpPr>
          <p:spPr bwMode="auto">
            <a:xfrm>
              <a:off x="2098" y="1324"/>
              <a:ext cx="98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SendSMS.apk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30"/>
            <p:cNvSpPr>
              <a:spLocks noChangeArrowheads="1"/>
            </p:cNvSpPr>
            <p:nvPr/>
          </p:nvSpPr>
          <p:spPr bwMode="auto">
            <a:xfrm>
              <a:off x="716" y="2707"/>
              <a:ext cx="96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Text Message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31"/>
            <p:cNvSpPr>
              <a:spLocks noChangeArrowheads="1"/>
            </p:cNvSpPr>
            <p:nvPr/>
          </p:nvSpPr>
          <p:spPr bwMode="auto">
            <a:xfrm>
              <a:off x="1920" y="1892"/>
              <a:ext cx="1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startActivityForResult()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32"/>
            <p:cNvSpPr>
              <a:spLocks noChangeArrowheads="1"/>
            </p:cNvSpPr>
            <p:nvPr/>
          </p:nvSpPr>
          <p:spPr bwMode="auto">
            <a:xfrm>
              <a:off x="787" y="2861"/>
              <a:ext cx="5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 (Sink)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4" name="TextBox 3083"/>
          <p:cNvSpPr txBox="1"/>
          <p:nvPr/>
        </p:nvSpPr>
        <p:spPr>
          <a:xfrm rot="20814746">
            <a:off x="5493067" y="2846308"/>
            <a:ext cx="6216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mtClean="0"/>
              <a:t>intent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593208">
            <a:off x="5658420" y="3669359"/>
            <a:ext cx="6216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mtClean="0"/>
              <a:t>result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2249" r="2249"/>
          <a:stretch/>
        </p:blipFill>
        <p:spPr>
          <a:xfrm>
            <a:off x="4910328" y="3670311"/>
            <a:ext cx="4174615" cy="268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Design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06" y="1280160"/>
            <a:ext cx="8161300" cy="2390151"/>
          </a:xfrm>
        </p:spPr>
        <p:txBody>
          <a:bodyPr>
            <a:normAutofit/>
          </a:bodyPr>
          <a:lstStyle/>
          <a:p>
            <a:r>
              <a:rPr lang="en-US" b="1" dirty="0" smtClean="0"/>
              <a:t>Phase </a:t>
            </a:r>
            <a:r>
              <a:rPr lang="en-US" b="1" dirty="0"/>
              <a:t>1</a:t>
            </a:r>
            <a:r>
              <a:rPr lang="en-US" dirty="0"/>
              <a:t>: Each app analyzed once, in </a:t>
            </a:r>
            <a:r>
              <a:rPr lang="en-US" dirty="0" smtClean="0"/>
              <a:t>isolation.</a:t>
            </a:r>
          </a:p>
          <a:p>
            <a:pPr lvl="1"/>
            <a:r>
              <a:rPr lang="en-US" b="1" dirty="0" err="1" smtClean="0"/>
              <a:t>FlowDroid</a:t>
            </a:r>
            <a:r>
              <a:rPr lang="en-US" b="1" dirty="0" smtClean="0"/>
              <a:t>:</a:t>
            </a:r>
            <a:r>
              <a:rPr lang="en-US" dirty="0" smtClean="0"/>
              <a:t> Finds tainted dataflow </a:t>
            </a:r>
            <a:r>
              <a:rPr lang="en-US" dirty="0"/>
              <a:t>from sources to </a:t>
            </a:r>
            <a:r>
              <a:rPr lang="en-US" dirty="0" smtClean="0"/>
              <a:t>sinks.</a:t>
            </a:r>
          </a:p>
          <a:p>
            <a:pPr lvl="2"/>
            <a:r>
              <a:rPr lang="en-US" dirty="0" smtClean="0"/>
              <a:t>Received intents are considered sources.</a:t>
            </a:r>
          </a:p>
          <a:p>
            <a:pPr lvl="2"/>
            <a:r>
              <a:rPr lang="en-US" dirty="0" smtClean="0"/>
              <a:t>Sent intent are considered sinks.</a:t>
            </a:r>
          </a:p>
          <a:p>
            <a:pPr lvl="1"/>
            <a:r>
              <a:rPr lang="en-US" b="1" dirty="0" err="1" smtClean="0"/>
              <a:t>Epicc</a:t>
            </a:r>
            <a:r>
              <a:rPr lang="en-US" b="1" dirty="0" smtClean="0"/>
              <a:t>:</a:t>
            </a:r>
            <a:r>
              <a:rPr lang="en-US" dirty="0" smtClean="0"/>
              <a:t> Determines properties of intents.</a:t>
            </a:r>
          </a:p>
          <a:p>
            <a:pPr lvl="1"/>
            <a:r>
              <a:rPr lang="en-US" dirty="0" smtClean="0"/>
              <a:t>Each intent-sending call site is labelled with a unique </a:t>
            </a:r>
            <a:r>
              <a:rPr lang="en-US" i="1" dirty="0" smtClean="0"/>
              <a:t>intent ID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27532" y="869345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627506" y="3771899"/>
            <a:ext cx="4393381" cy="25852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Phase 2</a:t>
            </a:r>
            <a:r>
              <a:rPr lang="en-US" dirty="0" smtClean="0"/>
              <a:t>: </a:t>
            </a:r>
            <a:r>
              <a:rPr lang="en-US" dirty="0" smtClean="0"/>
              <a:t>Analyze a set </a:t>
            </a:r>
            <a:r>
              <a:rPr lang="en-US" dirty="0" smtClean="0"/>
              <a:t>of apps: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For each intent </a:t>
            </a:r>
            <a:r>
              <a:rPr lang="en-US" sz="1800" b="1" dirty="0" smtClean="0">
                <a:solidFill>
                  <a:schemeClr val="tx2"/>
                </a:solidFill>
              </a:rPr>
              <a:t>sent</a:t>
            </a:r>
            <a:r>
              <a:rPr lang="en-US" sz="1800" dirty="0" smtClean="0">
                <a:solidFill>
                  <a:schemeClr val="tx2"/>
                </a:solidFill>
              </a:rPr>
              <a:t> by a component, determine which components can </a:t>
            </a:r>
            <a:r>
              <a:rPr lang="en-US" sz="1800" b="1" dirty="0" smtClean="0">
                <a:solidFill>
                  <a:schemeClr val="tx2"/>
                </a:solidFill>
              </a:rPr>
              <a:t>receive</a:t>
            </a:r>
            <a:r>
              <a:rPr lang="en-US" sz="1800" dirty="0" smtClean="0">
                <a:solidFill>
                  <a:schemeClr val="tx2"/>
                </a:solidFill>
              </a:rPr>
              <a:t> the intent.</a:t>
            </a:r>
            <a:endParaRPr lang="en-US" sz="1800" dirty="0" smtClean="0"/>
          </a:p>
          <a:p>
            <a:pPr lvl="1"/>
            <a:r>
              <a:rPr lang="en-US" sz="1800" dirty="0" smtClean="0"/>
              <a:t>Generate &amp; solve taint flow equations.</a:t>
            </a:r>
          </a:p>
        </p:txBody>
      </p:sp>
    </p:spTree>
    <p:extLst>
      <p:ext uri="{BB962C8B-B14F-4D97-AF65-F5344CB8AC3E}">
        <p14:creationId xmlns:p14="http://schemas.microsoft.com/office/powerpoint/2010/main" val="33916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124450" y="1096868"/>
            <a:ext cx="3552825" cy="1904371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1643" y="3706719"/>
            <a:ext cx="7905404" cy="1904371"/>
          </a:xfrm>
          <a:prstGeom prst="roundRect">
            <a:avLst>
              <a:gd name="adj" fmla="val 9307"/>
            </a:avLst>
          </a:prstGeom>
          <a:solidFill>
            <a:schemeClr val="accent5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8" name="Picture 6" descr="C:\Users\weklieber\Documents\figs-for-soap-slides\example-desc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81394" y="3829830"/>
            <a:ext cx="7473495" cy="8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50007" y="1188185"/>
            <a:ext cx="3427268" cy="17217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mtClean="0"/>
              <a:t>Three components: C</a:t>
            </a:r>
            <a:r>
              <a:rPr lang="en-US" baseline="-25000" smtClean="0"/>
              <a:t>1</a:t>
            </a:r>
            <a:r>
              <a:rPr lang="en-US" smtClean="0"/>
              <a:t>, C</a:t>
            </a:r>
            <a:r>
              <a:rPr lang="en-US" baseline="-25000" smtClean="0"/>
              <a:t>2</a:t>
            </a:r>
            <a:r>
              <a:rPr lang="en-US" smtClean="0"/>
              <a:t>, C</a:t>
            </a:r>
            <a:r>
              <a:rPr lang="en-US" baseline="-25000" smtClean="0"/>
              <a:t>3</a:t>
            </a:r>
            <a:r>
              <a:rPr lang="en-US" smtClean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mtClean="0"/>
              <a:t>C1 = SendSMS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mtClean="0"/>
              <a:t>C2 = Echoer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mtClean="0"/>
              <a:t>C3 is similar to C1</a:t>
            </a:r>
            <a:endParaRPr lang="en-US"/>
          </a:p>
        </p:txBody>
      </p:sp>
      <p:pic>
        <p:nvPicPr>
          <p:cNvPr id="15" name="Picture 6" descr="C:\Users\weklieber\Documents\figs-for-soap-slides\example-desc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781394" y="4634952"/>
            <a:ext cx="7473495" cy="4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weklieber\Documents\figs-for-soap-slides\example-desc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/>
        </p:blipFill>
        <p:spPr bwMode="auto">
          <a:xfrm>
            <a:off x="781394" y="5037512"/>
            <a:ext cx="7473495" cy="4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1643" y="1043376"/>
            <a:ext cx="3149571" cy="2350531"/>
            <a:chOff x="681643" y="1043376"/>
            <a:chExt cx="3149571" cy="2350531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1672243" y="1576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1672243" y="2719775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3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3272443" y="2029352"/>
              <a:ext cx="457200" cy="4572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smtClean="0">
                  <a:solidFill>
                    <a:schemeClr val="tx2"/>
                  </a:solidFill>
                </a:rPr>
                <a:t> </a:t>
              </a:r>
              <a:r>
                <a:rPr lang="en-US" smtClean="0">
                  <a:solidFill>
                    <a:schemeClr val="tx2"/>
                  </a:solidFill>
                </a:rPr>
                <a:t>C</a:t>
              </a:r>
              <a:r>
                <a:rPr lang="en-US" sz="2000" baseline="-25000" smtClean="0">
                  <a:solidFill>
                    <a:schemeClr val="tx2"/>
                  </a:solidFill>
                </a:rPr>
                <a:t>2</a:t>
              </a:r>
              <a:endParaRPr lang="en-US" sz="2000" smtClean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86443" y="104337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4170" y="2351291"/>
              <a:ext cx="79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src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0796" y="184218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1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1643" y="3024575"/>
              <a:ext cx="92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smtClean="0">
                  <a:solidFill>
                    <a:schemeClr val="tx2"/>
                  </a:solidFill>
                  <a:latin typeface="Arial"/>
                </a:rPr>
                <a:t>sink</a:t>
              </a:r>
              <a:r>
                <a:rPr lang="en-US" sz="1800" b="0" baseline="-25000" smtClean="0">
                  <a:solidFill>
                    <a:schemeClr val="tx2"/>
                  </a:solidFill>
                  <a:latin typeface="Arial"/>
                </a:rPr>
                <a:t>3</a:t>
              </a:r>
              <a:endParaRPr lang="en-US" sz="1800" b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077781" y="1900947"/>
              <a:ext cx="1193370" cy="278969"/>
            </a:xfrm>
            <a:custGeom>
              <a:avLst/>
              <a:gdLst>
                <a:gd name="connsiteX0" fmla="*/ 1121319 w 1121319"/>
                <a:gd name="connsiteY0" fmla="*/ 325464 h 325464"/>
                <a:gd name="connsiteX1" fmla="*/ 493638 w 1121319"/>
                <a:gd name="connsiteY1" fmla="*/ 263471 h 325464"/>
                <a:gd name="connsiteX2" fmla="*/ 13191 w 1121319"/>
                <a:gd name="connsiteY2" fmla="*/ 0 h 325464"/>
                <a:gd name="connsiteX0" fmla="*/ 1122800 w 1122800"/>
                <a:gd name="connsiteY0" fmla="*/ 325464 h 325464"/>
                <a:gd name="connsiteX1" fmla="*/ 448624 w 1122800"/>
                <a:gd name="connsiteY1" fmla="*/ 240224 h 325464"/>
                <a:gd name="connsiteX2" fmla="*/ 14672 w 1122800"/>
                <a:gd name="connsiteY2" fmla="*/ 0 h 325464"/>
                <a:gd name="connsiteX0" fmla="*/ 1070363 w 1070363"/>
                <a:gd name="connsiteY0" fmla="*/ 371959 h 371959"/>
                <a:gd name="connsiteX1" fmla="*/ 396187 w 1070363"/>
                <a:gd name="connsiteY1" fmla="*/ 286719 h 371959"/>
                <a:gd name="connsiteX2" fmla="*/ 16479 w 1070363"/>
                <a:gd name="connsiteY2" fmla="*/ 0 h 371959"/>
                <a:gd name="connsiteX0" fmla="*/ 1085302 w 1085302"/>
                <a:gd name="connsiteY0" fmla="*/ 278969 h 278969"/>
                <a:gd name="connsiteX1" fmla="*/ 411126 w 1085302"/>
                <a:gd name="connsiteY1" fmla="*/ 193729 h 278969"/>
                <a:gd name="connsiteX2" fmla="*/ 15919 w 1085302"/>
                <a:gd name="connsiteY2" fmla="*/ 0 h 278969"/>
                <a:gd name="connsiteX0" fmla="*/ 1205879 w 1205879"/>
                <a:gd name="connsiteY0" fmla="*/ 278969 h 278969"/>
                <a:gd name="connsiteX1" fmla="*/ 531703 w 1205879"/>
                <a:gd name="connsiteY1" fmla="*/ 193729 h 278969"/>
                <a:gd name="connsiteX2" fmla="*/ 12509 w 1205879"/>
                <a:gd name="connsiteY2" fmla="*/ 0 h 278969"/>
                <a:gd name="connsiteX0" fmla="*/ 1206733 w 1206733"/>
                <a:gd name="connsiteY0" fmla="*/ 278969 h 278969"/>
                <a:gd name="connsiteX1" fmla="*/ 501560 w 1206733"/>
                <a:gd name="connsiteY1" fmla="*/ 240224 h 278969"/>
                <a:gd name="connsiteX2" fmla="*/ 13363 w 1206733"/>
                <a:gd name="connsiteY2" fmla="*/ 0 h 278969"/>
                <a:gd name="connsiteX0" fmla="*/ 1205126 w 1205126"/>
                <a:gd name="connsiteY0" fmla="*/ 278969 h 278969"/>
                <a:gd name="connsiteX1" fmla="*/ 561946 w 1205126"/>
                <a:gd name="connsiteY1" fmla="*/ 69742 h 278969"/>
                <a:gd name="connsiteX2" fmla="*/ 11756 w 1205126"/>
                <a:gd name="connsiteY2" fmla="*/ 0 h 278969"/>
                <a:gd name="connsiteX0" fmla="*/ 1203584 w 1203584"/>
                <a:gd name="connsiteY0" fmla="*/ 278969 h 278969"/>
                <a:gd name="connsiteX1" fmla="*/ 637896 w 1203584"/>
                <a:gd name="connsiteY1" fmla="*/ 123986 h 278969"/>
                <a:gd name="connsiteX2" fmla="*/ 10214 w 1203584"/>
                <a:gd name="connsiteY2" fmla="*/ 0 h 278969"/>
                <a:gd name="connsiteX0" fmla="*/ 1204149 w 1204149"/>
                <a:gd name="connsiteY0" fmla="*/ 278969 h 278969"/>
                <a:gd name="connsiteX1" fmla="*/ 607464 w 1204149"/>
                <a:gd name="connsiteY1" fmla="*/ 216976 h 278969"/>
                <a:gd name="connsiteX2" fmla="*/ 10779 w 1204149"/>
                <a:gd name="connsiteY2" fmla="*/ 0 h 278969"/>
                <a:gd name="connsiteX0" fmla="*/ 1193370 w 1193370"/>
                <a:gd name="connsiteY0" fmla="*/ 278969 h 286970"/>
                <a:gd name="connsiteX1" fmla="*/ 596685 w 1193370"/>
                <a:gd name="connsiteY1" fmla="*/ 216976 h 286970"/>
                <a:gd name="connsiteX2" fmla="*/ 464951 w 1193370"/>
                <a:gd name="connsiteY2" fmla="*/ 278970 h 286970"/>
                <a:gd name="connsiteX3" fmla="*/ 0 w 1193370"/>
                <a:gd name="connsiteY3" fmla="*/ 0 h 286970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542443 w 1193370"/>
                <a:gd name="connsiteY2" fmla="*/ 232475 h 278969"/>
                <a:gd name="connsiteX3" fmla="*/ 0 w 1193370"/>
                <a:gd name="connsiteY3" fmla="*/ 0 h 278969"/>
                <a:gd name="connsiteX0" fmla="*/ 1193370 w 1193370"/>
                <a:gd name="connsiteY0" fmla="*/ 278969 h 278969"/>
                <a:gd name="connsiteX1" fmla="*/ 596685 w 1193370"/>
                <a:gd name="connsiteY1" fmla="*/ 216976 h 278969"/>
                <a:gd name="connsiteX2" fmla="*/ 0 w 1193370"/>
                <a:gd name="connsiteY2" fmla="*/ 0 h 2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70" h="278969">
                  <a:moveTo>
                    <a:pt x="1193370" y="278969"/>
                  </a:moveTo>
                  <a:cubicBezTo>
                    <a:pt x="971873" y="275094"/>
                    <a:pt x="795580" y="263471"/>
                    <a:pt x="596685" y="216976"/>
                  </a:cubicBezTo>
                  <a:cubicBezTo>
                    <a:pt x="397790" y="170481"/>
                    <a:pt x="124310" y="45203"/>
                    <a:pt x="0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093280" y="1668473"/>
              <a:ext cx="1309607" cy="365502"/>
            </a:xfrm>
            <a:custGeom>
              <a:avLst/>
              <a:gdLst>
                <a:gd name="connsiteX0" fmla="*/ 0 w 1309607"/>
                <a:gd name="connsiteY0" fmla="*/ 0 h 356461"/>
                <a:gd name="connsiteX1" fmla="*/ 805912 w 1309607"/>
                <a:gd name="connsiteY1" fmla="*/ 61994 h 356461"/>
                <a:gd name="connsiteX2" fmla="*/ 1309607 w 1309607"/>
                <a:gd name="connsiteY2" fmla="*/ 356461 h 356461"/>
                <a:gd name="connsiteX0" fmla="*/ 0 w 1309607"/>
                <a:gd name="connsiteY0" fmla="*/ 0 h 356461"/>
                <a:gd name="connsiteX1" fmla="*/ 697424 w 1309607"/>
                <a:gd name="connsiteY1" fmla="*/ 61994 h 356461"/>
                <a:gd name="connsiteX2" fmla="*/ 1309607 w 1309607"/>
                <a:gd name="connsiteY2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607" h="356461">
                  <a:moveTo>
                    <a:pt x="0" y="0"/>
                  </a:moveTo>
                  <a:cubicBezTo>
                    <a:pt x="293822" y="1292"/>
                    <a:pt x="479156" y="2584"/>
                    <a:pt x="697424" y="61994"/>
                  </a:cubicBezTo>
                  <a:cubicBezTo>
                    <a:pt x="915692" y="121404"/>
                    <a:pt x="1166893" y="238932"/>
                    <a:pt x="1309607" y="356461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129443" y="2486553"/>
              <a:ext cx="1273445" cy="414036"/>
            </a:xfrm>
            <a:custGeom>
              <a:avLst/>
              <a:gdLst>
                <a:gd name="connsiteX0" fmla="*/ 1224366 w 1224366"/>
                <a:gd name="connsiteY0" fmla="*/ 0 h 379708"/>
                <a:gd name="connsiteX1" fmla="*/ 402955 w 1224366"/>
                <a:gd name="connsiteY1" fmla="*/ 108488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534691 w 1224366"/>
                <a:gd name="connsiteY1" fmla="*/ 77492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618866 w 1224366"/>
                <a:gd name="connsiteY1" fmla="*/ 236775 h 379708"/>
                <a:gd name="connsiteX2" fmla="*/ 0 w 1224366"/>
                <a:gd name="connsiteY2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0 w 1224366"/>
                <a:gd name="connsiteY3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618866 w 1224366"/>
                <a:gd name="connsiteY2" fmla="*/ 236775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956536 w 1224366"/>
                <a:gd name="connsiteY1" fmla="*/ 91938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  <a:gd name="connsiteX0" fmla="*/ 1224366 w 1224366"/>
                <a:gd name="connsiteY0" fmla="*/ 0 h 379708"/>
                <a:gd name="connsiteX1" fmla="*/ 1056016 w 1224366"/>
                <a:gd name="connsiteY1" fmla="*/ 72823 h 379708"/>
                <a:gd name="connsiteX2" fmla="*/ 741302 w 1224366"/>
                <a:gd name="connsiteY2" fmla="*/ 204919 h 379708"/>
                <a:gd name="connsiteX3" fmla="*/ 382613 w 1224366"/>
                <a:gd name="connsiteY3" fmla="*/ 321304 h 379708"/>
                <a:gd name="connsiteX4" fmla="*/ 0 w 1224366"/>
                <a:gd name="connsiteY4" fmla="*/ 379708 h 37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366" h="379708">
                  <a:moveTo>
                    <a:pt x="1224366" y="0"/>
                  </a:moveTo>
                  <a:cubicBezTo>
                    <a:pt x="1175902" y="11075"/>
                    <a:pt x="1156933" y="33361"/>
                    <a:pt x="1056016" y="72823"/>
                  </a:cubicBezTo>
                  <a:cubicBezTo>
                    <a:pt x="955099" y="112286"/>
                    <a:pt x="853536" y="163505"/>
                    <a:pt x="741302" y="204919"/>
                  </a:cubicBezTo>
                  <a:cubicBezTo>
                    <a:pt x="629068" y="246333"/>
                    <a:pt x="485757" y="297482"/>
                    <a:pt x="382613" y="321304"/>
                  </a:cubicBezTo>
                  <a:cubicBezTo>
                    <a:pt x="279469" y="345126"/>
                    <a:pt x="59943" y="362541"/>
                    <a:pt x="0" y="379708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997707" y="2292821"/>
              <a:ext cx="1294109" cy="445035"/>
            </a:xfrm>
            <a:custGeom>
              <a:avLst/>
              <a:gdLst>
                <a:gd name="connsiteX0" fmla="*/ 0 w 1255363"/>
                <a:gd name="connsiteY0" fmla="*/ 418455 h 418455"/>
                <a:gd name="connsiteX1" fmla="*/ 813661 w 1255363"/>
                <a:gd name="connsiteY1" fmla="*/ 271221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542441 w 1255363"/>
                <a:gd name="connsiteY1" fmla="*/ 202029 h 418455"/>
                <a:gd name="connsiteX2" fmla="*/ 1255363 w 1255363"/>
                <a:gd name="connsiteY2" fmla="*/ 0 h 418455"/>
                <a:gd name="connsiteX0" fmla="*/ 0 w 1255363"/>
                <a:gd name="connsiteY0" fmla="*/ 418455 h 418455"/>
                <a:gd name="connsiteX1" fmla="*/ 480448 w 1255363"/>
                <a:gd name="connsiteY1" fmla="*/ 140525 h 418455"/>
                <a:gd name="connsiteX2" fmla="*/ 1255363 w 1255363"/>
                <a:gd name="connsiteY2" fmla="*/ 0 h 418455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1294109 w 1294109"/>
                <a:gd name="connsiteY2" fmla="*/ 0 h 441519"/>
                <a:gd name="connsiteX0" fmla="*/ 0 w 1294109"/>
                <a:gd name="connsiteY0" fmla="*/ 441519 h 441519"/>
                <a:gd name="connsiteX1" fmla="*/ 480448 w 1294109"/>
                <a:gd name="connsiteY1" fmla="*/ 163589 h 441519"/>
                <a:gd name="connsiteX2" fmla="*/ 885987 w 1294109"/>
                <a:gd name="connsiteY2" fmla="*/ 49435 h 441519"/>
                <a:gd name="connsiteX3" fmla="*/ 1294109 w 1294109"/>
                <a:gd name="connsiteY3" fmla="*/ 0 h 441519"/>
                <a:gd name="connsiteX0" fmla="*/ 0 w 1294109"/>
                <a:gd name="connsiteY0" fmla="*/ 441519 h 441519"/>
                <a:gd name="connsiteX1" fmla="*/ 235058 w 1294109"/>
                <a:gd name="connsiteY1" fmla="*/ 295448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480448 w 1294109"/>
                <a:gd name="connsiteY2" fmla="*/ 163589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  <a:gd name="connsiteX0" fmla="*/ 0 w 1294109"/>
                <a:gd name="connsiteY0" fmla="*/ 441519 h 441519"/>
                <a:gd name="connsiteX1" fmla="*/ 281553 w 1294109"/>
                <a:gd name="connsiteY1" fmla="*/ 241633 h 441519"/>
                <a:gd name="connsiteX2" fmla="*/ 503695 w 1294109"/>
                <a:gd name="connsiteY2" fmla="*/ 140526 h 441519"/>
                <a:gd name="connsiteX3" fmla="*/ 885987 w 1294109"/>
                <a:gd name="connsiteY3" fmla="*/ 49435 h 441519"/>
                <a:gd name="connsiteX4" fmla="*/ 1294109 w 1294109"/>
                <a:gd name="connsiteY4" fmla="*/ 0 h 4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109" h="441519">
                  <a:moveTo>
                    <a:pt x="0" y="441519"/>
                  </a:moveTo>
                  <a:cubicBezTo>
                    <a:pt x="46925" y="424862"/>
                    <a:pt x="201478" y="287955"/>
                    <a:pt x="281553" y="241633"/>
                  </a:cubicBezTo>
                  <a:cubicBezTo>
                    <a:pt x="361628" y="195311"/>
                    <a:pt x="402956" y="172559"/>
                    <a:pt x="503695" y="140526"/>
                  </a:cubicBezTo>
                  <a:cubicBezTo>
                    <a:pt x="604434" y="108493"/>
                    <a:pt x="750377" y="76700"/>
                    <a:pt x="885987" y="49435"/>
                  </a:cubicBezTo>
                  <a:cubicBezTo>
                    <a:pt x="1021597" y="22170"/>
                    <a:pt x="1237712" y="12083"/>
                    <a:pt x="1294109" y="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457850" y="1405002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1248951" y="2721230"/>
              <a:ext cx="371959" cy="162732"/>
            </a:xfrm>
            <a:custGeom>
              <a:avLst/>
              <a:gdLst>
                <a:gd name="connsiteX0" fmla="*/ 0 w 371959"/>
                <a:gd name="connsiteY0" fmla="*/ 0 h 162732"/>
                <a:gd name="connsiteX1" fmla="*/ 240224 w 371959"/>
                <a:gd name="connsiteY1" fmla="*/ 61993 h 162732"/>
                <a:gd name="connsiteX2" fmla="*/ 371959 w 371959"/>
                <a:gd name="connsiteY2" fmla="*/ 162732 h 16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59" h="162732">
                  <a:moveTo>
                    <a:pt x="0" y="0"/>
                  </a:moveTo>
                  <a:cubicBezTo>
                    <a:pt x="89115" y="17435"/>
                    <a:pt x="178231" y="34871"/>
                    <a:pt x="240224" y="61993"/>
                  </a:cubicBezTo>
                  <a:cubicBezTo>
                    <a:pt x="302217" y="89115"/>
                    <a:pt x="337088" y="125923"/>
                    <a:pt x="371959" y="162732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472057" y="1957775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472057" y="3140167"/>
              <a:ext cx="276386" cy="97876"/>
            </a:xfrm>
            <a:custGeom>
              <a:avLst/>
              <a:gdLst>
                <a:gd name="connsiteX0" fmla="*/ 255722 w 255722"/>
                <a:gd name="connsiteY0" fmla="*/ 0 h 108208"/>
                <a:gd name="connsiteX1" fmla="*/ 123986 w 255722"/>
                <a:gd name="connsiteY1" fmla="*/ 100739 h 108208"/>
                <a:gd name="connsiteX2" fmla="*/ 0 w 255722"/>
                <a:gd name="connsiteY2" fmla="*/ 92990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22" h="108208">
                  <a:moveTo>
                    <a:pt x="255722" y="0"/>
                  </a:moveTo>
                  <a:cubicBezTo>
                    <a:pt x="211164" y="42620"/>
                    <a:pt x="166606" y="85241"/>
                    <a:pt x="123986" y="100739"/>
                  </a:cubicBezTo>
                  <a:cubicBezTo>
                    <a:pt x="81366" y="116237"/>
                    <a:pt x="40683" y="104613"/>
                    <a:pt x="0" y="92990"/>
                  </a:cubicBezTo>
                </a:path>
              </a:pathLst>
            </a:custGeom>
            <a:ln w="38100" cmpd="sng">
              <a:headEnd type="none" w="med" len="med"/>
              <a:tailEnd type="arrow" w="lg" len="sm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ea typeface="ＭＳ Ｐゴシック" pitchFamily="1" charset="-128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860806" y="1412708"/>
              <a:ext cx="302217" cy="20152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30917">
                  <a:moveTo>
                    <a:pt x="0" y="53426"/>
                  </a:moveTo>
                  <a:cubicBezTo>
                    <a:pt x="114300" y="-34398"/>
                    <a:pt x="197603" y="9515"/>
                    <a:pt x="247972" y="22430"/>
                  </a:cubicBezTo>
                  <a:cubicBezTo>
                    <a:pt x="298342" y="35345"/>
                    <a:pt x="297374" y="80871"/>
                    <a:pt x="302217" y="130917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36" name="Freeform 35"/>
            <p:cNvSpPr/>
            <p:nvPr/>
          </p:nvSpPr>
          <p:spPr bwMode="auto">
            <a:xfrm rot="18924305">
              <a:off x="1647729" y="2556374"/>
              <a:ext cx="329432" cy="23762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17" h="144843">
                  <a:moveTo>
                    <a:pt x="0" y="67352"/>
                  </a:moveTo>
                  <a:cubicBezTo>
                    <a:pt x="114300" y="-20472"/>
                    <a:pt x="126942" y="-2947"/>
                    <a:pt x="192429" y="13237"/>
                  </a:cubicBezTo>
                  <a:cubicBezTo>
                    <a:pt x="257916" y="29421"/>
                    <a:pt x="297374" y="94797"/>
                    <a:pt x="302217" y="144843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37" name="Freeform 36"/>
            <p:cNvSpPr/>
            <p:nvPr/>
          </p:nvSpPr>
          <p:spPr bwMode="auto">
            <a:xfrm rot="9169853">
              <a:off x="1771118" y="3110721"/>
              <a:ext cx="504227" cy="221161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67" h="140882">
                  <a:moveTo>
                    <a:pt x="0" y="139255"/>
                  </a:moveTo>
                  <a:cubicBezTo>
                    <a:pt x="32892" y="12608"/>
                    <a:pt x="48928" y="32924"/>
                    <a:pt x="84123" y="12254"/>
                  </a:cubicBezTo>
                  <a:cubicBezTo>
                    <a:pt x="119318" y="-8416"/>
                    <a:pt x="173848" y="155"/>
                    <a:pt x="211170" y="15234"/>
                  </a:cubicBezTo>
                  <a:cubicBezTo>
                    <a:pt x="248492" y="30313"/>
                    <a:pt x="318240" y="138751"/>
                    <a:pt x="321267" y="140882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38" name="Freeform 37"/>
            <p:cNvSpPr/>
            <p:nvPr/>
          </p:nvSpPr>
          <p:spPr bwMode="auto">
            <a:xfrm rot="9897059">
              <a:off x="1761759" y="2046811"/>
              <a:ext cx="330029" cy="146164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65945 h 143436"/>
                <a:gd name="connsiteX1" fmla="*/ 192429 w 302217"/>
                <a:gd name="connsiteY1" fmla="*/ 11830 h 143436"/>
                <a:gd name="connsiteX2" fmla="*/ 302217 w 302217"/>
                <a:gd name="connsiteY2" fmla="*/ 143436 h 143436"/>
                <a:gd name="connsiteX0" fmla="*/ 0 w 302217"/>
                <a:gd name="connsiteY0" fmla="*/ 73172 h 150663"/>
                <a:gd name="connsiteX1" fmla="*/ 192429 w 302217"/>
                <a:gd name="connsiteY1" fmla="*/ 19057 h 150663"/>
                <a:gd name="connsiteX2" fmla="*/ 302217 w 302217"/>
                <a:gd name="connsiteY2" fmla="*/ 150663 h 150663"/>
                <a:gd name="connsiteX0" fmla="*/ 0 w 302217"/>
                <a:gd name="connsiteY0" fmla="*/ 67352 h 144843"/>
                <a:gd name="connsiteX1" fmla="*/ 192429 w 302217"/>
                <a:gd name="connsiteY1" fmla="*/ 13237 h 144843"/>
                <a:gd name="connsiteX2" fmla="*/ 302217 w 302217"/>
                <a:gd name="connsiteY2" fmla="*/ 144843 h 144843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66019 h 166019"/>
                <a:gd name="connsiteX1" fmla="*/ 225526 w 335314"/>
                <a:gd name="connsiteY1" fmla="*/ 266 h 166019"/>
                <a:gd name="connsiteX2" fmla="*/ 335314 w 335314"/>
                <a:gd name="connsiteY2" fmla="*/ 131872 h 166019"/>
                <a:gd name="connsiteX0" fmla="*/ 0 w 335314"/>
                <a:gd name="connsiteY0" fmla="*/ 137390 h 137390"/>
                <a:gd name="connsiteX1" fmla="*/ 141077 w 335314"/>
                <a:gd name="connsiteY1" fmla="*/ 385 h 137390"/>
                <a:gd name="connsiteX2" fmla="*/ 335314 w 335314"/>
                <a:gd name="connsiteY2" fmla="*/ 103243 h 137390"/>
                <a:gd name="connsiteX0" fmla="*/ 0 w 307699"/>
                <a:gd name="connsiteY0" fmla="*/ 137011 h 137011"/>
                <a:gd name="connsiteX1" fmla="*/ 141077 w 307699"/>
                <a:gd name="connsiteY1" fmla="*/ 6 h 137011"/>
                <a:gd name="connsiteX2" fmla="*/ 307699 w 307699"/>
                <a:gd name="connsiteY2" fmla="*/ 132168 h 137011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11425"/>
                <a:gd name="connsiteY0" fmla="*/ 114134 h 114134"/>
                <a:gd name="connsiteX1" fmla="*/ 111260 w 311425"/>
                <a:gd name="connsiteY1" fmla="*/ 75 h 114134"/>
                <a:gd name="connsiteX2" fmla="*/ 307699 w 311425"/>
                <a:gd name="connsiteY2" fmla="*/ 109291 h 114134"/>
                <a:gd name="connsiteX0" fmla="*/ 0 w 307699"/>
                <a:gd name="connsiteY0" fmla="*/ 114134 h 114134"/>
                <a:gd name="connsiteX1" fmla="*/ 111260 w 307699"/>
                <a:gd name="connsiteY1" fmla="*/ 75 h 114134"/>
                <a:gd name="connsiteX2" fmla="*/ 307699 w 307699"/>
                <a:gd name="connsiteY2" fmla="*/ 109291 h 114134"/>
                <a:gd name="connsiteX0" fmla="*/ 0 w 364892"/>
                <a:gd name="connsiteY0" fmla="*/ 114603 h 114603"/>
                <a:gd name="connsiteX1" fmla="*/ 111260 w 364892"/>
                <a:gd name="connsiteY1" fmla="*/ 544 h 114603"/>
                <a:gd name="connsiteX2" fmla="*/ 364892 w 364892"/>
                <a:gd name="connsiteY2" fmla="*/ 78633 h 114603"/>
                <a:gd name="connsiteX0" fmla="*/ 0 w 364892"/>
                <a:gd name="connsiteY0" fmla="*/ 126881 h 126881"/>
                <a:gd name="connsiteX1" fmla="*/ 140957 w 364892"/>
                <a:gd name="connsiteY1" fmla="*/ 437 h 126881"/>
                <a:gd name="connsiteX2" fmla="*/ 364892 w 364892"/>
                <a:gd name="connsiteY2" fmla="*/ 90911 h 126881"/>
                <a:gd name="connsiteX0" fmla="*/ 0 w 364892"/>
                <a:gd name="connsiteY0" fmla="*/ 126687 h 126687"/>
                <a:gd name="connsiteX1" fmla="*/ 140957 w 364892"/>
                <a:gd name="connsiteY1" fmla="*/ 243 h 126687"/>
                <a:gd name="connsiteX2" fmla="*/ 326079 w 364892"/>
                <a:gd name="connsiteY2" fmla="*/ 94629 h 126687"/>
                <a:gd name="connsiteX3" fmla="*/ 364892 w 364892"/>
                <a:gd name="connsiteY3" fmla="*/ 90717 h 126687"/>
                <a:gd name="connsiteX0" fmla="*/ 0 w 335077"/>
                <a:gd name="connsiteY0" fmla="*/ 163619 h 163619"/>
                <a:gd name="connsiteX1" fmla="*/ 140957 w 335077"/>
                <a:gd name="connsiteY1" fmla="*/ 37175 h 163619"/>
                <a:gd name="connsiteX2" fmla="*/ 326079 w 335077"/>
                <a:gd name="connsiteY2" fmla="*/ 131561 h 163619"/>
                <a:gd name="connsiteX3" fmla="*/ 275396 w 335077"/>
                <a:gd name="connsiteY3" fmla="*/ 22 h 163619"/>
                <a:gd name="connsiteX0" fmla="*/ 0 w 340929"/>
                <a:gd name="connsiteY0" fmla="*/ 126687 h 128314"/>
                <a:gd name="connsiteX1" fmla="*/ 140957 w 340929"/>
                <a:gd name="connsiteY1" fmla="*/ 243 h 128314"/>
                <a:gd name="connsiteX2" fmla="*/ 326079 w 340929"/>
                <a:gd name="connsiteY2" fmla="*/ 94629 h 128314"/>
                <a:gd name="connsiteX3" fmla="*/ 321267 w 340929"/>
                <a:gd name="connsiteY3" fmla="*/ 128314 h 128314"/>
                <a:gd name="connsiteX0" fmla="*/ 0 w 321267"/>
                <a:gd name="connsiteY0" fmla="*/ 138916 h 140543"/>
                <a:gd name="connsiteX1" fmla="*/ 140957 w 321267"/>
                <a:gd name="connsiteY1" fmla="*/ 12472 h 140543"/>
                <a:gd name="connsiteX2" fmla="*/ 211170 w 321267"/>
                <a:gd name="connsiteY2" fmla="*/ 14895 h 140543"/>
                <a:gd name="connsiteX3" fmla="*/ 321267 w 321267"/>
                <a:gd name="connsiteY3" fmla="*/ 140543 h 140543"/>
                <a:gd name="connsiteX0" fmla="*/ 0 w 321267"/>
                <a:gd name="connsiteY0" fmla="*/ 139255 h 140882"/>
                <a:gd name="connsiteX1" fmla="*/ 84123 w 321267"/>
                <a:gd name="connsiteY1" fmla="*/ 12254 h 140882"/>
                <a:gd name="connsiteX2" fmla="*/ 211170 w 321267"/>
                <a:gd name="connsiteY2" fmla="*/ 15234 h 140882"/>
                <a:gd name="connsiteX3" fmla="*/ 321267 w 321267"/>
                <a:gd name="connsiteY3" fmla="*/ 140882 h 140882"/>
                <a:gd name="connsiteX0" fmla="*/ 0 w 321267"/>
                <a:gd name="connsiteY0" fmla="*/ 127101 h 128728"/>
                <a:gd name="connsiteX1" fmla="*/ 48543 w 321267"/>
                <a:gd name="connsiteY1" fmla="*/ 52794 h 128728"/>
                <a:gd name="connsiteX2" fmla="*/ 211170 w 321267"/>
                <a:gd name="connsiteY2" fmla="*/ 3080 h 128728"/>
                <a:gd name="connsiteX3" fmla="*/ 321267 w 321267"/>
                <a:gd name="connsiteY3" fmla="*/ 128728 h 128728"/>
                <a:gd name="connsiteX0" fmla="*/ 0 w 321267"/>
                <a:gd name="connsiteY0" fmla="*/ 88944 h 90571"/>
                <a:gd name="connsiteX1" fmla="*/ 48543 w 321267"/>
                <a:gd name="connsiteY1" fmla="*/ 14637 h 90571"/>
                <a:gd name="connsiteX2" fmla="*/ 218540 w 321267"/>
                <a:gd name="connsiteY2" fmla="*/ 8118 h 90571"/>
                <a:gd name="connsiteX3" fmla="*/ 321267 w 321267"/>
                <a:gd name="connsiteY3" fmla="*/ 90571 h 90571"/>
                <a:gd name="connsiteX0" fmla="*/ 0 w 311762"/>
                <a:gd name="connsiteY0" fmla="*/ 72210 h 91722"/>
                <a:gd name="connsiteX1" fmla="*/ 39038 w 311762"/>
                <a:gd name="connsiteY1" fmla="*/ 15788 h 91722"/>
                <a:gd name="connsiteX2" fmla="*/ 209035 w 311762"/>
                <a:gd name="connsiteY2" fmla="*/ 9269 h 91722"/>
                <a:gd name="connsiteX3" fmla="*/ 311762 w 311762"/>
                <a:gd name="connsiteY3" fmla="*/ 91722 h 91722"/>
                <a:gd name="connsiteX0" fmla="*/ 0 w 311762"/>
                <a:gd name="connsiteY0" fmla="*/ 73233 h 92745"/>
                <a:gd name="connsiteX1" fmla="*/ 78185 w 311762"/>
                <a:gd name="connsiteY1" fmla="*/ 14466 h 92745"/>
                <a:gd name="connsiteX2" fmla="*/ 209035 w 311762"/>
                <a:gd name="connsiteY2" fmla="*/ 10292 h 92745"/>
                <a:gd name="connsiteX3" fmla="*/ 311762 w 311762"/>
                <a:gd name="connsiteY3" fmla="*/ 92745 h 92745"/>
                <a:gd name="connsiteX0" fmla="*/ 0 w 311762"/>
                <a:gd name="connsiteY0" fmla="*/ 63085 h 82597"/>
                <a:gd name="connsiteX1" fmla="*/ 209035 w 311762"/>
                <a:gd name="connsiteY1" fmla="*/ 144 h 82597"/>
                <a:gd name="connsiteX2" fmla="*/ 311762 w 311762"/>
                <a:gd name="connsiteY2" fmla="*/ 82597 h 82597"/>
                <a:gd name="connsiteX0" fmla="*/ 0 w 311762"/>
                <a:gd name="connsiteY0" fmla="*/ 54574 h 74086"/>
                <a:gd name="connsiteX1" fmla="*/ 159018 w 311762"/>
                <a:gd name="connsiteY1" fmla="*/ 170 h 74086"/>
                <a:gd name="connsiteX2" fmla="*/ 311762 w 311762"/>
                <a:gd name="connsiteY2" fmla="*/ 74086 h 74086"/>
                <a:gd name="connsiteX0" fmla="*/ 0 w 311762"/>
                <a:gd name="connsiteY0" fmla="*/ 56670 h 76182"/>
                <a:gd name="connsiteX1" fmla="*/ 50686 w 311762"/>
                <a:gd name="connsiteY1" fmla="*/ 18289 h 76182"/>
                <a:gd name="connsiteX2" fmla="*/ 159018 w 311762"/>
                <a:gd name="connsiteY2" fmla="*/ 2266 h 76182"/>
                <a:gd name="connsiteX3" fmla="*/ 311762 w 311762"/>
                <a:gd name="connsiteY3" fmla="*/ 76182 h 76182"/>
                <a:gd name="connsiteX0" fmla="*/ 0 w 311762"/>
                <a:gd name="connsiteY0" fmla="*/ 50354 h 69866"/>
                <a:gd name="connsiteX1" fmla="*/ 50686 w 311762"/>
                <a:gd name="connsiteY1" fmla="*/ 11973 h 69866"/>
                <a:gd name="connsiteX2" fmla="*/ 185394 w 311762"/>
                <a:gd name="connsiteY2" fmla="*/ 3375 h 69866"/>
                <a:gd name="connsiteX3" fmla="*/ 311762 w 311762"/>
                <a:gd name="connsiteY3" fmla="*/ 69866 h 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62" h="69866">
                  <a:moveTo>
                    <a:pt x="0" y="50354"/>
                  </a:moveTo>
                  <a:cubicBezTo>
                    <a:pt x="11349" y="45630"/>
                    <a:pt x="24183" y="21040"/>
                    <a:pt x="50686" y="11973"/>
                  </a:cubicBezTo>
                  <a:cubicBezTo>
                    <a:pt x="77189" y="2906"/>
                    <a:pt x="144782" y="-4601"/>
                    <a:pt x="185394" y="3375"/>
                  </a:cubicBezTo>
                  <a:cubicBezTo>
                    <a:pt x="222716" y="18454"/>
                    <a:pt x="308735" y="67735"/>
                    <a:pt x="311762" y="69866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39" name="Freeform 38"/>
            <p:cNvSpPr/>
            <p:nvPr/>
          </p:nvSpPr>
          <p:spPr bwMode="auto">
            <a:xfrm flipH="1">
              <a:off x="2904357" y="2030869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40" name="Freeform 39"/>
            <p:cNvSpPr/>
            <p:nvPr/>
          </p:nvSpPr>
          <p:spPr bwMode="auto">
            <a:xfrm rot="20412264" flipH="1">
              <a:off x="2960021" y="2478930"/>
              <a:ext cx="382496" cy="102916"/>
            </a:xfrm>
            <a:custGeom>
              <a:avLst/>
              <a:gdLst>
                <a:gd name="connsiteX0" fmla="*/ 0 w 302217"/>
                <a:gd name="connsiteY0" fmla="*/ 164001 h 243341"/>
                <a:gd name="connsiteX1" fmla="*/ 278969 w 302217"/>
                <a:gd name="connsiteY1" fmla="*/ 1269 h 243341"/>
                <a:gd name="connsiteX2" fmla="*/ 302217 w 302217"/>
                <a:gd name="connsiteY2" fmla="*/ 241492 h 24334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2217"/>
                <a:gd name="connsiteY0" fmla="*/ 163460 h 240951"/>
                <a:gd name="connsiteX1" fmla="*/ 278969 w 302217"/>
                <a:gd name="connsiteY1" fmla="*/ 728 h 240951"/>
                <a:gd name="connsiteX2" fmla="*/ 224725 w 302217"/>
                <a:gd name="connsiteY2" fmla="*/ 109216 h 240951"/>
                <a:gd name="connsiteX3" fmla="*/ 302217 w 302217"/>
                <a:gd name="connsiteY3" fmla="*/ 240951 h 240951"/>
                <a:gd name="connsiteX0" fmla="*/ 0 w 307811"/>
                <a:gd name="connsiteY0" fmla="*/ 164001 h 241492"/>
                <a:gd name="connsiteX1" fmla="*/ 278969 w 307811"/>
                <a:gd name="connsiteY1" fmla="*/ 1269 h 241492"/>
                <a:gd name="connsiteX2" fmla="*/ 302217 w 307811"/>
                <a:gd name="connsiteY2" fmla="*/ 241492 h 241492"/>
                <a:gd name="connsiteX0" fmla="*/ 0 w 302217"/>
                <a:gd name="connsiteY0" fmla="*/ 53426 h 130917"/>
                <a:gd name="connsiteX1" fmla="*/ 247972 w 302217"/>
                <a:gd name="connsiteY1" fmla="*/ 22430 h 130917"/>
                <a:gd name="connsiteX2" fmla="*/ 302217 w 302217"/>
                <a:gd name="connsiteY2" fmla="*/ 130917 h 130917"/>
                <a:gd name="connsiteX0" fmla="*/ 0 w 302217"/>
                <a:gd name="connsiteY0" fmla="*/ 40359 h 117850"/>
                <a:gd name="connsiteX1" fmla="*/ 125037 w 302217"/>
                <a:gd name="connsiteY1" fmla="*/ 46401 h 117850"/>
                <a:gd name="connsiteX2" fmla="*/ 302217 w 302217"/>
                <a:gd name="connsiteY2" fmla="*/ 117850 h 117850"/>
                <a:gd name="connsiteX0" fmla="*/ 0 w 517354"/>
                <a:gd name="connsiteY0" fmla="*/ 46101 h 101987"/>
                <a:gd name="connsiteX1" fmla="*/ 340174 w 517354"/>
                <a:gd name="connsiteY1" fmla="*/ 30538 h 101987"/>
                <a:gd name="connsiteX2" fmla="*/ 517354 w 517354"/>
                <a:gd name="connsiteY2" fmla="*/ 101987 h 101987"/>
                <a:gd name="connsiteX0" fmla="*/ 0 w 517354"/>
                <a:gd name="connsiteY0" fmla="*/ 33353 h 89239"/>
                <a:gd name="connsiteX1" fmla="*/ 32835 w 517354"/>
                <a:gd name="connsiteY1" fmla="*/ 67173 h 89239"/>
                <a:gd name="connsiteX2" fmla="*/ 517354 w 517354"/>
                <a:gd name="connsiteY2" fmla="*/ 89239 h 89239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4502 w 690893"/>
                <a:gd name="connsiteY0" fmla="*/ 32843 h 70210"/>
                <a:gd name="connsiteX1" fmla="*/ 37337 w 690893"/>
                <a:gd name="connsiteY1" fmla="*/ 66663 h 70210"/>
                <a:gd name="connsiteX2" fmla="*/ 690893 w 690893"/>
                <a:gd name="connsiteY2" fmla="*/ 70210 h 70210"/>
                <a:gd name="connsiteX0" fmla="*/ 6650 w 723776"/>
                <a:gd name="connsiteY0" fmla="*/ 32265 h 66187"/>
                <a:gd name="connsiteX1" fmla="*/ 39485 w 723776"/>
                <a:gd name="connsiteY1" fmla="*/ 66085 h 66187"/>
                <a:gd name="connsiteX2" fmla="*/ 723776 w 723776"/>
                <a:gd name="connsiteY2" fmla="*/ 48027 h 66187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6650 w 723776"/>
                <a:gd name="connsiteY0" fmla="*/ 32265 h 66085"/>
                <a:gd name="connsiteX1" fmla="*/ 39485 w 723776"/>
                <a:gd name="connsiteY1" fmla="*/ 66085 h 66085"/>
                <a:gd name="connsiteX2" fmla="*/ 723776 w 723776"/>
                <a:gd name="connsiteY2" fmla="*/ 48027 h 66085"/>
                <a:gd name="connsiteX0" fmla="*/ 49607 w 766733"/>
                <a:gd name="connsiteY0" fmla="*/ 3479 h 38175"/>
                <a:gd name="connsiteX1" fmla="*/ 8626 w 766733"/>
                <a:gd name="connsiteY1" fmla="*/ 3810 h 38175"/>
                <a:gd name="connsiteX2" fmla="*/ 82442 w 766733"/>
                <a:gd name="connsiteY2" fmla="*/ 37299 h 38175"/>
                <a:gd name="connsiteX3" fmla="*/ 766733 w 766733"/>
                <a:gd name="connsiteY3" fmla="*/ 19241 h 38175"/>
                <a:gd name="connsiteX0" fmla="*/ 41383 w 758509"/>
                <a:gd name="connsiteY0" fmla="*/ 3479 h 40991"/>
                <a:gd name="connsiteX1" fmla="*/ 402 w 758509"/>
                <a:gd name="connsiteY1" fmla="*/ 3810 h 40991"/>
                <a:gd name="connsiteX2" fmla="*/ 181786 w 758509"/>
                <a:gd name="connsiteY2" fmla="*/ 40386 h 40991"/>
                <a:gd name="connsiteX3" fmla="*/ 758509 w 758509"/>
                <a:gd name="connsiteY3" fmla="*/ 19241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40991">
                  <a:moveTo>
                    <a:pt x="41383" y="3479"/>
                  </a:moveTo>
                  <a:cubicBezTo>
                    <a:pt x="47359" y="-581"/>
                    <a:pt x="-5070" y="-1827"/>
                    <a:pt x="402" y="3810"/>
                  </a:cubicBezTo>
                  <a:cubicBezTo>
                    <a:pt x="5874" y="9447"/>
                    <a:pt x="55435" y="37814"/>
                    <a:pt x="181786" y="40386"/>
                  </a:cubicBezTo>
                  <a:cubicBezTo>
                    <a:pt x="308137" y="42958"/>
                    <a:pt x="545781" y="37606"/>
                    <a:pt x="758509" y="19241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lg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74466" y="1398457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19460" y="2208950"/>
              <a:ext cx="115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b="0" i="1" baseline="-2500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b="0" i="1" baseline="-25000">
                <a:solidFill>
                  <a:schemeClr val="tx2"/>
                </a:solidFill>
                <a:latin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1643" y="5611091"/>
            <a:ext cx="7905404" cy="942891"/>
            <a:chOff x="681643" y="5611091"/>
            <a:chExt cx="7905404" cy="942891"/>
          </a:xfrm>
        </p:grpSpPr>
        <p:sp>
          <p:nvSpPr>
            <p:cNvPr id="46" name="Rounded Rectangle 45"/>
            <p:cNvSpPr/>
            <p:nvPr/>
          </p:nvSpPr>
          <p:spPr>
            <a:xfrm>
              <a:off x="681643" y="5611091"/>
              <a:ext cx="7905404" cy="942891"/>
            </a:xfrm>
            <a:prstGeom prst="roundRect">
              <a:avLst>
                <a:gd name="adj" fmla="val 1812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9918" y="5646041"/>
              <a:ext cx="5890264" cy="85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2400" smtClean="0">
                  <a:solidFill>
                    <a:schemeClr val="tx2"/>
                  </a:solidFill>
                </a:rPr>
                <a:t>sink</a:t>
              </a:r>
              <a:r>
                <a:rPr lang="en-US" sz="2600" baseline="-25000" smtClean="0">
                  <a:solidFill>
                    <a:schemeClr val="tx2"/>
                  </a:solidFill>
                </a:rPr>
                <a:t>1</a:t>
              </a:r>
              <a:r>
                <a:rPr lang="en-US" sz="2400" smtClean="0">
                  <a:solidFill>
                    <a:schemeClr val="tx2"/>
                  </a:solidFill>
                </a:rPr>
                <a:t> is tainted with only src</a:t>
              </a:r>
              <a:r>
                <a:rPr lang="en-US" sz="2400" baseline="-25000" smtClean="0">
                  <a:solidFill>
                    <a:schemeClr val="tx2"/>
                  </a:solidFill>
                </a:rPr>
                <a:t>1</a:t>
              </a:r>
              <a:r>
                <a:rPr lang="en-US" sz="2400" smtClean="0">
                  <a:solidFill>
                    <a:schemeClr val="tx2"/>
                  </a:solidFill>
                </a:rPr>
                <a:t>. </a:t>
              </a:r>
            </a:p>
            <a:p>
              <a:pPr marL="342900" indent="-3429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2400" smtClean="0">
                  <a:solidFill>
                    <a:schemeClr val="tx2"/>
                  </a:solidFill>
                </a:rPr>
                <a:t>sink</a:t>
              </a:r>
              <a:r>
                <a:rPr lang="en-US" sz="2400" baseline="-25000" smtClean="0">
                  <a:solidFill>
                    <a:schemeClr val="tx2"/>
                  </a:solidFill>
                </a:rPr>
                <a:t>3</a:t>
              </a:r>
              <a:r>
                <a:rPr lang="en-US" sz="2400" smtClean="0">
                  <a:solidFill>
                    <a:schemeClr val="tx2"/>
                  </a:solidFill>
                </a:rPr>
                <a:t> </a:t>
              </a:r>
              <a:r>
                <a:rPr lang="en-US" sz="2400">
                  <a:solidFill>
                    <a:schemeClr val="tx2"/>
                  </a:solidFill>
                </a:rPr>
                <a:t>is </a:t>
              </a:r>
              <a:r>
                <a:rPr lang="en-US" sz="2400" smtClean="0">
                  <a:solidFill>
                    <a:schemeClr val="tx2"/>
                  </a:solidFill>
                </a:rPr>
                <a:t>tainted </a:t>
              </a:r>
              <a:r>
                <a:rPr lang="en-US" sz="2400">
                  <a:solidFill>
                    <a:schemeClr val="tx2"/>
                  </a:solidFill>
                </a:rPr>
                <a:t>with only </a:t>
              </a:r>
              <a:r>
                <a:rPr lang="en-US" sz="2400" smtClean="0">
                  <a:solidFill>
                    <a:schemeClr val="tx2"/>
                  </a:solidFill>
                </a:rPr>
                <a:t>src</a:t>
              </a:r>
              <a:r>
                <a:rPr lang="en-US" sz="2400" baseline="-25000" smtClean="0">
                  <a:solidFill>
                    <a:schemeClr val="tx2"/>
                  </a:solidFill>
                </a:rPr>
                <a:t>3</a:t>
              </a:r>
              <a:r>
                <a:rPr lang="en-US" sz="2400" smtClean="0">
                  <a:solidFill>
                    <a:schemeClr val="tx2"/>
                  </a:solidFill>
                </a:rPr>
                <a:t>.</a:t>
              </a:r>
              <a:endParaRPr lang="en-US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Plantagenet Cherokee"/>
        <a:ea typeface=""/>
        <a:cs typeface=""/>
      </a:majorFont>
      <a:minorFont>
        <a:latin typeface="Calibri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 w="1270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1670</Words>
  <Application>Microsoft Office PowerPoint</Application>
  <PresentationFormat>On-screen Show (4:3)</PresentationFormat>
  <Paragraphs>355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Plantagenet Cherokee</vt:lpstr>
      <vt:lpstr>Verdana</vt:lpstr>
      <vt:lpstr>Calibri</vt:lpstr>
      <vt:lpstr>Euphemia</vt:lpstr>
      <vt:lpstr>Helvetica</vt:lpstr>
      <vt:lpstr>Tahoma</vt:lpstr>
      <vt:lpstr>Symbol</vt:lpstr>
      <vt:lpstr>Wingdings</vt:lpstr>
      <vt:lpstr>Consolas</vt:lpstr>
      <vt:lpstr>Cambria Math</vt:lpstr>
      <vt:lpstr>ＭＳ Ｐゴシック</vt:lpstr>
      <vt:lpstr>Cambria</vt:lpstr>
      <vt:lpstr>Academic Literature 16x9</vt:lpstr>
      <vt:lpstr>Android Taint Flow Analysis for App Sets</vt:lpstr>
      <vt:lpstr>Motivation</vt:lpstr>
      <vt:lpstr>Introduction: Android</vt:lpstr>
      <vt:lpstr>Introduction</vt:lpstr>
      <vt:lpstr>Our Contribution</vt:lpstr>
      <vt:lpstr>Terminology</vt:lpstr>
      <vt:lpstr>Motivating Example</vt:lpstr>
      <vt:lpstr>Analysis Design</vt:lpstr>
      <vt:lpstr>Running Example</vt:lpstr>
      <vt:lpstr>Running Example</vt:lpstr>
      <vt:lpstr>Running Example</vt:lpstr>
      <vt:lpstr>Running Example</vt:lpstr>
      <vt:lpstr>Phase-1 Flow Equations</vt:lpstr>
      <vt:lpstr>PowerPoint Presentation</vt:lpstr>
      <vt:lpstr>PowerPoint Presentation</vt:lpstr>
      <vt:lpstr>PowerPoint Presentation</vt:lpstr>
      <vt:lpstr>Implementation: Phase 1</vt:lpstr>
      <vt:lpstr>Implementation: Phase 1</vt:lpstr>
      <vt:lpstr>Implementation: Phase 2</vt:lpstr>
      <vt:lpstr>Testing DidFail analyzer: App Set 1</vt:lpstr>
      <vt:lpstr>Testing DidFail analyzer: App Set 2 (DroidBench)</vt:lpstr>
      <vt:lpstr>Limitations</vt:lpstr>
      <vt:lpstr>Use of Two-Phase Approach in App Stores</vt:lpstr>
      <vt:lpstr>DidFail vs IccTA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2014-06-11T22:59:54Z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