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tiff" ContentType="image/tiff"/>
  <Default Extension="mp4" ContentType="video/mp4"/>
  <Default Extension="jpg" ContentType="image/jpeg"/>
  <Default Extension="rels" ContentType="application/vnd.openxmlformats-package.relationships+xml"/>
  <Default Extension="gif" ContentType="image/gif"/>
  <Default Extension="pn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tags/tag1.xml" ContentType="application/vnd.openxmlformats-officedocument.presentationml.tags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tags/tag2.xml" ContentType="application/vnd.openxmlformats-officedocument.presentationml.tags+xml"/>
  <Override PartName="/ppt/notesSlides/notesSlide19.xml" ContentType="application/vnd.openxmlformats-officedocument.presentationml.notesSlide+xml"/>
  <Override PartName="/ppt/tags/tag3.xml" ContentType="application/vnd.openxmlformats-officedocument.presentationml.tags+xml"/>
  <Override PartName="/ppt/notesSlides/notesSlide20.xml" ContentType="application/vnd.openxmlformats-officedocument.presentationml.notesSlide+xml"/>
  <Override PartName="/ppt/tags/tag4.xml" ContentType="application/vnd.openxmlformats-officedocument.presentationml.tags+xml"/>
  <Override PartName="/ppt/notesSlides/notesSlide21.xml" ContentType="application/vnd.openxmlformats-officedocument.presentationml.notesSlide+xml"/>
  <Override PartName="/ppt/tags/tag5.xml" ContentType="application/vnd.openxmlformats-officedocument.presentationml.tags+xml"/>
  <Override PartName="/ppt/notesSlides/notesSlide22.xml" ContentType="application/vnd.openxmlformats-officedocument.presentationml.notesSlide+xml"/>
  <Override PartName="/ppt/tags/tag6.xml" ContentType="application/vnd.openxmlformats-officedocument.presentationml.tags+xml"/>
  <Override PartName="/ppt/notesSlides/notesSlide23.xml" ContentType="application/vnd.openxmlformats-officedocument.presentationml.notesSlide+xml"/>
  <Override PartName="/ppt/tags/tag7.xml" ContentType="application/vnd.openxmlformats-officedocument.presentationml.tags+xml"/>
  <Override PartName="/ppt/notesSlides/notesSlide24.xml" ContentType="application/vnd.openxmlformats-officedocument.presentationml.notesSlide+xml"/>
  <Override PartName="/ppt/tags/tag8.xml" ContentType="application/vnd.openxmlformats-officedocument.presentationml.tags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tags/tag9.xml" ContentType="application/vnd.openxmlformats-officedocument.presentationml.tags+xml"/>
  <Override PartName="/ppt/notesSlides/notesSlide28.xml" ContentType="application/vnd.openxmlformats-officedocument.presentationml.notesSlide+xml"/>
  <Override PartName="/ppt/tags/tag10.xml" ContentType="application/vnd.openxmlformats-officedocument.presentationml.tags+xml"/>
  <Override PartName="/ppt/notesSlides/notesSlide29.xml" ContentType="application/vnd.openxmlformats-officedocument.presentationml.notesSlide+xml"/>
  <Override PartName="/ppt/tags/tag11.xml" ContentType="application/vnd.openxmlformats-officedocument.presentationml.tags+xml"/>
  <Override PartName="/ppt/notesSlides/notesSlide30.xml" ContentType="application/vnd.openxmlformats-officedocument.presentationml.notesSlide+xml"/>
  <Override PartName="/ppt/tags/tag12.xml" ContentType="application/vnd.openxmlformats-officedocument.presentationml.tags+xml"/>
  <Override PartName="/ppt/notesSlides/notesSlide31.xml" ContentType="application/vnd.openxmlformats-officedocument.presentationml.notesSlide+xml"/>
  <Override PartName="/ppt/tags/tag13.xml" ContentType="application/vnd.openxmlformats-officedocument.presentationml.tags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tags/tag14.xml" ContentType="application/vnd.openxmlformats-officedocument.presentationml.tags+xml"/>
  <Override PartName="/ppt/notesSlides/notesSlide54.xml" ContentType="application/vnd.openxmlformats-officedocument.presentationml.notesSlide+xml"/>
  <Override PartName="/ppt/tags/tag15.xml" ContentType="application/vnd.openxmlformats-officedocument.presentationml.tags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ppt/notesSlides/notesSlide60.xml" ContentType="application/vnd.openxmlformats-officedocument.presentationml.notesSlide+xml"/>
  <Override PartName="/ppt/notesSlides/notesSlide61.xml" ContentType="application/vnd.openxmlformats-officedocument.presentationml.notesSlide+xml"/>
  <Override PartName="/ppt/tags/tag16.xml" ContentType="application/vnd.openxmlformats-officedocument.presentationml.tags+xml"/>
  <Override PartName="/ppt/notesSlides/notesSlide62.xml" ContentType="application/vnd.openxmlformats-officedocument.presentationml.notesSlide+xml"/>
  <Override PartName="/ppt/notesSlides/notesSlide63.xml" ContentType="application/vnd.openxmlformats-officedocument.presentationml.notesSlide+xml"/>
  <Override PartName="/ppt/notesSlides/notesSlide64.xml" ContentType="application/vnd.openxmlformats-officedocument.presentationml.notesSlide+xml"/>
  <Override PartName="/ppt/notesSlides/notesSlide65.xml" ContentType="application/vnd.openxmlformats-officedocument.presentationml.notesSlide+xml"/>
  <Override PartName="/ppt/notesSlides/notesSlide66.xml" ContentType="application/vnd.openxmlformats-officedocument.presentationml.notesSlide+xml"/>
  <Override PartName="/ppt/notesSlides/notesSlide67.xml" ContentType="application/vnd.openxmlformats-officedocument.presentationml.notesSlide+xml"/>
  <Override PartName="/ppt/notesSlides/notesSlide68.xml" ContentType="application/vnd.openxmlformats-officedocument.presentationml.notesSlide+xml"/>
  <Override PartName="/ppt/notesSlides/notesSlide69.xml" ContentType="application/vnd.openxmlformats-officedocument.presentationml.notesSlide+xml"/>
  <Override PartName="/ppt/notesSlides/notesSlide70.xml" ContentType="application/vnd.openxmlformats-officedocument.presentationml.notesSlide+xml"/>
  <Override PartName="/ppt/notesSlides/notesSlide71.xml" ContentType="application/vnd.openxmlformats-officedocument.presentationml.notesSlide+xml"/>
  <Override PartName="/ppt/tags/tag17.xml" ContentType="application/vnd.openxmlformats-officedocument.presentationml.tags+xml"/>
  <Override PartName="/ppt/notesSlides/notesSlide72.xml" ContentType="application/vnd.openxmlformats-officedocument.presentationml.notesSlide+xml"/>
  <Override PartName="/ppt/notesSlides/notesSlide73.xml" ContentType="application/vnd.openxmlformats-officedocument.presentationml.notesSlide+xml"/>
  <Override PartName="/ppt/notesSlides/notesSlide74.xml" ContentType="application/vnd.openxmlformats-officedocument.presentationml.notesSlide+xml"/>
  <Override PartName="/ppt/notesSlides/notesSlide75.xml" ContentType="application/vnd.openxmlformats-officedocument.presentationml.notesSlide+xml"/>
  <Override PartName="/ppt/notesSlides/notesSlide76.xml" ContentType="application/vnd.openxmlformats-officedocument.presentationml.notesSlide+xml"/>
  <Override PartName="/ppt/notesSlides/notesSlide77.xml" ContentType="application/vnd.openxmlformats-officedocument.presentationml.notesSlide+xml"/>
  <Override PartName="/ppt/notesSlides/notesSlide78.xml" ContentType="application/vnd.openxmlformats-officedocument.presentationml.notesSlide+xml"/>
  <Override PartName="/ppt/theme/themeOverride1.xml" ContentType="application/vnd.openxmlformats-officedocument.themeOverride+xml"/>
  <Override PartName="/ppt/notesSlides/notesSlide79.xml" ContentType="application/vnd.openxmlformats-officedocument.presentationml.notesSlide+xml"/>
  <Override PartName="/ppt/notesSlides/notesSlide8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109"/>
  </p:notesMasterIdLst>
  <p:handoutMasterIdLst>
    <p:handoutMasterId r:id="rId110"/>
  </p:handoutMasterIdLst>
  <p:sldIdLst>
    <p:sldId id="635" r:id="rId2"/>
    <p:sldId id="726" r:id="rId3"/>
    <p:sldId id="810" r:id="rId4"/>
    <p:sldId id="808" r:id="rId5"/>
    <p:sldId id="807" r:id="rId6"/>
    <p:sldId id="793" r:id="rId7"/>
    <p:sldId id="787" r:id="rId8"/>
    <p:sldId id="785" r:id="rId9"/>
    <p:sldId id="786" r:id="rId10"/>
    <p:sldId id="791" r:id="rId11"/>
    <p:sldId id="741" r:id="rId12"/>
    <p:sldId id="742" r:id="rId13"/>
    <p:sldId id="934" r:id="rId14"/>
    <p:sldId id="853" r:id="rId15"/>
    <p:sldId id="900" r:id="rId16"/>
    <p:sldId id="901" r:id="rId17"/>
    <p:sldId id="925" r:id="rId18"/>
    <p:sldId id="924" r:id="rId19"/>
    <p:sldId id="902" r:id="rId20"/>
    <p:sldId id="926" r:id="rId21"/>
    <p:sldId id="782" r:id="rId22"/>
    <p:sldId id="783" r:id="rId23"/>
    <p:sldId id="795" r:id="rId24"/>
    <p:sldId id="858" r:id="rId25"/>
    <p:sldId id="796" r:id="rId26"/>
    <p:sldId id="797" r:id="rId27"/>
    <p:sldId id="965" r:id="rId28"/>
    <p:sldId id="966" r:id="rId29"/>
    <p:sldId id="968" r:id="rId30"/>
    <p:sldId id="798" r:id="rId31"/>
    <p:sldId id="627" r:id="rId32"/>
    <p:sldId id="631" r:id="rId33"/>
    <p:sldId id="570" r:id="rId34"/>
    <p:sldId id="571" r:id="rId35"/>
    <p:sldId id="572" r:id="rId36"/>
    <p:sldId id="857" r:id="rId37"/>
    <p:sldId id="574" r:id="rId38"/>
    <p:sldId id="833" r:id="rId39"/>
    <p:sldId id="834" r:id="rId40"/>
    <p:sldId id="766" r:id="rId41"/>
    <p:sldId id="971" r:id="rId42"/>
    <p:sldId id="972" r:id="rId43"/>
    <p:sldId id="973" r:id="rId44"/>
    <p:sldId id="974" r:id="rId45"/>
    <p:sldId id="975" r:id="rId46"/>
    <p:sldId id="976" r:id="rId47"/>
    <p:sldId id="688" r:id="rId48"/>
    <p:sldId id="689" r:id="rId49"/>
    <p:sldId id="693" r:id="rId50"/>
    <p:sldId id="935" r:id="rId51"/>
    <p:sldId id="941" r:id="rId52"/>
    <p:sldId id="943" r:id="rId53"/>
    <p:sldId id="979" r:id="rId54"/>
    <p:sldId id="942" r:id="rId55"/>
    <p:sldId id="980" r:id="rId56"/>
    <p:sldId id="981" r:id="rId57"/>
    <p:sldId id="982" r:id="rId58"/>
    <p:sldId id="983" r:id="rId59"/>
    <p:sldId id="984" r:id="rId60"/>
    <p:sldId id="985" r:id="rId61"/>
    <p:sldId id="986" r:id="rId62"/>
    <p:sldId id="987" r:id="rId63"/>
    <p:sldId id="988" r:id="rId64"/>
    <p:sldId id="989" r:id="rId65"/>
    <p:sldId id="990" r:id="rId66"/>
    <p:sldId id="991" r:id="rId67"/>
    <p:sldId id="992" r:id="rId68"/>
    <p:sldId id="993" r:id="rId69"/>
    <p:sldId id="994" r:id="rId70"/>
    <p:sldId id="995" r:id="rId71"/>
    <p:sldId id="996" r:id="rId72"/>
    <p:sldId id="997" r:id="rId73"/>
    <p:sldId id="998" r:id="rId74"/>
    <p:sldId id="999" r:id="rId75"/>
    <p:sldId id="1000" r:id="rId76"/>
    <p:sldId id="1001" r:id="rId77"/>
    <p:sldId id="1002" r:id="rId78"/>
    <p:sldId id="1003" r:id="rId79"/>
    <p:sldId id="1004" r:id="rId80"/>
    <p:sldId id="1005" r:id="rId81"/>
    <p:sldId id="1006" r:id="rId82"/>
    <p:sldId id="1007" r:id="rId83"/>
    <p:sldId id="1008" r:id="rId84"/>
    <p:sldId id="1009" r:id="rId85"/>
    <p:sldId id="1010" r:id="rId86"/>
    <p:sldId id="1011" r:id="rId87"/>
    <p:sldId id="1012" r:id="rId88"/>
    <p:sldId id="1013" r:id="rId89"/>
    <p:sldId id="1014" r:id="rId90"/>
    <p:sldId id="1015" r:id="rId91"/>
    <p:sldId id="896" r:id="rId92"/>
    <p:sldId id="883" r:id="rId93"/>
    <p:sldId id="884" r:id="rId94"/>
    <p:sldId id="885" r:id="rId95"/>
    <p:sldId id="886" r:id="rId96"/>
    <p:sldId id="849" r:id="rId97"/>
    <p:sldId id="520" r:id="rId98"/>
    <p:sldId id="970" r:id="rId99"/>
    <p:sldId id="948" r:id="rId100"/>
    <p:sldId id="949" r:id="rId101"/>
    <p:sldId id="950" r:id="rId102"/>
    <p:sldId id="951" r:id="rId103"/>
    <p:sldId id="952" r:id="rId104"/>
    <p:sldId id="959" r:id="rId105"/>
    <p:sldId id="960" r:id="rId106"/>
    <p:sldId id="977" r:id="rId107"/>
    <p:sldId id="978" r:id="rId108"/>
  </p:sldIdLst>
  <p:sldSz cx="14630400" cy="8229600"/>
  <p:notesSz cx="6858000" cy="9144000"/>
  <p:defaultTextStyle>
    <a:defPPr>
      <a:defRPr lang="es-ES"/>
    </a:defPPr>
    <a:lvl1pPr marL="0" algn="l" defTabSz="1463040" rtl="0" eaLnBrk="1" latinLnBrk="0" hangingPunct="1">
      <a:defRPr sz="2900" kern="1200">
        <a:solidFill>
          <a:schemeClr val="tx1"/>
        </a:solidFill>
        <a:latin typeface="+mn-lt"/>
        <a:ea typeface="+mn-ea"/>
        <a:cs typeface="+mn-cs"/>
      </a:defRPr>
    </a:lvl1pPr>
    <a:lvl2pPr marL="731520" algn="l" defTabSz="1463040" rtl="0" eaLnBrk="1" latinLnBrk="0" hangingPunct="1">
      <a:defRPr sz="2900" kern="1200">
        <a:solidFill>
          <a:schemeClr val="tx1"/>
        </a:solidFill>
        <a:latin typeface="+mn-lt"/>
        <a:ea typeface="+mn-ea"/>
        <a:cs typeface="+mn-cs"/>
      </a:defRPr>
    </a:lvl2pPr>
    <a:lvl3pPr marL="1463040" algn="l" defTabSz="1463040" rtl="0" eaLnBrk="1" latinLnBrk="0" hangingPunct="1">
      <a:defRPr sz="2900" kern="1200">
        <a:solidFill>
          <a:schemeClr val="tx1"/>
        </a:solidFill>
        <a:latin typeface="+mn-lt"/>
        <a:ea typeface="+mn-ea"/>
        <a:cs typeface="+mn-cs"/>
      </a:defRPr>
    </a:lvl3pPr>
    <a:lvl4pPr marL="2194560" algn="l" defTabSz="1463040" rtl="0" eaLnBrk="1" latinLnBrk="0" hangingPunct="1">
      <a:defRPr sz="2900" kern="1200">
        <a:solidFill>
          <a:schemeClr val="tx1"/>
        </a:solidFill>
        <a:latin typeface="+mn-lt"/>
        <a:ea typeface="+mn-ea"/>
        <a:cs typeface="+mn-cs"/>
      </a:defRPr>
    </a:lvl4pPr>
    <a:lvl5pPr marL="2926080" algn="l" defTabSz="1463040" rtl="0" eaLnBrk="1" latinLnBrk="0" hangingPunct="1">
      <a:defRPr sz="2900" kern="1200">
        <a:solidFill>
          <a:schemeClr val="tx1"/>
        </a:solidFill>
        <a:latin typeface="+mn-lt"/>
        <a:ea typeface="+mn-ea"/>
        <a:cs typeface="+mn-cs"/>
      </a:defRPr>
    </a:lvl5pPr>
    <a:lvl6pPr marL="3657600" algn="l" defTabSz="1463040" rtl="0" eaLnBrk="1" latinLnBrk="0" hangingPunct="1">
      <a:defRPr sz="2900" kern="1200">
        <a:solidFill>
          <a:schemeClr val="tx1"/>
        </a:solidFill>
        <a:latin typeface="+mn-lt"/>
        <a:ea typeface="+mn-ea"/>
        <a:cs typeface="+mn-cs"/>
      </a:defRPr>
    </a:lvl6pPr>
    <a:lvl7pPr marL="4389120" algn="l" defTabSz="1463040" rtl="0" eaLnBrk="1" latinLnBrk="0" hangingPunct="1">
      <a:defRPr sz="2900" kern="1200">
        <a:solidFill>
          <a:schemeClr val="tx1"/>
        </a:solidFill>
        <a:latin typeface="+mn-lt"/>
        <a:ea typeface="+mn-ea"/>
        <a:cs typeface="+mn-cs"/>
      </a:defRPr>
    </a:lvl7pPr>
    <a:lvl8pPr marL="5120640" algn="l" defTabSz="1463040" rtl="0" eaLnBrk="1" latinLnBrk="0" hangingPunct="1">
      <a:defRPr sz="2900" kern="1200">
        <a:solidFill>
          <a:schemeClr val="tx1"/>
        </a:solidFill>
        <a:latin typeface="+mn-lt"/>
        <a:ea typeface="+mn-ea"/>
        <a:cs typeface="+mn-cs"/>
      </a:defRPr>
    </a:lvl8pPr>
    <a:lvl9pPr marL="5852160" algn="l" defTabSz="1463040" rtl="0" eaLnBrk="1" latinLnBrk="0" hangingPunct="1">
      <a:defRPr sz="29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  <p15:guide id="3" orient="horz" pos="2592">
          <p15:clr>
            <a:srgbClr val="A4A3A4"/>
          </p15:clr>
        </p15:guide>
        <p15:guide id="4" pos="4608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FF00"/>
    <a:srgbClr val="0000FF"/>
    <a:srgbClr val="F1F1F1"/>
    <a:srgbClr val="F2F2F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9833" autoAdjust="0"/>
    <p:restoredTop sz="85338" autoAdjust="0"/>
  </p:normalViewPr>
  <p:slideViewPr>
    <p:cSldViewPr>
      <p:cViewPr varScale="1">
        <p:scale>
          <a:sx n="98" d="100"/>
          <a:sy n="98" d="100"/>
        </p:scale>
        <p:origin x="216" y="200"/>
      </p:cViewPr>
      <p:guideLst>
        <p:guide orient="horz" pos="1620"/>
        <p:guide pos="2880"/>
        <p:guide orient="horz" pos="2592"/>
        <p:guide pos="4608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2648" y="5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01" Type="http://schemas.openxmlformats.org/officeDocument/2006/relationships/slide" Target="slides/slide100.xml"/><Relationship Id="rId102" Type="http://schemas.openxmlformats.org/officeDocument/2006/relationships/slide" Target="slides/slide101.xml"/><Relationship Id="rId103" Type="http://schemas.openxmlformats.org/officeDocument/2006/relationships/slide" Target="slides/slide102.xml"/><Relationship Id="rId104" Type="http://schemas.openxmlformats.org/officeDocument/2006/relationships/slide" Target="slides/slide103.xml"/><Relationship Id="rId105" Type="http://schemas.openxmlformats.org/officeDocument/2006/relationships/slide" Target="slides/slide104.xml"/><Relationship Id="rId106" Type="http://schemas.openxmlformats.org/officeDocument/2006/relationships/slide" Target="slides/slide105.xml"/><Relationship Id="rId107" Type="http://schemas.openxmlformats.org/officeDocument/2006/relationships/slide" Target="slides/slide106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8" Type="http://schemas.openxmlformats.org/officeDocument/2006/relationships/slide" Target="slides/slide107.xml"/><Relationship Id="rId109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33" Type="http://schemas.openxmlformats.org/officeDocument/2006/relationships/slide" Target="slides/slide32.xml"/><Relationship Id="rId34" Type="http://schemas.openxmlformats.org/officeDocument/2006/relationships/slide" Target="slides/slide33.xml"/><Relationship Id="rId35" Type="http://schemas.openxmlformats.org/officeDocument/2006/relationships/slide" Target="slides/slide34.xml"/><Relationship Id="rId36" Type="http://schemas.openxmlformats.org/officeDocument/2006/relationships/slide" Target="slides/slide35.xml"/><Relationship Id="rId37" Type="http://schemas.openxmlformats.org/officeDocument/2006/relationships/slide" Target="slides/slide36.xml"/><Relationship Id="rId38" Type="http://schemas.openxmlformats.org/officeDocument/2006/relationships/slide" Target="slides/slide37.xml"/><Relationship Id="rId39" Type="http://schemas.openxmlformats.org/officeDocument/2006/relationships/slide" Target="slides/slide38.xml"/><Relationship Id="rId50" Type="http://schemas.openxmlformats.org/officeDocument/2006/relationships/slide" Target="slides/slide49.xml"/><Relationship Id="rId51" Type="http://schemas.openxmlformats.org/officeDocument/2006/relationships/slide" Target="slides/slide50.xml"/><Relationship Id="rId52" Type="http://schemas.openxmlformats.org/officeDocument/2006/relationships/slide" Target="slides/slide51.xml"/><Relationship Id="rId53" Type="http://schemas.openxmlformats.org/officeDocument/2006/relationships/slide" Target="slides/slide52.xml"/><Relationship Id="rId54" Type="http://schemas.openxmlformats.org/officeDocument/2006/relationships/slide" Target="slides/slide53.xml"/><Relationship Id="rId55" Type="http://schemas.openxmlformats.org/officeDocument/2006/relationships/slide" Target="slides/slide54.xml"/><Relationship Id="rId56" Type="http://schemas.openxmlformats.org/officeDocument/2006/relationships/slide" Target="slides/slide55.xml"/><Relationship Id="rId57" Type="http://schemas.openxmlformats.org/officeDocument/2006/relationships/slide" Target="slides/slide56.xml"/><Relationship Id="rId58" Type="http://schemas.openxmlformats.org/officeDocument/2006/relationships/slide" Target="slides/slide57.xml"/><Relationship Id="rId59" Type="http://schemas.openxmlformats.org/officeDocument/2006/relationships/slide" Target="slides/slide58.xml"/><Relationship Id="rId70" Type="http://schemas.openxmlformats.org/officeDocument/2006/relationships/slide" Target="slides/slide69.xml"/><Relationship Id="rId71" Type="http://schemas.openxmlformats.org/officeDocument/2006/relationships/slide" Target="slides/slide70.xml"/><Relationship Id="rId72" Type="http://schemas.openxmlformats.org/officeDocument/2006/relationships/slide" Target="slides/slide71.xml"/><Relationship Id="rId73" Type="http://schemas.openxmlformats.org/officeDocument/2006/relationships/slide" Target="slides/slide72.xml"/><Relationship Id="rId74" Type="http://schemas.openxmlformats.org/officeDocument/2006/relationships/slide" Target="slides/slide73.xml"/><Relationship Id="rId75" Type="http://schemas.openxmlformats.org/officeDocument/2006/relationships/slide" Target="slides/slide74.xml"/><Relationship Id="rId76" Type="http://schemas.openxmlformats.org/officeDocument/2006/relationships/slide" Target="slides/slide75.xml"/><Relationship Id="rId77" Type="http://schemas.openxmlformats.org/officeDocument/2006/relationships/slide" Target="slides/slide76.xml"/><Relationship Id="rId78" Type="http://schemas.openxmlformats.org/officeDocument/2006/relationships/slide" Target="slides/slide77.xml"/><Relationship Id="rId79" Type="http://schemas.openxmlformats.org/officeDocument/2006/relationships/slide" Target="slides/slide78.xml"/><Relationship Id="rId110" Type="http://schemas.openxmlformats.org/officeDocument/2006/relationships/handoutMaster" Target="handoutMasters/handoutMaster1.xml"/><Relationship Id="rId90" Type="http://schemas.openxmlformats.org/officeDocument/2006/relationships/slide" Target="slides/slide89.xml"/><Relationship Id="rId91" Type="http://schemas.openxmlformats.org/officeDocument/2006/relationships/slide" Target="slides/slide90.xml"/><Relationship Id="rId92" Type="http://schemas.openxmlformats.org/officeDocument/2006/relationships/slide" Target="slides/slide91.xml"/><Relationship Id="rId93" Type="http://schemas.openxmlformats.org/officeDocument/2006/relationships/slide" Target="slides/slide92.xml"/><Relationship Id="rId94" Type="http://schemas.openxmlformats.org/officeDocument/2006/relationships/slide" Target="slides/slide93.xml"/><Relationship Id="rId95" Type="http://schemas.openxmlformats.org/officeDocument/2006/relationships/slide" Target="slides/slide94.xml"/><Relationship Id="rId96" Type="http://schemas.openxmlformats.org/officeDocument/2006/relationships/slide" Target="slides/slide95.xml"/><Relationship Id="rId97" Type="http://schemas.openxmlformats.org/officeDocument/2006/relationships/slide" Target="slides/slide96.xml"/><Relationship Id="rId98" Type="http://schemas.openxmlformats.org/officeDocument/2006/relationships/slide" Target="slides/slide97.xml"/><Relationship Id="rId99" Type="http://schemas.openxmlformats.org/officeDocument/2006/relationships/slide" Target="slides/slide98.xml"/><Relationship Id="rId111" Type="http://schemas.openxmlformats.org/officeDocument/2006/relationships/presProps" Target="presProps.xml"/><Relationship Id="rId112" Type="http://schemas.openxmlformats.org/officeDocument/2006/relationships/viewProps" Target="viewProps.xml"/><Relationship Id="rId113" Type="http://schemas.openxmlformats.org/officeDocument/2006/relationships/theme" Target="theme/theme1.xml"/><Relationship Id="rId114" Type="http://schemas.openxmlformats.org/officeDocument/2006/relationships/tableStyles" Target="tableStyles.xml"/><Relationship Id="rId115" Type="http://schemas.microsoft.com/office/2015/10/relationships/revisionInfo" Target="revisionInfo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40" Type="http://schemas.openxmlformats.org/officeDocument/2006/relationships/slide" Target="slides/slide39.xml"/><Relationship Id="rId41" Type="http://schemas.openxmlformats.org/officeDocument/2006/relationships/slide" Target="slides/slide40.xml"/><Relationship Id="rId42" Type="http://schemas.openxmlformats.org/officeDocument/2006/relationships/slide" Target="slides/slide41.xml"/><Relationship Id="rId43" Type="http://schemas.openxmlformats.org/officeDocument/2006/relationships/slide" Target="slides/slide42.xml"/><Relationship Id="rId44" Type="http://schemas.openxmlformats.org/officeDocument/2006/relationships/slide" Target="slides/slide43.xml"/><Relationship Id="rId45" Type="http://schemas.openxmlformats.org/officeDocument/2006/relationships/slide" Target="slides/slide44.xml"/><Relationship Id="rId46" Type="http://schemas.openxmlformats.org/officeDocument/2006/relationships/slide" Target="slides/slide45.xml"/><Relationship Id="rId47" Type="http://schemas.openxmlformats.org/officeDocument/2006/relationships/slide" Target="slides/slide46.xml"/><Relationship Id="rId48" Type="http://schemas.openxmlformats.org/officeDocument/2006/relationships/slide" Target="slides/slide47.xml"/><Relationship Id="rId49" Type="http://schemas.openxmlformats.org/officeDocument/2006/relationships/slide" Target="slides/slide48.xml"/><Relationship Id="rId60" Type="http://schemas.openxmlformats.org/officeDocument/2006/relationships/slide" Target="slides/slide59.xml"/><Relationship Id="rId61" Type="http://schemas.openxmlformats.org/officeDocument/2006/relationships/slide" Target="slides/slide60.xml"/><Relationship Id="rId62" Type="http://schemas.openxmlformats.org/officeDocument/2006/relationships/slide" Target="slides/slide61.xml"/><Relationship Id="rId63" Type="http://schemas.openxmlformats.org/officeDocument/2006/relationships/slide" Target="slides/slide62.xml"/><Relationship Id="rId64" Type="http://schemas.openxmlformats.org/officeDocument/2006/relationships/slide" Target="slides/slide63.xml"/><Relationship Id="rId65" Type="http://schemas.openxmlformats.org/officeDocument/2006/relationships/slide" Target="slides/slide64.xml"/><Relationship Id="rId66" Type="http://schemas.openxmlformats.org/officeDocument/2006/relationships/slide" Target="slides/slide65.xml"/><Relationship Id="rId67" Type="http://schemas.openxmlformats.org/officeDocument/2006/relationships/slide" Target="slides/slide66.xml"/><Relationship Id="rId68" Type="http://schemas.openxmlformats.org/officeDocument/2006/relationships/slide" Target="slides/slide67.xml"/><Relationship Id="rId69" Type="http://schemas.openxmlformats.org/officeDocument/2006/relationships/slide" Target="slides/slide68.xml"/><Relationship Id="rId100" Type="http://schemas.openxmlformats.org/officeDocument/2006/relationships/slide" Target="slides/slide99.xml"/><Relationship Id="rId80" Type="http://schemas.openxmlformats.org/officeDocument/2006/relationships/slide" Target="slides/slide79.xml"/><Relationship Id="rId81" Type="http://schemas.openxmlformats.org/officeDocument/2006/relationships/slide" Target="slides/slide80.xml"/><Relationship Id="rId82" Type="http://schemas.openxmlformats.org/officeDocument/2006/relationships/slide" Target="slides/slide81.xml"/><Relationship Id="rId83" Type="http://schemas.openxmlformats.org/officeDocument/2006/relationships/slide" Target="slides/slide82.xml"/><Relationship Id="rId84" Type="http://schemas.openxmlformats.org/officeDocument/2006/relationships/slide" Target="slides/slide83.xml"/><Relationship Id="rId85" Type="http://schemas.openxmlformats.org/officeDocument/2006/relationships/slide" Target="slides/slide84.xml"/><Relationship Id="rId86" Type="http://schemas.openxmlformats.org/officeDocument/2006/relationships/slide" Target="slides/slide85.xml"/><Relationship Id="rId87" Type="http://schemas.openxmlformats.org/officeDocument/2006/relationships/slide" Target="slides/slide86.xml"/><Relationship Id="rId88" Type="http://schemas.openxmlformats.org/officeDocument/2006/relationships/slide" Target="slides/slide87.xml"/><Relationship Id="rId89" Type="http://schemas.openxmlformats.org/officeDocument/2006/relationships/slide" Target="slides/slide88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FD750C-FA67-49B5-91AC-D57DF3776E99}" type="datetimeFigureOut">
              <a:rPr lang="en-US" smtClean="0"/>
              <a:t>4/29/18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67EA6F-131B-4C94-A96A-6B4A185B35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250335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encabezado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s-ES" dirty="0"/>
          </a:p>
        </p:txBody>
      </p:sp>
      <p:sp>
        <p:nvSpPr>
          <p:cNvPr id="3" name="2 Marcador de fecha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98EF0CC-3B63-44DF-AB92-2EEECBE7991A}" type="datetimeFigureOut">
              <a:rPr lang="es-ES" smtClean="0"/>
              <a:t>29/4/18</a:t>
            </a:fld>
            <a:endParaRPr lang="es-ES" dirty="0"/>
          </a:p>
        </p:txBody>
      </p:sp>
      <p:sp>
        <p:nvSpPr>
          <p:cNvPr id="4" name="3 Marcador de imagen de diapositiva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s-ES" dirty="0"/>
          </a:p>
        </p:txBody>
      </p:sp>
      <p:sp>
        <p:nvSpPr>
          <p:cNvPr id="5" name="4 Marcador de notas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s-ES" dirty="0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7FEA5E-F7F5-4500-A602-A04F11FD5847}" type="slidenum">
              <a:rPr lang="es-ES" smtClean="0"/>
              <a:t>‹#›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38674540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463040" rtl="0" eaLnBrk="1" latinLnBrk="0" hangingPunct="1">
      <a:defRPr sz="1900" kern="1200">
        <a:solidFill>
          <a:schemeClr val="tx1"/>
        </a:solidFill>
        <a:latin typeface="+mn-lt"/>
        <a:ea typeface="+mn-ea"/>
        <a:cs typeface="+mn-cs"/>
      </a:defRPr>
    </a:lvl1pPr>
    <a:lvl2pPr marL="731520" algn="l" defTabSz="1463040" rtl="0" eaLnBrk="1" latinLnBrk="0" hangingPunct="1">
      <a:defRPr sz="1900" kern="1200">
        <a:solidFill>
          <a:schemeClr val="tx1"/>
        </a:solidFill>
        <a:latin typeface="+mn-lt"/>
        <a:ea typeface="+mn-ea"/>
        <a:cs typeface="+mn-cs"/>
      </a:defRPr>
    </a:lvl2pPr>
    <a:lvl3pPr marL="1463040" algn="l" defTabSz="1463040" rtl="0" eaLnBrk="1" latinLnBrk="0" hangingPunct="1">
      <a:defRPr sz="1900" kern="1200">
        <a:solidFill>
          <a:schemeClr val="tx1"/>
        </a:solidFill>
        <a:latin typeface="+mn-lt"/>
        <a:ea typeface="+mn-ea"/>
        <a:cs typeface="+mn-cs"/>
      </a:defRPr>
    </a:lvl3pPr>
    <a:lvl4pPr marL="2194560" algn="l" defTabSz="1463040" rtl="0" eaLnBrk="1" latinLnBrk="0" hangingPunct="1">
      <a:defRPr sz="1900" kern="1200">
        <a:solidFill>
          <a:schemeClr val="tx1"/>
        </a:solidFill>
        <a:latin typeface="+mn-lt"/>
        <a:ea typeface="+mn-ea"/>
        <a:cs typeface="+mn-cs"/>
      </a:defRPr>
    </a:lvl4pPr>
    <a:lvl5pPr marL="2926080" algn="l" defTabSz="1463040" rtl="0" eaLnBrk="1" latinLnBrk="0" hangingPunct="1">
      <a:defRPr sz="1900" kern="1200">
        <a:solidFill>
          <a:schemeClr val="tx1"/>
        </a:solidFill>
        <a:latin typeface="+mn-lt"/>
        <a:ea typeface="+mn-ea"/>
        <a:cs typeface="+mn-cs"/>
      </a:defRPr>
    </a:lvl5pPr>
    <a:lvl6pPr marL="3657600" algn="l" defTabSz="1463040" rtl="0" eaLnBrk="1" latinLnBrk="0" hangingPunct="1">
      <a:defRPr sz="1900" kern="1200">
        <a:solidFill>
          <a:schemeClr val="tx1"/>
        </a:solidFill>
        <a:latin typeface="+mn-lt"/>
        <a:ea typeface="+mn-ea"/>
        <a:cs typeface="+mn-cs"/>
      </a:defRPr>
    </a:lvl6pPr>
    <a:lvl7pPr marL="4389120" algn="l" defTabSz="1463040" rtl="0" eaLnBrk="1" latinLnBrk="0" hangingPunct="1">
      <a:defRPr sz="1900" kern="1200">
        <a:solidFill>
          <a:schemeClr val="tx1"/>
        </a:solidFill>
        <a:latin typeface="+mn-lt"/>
        <a:ea typeface="+mn-ea"/>
        <a:cs typeface="+mn-cs"/>
      </a:defRPr>
    </a:lvl7pPr>
    <a:lvl8pPr marL="5120640" algn="l" defTabSz="1463040" rtl="0" eaLnBrk="1" latinLnBrk="0" hangingPunct="1">
      <a:defRPr sz="1900" kern="1200">
        <a:solidFill>
          <a:schemeClr val="tx1"/>
        </a:solidFill>
        <a:latin typeface="+mn-lt"/>
        <a:ea typeface="+mn-ea"/>
        <a:cs typeface="+mn-cs"/>
      </a:defRPr>
    </a:lvl8pPr>
    <a:lvl9pPr marL="5852160" algn="l" defTabSz="1463040" rtl="0" eaLnBrk="1" latinLnBrk="0" hangingPunct="1">
      <a:defRPr sz="19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1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_rels/notesSlide1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1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7.xml"/></Relationships>
</file>

<file path=ppt/notesSlides/_rels/notesSlide1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8.xml"/></Relationships>
</file>

<file path=ppt/notesSlides/_rels/notesSlide1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9.xml"/></Relationships>
</file>

<file path=ppt/notesSlides/_rels/notesSlide1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0.xml"/></Relationships>
</file>

<file path=ppt/notesSlides/_rels/notesSlide1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1.xml"/></Relationships>
</file>

<file path=ppt/notesSlides/_rels/notesSlide2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2.xml"/></Relationships>
</file>

<file path=ppt/notesSlides/_rels/notesSlide2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5.xml"/></Relationships>
</file>

<file path=ppt/notesSlides/_rels/notesSlide2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7.xml"/></Relationships>
</file>

<file path=ppt/notesSlides/_rels/notesSlide2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8.xml"/></Relationships>
</file>

<file path=ppt/notesSlides/_rels/notesSlide2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9.xml"/></Relationships>
</file>

<file path=ppt/notesSlides/_rels/notesSlide2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0.xml"/></Relationships>
</file>

<file path=ppt/notesSlides/_rels/notesSlide2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1.xml"/></Relationships>
</file>

<file path=ppt/notesSlides/_rels/notesSlide2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2.xml"/></Relationships>
</file>

<file path=ppt/notesSlides/_rels/notesSlide2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3.xml"/></Relationships>
</file>

<file path=ppt/notesSlides/_rels/notesSlide2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4.xml"/></Relationships>
</file>

<file path=ppt/notesSlides/_rels/notesSlide3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5.xml"/></Relationships>
</file>

<file path=ppt/notesSlides/_rels/notesSlide3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6.xml"/></Relationships>
</file>

<file path=ppt/notesSlides/_rels/notesSlide3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7.xml"/></Relationships>
</file>

<file path=ppt/notesSlides/_rels/notesSlide3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8.xml"/></Relationships>
</file>

<file path=ppt/notesSlides/_rels/notesSlide3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9.xml"/></Relationships>
</file>

<file path=ppt/notesSlides/_rels/notesSlide3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0.xml"/></Relationships>
</file>

<file path=ppt/notesSlides/_rels/notesSlide3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1.xml"/></Relationships>
</file>

<file path=ppt/notesSlides/_rels/notesSlide3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2.xml"/></Relationships>
</file>

<file path=ppt/notesSlides/_rels/notesSlide3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3.xml"/></Relationships>
</file>

<file path=ppt/notesSlides/_rels/notesSlide3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4.xml"/></Relationships>
</file>

<file path=ppt/notesSlides/_rels/notesSlide4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5.xml"/></Relationships>
</file>

<file path=ppt/notesSlides/_rels/notesSlide4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6.xml"/></Relationships>
</file>

<file path=ppt/notesSlides/_rels/notesSlide4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9.xml"/></Relationships>
</file>

<file path=ppt/notesSlides/_rels/notesSlide4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1.xml"/></Relationships>
</file>

<file path=ppt/notesSlides/_rels/notesSlide4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2.xml"/></Relationships>
</file>

<file path=ppt/notesSlides/_rels/notesSlide4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5.xml"/></Relationships>
</file>

<file path=ppt/notesSlides/_rels/notesSlide4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6.xml"/></Relationships>
</file>

<file path=ppt/notesSlides/_rels/notesSlide4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7.xml"/></Relationships>
</file>

<file path=ppt/notesSlides/_rels/notesSlide4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8.xml"/></Relationships>
</file>

<file path=ppt/notesSlides/_rels/notesSlide4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9.xml"/></Relationships>
</file>

<file path=ppt/notesSlides/_rels/notesSlide5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0.xml"/></Relationships>
</file>

<file path=ppt/notesSlides/_rels/notesSlide5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1.xml"/></Relationships>
</file>

<file path=ppt/notesSlides/_rels/notesSlide5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2.xml"/></Relationships>
</file>

<file path=ppt/notesSlides/_rels/notesSlide5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3.xml"/></Relationships>
</file>

<file path=ppt/notesSlides/_rels/notesSlide5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4.xml"/></Relationships>
</file>

<file path=ppt/notesSlides/_rels/notesSlide5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5.xml"/></Relationships>
</file>

<file path=ppt/notesSlides/_rels/notesSlide5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6.xml"/></Relationships>
</file>

<file path=ppt/notesSlides/_rels/notesSlide5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7.xml"/></Relationships>
</file>

<file path=ppt/notesSlides/_rels/notesSlide5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8.xml"/></Relationships>
</file>

<file path=ppt/notesSlides/_rels/notesSlide5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9.xml"/></Relationships>
</file>

<file path=ppt/notesSlides/_rels/notesSlide6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2.xml"/></Relationships>
</file>

<file path=ppt/notesSlides/_rels/notesSlide6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5.xml"/></Relationships>
</file>

<file path=ppt/notesSlides/_rels/notesSlide6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9.xml"/></Relationships>
</file>

<file path=ppt/notesSlides/_rels/notesSlide6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0.xml"/></Relationships>
</file>

<file path=ppt/notesSlides/_rels/notesSlide6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1.xml"/></Relationships>
</file>

<file path=ppt/notesSlides/_rels/notesSlide6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2.xml"/></Relationships>
</file>

<file path=ppt/notesSlides/_rels/notesSlide6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4.xml"/></Relationships>
</file>

<file path=ppt/notesSlides/_rels/notesSlide6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5.xml"/></Relationships>
</file>

<file path=ppt/notesSlides/_rels/notesSlide6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6.xml"/></Relationships>
</file>

<file path=ppt/notesSlides/_rels/notesSlide6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7.xml"/></Relationships>
</file>

<file path=ppt/notesSlides/_rels/notesSlide7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8.xml"/></Relationships>
</file>

<file path=ppt/notesSlides/_rels/notesSlide7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9.xml"/></Relationships>
</file>

<file path=ppt/notesSlides/_rels/notesSlide7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0.xml"/></Relationships>
</file>

<file path=ppt/notesSlides/_rels/notesSlide7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1.xml"/></Relationships>
</file>

<file path=ppt/notesSlides/_rels/notesSlide7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2.xml"/></Relationships>
</file>

<file path=ppt/notesSlides/_rels/notesSlide7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3.xml"/></Relationships>
</file>

<file path=ppt/notesSlides/_rels/notesSlide7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4.xml"/></Relationships>
</file>

<file path=ppt/notesSlides/_rels/notesSlide7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5.xml"/></Relationships>
</file>

<file path=ppt/notesSlides/_rels/notesSlide7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6.xml"/></Relationships>
</file>

<file path=ppt/notesSlides/_rels/notesSlide7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7.xml"/></Relationships>
</file>

<file path=ppt/notesSlides/_rels/notesSlide8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4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1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163389553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2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42747898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3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45795632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4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354843064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5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355285083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6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333745938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7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183338277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8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350783786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9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268925812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10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416343342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11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305880458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12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94046917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13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105004422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14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133276552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17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15802626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18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72444730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19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327742868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20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91682733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21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130637524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22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290223273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25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336499586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27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326845680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28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265562920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29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15555855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30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188264902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31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482760987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32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1993101387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33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763581633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34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725601295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35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3146878614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36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1469374817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37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3657220639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38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3262752271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146304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39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2801416467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40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4288474692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41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518404478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42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858204656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43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481910070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44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1485453982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45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388133361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46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1740563548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49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1854525910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84" name="Shape 3984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985" name="Shape 3985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defTabSz="912401">
              <a:lnSpc>
                <a:spcPct val="100000"/>
              </a:lnSpc>
              <a:defRPr sz="1000">
                <a:latin typeface="Calibri"/>
                <a:ea typeface="Calibri"/>
                <a:cs typeface="Calibri"/>
                <a:sym typeface="Calibri"/>
              </a:defRPr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650467926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5" name="Shape 3995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996" name="Shape 3996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>
            <a:lvl1pPr defTabSz="912401">
              <a:lnSpc>
                <a:spcPct val="100000"/>
              </a:lnSpc>
              <a:defRPr sz="1000"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256539418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55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446608621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56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369387859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57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2018204624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58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561074092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59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99031993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1463126">
              <a:defRPr sz="4400"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60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675661754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61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1404652102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62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1305088388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63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1908791579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C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64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704292537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C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65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1122530659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66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16644691"/>
      </p:ext>
    </p:extLst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67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1800593024"/>
      </p:ext>
    </p:extLst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68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1552577095"/>
      </p:ext>
    </p:extLst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69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2143279923"/>
      </p:ext>
    </p:extLst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72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929495841"/>
      </p:ext>
    </p:extLst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75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208193048"/>
      </p:ext>
    </p:extLst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r>
              <a:rPr lang="en-US" sz="19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 release our Torch and </a:t>
            </a:r>
            <a:r>
              <a:rPr lang="en-US" sz="1900" b="0" i="0" u="none" strike="noStrike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Pytorch</a:t>
            </a:r>
            <a:r>
              <a:rPr lang="en-US" sz="19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code, and you can also find </a:t>
            </a:r>
            <a:r>
              <a:rPr lang="en-US" altLang="zh-CN" sz="19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other</a:t>
            </a:r>
            <a:r>
              <a:rPr lang="zh-CN" altLang="en-US" sz="19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9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implementations by other researchers and developers. </a:t>
            </a:r>
            <a:endParaRPr lang="en-US" b="0" dirty="0" smtClean="0">
              <a:effectLst/>
            </a:endParaRPr>
          </a:p>
          <a:p>
            <a:r>
              <a:rPr lang="en-US" dirty="0" smtClean="0"/>
              <a:t/>
            </a:r>
            <a:br>
              <a:rPr lang="en-US" dirty="0" smtClean="0"/>
            </a:b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79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67386195"/>
      </p:ext>
    </p:extLst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r>
              <a:rPr lang="en-US" altLang="zh-CN" sz="20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Changing</a:t>
            </a:r>
            <a:r>
              <a:rPr lang="zh-CN" altLang="en-US" sz="20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altLang="zh-CN" sz="20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horse</a:t>
            </a:r>
            <a:r>
              <a:rPr lang="zh-CN" altLang="en-US" sz="2000" b="0" i="0" u="none" strike="noStrike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altLang="zh-CN" sz="2000" b="0" i="0" u="none" strike="noStrike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</a:t>
            </a:r>
            <a:r>
              <a:rPr lang="zh-CN" altLang="en-US" sz="2000" b="0" i="0" u="none" strike="noStrike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altLang="zh-CN" sz="2000" b="0" i="0" u="none" strike="noStrike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zero</a:t>
            </a:r>
            <a:r>
              <a:rPr lang="zh-CN" altLang="en-US" sz="2000" b="0" i="0" u="none" strike="noStrike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altLang="zh-CN" sz="2000" b="0" i="0" u="none" strike="noStrike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is</a:t>
            </a:r>
            <a:r>
              <a:rPr lang="zh-CN" altLang="en-US" sz="2000" b="0" i="0" u="none" strike="noStrike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altLang="zh-CN" sz="2000" b="0" i="0" u="none" strike="noStrike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cool,</a:t>
            </a:r>
            <a:r>
              <a:rPr lang="zh-CN" altLang="en-US" sz="2000" b="0" i="0" u="none" strike="noStrike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altLang="zh-CN" sz="2000" b="0" i="0" u="none" strike="noStrike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but</a:t>
            </a:r>
            <a:r>
              <a:rPr lang="zh-CN" altLang="en-US" sz="2000" b="0" i="0" u="none" strike="noStrike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altLang="zh-CN" sz="2000" b="0" i="0" u="none" strike="noStrike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you</a:t>
            </a:r>
            <a:r>
              <a:rPr lang="zh-CN" altLang="en-US" sz="2000" b="0" i="0" u="none" strike="noStrike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altLang="zh-CN" sz="2000" b="0" i="0" u="none" strike="noStrike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may</a:t>
            </a:r>
            <a:r>
              <a:rPr lang="zh-CN" altLang="en-US" sz="2000" b="0" i="0" u="none" strike="noStrike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altLang="zh-CN" sz="2000" b="0" i="0" u="none" strike="noStrike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ask</a:t>
            </a:r>
            <a:r>
              <a:rPr lang="zh-CN" altLang="en-US" sz="2000" b="0" i="0" u="none" strike="noStrike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altLang="zh-CN" sz="2000" b="0" i="0" u="none" strike="noStrike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why</a:t>
            </a:r>
            <a:r>
              <a:rPr lang="zh-CN" altLang="en-US" sz="2000" b="0" i="0" u="none" strike="noStrike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altLang="zh-CN" sz="2000" b="0" i="0" u="none" strike="noStrike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it</a:t>
            </a:r>
            <a:r>
              <a:rPr lang="zh-CN" altLang="en-US" sz="2000" b="0" i="0" u="none" strike="noStrike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altLang="zh-CN" sz="2000" b="0" i="0" u="none" strike="noStrike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is</a:t>
            </a:r>
            <a:r>
              <a:rPr lang="zh-CN" altLang="en-US" sz="2000" b="0" i="0" u="none" strike="noStrike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altLang="zh-CN" sz="2000" b="0" i="0" u="none" strike="noStrike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useful</a:t>
            </a:r>
            <a:endParaRPr lang="en-US" b="0" dirty="0">
              <a:effectLst/>
            </a:endParaRPr>
          </a:p>
          <a:p>
            <a:r>
              <a:rPr lang="en-US" dirty="0"/>
              <a:t/>
            </a:r>
            <a:br>
              <a:rPr lang="en-US" dirty="0"/>
            </a:b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80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89515898"/>
      </p:ext>
    </p:extLst>
  </p:cSld>
  <p:clrMapOvr>
    <a:masterClrMapping/>
  </p:clrMapOvr>
</p:notes>
</file>

<file path=ppt/notesSlides/notesSlide6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81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486553821"/>
      </p:ext>
    </p:extLst>
  </p:cSld>
  <p:clrMapOvr>
    <a:masterClrMapping/>
  </p:clrMapOvr>
</p:notes>
</file>

<file path=ppt/notesSlides/notesSlide6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82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916859618"/>
      </p:ext>
    </p:extLst>
  </p:cSld>
  <p:clrMapOvr>
    <a:masterClrMapping/>
  </p:clrMapOvr>
</p:notes>
</file>

<file path=ppt/notesSlides/notesSlide6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146304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84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1115877525"/>
      </p:ext>
    </p:extLst>
  </p:cSld>
  <p:clrMapOvr>
    <a:masterClrMapping/>
  </p:clrMapOvr>
</p:notes>
</file>

<file path=ppt/notesSlides/notesSlide6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146304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85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1024716258"/>
      </p:ext>
    </p:extLst>
  </p:cSld>
  <p:clrMapOvr>
    <a:masterClrMapping/>
  </p:clrMapOvr>
</p:notes>
</file>

<file path=ppt/notesSlides/notesSlide6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86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110943472"/>
      </p:ext>
    </p:extLst>
  </p:cSld>
  <p:clrMapOvr>
    <a:masterClrMapping/>
  </p:clrMapOvr>
</p:notes>
</file>

<file path=ppt/notesSlides/notesSlide6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87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1966672602"/>
      </p:ext>
    </p:extLst>
  </p:cSld>
  <p:clrMapOvr>
    <a:masterClrMapping/>
  </p:clrMapOvr>
</p:notes>
</file>

<file path=ppt/notesSlides/notesSlide7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88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147844590"/>
      </p:ext>
    </p:extLst>
  </p:cSld>
  <p:clrMapOvr>
    <a:masterClrMapping/>
  </p:clrMapOvr>
</p:notes>
</file>

<file path=ppt/notesSlides/notesSlide7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89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767796860"/>
      </p:ext>
    </p:extLst>
  </p:cSld>
  <p:clrMapOvr>
    <a:masterClrMapping/>
  </p:clrMapOvr>
</p:notes>
</file>

<file path=ppt/notesSlides/notesSlide7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90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1519706040"/>
      </p:ext>
    </p:extLst>
  </p:cSld>
  <p:clrMapOvr>
    <a:masterClrMapping/>
  </p:clrMapOvr>
</p:notes>
</file>

<file path=ppt/notesSlides/notesSlide7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91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2795485536"/>
      </p:ext>
    </p:extLst>
  </p:cSld>
  <p:clrMapOvr>
    <a:masterClrMapping/>
  </p:clrMapOvr>
</p:notes>
</file>

<file path=ppt/notesSlides/notesSlide7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92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2572015119"/>
      </p:ext>
    </p:extLst>
  </p:cSld>
  <p:clrMapOvr>
    <a:masterClrMapping/>
  </p:clrMapOvr>
</p:notes>
</file>

<file path=ppt/notesSlides/notesSlide7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93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2735221813"/>
      </p:ext>
    </p:extLst>
  </p:cSld>
  <p:clrMapOvr>
    <a:masterClrMapping/>
  </p:clrMapOvr>
</p:notes>
</file>

<file path=ppt/notesSlides/notesSlide7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94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2632554124"/>
      </p:ext>
    </p:extLst>
  </p:cSld>
  <p:clrMapOvr>
    <a:masterClrMapping/>
  </p:clrMapOvr>
</p:notes>
</file>

<file path=ppt/notesSlides/notesSlide7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95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2079801954"/>
      </p:ext>
    </p:extLst>
  </p:cSld>
  <p:clrMapOvr>
    <a:masterClrMapping/>
  </p:clrMapOvr>
</p:notes>
</file>

<file path=ppt/notesSlides/notesSlide7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96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3417034920"/>
      </p:ext>
    </p:extLst>
  </p:cSld>
  <p:clrMapOvr>
    <a:masterClrMapping/>
  </p:clrMapOvr>
</p:notes>
</file>

<file path=ppt/notesSlides/notesSlide7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97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919606570"/>
      </p:ext>
    </p:extLst>
  </p:cSld>
  <p:clrMapOvr>
    <a:masterClrMapping/>
  </p:clrMapOvr>
</p:notes>
</file>

<file path=ppt/notesSlides/notesSlide8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EA5E-F7F5-4500-A602-A04F11FD5847}" type="slidenum">
              <a:rPr lang="es-ES" smtClean="0"/>
              <a:t>104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36291730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ctrTitle"/>
          </p:nvPr>
        </p:nvSpPr>
        <p:spPr>
          <a:xfrm>
            <a:off x="1097280" y="2556511"/>
            <a:ext cx="12435840" cy="1764030"/>
          </a:xfrm>
        </p:spPr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2 Subtítulo"/>
          <p:cNvSpPr>
            <a:spLocks noGrp="1"/>
          </p:cNvSpPr>
          <p:nvPr>
            <p:ph type="subTitle" idx="1"/>
          </p:nvPr>
        </p:nvSpPr>
        <p:spPr>
          <a:xfrm>
            <a:off x="2194560" y="4663440"/>
            <a:ext cx="10241280" cy="210312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7315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4630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21945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9260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43891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51206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58521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s-ES"/>
              <a:t>Haga clic para modificar el estilo de subtítulo del patrón</a:t>
            </a:r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dirty="0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dirty="0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2FADFE-3B8F-471C-ABF0-DBC7717ECBBC}" type="slidenum">
              <a:rPr lang="es-ES" smtClean="0"/>
              <a:t>‹#›</a:t>
            </a:fld>
            <a:endParaRPr lang="es-E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dirty="0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dirty="0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2FADFE-3B8F-471C-ABF0-DBC7717ECBBC}" type="slidenum">
              <a:rPr lang="es-ES" smtClean="0"/>
              <a:t>‹#›</a:t>
            </a:fld>
            <a:endParaRPr lang="es-E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1155701" y="5288281"/>
            <a:ext cx="12435840" cy="1634490"/>
          </a:xfrm>
        </p:spPr>
        <p:txBody>
          <a:bodyPr anchor="t"/>
          <a:lstStyle>
            <a:lvl1pPr algn="l">
              <a:defRPr sz="6400" b="1" cap="all"/>
            </a:lvl1pPr>
          </a:lstStyle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1155701" y="3488056"/>
            <a:ext cx="12435840" cy="1800224"/>
          </a:xfrm>
        </p:spPr>
        <p:txBody>
          <a:bodyPr anchor="b"/>
          <a:lstStyle>
            <a:lvl1pPr marL="0" indent="0">
              <a:buNone/>
              <a:defRPr sz="3200">
                <a:solidFill>
                  <a:schemeClr val="tx1">
                    <a:tint val="75000"/>
                  </a:schemeClr>
                </a:solidFill>
              </a:defRPr>
            </a:lvl1pPr>
            <a:lvl2pPr marL="731520" indent="0">
              <a:buNone/>
              <a:defRPr sz="2900">
                <a:solidFill>
                  <a:schemeClr val="tx1">
                    <a:tint val="75000"/>
                  </a:schemeClr>
                </a:solidFill>
              </a:defRPr>
            </a:lvl2pPr>
            <a:lvl3pPr marL="1463040" indent="0">
              <a:buNone/>
              <a:defRPr sz="2600">
                <a:solidFill>
                  <a:schemeClr val="tx1">
                    <a:tint val="75000"/>
                  </a:schemeClr>
                </a:solidFill>
              </a:defRPr>
            </a:lvl3pPr>
            <a:lvl4pPr marL="219456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4pPr>
            <a:lvl5pPr marL="292608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5pPr>
            <a:lvl6pPr marL="365760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6pPr>
            <a:lvl7pPr marL="438912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7pPr>
            <a:lvl8pPr marL="512064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8pPr>
            <a:lvl9pPr marL="585216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dirty="0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dirty="0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2FADFE-3B8F-471C-ABF0-DBC7717ECBBC}" type="slidenum">
              <a:rPr lang="es-ES" smtClean="0"/>
              <a:t>‹#›</a:t>
            </a:fld>
            <a:endParaRPr lang="es-E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2 Marcador de contenido"/>
          <p:cNvSpPr>
            <a:spLocks noGrp="1"/>
          </p:cNvSpPr>
          <p:nvPr>
            <p:ph sz="half" idx="1"/>
          </p:nvPr>
        </p:nvSpPr>
        <p:spPr>
          <a:xfrm>
            <a:off x="731520" y="1920242"/>
            <a:ext cx="6461760" cy="5431155"/>
          </a:xfrm>
        </p:spPr>
        <p:txBody>
          <a:bodyPr/>
          <a:lstStyle>
            <a:lvl1pPr>
              <a:defRPr sz="4500"/>
            </a:lvl1pPr>
            <a:lvl2pPr>
              <a:defRPr sz="3800"/>
            </a:lvl2pPr>
            <a:lvl3pPr>
              <a:defRPr sz="3200"/>
            </a:lvl3pPr>
            <a:lvl4pPr>
              <a:defRPr sz="2900"/>
            </a:lvl4pPr>
            <a:lvl5pPr>
              <a:defRPr sz="2900"/>
            </a:lvl5pPr>
            <a:lvl6pPr>
              <a:defRPr sz="2900"/>
            </a:lvl6pPr>
            <a:lvl7pPr>
              <a:defRPr sz="2900"/>
            </a:lvl7pPr>
            <a:lvl8pPr>
              <a:defRPr sz="2900"/>
            </a:lvl8pPr>
            <a:lvl9pPr>
              <a:defRPr sz="2900"/>
            </a:lvl9pPr>
          </a:lstStyle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7437120" y="1920242"/>
            <a:ext cx="6461760" cy="5431155"/>
          </a:xfrm>
        </p:spPr>
        <p:txBody>
          <a:bodyPr/>
          <a:lstStyle>
            <a:lvl1pPr>
              <a:defRPr sz="4500"/>
            </a:lvl1pPr>
            <a:lvl2pPr>
              <a:defRPr sz="3800"/>
            </a:lvl2pPr>
            <a:lvl3pPr>
              <a:defRPr sz="3200"/>
            </a:lvl3pPr>
            <a:lvl4pPr>
              <a:defRPr sz="2900"/>
            </a:lvl4pPr>
            <a:lvl5pPr>
              <a:defRPr sz="2900"/>
            </a:lvl5pPr>
            <a:lvl6pPr>
              <a:defRPr sz="2900"/>
            </a:lvl6pPr>
            <a:lvl7pPr>
              <a:defRPr sz="2900"/>
            </a:lvl7pPr>
            <a:lvl8pPr>
              <a:defRPr sz="2900"/>
            </a:lvl8pPr>
            <a:lvl9pPr>
              <a:defRPr sz="2900"/>
            </a:lvl9pPr>
          </a:lstStyle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dirty="0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dirty="0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2FADFE-3B8F-471C-ABF0-DBC7717ECBBC}" type="slidenum">
              <a:rPr lang="es-ES" smtClean="0"/>
              <a:t>‹#›</a:t>
            </a:fld>
            <a:endParaRPr lang="es-E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731520" y="1842136"/>
            <a:ext cx="6464301" cy="767715"/>
          </a:xfrm>
        </p:spPr>
        <p:txBody>
          <a:bodyPr anchor="b"/>
          <a:lstStyle>
            <a:lvl1pPr marL="0" indent="0">
              <a:buNone/>
              <a:defRPr sz="3800" b="1"/>
            </a:lvl1pPr>
            <a:lvl2pPr marL="731520" indent="0">
              <a:buNone/>
              <a:defRPr sz="3200" b="1"/>
            </a:lvl2pPr>
            <a:lvl3pPr marL="1463040" indent="0">
              <a:buNone/>
              <a:defRPr sz="2900" b="1"/>
            </a:lvl3pPr>
            <a:lvl4pPr marL="2194560" indent="0">
              <a:buNone/>
              <a:defRPr sz="2600" b="1"/>
            </a:lvl4pPr>
            <a:lvl5pPr marL="2926080" indent="0">
              <a:buNone/>
              <a:defRPr sz="2600" b="1"/>
            </a:lvl5pPr>
            <a:lvl6pPr marL="3657600" indent="0">
              <a:buNone/>
              <a:defRPr sz="2600" b="1"/>
            </a:lvl6pPr>
            <a:lvl7pPr marL="4389120" indent="0">
              <a:buNone/>
              <a:defRPr sz="2600" b="1"/>
            </a:lvl7pPr>
            <a:lvl8pPr marL="5120640" indent="0">
              <a:buNone/>
              <a:defRPr sz="2600" b="1"/>
            </a:lvl8pPr>
            <a:lvl9pPr marL="5852160" indent="0">
              <a:buNone/>
              <a:defRPr sz="2600" b="1"/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731520" y="2609849"/>
            <a:ext cx="6464301" cy="4741546"/>
          </a:xfrm>
        </p:spPr>
        <p:txBody>
          <a:bodyPr/>
          <a:lstStyle>
            <a:lvl1pPr>
              <a:defRPr sz="3800"/>
            </a:lvl1pPr>
            <a:lvl2pPr>
              <a:defRPr sz="3200"/>
            </a:lvl2pPr>
            <a:lvl3pPr>
              <a:defRPr sz="2900"/>
            </a:lvl3pPr>
            <a:lvl4pPr>
              <a:defRPr sz="2600"/>
            </a:lvl4pPr>
            <a:lvl5pPr>
              <a:defRPr sz="2600"/>
            </a:lvl5pPr>
            <a:lvl6pPr>
              <a:defRPr sz="2600"/>
            </a:lvl6pPr>
            <a:lvl7pPr>
              <a:defRPr sz="2600"/>
            </a:lvl7pPr>
            <a:lvl8pPr>
              <a:defRPr sz="2600"/>
            </a:lvl8pPr>
            <a:lvl9pPr>
              <a:defRPr sz="2600"/>
            </a:lvl9pPr>
          </a:lstStyle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5" name="4 Marcador de texto"/>
          <p:cNvSpPr>
            <a:spLocks noGrp="1"/>
          </p:cNvSpPr>
          <p:nvPr>
            <p:ph type="body" sz="quarter" idx="3"/>
          </p:nvPr>
        </p:nvSpPr>
        <p:spPr>
          <a:xfrm>
            <a:off x="7432042" y="1842136"/>
            <a:ext cx="6466840" cy="767715"/>
          </a:xfrm>
        </p:spPr>
        <p:txBody>
          <a:bodyPr anchor="b"/>
          <a:lstStyle>
            <a:lvl1pPr marL="0" indent="0">
              <a:buNone/>
              <a:defRPr sz="3800" b="1"/>
            </a:lvl1pPr>
            <a:lvl2pPr marL="731520" indent="0">
              <a:buNone/>
              <a:defRPr sz="3200" b="1"/>
            </a:lvl2pPr>
            <a:lvl3pPr marL="1463040" indent="0">
              <a:buNone/>
              <a:defRPr sz="2900" b="1"/>
            </a:lvl3pPr>
            <a:lvl4pPr marL="2194560" indent="0">
              <a:buNone/>
              <a:defRPr sz="2600" b="1"/>
            </a:lvl4pPr>
            <a:lvl5pPr marL="2926080" indent="0">
              <a:buNone/>
              <a:defRPr sz="2600" b="1"/>
            </a:lvl5pPr>
            <a:lvl6pPr marL="3657600" indent="0">
              <a:buNone/>
              <a:defRPr sz="2600" b="1"/>
            </a:lvl6pPr>
            <a:lvl7pPr marL="4389120" indent="0">
              <a:buNone/>
              <a:defRPr sz="2600" b="1"/>
            </a:lvl7pPr>
            <a:lvl8pPr marL="5120640" indent="0">
              <a:buNone/>
              <a:defRPr sz="2600" b="1"/>
            </a:lvl8pPr>
            <a:lvl9pPr marL="5852160" indent="0">
              <a:buNone/>
              <a:defRPr sz="2600" b="1"/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6" name="5 Marcador de contenido"/>
          <p:cNvSpPr>
            <a:spLocks noGrp="1"/>
          </p:cNvSpPr>
          <p:nvPr>
            <p:ph sz="quarter" idx="4"/>
          </p:nvPr>
        </p:nvSpPr>
        <p:spPr>
          <a:xfrm>
            <a:off x="7432042" y="2609849"/>
            <a:ext cx="6466840" cy="4741546"/>
          </a:xfrm>
        </p:spPr>
        <p:txBody>
          <a:bodyPr/>
          <a:lstStyle>
            <a:lvl1pPr>
              <a:defRPr sz="3800"/>
            </a:lvl1pPr>
            <a:lvl2pPr>
              <a:defRPr sz="3200"/>
            </a:lvl2pPr>
            <a:lvl3pPr>
              <a:defRPr sz="2900"/>
            </a:lvl3pPr>
            <a:lvl4pPr>
              <a:defRPr sz="2600"/>
            </a:lvl4pPr>
            <a:lvl5pPr>
              <a:defRPr sz="2600"/>
            </a:lvl5pPr>
            <a:lvl6pPr>
              <a:defRPr sz="2600"/>
            </a:lvl6pPr>
            <a:lvl7pPr>
              <a:defRPr sz="2600"/>
            </a:lvl7pPr>
            <a:lvl8pPr>
              <a:defRPr sz="2600"/>
            </a:lvl8pPr>
            <a:lvl9pPr>
              <a:defRPr sz="2600"/>
            </a:lvl9pPr>
          </a:lstStyle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7" name="6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dirty="0"/>
          </a:p>
        </p:txBody>
      </p:sp>
      <p:sp>
        <p:nvSpPr>
          <p:cNvPr id="8" name="7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dirty="0"/>
          </a:p>
        </p:txBody>
      </p:sp>
      <p:sp>
        <p:nvSpPr>
          <p:cNvPr id="9" name="8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2FADFE-3B8F-471C-ABF0-DBC7717ECBBC}" type="slidenum">
              <a:rPr lang="es-ES" smtClean="0"/>
              <a:t>‹#›</a:t>
            </a:fld>
            <a:endParaRPr lang="es-E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2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dirty="0"/>
          </a:p>
        </p:txBody>
      </p:sp>
      <p:sp>
        <p:nvSpPr>
          <p:cNvPr id="4" name="3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dirty="0"/>
          </a:p>
        </p:txBody>
      </p:sp>
      <p:sp>
        <p:nvSpPr>
          <p:cNvPr id="5" name="4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2FADFE-3B8F-471C-ABF0-DBC7717ECBBC}" type="slidenum">
              <a:rPr lang="es-ES" smtClean="0"/>
              <a:t>‹#›</a:t>
            </a:fld>
            <a:endParaRPr lang="es-E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dirty="0"/>
          </a:p>
        </p:txBody>
      </p:sp>
      <p:sp>
        <p:nvSpPr>
          <p:cNvPr id="3" name="2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dirty="0"/>
          </a:p>
        </p:txBody>
      </p:sp>
      <p:sp>
        <p:nvSpPr>
          <p:cNvPr id="4" name="3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2FADFE-3B8F-471C-ABF0-DBC7717ECBBC}" type="slidenum">
              <a:rPr lang="es-ES" smtClean="0"/>
              <a:t>‹#›</a:t>
            </a:fld>
            <a:endParaRPr lang="es-E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731522" y="327659"/>
            <a:ext cx="4813301" cy="1394461"/>
          </a:xfrm>
        </p:spPr>
        <p:txBody>
          <a:bodyPr anchor="b"/>
          <a:lstStyle>
            <a:lvl1pPr algn="l">
              <a:defRPr sz="3200" b="1"/>
            </a:lvl1pPr>
          </a:lstStyle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>
          <a:xfrm>
            <a:off x="5720080" y="327662"/>
            <a:ext cx="8178800" cy="7023736"/>
          </a:xfrm>
        </p:spPr>
        <p:txBody>
          <a:bodyPr/>
          <a:lstStyle>
            <a:lvl1pPr>
              <a:defRPr sz="5100"/>
            </a:lvl1pPr>
            <a:lvl2pPr>
              <a:defRPr sz="4500"/>
            </a:lvl2pPr>
            <a:lvl3pPr>
              <a:defRPr sz="3800"/>
            </a:lvl3pPr>
            <a:lvl4pPr>
              <a:defRPr sz="3200"/>
            </a:lvl4pPr>
            <a:lvl5pPr>
              <a:defRPr sz="3200"/>
            </a:lvl5pPr>
            <a:lvl6pPr>
              <a:defRPr sz="3200"/>
            </a:lvl6pPr>
            <a:lvl7pPr>
              <a:defRPr sz="3200"/>
            </a:lvl7pPr>
            <a:lvl8pPr>
              <a:defRPr sz="3200"/>
            </a:lvl8pPr>
            <a:lvl9pPr>
              <a:defRPr sz="3200"/>
            </a:lvl9pPr>
          </a:lstStyle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731522" y="1722123"/>
            <a:ext cx="4813301" cy="5629275"/>
          </a:xfrm>
        </p:spPr>
        <p:txBody>
          <a:bodyPr/>
          <a:lstStyle>
            <a:lvl1pPr marL="0" indent="0">
              <a:buNone/>
              <a:defRPr sz="2200"/>
            </a:lvl1pPr>
            <a:lvl2pPr marL="731520" indent="0">
              <a:buNone/>
              <a:defRPr sz="1900"/>
            </a:lvl2pPr>
            <a:lvl3pPr marL="1463040" indent="0">
              <a:buNone/>
              <a:defRPr sz="1600"/>
            </a:lvl3pPr>
            <a:lvl4pPr marL="2194560" indent="0">
              <a:buNone/>
              <a:defRPr sz="1400"/>
            </a:lvl4pPr>
            <a:lvl5pPr marL="2926080" indent="0">
              <a:buNone/>
              <a:defRPr sz="1400"/>
            </a:lvl5pPr>
            <a:lvl6pPr marL="3657600" indent="0">
              <a:buNone/>
              <a:defRPr sz="1400"/>
            </a:lvl6pPr>
            <a:lvl7pPr marL="4389120" indent="0">
              <a:buNone/>
              <a:defRPr sz="1400"/>
            </a:lvl7pPr>
            <a:lvl8pPr marL="5120640" indent="0">
              <a:buNone/>
              <a:defRPr sz="1400"/>
            </a:lvl8pPr>
            <a:lvl9pPr marL="5852160" indent="0">
              <a:buNone/>
              <a:defRPr sz="1400"/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dirty="0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dirty="0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2FADFE-3B8F-471C-ABF0-DBC7717ECBBC}" type="slidenum">
              <a:rPr lang="es-ES" smtClean="0"/>
              <a:t>‹#›</a:t>
            </a:fld>
            <a:endParaRPr lang="es-E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2867661" y="5760720"/>
            <a:ext cx="8778240" cy="680086"/>
          </a:xfrm>
        </p:spPr>
        <p:txBody>
          <a:bodyPr anchor="b"/>
          <a:lstStyle>
            <a:lvl1pPr algn="l">
              <a:defRPr sz="3200" b="1"/>
            </a:lvl1pPr>
          </a:lstStyle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2 Marcador de posición de imagen"/>
          <p:cNvSpPr>
            <a:spLocks noGrp="1"/>
          </p:cNvSpPr>
          <p:nvPr>
            <p:ph type="pic" idx="1"/>
          </p:nvPr>
        </p:nvSpPr>
        <p:spPr>
          <a:xfrm>
            <a:off x="2867661" y="735330"/>
            <a:ext cx="8778240" cy="4937760"/>
          </a:xfrm>
        </p:spPr>
        <p:txBody>
          <a:bodyPr/>
          <a:lstStyle>
            <a:lvl1pPr marL="0" indent="0">
              <a:buNone/>
              <a:defRPr sz="5100"/>
            </a:lvl1pPr>
            <a:lvl2pPr marL="731520" indent="0">
              <a:buNone/>
              <a:defRPr sz="4500"/>
            </a:lvl2pPr>
            <a:lvl3pPr marL="1463040" indent="0">
              <a:buNone/>
              <a:defRPr sz="3800"/>
            </a:lvl3pPr>
            <a:lvl4pPr marL="2194560" indent="0">
              <a:buNone/>
              <a:defRPr sz="3200"/>
            </a:lvl4pPr>
            <a:lvl5pPr marL="2926080" indent="0">
              <a:buNone/>
              <a:defRPr sz="3200"/>
            </a:lvl5pPr>
            <a:lvl6pPr marL="3657600" indent="0">
              <a:buNone/>
              <a:defRPr sz="3200"/>
            </a:lvl6pPr>
            <a:lvl7pPr marL="4389120" indent="0">
              <a:buNone/>
              <a:defRPr sz="3200"/>
            </a:lvl7pPr>
            <a:lvl8pPr marL="5120640" indent="0">
              <a:buNone/>
              <a:defRPr sz="3200"/>
            </a:lvl8pPr>
            <a:lvl9pPr marL="5852160" indent="0">
              <a:buNone/>
              <a:defRPr sz="3200"/>
            </a:lvl9pPr>
          </a:lstStyle>
          <a:p>
            <a:endParaRPr lang="es-ES" dirty="0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2867661" y="6440806"/>
            <a:ext cx="8778240" cy="965835"/>
          </a:xfrm>
        </p:spPr>
        <p:txBody>
          <a:bodyPr/>
          <a:lstStyle>
            <a:lvl1pPr marL="0" indent="0">
              <a:buNone/>
              <a:defRPr sz="2200"/>
            </a:lvl1pPr>
            <a:lvl2pPr marL="731520" indent="0">
              <a:buNone/>
              <a:defRPr sz="1900"/>
            </a:lvl2pPr>
            <a:lvl3pPr marL="1463040" indent="0">
              <a:buNone/>
              <a:defRPr sz="1600"/>
            </a:lvl3pPr>
            <a:lvl4pPr marL="2194560" indent="0">
              <a:buNone/>
              <a:defRPr sz="1400"/>
            </a:lvl4pPr>
            <a:lvl5pPr marL="2926080" indent="0">
              <a:buNone/>
              <a:defRPr sz="1400"/>
            </a:lvl5pPr>
            <a:lvl6pPr marL="3657600" indent="0">
              <a:buNone/>
              <a:defRPr sz="1400"/>
            </a:lvl6pPr>
            <a:lvl7pPr marL="4389120" indent="0">
              <a:buNone/>
              <a:defRPr sz="1400"/>
            </a:lvl7pPr>
            <a:lvl8pPr marL="5120640" indent="0">
              <a:buNone/>
              <a:defRPr sz="1400"/>
            </a:lvl8pPr>
            <a:lvl9pPr marL="5852160" indent="0">
              <a:buNone/>
              <a:defRPr sz="1400"/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dirty="0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dirty="0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2FADFE-3B8F-471C-ABF0-DBC7717ECBBC}" type="slidenum">
              <a:rPr lang="es-ES" smtClean="0"/>
              <a:t>‹#›</a:t>
            </a:fld>
            <a:endParaRPr lang="es-E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dirty="0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dirty="0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2FADFE-3B8F-471C-ABF0-DBC7717ECBBC}" type="slidenum">
              <a:rPr lang="es-ES" smtClean="0"/>
              <a:t>‹#›</a:t>
            </a:fld>
            <a:endParaRPr lang="es-E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 vertical"/>
          <p:cNvSpPr>
            <a:spLocks noGrp="1"/>
          </p:cNvSpPr>
          <p:nvPr>
            <p:ph type="title" orient="vert"/>
          </p:nvPr>
        </p:nvSpPr>
        <p:spPr>
          <a:xfrm>
            <a:off x="10607040" y="329567"/>
            <a:ext cx="3291840" cy="7021830"/>
          </a:xfrm>
        </p:spPr>
        <p:txBody>
          <a:bodyPr vert="eaVert"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>
          <a:xfrm>
            <a:off x="731520" y="329567"/>
            <a:ext cx="9631680" cy="7021830"/>
          </a:xfrm>
        </p:spPr>
        <p:txBody>
          <a:bodyPr vert="eaVert"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dirty="0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dirty="0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2FADFE-3B8F-471C-ABF0-DBC7717ECBBC}" type="slidenum">
              <a:rPr lang="es-ES" smtClean="0"/>
              <a:t>‹#›</a:t>
            </a:fld>
            <a:endParaRPr lang="es-E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Shape 56"/>
          <p:cNvSpPr>
            <a:spLocks noGrp="1"/>
          </p:cNvSpPr>
          <p:nvPr>
            <p:ph type="title"/>
          </p:nvPr>
        </p:nvSpPr>
        <p:spPr>
          <a:xfrm>
            <a:off x="2632472" y="375047"/>
            <a:ext cx="9365456" cy="1821656"/>
          </a:xfrm>
          <a:prstGeom prst="rect">
            <a:avLst/>
          </a:prstGeom>
        </p:spPr>
        <p:txBody>
          <a:bodyPr lIns="71437" tIns="71437" rIns="71437" bIns="71437"/>
          <a:lstStyle>
            <a:lvl1pPr defTabSz="492919">
              <a:defRPr sz="6720">
                <a:latin typeface="+mn-lt"/>
                <a:ea typeface="+mn-ea"/>
                <a:cs typeface="+mn-cs"/>
                <a:sym typeface="Helvetica Light"/>
              </a:defRPr>
            </a:lvl1pPr>
          </a:lstStyle>
          <a:p>
            <a:r>
              <a:t>Title Text</a:t>
            </a:r>
          </a:p>
        </p:txBody>
      </p:sp>
      <p:sp>
        <p:nvSpPr>
          <p:cNvPr id="57" name="Shape 57"/>
          <p:cNvSpPr>
            <a:spLocks noGrp="1"/>
          </p:cNvSpPr>
          <p:nvPr>
            <p:ph type="body" idx="1"/>
          </p:nvPr>
        </p:nvSpPr>
        <p:spPr>
          <a:xfrm>
            <a:off x="2632472" y="2196703"/>
            <a:ext cx="9365456" cy="5304235"/>
          </a:xfrm>
          <a:prstGeom prst="rect">
            <a:avLst/>
          </a:prstGeom>
        </p:spPr>
        <p:txBody>
          <a:bodyPr lIns="71437" tIns="71437" rIns="71437" bIns="71437" anchor="ctr"/>
          <a:lstStyle>
            <a:lvl1pPr marL="370417" indent="-370417" defTabSz="492919">
              <a:spcBef>
                <a:spcPts val="3540"/>
              </a:spcBef>
              <a:buSzPct val="75000"/>
              <a:defRPr sz="3000">
                <a:latin typeface="+mn-lt"/>
                <a:ea typeface="+mn-ea"/>
                <a:cs typeface="+mn-cs"/>
                <a:sym typeface="Helvetica Light"/>
              </a:defRPr>
            </a:lvl1pPr>
            <a:lvl2pPr marL="637117" indent="-370417" defTabSz="492919">
              <a:spcBef>
                <a:spcPts val="3540"/>
              </a:spcBef>
              <a:buSzPct val="75000"/>
              <a:buChar char="•"/>
              <a:defRPr sz="3000">
                <a:latin typeface="+mn-lt"/>
                <a:ea typeface="+mn-ea"/>
                <a:cs typeface="+mn-cs"/>
                <a:sym typeface="Helvetica Light"/>
              </a:defRPr>
            </a:lvl2pPr>
            <a:lvl3pPr marL="903817" indent="-370417" defTabSz="492919">
              <a:spcBef>
                <a:spcPts val="3540"/>
              </a:spcBef>
              <a:buSzPct val="75000"/>
              <a:defRPr sz="3000">
                <a:latin typeface="+mn-lt"/>
                <a:ea typeface="+mn-ea"/>
                <a:cs typeface="+mn-cs"/>
                <a:sym typeface="Helvetica Light"/>
              </a:defRPr>
            </a:lvl3pPr>
            <a:lvl4pPr marL="1170517" indent="-370417" defTabSz="492919">
              <a:spcBef>
                <a:spcPts val="3540"/>
              </a:spcBef>
              <a:buSzPct val="75000"/>
              <a:buChar char="•"/>
              <a:defRPr sz="3000">
                <a:latin typeface="+mn-lt"/>
                <a:ea typeface="+mn-ea"/>
                <a:cs typeface="+mn-cs"/>
                <a:sym typeface="Helvetica Light"/>
              </a:defRPr>
            </a:lvl4pPr>
            <a:lvl5pPr marL="1437217" indent="-370417" defTabSz="492919">
              <a:spcBef>
                <a:spcPts val="3540"/>
              </a:spcBef>
              <a:buSzPct val="75000"/>
              <a:buChar char="•"/>
              <a:defRPr sz="3000">
                <a:latin typeface="+mn-lt"/>
                <a:ea typeface="+mn-ea"/>
                <a:cs typeface="+mn-cs"/>
                <a:sym typeface="Helvetica Light"/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8" name="Shape 58"/>
          <p:cNvSpPr>
            <a:spLocks noGrp="1"/>
          </p:cNvSpPr>
          <p:nvPr>
            <p:ph type="sldNum" sz="quarter" idx="2"/>
          </p:nvPr>
        </p:nvSpPr>
        <p:spPr>
          <a:xfrm>
            <a:off x="7161489" y="7806332"/>
            <a:ext cx="296708" cy="306706"/>
          </a:xfrm>
          <a:prstGeom prst="rect">
            <a:avLst/>
          </a:prstGeom>
        </p:spPr>
        <p:txBody>
          <a:bodyPr lIns="71437" tIns="71437" rIns="71437" bIns="71437"/>
          <a:lstStyle>
            <a:lvl1pPr algn="ctr" defTabSz="492919">
              <a:defRPr sz="1440">
                <a:latin typeface="+mn-lt"/>
                <a:ea typeface="+mn-ea"/>
                <a:cs typeface="+mn-cs"/>
                <a:sym typeface="Helvetica Light"/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85336203"/>
      </p:ext>
    </p:extLst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título"/>
          <p:cNvSpPr>
            <a:spLocks noGrp="1"/>
          </p:cNvSpPr>
          <p:nvPr>
            <p:ph type="title"/>
          </p:nvPr>
        </p:nvSpPr>
        <p:spPr>
          <a:xfrm>
            <a:off x="731520" y="329566"/>
            <a:ext cx="13167360" cy="1371600"/>
          </a:xfrm>
          <a:prstGeom prst="rect">
            <a:avLst/>
          </a:prstGeom>
        </p:spPr>
        <p:txBody>
          <a:bodyPr vert="horz" lIns="146304" tIns="73152" rIns="146304" bIns="73152" rtlCol="0" anchor="ctr">
            <a:normAutofit/>
          </a:bodyPr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731520" y="1920242"/>
            <a:ext cx="13167360" cy="5431155"/>
          </a:xfrm>
          <a:prstGeom prst="rect">
            <a:avLst/>
          </a:prstGeom>
        </p:spPr>
        <p:txBody>
          <a:bodyPr vert="horz" lIns="146304" tIns="73152" rIns="146304" bIns="73152" rtlCol="0">
            <a:normAutofit/>
          </a:bodyPr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2"/>
          </p:nvPr>
        </p:nvSpPr>
        <p:spPr>
          <a:xfrm>
            <a:off x="731520" y="7627621"/>
            <a:ext cx="3413760" cy="438150"/>
          </a:xfrm>
          <a:prstGeom prst="rect">
            <a:avLst/>
          </a:prstGeom>
        </p:spPr>
        <p:txBody>
          <a:bodyPr vert="horz" lIns="146304" tIns="73152" rIns="146304" bIns="73152" rtlCol="0" anchor="ctr"/>
          <a:lstStyle>
            <a:lvl1pPr algn="l">
              <a:defRPr sz="1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s-ES" dirty="0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3"/>
          </p:nvPr>
        </p:nvSpPr>
        <p:spPr>
          <a:xfrm>
            <a:off x="4998720" y="7627621"/>
            <a:ext cx="4632960" cy="438150"/>
          </a:xfrm>
          <a:prstGeom prst="rect">
            <a:avLst/>
          </a:prstGeom>
        </p:spPr>
        <p:txBody>
          <a:bodyPr vert="horz" lIns="146304" tIns="73152" rIns="146304" bIns="73152" rtlCol="0" anchor="ctr"/>
          <a:lstStyle>
            <a:lvl1pPr algn="ctr">
              <a:defRPr sz="1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s-ES" dirty="0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4"/>
          </p:nvPr>
        </p:nvSpPr>
        <p:spPr>
          <a:xfrm>
            <a:off x="10485120" y="7627621"/>
            <a:ext cx="3413760" cy="438150"/>
          </a:xfrm>
          <a:prstGeom prst="rect">
            <a:avLst/>
          </a:prstGeom>
        </p:spPr>
        <p:txBody>
          <a:bodyPr vert="horz" lIns="146304" tIns="73152" rIns="146304" bIns="73152" rtlCol="0" anchor="ctr"/>
          <a:lstStyle>
            <a:lvl1pPr algn="r">
              <a:defRPr sz="1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2FADFE-3B8F-471C-ABF0-DBC7717ECBBC}" type="slidenum">
              <a:rPr lang="es-ES" smtClean="0"/>
              <a:t>‹#›</a:t>
            </a:fld>
            <a:endParaRPr lang="es-E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1" r:id="rId12"/>
  </p:sldLayoutIdLst>
  <p:hf sldNum="0" hdr="0" ftr="0" dt="0"/>
  <p:txStyles>
    <p:titleStyle>
      <a:lvl1pPr algn="ctr" defTabSz="1463040" rtl="0" eaLnBrk="1" latinLnBrk="0" hangingPunct="1">
        <a:spcBef>
          <a:spcPct val="0"/>
        </a:spcBef>
        <a:buNone/>
        <a:defRPr sz="7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548640" indent="-548640" algn="l" defTabSz="1463040" rtl="0" eaLnBrk="1" latinLnBrk="0" hangingPunct="1">
        <a:spcBef>
          <a:spcPct val="20000"/>
        </a:spcBef>
        <a:buFont typeface="Arial" pitchFamily="34" charset="0"/>
        <a:buChar char="•"/>
        <a:defRPr sz="5100" kern="1200">
          <a:solidFill>
            <a:schemeClr val="tx1"/>
          </a:solidFill>
          <a:latin typeface="+mn-lt"/>
          <a:ea typeface="+mn-ea"/>
          <a:cs typeface="+mn-cs"/>
        </a:defRPr>
      </a:lvl1pPr>
      <a:lvl2pPr marL="1188720" indent="-457200" algn="l" defTabSz="1463040" rtl="0" eaLnBrk="1" latinLnBrk="0" hangingPunct="1">
        <a:spcBef>
          <a:spcPct val="20000"/>
        </a:spcBef>
        <a:buFont typeface="Arial" pitchFamily="34" charset="0"/>
        <a:buChar char="–"/>
        <a:defRPr sz="4500" kern="1200">
          <a:solidFill>
            <a:schemeClr val="tx1"/>
          </a:solidFill>
          <a:latin typeface="+mn-lt"/>
          <a:ea typeface="+mn-ea"/>
          <a:cs typeface="+mn-cs"/>
        </a:defRPr>
      </a:lvl2pPr>
      <a:lvl3pPr marL="1828800" indent="-365760" algn="l" defTabSz="1463040" rtl="0" eaLnBrk="1" latinLnBrk="0" hangingPunct="1">
        <a:spcBef>
          <a:spcPct val="20000"/>
        </a:spcBef>
        <a:buFont typeface="Arial" pitchFamily="34" charset="0"/>
        <a:buChar char="•"/>
        <a:defRPr sz="3800" kern="1200">
          <a:solidFill>
            <a:schemeClr val="tx1"/>
          </a:solidFill>
          <a:latin typeface="+mn-lt"/>
          <a:ea typeface="+mn-ea"/>
          <a:cs typeface="+mn-cs"/>
        </a:defRPr>
      </a:lvl3pPr>
      <a:lvl4pPr marL="2560320" indent="-365760" algn="l" defTabSz="1463040" rtl="0" eaLnBrk="1" latinLnBrk="0" hangingPunct="1">
        <a:spcBef>
          <a:spcPct val="20000"/>
        </a:spcBef>
        <a:buFont typeface="Arial" pitchFamily="34" charset="0"/>
        <a:buChar char="–"/>
        <a:defRPr sz="3200" kern="1200">
          <a:solidFill>
            <a:schemeClr val="tx1"/>
          </a:solidFill>
          <a:latin typeface="+mn-lt"/>
          <a:ea typeface="+mn-ea"/>
          <a:cs typeface="+mn-cs"/>
        </a:defRPr>
      </a:lvl4pPr>
      <a:lvl5pPr marL="3291840" indent="-365760" algn="l" defTabSz="1463040" rtl="0" eaLnBrk="1" latinLnBrk="0" hangingPunct="1">
        <a:spcBef>
          <a:spcPct val="20000"/>
        </a:spcBef>
        <a:buFont typeface="Arial" pitchFamily="34" charset="0"/>
        <a:buChar char="»"/>
        <a:defRPr sz="3200" kern="1200">
          <a:solidFill>
            <a:schemeClr val="tx1"/>
          </a:solidFill>
          <a:latin typeface="+mn-lt"/>
          <a:ea typeface="+mn-ea"/>
          <a:cs typeface="+mn-cs"/>
        </a:defRPr>
      </a:lvl5pPr>
      <a:lvl6pPr marL="4023360" indent="-365760" algn="l" defTabSz="146304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6pPr>
      <a:lvl7pPr marL="4754880" indent="-365760" algn="l" defTabSz="146304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7pPr>
      <a:lvl8pPr marL="5486400" indent="-365760" algn="l" defTabSz="146304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8pPr>
      <a:lvl9pPr marL="6217920" indent="-365760" algn="l" defTabSz="146304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ES"/>
      </a:defPPr>
      <a:lvl1pPr marL="0" algn="l" defTabSz="1463040" rtl="0" eaLnBrk="1" latinLnBrk="0" hangingPunct="1">
        <a:defRPr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algn="l" defTabSz="1463040" rtl="0" eaLnBrk="1" latinLnBrk="0" hangingPunct="1">
        <a:defRPr sz="2900" kern="1200">
          <a:solidFill>
            <a:schemeClr val="tx1"/>
          </a:solidFill>
          <a:latin typeface="+mn-lt"/>
          <a:ea typeface="+mn-ea"/>
          <a:cs typeface="+mn-cs"/>
        </a:defRPr>
      </a:lvl2pPr>
      <a:lvl3pPr marL="1463040" algn="l" defTabSz="1463040" rtl="0" eaLnBrk="1" latinLnBrk="0" hangingPunct="1">
        <a:defRPr sz="2900" kern="1200">
          <a:solidFill>
            <a:schemeClr val="tx1"/>
          </a:solidFill>
          <a:latin typeface="+mn-lt"/>
          <a:ea typeface="+mn-ea"/>
          <a:cs typeface="+mn-cs"/>
        </a:defRPr>
      </a:lvl3pPr>
      <a:lvl4pPr marL="2194560" algn="l" defTabSz="1463040" rtl="0" eaLnBrk="1" latinLnBrk="0" hangingPunct="1">
        <a:defRPr sz="2900" kern="1200">
          <a:solidFill>
            <a:schemeClr val="tx1"/>
          </a:solidFill>
          <a:latin typeface="+mn-lt"/>
          <a:ea typeface="+mn-ea"/>
          <a:cs typeface="+mn-cs"/>
        </a:defRPr>
      </a:lvl4pPr>
      <a:lvl5pPr marL="2926080" algn="l" defTabSz="1463040" rtl="0" eaLnBrk="1" latinLnBrk="0" hangingPunct="1">
        <a:defRPr sz="2900" kern="1200">
          <a:solidFill>
            <a:schemeClr val="tx1"/>
          </a:solidFill>
          <a:latin typeface="+mn-lt"/>
          <a:ea typeface="+mn-ea"/>
          <a:cs typeface="+mn-cs"/>
        </a:defRPr>
      </a:lvl5pPr>
      <a:lvl6pPr marL="3657600" algn="l" defTabSz="1463040" rtl="0" eaLnBrk="1" latinLnBrk="0" hangingPunct="1">
        <a:defRPr sz="2900" kern="1200">
          <a:solidFill>
            <a:schemeClr val="tx1"/>
          </a:solidFill>
          <a:latin typeface="+mn-lt"/>
          <a:ea typeface="+mn-ea"/>
          <a:cs typeface="+mn-cs"/>
        </a:defRPr>
      </a:lvl6pPr>
      <a:lvl7pPr marL="4389120" algn="l" defTabSz="1463040" rtl="0" eaLnBrk="1" latinLnBrk="0" hangingPunct="1">
        <a:defRPr sz="2900" kern="1200">
          <a:solidFill>
            <a:schemeClr val="tx1"/>
          </a:solidFill>
          <a:latin typeface="+mn-lt"/>
          <a:ea typeface="+mn-ea"/>
          <a:cs typeface="+mn-cs"/>
        </a:defRPr>
      </a:lvl7pPr>
      <a:lvl8pPr marL="5120640" algn="l" defTabSz="1463040" rtl="0" eaLnBrk="1" latinLnBrk="0" hangingPunct="1">
        <a:defRPr sz="2900" kern="1200">
          <a:solidFill>
            <a:schemeClr val="tx1"/>
          </a:solidFill>
          <a:latin typeface="+mn-lt"/>
          <a:ea typeface="+mn-ea"/>
          <a:cs typeface="+mn-cs"/>
        </a:defRPr>
      </a:lvl8pPr>
      <a:lvl9pPr marL="5852160" algn="l" defTabSz="1463040" rtl="0" eaLnBrk="1" latinLnBrk="0" hangingPunct="1">
        <a:defRPr sz="29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Relationship Id="rId5" Type="http://schemas.openxmlformats.org/officeDocument/2006/relationships/image" Target="../media/image1.tiff"/><Relationship Id="rId6" Type="http://schemas.openxmlformats.org/officeDocument/2006/relationships/image" Target="../media/image2.png"/><Relationship Id="rId1" Type="http://schemas.microsoft.com/office/2007/relationships/media" Target="../media/media1.mp4"/><Relationship Id="rId2" Type="http://schemas.openxmlformats.org/officeDocument/2006/relationships/video" Target="../media/media1.mp4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4" Type="http://schemas.openxmlformats.org/officeDocument/2006/relationships/image" Target="../media/image4.png"/><Relationship Id="rId5" Type="http://schemas.openxmlformats.org/officeDocument/2006/relationships/image" Target="../media/image5.png"/><Relationship Id="rId6" Type="http://schemas.openxmlformats.org/officeDocument/2006/relationships/image" Target="../media/image6.gif"/><Relationship Id="rId7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4" Type="http://schemas.openxmlformats.org/officeDocument/2006/relationships/image" Target="../media/image9.png"/><Relationship Id="rId5" Type="http://schemas.openxmlformats.org/officeDocument/2006/relationships/image" Target="../media/image10.png"/><Relationship Id="rId6" Type="http://schemas.openxmlformats.org/officeDocument/2006/relationships/image" Target="../media/image11.png"/><Relationship Id="rId7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4" Type="http://schemas.openxmlformats.org/officeDocument/2006/relationships/image" Target="../media/image13.jpeg"/><Relationship Id="rId5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4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notesSlide" Target="../notesSlides/notesSlide9.xml"/><Relationship Id="rId5" Type="http://schemas.openxmlformats.org/officeDocument/2006/relationships/image" Target="../media/image17.png"/><Relationship Id="rId1" Type="http://schemas.microsoft.com/office/2007/relationships/media" Target="../media/media2.mp4"/><Relationship Id="rId2" Type="http://schemas.openxmlformats.org/officeDocument/2006/relationships/video" Target="../media/media2.mp4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video" Target="../media/media3.mp4"/><Relationship Id="rId4" Type="http://schemas.openxmlformats.org/officeDocument/2006/relationships/slideLayout" Target="../slideLayouts/slideLayout2.xml"/><Relationship Id="rId5" Type="http://schemas.openxmlformats.org/officeDocument/2006/relationships/notesSlide" Target="../notesSlides/notesSlide10.xml"/><Relationship Id="rId6" Type="http://schemas.openxmlformats.org/officeDocument/2006/relationships/image" Target="../media/image18.png"/><Relationship Id="rId1" Type="http://schemas.openxmlformats.org/officeDocument/2006/relationships/tags" Target="../tags/tag1.xml"/><Relationship Id="rId2" Type="http://schemas.microsoft.com/office/2007/relationships/media" Target="../media/media3.mp4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4" Type="http://schemas.openxmlformats.org/officeDocument/2006/relationships/image" Target="../media/image20.png"/><Relationship Id="rId5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4" Type="http://schemas.openxmlformats.org/officeDocument/2006/relationships/image" Target="../media/image23.png"/><Relationship Id="rId5" Type="http://schemas.openxmlformats.org/officeDocument/2006/relationships/image" Target="../media/image24.png"/><Relationship Id="rId6" Type="http://schemas.openxmlformats.org/officeDocument/2006/relationships/image" Target="../media/image25.png"/><Relationship Id="rId7" Type="http://schemas.openxmlformats.org/officeDocument/2006/relationships/image" Target="../media/image26.png"/><Relationship Id="rId8" Type="http://schemas.openxmlformats.org/officeDocument/2006/relationships/image" Target="../media/image27.png"/><Relationship Id="rId9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0.png"/><Relationship Id="rId4" Type="http://schemas.openxmlformats.org/officeDocument/2006/relationships/image" Target="../media/image29.jpe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4" Type="http://schemas.openxmlformats.org/officeDocument/2006/relationships/image" Target="../media/image110.png"/><Relationship Id="rId5" Type="http://schemas.openxmlformats.org/officeDocument/2006/relationships/image" Target="../media/image111.png"/><Relationship Id="rId6" Type="http://schemas.openxmlformats.org/officeDocument/2006/relationships/image" Target="../media/image112.png"/><Relationship Id="rId7" Type="http://schemas.openxmlformats.org/officeDocument/2006/relationships/image" Target="../media/image31.jpeg"/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30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1.png"/><Relationship Id="rId4" Type="http://schemas.openxmlformats.org/officeDocument/2006/relationships/image" Target="../media/image113.png"/><Relationship Id="rId5" Type="http://schemas.openxmlformats.org/officeDocument/2006/relationships/image" Target="../media/image114.png"/><Relationship Id="rId6" Type="http://schemas.openxmlformats.org/officeDocument/2006/relationships/image" Target="../media/image30.png"/><Relationship Id="rId7" Type="http://schemas.openxmlformats.org/officeDocument/2006/relationships/image" Target="../media/image115.png"/><Relationship Id="rId8" Type="http://schemas.openxmlformats.org/officeDocument/2006/relationships/image" Target="../media/image29.jpeg"/><Relationship Id="rId9" Type="http://schemas.openxmlformats.org/officeDocument/2006/relationships/image" Target="../media/image31.jpeg"/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110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3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4" Type="http://schemas.openxmlformats.org/officeDocument/2006/relationships/image" Target="../media/image110.png"/><Relationship Id="rId5" Type="http://schemas.openxmlformats.org/officeDocument/2006/relationships/image" Target="../media/image111.png"/><Relationship Id="rId6" Type="http://schemas.openxmlformats.org/officeDocument/2006/relationships/image" Target="../media/image113.png"/><Relationship Id="rId7" Type="http://schemas.openxmlformats.org/officeDocument/2006/relationships/image" Target="../media/image114.png"/><Relationship Id="rId8" Type="http://schemas.openxmlformats.org/officeDocument/2006/relationships/image" Target="../media/image30.png"/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4" Type="http://schemas.openxmlformats.org/officeDocument/2006/relationships/image" Target="../media/image35.jpg"/><Relationship Id="rId5" Type="http://schemas.openxmlformats.org/officeDocument/2006/relationships/image" Target="../media/image110.png"/><Relationship Id="rId6" Type="http://schemas.openxmlformats.org/officeDocument/2006/relationships/image" Target="../media/image111.png"/><Relationship Id="rId7" Type="http://schemas.openxmlformats.org/officeDocument/2006/relationships/image" Target="../media/image113.png"/><Relationship Id="rId8" Type="http://schemas.openxmlformats.org/officeDocument/2006/relationships/image" Target="../media/image114.png"/><Relationship Id="rId9" Type="http://schemas.openxmlformats.org/officeDocument/2006/relationships/image" Target="../media/image30.png"/><Relationship Id="rId10" Type="http://schemas.openxmlformats.org/officeDocument/2006/relationships/image" Target="../media/image120.png"/><Relationship Id="rId11" Type="http://schemas.openxmlformats.org/officeDocument/2006/relationships/image" Target="../media/image121.png"/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4" Type="http://schemas.openxmlformats.org/officeDocument/2006/relationships/image" Target="../media/image34.png"/><Relationship Id="rId5" Type="http://schemas.openxmlformats.org/officeDocument/2006/relationships/image" Target="../media/image35.jpg"/><Relationship Id="rId6" Type="http://schemas.openxmlformats.org/officeDocument/2006/relationships/image" Target="../media/image110.png"/><Relationship Id="rId7" Type="http://schemas.openxmlformats.org/officeDocument/2006/relationships/image" Target="../media/image111.png"/><Relationship Id="rId8" Type="http://schemas.openxmlformats.org/officeDocument/2006/relationships/image" Target="../media/image113.png"/><Relationship Id="rId9" Type="http://schemas.openxmlformats.org/officeDocument/2006/relationships/image" Target="../media/image114.png"/><Relationship Id="rId10" Type="http://schemas.openxmlformats.org/officeDocument/2006/relationships/image" Target="../media/image120.png"/><Relationship Id="rId11" Type="http://schemas.openxmlformats.org/officeDocument/2006/relationships/image" Target="../media/image121.png"/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8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9.xml"/><Relationship Id="rId4" Type="http://schemas.openxmlformats.org/officeDocument/2006/relationships/image" Target="../media/image192.png"/><Relationship Id="rId5" Type="http://schemas.openxmlformats.org/officeDocument/2006/relationships/image" Target="../media/image37.jpg"/><Relationship Id="rId6" Type="http://schemas.openxmlformats.org/officeDocument/2006/relationships/image" Target="../media/image38.jpg"/><Relationship Id="rId1" Type="http://schemas.openxmlformats.org/officeDocument/2006/relationships/tags" Target="../tags/tag2.xml"/><Relationship Id="rId2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1" Type="http://schemas.openxmlformats.org/officeDocument/2006/relationships/image" Target="../media/image43.png"/><Relationship Id="rId12" Type="http://schemas.openxmlformats.org/officeDocument/2006/relationships/image" Target="../media/image44.png"/><Relationship Id="rId1" Type="http://schemas.openxmlformats.org/officeDocument/2006/relationships/tags" Target="../tags/tag3.xml"/><Relationship Id="rId2" Type="http://schemas.openxmlformats.org/officeDocument/2006/relationships/slideLayout" Target="../slideLayouts/slideLayout2.xml"/><Relationship Id="rId3" Type="http://schemas.openxmlformats.org/officeDocument/2006/relationships/notesSlide" Target="../notesSlides/notesSlide20.xml"/><Relationship Id="rId4" Type="http://schemas.openxmlformats.org/officeDocument/2006/relationships/image" Target="../media/image1200.png"/><Relationship Id="rId5" Type="http://schemas.openxmlformats.org/officeDocument/2006/relationships/image" Target="../media/image1211.png"/><Relationship Id="rId6" Type="http://schemas.openxmlformats.org/officeDocument/2006/relationships/image" Target="../media/image1220.png"/><Relationship Id="rId7" Type="http://schemas.openxmlformats.org/officeDocument/2006/relationships/image" Target="../media/image39.png"/><Relationship Id="rId8" Type="http://schemas.openxmlformats.org/officeDocument/2006/relationships/image" Target="../media/image40.png"/><Relationship Id="rId9" Type="http://schemas.openxmlformats.org/officeDocument/2006/relationships/image" Target="../media/image41.png"/><Relationship Id="rId10" Type="http://schemas.openxmlformats.org/officeDocument/2006/relationships/image" Target="../media/image42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4" Type="http://schemas.openxmlformats.org/officeDocument/2006/relationships/image" Target="../media/image47.png"/><Relationship Id="rId5" Type="http://schemas.openxmlformats.org/officeDocument/2006/relationships/image" Target="../media/image30.png"/><Relationship Id="rId6" Type="http://schemas.openxmlformats.org/officeDocument/2006/relationships/image" Target="../media/image48.png"/><Relationship Id="rId7" Type="http://schemas.openxmlformats.org/officeDocument/2006/relationships/image" Target="../media/image49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5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4" Type="http://schemas.openxmlformats.org/officeDocument/2006/relationships/image" Target="../media/image47.png"/><Relationship Id="rId5" Type="http://schemas.openxmlformats.org/officeDocument/2006/relationships/image" Target="../media/image30.png"/><Relationship Id="rId6" Type="http://schemas.openxmlformats.org/officeDocument/2006/relationships/image" Target="../media/image48.png"/><Relationship Id="rId7" Type="http://schemas.openxmlformats.org/officeDocument/2006/relationships/image" Target="../media/image49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5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video" Target="../media/media4.mp4"/><Relationship Id="rId4" Type="http://schemas.openxmlformats.org/officeDocument/2006/relationships/slideLayout" Target="../slideLayouts/slideLayout2.xml"/><Relationship Id="rId5" Type="http://schemas.openxmlformats.org/officeDocument/2006/relationships/notesSlide" Target="../notesSlides/notesSlide21.xml"/><Relationship Id="rId6" Type="http://schemas.openxmlformats.org/officeDocument/2006/relationships/image" Target="../media/image50.png"/><Relationship Id="rId1" Type="http://schemas.openxmlformats.org/officeDocument/2006/relationships/tags" Target="../tags/tag4.xml"/><Relationship Id="rId2" Type="http://schemas.microsoft.com/office/2007/relationships/media" Target="../media/media4.mp4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1.jpeg"/></Relationships>
</file>

<file path=ppt/slides/_rels/slide27.xml.rels><?xml version="1.0" encoding="UTF-8" standalone="yes"?>
<Relationships xmlns="http://schemas.openxmlformats.org/package/2006/relationships"><Relationship Id="rId18" Type="http://schemas.openxmlformats.org/officeDocument/2006/relationships/image" Target="../media/image61.png"/><Relationship Id="rId19" Type="http://schemas.openxmlformats.org/officeDocument/2006/relationships/image" Target="../media/image144.png"/><Relationship Id="rId20" Type="http://schemas.openxmlformats.org/officeDocument/2006/relationships/image" Target="../media/image510.png"/><Relationship Id="rId21" Type="http://schemas.openxmlformats.org/officeDocument/2006/relationships/image" Target="../media/image53.jpeg"/><Relationship Id="rId22" Type="http://schemas.openxmlformats.org/officeDocument/2006/relationships/image" Target="../media/image53.png"/><Relationship Id="rId2" Type="http://schemas.openxmlformats.org/officeDocument/2006/relationships/slideLayout" Target="../slideLayouts/slideLayout2.xml"/><Relationship Id="rId3" Type="http://schemas.openxmlformats.org/officeDocument/2006/relationships/notesSlide" Target="../notesSlides/notesSlide22.xml"/><Relationship Id="rId4" Type="http://schemas.openxmlformats.org/officeDocument/2006/relationships/image" Target="../media/image52.png"/><Relationship Id="rId23" Type="http://schemas.openxmlformats.org/officeDocument/2006/relationships/image" Target="../media/image54.png"/><Relationship Id="rId1" Type="http://schemas.openxmlformats.org/officeDocument/2006/relationships/tags" Target="../tags/tag5.xml"/><Relationship Id="rId24" Type="http://schemas.openxmlformats.org/officeDocument/2006/relationships/image" Target="../media/image55.png"/><Relationship Id="rId25" Type="http://schemas.openxmlformats.org/officeDocument/2006/relationships/image" Target="../media/image56.png"/><Relationship Id="rId9" Type="http://schemas.openxmlformats.org/officeDocument/2006/relationships/image" Target="../media/image114.png"/><Relationship Id="rId26" Type="http://schemas.openxmlformats.org/officeDocument/2006/relationships/image" Target="../media/image57.png"/><Relationship Id="rId27" Type="http://schemas.openxmlformats.org/officeDocument/2006/relationships/image" Target="../media/image58.png"/><Relationship Id="rId28" Type="http://schemas.openxmlformats.org/officeDocument/2006/relationships/image" Target="../media/image59.png"/></Relationships>
</file>

<file path=ppt/slides/_rels/slide28.xml.rels><?xml version="1.0" encoding="UTF-8" standalone="yes"?>
<Relationships xmlns="http://schemas.openxmlformats.org/package/2006/relationships"><Relationship Id="rId18" Type="http://schemas.openxmlformats.org/officeDocument/2006/relationships/image" Target="../media/image61.png"/><Relationship Id="rId19" Type="http://schemas.openxmlformats.org/officeDocument/2006/relationships/image" Target="../media/image144.png"/><Relationship Id="rId20" Type="http://schemas.openxmlformats.org/officeDocument/2006/relationships/image" Target="../media/image510.png"/><Relationship Id="rId21" Type="http://schemas.openxmlformats.org/officeDocument/2006/relationships/image" Target="../media/image62.png"/><Relationship Id="rId22" Type="http://schemas.openxmlformats.org/officeDocument/2006/relationships/image" Target="../media/image54.png"/><Relationship Id="rId2" Type="http://schemas.openxmlformats.org/officeDocument/2006/relationships/slideLayout" Target="../slideLayouts/slideLayout2.xml"/><Relationship Id="rId3" Type="http://schemas.openxmlformats.org/officeDocument/2006/relationships/notesSlide" Target="../notesSlides/notesSlide23.xml"/><Relationship Id="rId4" Type="http://schemas.openxmlformats.org/officeDocument/2006/relationships/image" Target="../media/image58.jpeg"/><Relationship Id="rId5" Type="http://schemas.openxmlformats.org/officeDocument/2006/relationships/image" Target="../media/image52.png"/><Relationship Id="rId1" Type="http://schemas.openxmlformats.org/officeDocument/2006/relationships/tags" Target="../tags/tag6.xml"/><Relationship Id="rId23" Type="http://schemas.openxmlformats.org/officeDocument/2006/relationships/image" Target="../media/image55.png"/><Relationship Id="rId24" Type="http://schemas.openxmlformats.org/officeDocument/2006/relationships/image" Target="../media/image56.png"/><Relationship Id="rId9" Type="http://schemas.openxmlformats.org/officeDocument/2006/relationships/image" Target="../media/image114.png"/><Relationship Id="rId25" Type="http://schemas.openxmlformats.org/officeDocument/2006/relationships/image" Target="../media/image57.png"/><Relationship Id="rId26" Type="http://schemas.openxmlformats.org/officeDocument/2006/relationships/image" Target="../media/image58.png"/><Relationship Id="rId27" Type="http://schemas.openxmlformats.org/officeDocument/2006/relationships/image" Target="../media/image59.png"/></Relationships>
</file>

<file path=ppt/slides/_rels/slide29.xml.rels><?xml version="1.0" encoding="UTF-8" standalone="yes"?>
<Relationships xmlns="http://schemas.openxmlformats.org/package/2006/relationships"><Relationship Id="rId20" Type="http://schemas.openxmlformats.org/officeDocument/2006/relationships/image" Target="../media/image63.jpeg"/><Relationship Id="rId21" Type="http://schemas.openxmlformats.org/officeDocument/2006/relationships/image" Target="../media/image64.jpeg"/><Relationship Id="rId22" Type="http://schemas.openxmlformats.org/officeDocument/2006/relationships/image" Target="../media/image65.png"/><Relationship Id="rId23" Type="http://schemas.openxmlformats.org/officeDocument/2006/relationships/image" Target="../media/image610.png"/><Relationship Id="rId24" Type="http://schemas.openxmlformats.org/officeDocument/2006/relationships/image" Target="../media/image53.jpeg"/><Relationship Id="rId25" Type="http://schemas.openxmlformats.org/officeDocument/2006/relationships/image" Target="../media/image630.png"/><Relationship Id="rId10" Type="http://schemas.openxmlformats.org/officeDocument/2006/relationships/image" Target="../media/image54.png"/><Relationship Id="rId11" Type="http://schemas.openxmlformats.org/officeDocument/2006/relationships/image" Target="../media/image55.png"/><Relationship Id="rId12" Type="http://schemas.openxmlformats.org/officeDocument/2006/relationships/image" Target="../media/image56.png"/><Relationship Id="rId13" Type="http://schemas.openxmlformats.org/officeDocument/2006/relationships/image" Target="../media/image57.png"/><Relationship Id="rId14" Type="http://schemas.openxmlformats.org/officeDocument/2006/relationships/image" Target="../media/image58.png"/><Relationship Id="rId15" Type="http://schemas.openxmlformats.org/officeDocument/2006/relationships/image" Target="../media/image59.png"/><Relationship Id="rId16" Type="http://schemas.openxmlformats.org/officeDocument/2006/relationships/image" Target="../media/image59.jpeg"/><Relationship Id="rId17" Type="http://schemas.openxmlformats.org/officeDocument/2006/relationships/image" Target="../media/image60.jpeg"/><Relationship Id="rId18" Type="http://schemas.openxmlformats.org/officeDocument/2006/relationships/image" Target="../media/image61.jpeg"/><Relationship Id="rId19" Type="http://schemas.openxmlformats.org/officeDocument/2006/relationships/image" Target="../media/image62.jpeg"/><Relationship Id="rId1" Type="http://schemas.openxmlformats.org/officeDocument/2006/relationships/tags" Target="../tags/tag7.xml"/><Relationship Id="rId2" Type="http://schemas.openxmlformats.org/officeDocument/2006/relationships/slideLayout" Target="../slideLayouts/slideLayout2.xml"/><Relationship Id="rId3" Type="http://schemas.openxmlformats.org/officeDocument/2006/relationships/notesSlide" Target="../notesSlides/notesSlide24.xml"/><Relationship Id="rId4" Type="http://schemas.openxmlformats.org/officeDocument/2006/relationships/image" Target="../media/image58.jpeg"/><Relationship Id="rId5" Type="http://schemas.openxmlformats.org/officeDocument/2006/relationships/image" Target="../media/image510.png"/><Relationship Id="rId6" Type="http://schemas.openxmlformats.org/officeDocument/2006/relationships/image" Target="../media/image62.png"/><Relationship Id="rId9" Type="http://schemas.openxmlformats.org/officeDocument/2006/relationships/image" Target="../media/image114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video" Target="../media/media5.mp4"/><Relationship Id="rId4" Type="http://schemas.openxmlformats.org/officeDocument/2006/relationships/slideLayout" Target="../slideLayouts/slideLayout2.xml"/><Relationship Id="rId5" Type="http://schemas.openxmlformats.org/officeDocument/2006/relationships/notesSlide" Target="../notesSlides/notesSlide25.xml"/><Relationship Id="rId6" Type="http://schemas.openxmlformats.org/officeDocument/2006/relationships/image" Target="../media/image66.png"/><Relationship Id="rId1" Type="http://schemas.openxmlformats.org/officeDocument/2006/relationships/tags" Target="../tags/tag8.xml"/><Relationship Id="rId2" Type="http://schemas.microsoft.com/office/2007/relationships/media" Target="../media/media5.mp4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4" Type="http://schemas.openxmlformats.org/officeDocument/2006/relationships/image" Target="../media/image68.jpeg"/><Relationship Id="rId5" Type="http://schemas.openxmlformats.org/officeDocument/2006/relationships/image" Target="../media/image69.jpeg"/><Relationship Id="rId6" Type="http://schemas.openxmlformats.org/officeDocument/2006/relationships/image" Target="../media/image70.png"/><Relationship Id="rId7" Type="http://schemas.openxmlformats.org/officeDocument/2006/relationships/image" Target="../media/image71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6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4" Type="http://schemas.openxmlformats.org/officeDocument/2006/relationships/image" Target="../media/image68.jpeg"/><Relationship Id="rId5" Type="http://schemas.openxmlformats.org/officeDocument/2006/relationships/image" Target="../media/image69.jpeg"/><Relationship Id="rId6" Type="http://schemas.openxmlformats.org/officeDocument/2006/relationships/image" Target="../media/image70.png"/><Relationship Id="rId7" Type="http://schemas.openxmlformats.org/officeDocument/2006/relationships/image" Target="../media/image72.png"/><Relationship Id="rId8" Type="http://schemas.openxmlformats.org/officeDocument/2006/relationships/image" Target="../media/image71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7.xml"/></Relationships>
</file>

<file path=ppt/slides/_rels/slide33.xml.rels><?xml version="1.0" encoding="UTF-8" standalone="yes"?>
<Relationships xmlns="http://schemas.openxmlformats.org/package/2006/relationships"><Relationship Id="rId11" Type="http://schemas.openxmlformats.org/officeDocument/2006/relationships/image" Target="../media/image78.png"/><Relationship Id="rId12" Type="http://schemas.openxmlformats.org/officeDocument/2006/relationships/image" Target="../media/image79.png"/><Relationship Id="rId13" Type="http://schemas.openxmlformats.org/officeDocument/2006/relationships/image" Target="../media/image80.png"/><Relationship Id="rId14" Type="http://schemas.openxmlformats.org/officeDocument/2006/relationships/image" Target="../media/image81.png"/><Relationship Id="rId15" Type="http://schemas.openxmlformats.org/officeDocument/2006/relationships/image" Target="../media/image82.png"/><Relationship Id="rId16" Type="http://schemas.openxmlformats.org/officeDocument/2006/relationships/image" Target="../media/image83.png"/><Relationship Id="rId17" Type="http://schemas.openxmlformats.org/officeDocument/2006/relationships/image" Target="../media/image1700.png"/><Relationship Id="rId18" Type="http://schemas.openxmlformats.org/officeDocument/2006/relationships/image" Target="../media/image84.png"/><Relationship Id="rId1" Type="http://schemas.openxmlformats.org/officeDocument/2006/relationships/tags" Target="../tags/tag9.xml"/><Relationship Id="rId2" Type="http://schemas.openxmlformats.org/officeDocument/2006/relationships/slideLayout" Target="../slideLayouts/slideLayout2.xml"/><Relationship Id="rId3" Type="http://schemas.openxmlformats.org/officeDocument/2006/relationships/notesSlide" Target="../notesSlides/notesSlide28.xml"/><Relationship Id="rId4" Type="http://schemas.openxmlformats.org/officeDocument/2006/relationships/image" Target="../media/image73.png"/><Relationship Id="rId5" Type="http://schemas.openxmlformats.org/officeDocument/2006/relationships/image" Target="../media/image680.png"/><Relationship Id="rId6" Type="http://schemas.openxmlformats.org/officeDocument/2006/relationships/image" Target="../media/image74.png"/><Relationship Id="rId7" Type="http://schemas.openxmlformats.org/officeDocument/2006/relationships/image" Target="../media/image700.png"/><Relationship Id="rId8" Type="http://schemas.openxmlformats.org/officeDocument/2006/relationships/image" Target="../media/image75.png"/><Relationship Id="rId9" Type="http://schemas.openxmlformats.org/officeDocument/2006/relationships/image" Target="../media/image76.png"/><Relationship Id="rId201" Type="http://schemas.openxmlformats.org/officeDocument/2006/relationships/image" Target="../media/image1650.png"/><Relationship Id="rId10" Type="http://schemas.openxmlformats.org/officeDocument/2006/relationships/image" Target="../media/image77.png"/></Relationships>
</file>

<file path=ppt/slides/_rels/slide34.xml.rels><?xml version="1.0" encoding="UTF-8" standalone="yes"?>
<Relationships xmlns="http://schemas.openxmlformats.org/package/2006/relationships"><Relationship Id="rId11" Type="http://schemas.openxmlformats.org/officeDocument/2006/relationships/image" Target="../media/image1650.png"/><Relationship Id="rId12" Type="http://schemas.openxmlformats.org/officeDocument/2006/relationships/image" Target="../media/image77.png"/><Relationship Id="rId13" Type="http://schemas.openxmlformats.org/officeDocument/2006/relationships/image" Target="../media/image78.png"/><Relationship Id="rId14" Type="http://schemas.openxmlformats.org/officeDocument/2006/relationships/image" Target="../media/image85.png"/><Relationship Id="rId15" Type="http://schemas.openxmlformats.org/officeDocument/2006/relationships/image" Target="../media/image1700.png"/><Relationship Id="rId1" Type="http://schemas.openxmlformats.org/officeDocument/2006/relationships/tags" Target="../tags/tag10.xml"/><Relationship Id="rId2" Type="http://schemas.openxmlformats.org/officeDocument/2006/relationships/slideLayout" Target="../slideLayouts/slideLayout2.xml"/><Relationship Id="rId3" Type="http://schemas.openxmlformats.org/officeDocument/2006/relationships/notesSlide" Target="../notesSlides/notesSlide29.xml"/><Relationship Id="rId4" Type="http://schemas.openxmlformats.org/officeDocument/2006/relationships/image" Target="../media/image84.png"/><Relationship Id="rId5" Type="http://schemas.openxmlformats.org/officeDocument/2006/relationships/image" Target="../media/image83.png"/><Relationship Id="rId6" Type="http://schemas.openxmlformats.org/officeDocument/2006/relationships/image" Target="../media/image1570.png"/><Relationship Id="rId7" Type="http://schemas.openxmlformats.org/officeDocument/2006/relationships/image" Target="../media/image74.png"/><Relationship Id="rId8" Type="http://schemas.openxmlformats.org/officeDocument/2006/relationships/image" Target="../media/image1580.png"/><Relationship Id="rId9" Type="http://schemas.openxmlformats.org/officeDocument/2006/relationships/image" Target="../media/image75.png"/><Relationship Id="rId10" Type="http://schemas.openxmlformats.org/officeDocument/2006/relationships/image" Target="../media/image76.png"/></Relationships>
</file>

<file path=ppt/slides/_rels/slide35.xml.rels><?xml version="1.0" encoding="UTF-8" standalone="yes"?>
<Relationships xmlns="http://schemas.openxmlformats.org/package/2006/relationships"><Relationship Id="rId201" Type="http://schemas.openxmlformats.org/officeDocument/2006/relationships/image" Target="../media/image1650.png"/><Relationship Id="rId20" Type="http://schemas.openxmlformats.org/officeDocument/2006/relationships/image" Target="../media/image88.png"/><Relationship Id="rId21" Type="http://schemas.openxmlformats.org/officeDocument/2006/relationships/image" Target="../media/image89.png"/><Relationship Id="rId22" Type="http://schemas.openxmlformats.org/officeDocument/2006/relationships/image" Target="../media/image1700.png"/><Relationship Id="rId23" Type="http://schemas.openxmlformats.org/officeDocument/2006/relationships/image" Target="../media/image84.png"/><Relationship Id="rId10" Type="http://schemas.openxmlformats.org/officeDocument/2006/relationships/image" Target="../media/image76.png"/><Relationship Id="rId11" Type="http://schemas.openxmlformats.org/officeDocument/2006/relationships/image" Target="../media/image77.png"/><Relationship Id="rId12" Type="http://schemas.openxmlformats.org/officeDocument/2006/relationships/image" Target="../media/image78.png"/><Relationship Id="rId13" Type="http://schemas.openxmlformats.org/officeDocument/2006/relationships/image" Target="../media/image79.png"/><Relationship Id="rId14" Type="http://schemas.openxmlformats.org/officeDocument/2006/relationships/image" Target="../media/image80.png"/><Relationship Id="rId15" Type="http://schemas.openxmlformats.org/officeDocument/2006/relationships/image" Target="../media/image81.png"/><Relationship Id="rId16" Type="http://schemas.openxmlformats.org/officeDocument/2006/relationships/image" Target="../media/image82.png"/><Relationship Id="rId17" Type="http://schemas.openxmlformats.org/officeDocument/2006/relationships/image" Target="../media/image83.png"/><Relationship Id="rId18" Type="http://schemas.openxmlformats.org/officeDocument/2006/relationships/image" Target="../media/image85.png"/><Relationship Id="rId19" Type="http://schemas.openxmlformats.org/officeDocument/2006/relationships/image" Target="../media/image87.png"/><Relationship Id="rId1" Type="http://schemas.openxmlformats.org/officeDocument/2006/relationships/tags" Target="../tags/tag11.xml"/><Relationship Id="rId2" Type="http://schemas.openxmlformats.org/officeDocument/2006/relationships/slideLayout" Target="../slideLayouts/slideLayout2.xml"/><Relationship Id="rId3" Type="http://schemas.openxmlformats.org/officeDocument/2006/relationships/notesSlide" Target="../notesSlides/notesSlide30.xml"/><Relationship Id="rId5" Type="http://schemas.openxmlformats.org/officeDocument/2006/relationships/image" Target="../media/image680.png"/><Relationship Id="rId6" Type="http://schemas.openxmlformats.org/officeDocument/2006/relationships/image" Target="../media/image74.png"/><Relationship Id="rId7" Type="http://schemas.openxmlformats.org/officeDocument/2006/relationships/image" Target="../media/image86.png"/><Relationship Id="rId8" Type="http://schemas.openxmlformats.org/officeDocument/2006/relationships/image" Target="../media/image700.png"/><Relationship Id="rId9" Type="http://schemas.openxmlformats.org/officeDocument/2006/relationships/image" Target="../media/image75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video" Target="../media/media6.mp4"/><Relationship Id="rId4" Type="http://schemas.openxmlformats.org/officeDocument/2006/relationships/slideLayout" Target="../slideLayouts/slideLayout2.xml"/><Relationship Id="rId5" Type="http://schemas.openxmlformats.org/officeDocument/2006/relationships/notesSlide" Target="../notesSlides/notesSlide31.xml"/><Relationship Id="rId6" Type="http://schemas.openxmlformats.org/officeDocument/2006/relationships/image" Target="../media/image90.png"/><Relationship Id="rId1" Type="http://schemas.openxmlformats.org/officeDocument/2006/relationships/tags" Target="../tags/tag12.xml"/><Relationship Id="rId2" Type="http://schemas.microsoft.com/office/2007/relationships/media" Target="../media/media6.mp4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video" Target="../media/media7.mp4"/><Relationship Id="rId4" Type="http://schemas.openxmlformats.org/officeDocument/2006/relationships/slideLayout" Target="../slideLayouts/slideLayout2.xml"/><Relationship Id="rId5" Type="http://schemas.openxmlformats.org/officeDocument/2006/relationships/notesSlide" Target="../notesSlides/notesSlide32.xml"/><Relationship Id="rId6" Type="http://schemas.openxmlformats.org/officeDocument/2006/relationships/image" Target="../media/image91.png"/><Relationship Id="rId1" Type="http://schemas.openxmlformats.org/officeDocument/2006/relationships/tags" Target="../tags/tag13.xml"/><Relationship Id="rId2" Type="http://schemas.microsoft.com/office/2007/relationships/media" Target="../media/media7.mp4"/></Relationships>
</file>

<file path=ppt/slides/_rels/slide38.xml.rels><?xml version="1.0" encoding="UTF-8" standalone="yes"?>
<Relationships xmlns="http://schemas.openxmlformats.org/package/2006/relationships"><Relationship Id="rId11" Type="http://schemas.openxmlformats.org/officeDocument/2006/relationships/image" Target="../media/image65.png"/><Relationship Id="rId12" Type="http://schemas.openxmlformats.org/officeDocument/2006/relationships/image" Target="../media/image53.jpeg"/><Relationship Id="rId13" Type="http://schemas.openxmlformats.org/officeDocument/2006/relationships/image" Target="../media/image92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3.xml"/><Relationship Id="rId3" Type="http://schemas.openxmlformats.org/officeDocument/2006/relationships/image" Target="../media/image58.jpeg"/><Relationship Id="rId4" Type="http://schemas.openxmlformats.org/officeDocument/2006/relationships/image" Target="../media/image59.jpeg"/><Relationship Id="rId5" Type="http://schemas.openxmlformats.org/officeDocument/2006/relationships/image" Target="../media/image60.jpeg"/><Relationship Id="rId6" Type="http://schemas.openxmlformats.org/officeDocument/2006/relationships/image" Target="../media/image61.jpeg"/><Relationship Id="rId7" Type="http://schemas.openxmlformats.org/officeDocument/2006/relationships/image" Target="../media/image62.jpeg"/><Relationship Id="rId8" Type="http://schemas.openxmlformats.org/officeDocument/2006/relationships/image" Target="../media/image63.jpeg"/><Relationship Id="rId9" Type="http://schemas.openxmlformats.org/officeDocument/2006/relationships/image" Target="../media/image64.jpeg"/><Relationship Id="rId10" Type="http://schemas.openxmlformats.org/officeDocument/2006/relationships/image" Target="../media/image57.png"/></Relationships>
</file>

<file path=ppt/slides/_rels/slide39.xml.rels><?xml version="1.0" encoding="UTF-8" standalone="yes"?>
<Relationships xmlns="http://schemas.openxmlformats.org/package/2006/relationships"><Relationship Id="rId11" Type="http://schemas.openxmlformats.org/officeDocument/2006/relationships/image" Target="../media/image63.jpeg"/><Relationship Id="rId12" Type="http://schemas.openxmlformats.org/officeDocument/2006/relationships/image" Target="../media/image64.jpeg"/><Relationship Id="rId13" Type="http://schemas.openxmlformats.org/officeDocument/2006/relationships/image" Target="../media/image57.png"/><Relationship Id="rId14" Type="http://schemas.openxmlformats.org/officeDocument/2006/relationships/image" Target="../media/image65.png"/><Relationship Id="rId15" Type="http://schemas.openxmlformats.org/officeDocument/2006/relationships/image" Target="../media/image53.jpeg"/><Relationship Id="rId16" Type="http://schemas.openxmlformats.org/officeDocument/2006/relationships/image" Target="../media/image94.png"/><Relationship Id="rId17" Type="http://schemas.openxmlformats.org/officeDocument/2006/relationships/image" Target="../media/image2.png"/><Relationship Id="rId1" Type="http://schemas.microsoft.com/office/2007/relationships/media" Target="../media/media1.mp4"/><Relationship Id="rId2" Type="http://schemas.openxmlformats.org/officeDocument/2006/relationships/video" Target="../media/media1.mp4"/><Relationship Id="rId3" Type="http://schemas.openxmlformats.org/officeDocument/2006/relationships/slideLayout" Target="../slideLayouts/slideLayout2.xml"/><Relationship Id="rId4" Type="http://schemas.openxmlformats.org/officeDocument/2006/relationships/notesSlide" Target="../notesSlides/notesSlide34.xml"/><Relationship Id="rId5" Type="http://schemas.openxmlformats.org/officeDocument/2006/relationships/image" Target="../media/image92.tiff"/><Relationship Id="rId6" Type="http://schemas.openxmlformats.org/officeDocument/2006/relationships/image" Target="../media/image58.jpeg"/><Relationship Id="rId7" Type="http://schemas.openxmlformats.org/officeDocument/2006/relationships/image" Target="../media/image59.jpeg"/><Relationship Id="rId8" Type="http://schemas.openxmlformats.org/officeDocument/2006/relationships/image" Target="../media/image60.jpeg"/><Relationship Id="rId9" Type="http://schemas.openxmlformats.org/officeDocument/2006/relationships/image" Target="../media/image61.jpeg"/><Relationship Id="rId10" Type="http://schemas.openxmlformats.org/officeDocument/2006/relationships/image" Target="../media/image62.jpeg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5.xml"/><Relationship Id="rId3" Type="http://schemas.openxmlformats.org/officeDocument/2006/relationships/image" Target="../media/image93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png"/><Relationship Id="rId4" Type="http://schemas.openxmlformats.org/officeDocument/2006/relationships/image" Target="../media/image94.jpe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6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4" Type="http://schemas.openxmlformats.org/officeDocument/2006/relationships/image" Target="../media/image110.png"/><Relationship Id="rId5" Type="http://schemas.openxmlformats.org/officeDocument/2006/relationships/image" Target="../media/image111.png"/><Relationship Id="rId6" Type="http://schemas.openxmlformats.org/officeDocument/2006/relationships/image" Target="../media/image211.png"/><Relationship Id="rId7" Type="http://schemas.openxmlformats.org/officeDocument/2006/relationships/image" Target="../media/image212.png"/><Relationship Id="rId8" Type="http://schemas.openxmlformats.org/officeDocument/2006/relationships/image" Target="../media/image38.png"/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37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jpg"/><Relationship Id="rId4" Type="http://schemas.openxmlformats.org/officeDocument/2006/relationships/image" Target="../media/image96.jpg"/><Relationship Id="rId5" Type="http://schemas.openxmlformats.org/officeDocument/2006/relationships/image" Target="../media/image213.png"/><Relationship Id="rId6" Type="http://schemas.openxmlformats.org/officeDocument/2006/relationships/image" Target="../media/image214.png"/><Relationship Id="rId7" Type="http://schemas.openxmlformats.org/officeDocument/2006/relationships/image" Target="../media/image211.png"/><Relationship Id="rId8" Type="http://schemas.openxmlformats.org/officeDocument/2006/relationships/image" Target="../media/image212.png"/><Relationship Id="rId9" Type="http://schemas.openxmlformats.org/officeDocument/2006/relationships/image" Target="../media/image440.png"/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38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jpg"/><Relationship Id="rId4" Type="http://schemas.openxmlformats.org/officeDocument/2006/relationships/image" Target="../media/image96.jpg"/><Relationship Id="rId6" Type="http://schemas.openxmlformats.org/officeDocument/2006/relationships/image" Target="../media/image213.png"/><Relationship Id="rId7" Type="http://schemas.openxmlformats.org/officeDocument/2006/relationships/image" Target="../media/image214.png"/><Relationship Id="rId8" Type="http://schemas.openxmlformats.org/officeDocument/2006/relationships/image" Target="../media/image211.png"/><Relationship Id="rId9" Type="http://schemas.openxmlformats.org/officeDocument/2006/relationships/image" Target="../media/image212.png"/><Relationship Id="rId10" Type="http://schemas.openxmlformats.org/officeDocument/2006/relationships/image" Target="../media/image440.png"/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39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jpg"/><Relationship Id="rId4" Type="http://schemas.openxmlformats.org/officeDocument/2006/relationships/image" Target="../media/image97.jpg"/><Relationship Id="rId5" Type="http://schemas.openxmlformats.org/officeDocument/2006/relationships/image" Target="../media/image213.png"/><Relationship Id="rId6" Type="http://schemas.openxmlformats.org/officeDocument/2006/relationships/image" Target="../media/image214.png"/><Relationship Id="rId7" Type="http://schemas.openxmlformats.org/officeDocument/2006/relationships/image" Target="../media/image211.png"/><Relationship Id="rId8" Type="http://schemas.openxmlformats.org/officeDocument/2006/relationships/image" Target="../media/image212.png"/><Relationship Id="rId9" Type="http://schemas.openxmlformats.org/officeDocument/2006/relationships/image" Target="../media/image440.png"/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40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0.png"/><Relationship Id="rId4" Type="http://schemas.openxmlformats.org/officeDocument/2006/relationships/image" Target="../media/image97.jpg"/><Relationship Id="rId5" Type="http://schemas.openxmlformats.org/officeDocument/2006/relationships/image" Target="../media/image96.jpg"/><Relationship Id="rId6" Type="http://schemas.openxmlformats.org/officeDocument/2006/relationships/image" Target="../media/image95.jpg"/><Relationship Id="rId7" Type="http://schemas.openxmlformats.org/officeDocument/2006/relationships/image" Target="../media/image213.png"/><Relationship Id="rId8" Type="http://schemas.openxmlformats.org/officeDocument/2006/relationships/image" Target="../media/image214.png"/><Relationship Id="rId9" Type="http://schemas.openxmlformats.org/officeDocument/2006/relationships/image" Target="../media/image212.png"/><Relationship Id="rId10" Type="http://schemas.openxmlformats.org/officeDocument/2006/relationships/image" Target="../media/image217.png"/><Relationship Id="rId11" Type="http://schemas.openxmlformats.org/officeDocument/2006/relationships/image" Target="../media/image470.png"/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41.xml"/></Relationships>
</file>

<file path=ppt/slides/_rels/slide47.xml.rels><?xml version="1.0" encoding="UTF-8" standalone="yes"?>
<Relationships xmlns="http://schemas.openxmlformats.org/package/2006/relationships"><Relationship Id="rId11" Type="http://schemas.openxmlformats.org/officeDocument/2006/relationships/image" Target="../media/image107.jpeg"/><Relationship Id="rId12" Type="http://schemas.openxmlformats.org/officeDocument/2006/relationships/image" Target="../media/image108.jpeg"/><Relationship Id="rId13" Type="http://schemas.openxmlformats.org/officeDocument/2006/relationships/image" Target="../media/image109.jpeg"/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98.jpeg"/><Relationship Id="rId3" Type="http://schemas.openxmlformats.org/officeDocument/2006/relationships/image" Target="../media/image99.jpeg"/><Relationship Id="rId4" Type="http://schemas.openxmlformats.org/officeDocument/2006/relationships/image" Target="../media/image100.jpeg"/><Relationship Id="rId5" Type="http://schemas.openxmlformats.org/officeDocument/2006/relationships/image" Target="../media/image101.jpeg"/><Relationship Id="rId6" Type="http://schemas.openxmlformats.org/officeDocument/2006/relationships/image" Target="../media/image102.jpeg"/><Relationship Id="rId7" Type="http://schemas.openxmlformats.org/officeDocument/2006/relationships/image" Target="../media/image103.jpeg"/><Relationship Id="rId8" Type="http://schemas.openxmlformats.org/officeDocument/2006/relationships/image" Target="../media/image104.jpeg"/><Relationship Id="rId9" Type="http://schemas.openxmlformats.org/officeDocument/2006/relationships/image" Target="../media/image105.jpeg"/><Relationship Id="rId10" Type="http://schemas.openxmlformats.org/officeDocument/2006/relationships/image" Target="../media/image106.jpeg"/></Relationships>
</file>

<file path=ppt/slides/_rels/slide48.xml.rels><?xml version="1.0" encoding="UTF-8" standalone="yes"?>
<Relationships xmlns="http://schemas.openxmlformats.org/package/2006/relationships"><Relationship Id="rId11" Type="http://schemas.openxmlformats.org/officeDocument/2006/relationships/image" Target="../media/image119.jpeg"/><Relationship Id="rId12" Type="http://schemas.openxmlformats.org/officeDocument/2006/relationships/image" Target="../media/image120.jpeg"/><Relationship Id="rId13" Type="http://schemas.openxmlformats.org/officeDocument/2006/relationships/image" Target="../media/image121.jpeg"/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110.jpeg"/><Relationship Id="rId3" Type="http://schemas.openxmlformats.org/officeDocument/2006/relationships/image" Target="../media/image111.jpeg"/><Relationship Id="rId4" Type="http://schemas.openxmlformats.org/officeDocument/2006/relationships/image" Target="../media/image112.jpeg"/><Relationship Id="rId5" Type="http://schemas.openxmlformats.org/officeDocument/2006/relationships/image" Target="../media/image113.jpeg"/><Relationship Id="rId6" Type="http://schemas.openxmlformats.org/officeDocument/2006/relationships/image" Target="../media/image114.jpeg"/><Relationship Id="rId7" Type="http://schemas.openxmlformats.org/officeDocument/2006/relationships/image" Target="../media/image115.jpeg"/><Relationship Id="rId8" Type="http://schemas.openxmlformats.org/officeDocument/2006/relationships/image" Target="../media/image116.jpeg"/><Relationship Id="rId9" Type="http://schemas.openxmlformats.org/officeDocument/2006/relationships/image" Target="../media/image117.jpeg"/><Relationship Id="rId10" Type="http://schemas.openxmlformats.org/officeDocument/2006/relationships/image" Target="../media/image118.jpe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4" Type="http://schemas.openxmlformats.org/officeDocument/2006/relationships/notesSlide" Target="../notesSlides/notesSlide42.xml"/><Relationship Id="rId5" Type="http://schemas.openxmlformats.org/officeDocument/2006/relationships/image" Target="../media/image122.png"/><Relationship Id="rId6" Type="http://schemas.openxmlformats.org/officeDocument/2006/relationships/image" Target="../media/image123.png"/><Relationship Id="rId7" Type="http://schemas.openxmlformats.org/officeDocument/2006/relationships/image" Target="../media/image124.png"/><Relationship Id="rId8" Type="http://schemas.openxmlformats.org/officeDocument/2006/relationships/image" Target="../media/image125.png"/><Relationship Id="rId1" Type="http://schemas.microsoft.com/office/2007/relationships/media" Target="../media/media8.mp4"/><Relationship Id="rId2" Type="http://schemas.openxmlformats.org/officeDocument/2006/relationships/video" Target="../media/media8.mp4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126.png"/><Relationship Id="rId1" Type="http://schemas.microsoft.com/office/2007/relationships/media" Target="../media/media9.mp4"/><Relationship Id="rId2" Type="http://schemas.openxmlformats.org/officeDocument/2006/relationships/video" Target="../media/media9.mp4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7.png"/><Relationship Id="rId4" Type="http://schemas.openxmlformats.org/officeDocument/2006/relationships/image" Target="../media/image128.png"/><Relationship Id="rId5" Type="http://schemas.openxmlformats.org/officeDocument/2006/relationships/image" Target="../media/image129.png"/><Relationship Id="rId6" Type="http://schemas.openxmlformats.org/officeDocument/2006/relationships/image" Target="../media/image130.png"/><Relationship Id="rId7" Type="http://schemas.openxmlformats.org/officeDocument/2006/relationships/hyperlink" Target="http://maps.google.com/" TargetMode="External"/><Relationship Id="rId8" Type="http://schemas.openxmlformats.org/officeDocument/2006/relationships/image" Target="../media/image131.png"/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43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0.png"/><Relationship Id="rId4" Type="http://schemas.openxmlformats.org/officeDocument/2006/relationships/image" Target="../media/image128.png"/><Relationship Id="rId5" Type="http://schemas.openxmlformats.org/officeDocument/2006/relationships/image" Target="../media/image127.png"/><Relationship Id="rId6" Type="http://schemas.openxmlformats.org/officeDocument/2006/relationships/hyperlink" Target="http://maps.google.com/" TargetMode="External"/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44.xml"/></Relationships>
</file>

<file path=ppt/slides/_rels/slide53.xml.rels><?xml version="1.0" encoding="UTF-8" standalone="yes"?>
<Relationships xmlns="http://schemas.openxmlformats.org/package/2006/relationships"><Relationship Id="rId11" Type="http://schemas.openxmlformats.org/officeDocument/2006/relationships/image" Target="../media/image141.png"/><Relationship Id="rId12" Type="http://schemas.openxmlformats.org/officeDocument/2006/relationships/image" Target="../media/image142.jpeg"/><Relationship Id="rId13" Type="http://schemas.openxmlformats.org/officeDocument/2006/relationships/image" Target="../media/image143.png"/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132.png"/><Relationship Id="rId3" Type="http://schemas.openxmlformats.org/officeDocument/2006/relationships/image" Target="../media/image133.png"/><Relationship Id="rId4" Type="http://schemas.openxmlformats.org/officeDocument/2006/relationships/image" Target="../media/image134.png"/><Relationship Id="rId5" Type="http://schemas.openxmlformats.org/officeDocument/2006/relationships/image" Target="../media/image135.png"/><Relationship Id="rId6" Type="http://schemas.openxmlformats.org/officeDocument/2006/relationships/image" Target="../media/image136.png"/><Relationship Id="rId7" Type="http://schemas.openxmlformats.org/officeDocument/2006/relationships/image" Target="../media/image137.png"/><Relationship Id="rId8" Type="http://schemas.openxmlformats.org/officeDocument/2006/relationships/image" Target="../media/image138.png"/><Relationship Id="rId9" Type="http://schemas.openxmlformats.org/officeDocument/2006/relationships/image" Target="../media/image139.png"/><Relationship Id="rId10" Type="http://schemas.openxmlformats.org/officeDocument/2006/relationships/image" Target="../media/image140.pn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4.jpeg"/><Relationship Id="rId4" Type="http://schemas.openxmlformats.org/officeDocument/2006/relationships/image" Target="../media/image145.jpeg"/><Relationship Id="rId5" Type="http://schemas.openxmlformats.org/officeDocument/2006/relationships/image" Target="../media/image146.jpeg"/><Relationship Id="rId6" Type="http://schemas.openxmlformats.org/officeDocument/2006/relationships/image" Target="../media/image147.jpeg"/><Relationship Id="rId7" Type="http://schemas.openxmlformats.org/officeDocument/2006/relationships/image" Target="../media/image148.jpeg"/><Relationship Id="rId8" Type="http://schemas.openxmlformats.org/officeDocument/2006/relationships/image" Target="../media/image149.jpeg"/><Relationship Id="rId9" Type="http://schemas.openxmlformats.org/officeDocument/2006/relationships/image" Target="../media/image150.jpeg"/><Relationship Id="rId10" Type="http://schemas.openxmlformats.org/officeDocument/2006/relationships/image" Target="../media/image151.jpeg"/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1340.png"/></Relationships>
</file>

<file path=ppt/slides/_rels/slide55.xml.rels><?xml version="1.0" encoding="UTF-8" standalone="yes"?>
<Relationships xmlns="http://schemas.openxmlformats.org/package/2006/relationships"><Relationship Id="rId11" Type="http://schemas.openxmlformats.org/officeDocument/2006/relationships/image" Target="../media/image160.jpeg"/><Relationship Id="rId12" Type="http://schemas.openxmlformats.org/officeDocument/2006/relationships/image" Target="../media/image161.png"/><Relationship Id="rId13" Type="http://schemas.openxmlformats.org/officeDocument/2006/relationships/image" Target="../media/image162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5.xml"/><Relationship Id="rId3" Type="http://schemas.openxmlformats.org/officeDocument/2006/relationships/image" Target="../media/image152.png"/><Relationship Id="rId4" Type="http://schemas.openxmlformats.org/officeDocument/2006/relationships/image" Target="../media/image153.png"/><Relationship Id="rId5" Type="http://schemas.openxmlformats.org/officeDocument/2006/relationships/image" Target="../media/image154.png"/><Relationship Id="rId6" Type="http://schemas.openxmlformats.org/officeDocument/2006/relationships/image" Target="../media/image155.jpeg"/><Relationship Id="rId7" Type="http://schemas.openxmlformats.org/officeDocument/2006/relationships/image" Target="../media/image156.jpeg"/><Relationship Id="rId8" Type="http://schemas.openxmlformats.org/officeDocument/2006/relationships/image" Target="../media/image157.jpeg"/><Relationship Id="rId9" Type="http://schemas.openxmlformats.org/officeDocument/2006/relationships/image" Target="../media/image158.jpeg"/><Relationship Id="rId10" Type="http://schemas.openxmlformats.org/officeDocument/2006/relationships/image" Target="../media/image159.jpeg"/></Relationships>
</file>

<file path=ppt/slides/_rels/slide56.xml.rels><?xml version="1.0" encoding="UTF-8" standalone="yes"?>
<Relationships xmlns="http://schemas.openxmlformats.org/package/2006/relationships"><Relationship Id="rId11" Type="http://schemas.openxmlformats.org/officeDocument/2006/relationships/image" Target="../media/image157.jpeg"/><Relationship Id="rId12" Type="http://schemas.openxmlformats.org/officeDocument/2006/relationships/image" Target="../media/image158.jpeg"/><Relationship Id="rId13" Type="http://schemas.openxmlformats.org/officeDocument/2006/relationships/image" Target="../media/image159.jpeg"/><Relationship Id="rId14" Type="http://schemas.openxmlformats.org/officeDocument/2006/relationships/image" Target="../media/image160.jpeg"/><Relationship Id="rId15" Type="http://schemas.openxmlformats.org/officeDocument/2006/relationships/image" Target="../media/image161.png"/><Relationship Id="rId16" Type="http://schemas.openxmlformats.org/officeDocument/2006/relationships/image" Target="../media/image162.png"/><Relationship Id="rId17" Type="http://schemas.openxmlformats.org/officeDocument/2006/relationships/image" Target="../media/image165.png"/><Relationship Id="rId18" Type="http://schemas.openxmlformats.org/officeDocument/2006/relationships/image" Target="../media/image166.jpg"/><Relationship Id="rId19" Type="http://schemas.openxmlformats.org/officeDocument/2006/relationships/image" Target="NULL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6.xml"/><Relationship Id="rId3" Type="http://schemas.openxmlformats.org/officeDocument/2006/relationships/image" Target="../media/image163.png"/><Relationship Id="rId4" Type="http://schemas.openxmlformats.org/officeDocument/2006/relationships/image" Target="../media/image164.png"/><Relationship Id="rId5" Type="http://schemas.openxmlformats.org/officeDocument/2006/relationships/image" Target="NULL"/><Relationship Id="rId6" Type="http://schemas.openxmlformats.org/officeDocument/2006/relationships/image" Target="../media/image152.png"/><Relationship Id="rId7" Type="http://schemas.openxmlformats.org/officeDocument/2006/relationships/image" Target="../media/image153.png"/><Relationship Id="rId8" Type="http://schemas.openxmlformats.org/officeDocument/2006/relationships/image" Target="../media/image154.png"/><Relationship Id="rId9" Type="http://schemas.openxmlformats.org/officeDocument/2006/relationships/image" Target="../media/image155.jpeg"/><Relationship Id="rId10" Type="http://schemas.openxmlformats.org/officeDocument/2006/relationships/image" Target="../media/image156.jpeg"/></Relationships>
</file>

<file path=ppt/slides/_rels/slide57.xml.rels><?xml version="1.0" encoding="UTF-8" standalone="yes"?>
<Relationships xmlns="http://schemas.openxmlformats.org/package/2006/relationships"><Relationship Id="rId9" Type="http://schemas.openxmlformats.org/officeDocument/2006/relationships/image" Target="../media/image172.png"/><Relationship Id="rId20" Type="http://schemas.openxmlformats.org/officeDocument/2006/relationships/image" Target="../media/image159.jpeg"/><Relationship Id="rId21" Type="http://schemas.openxmlformats.org/officeDocument/2006/relationships/image" Target="../media/image160.jpeg"/><Relationship Id="rId22" Type="http://schemas.openxmlformats.org/officeDocument/2006/relationships/image" Target="../media/image161.png"/><Relationship Id="rId23" Type="http://schemas.openxmlformats.org/officeDocument/2006/relationships/image" Target="../media/image162.png"/><Relationship Id="rId10" Type="http://schemas.openxmlformats.org/officeDocument/2006/relationships/image" Target="../media/image166.jpg"/><Relationship Id="rId11" Type="http://schemas.openxmlformats.org/officeDocument/2006/relationships/image" Target="../media/image173.jpg"/><Relationship Id="rId12" Type="http://schemas.openxmlformats.org/officeDocument/2006/relationships/image" Target="../media/image174.jpg"/><Relationship Id="rId13" Type="http://schemas.openxmlformats.org/officeDocument/2006/relationships/image" Target="../media/image175.png"/><Relationship Id="rId14" Type="http://schemas.openxmlformats.org/officeDocument/2006/relationships/image" Target="../media/image152.png"/><Relationship Id="rId15" Type="http://schemas.openxmlformats.org/officeDocument/2006/relationships/image" Target="../media/image153.png"/><Relationship Id="rId16" Type="http://schemas.openxmlformats.org/officeDocument/2006/relationships/image" Target="../media/image155.jpeg"/><Relationship Id="rId17" Type="http://schemas.openxmlformats.org/officeDocument/2006/relationships/image" Target="../media/image156.jpeg"/><Relationship Id="rId18" Type="http://schemas.openxmlformats.org/officeDocument/2006/relationships/image" Target="../media/image157.jpeg"/><Relationship Id="rId19" Type="http://schemas.openxmlformats.org/officeDocument/2006/relationships/image" Target="../media/image158.jpe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7.xml"/><Relationship Id="rId3" Type="http://schemas.openxmlformats.org/officeDocument/2006/relationships/image" Target="../media/image154.png"/><Relationship Id="rId4" Type="http://schemas.openxmlformats.org/officeDocument/2006/relationships/image" Target="../media/image167.jpg"/><Relationship Id="rId5" Type="http://schemas.openxmlformats.org/officeDocument/2006/relationships/image" Target="../media/image168.jpg"/><Relationship Id="rId6" Type="http://schemas.openxmlformats.org/officeDocument/2006/relationships/image" Target="../media/image169.jpg"/><Relationship Id="rId7" Type="http://schemas.openxmlformats.org/officeDocument/2006/relationships/image" Target="../media/image170.png"/><Relationship Id="rId8" Type="http://schemas.openxmlformats.org/officeDocument/2006/relationships/image" Target="../media/image171.pn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6.jpeg"/><Relationship Id="rId4" Type="http://schemas.openxmlformats.org/officeDocument/2006/relationships/image" Target="../media/image165.png"/><Relationship Id="rId5" Type="http://schemas.openxmlformats.org/officeDocument/2006/relationships/image" Target="NULL"/><Relationship Id="rId6" Type="http://schemas.openxmlformats.org/officeDocument/2006/relationships/image" Target="NULL"/><Relationship Id="rId7" Type="http://schemas.openxmlformats.org/officeDocument/2006/relationships/image" Target="NULL"/><Relationship Id="rId8" Type="http://schemas.openxmlformats.org/officeDocument/2006/relationships/image" Target="NULL"/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48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7.jpeg"/><Relationship Id="rId4" Type="http://schemas.openxmlformats.org/officeDocument/2006/relationships/image" Target="../media/image176.jpeg"/><Relationship Id="rId5" Type="http://schemas.openxmlformats.org/officeDocument/2006/relationships/image" Target="NULL"/><Relationship Id="rId6" Type="http://schemas.openxmlformats.org/officeDocument/2006/relationships/image" Target="NULL"/><Relationship Id="rId7" Type="http://schemas.openxmlformats.org/officeDocument/2006/relationships/image" Target="NULL"/><Relationship Id="rId8" Type="http://schemas.openxmlformats.org/officeDocument/2006/relationships/image" Target="NULL"/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49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7.jpeg"/><Relationship Id="rId4" Type="http://schemas.openxmlformats.org/officeDocument/2006/relationships/image" Target="../media/image176.jpeg"/><Relationship Id="rId5" Type="http://schemas.openxmlformats.org/officeDocument/2006/relationships/image" Target="NULL"/><Relationship Id="rId6" Type="http://schemas.openxmlformats.org/officeDocument/2006/relationships/image" Target="NULL"/><Relationship Id="rId7" Type="http://schemas.openxmlformats.org/officeDocument/2006/relationships/image" Target="NULL"/><Relationship Id="rId8" Type="http://schemas.openxmlformats.org/officeDocument/2006/relationships/image" Target="NULL"/><Relationship Id="rId9" Type="http://schemas.openxmlformats.org/officeDocument/2006/relationships/image" Target="../media/image169.jpg"/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50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7.jpeg"/><Relationship Id="rId4" Type="http://schemas.openxmlformats.org/officeDocument/2006/relationships/image" Target="../media/image176.jpeg"/><Relationship Id="rId5" Type="http://schemas.openxmlformats.org/officeDocument/2006/relationships/image" Target="../media/image178.jpeg"/><Relationship Id="rId6" Type="http://schemas.openxmlformats.org/officeDocument/2006/relationships/image" Target="../media/image179.jpeg"/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51.xml"/></Relationships>
</file>

<file path=ppt/slides/_rels/slide62.xml.rels><?xml version="1.0" encoding="UTF-8" standalone="yes"?>
<Relationships xmlns="http://schemas.openxmlformats.org/package/2006/relationships"><Relationship Id="rId11" Type="http://schemas.openxmlformats.org/officeDocument/2006/relationships/image" Target="../media/image310.png"/><Relationship Id="rId12" Type="http://schemas.openxmlformats.org/officeDocument/2006/relationships/image" Target="../media/image178.jpeg"/><Relationship Id="rId13" Type="http://schemas.openxmlformats.org/officeDocument/2006/relationships/image" Target="../media/image180.jpg"/><Relationship Id="rId14" Type="http://schemas.openxmlformats.org/officeDocument/2006/relationships/image" Target="../media/image168.jpg"/><Relationship Id="rId15" Type="http://schemas.openxmlformats.org/officeDocument/2006/relationships/image" Target="../media/image181.jpg"/><Relationship Id="rId16" Type="http://schemas.openxmlformats.org/officeDocument/2006/relationships/image" Target="../media/image182.png"/><Relationship Id="rId17" Type="http://schemas.openxmlformats.org/officeDocument/2006/relationships/image" Target="../media/image183.png"/><Relationship Id="rId18" Type="http://schemas.openxmlformats.org/officeDocument/2006/relationships/image" Target="../media/image184.png"/><Relationship Id="rId20" Type="http://schemas.openxmlformats.org/officeDocument/2006/relationships/image" Target="../media/image301.png"/><Relationship Id="rId21" Type="http://schemas.openxmlformats.org/officeDocument/2006/relationships/image" Target="../media/image172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2.xml"/><Relationship Id="rId3" Type="http://schemas.openxmlformats.org/officeDocument/2006/relationships/image" Target="../media/image154.png"/><Relationship Id="rId4" Type="http://schemas.openxmlformats.org/officeDocument/2006/relationships/image" Target="../media/image170.png"/><Relationship Id="rId5" Type="http://schemas.openxmlformats.org/officeDocument/2006/relationships/image" Target="../media/image171.png"/><Relationship Id="rId6" Type="http://schemas.openxmlformats.org/officeDocument/2006/relationships/image" Target="../media/image173.jpg"/><Relationship Id="rId7" Type="http://schemas.openxmlformats.org/officeDocument/2006/relationships/image" Target="../media/image174.jpg"/><Relationship Id="rId8" Type="http://schemas.openxmlformats.org/officeDocument/2006/relationships/image" Target="../media/image175.png"/></Relationships>
</file>

<file path=ppt/slides/_rels/slide63.xml.rels><?xml version="1.0" encoding="UTF-8" standalone="yes"?>
<Relationships xmlns="http://schemas.openxmlformats.org/package/2006/relationships"><Relationship Id="rId20" Type="http://schemas.openxmlformats.org/officeDocument/2006/relationships/image" Target="../media/image181.jpg"/><Relationship Id="rId22" Type="http://schemas.openxmlformats.org/officeDocument/2006/relationships/image" Target="../media/image301.png"/><Relationship Id="rId23" Type="http://schemas.openxmlformats.org/officeDocument/2006/relationships/image" Target="../media/image172.png"/><Relationship Id="rId10" Type="http://schemas.openxmlformats.org/officeDocument/2006/relationships/image" Target="../media/image171.png"/><Relationship Id="rId11" Type="http://schemas.openxmlformats.org/officeDocument/2006/relationships/image" Target="../media/image173.jpg"/><Relationship Id="rId12" Type="http://schemas.openxmlformats.org/officeDocument/2006/relationships/image" Target="../media/image174.jpg"/><Relationship Id="rId13" Type="http://schemas.openxmlformats.org/officeDocument/2006/relationships/image" Target="../media/image175.png"/><Relationship Id="rId1" Type="http://schemas.openxmlformats.org/officeDocument/2006/relationships/slideLayout" Target="../slideLayouts/slideLayout2.xml"/><Relationship Id="rId16" Type="http://schemas.openxmlformats.org/officeDocument/2006/relationships/image" Target="../media/image310.png"/><Relationship Id="rId17" Type="http://schemas.openxmlformats.org/officeDocument/2006/relationships/image" Target="../media/image178.jpeg"/><Relationship Id="rId18" Type="http://schemas.openxmlformats.org/officeDocument/2006/relationships/image" Target="../media/image180.jpg"/><Relationship Id="rId19" Type="http://schemas.openxmlformats.org/officeDocument/2006/relationships/image" Target="../media/image168.jpg"/><Relationship Id="rId2" Type="http://schemas.openxmlformats.org/officeDocument/2006/relationships/notesSlide" Target="../notesSlides/notesSlide53.xml"/><Relationship Id="rId3" Type="http://schemas.openxmlformats.org/officeDocument/2006/relationships/image" Target="../media/image185.jpeg"/><Relationship Id="rId4" Type="http://schemas.openxmlformats.org/officeDocument/2006/relationships/image" Target="../media/image186.gif"/><Relationship Id="rId5" Type="http://schemas.openxmlformats.org/officeDocument/2006/relationships/image" Target="../media/image182.png"/><Relationship Id="rId6" Type="http://schemas.openxmlformats.org/officeDocument/2006/relationships/image" Target="../media/image183.png"/><Relationship Id="rId7" Type="http://schemas.openxmlformats.org/officeDocument/2006/relationships/image" Target="../media/image184.png"/><Relationship Id="rId8" Type="http://schemas.openxmlformats.org/officeDocument/2006/relationships/image" Target="../media/image154.png"/><Relationship Id="rId9" Type="http://schemas.openxmlformats.org/officeDocument/2006/relationships/image" Target="../media/image170.png"/></Relationships>
</file>

<file path=ppt/slides/_rels/slide64.xml.rels><?xml version="1.0" encoding="UTF-8" standalone="yes"?>
<Relationships xmlns="http://schemas.openxmlformats.org/package/2006/relationships"><Relationship Id="rId11" Type="http://schemas.openxmlformats.org/officeDocument/2006/relationships/image" Target="../media/image410.png"/><Relationship Id="rId12" Type="http://schemas.openxmlformats.org/officeDocument/2006/relationships/image" Target="../media/image189.png"/><Relationship Id="rId13" Type="http://schemas.openxmlformats.org/officeDocument/2006/relationships/image" Target="../media/image182.png"/><Relationship Id="rId14" Type="http://schemas.openxmlformats.org/officeDocument/2006/relationships/image" Target="../media/image190.png"/><Relationship Id="rId15" Type="http://schemas.openxmlformats.org/officeDocument/2006/relationships/image" Target="../media/image191.png"/><Relationship Id="rId20" Type="http://schemas.openxmlformats.org/officeDocument/2006/relationships/image" Target="../media/image480.png"/><Relationship Id="rId21" Type="http://schemas.openxmlformats.org/officeDocument/2006/relationships/image" Target="../media/image193.png"/><Relationship Id="rId22" Type="http://schemas.openxmlformats.org/officeDocument/2006/relationships/image" Target="../media/image194.png"/><Relationship Id="rId1" Type="http://schemas.openxmlformats.org/officeDocument/2006/relationships/tags" Target="../tags/tag14.xml"/><Relationship Id="rId2" Type="http://schemas.openxmlformats.org/officeDocument/2006/relationships/slideLayout" Target="../slideLayouts/slideLayout12.xml"/><Relationship Id="rId3" Type="http://schemas.openxmlformats.org/officeDocument/2006/relationships/notesSlide" Target="../notesSlides/notesSlide54.xml"/><Relationship Id="rId4" Type="http://schemas.openxmlformats.org/officeDocument/2006/relationships/image" Target="../media/image187.jpeg"/><Relationship Id="rId5" Type="http://schemas.openxmlformats.org/officeDocument/2006/relationships/image" Target="../media/image188.jpeg"/><Relationship Id="rId23" Type="http://schemas.openxmlformats.org/officeDocument/2006/relationships/image" Target="../media/image195.png"/><Relationship Id="rId24" Type="http://schemas.openxmlformats.org/officeDocument/2006/relationships/image" Target="../media/image196.png"/><Relationship Id="rId25" Type="http://schemas.openxmlformats.org/officeDocument/2006/relationships/image" Target="../media/image1430.png"/><Relationship Id="rId9" Type="http://schemas.openxmlformats.org/officeDocument/2006/relationships/image" Target="NULL"/><Relationship Id="rId10" Type="http://schemas.openxmlformats.org/officeDocument/2006/relationships/image" Target="NULL"/></Relationships>
</file>

<file path=ppt/slides/_rels/slide65.xml.rels><?xml version="1.0" encoding="UTF-8" standalone="yes"?>
<Relationships xmlns="http://schemas.openxmlformats.org/package/2006/relationships"><Relationship Id="rId20" Type="http://schemas.openxmlformats.org/officeDocument/2006/relationships/image" Target="../media/image480.png"/><Relationship Id="rId21" Type="http://schemas.openxmlformats.org/officeDocument/2006/relationships/image" Target="../media/image193.png"/><Relationship Id="rId22" Type="http://schemas.openxmlformats.org/officeDocument/2006/relationships/image" Target="../media/image194.png"/><Relationship Id="rId23" Type="http://schemas.openxmlformats.org/officeDocument/2006/relationships/image" Target="../media/image195.png"/><Relationship Id="rId24" Type="http://schemas.openxmlformats.org/officeDocument/2006/relationships/image" Target="../media/image196.png"/><Relationship Id="rId25" Type="http://schemas.openxmlformats.org/officeDocument/2006/relationships/image" Target="../media/image177.jpeg"/><Relationship Id="rId26" Type="http://schemas.openxmlformats.org/officeDocument/2006/relationships/image" Target="../media/image176.jpeg"/><Relationship Id="rId27" Type="http://schemas.openxmlformats.org/officeDocument/2006/relationships/image" Target="../media/image178.jpeg"/><Relationship Id="rId28" Type="http://schemas.openxmlformats.org/officeDocument/2006/relationships/image" Target="../media/image179.jpeg"/><Relationship Id="rId29" Type="http://schemas.openxmlformats.org/officeDocument/2006/relationships/image" Target="../media/image1430.png"/><Relationship Id="rId10" Type="http://schemas.openxmlformats.org/officeDocument/2006/relationships/image" Target="NULL"/><Relationship Id="rId11" Type="http://schemas.openxmlformats.org/officeDocument/2006/relationships/image" Target="../media/image410.png"/><Relationship Id="rId12" Type="http://schemas.openxmlformats.org/officeDocument/2006/relationships/image" Target="../media/image189.png"/><Relationship Id="rId13" Type="http://schemas.openxmlformats.org/officeDocument/2006/relationships/image" Target="../media/image182.png"/><Relationship Id="rId14" Type="http://schemas.openxmlformats.org/officeDocument/2006/relationships/image" Target="../media/image190.png"/><Relationship Id="rId15" Type="http://schemas.openxmlformats.org/officeDocument/2006/relationships/image" Target="../media/image191.png"/><Relationship Id="rId1" Type="http://schemas.openxmlformats.org/officeDocument/2006/relationships/tags" Target="../tags/tag15.xml"/><Relationship Id="rId2" Type="http://schemas.openxmlformats.org/officeDocument/2006/relationships/slideLayout" Target="../slideLayouts/slideLayout12.xml"/><Relationship Id="rId3" Type="http://schemas.openxmlformats.org/officeDocument/2006/relationships/notesSlide" Target="../notesSlides/notesSlide55.xml"/><Relationship Id="rId4" Type="http://schemas.openxmlformats.org/officeDocument/2006/relationships/image" Target="../media/image187.jpeg"/><Relationship Id="rId5" Type="http://schemas.openxmlformats.org/officeDocument/2006/relationships/image" Target="../media/image188.jpeg"/><Relationship Id="rId9" Type="http://schemas.openxmlformats.org/officeDocument/2006/relationships/image" Target="NULL"/></Relationships>
</file>

<file path=ppt/slides/_rels/slide66.xml.rels><?xml version="1.0" encoding="UTF-8" standalone="yes"?>
<Relationships xmlns="http://schemas.openxmlformats.org/package/2006/relationships"><Relationship Id="rId20" Type="http://schemas.openxmlformats.org/officeDocument/2006/relationships/image" Target="../media/image194.png"/><Relationship Id="rId21" Type="http://schemas.openxmlformats.org/officeDocument/2006/relationships/image" Target="../media/image199.png"/><Relationship Id="rId24" Type="http://schemas.openxmlformats.org/officeDocument/2006/relationships/image" Target="../media/image480.png"/><Relationship Id="rId25" Type="http://schemas.openxmlformats.org/officeDocument/2006/relationships/image" Target="../media/image570.png"/><Relationship Id="rId26" Type="http://schemas.openxmlformats.org/officeDocument/2006/relationships/image" Target="../media/image195.png"/><Relationship Id="rId27" Type="http://schemas.openxmlformats.org/officeDocument/2006/relationships/image" Target="../media/image196.png"/><Relationship Id="rId28" Type="http://schemas.openxmlformats.org/officeDocument/2006/relationships/image" Target="../media/image200.png"/><Relationship Id="rId29" Type="http://schemas.openxmlformats.org/officeDocument/2006/relationships/image" Target="../media/image201.png"/><Relationship Id="rId30" Type="http://schemas.openxmlformats.org/officeDocument/2006/relationships/image" Target="../media/image144.png"/><Relationship Id="rId31" Type="http://schemas.openxmlformats.org/officeDocument/2006/relationships/image" Target="../media/image145.png"/><Relationship Id="rId10" Type="http://schemas.openxmlformats.org/officeDocument/2006/relationships/image" Target="NULL"/><Relationship Id="rId11" Type="http://schemas.openxmlformats.org/officeDocument/2006/relationships/image" Target="../media/image410.png"/><Relationship Id="rId12" Type="http://schemas.openxmlformats.org/officeDocument/2006/relationships/image" Target="../media/image530.png"/><Relationship Id="rId13" Type="http://schemas.openxmlformats.org/officeDocument/2006/relationships/image" Target="../media/image54.png"/><Relationship Id="rId14" Type="http://schemas.openxmlformats.org/officeDocument/2006/relationships/image" Target="../media/image550.png"/><Relationship Id="rId15" Type="http://schemas.openxmlformats.org/officeDocument/2006/relationships/image" Target="../media/image182.png"/><Relationship Id="rId16" Type="http://schemas.openxmlformats.org/officeDocument/2006/relationships/image" Target="../media/image190.png"/><Relationship Id="rId17" Type="http://schemas.openxmlformats.org/officeDocument/2006/relationships/image" Target="../media/image191.png"/><Relationship Id="rId18" Type="http://schemas.openxmlformats.org/officeDocument/2006/relationships/image" Target="../media/image193.png"/><Relationship Id="rId19" Type="http://schemas.openxmlformats.org/officeDocument/2006/relationships/image" Target="../media/image189.png"/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56.xml"/><Relationship Id="rId3" Type="http://schemas.openxmlformats.org/officeDocument/2006/relationships/image" Target="../media/image187.jpeg"/><Relationship Id="rId4" Type="http://schemas.openxmlformats.org/officeDocument/2006/relationships/image" Target="../media/image188.jpeg"/><Relationship Id="rId5" Type="http://schemas.openxmlformats.org/officeDocument/2006/relationships/image" Target="../media/image197.jpeg"/><Relationship Id="rId6" Type="http://schemas.openxmlformats.org/officeDocument/2006/relationships/image" Target="../media/image198.jpeg"/><Relationship Id="rId9" Type="http://schemas.openxmlformats.org/officeDocument/2006/relationships/image" Target="NUL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57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2.jpeg"/><Relationship Id="rId4" Type="http://schemas.openxmlformats.org/officeDocument/2006/relationships/image" Target="../media/image203.jpg"/><Relationship Id="rId5" Type="http://schemas.openxmlformats.org/officeDocument/2006/relationships/image" Target="../media/image204.jpg"/><Relationship Id="rId6" Type="http://schemas.openxmlformats.org/officeDocument/2006/relationships/image" Target="../media/image205.jpg"/><Relationship Id="rId7" Type="http://schemas.openxmlformats.org/officeDocument/2006/relationships/image" Target="../media/image206.jp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8.xml"/></Relationships>
</file>

<file path=ppt/slides/_rels/slide69.xml.rels><?xml version="1.0" encoding="UTF-8" standalone="yes"?>
<Relationships xmlns="http://schemas.openxmlformats.org/package/2006/relationships"><Relationship Id="rId9" Type="http://schemas.openxmlformats.org/officeDocument/2006/relationships/image" Target="../media/image213.jpeg"/><Relationship Id="rId20" Type="http://schemas.openxmlformats.org/officeDocument/2006/relationships/image" Target="../media/image224.jpeg"/><Relationship Id="rId21" Type="http://schemas.openxmlformats.org/officeDocument/2006/relationships/image" Target="../media/image225.jpeg"/><Relationship Id="rId22" Type="http://schemas.openxmlformats.org/officeDocument/2006/relationships/image" Target="../media/image226.jpeg"/><Relationship Id="rId10" Type="http://schemas.openxmlformats.org/officeDocument/2006/relationships/image" Target="../media/image214.jpg"/><Relationship Id="rId11" Type="http://schemas.openxmlformats.org/officeDocument/2006/relationships/image" Target="../media/image215.jpeg"/><Relationship Id="rId12" Type="http://schemas.openxmlformats.org/officeDocument/2006/relationships/image" Target="../media/image216.jpeg"/><Relationship Id="rId13" Type="http://schemas.openxmlformats.org/officeDocument/2006/relationships/image" Target="../media/image217.jpeg"/><Relationship Id="rId14" Type="http://schemas.openxmlformats.org/officeDocument/2006/relationships/image" Target="../media/image218.jpg"/><Relationship Id="rId15" Type="http://schemas.openxmlformats.org/officeDocument/2006/relationships/image" Target="../media/image219.jpeg"/><Relationship Id="rId16" Type="http://schemas.openxmlformats.org/officeDocument/2006/relationships/image" Target="../media/image220.jpeg"/><Relationship Id="rId17" Type="http://schemas.openxmlformats.org/officeDocument/2006/relationships/image" Target="../media/image221.jpeg"/><Relationship Id="rId18" Type="http://schemas.openxmlformats.org/officeDocument/2006/relationships/image" Target="../media/image222.jpg"/><Relationship Id="rId19" Type="http://schemas.openxmlformats.org/officeDocument/2006/relationships/image" Target="../media/image223.jpe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9.xml"/><Relationship Id="rId3" Type="http://schemas.openxmlformats.org/officeDocument/2006/relationships/image" Target="../media/image207.jpg"/><Relationship Id="rId4" Type="http://schemas.openxmlformats.org/officeDocument/2006/relationships/image" Target="../media/image208.jpeg"/><Relationship Id="rId5" Type="http://schemas.openxmlformats.org/officeDocument/2006/relationships/image" Target="../media/image209.jpeg"/><Relationship Id="rId6" Type="http://schemas.openxmlformats.org/officeDocument/2006/relationships/image" Target="../media/image210.jpg"/><Relationship Id="rId7" Type="http://schemas.openxmlformats.org/officeDocument/2006/relationships/image" Target="../media/image211.jpeg"/><Relationship Id="rId8" Type="http://schemas.openxmlformats.org/officeDocument/2006/relationships/image" Target="../media/image212.jpeg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7.png"/><Relationship Id="rId4" Type="http://schemas.openxmlformats.org/officeDocument/2006/relationships/image" Target="../media/image228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280.png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0.png"/><Relationship Id="rId4" Type="http://schemas.openxmlformats.org/officeDocument/2006/relationships/image" Target="../media/image2280.png"/><Relationship Id="rId5" Type="http://schemas.openxmlformats.org/officeDocument/2006/relationships/image" Target="../media/image231.png"/><Relationship Id="rId6" Type="http://schemas.openxmlformats.org/officeDocument/2006/relationships/image" Target="../media/image232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29.png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3.png"/><Relationship Id="rId4" Type="http://schemas.openxmlformats.org/officeDocument/2006/relationships/image" Target="../media/image234.png"/><Relationship Id="rId5" Type="http://schemas.openxmlformats.org/officeDocument/2006/relationships/image" Target="../media/image235.png"/><Relationship Id="rId6" Type="http://schemas.openxmlformats.org/officeDocument/2006/relationships/image" Target="../media/image236.png"/><Relationship Id="rId7" Type="http://schemas.openxmlformats.org/officeDocument/2006/relationships/image" Target="../media/image237.jpeg"/><Relationship Id="rId8" Type="http://schemas.openxmlformats.org/officeDocument/2006/relationships/image" Target="../media/image238.jpeg"/><Relationship Id="rId9" Type="http://schemas.openxmlformats.org/officeDocument/2006/relationships/image" Target="../media/image239.jpeg"/><Relationship Id="rId10" Type="http://schemas.openxmlformats.org/officeDocument/2006/relationships/image" Target="../media/image240.jpe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0.xml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2.png"/><Relationship Id="rId4" Type="http://schemas.openxmlformats.org/officeDocument/2006/relationships/image" Target="../media/image243.png"/><Relationship Id="rId5" Type="http://schemas.openxmlformats.org/officeDocument/2006/relationships/image" Target="../media/image244.png"/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241.png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6.png"/><Relationship Id="rId4" Type="http://schemas.openxmlformats.org/officeDocument/2006/relationships/image" Target="../media/image247.jpg"/><Relationship Id="rId5" Type="http://schemas.openxmlformats.org/officeDocument/2006/relationships/image" Target="../media/image248.jpg"/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245.png"/></Relationships>
</file>

<file path=ppt/slides/_rels/slide7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61.xml"/></Relationships>
</file>

<file path=ppt/slides/_rels/slide7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49.tiff"/></Relationships>
</file>

<file path=ppt/slides/_rels/slide7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49.tiff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0.jpg"/><Relationship Id="rId4" Type="http://schemas.openxmlformats.org/officeDocument/2006/relationships/image" Target="../media/image251.jpg"/><Relationship Id="rId5" Type="http://schemas.openxmlformats.org/officeDocument/2006/relationships/image" Target="../media/image252.jpg"/><Relationship Id="rId6" Type="http://schemas.openxmlformats.org/officeDocument/2006/relationships/image" Target="../media/image253.jp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49.tiff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2.xml"/><Relationship Id="rId4" Type="http://schemas.openxmlformats.org/officeDocument/2006/relationships/image" Target="../media/image254.png"/><Relationship Id="rId5" Type="http://schemas.openxmlformats.org/officeDocument/2006/relationships/image" Target="../media/image255.png"/><Relationship Id="rId1" Type="http://schemas.openxmlformats.org/officeDocument/2006/relationships/tags" Target="../tags/tag16.xml"/><Relationship Id="rId2" Type="http://schemas.openxmlformats.org/officeDocument/2006/relationships/slideLayout" Target="../slideLayouts/slideLayout2.xml"/></Relationships>
</file>

<file path=ppt/slides/_rels/slide8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63.xml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NULL"/><Relationship Id="rId4" Type="http://schemas.openxmlformats.org/officeDocument/2006/relationships/image" Target="../media/image256.png"/><Relationship Id="rId5" Type="http://schemas.openxmlformats.org/officeDocument/2006/relationships/image" Target="../media/image257.png"/><Relationship Id="rId6" Type="http://schemas.openxmlformats.org/officeDocument/2006/relationships/image" Target="../media/image258.png"/><Relationship Id="rId7" Type="http://schemas.openxmlformats.org/officeDocument/2006/relationships/image" Target="../media/image259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4.xml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image" Target="NULL"/><Relationship Id="rId4" Type="http://schemas.openxmlformats.org/officeDocument/2006/relationships/image" Target="../media/image260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5.xml"/></Relationships>
</file>

<file path=ppt/slides/_rels/slide8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61.png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2.png"/><Relationship Id="rId4" Type="http://schemas.openxmlformats.org/officeDocument/2006/relationships/image" Target="../media/image263.png"/><Relationship Id="rId5" Type="http://schemas.openxmlformats.org/officeDocument/2006/relationships/image" Target="../media/image264.png"/><Relationship Id="rId6" Type="http://schemas.openxmlformats.org/officeDocument/2006/relationships/image" Target="../media/image265.png"/><Relationship Id="rId7" Type="http://schemas.openxmlformats.org/officeDocument/2006/relationships/image" Target="../media/image266.png"/><Relationship Id="rId8" Type="http://schemas.openxmlformats.org/officeDocument/2006/relationships/image" Target="../media/image267.png"/><Relationship Id="rId9" Type="http://schemas.openxmlformats.org/officeDocument/2006/relationships/image" Target="../media/image268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6.xml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9.png"/><Relationship Id="rId4" Type="http://schemas.openxmlformats.org/officeDocument/2006/relationships/image" Target="../media/image2160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7.xml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0.gif"/><Relationship Id="rId4" Type="http://schemas.openxmlformats.org/officeDocument/2006/relationships/image" Target="../media/image271.gif"/><Relationship Id="rId5" Type="http://schemas.openxmlformats.org/officeDocument/2006/relationships/image" Target="../media/image272.gi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8.xml"/></Relationships>
</file>

<file path=ppt/slides/_rels/slide8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9.xml"/><Relationship Id="rId3" Type="http://schemas.openxmlformats.org/officeDocument/2006/relationships/image" Target="../media/image273.tiff"/></Relationships>
</file>

<file path=ppt/slides/_rels/slide8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0.xml"/><Relationship Id="rId3" Type="http://schemas.openxmlformats.org/officeDocument/2006/relationships/image" Target="../media/image274.png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5.png"/><Relationship Id="rId4" Type="http://schemas.openxmlformats.org/officeDocument/2006/relationships/image" Target="../media/image287.png"/><Relationship Id="rId5" Type="http://schemas.openxmlformats.org/officeDocument/2006/relationships/image" Target="../media/image276.png"/><Relationship Id="rId6" Type="http://schemas.openxmlformats.org/officeDocument/2006/relationships/image" Target="../media/image289.png"/><Relationship Id="rId7" Type="http://schemas.openxmlformats.org/officeDocument/2006/relationships/image" Target="../media/image277.png"/><Relationship Id="rId8" Type="http://schemas.openxmlformats.org/officeDocument/2006/relationships/image" Target="../media/image278.jpe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1.xml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2.xml"/><Relationship Id="rId4" Type="http://schemas.openxmlformats.org/officeDocument/2006/relationships/image" Target="../media/image279.png"/><Relationship Id="rId5" Type="http://schemas.openxmlformats.org/officeDocument/2006/relationships/image" Target="../media/image281.png"/><Relationship Id="rId6" Type="http://schemas.openxmlformats.org/officeDocument/2006/relationships/hyperlink" Target="https://qiita.com/itok_msi/items/b6b615bc28b1a720afd7" TargetMode="External"/><Relationship Id="rId1" Type="http://schemas.openxmlformats.org/officeDocument/2006/relationships/tags" Target="../tags/tag17.xml"/><Relationship Id="rId2" Type="http://schemas.openxmlformats.org/officeDocument/2006/relationships/slideLayout" Target="../slideLayouts/slideLayout2.xml"/></Relationships>
</file>

<file path=ppt/slides/_rels/slide9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3.xml"/></Relationships>
</file>

<file path=ppt/slides/_rels/slide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4" Type="http://schemas.openxmlformats.org/officeDocument/2006/relationships/image" Target="../media/image13.jpeg"/><Relationship Id="rId5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4.xml"/></Relationships>
</file>

<file path=ppt/slides/_rels/slide9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4" Type="http://schemas.openxmlformats.org/officeDocument/2006/relationships/image" Target="../media/image282.png"/><Relationship Id="rId5" Type="http://schemas.openxmlformats.org/officeDocument/2006/relationships/image" Target="../media/image283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5.xml"/></Relationships>
</file>

<file path=ppt/slides/_rels/slide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6.jpeg"/><Relationship Id="rId4" Type="http://schemas.openxmlformats.org/officeDocument/2006/relationships/image" Target="../media/image111.jpeg"/><Relationship Id="rId5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6.xml"/></Relationships>
</file>

<file path=ppt/slides/_rels/slide9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4" Type="http://schemas.openxmlformats.org/officeDocument/2006/relationships/image" Target="../media/image245.png"/><Relationship Id="rId5" Type="http://schemas.openxmlformats.org/officeDocument/2006/relationships/image" Target="../media/image246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7.xml"/></Relationships>
</file>

<file path=ppt/slides/_rels/slide9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4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8.xml"/></Relationships>
</file>

<file path=ppt/slides/_rels/slide97.xml.rels><?xml version="1.0" encoding="UTF-8" standalone="yes"?>
<Relationships xmlns="http://schemas.openxmlformats.org/package/2006/relationships"><Relationship Id="rId9" Type="http://schemas.openxmlformats.org/officeDocument/2006/relationships/image" Target="../media/image288.jpeg"/><Relationship Id="rId20" Type="http://schemas.openxmlformats.org/officeDocument/2006/relationships/image" Target="../media/image299.jpeg"/><Relationship Id="rId21" Type="http://schemas.openxmlformats.org/officeDocument/2006/relationships/image" Target="../media/image300.png"/><Relationship Id="rId22" Type="http://schemas.openxmlformats.org/officeDocument/2006/relationships/image" Target="../media/image301.jpeg"/><Relationship Id="rId23" Type="http://schemas.openxmlformats.org/officeDocument/2006/relationships/image" Target="../media/image302.jpeg"/><Relationship Id="rId24" Type="http://schemas.openxmlformats.org/officeDocument/2006/relationships/image" Target="../media/image303.jpeg"/><Relationship Id="rId25" Type="http://schemas.openxmlformats.org/officeDocument/2006/relationships/image" Target="../media/image304.jpeg"/><Relationship Id="rId26" Type="http://schemas.openxmlformats.org/officeDocument/2006/relationships/image" Target="../media/image305.jpeg"/><Relationship Id="rId27" Type="http://schemas.openxmlformats.org/officeDocument/2006/relationships/image" Target="../media/image306.jpeg"/><Relationship Id="rId10" Type="http://schemas.openxmlformats.org/officeDocument/2006/relationships/image" Target="../media/image289.jpg"/><Relationship Id="rId11" Type="http://schemas.openxmlformats.org/officeDocument/2006/relationships/image" Target="../media/image290.jpeg"/><Relationship Id="rId12" Type="http://schemas.openxmlformats.org/officeDocument/2006/relationships/image" Target="../media/image291.jpeg"/><Relationship Id="rId13" Type="http://schemas.openxmlformats.org/officeDocument/2006/relationships/image" Target="../media/image292.jpeg"/><Relationship Id="rId14" Type="http://schemas.openxmlformats.org/officeDocument/2006/relationships/image" Target="../media/image293.jpeg"/><Relationship Id="rId15" Type="http://schemas.openxmlformats.org/officeDocument/2006/relationships/image" Target="../media/image294.jpeg"/><Relationship Id="rId16" Type="http://schemas.openxmlformats.org/officeDocument/2006/relationships/image" Target="../media/image295.jpeg"/><Relationship Id="rId17" Type="http://schemas.openxmlformats.org/officeDocument/2006/relationships/image" Target="../media/image296.jpeg"/><Relationship Id="rId18" Type="http://schemas.openxmlformats.org/officeDocument/2006/relationships/image" Target="../media/image297.jpeg"/><Relationship Id="rId19" Type="http://schemas.openxmlformats.org/officeDocument/2006/relationships/image" Target="../media/image298.jpeg"/><Relationship Id="rId1" Type="http://schemas.openxmlformats.org/officeDocument/2006/relationships/themeOverride" Target="../theme/themeOverride1.xml"/><Relationship Id="rId2" Type="http://schemas.openxmlformats.org/officeDocument/2006/relationships/slideLayout" Target="../slideLayouts/slideLayout6.xml"/><Relationship Id="rId3" Type="http://schemas.openxmlformats.org/officeDocument/2006/relationships/notesSlide" Target="../notesSlides/notesSlide79.xml"/><Relationship Id="rId4" Type="http://schemas.openxmlformats.org/officeDocument/2006/relationships/image" Target="../media/image284.jpeg"/><Relationship Id="rId5" Type="http://schemas.openxmlformats.org/officeDocument/2006/relationships/image" Target="../media/image285.jpeg"/><Relationship Id="rId6" Type="http://schemas.openxmlformats.org/officeDocument/2006/relationships/image" Target="../media/image286.jpg"/><Relationship Id="rId7" Type="http://schemas.openxmlformats.org/officeDocument/2006/relationships/image" Target="../media/image287.jpg"/><Relationship Id="rId8" Type="http://schemas.openxmlformats.org/officeDocument/2006/relationships/image" Target="../media/image94.jpeg"/></Relationships>
</file>

<file path=ppt/slides/_rels/slide9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4" Type="http://schemas.openxmlformats.org/officeDocument/2006/relationships/image" Target="../media/image2.png"/><Relationship Id="rId1" Type="http://schemas.microsoft.com/office/2007/relationships/media" Target="../media/media1.mp4"/><Relationship Id="rId2" Type="http://schemas.openxmlformats.org/officeDocument/2006/relationships/video" Target="../media/media1.mp4"/></Relationships>
</file>

<file path=ppt/slides/_rels/slide9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07.png"/></Relationships>
</file>

<file path=ppt/slides/_rels/slide100.xml.rels><?xml version="1.0" encoding="UTF-8" standalone="yes"?>
<Relationships xmlns="http://schemas.openxmlformats.org/package/2006/relationships"><Relationship Id="rId11" Type="http://schemas.openxmlformats.org/officeDocument/2006/relationships/image" Target="../media/image2120.png"/><Relationship Id="rId12" Type="http://schemas.openxmlformats.org/officeDocument/2006/relationships/image" Target="../media/image2130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07.png"/><Relationship Id="rId3" Type="http://schemas.openxmlformats.org/officeDocument/2006/relationships/image" Target="../media/image193.png"/><Relationship Id="rId4" Type="http://schemas.openxmlformats.org/officeDocument/2006/relationships/image" Target="../media/image308.png"/><Relationship Id="rId5" Type="http://schemas.openxmlformats.org/officeDocument/2006/relationships/image" Target="../media/image95.jpg"/><Relationship Id="rId6" Type="http://schemas.openxmlformats.org/officeDocument/2006/relationships/image" Target="../media/image309.png"/><Relationship Id="rId7" Type="http://schemas.openxmlformats.org/officeDocument/2006/relationships/image" Target="../media/image96.jpg"/><Relationship Id="rId8" Type="http://schemas.openxmlformats.org/officeDocument/2006/relationships/image" Target="../media/image310.jpg"/><Relationship Id="rId9" Type="http://schemas.openxmlformats.org/officeDocument/2006/relationships/image" Target="../media/image2100.png"/><Relationship Id="rId10" Type="http://schemas.openxmlformats.org/officeDocument/2006/relationships/image" Target="../media/image2110.png"/></Relationships>
</file>

<file path=ppt/slides/_rels/slide10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1.png"/><Relationship Id="rId4" Type="http://schemas.openxmlformats.org/officeDocument/2006/relationships/image" Target="../media/image312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050.png"/></Relationships>
</file>

<file path=ppt/slides/_rels/slide10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313.png"/><Relationship Id="rId3" Type="http://schemas.openxmlformats.org/officeDocument/2006/relationships/image" Target="../media/image2200.png"/></Relationships>
</file>

<file path=ppt/slides/_rels/slide10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140.png"/><Relationship Id="rId3" Type="http://schemas.openxmlformats.org/officeDocument/2006/relationships/image" Target="../media/image314.png"/></Relationships>
</file>

<file path=ppt/slides/_rels/slide10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5.png"/><Relationship Id="rId4" Type="http://schemas.openxmlformats.org/officeDocument/2006/relationships/image" Target="../media/image316.png"/><Relationship Id="rId5" Type="http://schemas.openxmlformats.org/officeDocument/2006/relationships/image" Target="../media/image317.png"/><Relationship Id="rId6" Type="http://schemas.openxmlformats.org/officeDocument/2006/relationships/image" Target="../media/image318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0.xml"/></Relationships>
</file>

<file path=ppt/slides/_rels/slide10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140.png"/><Relationship Id="rId3" Type="http://schemas.openxmlformats.org/officeDocument/2006/relationships/image" Target="../media/image319.png"/></Relationships>
</file>

<file path=ppt/slides/_rels/slide10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1.png"/><Relationship Id="rId4" Type="http://schemas.openxmlformats.org/officeDocument/2006/relationships/image" Target="../media/image322.jpg"/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320.png"/></Relationships>
</file>

<file path=ppt/slides/_rels/slide107.xml.rels><?xml version="1.0" encoding="UTF-8" standalone="yes"?>
<Relationships xmlns="http://schemas.openxmlformats.org/package/2006/relationships"><Relationship Id="rId11" Type="http://schemas.openxmlformats.org/officeDocument/2006/relationships/image" Target="../media/image331.jpeg"/><Relationship Id="rId12" Type="http://schemas.openxmlformats.org/officeDocument/2006/relationships/image" Target="../media/image332.jpg"/><Relationship Id="rId13" Type="http://schemas.openxmlformats.org/officeDocument/2006/relationships/image" Target="../media/image333.jpeg"/><Relationship Id="rId14" Type="http://schemas.openxmlformats.org/officeDocument/2006/relationships/image" Target="../media/image334.jpg"/><Relationship Id="rId15" Type="http://schemas.openxmlformats.org/officeDocument/2006/relationships/image" Target="../media/image292.png"/><Relationship Id="rId16" Type="http://schemas.openxmlformats.org/officeDocument/2006/relationships/image" Target="../media/image335.jpg"/><Relationship Id="rId17" Type="http://schemas.openxmlformats.org/officeDocument/2006/relationships/image" Target="../media/image336.png"/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323.jpeg"/><Relationship Id="rId3" Type="http://schemas.openxmlformats.org/officeDocument/2006/relationships/image" Target="../media/image324.png"/><Relationship Id="rId4" Type="http://schemas.openxmlformats.org/officeDocument/2006/relationships/image" Target="../media/image325.jpeg"/><Relationship Id="rId5" Type="http://schemas.openxmlformats.org/officeDocument/2006/relationships/image" Target="../media/image326.jpeg"/><Relationship Id="rId6" Type="http://schemas.openxmlformats.org/officeDocument/2006/relationships/image" Target="../media/image327.png"/><Relationship Id="rId7" Type="http://schemas.openxmlformats.org/officeDocument/2006/relationships/image" Target="../media/image328.jpeg"/><Relationship Id="rId8" Type="http://schemas.openxmlformats.org/officeDocument/2006/relationships/image" Target="../media/image329.png"/><Relationship Id="rId9" Type="http://schemas.openxmlformats.org/officeDocument/2006/relationships/image" Target="../media/image286.png"/><Relationship Id="rId10" Type="http://schemas.openxmlformats.org/officeDocument/2006/relationships/image" Target="../media/image330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 txBox="1">
            <a:spLocks/>
          </p:cNvSpPr>
          <p:nvPr/>
        </p:nvSpPr>
        <p:spPr>
          <a:xfrm>
            <a:off x="64080" y="737592"/>
            <a:ext cx="14523928" cy="5105400"/>
          </a:xfrm>
          <a:prstGeom prst="rect">
            <a:avLst/>
          </a:prstGeom>
        </p:spPr>
        <p:txBody>
          <a:bodyPr vert="horz" lIns="146304" tIns="73152" rIns="146304" bIns="73152" rtlCol="0" anchor="ctr">
            <a:noAutofit/>
          </a:bodyPr>
          <a:lstStyle>
            <a:lvl1pPr algn="ctr" defTabSz="1463040" rtl="0" eaLnBrk="1" latinLnBrk="0" hangingPunct="1">
              <a:spcBef>
                <a:spcPct val="0"/>
              </a:spcBef>
              <a:buNone/>
              <a:defRPr sz="7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0000" dirty="0"/>
              <a:t>Learning to </a:t>
            </a:r>
            <a:r>
              <a:rPr lang="en-US" altLang="zh-CN" sz="10000" dirty="0"/>
              <a:t>synthesize and manipulate natural photos</a:t>
            </a:r>
            <a:endParaRPr lang="en-US" sz="10000" dirty="0"/>
          </a:p>
        </p:txBody>
      </p:sp>
      <p:sp>
        <p:nvSpPr>
          <p:cNvPr id="8" name="Subtitle 2"/>
          <p:cNvSpPr txBox="1">
            <a:spLocks/>
          </p:cNvSpPr>
          <p:nvPr/>
        </p:nvSpPr>
        <p:spPr>
          <a:xfrm>
            <a:off x="5520" y="4618856"/>
            <a:ext cx="14630400" cy="2304256"/>
          </a:xfrm>
          <a:prstGeom prst="rect">
            <a:avLst/>
          </a:prstGeom>
        </p:spPr>
        <p:txBody>
          <a:bodyPr vert="horz" lIns="130622" tIns="65311" rIns="130622" bIns="65311" rtlCol="0">
            <a:normAutofit/>
          </a:bodyPr>
          <a:lstStyle>
            <a:lvl1pPr marL="489833" indent="-489833" algn="l" defTabSz="130622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4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061304" indent="-408194" algn="l" defTabSz="130622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4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632776" indent="-326555" algn="l" defTabSz="130622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285886" indent="-326555" algn="l" defTabSz="130622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938996" indent="-326555" algn="l" defTabSz="130622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592106" indent="-326555" algn="l" defTabSz="130622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245216" indent="-326555" algn="l" defTabSz="130622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98327" indent="-326555" algn="l" defTabSz="130622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551437" indent="-326555" algn="l" defTabSz="130622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Bef>
                <a:spcPct val="0"/>
              </a:spcBef>
              <a:buNone/>
            </a:pPr>
            <a:r>
              <a:rPr lang="en-US" sz="6000" dirty="0">
                <a:latin typeface="+mj-lt"/>
                <a:ea typeface="+mj-ea"/>
                <a:cs typeface="+mj-cs"/>
              </a:rPr>
              <a:t>Jun-Yan Zhu</a:t>
            </a:r>
          </a:p>
          <a:p>
            <a:pPr marL="0" indent="0" algn="ctr">
              <a:spcBef>
                <a:spcPct val="0"/>
              </a:spcBef>
              <a:buNone/>
            </a:pPr>
            <a:r>
              <a:rPr lang="en-US" sz="4800" dirty="0">
                <a:latin typeface="+mj-lt"/>
                <a:ea typeface="+mj-ea"/>
                <a:cs typeface="+mj-cs"/>
              </a:rPr>
              <a:t>UC Berkeley</a:t>
            </a:r>
          </a:p>
          <a:p>
            <a:pPr marL="0" indent="0" algn="ctr">
              <a:spcBef>
                <a:spcPct val="0"/>
              </a:spcBef>
              <a:buNone/>
            </a:pPr>
            <a:endParaRPr lang="en-US" sz="4800" dirty="0">
              <a:latin typeface="+mj-lt"/>
              <a:ea typeface="+mj-ea"/>
              <a:cs typeface="+mj-cs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6408" y="6563056"/>
            <a:ext cx="2965095" cy="1584208"/>
          </a:xfrm>
          <a:prstGeom prst="rect">
            <a:avLst/>
          </a:prstGeom>
        </p:spPr>
      </p:pic>
      <p:pic>
        <p:nvPicPr>
          <p:cNvPr id="9" name="horizantal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336158" y="6419057"/>
            <a:ext cx="6294242" cy="179835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220848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14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-173632" y="1197951"/>
            <a:ext cx="14515804" cy="6345183"/>
            <a:chOff x="288229" y="1810544"/>
            <a:chExt cx="14053943" cy="5953576"/>
          </a:xfrm>
        </p:grpSpPr>
        <p:grpSp>
          <p:nvGrpSpPr>
            <p:cNvPr id="38" name="Group 37"/>
            <p:cNvGrpSpPr/>
            <p:nvPr/>
          </p:nvGrpSpPr>
          <p:grpSpPr>
            <a:xfrm>
              <a:off x="4332208" y="1827822"/>
              <a:ext cx="5547725" cy="4844014"/>
              <a:chOff x="7621184" y="2835985"/>
              <a:chExt cx="6219824" cy="5153663"/>
            </a:xfrm>
          </p:grpSpPr>
          <p:pic>
            <p:nvPicPr>
              <p:cNvPr id="53" name="Picture 52" descr="https://encrypted-tbn0.google.com/images?q=tbn:ANd9GcQ6MDyrN834tSn5nD3k3yoK4SVMHpb1b2-SzcbdGKaW0d_Wc7zZ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680806" y="2835985"/>
                <a:ext cx="3641015" cy="3641015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54" name="TextBox 16"/>
              <p:cNvSpPr txBox="1"/>
              <p:nvPr/>
            </p:nvSpPr>
            <p:spPr>
              <a:xfrm>
                <a:off x="7621184" y="6389099"/>
                <a:ext cx="6219824" cy="1600549"/>
              </a:xfrm>
              <a:prstGeom prst="rect">
                <a:avLst/>
              </a:prstGeom>
              <a:noFill/>
            </p:spPr>
            <p:txBody>
              <a:bodyPr wrap="square" lIns="63827" tIns="31915" rIns="63827" bIns="31915">
                <a:spAutoFit/>
              </a:bodyPr>
              <a:lstStyle>
                <a:defPPr>
                  <a:defRPr lang="en-US"/>
                </a:defPPr>
                <a:lvl1pPr marL="0" algn="l" defTabSz="1306220" rtl="0" eaLnBrk="1" latinLnBrk="0" hangingPunct="1">
                  <a:defRPr sz="2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53110" algn="l" defTabSz="1306220" rtl="0" eaLnBrk="1" latinLnBrk="0" hangingPunct="1">
                  <a:defRPr sz="2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306220" algn="l" defTabSz="1306220" rtl="0" eaLnBrk="1" latinLnBrk="0" hangingPunct="1">
                  <a:defRPr sz="2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959331" algn="l" defTabSz="1306220" rtl="0" eaLnBrk="1" latinLnBrk="0" hangingPunct="1">
                  <a:defRPr sz="2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612441" algn="l" defTabSz="1306220" rtl="0" eaLnBrk="1" latinLnBrk="0" hangingPunct="1">
                  <a:defRPr sz="2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3265551" algn="l" defTabSz="1306220" rtl="0" eaLnBrk="1" latinLnBrk="0" hangingPunct="1">
                  <a:defRPr sz="2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3918661" algn="l" defTabSz="1306220" rtl="0" eaLnBrk="1" latinLnBrk="0" hangingPunct="1">
                  <a:defRPr sz="2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4571771" algn="l" defTabSz="1306220" rtl="0" eaLnBrk="1" latinLnBrk="0" hangingPunct="1">
                  <a:defRPr sz="2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5224882" algn="l" defTabSz="1306220" rtl="0" eaLnBrk="1" latinLnBrk="0" hangingPunct="1">
                  <a:defRPr sz="2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r>
                  <a:rPr lang="en-US" sz="5000" dirty="0"/>
                  <a:t>4.7 trillion </a:t>
                </a:r>
              </a:p>
              <a:p>
                <a:pPr algn="ctr">
                  <a:defRPr/>
                </a:pPr>
                <a:r>
                  <a:rPr lang="en-US" sz="5000" dirty="0"/>
                  <a:t>photographs</a:t>
                </a:r>
              </a:p>
            </p:txBody>
          </p:sp>
        </p:grpSp>
        <p:grpSp>
          <p:nvGrpSpPr>
            <p:cNvPr id="39" name="Group 38"/>
            <p:cNvGrpSpPr/>
            <p:nvPr/>
          </p:nvGrpSpPr>
          <p:grpSpPr>
            <a:xfrm>
              <a:off x="835780" y="1989720"/>
              <a:ext cx="4114800" cy="1496079"/>
              <a:chOff x="135898" y="904838"/>
              <a:chExt cx="4114800" cy="1496079"/>
            </a:xfrm>
          </p:grpSpPr>
          <p:pic>
            <p:nvPicPr>
              <p:cNvPr id="51" name="Picture 50" descr="Flickr wordmark.svg"/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59799" y="904838"/>
                <a:ext cx="2666999" cy="813437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52" name="TextBox 5"/>
              <p:cNvSpPr txBox="1"/>
              <p:nvPr/>
            </p:nvSpPr>
            <p:spPr>
              <a:xfrm>
                <a:off x="135898" y="1794476"/>
                <a:ext cx="4114800" cy="60644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algn="l" defTabSz="1306220" rtl="0" eaLnBrk="1" latinLnBrk="0" hangingPunct="1">
                  <a:defRPr sz="2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53110" algn="l" defTabSz="1306220" rtl="0" eaLnBrk="1" latinLnBrk="0" hangingPunct="1">
                  <a:defRPr sz="2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306220" algn="l" defTabSz="1306220" rtl="0" eaLnBrk="1" latinLnBrk="0" hangingPunct="1">
                  <a:defRPr sz="2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959331" algn="l" defTabSz="1306220" rtl="0" eaLnBrk="1" latinLnBrk="0" hangingPunct="1">
                  <a:defRPr sz="2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612441" algn="l" defTabSz="1306220" rtl="0" eaLnBrk="1" latinLnBrk="0" hangingPunct="1">
                  <a:defRPr sz="2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3265551" algn="l" defTabSz="1306220" rtl="0" eaLnBrk="1" latinLnBrk="0" hangingPunct="1">
                  <a:defRPr sz="2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3918661" algn="l" defTabSz="1306220" rtl="0" eaLnBrk="1" latinLnBrk="0" hangingPunct="1">
                  <a:defRPr sz="2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4571771" algn="l" defTabSz="1306220" rtl="0" eaLnBrk="1" latinLnBrk="0" hangingPunct="1">
                  <a:defRPr sz="2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5224882" algn="l" defTabSz="1306220" rtl="0" eaLnBrk="1" latinLnBrk="0" hangingPunct="1">
                  <a:defRPr sz="2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sz="3600" dirty="0"/>
                  <a:t>13 billion images</a:t>
                </a:r>
              </a:p>
            </p:txBody>
          </p:sp>
        </p:grpSp>
        <p:grpSp>
          <p:nvGrpSpPr>
            <p:cNvPr id="40" name="Group 39"/>
            <p:cNvGrpSpPr/>
            <p:nvPr/>
          </p:nvGrpSpPr>
          <p:grpSpPr>
            <a:xfrm>
              <a:off x="9807579" y="4996108"/>
              <a:ext cx="4534593" cy="2768012"/>
              <a:chOff x="5105401" y="820064"/>
              <a:chExt cx="4534593" cy="2768012"/>
            </a:xfrm>
          </p:grpSpPr>
          <p:sp>
            <p:nvSpPr>
              <p:cNvPr id="49" name="TextBox 8"/>
              <p:cNvSpPr txBox="1"/>
              <p:nvPr/>
            </p:nvSpPr>
            <p:spPr>
              <a:xfrm>
                <a:off x="5105401" y="2461828"/>
                <a:ext cx="4534593" cy="112624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algn="l" defTabSz="1306220" rtl="0" eaLnBrk="1" latinLnBrk="0" hangingPunct="1">
                  <a:defRPr sz="2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53110" algn="l" defTabSz="1306220" rtl="0" eaLnBrk="1" latinLnBrk="0" hangingPunct="1">
                  <a:defRPr sz="2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306220" algn="l" defTabSz="1306220" rtl="0" eaLnBrk="1" latinLnBrk="0" hangingPunct="1">
                  <a:defRPr sz="2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959331" algn="l" defTabSz="1306220" rtl="0" eaLnBrk="1" latinLnBrk="0" hangingPunct="1">
                  <a:defRPr sz="2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612441" algn="l" defTabSz="1306220" rtl="0" eaLnBrk="1" latinLnBrk="0" hangingPunct="1">
                  <a:defRPr sz="2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3265551" algn="l" defTabSz="1306220" rtl="0" eaLnBrk="1" latinLnBrk="0" hangingPunct="1">
                  <a:defRPr sz="2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3918661" algn="l" defTabSz="1306220" rtl="0" eaLnBrk="1" latinLnBrk="0" hangingPunct="1">
                  <a:defRPr sz="2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4571771" algn="l" defTabSz="1306220" rtl="0" eaLnBrk="1" latinLnBrk="0" hangingPunct="1">
                  <a:defRPr sz="2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5224882" algn="l" defTabSz="1306220" rtl="0" eaLnBrk="1" latinLnBrk="0" hangingPunct="1">
                  <a:defRPr sz="2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sz="3600" dirty="0"/>
                  <a:t>300 million images</a:t>
                </a:r>
              </a:p>
              <a:p>
                <a:pPr algn="ctr"/>
                <a:r>
                  <a:rPr lang="en-US" sz="3600" dirty="0"/>
                  <a:t>uploaded daily</a:t>
                </a:r>
              </a:p>
            </p:txBody>
          </p:sp>
          <p:pic>
            <p:nvPicPr>
              <p:cNvPr id="50" name="Picture 49" descr="http://upload.wikimedia.org/wikipedia/commons/thumb/0/06/Facebook.svg/1000px-Facebook.svg.png"/>
              <p:cNvPicPr>
                <a:picLocks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143442" y="820064"/>
                <a:ext cx="4458511" cy="1676400"/>
              </a:xfrm>
              <a:prstGeom prst="roundRect">
                <a:avLst>
                  <a:gd name="adj" fmla="val 8403"/>
                </a:avLst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grpSp>
          <p:nvGrpSpPr>
            <p:cNvPr id="41" name="Group 40"/>
            <p:cNvGrpSpPr/>
            <p:nvPr/>
          </p:nvGrpSpPr>
          <p:grpSpPr>
            <a:xfrm>
              <a:off x="9547979" y="1810544"/>
              <a:ext cx="4267200" cy="2224472"/>
              <a:chOff x="10515600" y="1444952"/>
              <a:chExt cx="4267200" cy="2224472"/>
            </a:xfrm>
          </p:grpSpPr>
          <p:pic>
            <p:nvPicPr>
              <p:cNvPr id="47" name="Picture 46" descr="http://s.imgur.com/images/imgur.gif"/>
              <p:cNvPicPr>
                <a:picLocks noChangeAspect="1" noChangeArrowheads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1153775" y="1444952"/>
                <a:ext cx="2990850" cy="1095376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48" name="TextBox 11"/>
              <p:cNvSpPr txBox="1"/>
              <p:nvPr/>
            </p:nvSpPr>
            <p:spPr>
              <a:xfrm>
                <a:off x="10515600" y="2543176"/>
                <a:ext cx="4267200" cy="112624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algn="l" defTabSz="1306220" rtl="0" eaLnBrk="1" latinLnBrk="0" hangingPunct="1">
                  <a:defRPr sz="2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53110" algn="l" defTabSz="1306220" rtl="0" eaLnBrk="1" latinLnBrk="0" hangingPunct="1">
                  <a:defRPr sz="2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306220" algn="l" defTabSz="1306220" rtl="0" eaLnBrk="1" latinLnBrk="0" hangingPunct="1">
                  <a:defRPr sz="2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959331" algn="l" defTabSz="1306220" rtl="0" eaLnBrk="1" latinLnBrk="0" hangingPunct="1">
                  <a:defRPr sz="2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612441" algn="l" defTabSz="1306220" rtl="0" eaLnBrk="1" latinLnBrk="0" hangingPunct="1">
                  <a:defRPr sz="2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3265551" algn="l" defTabSz="1306220" rtl="0" eaLnBrk="1" latinLnBrk="0" hangingPunct="1">
                  <a:defRPr sz="2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3918661" algn="l" defTabSz="1306220" rtl="0" eaLnBrk="1" latinLnBrk="0" hangingPunct="1">
                  <a:defRPr sz="2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4571771" algn="l" defTabSz="1306220" rtl="0" eaLnBrk="1" latinLnBrk="0" hangingPunct="1">
                  <a:defRPr sz="2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5224882" algn="l" defTabSz="1306220" rtl="0" eaLnBrk="1" latinLnBrk="0" hangingPunct="1">
                  <a:defRPr sz="2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sz="3600" dirty="0"/>
                  <a:t>1.5 million images uploaded daily</a:t>
                </a:r>
              </a:p>
            </p:txBody>
          </p:sp>
        </p:grpSp>
        <p:grpSp>
          <p:nvGrpSpPr>
            <p:cNvPr id="42" name="Group 41"/>
            <p:cNvGrpSpPr/>
            <p:nvPr/>
          </p:nvGrpSpPr>
          <p:grpSpPr>
            <a:xfrm>
              <a:off x="288229" y="4974199"/>
              <a:ext cx="4281351" cy="2235923"/>
              <a:chOff x="46300" y="3733800"/>
              <a:chExt cx="5949556" cy="4093181"/>
            </a:xfrm>
          </p:grpSpPr>
          <p:sp>
            <p:nvSpPr>
              <p:cNvPr id="43" name="Rounded Rectangle 1"/>
              <p:cNvSpPr/>
              <p:nvPr/>
            </p:nvSpPr>
            <p:spPr>
              <a:xfrm>
                <a:off x="533400" y="3743505"/>
                <a:ext cx="3858265" cy="2021717"/>
              </a:xfrm>
              <a:prstGeom prst="roundRect">
                <a:avLst>
                  <a:gd name="adj" fmla="val 5017"/>
                </a:avLst>
              </a:prstGeom>
              <a:solidFill>
                <a:schemeClr val="tx1">
                  <a:lumMod val="9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1306220" rtl="0" eaLnBrk="1" latinLnBrk="0" hangingPunct="1">
                  <a:defRPr sz="26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653110" algn="l" defTabSz="1306220" rtl="0" eaLnBrk="1" latinLnBrk="0" hangingPunct="1">
                  <a:defRPr sz="26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1306220" algn="l" defTabSz="1306220" rtl="0" eaLnBrk="1" latinLnBrk="0" hangingPunct="1">
                  <a:defRPr sz="26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959331" algn="l" defTabSz="1306220" rtl="0" eaLnBrk="1" latinLnBrk="0" hangingPunct="1">
                  <a:defRPr sz="26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2612441" algn="l" defTabSz="1306220" rtl="0" eaLnBrk="1" latinLnBrk="0" hangingPunct="1">
                  <a:defRPr sz="26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3265551" algn="l" defTabSz="1306220" rtl="0" eaLnBrk="1" latinLnBrk="0" hangingPunct="1">
                  <a:defRPr sz="26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3918661" algn="l" defTabSz="1306220" rtl="0" eaLnBrk="1" latinLnBrk="0" hangingPunct="1">
                  <a:defRPr sz="26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4571771" algn="l" defTabSz="1306220" rtl="0" eaLnBrk="1" latinLnBrk="0" hangingPunct="1">
                  <a:defRPr sz="26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5224882" algn="l" defTabSz="1306220" rtl="0" eaLnBrk="1" latinLnBrk="0" hangingPunct="1">
                  <a:defRPr sz="26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 dirty="0"/>
              </a:p>
            </p:txBody>
          </p:sp>
          <p:grpSp>
            <p:nvGrpSpPr>
              <p:cNvPr id="44" name="Group 43"/>
              <p:cNvGrpSpPr/>
              <p:nvPr/>
            </p:nvGrpSpPr>
            <p:grpSpPr>
              <a:xfrm>
                <a:off x="46300" y="3733800"/>
                <a:ext cx="5949556" cy="4093181"/>
                <a:chOff x="46300" y="3733800"/>
                <a:chExt cx="5949556" cy="4093181"/>
              </a:xfrm>
            </p:grpSpPr>
            <p:pic>
              <p:nvPicPr>
                <p:cNvPr id="45" name="Picture 44" descr="http://upload.wikimedia.org/wikipedia/commons/thumb/9/98/YouTube_Logo.svg/1000px-YouTube_Logo.svg.png"/>
                <p:cNvPicPr>
                  <a:picLocks noChangeAspect="1" noChangeArrowheads="1"/>
                </p:cNvPicPr>
                <p:nvPr/>
              </p:nvPicPr>
              <p:blipFill>
                <a:blip r:embed="rId7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609600" y="3733800"/>
                  <a:ext cx="5104075" cy="2031423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sp>
              <p:nvSpPr>
                <p:cNvPr id="46" name="TextBox 18"/>
                <p:cNvSpPr txBox="1"/>
                <p:nvPr/>
              </p:nvSpPr>
              <p:spPr>
                <a:xfrm>
                  <a:off x="46300" y="5765221"/>
                  <a:ext cx="5949556" cy="206176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>
                  <a:defPPr>
                    <a:defRPr lang="en-US"/>
                  </a:defPPr>
                  <a:lvl1pPr marL="0" algn="l" defTabSz="1306220" rtl="0" eaLnBrk="1" latinLnBrk="0" hangingPunct="1">
                    <a:defRPr sz="26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653110" algn="l" defTabSz="1306220" rtl="0" eaLnBrk="1" latinLnBrk="0" hangingPunct="1">
                    <a:defRPr sz="26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1306220" algn="l" defTabSz="1306220" rtl="0" eaLnBrk="1" latinLnBrk="0" hangingPunct="1">
                    <a:defRPr sz="26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959331" algn="l" defTabSz="1306220" rtl="0" eaLnBrk="1" latinLnBrk="0" hangingPunct="1">
                    <a:defRPr sz="26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2612441" algn="l" defTabSz="1306220" rtl="0" eaLnBrk="1" latinLnBrk="0" hangingPunct="1">
                    <a:defRPr sz="26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3265551" algn="l" defTabSz="1306220" rtl="0" eaLnBrk="1" latinLnBrk="0" hangingPunct="1">
                    <a:defRPr sz="26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3918661" algn="l" defTabSz="1306220" rtl="0" eaLnBrk="1" latinLnBrk="0" hangingPunct="1">
                    <a:defRPr sz="26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4571771" algn="l" defTabSz="1306220" rtl="0" eaLnBrk="1" latinLnBrk="0" hangingPunct="1">
                    <a:defRPr sz="26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5224882" algn="l" defTabSz="1306220" rtl="0" eaLnBrk="1" latinLnBrk="0" hangingPunct="1">
                    <a:defRPr sz="26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en-US" sz="3600" dirty="0"/>
                    <a:t>300 hours uploaded per minute</a:t>
                  </a:r>
                </a:p>
              </p:txBody>
            </p:sp>
          </p:grpSp>
        </p:grpSp>
      </p:grpSp>
    </p:spTree>
    <p:extLst>
      <p:ext uri="{BB962C8B-B14F-4D97-AF65-F5344CB8AC3E}">
        <p14:creationId xmlns:p14="http://schemas.microsoft.com/office/powerpoint/2010/main" val="40287712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rapezoid 5"/>
          <p:cNvSpPr/>
          <p:nvPr/>
        </p:nvSpPr>
        <p:spPr>
          <a:xfrm rot="5400000">
            <a:off x="5980526" y="746052"/>
            <a:ext cx="2376264" cy="2990858"/>
          </a:xfrm>
          <a:prstGeom prst="trapezoid">
            <a:avLst>
              <a:gd name="adj" fmla="val 25000"/>
            </a:avLst>
          </a:prstGeom>
          <a:ln w="5715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endParaRPr lang="en-US" sz="3600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3"/>
          <a:srcRect l="15705" t="9834" r="8394"/>
          <a:stretch/>
        </p:blipFill>
        <p:spPr>
          <a:xfrm>
            <a:off x="1122512" y="547069"/>
            <a:ext cx="4104456" cy="3388825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sp>
        <p:nvSpPr>
          <p:cNvPr id="9" name="Rectangle 8"/>
          <p:cNvSpPr/>
          <p:nvPr/>
        </p:nvSpPr>
        <p:spPr>
          <a:xfrm>
            <a:off x="9386271" y="1440771"/>
            <a:ext cx="4752528" cy="1754326"/>
          </a:xfrm>
          <a:prstGeom prst="rect">
            <a:avLst/>
          </a:prstGeom>
          <a:ln w="571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endParaRPr lang="en-US" sz="3600" dirty="0">
              <a:cs typeface="Times New Roman" panose="02020603050405020304" pitchFamily="18" charset="0"/>
            </a:endParaRPr>
          </a:p>
          <a:p>
            <a:pPr algn="ctr"/>
            <a:r>
              <a:rPr lang="en-US" altLang="zh-CN" sz="3600" dirty="0">
                <a:cs typeface="Times New Roman" panose="02020603050405020304" pitchFamily="18" charset="0"/>
              </a:rPr>
              <a:t>Street</a:t>
            </a:r>
            <a:endParaRPr lang="en-US" sz="3600" dirty="0">
              <a:cs typeface="Times New Roman" panose="02020603050405020304" pitchFamily="18" charset="0"/>
            </a:endParaRPr>
          </a:p>
          <a:p>
            <a:endParaRPr lang="en-US" sz="3600" dirty="0">
              <a:cs typeface="Times New Roman" panose="02020603050405020304" pitchFamily="18" charset="0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5673229" y="1618288"/>
            <a:ext cx="294234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3600" dirty="0"/>
              <a:t>Visual </a:t>
            </a:r>
          </a:p>
          <a:p>
            <a:pPr algn="ctr"/>
            <a:r>
              <a:rPr lang="en-US" sz="3600" dirty="0"/>
              <a:t>Understanding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0069925" y="3195097"/>
            <a:ext cx="3385222" cy="9848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/>
              <a:t>Scene understanding</a:t>
            </a:r>
          </a:p>
          <a:p>
            <a:pPr algn="ctr"/>
            <a:r>
              <a:rPr lang="en-US" dirty="0"/>
              <a:t>[Zhou et al. 2014]</a:t>
            </a:r>
          </a:p>
        </p:txBody>
      </p:sp>
    </p:spTree>
    <p:extLst>
      <p:ext uri="{BB962C8B-B14F-4D97-AF65-F5344CB8AC3E}">
        <p14:creationId xmlns:p14="http://schemas.microsoft.com/office/powerpoint/2010/main" val="3894590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9" grpId="0" animBg="1"/>
      <p:bldP spid="14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rapezoid 5"/>
          <p:cNvSpPr/>
          <p:nvPr/>
        </p:nvSpPr>
        <p:spPr>
          <a:xfrm rot="5400000">
            <a:off x="5980526" y="746052"/>
            <a:ext cx="2376264" cy="2990858"/>
          </a:xfrm>
          <a:prstGeom prst="trapezoid">
            <a:avLst>
              <a:gd name="adj" fmla="val 25000"/>
            </a:avLst>
          </a:prstGeom>
          <a:ln w="5715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endParaRPr lang="en-US" sz="3600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3"/>
          <a:srcRect l="15705" t="9834" r="8394"/>
          <a:stretch/>
        </p:blipFill>
        <p:spPr>
          <a:xfrm>
            <a:off x="1122512" y="547069"/>
            <a:ext cx="4104456" cy="3388825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sp>
        <p:nvSpPr>
          <p:cNvPr id="9" name="Rectangle 8"/>
          <p:cNvSpPr/>
          <p:nvPr/>
        </p:nvSpPr>
        <p:spPr>
          <a:xfrm>
            <a:off x="9386271" y="1440771"/>
            <a:ext cx="4752528" cy="1754326"/>
          </a:xfrm>
          <a:prstGeom prst="rect">
            <a:avLst/>
          </a:prstGeom>
          <a:ln w="571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3600" dirty="0">
                <a:cs typeface="Times New Roman" panose="02020603050405020304" pitchFamily="18" charset="0"/>
              </a:rPr>
              <a:t>people </a:t>
            </a:r>
          </a:p>
          <a:p>
            <a:pPr algn="ctr"/>
            <a:r>
              <a:rPr lang="en-US" sz="3600" dirty="0">
                <a:cs typeface="Times New Roman" panose="02020603050405020304" pitchFamily="18" charset="0"/>
              </a:rPr>
              <a:t>bicycle </a:t>
            </a:r>
          </a:p>
          <a:p>
            <a:pPr algn="ctr"/>
            <a:r>
              <a:rPr lang="en-US" sz="3600" dirty="0">
                <a:cs typeface="Times New Roman" panose="02020603050405020304" pitchFamily="18" charset="0"/>
              </a:rPr>
              <a:t>umbrella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5673229" y="1618288"/>
            <a:ext cx="294234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3600" dirty="0"/>
              <a:t>Visual </a:t>
            </a:r>
          </a:p>
          <a:p>
            <a:pPr algn="ctr"/>
            <a:r>
              <a:rPr lang="en-US" sz="3600" dirty="0"/>
              <a:t>Understanding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0123465" y="3195097"/>
            <a:ext cx="3278141" cy="9848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/>
              <a:t>Object Detection</a:t>
            </a:r>
          </a:p>
          <a:p>
            <a:pPr algn="ctr"/>
            <a:r>
              <a:rPr lang="en-US" dirty="0"/>
              <a:t>[</a:t>
            </a:r>
            <a:r>
              <a:rPr lang="en-US" dirty="0" err="1"/>
              <a:t>Girshick</a:t>
            </a:r>
            <a:r>
              <a:rPr lang="en-US" dirty="0"/>
              <a:t> et al. 2014]</a:t>
            </a:r>
          </a:p>
        </p:txBody>
      </p:sp>
    </p:spTree>
    <p:extLst>
      <p:ext uri="{BB962C8B-B14F-4D97-AF65-F5344CB8AC3E}">
        <p14:creationId xmlns:p14="http://schemas.microsoft.com/office/powerpoint/2010/main" val="6998302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rapezoid 5"/>
          <p:cNvSpPr/>
          <p:nvPr/>
        </p:nvSpPr>
        <p:spPr>
          <a:xfrm rot="5400000">
            <a:off x="5980526" y="746052"/>
            <a:ext cx="2376264" cy="2990858"/>
          </a:xfrm>
          <a:prstGeom prst="trapezoid">
            <a:avLst>
              <a:gd name="adj" fmla="val 25000"/>
            </a:avLst>
          </a:prstGeom>
          <a:ln w="5715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endParaRPr lang="en-US" sz="3600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3"/>
          <a:srcRect l="15705" t="9834" r="8394"/>
          <a:stretch/>
        </p:blipFill>
        <p:spPr>
          <a:xfrm>
            <a:off x="1122512" y="547069"/>
            <a:ext cx="4104456" cy="3388825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sp>
        <p:nvSpPr>
          <p:cNvPr id="9" name="Rectangle 8"/>
          <p:cNvSpPr/>
          <p:nvPr/>
        </p:nvSpPr>
        <p:spPr>
          <a:xfrm>
            <a:off x="9386271" y="1440771"/>
            <a:ext cx="4752528" cy="1754326"/>
          </a:xfrm>
          <a:prstGeom prst="rect">
            <a:avLst/>
          </a:prstGeom>
          <a:ln w="571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US" sz="3600" dirty="0">
                <a:cs typeface="Times New Roman" panose="02020603050405020304" pitchFamily="18" charset="0"/>
              </a:rPr>
              <a:t>A city street filled with lots of people walking in the rain.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5673229" y="1618288"/>
            <a:ext cx="294234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3600" dirty="0"/>
              <a:t>Visual </a:t>
            </a:r>
          </a:p>
          <a:p>
            <a:pPr algn="ctr"/>
            <a:r>
              <a:rPr lang="en-US" sz="3600" dirty="0"/>
              <a:t>Understanding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959926" y="3576191"/>
            <a:ext cx="360521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dirty="0"/>
              <a:t>[</a:t>
            </a:r>
            <a:r>
              <a:rPr lang="en-US" sz="2400" dirty="0" err="1"/>
              <a:t>Karpathy</a:t>
            </a:r>
            <a:r>
              <a:rPr lang="en-US" sz="2400" dirty="0"/>
              <a:t> and Fei-Fei 2015]</a:t>
            </a:r>
          </a:p>
          <a:p>
            <a:pPr algn="ctr"/>
            <a:r>
              <a:rPr lang="en-US" sz="2400" dirty="0"/>
              <a:t>[Donahue et al. 2015]</a:t>
            </a:r>
          </a:p>
          <a:p>
            <a:pPr algn="ctr"/>
            <a:r>
              <a:rPr lang="en-US" sz="2400" dirty="0"/>
              <a:t>[</a:t>
            </a:r>
            <a:r>
              <a:rPr lang="en-US" sz="2400" dirty="0" err="1"/>
              <a:t>Misra</a:t>
            </a:r>
            <a:r>
              <a:rPr lang="en-US" sz="2400" dirty="0"/>
              <a:t> et al. 2015]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0323199" y="3195097"/>
            <a:ext cx="2878673" cy="53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Image</a:t>
            </a:r>
            <a:r>
              <a:rPr lang="en-US" b="1" dirty="0"/>
              <a:t> </a:t>
            </a:r>
            <a:r>
              <a:rPr lang="en-US" dirty="0"/>
              <a:t>Captioning</a:t>
            </a:r>
          </a:p>
        </p:txBody>
      </p:sp>
    </p:spTree>
    <p:extLst>
      <p:ext uri="{BB962C8B-B14F-4D97-AF65-F5344CB8AC3E}">
        <p14:creationId xmlns:p14="http://schemas.microsoft.com/office/powerpoint/2010/main" val="33497706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1122512" y="547069"/>
            <a:ext cx="13016287" cy="3388825"/>
            <a:chOff x="1122512" y="547069"/>
            <a:chExt cx="13016287" cy="3388825"/>
          </a:xfrm>
        </p:grpSpPr>
        <p:sp>
          <p:nvSpPr>
            <p:cNvPr id="6" name="Trapezoid 5"/>
            <p:cNvSpPr/>
            <p:nvPr/>
          </p:nvSpPr>
          <p:spPr>
            <a:xfrm rot="5400000">
              <a:off x="5980526" y="746052"/>
              <a:ext cx="2376264" cy="2990858"/>
            </a:xfrm>
            <a:prstGeom prst="trapezoid">
              <a:avLst>
                <a:gd name="adj" fmla="val 25000"/>
              </a:avLst>
            </a:prstGeom>
            <a:ln w="57150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endParaRPr lang="en-US" sz="3600" dirty="0"/>
            </a:p>
          </p:txBody>
        </p:sp>
        <p:pic>
          <p:nvPicPr>
            <p:cNvPr id="8" name="Picture 7"/>
            <p:cNvPicPr>
              <a:picLocks noChangeAspect="1"/>
            </p:cNvPicPr>
            <p:nvPr/>
          </p:nvPicPr>
          <p:blipFill rotWithShape="1">
            <a:blip r:embed="rId3"/>
            <a:srcRect l="15705" t="9834" r="8394"/>
            <a:stretch/>
          </p:blipFill>
          <p:spPr>
            <a:xfrm>
              <a:off x="1122512" y="547069"/>
              <a:ext cx="4104456" cy="3388825"/>
            </a:xfrm>
            <a:prstGeom prst="rect">
              <a:avLst/>
            </a:prstGeom>
            <a:ln w="12700">
              <a:solidFill>
                <a:schemeClr val="tx1"/>
              </a:solidFill>
            </a:ln>
          </p:spPr>
        </p:pic>
        <p:sp>
          <p:nvSpPr>
            <p:cNvPr id="9" name="Rectangle 8"/>
            <p:cNvSpPr/>
            <p:nvPr/>
          </p:nvSpPr>
          <p:spPr>
            <a:xfrm>
              <a:off x="9386271" y="1440771"/>
              <a:ext cx="4752528" cy="1754326"/>
            </a:xfrm>
            <a:prstGeom prst="rect">
              <a:avLst/>
            </a:prstGeom>
            <a:ln w="57150">
              <a:solidFill>
                <a:schemeClr val="tx1"/>
              </a:solidFill>
            </a:ln>
          </p:spPr>
          <p:txBody>
            <a:bodyPr wrap="square">
              <a:spAutoFit/>
            </a:bodyPr>
            <a:lstStyle/>
            <a:p>
              <a:r>
                <a:rPr lang="en-US" sz="3600" dirty="0">
                  <a:cs typeface="Times New Roman" panose="02020603050405020304" pitchFamily="18" charset="0"/>
                </a:rPr>
                <a:t>A city street filled with lots of people walking in the rain.</a:t>
              </a:r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5673229" y="1618288"/>
              <a:ext cx="2942345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3600" dirty="0"/>
                <a:t>Visual </a:t>
              </a:r>
            </a:p>
            <a:p>
              <a:pPr algn="ctr"/>
              <a:r>
                <a:rPr lang="en-US" sz="3600" dirty="0"/>
                <a:t>Understanding</a:t>
              </a:r>
            </a:p>
          </p:txBody>
        </p:sp>
      </p:grpSp>
      <p:grpSp>
        <p:nvGrpSpPr>
          <p:cNvPr id="18" name="Group 17"/>
          <p:cNvGrpSpPr/>
          <p:nvPr/>
        </p:nvGrpSpPr>
        <p:grpSpPr>
          <a:xfrm>
            <a:off x="5803032" y="4549636"/>
            <a:ext cx="2990858" cy="2376264"/>
            <a:chOff x="5803032" y="4549636"/>
            <a:chExt cx="2990858" cy="2376264"/>
          </a:xfrm>
        </p:grpSpPr>
        <p:sp>
          <p:nvSpPr>
            <p:cNvPr id="13" name="Trapezoid 12"/>
            <p:cNvSpPr/>
            <p:nvPr/>
          </p:nvSpPr>
          <p:spPr>
            <a:xfrm rot="16200000" flipH="1">
              <a:off x="6110329" y="4242339"/>
              <a:ext cx="2376264" cy="2990858"/>
            </a:xfrm>
            <a:prstGeom prst="trapezoid">
              <a:avLst>
                <a:gd name="adj" fmla="val 25000"/>
              </a:avLst>
            </a:prstGeom>
            <a:ln w="57150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"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TextBox 15"/>
            <p:cNvSpPr txBox="1"/>
            <p:nvPr/>
          </p:nvSpPr>
          <p:spPr>
            <a:xfrm>
              <a:off x="6391118" y="5137603"/>
              <a:ext cx="1930017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3600" dirty="0"/>
                <a:t>Visual </a:t>
              </a:r>
            </a:p>
            <a:p>
              <a:pPr algn="ctr"/>
              <a:r>
                <a:rPr lang="en-US" sz="3600" dirty="0"/>
                <a:t>Synthesis</a:t>
              </a:r>
            </a:p>
          </p:txBody>
        </p:sp>
      </p:grpSp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54560" y="4149353"/>
            <a:ext cx="3240360" cy="3439329"/>
          </a:xfrm>
          <a:prstGeom prst="rect">
            <a:avLst/>
          </a:prstGeom>
        </p:spPr>
      </p:pic>
      <p:grpSp>
        <p:nvGrpSpPr>
          <p:cNvPr id="12" name="Group 11"/>
          <p:cNvGrpSpPr/>
          <p:nvPr/>
        </p:nvGrpSpPr>
        <p:grpSpPr>
          <a:xfrm>
            <a:off x="10037029" y="4563694"/>
            <a:ext cx="3763460" cy="3079156"/>
            <a:chOff x="10037029" y="4563694"/>
            <a:chExt cx="3763460" cy="3079156"/>
          </a:xfrm>
        </p:grpSpPr>
        <p:pic>
          <p:nvPicPr>
            <p:cNvPr id="5" name="Picture 4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10947579" y="4563694"/>
              <a:ext cx="1942360" cy="1499616"/>
            </a:xfrm>
            <a:prstGeom prst="rect">
              <a:avLst/>
            </a:prstGeom>
          </p:spPr>
        </p:pic>
        <p:grpSp>
          <p:nvGrpSpPr>
            <p:cNvPr id="11" name="Group 10"/>
            <p:cNvGrpSpPr/>
            <p:nvPr/>
          </p:nvGrpSpPr>
          <p:grpSpPr>
            <a:xfrm>
              <a:off x="10037029" y="6143234"/>
              <a:ext cx="3763460" cy="1499616"/>
              <a:chOff x="10037029" y="6143234"/>
              <a:chExt cx="3763460" cy="1499616"/>
            </a:xfrm>
          </p:grpSpPr>
          <p:pic>
            <p:nvPicPr>
              <p:cNvPr id="7" name="Picture 6"/>
              <p:cNvPicPr>
                <a:picLocks noChangeAspect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0037029" y="6143234"/>
                <a:ext cx="1773585" cy="1499616"/>
              </a:xfrm>
              <a:prstGeom prst="rect">
                <a:avLst/>
              </a:prstGeom>
            </p:spPr>
          </p:pic>
          <p:pic>
            <p:nvPicPr>
              <p:cNvPr id="10" name="Picture 9"/>
              <p:cNvPicPr>
                <a:picLocks noChangeAspect="1"/>
              </p:cNvPicPr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11810614" y="6143234"/>
                <a:ext cx="1989875" cy="1499616"/>
              </a:xfrm>
              <a:prstGeom prst="rect">
                <a:avLst/>
              </a:prstGeom>
            </p:spPr>
          </p:pic>
        </p:grpSp>
      </p:grpSp>
    </p:spTree>
    <p:extLst>
      <p:ext uri="{BB962C8B-B14F-4D97-AF65-F5344CB8AC3E}">
        <p14:creationId xmlns:p14="http://schemas.microsoft.com/office/powerpoint/2010/main" val="1218620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indefinite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7" dur="indefinite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rapezoid 5"/>
          <p:cNvSpPr/>
          <p:nvPr/>
        </p:nvSpPr>
        <p:spPr>
          <a:xfrm rot="5400000">
            <a:off x="5980526" y="746052"/>
            <a:ext cx="2376264" cy="2990858"/>
          </a:xfrm>
          <a:prstGeom prst="trapezoid">
            <a:avLst>
              <a:gd name="adj" fmla="val 25000"/>
            </a:avLst>
          </a:prstGeom>
          <a:ln w="5715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endParaRPr lang="en-US" sz="3600" dirty="0"/>
          </a:p>
        </p:txBody>
      </p:sp>
      <p:grpSp>
        <p:nvGrpSpPr>
          <p:cNvPr id="20" name="Group 19"/>
          <p:cNvGrpSpPr/>
          <p:nvPr/>
        </p:nvGrpSpPr>
        <p:grpSpPr>
          <a:xfrm>
            <a:off x="1122512" y="547069"/>
            <a:ext cx="13016287" cy="3388825"/>
            <a:chOff x="1122512" y="547069"/>
            <a:chExt cx="13016287" cy="3388825"/>
          </a:xfrm>
        </p:grpSpPr>
        <p:pic>
          <p:nvPicPr>
            <p:cNvPr id="8" name="Picture 7"/>
            <p:cNvPicPr>
              <a:picLocks noChangeAspect="1"/>
            </p:cNvPicPr>
            <p:nvPr/>
          </p:nvPicPr>
          <p:blipFill rotWithShape="1">
            <a:blip r:embed="rId3"/>
            <a:srcRect l="15705" t="9834" r="8394"/>
            <a:stretch/>
          </p:blipFill>
          <p:spPr>
            <a:xfrm>
              <a:off x="1122512" y="547069"/>
              <a:ext cx="4104456" cy="3388825"/>
            </a:xfrm>
            <a:prstGeom prst="rect">
              <a:avLst/>
            </a:prstGeom>
            <a:ln w="12700">
              <a:solidFill>
                <a:schemeClr val="tx1"/>
              </a:solidFill>
            </a:ln>
          </p:spPr>
        </p:pic>
        <p:sp>
          <p:nvSpPr>
            <p:cNvPr id="9" name="Rectangle 8"/>
            <p:cNvSpPr/>
            <p:nvPr/>
          </p:nvSpPr>
          <p:spPr>
            <a:xfrm>
              <a:off x="9386271" y="1440771"/>
              <a:ext cx="4752528" cy="1754326"/>
            </a:xfrm>
            <a:prstGeom prst="rect">
              <a:avLst/>
            </a:prstGeom>
            <a:ln w="57150">
              <a:solidFill>
                <a:schemeClr val="tx1"/>
              </a:solidFill>
            </a:ln>
          </p:spPr>
          <p:txBody>
            <a:bodyPr wrap="square">
              <a:spAutoFit/>
            </a:bodyPr>
            <a:lstStyle/>
            <a:p>
              <a:r>
                <a:rPr lang="en-US" sz="3600" dirty="0">
                  <a:cs typeface="Times New Roman" panose="02020603050405020304" pitchFamily="18" charset="0"/>
                </a:rPr>
                <a:t>A city street filled with lots of people walking in the rain.</a:t>
              </a:r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5673229" y="1618288"/>
              <a:ext cx="2942345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3600" dirty="0"/>
                <a:t>Visual </a:t>
              </a:r>
            </a:p>
            <a:p>
              <a:pPr algn="ctr"/>
              <a:r>
                <a:rPr lang="en-US" sz="3600" dirty="0"/>
                <a:t>Understanding</a:t>
              </a:r>
            </a:p>
          </p:txBody>
        </p:sp>
      </p:grpSp>
      <p:grpSp>
        <p:nvGrpSpPr>
          <p:cNvPr id="18" name="Group 17"/>
          <p:cNvGrpSpPr/>
          <p:nvPr/>
        </p:nvGrpSpPr>
        <p:grpSpPr>
          <a:xfrm>
            <a:off x="5803032" y="4549636"/>
            <a:ext cx="2990858" cy="2376264"/>
            <a:chOff x="5803032" y="4549636"/>
            <a:chExt cx="2990858" cy="2376264"/>
          </a:xfrm>
        </p:grpSpPr>
        <p:sp>
          <p:nvSpPr>
            <p:cNvPr id="13" name="Trapezoid 12"/>
            <p:cNvSpPr/>
            <p:nvPr/>
          </p:nvSpPr>
          <p:spPr>
            <a:xfrm rot="16200000" flipH="1">
              <a:off x="6110329" y="4242339"/>
              <a:ext cx="2376264" cy="2990858"/>
            </a:xfrm>
            <a:prstGeom prst="trapezoid">
              <a:avLst>
                <a:gd name="adj" fmla="val 25000"/>
              </a:avLst>
            </a:prstGeom>
            <a:ln w="57150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"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TextBox 15"/>
            <p:cNvSpPr txBox="1"/>
            <p:nvPr/>
          </p:nvSpPr>
          <p:spPr>
            <a:xfrm>
              <a:off x="6391118" y="5137603"/>
              <a:ext cx="1930017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3600" dirty="0"/>
                <a:t>Visual </a:t>
              </a:r>
            </a:p>
            <a:p>
              <a:pPr algn="ctr"/>
              <a:r>
                <a:rPr lang="en-US" sz="3600" dirty="0"/>
                <a:t>Synthesis</a:t>
              </a:r>
            </a:p>
          </p:txBody>
        </p:sp>
      </p:grpSp>
      <p:pic>
        <p:nvPicPr>
          <p:cNvPr id="1026" name="Picture 2" descr="domdrawings_1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2512" y="4186808"/>
            <a:ext cx="4104456" cy="3101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domdrawings_16"/>
          <p:cNvPicPr>
            <a:picLocks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86271" y="4290539"/>
            <a:ext cx="4105656" cy="28944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Box 18"/>
          <p:cNvSpPr txBox="1"/>
          <p:nvPr/>
        </p:nvSpPr>
        <p:spPr>
          <a:xfrm>
            <a:off x="12063607" y="7283152"/>
            <a:ext cx="2566793" cy="53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by Dom’s father</a:t>
            </a:r>
          </a:p>
        </p:txBody>
      </p:sp>
    </p:spTree>
    <p:extLst>
      <p:ext uri="{BB962C8B-B14F-4D97-AF65-F5344CB8AC3E}">
        <p14:creationId xmlns:p14="http://schemas.microsoft.com/office/powerpoint/2010/main" val="18603031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indefinit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7" dur="indefinite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Man-Computer Symbiosis</a:t>
            </a:r>
          </a:p>
        </p:txBody>
      </p:sp>
      <p:pic>
        <p:nvPicPr>
          <p:cNvPr id="1026" name="Picture 2" descr="http://paulsoulos.com/assets/machine-learning-and-misinformation/licklider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601" y="2386608"/>
            <a:ext cx="12642652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978496" y="6560949"/>
            <a:ext cx="873322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/>
              <a:t>Computers can help us draw, even if we can’t.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576908" y="7690991"/>
            <a:ext cx="3018903" cy="53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 JCR </a:t>
            </a:r>
            <a:r>
              <a:rPr lang="en-US" dirty="0" err="1"/>
              <a:t>Licklider</a:t>
            </a:r>
            <a:r>
              <a:rPr lang="en-US" dirty="0"/>
              <a:t>, 1968</a:t>
            </a:r>
          </a:p>
        </p:txBody>
      </p:sp>
      <p:pic>
        <p:nvPicPr>
          <p:cNvPr id="6" name="Picture 2" descr="http://paulsoulos.com/assets/machine-learning-and-misinformation/licklider.pn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722601" y="2386608"/>
            <a:ext cx="6376575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8442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Sketchpad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1576908" y="7690991"/>
            <a:ext cx="2856872" cy="53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 Sutherland, 1960</a:t>
            </a:r>
          </a:p>
        </p:txBody>
      </p:sp>
      <p:pic>
        <p:nvPicPr>
          <p:cNvPr id="6" name="Ivan Sutherland  Sketchpad Demo (12)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449550" y="1882552"/>
            <a:ext cx="7731301" cy="57984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9777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15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 flipH="1">
            <a:off x="1470596" y="7007957"/>
            <a:ext cx="56166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/>
              <a:t>Image warping</a:t>
            </a:r>
          </a:p>
          <a:p>
            <a:pPr algn="ctr"/>
            <a:r>
              <a:rPr lang="en-US" sz="3600" dirty="0"/>
              <a:t>By Photoshop</a:t>
            </a:r>
          </a:p>
        </p:txBody>
      </p:sp>
      <p:sp>
        <p:nvSpPr>
          <p:cNvPr id="11" name="Title 1"/>
          <p:cNvSpPr txBox="1">
            <a:spLocks/>
          </p:cNvSpPr>
          <p:nvPr/>
        </p:nvSpPr>
        <p:spPr>
          <a:xfrm>
            <a:off x="978496" y="481966"/>
            <a:ext cx="13167360" cy="1371600"/>
          </a:xfrm>
          <a:prstGeom prst="rect">
            <a:avLst/>
          </a:prstGeom>
        </p:spPr>
        <p:txBody>
          <a:bodyPr vert="horz" lIns="146304" tIns="73152" rIns="146304" bIns="73152" rtlCol="0" anchor="ctr">
            <a:normAutofit/>
          </a:bodyPr>
          <a:lstStyle>
            <a:lvl1pPr algn="ctr" defTabSz="1463040" rtl="0" eaLnBrk="1" latinLnBrk="0" hangingPunct="1">
              <a:spcBef>
                <a:spcPct val="0"/>
              </a:spcBef>
              <a:buNone/>
              <a:defRPr sz="7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Visual Synthesis is hard!</a:t>
            </a:r>
          </a:p>
        </p:txBody>
      </p:sp>
      <p:pic>
        <p:nvPicPr>
          <p:cNvPr id="9" name="video_warp">
            <a:hlinkClick r:id="" action="ppaction://media"/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 rotWithShape="1">
          <a:blip r:embed="rId6"/>
          <a:srcRect l="2797"/>
          <a:stretch/>
        </p:blipFill>
        <p:spPr>
          <a:xfrm flipV="1">
            <a:off x="1576363" y="1657138"/>
            <a:ext cx="5405090" cy="5491102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7" name="TextBox 6"/>
          <p:cNvSpPr txBox="1"/>
          <p:nvPr/>
        </p:nvSpPr>
        <p:spPr>
          <a:xfrm>
            <a:off x="7531224" y="2026568"/>
            <a:ext cx="6867008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000" dirty="0"/>
              <a:t>Why it does not work</a:t>
            </a:r>
          </a:p>
          <a:p>
            <a:r>
              <a:rPr lang="en-US" sz="6000" dirty="0"/>
              <a:t>- Is this a handbag?</a:t>
            </a:r>
          </a:p>
          <a:p>
            <a:r>
              <a:rPr lang="en-US" sz="6000" dirty="0"/>
              <a:t>- What makes a </a:t>
            </a:r>
          </a:p>
          <a:p>
            <a:r>
              <a:rPr lang="en-US" sz="6000" dirty="0"/>
              <a:t>   handbag look real?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4940609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8043"/>
    </mc:Choice>
    <mc:Fallback xmlns="">
      <p:transition spd="slow" advTm="780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700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21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makes an image look real?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67128" y="1625218"/>
            <a:ext cx="6480720" cy="2862044"/>
          </a:xfrm>
          <a:prstGeom prst="rect">
            <a:avLst/>
          </a:prstGeom>
        </p:spPr>
      </p:pic>
      <p:sp>
        <p:nvSpPr>
          <p:cNvPr id="5" name="Shape 1306"/>
          <p:cNvSpPr/>
          <p:nvPr/>
        </p:nvSpPr>
        <p:spPr>
          <a:xfrm>
            <a:off x="3427491" y="7466860"/>
            <a:ext cx="11216213" cy="74892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3" tIns="42863" rIns="42863" bIns="42863" anchor="ctr">
            <a:spAutoFit/>
          </a:bodyPr>
          <a:lstStyle>
            <a:lvl1pPr algn="l">
              <a:lnSpc>
                <a:spcPct val="150000"/>
              </a:lnSpc>
              <a:defRPr sz="2000"/>
            </a:lvl1pPr>
          </a:lstStyle>
          <a:p>
            <a:r>
              <a:rPr lang="en-US" sz="3200" dirty="0"/>
              <a:t>Statistics of Natural Images and Models </a:t>
            </a:r>
            <a:r>
              <a:rPr sz="3000" i="1" dirty="0"/>
              <a:t>[</a:t>
            </a:r>
            <a:r>
              <a:rPr lang="en-US" sz="3000" i="1" dirty="0"/>
              <a:t>Huang and Mumford</a:t>
            </a:r>
            <a:r>
              <a:rPr sz="3000" i="1" dirty="0"/>
              <a:t>. </a:t>
            </a:r>
            <a:r>
              <a:rPr lang="en-US" sz="3000" i="1" dirty="0"/>
              <a:t>2000</a:t>
            </a:r>
            <a:r>
              <a:rPr sz="3000" i="1" dirty="0"/>
              <a:t>]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1046" y="1738536"/>
            <a:ext cx="6146522" cy="459689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5"/>
          <a:srcRect b="49770"/>
          <a:stretch/>
        </p:blipFill>
        <p:spPr>
          <a:xfrm>
            <a:off x="6733930" y="4472344"/>
            <a:ext cx="7166880" cy="2577572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050504" y="6031116"/>
            <a:ext cx="5046766" cy="9848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/>
              <a:t>Sample images from the dataset</a:t>
            </a:r>
          </a:p>
          <a:p>
            <a:pPr algn="ctr"/>
            <a:r>
              <a:rPr lang="en-US" dirty="0"/>
              <a:t>(4000 images in total)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367546" y="4077751"/>
            <a:ext cx="3556166" cy="53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/>
              <a:t>log histogram of pixels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791739" y="6816551"/>
            <a:ext cx="4696222" cy="53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/>
              <a:t>log histogram of wavelet pairs</a:t>
            </a:r>
          </a:p>
        </p:txBody>
      </p:sp>
    </p:spTree>
    <p:extLst>
      <p:ext uri="{BB962C8B-B14F-4D97-AF65-F5344CB8AC3E}">
        <p14:creationId xmlns:p14="http://schemas.microsoft.com/office/powerpoint/2010/main" val="1788127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3" grpId="0"/>
      <p:bldP spid="8" grpId="0"/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makes an image look fake?</a:t>
            </a: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8097" y="1954560"/>
            <a:ext cx="4128279" cy="228600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5" name="Title 1"/>
          <p:cNvSpPr txBox="1">
            <a:spLocks/>
          </p:cNvSpPr>
          <p:nvPr/>
        </p:nvSpPr>
        <p:spPr>
          <a:xfrm>
            <a:off x="1410544" y="7297036"/>
            <a:ext cx="4623385" cy="685800"/>
          </a:xfrm>
          <a:prstGeom prst="rect">
            <a:avLst/>
          </a:prstGeom>
        </p:spPr>
        <p:txBody>
          <a:bodyPr vert="horz" lIns="146304" tIns="73152" rIns="146304" bIns="73152" rtlCol="0" anchor="ctr">
            <a:noAutofit/>
          </a:bodyPr>
          <a:lstStyle>
            <a:lvl1pPr algn="ctr" defTabSz="1463040" rtl="0" eaLnBrk="1" latinLnBrk="0" hangingPunct="1">
              <a:spcBef>
                <a:spcPct val="0"/>
              </a:spcBef>
              <a:buNone/>
              <a:defRPr sz="7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ts val="2000"/>
              </a:lnSpc>
            </a:pPr>
            <a:r>
              <a:rPr lang="en-US" sz="2800" dirty="0">
                <a:cs typeface="Times New Roman" pitchFamily="18" charset="0"/>
              </a:rPr>
              <a:t>Mismatch color statistics</a:t>
            </a:r>
          </a:p>
          <a:p>
            <a:pPr>
              <a:lnSpc>
                <a:spcPts val="2000"/>
              </a:lnSpc>
            </a:pPr>
            <a:r>
              <a:rPr lang="en-US" sz="2800" dirty="0">
                <a:cs typeface="Times New Roman" pitchFamily="18" charset="0"/>
              </a:rPr>
              <a:t>[Lalonde and </a:t>
            </a:r>
            <a:r>
              <a:rPr lang="en-US" sz="2800" dirty="0" err="1">
                <a:cs typeface="Times New Roman" pitchFamily="18" charset="0"/>
              </a:rPr>
              <a:t>Efros</a:t>
            </a:r>
            <a:r>
              <a:rPr lang="en-US" sz="2800" dirty="0">
                <a:cs typeface="Times New Roman" pitchFamily="18" charset="0"/>
              </a:rPr>
              <a:t> 2007]</a:t>
            </a:r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7028838" y="7297036"/>
            <a:ext cx="6066889" cy="685800"/>
          </a:xfrm>
          <a:prstGeom prst="rect">
            <a:avLst/>
          </a:prstGeom>
        </p:spPr>
        <p:txBody>
          <a:bodyPr vert="horz" lIns="146304" tIns="73152" rIns="146304" bIns="73152" rtlCol="0" anchor="ctr">
            <a:noAutofit/>
          </a:bodyPr>
          <a:lstStyle>
            <a:lvl1pPr algn="ctr" defTabSz="1463040" rtl="0" eaLnBrk="1" latinLnBrk="0" hangingPunct="1">
              <a:spcBef>
                <a:spcPct val="0"/>
              </a:spcBef>
              <a:buNone/>
              <a:defRPr sz="7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800" dirty="0">
                <a:cs typeface="Times New Roman" pitchFamily="18" charset="0"/>
              </a:rPr>
              <a:t>lack details [Johnson et al. 2011]</a:t>
            </a:r>
          </a:p>
        </p:txBody>
      </p:sp>
      <p:grpSp>
        <p:nvGrpSpPr>
          <p:cNvPr id="8" name="Group 7"/>
          <p:cNvGrpSpPr/>
          <p:nvPr/>
        </p:nvGrpSpPr>
        <p:grpSpPr>
          <a:xfrm>
            <a:off x="6942418" y="5033739"/>
            <a:ext cx="6239728" cy="2286000"/>
            <a:chOff x="6934544" y="5033739"/>
            <a:chExt cx="6239728" cy="2286000"/>
          </a:xfrm>
        </p:grpSpPr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934544" y="5033739"/>
              <a:ext cx="3041703" cy="2286000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10" name="Picture 9"/>
            <p:cNvPicPr>
              <a:picLocks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10129320" y="5033739"/>
              <a:ext cx="3044952" cy="2286000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</p:grpSp>
      <p:sp>
        <p:nvSpPr>
          <p:cNvPr id="11" name="Title 1"/>
          <p:cNvSpPr txBox="1">
            <a:spLocks/>
          </p:cNvSpPr>
          <p:nvPr/>
        </p:nvSpPr>
        <p:spPr>
          <a:xfrm>
            <a:off x="1410544" y="4225592"/>
            <a:ext cx="4623385" cy="685800"/>
          </a:xfrm>
          <a:prstGeom prst="rect">
            <a:avLst/>
          </a:prstGeom>
        </p:spPr>
        <p:txBody>
          <a:bodyPr vert="horz" lIns="146304" tIns="73152" rIns="146304" bIns="73152" rtlCol="0" anchor="ctr">
            <a:noAutofit/>
          </a:bodyPr>
          <a:lstStyle>
            <a:lvl1pPr algn="ctr" defTabSz="1463040" rtl="0" eaLnBrk="1" latinLnBrk="0" hangingPunct="1">
              <a:spcBef>
                <a:spcPct val="0"/>
              </a:spcBef>
              <a:buNone/>
              <a:defRPr sz="7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ts val="2000"/>
              </a:lnSpc>
            </a:pPr>
            <a:r>
              <a:rPr lang="en-US" sz="2800" dirty="0">
                <a:cs typeface="Times New Roman" pitchFamily="18" charset="0"/>
              </a:rPr>
              <a:t>noticeable boundary</a:t>
            </a:r>
          </a:p>
          <a:p>
            <a:pPr>
              <a:lnSpc>
                <a:spcPts val="2000"/>
              </a:lnSpc>
            </a:pPr>
            <a:r>
              <a:rPr lang="en-US" sz="2800" dirty="0">
                <a:cs typeface="Times New Roman" pitchFamily="18" charset="0"/>
              </a:rPr>
              <a:t> [Perez et al. 2003]</a:t>
            </a:r>
          </a:p>
        </p:txBody>
      </p:sp>
      <p:grpSp>
        <p:nvGrpSpPr>
          <p:cNvPr id="12" name="Group 11"/>
          <p:cNvGrpSpPr/>
          <p:nvPr/>
        </p:nvGrpSpPr>
        <p:grpSpPr>
          <a:xfrm>
            <a:off x="6942418" y="1954560"/>
            <a:ext cx="6239728" cy="2257028"/>
            <a:chOff x="6934544" y="1954560"/>
            <a:chExt cx="6239728" cy="2257028"/>
          </a:xfrm>
        </p:grpSpPr>
        <p:pic>
          <p:nvPicPr>
            <p:cNvPr id="13" name="Picture 12"/>
            <p:cNvPicPr>
              <a:picLocks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6934544" y="1954560"/>
              <a:ext cx="3044952" cy="2242237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14" name="Picture 13"/>
            <p:cNvPicPr>
              <a:picLocks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10129320" y="1971308"/>
              <a:ext cx="3044952" cy="2240280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</p:grpSp>
      <p:sp>
        <p:nvSpPr>
          <p:cNvPr id="15" name="Title 1"/>
          <p:cNvSpPr txBox="1">
            <a:spLocks/>
          </p:cNvSpPr>
          <p:nvPr/>
        </p:nvSpPr>
        <p:spPr>
          <a:xfrm>
            <a:off x="7160876" y="4225592"/>
            <a:ext cx="5802812" cy="685800"/>
          </a:xfrm>
          <a:prstGeom prst="rect">
            <a:avLst/>
          </a:prstGeom>
        </p:spPr>
        <p:txBody>
          <a:bodyPr vert="horz" lIns="146304" tIns="73152" rIns="146304" bIns="73152" rtlCol="0" anchor="ctr">
            <a:normAutofit/>
          </a:bodyPr>
          <a:lstStyle>
            <a:lvl1pPr algn="ctr" defTabSz="1463040" rtl="0" eaLnBrk="1" latinLnBrk="0" hangingPunct="1">
              <a:spcBef>
                <a:spcPct val="0"/>
              </a:spcBef>
              <a:buNone/>
              <a:defRPr sz="7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800" dirty="0">
                <a:cs typeface="Times New Roman" pitchFamily="18" charset="0"/>
              </a:rPr>
              <a:t>“Bleeding” artifacts [Tao et al. 2010]</a:t>
            </a:r>
          </a:p>
        </p:txBody>
      </p:sp>
      <p:sp>
        <p:nvSpPr>
          <p:cNvPr id="3" name="Oval 2"/>
          <p:cNvSpPr/>
          <p:nvPr/>
        </p:nvSpPr>
        <p:spPr>
          <a:xfrm>
            <a:off x="7160876" y="1765474"/>
            <a:ext cx="1302393" cy="1270431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546286" y="5057605"/>
            <a:ext cx="2124819" cy="2124819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77130" y="5091310"/>
            <a:ext cx="2158894" cy="21126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26918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11" grpId="0"/>
      <p:bldP spid="15" grpId="0"/>
      <p:bldP spid="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731520" y="329566"/>
            <a:ext cx="13167360" cy="1371600"/>
          </a:xfrm>
        </p:spPr>
        <p:txBody>
          <a:bodyPr>
            <a:normAutofit/>
          </a:bodyPr>
          <a:lstStyle/>
          <a:p>
            <a:r>
              <a:rPr lang="en-US" altLang="zh-CN" dirty="0"/>
              <a:t>Deep</a:t>
            </a:r>
            <a:r>
              <a:rPr lang="zh-CN" altLang="en-US" dirty="0"/>
              <a:t> </a:t>
            </a:r>
            <a:r>
              <a:rPr lang="en-US" altLang="zh-CN" dirty="0"/>
              <a:t>Generative</a:t>
            </a:r>
            <a:r>
              <a:rPr lang="zh-CN" altLang="en-US" dirty="0"/>
              <a:t> </a:t>
            </a:r>
            <a:r>
              <a:rPr lang="en-US" altLang="zh-CN" dirty="0"/>
              <a:t>Models</a:t>
            </a:r>
            <a:endParaRPr lang="en-US" dirty="0"/>
          </a:p>
        </p:txBody>
      </p:sp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731520" y="1920242"/>
            <a:ext cx="13167360" cy="5866965"/>
          </a:xfrm>
        </p:spPr>
        <p:txBody>
          <a:bodyPr>
            <a:normAutofit fontScale="85000" lnSpcReduction="20000"/>
          </a:bodyPr>
          <a:lstStyle/>
          <a:p>
            <a:pPr>
              <a:buFont typeface="Arial" charset="0"/>
              <a:buChar char="•"/>
            </a:pPr>
            <a:r>
              <a:rPr lang="en-US" sz="6000" dirty="0"/>
              <a:t>Generative Adversarial Network (</a:t>
            </a:r>
            <a:r>
              <a:rPr lang="en-US" sz="6000" b="1" dirty="0"/>
              <a:t>GAN</a:t>
            </a:r>
            <a:r>
              <a:rPr lang="en-US" altLang="zh-CN" sz="6000" dirty="0"/>
              <a:t>)</a:t>
            </a:r>
            <a:r>
              <a:rPr lang="zh-CN" altLang="en-US" sz="6000" dirty="0"/>
              <a:t> </a:t>
            </a:r>
            <a:r>
              <a:rPr lang="en-US" sz="6000" dirty="0"/>
              <a:t>[Goodfellow et al. 2014]</a:t>
            </a:r>
          </a:p>
          <a:p>
            <a:pPr>
              <a:buFont typeface="Arial" charset="0"/>
              <a:buChar char="•"/>
            </a:pPr>
            <a:r>
              <a:rPr lang="en-US" sz="6000" dirty="0" err="1"/>
              <a:t>Variational</a:t>
            </a:r>
            <a:r>
              <a:rPr lang="en-US" sz="6000" dirty="0"/>
              <a:t> Auto-Encoder (</a:t>
            </a:r>
            <a:r>
              <a:rPr lang="en-US" sz="6000" b="1" dirty="0"/>
              <a:t>VAE</a:t>
            </a:r>
            <a:r>
              <a:rPr lang="en-US" sz="6000" dirty="0"/>
              <a:t>)  [</a:t>
            </a:r>
            <a:r>
              <a:rPr lang="en-US" sz="6000" dirty="0" err="1"/>
              <a:t>Kingma</a:t>
            </a:r>
            <a:r>
              <a:rPr lang="en-US" sz="6000" dirty="0"/>
              <a:t> and Welling 2013]</a:t>
            </a:r>
          </a:p>
          <a:p>
            <a:pPr>
              <a:buFont typeface="Arial" charset="0"/>
              <a:buChar char="•"/>
            </a:pPr>
            <a:r>
              <a:rPr lang="en-US" sz="6000" dirty="0"/>
              <a:t>DRAW (Recurrent Neural Network) [</a:t>
            </a:r>
            <a:r>
              <a:rPr lang="en-US" sz="6000" dirty="0" err="1"/>
              <a:t>Gregor</a:t>
            </a:r>
            <a:r>
              <a:rPr lang="en-US" sz="6000" dirty="0"/>
              <a:t> et al 2015]</a:t>
            </a:r>
          </a:p>
          <a:p>
            <a:pPr>
              <a:buFont typeface="Arial" charset="0"/>
              <a:buChar char="•"/>
            </a:pPr>
            <a:r>
              <a:rPr lang="en-US" sz="6000" dirty="0"/>
              <a:t>Pixel RNN and Pixel CNN ([Oord et al 2016]) </a:t>
            </a:r>
          </a:p>
          <a:p>
            <a:pPr>
              <a:buFont typeface="Arial" charset="0"/>
              <a:buChar char="•"/>
            </a:pPr>
            <a:r>
              <a:rPr lang="en-US" sz="6100" dirty="0"/>
              <a:t>…</a:t>
            </a:r>
          </a:p>
          <a:p>
            <a:pPr marL="731520" lvl="1" indent="0">
              <a:buNone/>
            </a:pPr>
            <a:endParaRPr lang="en-US" sz="32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4718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indefinite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7" dur="indefinite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indefinite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10" dur="indefinite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indefinite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13" dur="indefinite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indefinite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16" dur="indefinite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dirty="0">
                <a:cs typeface="Times New Roman" panose="02020603050405020304" pitchFamily="18" charset="0"/>
              </a:rPr>
              <a:t>Generative Adversarial Networks (GANs)</a:t>
            </a:r>
            <a:endParaRPr lang="en-US" sz="6000" dirty="0"/>
          </a:p>
        </p:txBody>
      </p:sp>
      <p:sp>
        <p:nvSpPr>
          <p:cNvPr id="5" name="Rounded Rectangle 4"/>
          <p:cNvSpPr/>
          <p:nvPr/>
        </p:nvSpPr>
        <p:spPr>
          <a:xfrm>
            <a:off x="9581030" y="3133532"/>
            <a:ext cx="3782844" cy="2743200"/>
          </a:xfrm>
          <a:prstGeom prst="round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dirty="0">
                <a:solidFill>
                  <a:schemeClr val="tx1"/>
                </a:solidFill>
                <a:latin typeface="+mj-lt"/>
                <a:cs typeface="Times New Roman" panose="02020603050405020304" pitchFamily="18" charset="0"/>
              </a:rPr>
              <a:t>Discriminator </a:t>
            </a:r>
          </a:p>
          <a:p>
            <a:pPr algn="ctr"/>
            <a:r>
              <a:rPr lang="en-US" sz="4800" dirty="0">
                <a:solidFill>
                  <a:schemeClr val="tx1"/>
                </a:solidFill>
                <a:latin typeface="+mj-lt"/>
                <a:cs typeface="Times New Roman" panose="02020603050405020304" pitchFamily="18" charset="0"/>
              </a:rPr>
              <a:t>Real vs. Fake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Rounded Rectangle 5"/>
              <p:cNvSpPr/>
              <p:nvPr/>
            </p:nvSpPr>
            <p:spPr>
              <a:xfrm>
                <a:off x="1520978" y="3133532"/>
                <a:ext cx="3705990" cy="2743200"/>
              </a:xfrm>
              <a:prstGeom prst="roundRect">
                <a:avLst/>
              </a:prstGeom>
              <a:noFill/>
              <a:ln w="57150"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sz="4800" dirty="0">
                    <a:solidFill>
                      <a:schemeClr val="tx1"/>
                    </a:solidFill>
                    <a:latin typeface="+mj-lt"/>
                    <a:cs typeface="Times New Roman" panose="02020603050405020304" pitchFamily="18" charset="0"/>
                  </a:rPr>
                  <a:t>Generator</a:t>
                </a: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48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cs typeface="Times New Roman" panose="02020603050405020304" pitchFamily="18" charset="0"/>
                        </a:rPr>
                        <m:t>𝑥</m:t>
                      </m:r>
                      <m:r>
                        <a:rPr lang="en-US" sz="48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cs typeface="Times New Roman" panose="02020603050405020304" pitchFamily="18" charset="0"/>
                        </a:rPr>
                        <m:t> ~ </m:t>
                      </m:r>
                      <m:r>
                        <a:rPr lang="en-US" sz="48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cs typeface="Times New Roman" panose="02020603050405020304" pitchFamily="18" charset="0"/>
                        </a:rPr>
                        <m:t>𝐺</m:t>
                      </m:r>
                      <m:r>
                        <a:rPr lang="en-US" sz="48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cs typeface="Times New Roman" panose="02020603050405020304" pitchFamily="18" charset="0"/>
                        </a:rPr>
                        <m:t>(</m:t>
                      </m:r>
                      <m:r>
                        <a:rPr lang="en-US" sz="48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cs typeface="Times New Roman" panose="02020603050405020304" pitchFamily="18" charset="0"/>
                        </a:rPr>
                        <m:t>𝑧</m:t>
                      </m:r>
                      <m:r>
                        <a:rPr lang="en-US" sz="48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cs typeface="Times New Roman" panose="02020603050405020304" pitchFamily="18" charset="0"/>
                        </a:rPr>
                        <m:t>)</m:t>
                      </m:r>
                    </m:oMath>
                  </m:oMathPara>
                </a14:m>
                <a:endParaRPr lang="en-US" sz="4800" dirty="0">
                  <a:solidFill>
                    <a:schemeClr val="tx1"/>
                  </a:solidFill>
                  <a:latin typeface="+mj-lt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6" name="Rounded Rectangle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20978" y="3133532"/>
                <a:ext cx="3705990" cy="2743200"/>
              </a:xfrm>
              <a:prstGeom prst="roundRect">
                <a:avLst/>
              </a:prstGeom>
              <a:blipFill>
                <a:blip r:embed="rId3"/>
                <a:stretch>
                  <a:fillRect/>
                </a:stretch>
              </a:blipFill>
              <a:ln w="57150"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Bent Arrow 9"/>
          <p:cNvSpPr/>
          <p:nvPr/>
        </p:nvSpPr>
        <p:spPr>
          <a:xfrm rot="2899464">
            <a:off x="5957996" y="1580289"/>
            <a:ext cx="2892006" cy="3254869"/>
          </a:xfrm>
          <a:prstGeom prst="bentArrow">
            <a:avLst>
              <a:gd name="adj1" fmla="val 14963"/>
              <a:gd name="adj2" fmla="val 15605"/>
              <a:gd name="adj3" fmla="val 25000"/>
              <a:gd name="adj4" fmla="val 75000"/>
            </a:avLst>
          </a:prstGeom>
          <a:solidFill>
            <a:schemeClr val="tx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12" name="Bent Arrow 11"/>
          <p:cNvSpPr/>
          <p:nvPr/>
        </p:nvSpPr>
        <p:spPr>
          <a:xfrm rot="13699464">
            <a:off x="5957997" y="3997621"/>
            <a:ext cx="2892006" cy="3254869"/>
          </a:xfrm>
          <a:prstGeom prst="bentArrow">
            <a:avLst>
              <a:gd name="adj1" fmla="val 14963"/>
              <a:gd name="adj2" fmla="val 15605"/>
              <a:gd name="adj3" fmla="val 25000"/>
              <a:gd name="adj4" fmla="val 75000"/>
            </a:avLst>
          </a:prstGeom>
          <a:solidFill>
            <a:schemeClr val="tx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9" name="Shape 1306"/>
          <p:cNvSpPr/>
          <p:nvPr/>
        </p:nvSpPr>
        <p:spPr>
          <a:xfrm>
            <a:off x="10773830" y="7542809"/>
            <a:ext cx="3856570" cy="7075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3" tIns="42863" rIns="42863" bIns="42863" anchor="ctr">
            <a:spAutoFit/>
          </a:bodyPr>
          <a:lstStyle>
            <a:lvl1pPr algn="l">
              <a:lnSpc>
                <a:spcPct val="150000"/>
              </a:lnSpc>
              <a:defRPr sz="2000"/>
            </a:lvl1pPr>
          </a:lstStyle>
          <a:p>
            <a:r>
              <a:rPr sz="3000" dirty="0"/>
              <a:t>[</a:t>
            </a:r>
            <a:r>
              <a:rPr sz="3000" dirty="0" err="1"/>
              <a:t>Goodfellow</a:t>
            </a:r>
            <a:r>
              <a:rPr sz="3000" dirty="0"/>
              <a:t> et al. 2014]</a:t>
            </a:r>
          </a:p>
        </p:txBody>
      </p:sp>
      <p:pic>
        <p:nvPicPr>
          <p:cNvPr id="1026" name="Picture 2" descr="Image result for ian goodfellow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77182" y="6713499"/>
            <a:ext cx="1470975" cy="1470975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8503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10" grpId="0" animBg="1"/>
      <p:bldP spid="1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hape 1293"/>
          <p:cNvSpPr/>
          <p:nvPr/>
        </p:nvSpPr>
        <p:spPr>
          <a:xfrm flipH="1">
            <a:off x="2327759" y="702448"/>
            <a:ext cx="248172" cy="911268"/>
          </a:xfrm>
          <a:prstGeom prst="rect">
            <a:avLst/>
          </a:prstGeom>
          <a:solidFill>
            <a:srgbClr val="FFFFFF"/>
          </a:solidFill>
          <a:ln w="12700" cap="flat">
            <a:noFill/>
            <a:miter lim="400000"/>
          </a:ln>
          <a:effectLst/>
        </p:spPr>
        <p:txBody>
          <a:bodyPr wrap="square" lIns="42863" tIns="42863" rIns="42863" bIns="42863" numCol="1" anchor="ctr">
            <a:noAutofit/>
          </a:bodyPr>
          <a:lstStyle/>
          <a:p>
            <a:pPr>
              <a:defRPr sz="2400">
                <a:solidFill>
                  <a:srgbClr val="FFFFFF"/>
                </a:solidFill>
              </a:defRPr>
            </a:pPr>
            <a:endParaRPr sz="2025"/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08546" y="702448"/>
            <a:ext cx="1947672" cy="1947672"/>
          </a:xfrm>
          <a:prstGeom prst="rect">
            <a:avLst/>
          </a:prstGeom>
          <a:ln w="25400">
            <a:solidFill>
              <a:srgbClr val="000000"/>
            </a:solidFill>
            <a:miter lim="400000"/>
          </a:ln>
        </p:spPr>
      </p:pic>
      <p:sp>
        <p:nvSpPr>
          <p:cNvPr id="3565" name="Shape 3565"/>
          <p:cNvSpPr/>
          <p:nvPr/>
        </p:nvSpPr>
        <p:spPr>
          <a:xfrm>
            <a:off x="2922712" y="2486454"/>
            <a:ext cx="1682319" cy="54822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2" tIns="42862" rIns="42862" bIns="42862" anchor="ctr">
            <a:spAutoFit/>
          </a:bodyPr>
          <a:lstStyle/>
          <a:p>
            <a:r>
              <a:rPr sz="3000" dirty="0"/>
              <a:t>Generator</a:t>
            </a:r>
          </a:p>
        </p:txBody>
      </p:sp>
      <p:sp>
        <p:nvSpPr>
          <p:cNvPr id="3566" name="Shape 3566"/>
          <p:cNvSpPr/>
          <p:nvPr/>
        </p:nvSpPr>
        <p:spPr>
          <a:xfrm>
            <a:off x="2608473" y="1676284"/>
            <a:ext cx="2396624" cy="1"/>
          </a:xfrm>
          <a:prstGeom prst="line">
            <a:avLst/>
          </a:prstGeom>
          <a:ln w="38100">
            <a:solidFill>
              <a:srgbClr val="000000"/>
            </a:solidFill>
            <a:miter lim="400000"/>
            <a:tailEnd type="stealth"/>
          </a:ln>
        </p:spPr>
        <p:txBody>
          <a:bodyPr lIns="42862" tIns="42862" rIns="42862" bIns="42862" anchor="ctr"/>
          <a:lstStyle/>
          <a:p>
            <a:pPr>
              <a:defRPr sz="3200"/>
            </a:pPr>
            <a:endParaRPr sz="1920" dirty="0"/>
          </a:p>
        </p:txBody>
      </p:sp>
      <p:sp>
        <p:nvSpPr>
          <p:cNvPr id="13" name="Shape 1306"/>
          <p:cNvSpPr/>
          <p:nvPr/>
        </p:nvSpPr>
        <p:spPr>
          <a:xfrm>
            <a:off x="10773830" y="7542809"/>
            <a:ext cx="3856570" cy="7075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3" tIns="42863" rIns="42863" bIns="42863" anchor="ctr">
            <a:spAutoFit/>
          </a:bodyPr>
          <a:lstStyle>
            <a:lvl1pPr algn="l">
              <a:lnSpc>
                <a:spcPct val="150000"/>
              </a:lnSpc>
              <a:defRPr sz="2000"/>
            </a:lvl1pPr>
          </a:lstStyle>
          <a:p>
            <a:r>
              <a:rPr sz="3000" dirty="0"/>
              <a:t>[</a:t>
            </a:r>
            <a:r>
              <a:rPr sz="3000" dirty="0" err="1"/>
              <a:t>Goodfellow</a:t>
            </a:r>
            <a:r>
              <a:rPr sz="3000" dirty="0"/>
              <a:t> et al. 2014]</a:t>
            </a:r>
          </a:p>
        </p:txBody>
      </p:sp>
      <p:grpSp>
        <p:nvGrpSpPr>
          <p:cNvPr id="5" name="Group 4"/>
          <p:cNvGrpSpPr/>
          <p:nvPr/>
        </p:nvGrpSpPr>
        <p:grpSpPr>
          <a:xfrm>
            <a:off x="607829" y="1108623"/>
            <a:ext cx="1450862" cy="1135322"/>
            <a:chOff x="469074" y="1443648"/>
            <a:chExt cx="941470" cy="777240"/>
          </a:xfrm>
        </p:grpSpPr>
        <p:sp>
          <p:nvSpPr>
            <p:cNvPr id="4" name="Rectangle 3"/>
            <p:cNvSpPr/>
            <p:nvPr/>
          </p:nvSpPr>
          <p:spPr>
            <a:xfrm>
              <a:off x="469074" y="1763688"/>
              <a:ext cx="149382" cy="4572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627492" y="1539256"/>
              <a:ext cx="149382" cy="68163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26"/>
            <p:cNvSpPr/>
            <p:nvPr/>
          </p:nvSpPr>
          <p:spPr>
            <a:xfrm>
              <a:off x="785910" y="1672248"/>
              <a:ext cx="149382" cy="54864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44328" y="1946568"/>
              <a:ext cx="149382" cy="27432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261162" y="1443648"/>
              <a:ext cx="149382" cy="77724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102746" y="1672248"/>
              <a:ext cx="149382" cy="54864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32" name="Picture 2" descr="Image result for ian goodfellow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77182" y="6713499"/>
            <a:ext cx="1470975" cy="1470975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/>
              <p:cNvSpPr txBox="1"/>
              <p:nvPr/>
            </p:nvSpPr>
            <p:spPr>
              <a:xfrm>
                <a:off x="1050972" y="-60522"/>
                <a:ext cx="532517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4000" b="0" i="0" smtClean="0">
                          <a:latin typeface="Cambria Math" panose="02040503050406030204" pitchFamily="18" charset="0"/>
                        </a:rPr>
                        <m:t>z</m:t>
                      </m:r>
                    </m:oMath>
                  </m:oMathPara>
                </a14:m>
                <a:endParaRPr lang="en-US" sz="4000" dirty="0"/>
              </a:p>
            </p:txBody>
          </p:sp>
        </mc:Choice>
        <mc:Fallback xmlns="">
          <p:sp>
            <p:nvSpPr>
              <p:cNvPr id="6" name="TextBox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50972" y="-60522"/>
                <a:ext cx="532517" cy="707886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Box 35"/>
              <p:cNvSpPr txBox="1"/>
              <p:nvPr/>
            </p:nvSpPr>
            <p:spPr>
              <a:xfrm>
                <a:off x="5614571" y="-60522"/>
                <a:ext cx="1271502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4000" b="0" i="0" smtClean="0">
                          <a:latin typeface="Cambria Math" panose="02040503050406030204" pitchFamily="18" charset="0"/>
                        </a:rPr>
                        <m:t>G</m:t>
                      </m:r>
                      <m:r>
                        <a:rPr lang="en-US" sz="4000" b="0" i="0" smtClean="0">
                          <a:latin typeface="Cambria Math" panose="02040503050406030204" pitchFamily="18" charset="0"/>
                        </a:rPr>
                        <m:t>(</m:t>
                      </m:r>
                      <m:r>
                        <m:rPr>
                          <m:sty m:val="p"/>
                        </m:rPr>
                        <a:rPr lang="en-US" sz="4000" b="0" i="0" smtClean="0">
                          <a:latin typeface="Cambria Math" panose="02040503050406030204" pitchFamily="18" charset="0"/>
                        </a:rPr>
                        <m:t>z</m:t>
                      </m:r>
                      <m:r>
                        <a:rPr lang="en-US" sz="4000" b="0" i="0" smtClean="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US" sz="4000" dirty="0"/>
              </a:p>
            </p:txBody>
          </p:sp>
        </mc:Choice>
        <mc:Fallback xmlns="">
          <p:sp>
            <p:nvSpPr>
              <p:cNvPr id="36" name="TextBox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14571" y="-60522"/>
                <a:ext cx="1271502" cy="707886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Shape 3735"/>
          <p:cNvSpPr/>
          <p:nvPr/>
        </p:nvSpPr>
        <p:spPr>
          <a:xfrm>
            <a:off x="136246" y="7621648"/>
            <a:ext cx="4441023" cy="51744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2" tIns="42862" rIns="42862" bIns="42862" anchor="ctr">
            <a:spAutoFit/>
          </a:bodyPr>
          <a:lstStyle>
            <a:lvl1pPr>
              <a:defRPr sz="4200"/>
            </a:lvl1pPr>
          </a:lstStyle>
          <a:p>
            <a:r>
              <a:rPr lang="en-US" sz="2800" dirty="0"/>
              <a:t>cat credit: </a:t>
            </a:r>
            <a:r>
              <a:rPr lang="en-US" sz="2800" dirty="0" err="1"/>
              <a:t>aleju</a:t>
            </a:r>
            <a:r>
              <a:rPr lang="en-US" sz="2800" dirty="0"/>
              <a:t>/cat-generator</a:t>
            </a:r>
            <a:endParaRPr sz="2800" dirty="0"/>
          </a:p>
        </p:txBody>
      </p:sp>
      <p:grpSp>
        <p:nvGrpSpPr>
          <p:cNvPr id="24" name="Group 23"/>
          <p:cNvGrpSpPr/>
          <p:nvPr/>
        </p:nvGrpSpPr>
        <p:grpSpPr>
          <a:xfrm>
            <a:off x="3135498" y="854530"/>
            <a:ext cx="1227374" cy="1643509"/>
            <a:chOff x="1698576" y="4114800"/>
            <a:chExt cx="2232248" cy="2395642"/>
          </a:xfrm>
        </p:grpSpPr>
        <p:grpSp>
          <p:nvGrpSpPr>
            <p:cNvPr id="25" name="Group 24"/>
            <p:cNvGrpSpPr/>
            <p:nvPr/>
          </p:nvGrpSpPr>
          <p:grpSpPr>
            <a:xfrm>
              <a:off x="1698576" y="4114800"/>
              <a:ext cx="2232248" cy="2395642"/>
              <a:chOff x="2343849" y="5134736"/>
              <a:chExt cx="909648" cy="1349560"/>
            </a:xfrm>
          </p:grpSpPr>
          <p:sp>
            <p:nvSpPr>
              <p:cNvPr id="33" name="Shape 3567"/>
              <p:cNvSpPr/>
              <p:nvPr/>
            </p:nvSpPr>
            <p:spPr>
              <a:xfrm rot="10800000">
                <a:off x="268321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34" name="Shape 3568"/>
              <p:cNvSpPr/>
              <p:nvPr/>
            </p:nvSpPr>
            <p:spPr>
              <a:xfrm rot="10800000">
                <a:off x="3022591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35" name="Shape 3569"/>
              <p:cNvSpPr/>
              <p:nvPr/>
            </p:nvSpPr>
            <p:spPr>
              <a:xfrm rot="10800000">
                <a:off x="234384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31" name="Rectangle 30"/>
                <p:cNvSpPr/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solidFill>
                  <a:schemeClr val="bg1"/>
                </a:solidFill>
                <a:ln w="28575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m:rPr>
                            <m:sty m:val="p"/>
                          </m:rPr>
                          <a:rPr lang="en-US" altLang="zh-CN" sz="5000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G</m:t>
                        </m:r>
                      </m:oMath>
                    </m:oMathPara>
                  </a14:m>
                  <a:endParaRPr lang="en-US" sz="5000" dirty="0">
                    <a:solidFill>
                      <a:schemeClr val="tx1"/>
                    </a:solidFill>
                  </a:endParaRPr>
                </a:p>
              </p:txBody>
            </p:sp>
          </mc:Choice>
          <mc:Fallback xmlns="">
            <p:sp>
              <p:nvSpPr>
                <p:cNvPr id="31" name="Rectangle 30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blipFill>
                  <a:blip r:embed="rId6"/>
                  <a:stretch>
                    <a:fillRect/>
                  </a:stretch>
                </a:blipFill>
                <a:ln w="28575">
                  <a:solidFill>
                    <a:schemeClr val="tx1"/>
                  </a:solidFill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pic>
        <p:nvPicPr>
          <p:cNvPr id="2" name="Picture 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91263" y="6713499"/>
            <a:ext cx="1104138" cy="1472184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0053500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65" grpId="0" animBg="1"/>
      <p:bldP spid="3566" grpId="0" animBg="1"/>
      <p:bldP spid="3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94" name="Shape 3594"/>
          <p:cNvSpPr/>
          <p:nvPr/>
        </p:nvSpPr>
        <p:spPr>
          <a:xfrm>
            <a:off x="10116452" y="1321182"/>
            <a:ext cx="2606612" cy="64835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2862" tIns="42862" rIns="42862" bIns="42862" anchor="ctr"/>
          <a:lstStyle>
            <a:lvl1pPr>
              <a:defRPr sz="6000"/>
            </a:lvl1pPr>
          </a:lstStyle>
          <a:p>
            <a:r>
              <a:rPr sz="3600"/>
              <a:t>real or fake?</a:t>
            </a:r>
          </a:p>
        </p:txBody>
      </p:sp>
      <p:sp>
        <p:nvSpPr>
          <p:cNvPr id="21" name="Shape 1306"/>
          <p:cNvSpPr/>
          <p:nvPr/>
        </p:nvSpPr>
        <p:spPr>
          <a:xfrm>
            <a:off x="10773830" y="7542809"/>
            <a:ext cx="3856570" cy="7075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3" tIns="42863" rIns="42863" bIns="42863" anchor="ctr">
            <a:spAutoFit/>
          </a:bodyPr>
          <a:lstStyle>
            <a:lvl1pPr algn="l">
              <a:lnSpc>
                <a:spcPct val="150000"/>
              </a:lnSpc>
              <a:defRPr sz="2000"/>
            </a:lvl1pPr>
          </a:lstStyle>
          <a:p>
            <a:r>
              <a:rPr sz="3000" dirty="0"/>
              <a:t>[</a:t>
            </a:r>
            <a:r>
              <a:rPr sz="3000" dirty="0" err="1"/>
              <a:t>Goodfellow</a:t>
            </a:r>
            <a:r>
              <a:rPr sz="3000" dirty="0"/>
              <a:t> et al. 2014]</a:t>
            </a:r>
          </a:p>
        </p:txBody>
      </p:sp>
      <p:sp>
        <p:nvSpPr>
          <p:cNvPr id="3579" name="Shape 3579"/>
          <p:cNvSpPr/>
          <p:nvPr/>
        </p:nvSpPr>
        <p:spPr>
          <a:xfrm>
            <a:off x="7790756" y="2486454"/>
            <a:ext cx="2188740" cy="54822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2" tIns="42862" rIns="42862" bIns="42862" anchor="ctr">
            <a:spAutoFit/>
          </a:bodyPr>
          <a:lstStyle/>
          <a:p>
            <a:r>
              <a:rPr sz="3000" dirty="0"/>
              <a:t>Discriminator</a:t>
            </a:r>
          </a:p>
        </p:txBody>
      </p:sp>
      <p:sp>
        <p:nvSpPr>
          <p:cNvPr id="3580" name="Shape 3580"/>
          <p:cNvSpPr/>
          <p:nvPr/>
        </p:nvSpPr>
        <p:spPr>
          <a:xfrm>
            <a:off x="7600156" y="1676384"/>
            <a:ext cx="2396624" cy="1"/>
          </a:xfrm>
          <a:prstGeom prst="line">
            <a:avLst/>
          </a:prstGeom>
          <a:ln w="38100">
            <a:solidFill>
              <a:srgbClr val="000000"/>
            </a:solidFill>
            <a:miter lim="400000"/>
            <a:tailEnd type="stealth"/>
          </a:ln>
        </p:spPr>
        <p:txBody>
          <a:bodyPr lIns="42862" tIns="42862" rIns="42862" bIns="42862" anchor="ctr"/>
          <a:lstStyle/>
          <a:p>
            <a:pPr>
              <a:defRPr sz="3200"/>
            </a:pPr>
            <a:endParaRPr sz="1920"/>
          </a:p>
        </p:txBody>
      </p:sp>
      <p:sp>
        <p:nvSpPr>
          <p:cNvPr id="3585" name="Shape 3585"/>
          <p:cNvSpPr/>
          <p:nvPr/>
        </p:nvSpPr>
        <p:spPr>
          <a:xfrm>
            <a:off x="2608473" y="1676324"/>
            <a:ext cx="2396624" cy="1"/>
          </a:xfrm>
          <a:prstGeom prst="line">
            <a:avLst/>
          </a:prstGeom>
          <a:ln w="38100">
            <a:solidFill>
              <a:srgbClr val="000000"/>
            </a:solidFill>
            <a:miter lim="400000"/>
            <a:tailEnd type="stealth"/>
          </a:ln>
        </p:spPr>
        <p:txBody>
          <a:bodyPr lIns="42862" tIns="42862" rIns="42862" bIns="42862" anchor="ctr"/>
          <a:lstStyle/>
          <a:p>
            <a:pPr>
              <a:defRPr sz="3200"/>
            </a:pPr>
            <a:endParaRPr sz="1920"/>
          </a:p>
        </p:txBody>
      </p:sp>
      <p:grpSp>
        <p:nvGrpSpPr>
          <p:cNvPr id="23" name="Group 22"/>
          <p:cNvGrpSpPr/>
          <p:nvPr/>
        </p:nvGrpSpPr>
        <p:grpSpPr>
          <a:xfrm>
            <a:off x="607829" y="1108663"/>
            <a:ext cx="1450862" cy="1135322"/>
            <a:chOff x="469074" y="1443648"/>
            <a:chExt cx="941470" cy="777240"/>
          </a:xfrm>
        </p:grpSpPr>
        <p:sp>
          <p:nvSpPr>
            <p:cNvPr id="24" name="Rectangle 23"/>
            <p:cNvSpPr/>
            <p:nvPr/>
          </p:nvSpPr>
          <p:spPr>
            <a:xfrm>
              <a:off x="469074" y="1763688"/>
              <a:ext cx="149382" cy="4572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24"/>
            <p:cNvSpPr/>
            <p:nvPr/>
          </p:nvSpPr>
          <p:spPr>
            <a:xfrm>
              <a:off x="627492" y="1539256"/>
              <a:ext cx="149382" cy="68163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785910" y="1672248"/>
              <a:ext cx="149382" cy="54864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26"/>
            <p:cNvSpPr/>
            <p:nvPr/>
          </p:nvSpPr>
          <p:spPr>
            <a:xfrm>
              <a:off x="944328" y="1946568"/>
              <a:ext cx="149382" cy="27432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1261162" y="1443648"/>
              <a:ext cx="149382" cy="77724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102746" y="1672248"/>
              <a:ext cx="149382" cy="54864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Box 29"/>
              <p:cNvSpPr txBox="1"/>
              <p:nvPr/>
            </p:nvSpPr>
            <p:spPr>
              <a:xfrm>
                <a:off x="1050972" y="-60522"/>
                <a:ext cx="532517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4000" b="0" i="0" smtClean="0">
                          <a:latin typeface="Cambria Math" panose="02040503050406030204" pitchFamily="18" charset="0"/>
                        </a:rPr>
                        <m:t>z</m:t>
                      </m:r>
                    </m:oMath>
                  </m:oMathPara>
                </a14:m>
                <a:endParaRPr lang="en-US" sz="4000" dirty="0"/>
              </a:p>
            </p:txBody>
          </p:sp>
        </mc:Choice>
        <mc:Fallback xmlns="">
          <p:sp>
            <p:nvSpPr>
              <p:cNvPr id="30" name="TextBox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50972" y="-60522"/>
                <a:ext cx="532517" cy="707886"/>
              </a:xfrm>
              <a:prstGeom prst="rect">
                <a:avLst/>
              </a:prstGeo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Box 31"/>
              <p:cNvSpPr txBox="1"/>
              <p:nvPr/>
            </p:nvSpPr>
            <p:spPr>
              <a:xfrm>
                <a:off x="5614571" y="-60522"/>
                <a:ext cx="1271502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4000" b="0" i="0" smtClean="0">
                          <a:latin typeface="Cambria Math" panose="02040503050406030204" pitchFamily="18" charset="0"/>
                        </a:rPr>
                        <m:t>G</m:t>
                      </m:r>
                      <m:r>
                        <a:rPr lang="en-US" sz="4000" b="0" i="0" smtClean="0">
                          <a:latin typeface="Cambria Math" panose="02040503050406030204" pitchFamily="18" charset="0"/>
                        </a:rPr>
                        <m:t>(</m:t>
                      </m:r>
                      <m:r>
                        <m:rPr>
                          <m:sty m:val="p"/>
                        </m:rPr>
                        <a:rPr lang="en-US" sz="4000" b="0" i="0" smtClean="0">
                          <a:latin typeface="Cambria Math" panose="02040503050406030204" pitchFamily="18" charset="0"/>
                        </a:rPr>
                        <m:t>z</m:t>
                      </m:r>
                      <m:r>
                        <a:rPr lang="en-US" sz="4000" b="0" i="0" smtClean="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US" sz="4000" dirty="0"/>
              </a:p>
            </p:txBody>
          </p:sp>
        </mc:Choice>
        <mc:Fallback xmlns="">
          <p:sp>
            <p:nvSpPr>
              <p:cNvPr id="32" name="TextBox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14571" y="-60522"/>
                <a:ext cx="1271502" cy="707886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35" name="Group 34"/>
          <p:cNvGrpSpPr/>
          <p:nvPr/>
        </p:nvGrpSpPr>
        <p:grpSpPr>
          <a:xfrm>
            <a:off x="8179296" y="854630"/>
            <a:ext cx="1227374" cy="1643509"/>
            <a:chOff x="1698576" y="4114800"/>
            <a:chExt cx="2232248" cy="2395642"/>
          </a:xfrm>
        </p:grpSpPr>
        <p:grpSp>
          <p:nvGrpSpPr>
            <p:cNvPr id="36" name="Group 35"/>
            <p:cNvGrpSpPr/>
            <p:nvPr/>
          </p:nvGrpSpPr>
          <p:grpSpPr>
            <a:xfrm>
              <a:off x="1698576" y="4114800"/>
              <a:ext cx="2232248" cy="2395642"/>
              <a:chOff x="2343849" y="5134736"/>
              <a:chExt cx="909648" cy="1349560"/>
            </a:xfrm>
          </p:grpSpPr>
          <p:sp>
            <p:nvSpPr>
              <p:cNvPr id="38" name="Shape 3567"/>
              <p:cNvSpPr/>
              <p:nvPr/>
            </p:nvSpPr>
            <p:spPr>
              <a:xfrm rot="10800000">
                <a:off x="268321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39" name="Shape 3568"/>
              <p:cNvSpPr/>
              <p:nvPr/>
            </p:nvSpPr>
            <p:spPr>
              <a:xfrm rot="10800000">
                <a:off x="3022591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40" name="Shape 3569"/>
              <p:cNvSpPr/>
              <p:nvPr/>
            </p:nvSpPr>
            <p:spPr>
              <a:xfrm rot="10800000">
                <a:off x="234384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37" name="Rectangle 36"/>
                <p:cNvSpPr/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solidFill>
                  <a:schemeClr val="bg1"/>
                </a:solidFill>
                <a:ln w="28575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14:m>
                    <m:oMathPara xmlns:m="http://schemas.openxmlformats.org/officeDocument/2006/math">
                      <m:oMathParaPr>
                        <m:jc m:val="center"/>
                      </m:oMathParaPr>
                      <m:oMath xmlns:m="http://schemas.openxmlformats.org/officeDocument/2006/math">
                        <m:r>
                          <m:rPr>
                            <m:sty m:val="p"/>
                          </m:rPr>
                          <a:rPr lang="en-US" sz="5000" b="0" i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D</m:t>
                        </m:r>
                      </m:oMath>
                    </m:oMathPara>
                  </a14:m>
                  <a:endParaRPr lang="en-US" sz="5000" dirty="0">
                    <a:solidFill>
                      <a:schemeClr val="tx1"/>
                    </a:solidFill>
                  </a:endParaRPr>
                </a:p>
              </p:txBody>
            </p:sp>
          </mc:Choice>
          <mc:Fallback xmlns="">
            <p:sp>
              <p:nvSpPr>
                <p:cNvPr id="37" name="Rectangle 36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blipFill>
                  <a:blip r:embed="rId4"/>
                  <a:stretch>
                    <a:fillRect/>
                  </a:stretch>
                </a:blipFill>
                <a:ln w="28575">
                  <a:solidFill>
                    <a:schemeClr val="tx1"/>
                  </a:solidFill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41" name="Shape 3565"/>
          <p:cNvSpPr/>
          <p:nvPr/>
        </p:nvSpPr>
        <p:spPr>
          <a:xfrm>
            <a:off x="2922712" y="2486454"/>
            <a:ext cx="1682319" cy="54822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2" tIns="42862" rIns="42862" bIns="42862" anchor="ctr">
            <a:spAutoFit/>
          </a:bodyPr>
          <a:lstStyle/>
          <a:p>
            <a:r>
              <a:rPr sz="3000" dirty="0"/>
              <a:t>Generator</a:t>
            </a:r>
          </a:p>
        </p:txBody>
      </p:sp>
      <p:grpSp>
        <p:nvGrpSpPr>
          <p:cNvPr id="56" name="Group 55"/>
          <p:cNvGrpSpPr/>
          <p:nvPr/>
        </p:nvGrpSpPr>
        <p:grpSpPr>
          <a:xfrm>
            <a:off x="3135498" y="854570"/>
            <a:ext cx="1227374" cy="1643509"/>
            <a:chOff x="1698576" y="4114800"/>
            <a:chExt cx="2232248" cy="2395642"/>
          </a:xfrm>
        </p:grpSpPr>
        <p:grpSp>
          <p:nvGrpSpPr>
            <p:cNvPr id="57" name="Group 56"/>
            <p:cNvGrpSpPr/>
            <p:nvPr/>
          </p:nvGrpSpPr>
          <p:grpSpPr>
            <a:xfrm>
              <a:off x="1698576" y="4114800"/>
              <a:ext cx="2232248" cy="2395642"/>
              <a:chOff x="2343849" y="5134736"/>
              <a:chExt cx="909648" cy="1349560"/>
            </a:xfrm>
          </p:grpSpPr>
          <p:sp>
            <p:nvSpPr>
              <p:cNvPr id="59" name="Shape 3567"/>
              <p:cNvSpPr/>
              <p:nvPr/>
            </p:nvSpPr>
            <p:spPr>
              <a:xfrm rot="10800000">
                <a:off x="268321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60" name="Shape 3568"/>
              <p:cNvSpPr/>
              <p:nvPr/>
            </p:nvSpPr>
            <p:spPr>
              <a:xfrm rot="10800000">
                <a:off x="3022591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61" name="Shape 3569"/>
              <p:cNvSpPr/>
              <p:nvPr/>
            </p:nvSpPr>
            <p:spPr>
              <a:xfrm rot="10800000">
                <a:off x="234384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58" name="Rectangle 57"/>
                <p:cNvSpPr/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solidFill>
                  <a:schemeClr val="bg1"/>
                </a:solidFill>
                <a:ln w="28575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m:rPr>
                            <m:sty m:val="p"/>
                          </m:rPr>
                          <a:rPr lang="en-US" altLang="zh-CN" sz="5000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G</m:t>
                        </m:r>
                      </m:oMath>
                    </m:oMathPara>
                  </a14:m>
                  <a:endParaRPr lang="en-US" sz="5000" dirty="0">
                    <a:solidFill>
                      <a:schemeClr val="tx1"/>
                    </a:solidFill>
                  </a:endParaRPr>
                </a:p>
              </p:txBody>
            </p:sp>
          </mc:Choice>
          <mc:Fallback xmlns="">
            <p:sp>
              <p:nvSpPr>
                <p:cNvPr id="58" name="Rectangle 57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blipFill>
                  <a:blip r:embed="rId5"/>
                  <a:stretch>
                    <a:fillRect/>
                  </a:stretch>
                </a:blipFill>
                <a:ln w="28575">
                  <a:solidFill>
                    <a:schemeClr val="tx1"/>
                  </a:solidFill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pic>
        <p:nvPicPr>
          <p:cNvPr id="62" name="Picture 6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08546" y="702548"/>
            <a:ext cx="1947672" cy="1947672"/>
          </a:xfrm>
          <a:prstGeom prst="rect">
            <a:avLst/>
          </a:prstGeom>
          <a:ln w="25400">
            <a:solidFill>
              <a:srgbClr val="000000"/>
            </a:solidFill>
            <a:miter lim="400000"/>
          </a:ln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63" name="TextBox 62"/>
              <p:cNvSpPr txBox="1"/>
              <p:nvPr/>
            </p:nvSpPr>
            <p:spPr>
              <a:xfrm>
                <a:off x="1082168" y="4042792"/>
                <a:ext cx="10347128" cy="156966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en-US" sz="4800" b="0" i="1" smtClean="0">
                        <a:latin typeface="Cambria Math" panose="02040503050406030204" pitchFamily="18" charset="0"/>
                      </a:rPr>
                      <m:t>𝐺</m:t>
                    </m:r>
                  </m:oMath>
                </a14:m>
                <a:r>
                  <a:rPr lang="en-US" sz="4800" dirty="0"/>
                  <a:t>: generate fake samples that can fool </a:t>
                </a:r>
                <a14:m>
                  <m:oMath xmlns:m="http://schemas.openxmlformats.org/officeDocument/2006/math">
                    <m:r>
                      <a:rPr lang="en-US" sz="4800" b="0" i="1" smtClean="0">
                        <a:latin typeface="Cambria Math" panose="02040503050406030204" pitchFamily="18" charset="0"/>
                      </a:rPr>
                      <m:t>𝐷</m:t>
                    </m:r>
                  </m:oMath>
                </a14:m>
                <a:endParaRPr lang="en-US" sz="4800" dirty="0"/>
              </a:p>
              <a:p>
                <a14:m>
                  <m:oMath xmlns:m="http://schemas.openxmlformats.org/officeDocument/2006/math">
                    <m:r>
                      <a:rPr lang="en-US" sz="4800" b="0" i="1" smtClean="0">
                        <a:latin typeface="Cambria Math" panose="02040503050406030204" pitchFamily="18" charset="0"/>
                      </a:rPr>
                      <m:t>𝐷</m:t>
                    </m:r>
                  </m:oMath>
                </a14:m>
                <a:r>
                  <a:rPr lang="en-US" sz="4800" dirty="0"/>
                  <a:t>: classify fake samples vs. real images</a:t>
                </a:r>
              </a:p>
            </p:txBody>
          </p:sp>
        </mc:Choice>
        <mc:Fallback xmlns="">
          <p:sp>
            <p:nvSpPr>
              <p:cNvPr id="63" name="TextBox 6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82168" y="4042792"/>
                <a:ext cx="10347128" cy="1569660"/>
              </a:xfrm>
              <a:prstGeom prst="rect">
                <a:avLst/>
              </a:prstGeom>
              <a:blipFill>
                <a:blip r:embed="rId7"/>
                <a:stretch>
                  <a:fillRect t="-8527" b="-19767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1" name="Picture 2" descr="Image result for ian goodfellow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77182" y="6713499"/>
            <a:ext cx="1470975" cy="1470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32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91263" y="6713499"/>
            <a:ext cx="1104138" cy="1472184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192289969"/>
      </p:ext>
    </p:extLst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6568" y="6235116"/>
            <a:ext cx="10515600" cy="1457325"/>
          </a:xfrm>
          <a:prstGeom prst="rect">
            <a:avLst/>
          </a:prstGeom>
        </p:spPr>
      </p:pic>
      <p:sp>
        <p:nvSpPr>
          <p:cNvPr id="42" name="Shape 1306"/>
          <p:cNvSpPr/>
          <p:nvPr/>
        </p:nvSpPr>
        <p:spPr>
          <a:xfrm>
            <a:off x="10773830" y="7542809"/>
            <a:ext cx="3856570" cy="7075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3" tIns="42863" rIns="42863" bIns="42863" anchor="ctr">
            <a:spAutoFit/>
          </a:bodyPr>
          <a:lstStyle>
            <a:lvl1pPr algn="l">
              <a:lnSpc>
                <a:spcPct val="150000"/>
              </a:lnSpc>
              <a:defRPr sz="2000"/>
            </a:lvl1pPr>
          </a:lstStyle>
          <a:p>
            <a:r>
              <a:rPr sz="3000" dirty="0"/>
              <a:t>[</a:t>
            </a:r>
            <a:r>
              <a:rPr sz="3000" dirty="0" err="1"/>
              <a:t>Goodfellow</a:t>
            </a:r>
            <a:r>
              <a:rPr sz="3000" dirty="0"/>
              <a:t> et al. 2014]</a:t>
            </a:r>
          </a:p>
        </p:txBody>
      </p:sp>
      <p:sp>
        <p:nvSpPr>
          <p:cNvPr id="3625" name="Shape 3625"/>
          <p:cNvSpPr/>
          <p:nvPr/>
        </p:nvSpPr>
        <p:spPr>
          <a:xfrm>
            <a:off x="531390" y="3052344"/>
            <a:ext cx="11538484" cy="0"/>
          </a:xfrm>
          <a:prstGeom prst="line">
            <a:avLst/>
          </a:prstGeom>
          <a:noFill/>
          <a:ln w="152400" cap="flat">
            <a:solidFill>
              <a:schemeClr val="accent1"/>
            </a:solidFill>
            <a:custDash>
              <a:ds d="200000" sp="200000"/>
            </a:custDash>
            <a:miter lim="400000"/>
          </a:ln>
          <a:effectLst/>
        </p:spPr>
        <p:txBody>
          <a:bodyPr wrap="square" lIns="42862" tIns="42862" rIns="42862" bIns="42862" numCol="1" anchor="ctr">
            <a:noAutofit/>
          </a:bodyPr>
          <a:lstStyle/>
          <a:p>
            <a:pPr>
              <a:defRPr sz="3200"/>
            </a:pPr>
            <a:endParaRPr sz="1920"/>
          </a:p>
        </p:txBody>
      </p:sp>
    </p:spTree>
    <p:extLst>
      <p:ext uri="{BB962C8B-B14F-4D97-AF65-F5344CB8AC3E}">
        <p14:creationId xmlns:p14="http://schemas.microsoft.com/office/powerpoint/2010/main" val="895489223"/>
      </p:ext>
    </p:extLst>
  </p:cSld>
  <p:clrMapOvr>
    <a:masterClrMapping/>
  </p:clrMapOvr>
  <p:transition spd="med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6568" y="6419056"/>
            <a:ext cx="10658475" cy="1419225"/>
          </a:xfrm>
          <a:prstGeom prst="rect">
            <a:avLst/>
          </a:prstGeom>
        </p:spPr>
      </p:pic>
      <p:sp>
        <p:nvSpPr>
          <p:cNvPr id="3616" name="Shape 3616"/>
          <p:cNvSpPr/>
          <p:nvPr/>
        </p:nvSpPr>
        <p:spPr>
          <a:xfrm>
            <a:off x="5077005" y="6651084"/>
            <a:ext cx="3102291" cy="762001"/>
          </a:xfrm>
          <a:prstGeom prst="rect">
            <a:avLst/>
          </a:prstGeom>
          <a:noFill/>
          <a:ln w="76200" cap="flat">
            <a:solidFill>
              <a:srgbClr val="FF0000"/>
            </a:solidFill>
            <a:prstDash val="solid"/>
            <a:miter lim="400000"/>
          </a:ln>
          <a:effectLst/>
        </p:spPr>
        <p:txBody>
          <a:bodyPr wrap="square" lIns="42862" tIns="42862" rIns="42862" bIns="42862" numCol="1" anchor="ctr">
            <a:noAutofit/>
          </a:bodyPr>
          <a:lstStyle/>
          <a:p>
            <a:pPr>
              <a:defRPr sz="3200"/>
            </a:pPr>
            <a:endParaRPr sz="1920">
              <a:solidFill>
                <a:srgbClr val="FF0000"/>
              </a:solidFill>
            </a:endParaRPr>
          </a:p>
        </p:txBody>
      </p:sp>
      <p:sp>
        <p:nvSpPr>
          <p:cNvPr id="42" name="Shape 1306"/>
          <p:cNvSpPr/>
          <p:nvPr/>
        </p:nvSpPr>
        <p:spPr>
          <a:xfrm>
            <a:off x="10773830" y="7542809"/>
            <a:ext cx="3856570" cy="7075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3" tIns="42863" rIns="42863" bIns="42863" anchor="ctr">
            <a:spAutoFit/>
          </a:bodyPr>
          <a:lstStyle>
            <a:lvl1pPr algn="l">
              <a:lnSpc>
                <a:spcPct val="150000"/>
              </a:lnSpc>
              <a:defRPr sz="2000"/>
            </a:lvl1pPr>
          </a:lstStyle>
          <a:p>
            <a:r>
              <a:rPr sz="3000" dirty="0"/>
              <a:t>[</a:t>
            </a:r>
            <a:r>
              <a:rPr sz="3000" dirty="0" err="1"/>
              <a:t>Goodfellow</a:t>
            </a:r>
            <a:r>
              <a:rPr sz="3000" dirty="0"/>
              <a:t> et al. 2014]</a:t>
            </a:r>
          </a:p>
        </p:txBody>
      </p:sp>
      <p:sp>
        <p:nvSpPr>
          <p:cNvPr id="3615" name="Shape 3615"/>
          <p:cNvSpPr/>
          <p:nvPr/>
        </p:nvSpPr>
        <p:spPr>
          <a:xfrm>
            <a:off x="10181196" y="1352207"/>
            <a:ext cx="2606612" cy="648355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square" lIns="42862" tIns="42862" rIns="42862" bIns="42862" numCol="1" anchor="ctr">
            <a:noAutofit/>
          </a:bodyPr>
          <a:lstStyle/>
          <a:p>
            <a:pPr>
              <a:defRPr sz="6000" b="1">
                <a:solidFill>
                  <a:schemeClr val="accent5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r>
              <a:rPr sz="6000" dirty="0">
                <a:solidFill>
                  <a:srgbClr val="FF0000"/>
                </a:solidFill>
                <a:latin typeface="+mj-lt"/>
              </a:rPr>
              <a:t>fake </a:t>
            </a:r>
            <a:r>
              <a:rPr sz="6000" dirty="0">
                <a:solidFill>
                  <a:srgbClr val="FF0000"/>
                </a:solidFill>
                <a:latin typeface="+mj-lt"/>
                <a:sym typeface="Helvetica Light"/>
              </a:rPr>
              <a:t>0.</a:t>
            </a:r>
            <a:r>
              <a:rPr lang="en-US" sz="6000" dirty="0">
                <a:solidFill>
                  <a:srgbClr val="FF0000"/>
                </a:solidFill>
                <a:latin typeface="+mj-lt"/>
                <a:sym typeface="Helvetica Light"/>
              </a:rPr>
              <a:t>1</a:t>
            </a:r>
            <a:endParaRPr sz="6000" dirty="0">
              <a:solidFill>
                <a:srgbClr val="FF0000"/>
              </a:solidFill>
              <a:latin typeface="+mj-lt"/>
              <a:sym typeface="Helvetica Light"/>
            </a:endParaRPr>
          </a:p>
        </p:txBody>
      </p:sp>
      <p:sp>
        <p:nvSpPr>
          <p:cNvPr id="3625" name="Shape 3625"/>
          <p:cNvSpPr/>
          <p:nvPr/>
        </p:nvSpPr>
        <p:spPr>
          <a:xfrm>
            <a:off x="531390" y="3052344"/>
            <a:ext cx="11538484" cy="0"/>
          </a:xfrm>
          <a:prstGeom prst="line">
            <a:avLst/>
          </a:prstGeom>
          <a:noFill/>
          <a:ln w="152400" cap="flat">
            <a:solidFill>
              <a:schemeClr val="accent1"/>
            </a:solidFill>
            <a:custDash>
              <a:ds d="200000" sp="200000"/>
            </a:custDash>
            <a:miter lim="400000"/>
          </a:ln>
          <a:effectLst/>
        </p:spPr>
        <p:txBody>
          <a:bodyPr wrap="square" lIns="42862" tIns="42862" rIns="42862" bIns="42862" numCol="1" anchor="ctr">
            <a:noAutofit/>
          </a:bodyPr>
          <a:lstStyle/>
          <a:p>
            <a:pPr>
              <a:defRPr sz="3200"/>
            </a:pPr>
            <a:endParaRPr sz="1920"/>
          </a:p>
        </p:txBody>
      </p:sp>
      <p:sp>
        <p:nvSpPr>
          <p:cNvPr id="60" name="Shape 3580"/>
          <p:cNvSpPr/>
          <p:nvPr/>
        </p:nvSpPr>
        <p:spPr>
          <a:xfrm>
            <a:off x="7600156" y="1676384"/>
            <a:ext cx="2396624" cy="1"/>
          </a:xfrm>
          <a:prstGeom prst="line">
            <a:avLst/>
          </a:prstGeom>
          <a:ln w="38100">
            <a:solidFill>
              <a:srgbClr val="000000"/>
            </a:solidFill>
            <a:miter lim="400000"/>
            <a:tailEnd type="stealth"/>
          </a:ln>
        </p:spPr>
        <p:txBody>
          <a:bodyPr lIns="42862" tIns="42862" rIns="42862" bIns="42862" anchor="ctr"/>
          <a:lstStyle/>
          <a:p>
            <a:pPr>
              <a:defRPr sz="3200"/>
            </a:pPr>
            <a:endParaRPr sz="1920"/>
          </a:p>
        </p:txBody>
      </p:sp>
      <p:sp>
        <p:nvSpPr>
          <p:cNvPr id="61" name="Shape 3585"/>
          <p:cNvSpPr/>
          <p:nvPr/>
        </p:nvSpPr>
        <p:spPr>
          <a:xfrm>
            <a:off x="2608473" y="1676324"/>
            <a:ext cx="2396624" cy="1"/>
          </a:xfrm>
          <a:prstGeom prst="line">
            <a:avLst/>
          </a:prstGeom>
          <a:ln w="38100">
            <a:solidFill>
              <a:srgbClr val="000000"/>
            </a:solidFill>
            <a:miter lim="400000"/>
            <a:tailEnd type="stealth"/>
          </a:ln>
        </p:spPr>
        <p:txBody>
          <a:bodyPr lIns="42862" tIns="42862" rIns="42862" bIns="42862" anchor="ctr"/>
          <a:lstStyle/>
          <a:p>
            <a:pPr>
              <a:defRPr sz="3200"/>
            </a:pPr>
            <a:endParaRPr sz="1920"/>
          </a:p>
        </p:txBody>
      </p:sp>
      <p:grpSp>
        <p:nvGrpSpPr>
          <p:cNvPr id="62" name="Group 61"/>
          <p:cNvGrpSpPr/>
          <p:nvPr/>
        </p:nvGrpSpPr>
        <p:grpSpPr>
          <a:xfrm>
            <a:off x="607829" y="1108663"/>
            <a:ext cx="1450862" cy="1135322"/>
            <a:chOff x="469074" y="1443648"/>
            <a:chExt cx="941470" cy="777240"/>
          </a:xfrm>
        </p:grpSpPr>
        <p:sp>
          <p:nvSpPr>
            <p:cNvPr id="79" name="Rectangle 78"/>
            <p:cNvSpPr/>
            <p:nvPr/>
          </p:nvSpPr>
          <p:spPr>
            <a:xfrm>
              <a:off x="469074" y="1763688"/>
              <a:ext cx="149382" cy="4572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0" name="Rectangle 79"/>
            <p:cNvSpPr/>
            <p:nvPr/>
          </p:nvSpPr>
          <p:spPr>
            <a:xfrm>
              <a:off x="627492" y="1539256"/>
              <a:ext cx="149382" cy="68163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1" name="Rectangle 80"/>
            <p:cNvSpPr/>
            <p:nvPr/>
          </p:nvSpPr>
          <p:spPr>
            <a:xfrm>
              <a:off x="785910" y="1672248"/>
              <a:ext cx="149382" cy="54864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2" name="Rectangle 81"/>
            <p:cNvSpPr/>
            <p:nvPr/>
          </p:nvSpPr>
          <p:spPr>
            <a:xfrm>
              <a:off x="944328" y="1946568"/>
              <a:ext cx="149382" cy="27432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3" name="Rectangle 82"/>
            <p:cNvSpPr/>
            <p:nvPr/>
          </p:nvSpPr>
          <p:spPr>
            <a:xfrm>
              <a:off x="1261162" y="1443648"/>
              <a:ext cx="149382" cy="77724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4" name="Rectangle 83"/>
            <p:cNvSpPr/>
            <p:nvPr/>
          </p:nvSpPr>
          <p:spPr>
            <a:xfrm>
              <a:off x="1102746" y="1672248"/>
              <a:ext cx="149382" cy="54864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63" name="TextBox 62"/>
              <p:cNvSpPr txBox="1"/>
              <p:nvPr/>
            </p:nvSpPr>
            <p:spPr>
              <a:xfrm>
                <a:off x="1050972" y="-60522"/>
                <a:ext cx="532517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4000" b="0" i="0" smtClean="0">
                          <a:latin typeface="Cambria Math" panose="02040503050406030204" pitchFamily="18" charset="0"/>
                        </a:rPr>
                        <m:t>z</m:t>
                      </m:r>
                    </m:oMath>
                  </m:oMathPara>
                </a14:m>
                <a:endParaRPr lang="en-US" sz="4000" dirty="0"/>
              </a:p>
            </p:txBody>
          </p:sp>
        </mc:Choice>
        <mc:Fallback xmlns="">
          <p:sp>
            <p:nvSpPr>
              <p:cNvPr id="63" name="TextBox 6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50972" y="-60522"/>
                <a:ext cx="532517" cy="707886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4" name="TextBox 63"/>
              <p:cNvSpPr txBox="1"/>
              <p:nvPr/>
            </p:nvSpPr>
            <p:spPr>
              <a:xfrm>
                <a:off x="5614571" y="-60522"/>
                <a:ext cx="1271502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4000" b="0" i="0" smtClean="0">
                          <a:latin typeface="Cambria Math" panose="02040503050406030204" pitchFamily="18" charset="0"/>
                        </a:rPr>
                        <m:t>G</m:t>
                      </m:r>
                      <m:r>
                        <a:rPr lang="en-US" sz="4000" b="0" i="0" smtClean="0">
                          <a:latin typeface="Cambria Math" panose="02040503050406030204" pitchFamily="18" charset="0"/>
                        </a:rPr>
                        <m:t>(</m:t>
                      </m:r>
                      <m:r>
                        <m:rPr>
                          <m:sty m:val="p"/>
                        </m:rPr>
                        <a:rPr lang="en-US" sz="4000" b="0" i="0" smtClean="0">
                          <a:latin typeface="Cambria Math" panose="02040503050406030204" pitchFamily="18" charset="0"/>
                        </a:rPr>
                        <m:t>z</m:t>
                      </m:r>
                      <m:r>
                        <a:rPr lang="en-US" sz="4000" b="0" i="0" smtClean="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US" sz="4000" dirty="0"/>
              </a:p>
            </p:txBody>
          </p:sp>
        </mc:Choice>
        <mc:Fallback xmlns="">
          <p:sp>
            <p:nvSpPr>
              <p:cNvPr id="64" name="TextBox 6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14571" y="-60522"/>
                <a:ext cx="1271502" cy="707886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65" name="Group 64"/>
          <p:cNvGrpSpPr/>
          <p:nvPr/>
        </p:nvGrpSpPr>
        <p:grpSpPr>
          <a:xfrm>
            <a:off x="8179296" y="854630"/>
            <a:ext cx="1227374" cy="1643509"/>
            <a:chOff x="1698576" y="4114800"/>
            <a:chExt cx="2232248" cy="2395642"/>
          </a:xfrm>
        </p:grpSpPr>
        <p:grpSp>
          <p:nvGrpSpPr>
            <p:cNvPr id="74" name="Group 73"/>
            <p:cNvGrpSpPr/>
            <p:nvPr/>
          </p:nvGrpSpPr>
          <p:grpSpPr>
            <a:xfrm>
              <a:off x="1698576" y="4114800"/>
              <a:ext cx="2232248" cy="2395642"/>
              <a:chOff x="2343849" y="5134736"/>
              <a:chExt cx="909648" cy="1349560"/>
            </a:xfrm>
          </p:grpSpPr>
          <p:sp>
            <p:nvSpPr>
              <p:cNvPr id="76" name="Shape 3567"/>
              <p:cNvSpPr/>
              <p:nvPr/>
            </p:nvSpPr>
            <p:spPr>
              <a:xfrm rot="10800000">
                <a:off x="268321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77" name="Shape 3568"/>
              <p:cNvSpPr/>
              <p:nvPr/>
            </p:nvSpPr>
            <p:spPr>
              <a:xfrm rot="10800000">
                <a:off x="3022591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78" name="Shape 3569"/>
              <p:cNvSpPr/>
              <p:nvPr/>
            </p:nvSpPr>
            <p:spPr>
              <a:xfrm rot="10800000">
                <a:off x="234384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75" name="Rectangle 74"/>
                <p:cNvSpPr/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solidFill>
                  <a:schemeClr val="bg1"/>
                </a:solidFill>
                <a:ln w="28575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14:m>
                    <m:oMathPara xmlns:m="http://schemas.openxmlformats.org/officeDocument/2006/math">
                      <m:oMathParaPr>
                        <m:jc m:val="center"/>
                      </m:oMathParaPr>
                      <m:oMath xmlns:m="http://schemas.openxmlformats.org/officeDocument/2006/math">
                        <m:r>
                          <m:rPr>
                            <m:sty m:val="p"/>
                          </m:rPr>
                          <a:rPr lang="en-US" sz="5000" b="0" i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D</m:t>
                        </m:r>
                      </m:oMath>
                    </m:oMathPara>
                  </a14:m>
                  <a:endParaRPr lang="en-US" sz="5000" dirty="0">
                    <a:solidFill>
                      <a:schemeClr val="tx1"/>
                    </a:solidFill>
                  </a:endParaRPr>
                </a:p>
              </p:txBody>
            </p:sp>
          </mc:Choice>
          <mc:Fallback xmlns="">
            <p:sp>
              <p:nvSpPr>
                <p:cNvPr id="75" name="Rectangle 74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blipFill>
                  <a:blip r:embed="rId6"/>
                  <a:stretch>
                    <a:fillRect/>
                  </a:stretch>
                </a:blipFill>
                <a:ln w="28575">
                  <a:solidFill>
                    <a:schemeClr val="tx1"/>
                  </a:solidFill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67" name="Group 66"/>
          <p:cNvGrpSpPr/>
          <p:nvPr/>
        </p:nvGrpSpPr>
        <p:grpSpPr>
          <a:xfrm>
            <a:off x="3135498" y="854570"/>
            <a:ext cx="1227374" cy="1643509"/>
            <a:chOff x="1698576" y="4114800"/>
            <a:chExt cx="2232248" cy="2395642"/>
          </a:xfrm>
        </p:grpSpPr>
        <p:grpSp>
          <p:nvGrpSpPr>
            <p:cNvPr id="69" name="Group 68"/>
            <p:cNvGrpSpPr/>
            <p:nvPr/>
          </p:nvGrpSpPr>
          <p:grpSpPr>
            <a:xfrm>
              <a:off x="1698576" y="4114800"/>
              <a:ext cx="2232248" cy="2395642"/>
              <a:chOff x="2343849" y="5134736"/>
              <a:chExt cx="909648" cy="1349560"/>
            </a:xfrm>
          </p:grpSpPr>
          <p:sp>
            <p:nvSpPr>
              <p:cNvPr id="71" name="Shape 3567"/>
              <p:cNvSpPr/>
              <p:nvPr/>
            </p:nvSpPr>
            <p:spPr>
              <a:xfrm rot="10800000">
                <a:off x="268321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72" name="Shape 3568"/>
              <p:cNvSpPr/>
              <p:nvPr/>
            </p:nvSpPr>
            <p:spPr>
              <a:xfrm rot="10800000">
                <a:off x="3022591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73" name="Shape 3569"/>
              <p:cNvSpPr/>
              <p:nvPr/>
            </p:nvSpPr>
            <p:spPr>
              <a:xfrm rot="10800000">
                <a:off x="234384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70" name="Rectangle 69"/>
                <p:cNvSpPr/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solidFill>
                  <a:schemeClr val="bg1"/>
                </a:solidFill>
                <a:ln w="28575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14:m>
                    <m:oMathPara xmlns:m="http://schemas.openxmlformats.org/officeDocument/2006/math">
                      <m:oMathParaPr>
                        <m:jc m:val="center"/>
                      </m:oMathParaPr>
                      <m:oMath xmlns:m="http://schemas.openxmlformats.org/officeDocument/2006/math">
                        <m:r>
                          <m:rPr>
                            <m:sty m:val="p"/>
                          </m:rPr>
                          <a:rPr lang="en-US" altLang="zh-CN" sz="5000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G</m:t>
                        </m:r>
                      </m:oMath>
                    </m:oMathPara>
                  </a14:m>
                  <a:endParaRPr lang="en-US" sz="5000" dirty="0">
                    <a:solidFill>
                      <a:schemeClr val="tx1"/>
                    </a:solidFill>
                  </a:endParaRPr>
                </a:p>
              </p:txBody>
            </p:sp>
          </mc:Choice>
          <mc:Fallback xmlns="">
            <p:sp>
              <p:nvSpPr>
                <p:cNvPr id="70" name="Rectangle 69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blipFill>
                  <a:blip r:embed="rId7"/>
                  <a:stretch>
                    <a:fillRect/>
                  </a:stretch>
                </a:blipFill>
                <a:ln w="28575">
                  <a:solidFill>
                    <a:schemeClr val="tx1"/>
                  </a:solidFill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pic>
        <p:nvPicPr>
          <p:cNvPr id="68" name="Picture 67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308546" y="702548"/>
            <a:ext cx="1947672" cy="1947672"/>
          </a:xfrm>
          <a:prstGeom prst="rect">
            <a:avLst/>
          </a:prstGeom>
          <a:ln w="25400">
            <a:solidFill>
              <a:srgbClr val="000000"/>
            </a:solidFill>
            <a:miter lim="400000"/>
          </a:ln>
        </p:spPr>
      </p:pic>
    </p:spTree>
    <p:extLst>
      <p:ext uri="{BB962C8B-B14F-4D97-AF65-F5344CB8AC3E}">
        <p14:creationId xmlns:p14="http://schemas.microsoft.com/office/powerpoint/2010/main" val="3463558969"/>
      </p:ext>
    </p:extLst>
  </p:cSld>
  <p:clrMapOvr>
    <a:masterClrMapping/>
  </p:clrMapOvr>
  <p:transition spd="med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s://latex.codecogs.com/png.latex?%5Cdpi%7B120%7D%20%5Cbg_white%20%5Cfn_cs%20%5CLARGE%20%5Cmin_G%20%5Cmax_D%20%5Cmathbb%7BE%7D_%7Bz%2Cx%7D%5B%5Clog%20D%28G%28z%29%29%20&amp;plus;%20log%281-D%28x%29%29%5D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6568" y="6728792"/>
            <a:ext cx="10430934" cy="91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616" name="Shape 3616"/>
          <p:cNvSpPr/>
          <p:nvPr/>
        </p:nvSpPr>
        <p:spPr>
          <a:xfrm>
            <a:off x="5077005" y="6651084"/>
            <a:ext cx="3102291" cy="762001"/>
          </a:xfrm>
          <a:prstGeom prst="rect">
            <a:avLst/>
          </a:prstGeom>
          <a:noFill/>
          <a:ln w="76200" cap="flat">
            <a:solidFill>
              <a:srgbClr val="FF0000"/>
            </a:solidFill>
            <a:prstDash val="solid"/>
            <a:miter lim="400000"/>
          </a:ln>
          <a:effectLst/>
        </p:spPr>
        <p:txBody>
          <a:bodyPr wrap="square" lIns="42862" tIns="42862" rIns="42862" bIns="42862" numCol="1" anchor="ctr">
            <a:noAutofit/>
          </a:bodyPr>
          <a:lstStyle/>
          <a:p>
            <a:pPr>
              <a:defRPr sz="3200"/>
            </a:pPr>
            <a:endParaRPr sz="1920">
              <a:solidFill>
                <a:srgbClr val="FF0000"/>
              </a:solidFill>
            </a:endParaRPr>
          </a:p>
        </p:txBody>
      </p:sp>
      <p:sp>
        <p:nvSpPr>
          <p:cNvPr id="3624" name="Shape 3624"/>
          <p:cNvSpPr/>
          <p:nvPr/>
        </p:nvSpPr>
        <p:spPr>
          <a:xfrm>
            <a:off x="8637203" y="6651085"/>
            <a:ext cx="3286509" cy="762001"/>
          </a:xfrm>
          <a:prstGeom prst="rect">
            <a:avLst/>
          </a:prstGeom>
          <a:noFill/>
          <a:ln w="76200" cap="flat">
            <a:solidFill>
              <a:srgbClr val="00B050"/>
            </a:solidFill>
            <a:prstDash val="solid"/>
            <a:miter lim="400000"/>
          </a:ln>
          <a:effectLst/>
        </p:spPr>
        <p:txBody>
          <a:bodyPr wrap="square" lIns="42862" tIns="42862" rIns="42862" bIns="42862" numCol="1" anchor="ctr">
            <a:noAutofit/>
          </a:bodyPr>
          <a:lstStyle/>
          <a:p>
            <a:pPr>
              <a:defRPr sz="3200"/>
            </a:pPr>
            <a:endParaRPr sz="1920"/>
          </a:p>
        </p:txBody>
      </p:sp>
      <p:sp>
        <p:nvSpPr>
          <p:cNvPr id="3625" name="Shape 3625"/>
          <p:cNvSpPr/>
          <p:nvPr/>
        </p:nvSpPr>
        <p:spPr>
          <a:xfrm>
            <a:off x="531390" y="3052344"/>
            <a:ext cx="11538484" cy="0"/>
          </a:xfrm>
          <a:prstGeom prst="line">
            <a:avLst/>
          </a:prstGeom>
          <a:noFill/>
          <a:ln w="152400" cap="flat">
            <a:solidFill>
              <a:schemeClr val="accent1"/>
            </a:solidFill>
            <a:custDash>
              <a:ds d="200000" sp="200000"/>
            </a:custDash>
            <a:miter lim="400000"/>
          </a:ln>
          <a:effectLst/>
        </p:spPr>
        <p:txBody>
          <a:bodyPr wrap="square" lIns="42862" tIns="42862" rIns="42862" bIns="42862" numCol="1" anchor="ctr">
            <a:noAutofit/>
          </a:bodyPr>
          <a:lstStyle/>
          <a:p>
            <a:pPr>
              <a:defRPr sz="3200"/>
            </a:pPr>
            <a:endParaRPr sz="1920"/>
          </a:p>
        </p:txBody>
      </p:sp>
      <p:sp>
        <p:nvSpPr>
          <p:cNvPr id="3626" name="Shape 3626"/>
          <p:cNvSpPr/>
          <p:nvPr/>
        </p:nvSpPr>
        <p:spPr>
          <a:xfrm>
            <a:off x="7628752" y="4790274"/>
            <a:ext cx="2396624" cy="1"/>
          </a:xfrm>
          <a:prstGeom prst="line">
            <a:avLst/>
          </a:prstGeom>
          <a:noFill/>
          <a:ln w="38100" cap="flat">
            <a:solidFill>
              <a:srgbClr val="000000"/>
            </a:solidFill>
            <a:prstDash val="solid"/>
            <a:miter lim="400000"/>
            <a:tailEnd type="stealth" w="med" len="med"/>
          </a:ln>
          <a:effectLst/>
        </p:spPr>
        <p:txBody>
          <a:bodyPr wrap="square" lIns="42862" tIns="42862" rIns="42862" bIns="42862" numCol="1" anchor="ctr">
            <a:noAutofit/>
          </a:bodyPr>
          <a:lstStyle/>
          <a:p>
            <a:pPr>
              <a:defRPr sz="3200"/>
            </a:pPr>
            <a:endParaRPr sz="1920"/>
          </a:p>
        </p:txBody>
      </p:sp>
      <p:sp>
        <p:nvSpPr>
          <p:cNvPr id="3630" name="Shape 3630"/>
          <p:cNvSpPr/>
          <p:nvPr/>
        </p:nvSpPr>
        <p:spPr>
          <a:xfrm>
            <a:off x="10181196" y="4466097"/>
            <a:ext cx="3182676" cy="648355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square" lIns="42862" tIns="42862" rIns="42862" bIns="42862" numCol="1" anchor="ctr">
            <a:noAutofit/>
          </a:bodyPr>
          <a:lstStyle/>
          <a:p>
            <a:pPr>
              <a:defRPr sz="6000" b="1">
                <a:solidFill>
                  <a:schemeClr val="accent2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r>
              <a:rPr sz="6000" dirty="0">
                <a:solidFill>
                  <a:srgbClr val="00B050"/>
                </a:solidFill>
                <a:latin typeface="+mj-lt"/>
                <a:cs typeface="Times New Roman" panose="02020603050405020304" pitchFamily="18" charset="0"/>
              </a:rPr>
              <a:t>real</a:t>
            </a:r>
            <a:r>
              <a:rPr sz="6000" dirty="0">
                <a:latin typeface="+mj-lt"/>
                <a:cs typeface="Times New Roman" panose="02020603050405020304" pitchFamily="18" charset="0"/>
              </a:rPr>
              <a:t> </a:t>
            </a:r>
            <a:r>
              <a:rPr sz="6000" dirty="0">
                <a:solidFill>
                  <a:srgbClr val="00B050"/>
                </a:solidFill>
                <a:latin typeface="+mj-lt"/>
                <a:cs typeface="Times New Roman" panose="02020603050405020304" pitchFamily="18" charset="0"/>
                <a:sym typeface="Helvetica Light"/>
              </a:rPr>
              <a:t>0.</a:t>
            </a:r>
            <a:r>
              <a:rPr lang="en-US" sz="6000" dirty="0">
                <a:solidFill>
                  <a:srgbClr val="00B050"/>
                </a:solidFill>
                <a:latin typeface="+mj-lt"/>
                <a:cs typeface="Times New Roman" panose="02020603050405020304" pitchFamily="18" charset="0"/>
                <a:sym typeface="Helvetica Light"/>
              </a:rPr>
              <a:t>9</a:t>
            </a:r>
            <a:endParaRPr sz="6000" dirty="0">
              <a:solidFill>
                <a:srgbClr val="00B050"/>
              </a:solidFill>
              <a:latin typeface="+mj-lt"/>
              <a:cs typeface="Times New Roman" panose="02020603050405020304" pitchFamily="18" charset="0"/>
              <a:sym typeface="Helvetica Light"/>
            </a:endParaRPr>
          </a:p>
        </p:txBody>
      </p:sp>
      <p:pic>
        <p:nvPicPr>
          <p:cNvPr id="3633" name="Screen Shot 2017-02-03 at 10.02.37 PM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02404" y="3788359"/>
            <a:ext cx="1996463" cy="2003831"/>
          </a:xfrm>
          <a:prstGeom prst="rect">
            <a:avLst/>
          </a:prstGeom>
        </p:spPr>
      </p:pic>
      <p:sp>
        <p:nvSpPr>
          <p:cNvPr id="42" name="Shape 1306"/>
          <p:cNvSpPr/>
          <p:nvPr/>
        </p:nvSpPr>
        <p:spPr>
          <a:xfrm>
            <a:off x="10773830" y="7542809"/>
            <a:ext cx="3856570" cy="7075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3" tIns="42863" rIns="42863" bIns="42863" anchor="ctr">
            <a:spAutoFit/>
          </a:bodyPr>
          <a:lstStyle>
            <a:lvl1pPr algn="l">
              <a:lnSpc>
                <a:spcPct val="150000"/>
              </a:lnSpc>
              <a:defRPr sz="2000"/>
            </a:lvl1pPr>
          </a:lstStyle>
          <a:p>
            <a:r>
              <a:rPr sz="3000" dirty="0"/>
              <a:t>[</a:t>
            </a:r>
            <a:r>
              <a:rPr sz="3000" dirty="0" err="1"/>
              <a:t>Goodfellow</a:t>
            </a:r>
            <a:r>
              <a:rPr sz="3000" dirty="0"/>
              <a:t> et al. 2014]</a:t>
            </a:r>
          </a:p>
        </p:txBody>
      </p:sp>
      <p:sp>
        <p:nvSpPr>
          <p:cNvPr id="60" name="Shape 3580"/>
          <p:cNvSpPr/>
          <p:nvPr/>
        </p:nvSpPr>
        <p:spPr>
          <a:xfrm>
            <a:off x="7600156" y="1676384"/>
            <a:ext cx="2396624" cy="1"/>
          </a:xfrm>
          <a:prstGeom prst="line">
            <a:avLst/>
          </a:prstGeom>
          <a:ln w="38100">
            <a:solidFill>
              <a:srgbClr val="000000"/>
            </a:solidFill>
            <a:miter lim="400000"/>
            <a:tailEnd type="stealth"/>
          </a:ln>
        </p:spPr>
        <p:txBody>
          <a:bodyPr lIns="42862" tIns="42862" rIns="42862" bIns="42862" anchor="ctr"/>
          <a:lstStyle/>
          <a:p>
            <a:pPr>
              <a:defRPr sz="3200"/>
            </a:pPr>
            <a:endParaRPr sz="1920"/>
          </a:p>
        </p:txBody>
      </p:sp>
      <p:sp>
        <p:nvSpPr>
          <p:cNvPr id="61" name="Shape 3585"/>
          <p:cNvSpPr/>
          <p:nvPr/>
        </p:nvSpPr>
        <p:spPr>
          <a:xfrm>
            <a:off x="2608473" y="1676324"/>
            <a:ext cx="2396624" cy="1"/>
          </a:xfrm>
          <a:prstGeom prst="line">
            <a:avLst/>
          </a:prstGeom>
          <a:ln w="38100">
            <a:solidFill>
              <a:srgbClr val="000000"/>
            </a:solidFill>
            <a:miter lim="400000"/>
            <a:tailEnd type="stealth"/>
          </a:ln>
        </p:spPr>
        <p:txBody>
          <a:bodyPr lIns="42862" tIns="42862" rIns="42862" bIns="42862" anchor="ctr"/>
          <a:lstStyle/>
          <a:p>
            <a:pPr>
              <a:defRPr sz="3200"/>
            </a:pPr>
            <a:endParaRPr sz="1920"/>
          </a:p>
        </p:txBody>
      </p:sp>
      <p:grpSp>
        <p:nvGrpSpPr>
          <p:cNvPr id="62" name="Group 61"/>
          <p:cNvGrpSpPr/>
          <p:nvPr/>
        </p:nvGrpSpPr>
        <p:grpSpPr>
          <a:xfrm>
            <a:off x="607829" y="1108663"/>
            <a:ext cx="1450862" cy="1135322"/>
            <a:chOff x="469074" y="1443648"/>
            <a:chExt cx="941470" cy="777240"/>
          </a:xfrm>
        </p:grpSpPr>
        <p:sp>
          <p:nvSpPr>
            <p:cNvPr id="79" name="Rectangle 78"/>
            <p:cNvSpPr/>
            <p:nvPr/>
          </p:nvSpPr>
          <p:spPr>
            <a:xfrm>
              <a:off x="469074" y="1763688"/>
              <a:ext cx="149382" cy="4572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0" name="Rectangle 79"/>
            <p:cNvSpPr/>
            <p:nvPr/>
          </p:nvSpPr>
          <p:spPr>
            <a:xfrm>
              <a:off x="627492" y="1539256"/>
              <a:ext cx="149382" cy="68163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1" name="Rectangle 80"/>
            <p:cNvSpPr/>
            <p:nvPr/>
          </p:nvSpPr>
          <p:spPr>
            <a:xfrm>
              <a:off x="785910" y="1672248"/>
              <a:ext cx="149382" cy="54864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2" name="Rectangle 81"/>
            <p:cNvSpPr/>
            <p:nvPr/>
          </p:nvSpPr>
          <p:spPr>
            <a:xfrm>
              <a:off x="944328" y="1946568"/>
              <a:ext cx="149382" cy="27432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3" name="Rectangle 82"/>
            <p:cNvSpPr/>
            <p:nvPr/>
          </p:nvSpPr>
          <p:spPr>
            <a:xfrm>
              <a:off x="1261162" y="1443648"/>
              <a:ext cx="149382" cy="77724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4" name="Rectangle 83"/>
            <p:cNvSpPr/>
            <p:nvPr/>
          </p:nvSpPr>
          <p:spPr>
            <a:xfrm>
              <a:off x="1102746" y="1672248"/>
              <a:ext cx="149382" cy="54864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63" name="TextBox 62"/>
              <p:cNvSpPr txBox="1"/>
              <p:nvPr/>
            </p:nvSpPr>
            <p:spPr>
              <a:xfrm>
                <a:off x="1050972" y="-60522"/>
                <a:ext cx="532517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4000" b="0" i="0" smtClean="0">
                          <a:latin typeface="Cambria Math" panose="02040503050406030204" pitchFamily="18" charset="0"/>
                        </a:rPr>
                        <m:t>z</m:t>
                      </m:r>
                    </m:oMath>
                  </m:oMathPara>
                </a14:m>
                <a:endParaRPr lang="en-US" sz="4000" dirty="0"/>
              </a:p>
            </p:txBody>
          </p:sp>
        </mc:Choice>
        <mc:Fallback xmlns="">
          <p:sp>
            <p:nvSpPr>
              <p:cNvPr id="63" name="TextBox 6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50972" y="-60522"/>
                <a:ext cx="532517" cy="707886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4" name="TextBox 63"/>
              <p:cNvSpPr txBox="1"/>
              <p:nvPr/>
            </p:nvSpPr>
            <p:spPr>
              <a:xfrm>
                <a:off x="5614571" y="-60522"/>
                <a:ext cx="1271502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4000" b="0" i="0" smtClean="0">
                          <a:latin typeface="Cambria Math" panose="02040503050406030204" pitchFamily="18" charset="0"/>
                        </a:rPr>
                        <m:t>G</m:t>
                      </m:r>
                      <m:r>
                        <a:rPr lang="en-US" sz="4000" b="0" i="0" smtClean="0">
                          <a:latin typeface="Cambria Math" panose="02040503050406030204" pitchFamily="18" charset="0"/>
                        </a:rPr>
                        <m:t>(</m:t>
                      </m:r>
                      <m:r>
                        <m:rPr>
                          <m:sty m:val="p"/>
                        </m:rPr>
                        <a:rPr lang="en-US" sz="4000" b="0" i="0" smtClean="0">
                          <a:latin typeface="Cambria Math" panose="02040503050406030204" pitchFamily="18" charset="0"/>
                        </a:rPr>
                        <m:t>z</m:t>
                      </m:r>
                      <m:r>
                        <a:rPr lang="en-US" sz="4000" b="0" i="0" smtClean="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US" sz="4000" dirty="0"/>
              </a:p>
            </p:txBody>
          </p:sp>
        </mc:Choice>
        <mc:Fallback xmlns="">
          <p:sp>
            <p:nvSpPr>
              <p:cNvPr id="64" name="TextBox 6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14571" y="-60522"/>
                <a:ext cx="1271502" cy="707886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65" name="Group 64"/>
          <p:cNvGrpSpPr/>
          <p:nvPr/>
        </p:nvGrpSpPr>
        <p:grpSpPr>
          <a:xfrm>
            <a:off x="8179296" y="854630"/>
            <a:ext cx="1227374" cy="1643509"/>
            <a:chOff x="1698576" y="4114800"/>
            <a:chExt cx="2232248" cy="2395642"/>
          </a:xfrm>
        </p:grpSpPr>
        <p:grpSp>
          <p:nvGrpSpPr>
            <p:cNvPr id="74" name="Group 73"/>
            <p:cNvGrpSpPr/>
            <p:nvPr/>
          </p:nvGrpSpPr>
          <p:grpSpPr>
            <a:xfrm>
              <a:off x="1698576" y="4114800"/>
              <a:ext cx="2232248" cy="2395642"/>
              <a:chOff x="2343849" y="5134736"/>
              <a:chExt cx="909648" cy="1349560"/>
            </a:xfrm>
          </p:grpSpPr>
          <p:sp>
            <p:nvSpPr>
              <p:cNvPr id="76" name="Shape 3567"/>
              <p:cNvSpPr/>
              <p:nvPr/>
            </p:nvSpPr>
            <p:spPr>
              <a:xfrm rot="10800000">
                <a:off x="268321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77" name="Shape 3568"/>
              <p:cNvSpPr/>
              <p:nvPr/>
            </p:nvSpPr>
            <p:spPr>
              <a:xfrm rot="10800000">
                <a:off x="3022591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78" name="Shape 3569"/>
              <p:cNvSpPr/>
              <p:nvPr/>
            </p:nvSpPr>
            <p:spPr>
              <a:xfrm rot="10800000">
                <a:off x="234384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75" name="Rectangle 74"/>
                <p:cNvSpPr/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solidFill>
                  <a:schemeClr val="bg1"/>
                </a:solidFill>
                <a:ln w="28575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14:m>
                    <m:oMathPara xmlns:m="http://schemas.openxmlformats.org/officeDocument/2006/math">
                      <m:oMathParaPr>
                        <m:jc m:val="center"/>
                      </m:oMathParaPr>
                      <m:oMath xmlns:m="http://schemas.openxmlformats.org/officeDocument/2006/math">
                        <m:r>
                          <m:rPr>
                            <m:sty m:val="p"/>
                          </m:rPr>
                          <a:rPr lang="en-US" sz="5000" b="0" i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D</m:t>
                        </m:r>
                      </m:oMath>
                    </m:oMathPara>
                  </a14:m>
                  <a:endParaRPr lang="en-US" sz="5000" dirty="0">
                    <a:solidFill>
                      <a:schemeClr val="tx1"/>
                    </a:solidFill>
                  </a:endParaRPr>
                </a:p>
              </p:txBody>
            </p:sp>
          </mc:Choice>
          <mc:Fallback xmlns="">
            <p:sp>
              <p:nvSpPr>
                <p:cNvPr id="75" name="Rectangle 74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blipFill>
                  <a:blip r:embed="rId7"/>
                  <a:stretch>
                    <a:fillRect/>
                  </a:stretch>
                </a:blipFill>
                <a:ln w="28575">
                  <a:solidFill>
                    <a:schemeClr val="tx1"/>
                  </a:solidFill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67" name="Group 66"/>
          <p:cNvGrpSpPr/>
          <p:nvPr/>
        </p:nvGrpSpPr>
        <p:grpSpPr>
          <a:xfrm>
            <a:off x="3135498" y="854570"/>
            <a:ext cx="1227374" cy="1643509"/>
            <a:chOff x="1698576" y="4114800"/>
            <a:chExt cx="2232248" cy="2395642"/>
          </a:xfrm>
        </p:grpSpPr>
        <p:grpSp>
          <p:nvGrpSpPr>
            <p:cNvPr id="69" name="Group 68"/>
            <p:cNvGrpSpPr/>
            <p:nvPr/>
          </p:nvGrpSpPr>
          <p:grpSpPr>
            <a:xfrm>
              <a:off x="1698576" y="4114800"/>
              <a:ext cx="2232248" cy="2395642"/>
              <a:chOff x="2343849" y="5134736"/>
              <a:chExt cx="909648" cy="1349560"/>
            </a:xfrm>
          </p:grpSpPr>
          <p:sp>
            <p:nvSpPr>
              <p:cNvPr id="71" name="Shape 3567"/>
              <p:cNvSpPr/>
              <p:nvPr/>
            </p:nvSpPr>
            <p:spPr>
              <a:xfrm rot="10800000">
                <a:off x="268321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72" name="Shape 3568"/>
              <p:cNvSpPr/>
              <p:nvPr/>
            </p:nvSpPr>
            <p:spPr>
              <a:xfrm rot="10800000">
                <a:off x="3022591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73" name="Shape 3569"/>
              <p:cNvSpPr/>
              <p:nvPr/>
            </p:nvSpPr>
            <p:spPr>
              <a:xfrm rot="10800000">
                <a:off x="234384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70" name="Rectangle 69"/>
                <p:cNvSpPr/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solidFill>
                  <a:schemeClr val="bg1"/>
                </a:solidFill>
                <a:ln w="28575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14:m>
                    <m:oMathPara xmlns:m="http://schemas.openxmlformats.org/officeDocument/2006/math">
                      <m:oMathParaPr>
                        <m:jc m:val="center"/>
                      </m:oMathParaPr>
                      <m:oMath xmlns:m="http://schemas.openxmlformats.org/officeDocument/2006/math">
                        <m:r>
                          <m:rPr>
                            <m:sty m:val="p"/>
                          </m:rPr>
                          <a:rPr lang="en-US" altLang="zh-CN" sz="5000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G</m:t>
                        </m:r>
                      </m:oMath>
                    </m:oMathPara>
                  </a14:m>
                  <a:endParaRPr lang="en-US" sz="5000" dirty="0">
                    <a:solidFill>
                      <a:schemeClr val="tx1"/>
                    </a:solidFill>
                  </a:endParaRPr>
                </a:p>
              </p:txBody>
            </p:sp>
          </mc:Choice>
          <mc:Fallback xmlns="">
            <p:sp>
              <p:nvSpPr>
                <p:cNvPr id="70" name="Rectangle 69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blipFill>
                  <a:blip r:embed="rId8"/>
                  <a:stretch>
                    <a:fillRect/>
                  </a:stretch>
                </a:blipFill>
                <a:ln w="28575">
                  <a:solidFill>
                    <a:schemeClr val="tx1"/>
                  </a:solidFill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pic>
        <p:nvPicPr>
          <p:cNvPr id="68" name="Picture 67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308546" y="702548"/>
            <a:ext cx="1947672" cy="1947672"/>
          </a:xfrm>
          <a:prstGeom prst="rect">
            <a:avLst/>
          </a:prstGeom>
          <a:ln w="25400">
            <a:solidFill>
              <a:srgbClr val="000000"/>
            </a:solidFill>
            <a:miter lim="400000"/>
          </a:ln>
        </p:spPr>
      </p:pic>
      <p:grpSp>
        <p:nvGrpSpPr>
          <p:cNvPr id="85" name="Group 84"/>
          <p:cNvGrpSpPr/>
          <p:nvPr/>
        </p:nvGrpSpPr>
        <p:grpSpPr>
          <a:xfrm>
            <a:off x="8179296" y="3968520"/>
            <a:ext cx="1227374" cy="1643509"/>
            <a:chOff x="1698576" y="4114800"/>
            <a:chExt cx="2232248" cy="2395642"/>
          </a:xfrm>
        </p:grpSpPr>
        <p:grpSp>
          <p:nvGrpSpPr>
            <p:cNvPr id="86" name="Group 85"/>
            <p:cNvGrpSpPr/>
            <p:nvPr/>
          </p:nvGrpSpPr>
          <p:grpSpPr>
            <a:xfrm>
              <a:off x="1698576" y="4114800"/>
              <a:ext cx="2232248" cy="2395642"/>
              <a:chOff x="2343849" y="5134736"/>
              <a:chExt cx="909648" cy="1349560"/>
            </a:xfrm>
          </p:grpSpPr>
          <p:sp>
            <p:nvSpPr>
              <p:cNvPr id="88" name="Shape 3567"/>
              <p:cNvSpPr/>
              <p:nvPr/>
            </p:nvSpPr>
            <p:spPr>
              <a:xfrm rot="10800000">
                <a:off x="268321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89" name="Shape 3568"/>
              <p:cNvSpPr/>
              <p:nvPr/>
            </p:nvSpPr>
            <p:spPr>
              <a:xfrm rot="10800000">
                <a:off x="3022591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90" name="Shape 3569"/>
              <p:cNvSpPr/>
              <p:nvPr/>
            </p:nvSpPr>
            <p:spPr>
              <a:xfrm rot="10800000">
                <a:off x="234384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87" name="Rectangle 86"/>
                <p:cNvSpPr/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solidFill>
                  <a:schemeClr val="bg1"/>
                </a:solidFill>
                <a:ln w="28575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14:m>
                    <m:oMathPara xmlns:m="http://schemas.openxmlformats.org/officeDocument/2006/math">
                      <m:oMathParaPr>
                        <m:jc m:val="center"/>
                      </m:oMathParaPr>
                      <m:oMath xmlns:m="http://schemas.openxmlformats.org/officeDocument/2006/math">
                        <m:r>
                          <m:rPr>
                            <m:sty m:val="p"/>
                          </m:rPr>
                          <a:rPr lang="en-US" sz="5000" b="0" i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D</m:t>
                        </m:r>
                      </m:oMath>
                    </m:oMathPara>
                  </a14:m>
                  <a:endParaRPr lang="en-US" sz="5000" dirty="0">
                    <a:solidFill>
                      <a:schemeClr val="tx1"/>
                    </a:solidFill>
                  </a:endParaRPr>
                </a:p>
              </p:txBody>
            </p:sp>
          </mc:Choice>
          <mc:Fallback xmlns="">
            <p:sp>
              <p:nvSpPr>
                <p:cNvPr id="87" name="Rectangle 86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blipFill>
                  <a:blip r:embed="rId10"/>
                  <a:stretch>
                    <a:fillRect/>
                  </a:stretch>
                </a:blipFill>
                <a:ln w="28575">
                  <a:solidFill>
                    <a:schemeClr val="tx1"/>
                  </a:solidFill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92" name="TextBox 91"/>
              <p:cNvSpPr txBox="1"/>
              <p:nvPr/>
            </p:nvSpPr>
            <p:spPr>
              <a:xfrm>
                <a:off x="6044069" y="3118882"/>
                <a:ext cx="513133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4000" b="0" i="0" smtClean="0">
                          <a:latin typeface="Cambria Math" panose="02040503050406030204" pitchFamily="18" charset="0"/>
                        </a:rPr>
                        <m:t>x</m:t>
                      </m:r>
                    </m:oMath>
                  </m:oMathPara>
                </a14:m>
                <a:endParaRPr lang="en-US" sz="4000" dirty="0"/>
              </a:p>
            </p:txBody>
          </p:sp>
        </mc:Choice>
        <mc:Fallback xmlns="">
          <p:sp>
            <p:nvSpPr>
              <p:cNvPr id="92" name="TextBox 9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44069" y="3118882"/>
                <a:ext cx="513133" cy="707886"/>
              </a:xfrm>
              <a:prstGeom prst="rect">
                <a:avLst/>
              </a:prstGeom>
              <a:blipFill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4" name="Shape 3615"/>
          <p:cNvSpPr/>
          <p:nvPr/>
        </p:nvSpPr>
        <p:spPr>
          <a:xfrm>
            <a:off x="10181196" y="1352207"/>
            <a:ext cx="2606612" cy="648355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square" lIns="42862" tIns="42862" rIns="42862" bIns="42862" numCol="1" anchor="ctr">
            <a:noAutofit/>
          </a:bodyPr>
          <a:lstStyle/>
          <a:p>
            <a:pPr>
              <a:defRPr sz="6000" b="1">
                <a:solidFill>
                  <a:schemeClr val="accent5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r>
              <a:rPr sz="6000" dirty="0">
                <a:solidFill>
                  <a:srgbClr val="FF0000"/>
                </a:solidFill>
                <a:latin typeface="+mj-lt"/>
              </a:rPr>
              <a:t>fake </a:t>
            </a:r>
            <a:r>
              <a:rPr sz="6000" dirty="0">
                <a:solidFill>
                  <a:srgbClr val="FF0000"/>
                </a:solidFill>
                <a:latin typeface="+mj-lt"/>
                <a:sym typeface="Helvetica Light"/>
              </a:rPr>
              <a:t>0.</a:t>
            </a:r>
            <a:r>
              <a:rPr lang="en-US" sz="6000" dirty="0">
                <a:solidFill>
                  <a:srgbClr val="FF0000"/>
                </a:solidFill>
                <a:latin typeface="+mj-lt"/>
                <a:sym typeface="Helvetica Light"/>
              </a:rPr>
              <a:t>1</a:t>
            </a:r>
            <a:endParaRPr sz="6000" dirty="0">
              <a:solidFill>
                <a:srgbClr val="FF0000"/>
              </a:solidFill>
              <a:latin typeface="+mj-lt"/>
              <a:sym typeface="Helvetica Light"/>
            </a:endParaRPr>
          </a:p>
        </p:txBody>
      </p:sp>
    </p:spTree>
    <p:extLst>
      <p:ext uri="{BB962C8B-B14F-4D97-AF65-F5344CB8AC3E}">
        <p14:creationId xmlns:p14="http://schemas.microsoft.com/office/powerpoint/2010/main" val="2611341788"/>
      </p:ext>
    </p:extLst>
  </p:cSld>
  <p:clrMapOvr>
    <a:masterClrMapping/>
  </p:clrMapOvr>
  <p:transition spd="med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" name="Picture 42"/>
          <p:cNvPicPr>
            <a:picLocks/>
          </p:cNvPicPr>
          <p:nvPr/>
        </p:nvPicPr>
        <p:blipFill>
          <a:blip r:embed="rId3"/>
          <a:stretch>
            <a:fillRect/>
          </a:stretch>
        </p:blipFill>
        <p:spPr>
          <a:xfrm>
            <a:off x="5302404" y="702488"/>
            <a:ext cx="1947672" cy="1947672"/>
          </a:xfrm>
          <a:prstGeom prst="rect">
            <a:avLst/>
          </a:prstGeom>
          <a:ln w="25400">
            <a:solidFill>
              <a:srgbClr val="000000"/>
            </a:solidFill>
            <a:miter lim="400000"/>
          </a:ln>
        </p:spPr>
      </p:pic>
      <p:pic>
        <p:nvPicPr>
          <p:cNvPr id="1026" name="Picture 2" descr="https://latex.codecogs.com/png.latex?%5Cdpi%7B120%7D%20%5Cbg_white%20%5Cfn_cs%20%5CLARGE%20%5Cmin_G%20%5Cmax_D%20%5Cmathbb%7BE%7D_%7Bz%2Cx%7D%5B%5Clog%20D%28G%28z%29%29%20&amp;plus;%20log%281-D%28x%29%29%5D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6568" y="6728792"/>
            <a:ext cx="10430934" cy="91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615" name="Shape 3615"/>
          <p:cNvSpPr/>
          <p:nvPr/>
        </p:nvSpPr>
        <p:spPr>
          <a:xfrm>
            <a:off x="10181196" y="1320479"/>
            <a:ext cx="2606612" cy="648355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square" lIns="42862" tIns="42862" rIns="42862" bIns="42862" numCol="1" anchor="ctr">
            <a:noAutofit/>
          </a:bodyPr>
          <a:lstStyle/>
          <a:p>
            <a:pPr>
              <a:defRPr sz="6000" b="1">
                <a:solidFill>
                  <a:schemeClr val="accent5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r>
              <a:rPr sz="6000" dirty="0">
                <a:solidFill>
                  <a:srgbClr val="FFC000"/>
                </a:solidFill>
                <a:latin typeface="+mj-lt"/>
              </a:rPr>
              <a:t>fake </a:t>
            </a:r>
            <a:r>
              <a:rPr sz="6000" dirty="0">
                <a:solidFill>
                  <a:srgbClr val="FFC000"/>
                </a:solidFill>
                <a:latin typeface="+mj-lt"/>
                <a:sym typeface="Helvetica Light"/>
              </a:rPr>
              <a:t>0.</a:t>
            </a:r>
            <a:r>
              <a:rPr lang="en-US" sz="6000" dirty="0">
                <a:solidFill>
                  <a:srgbClr val="FFC000"/>
                </a:solidFill>
                <a:latin typeface="+mj-lt"/>
                <a:sym typeface="Helvetica Light"/>
              </a:rPr>
              <a:t>3</a:t>
            </a:r>
            <a:endParaRPr sz="6000" dirty="0">
              <a:solidFill>
                <a:srgbClr val="FFC000"/>
              </a:solidFill>
              <a:latin typeface="+mj-lt"/>
              <a:sym typeface="Helvetica Light"/>
            </a:endParaRPr>
          </a:p>
        </p:txBody>
      </p:sp>
      <p:sp>
        <p:nvSpPr>
          <p:cNvPr id="3625" name="Shape 3625"/>
          <p:cNvSpPr/>
          <p:nvPr/>
        </p:nvSpPr>
        <p:spPr>
          <a:xfrm>
            <a:off x="531390" y="3052344"/>
            <a:ext cx="11538484" cy="0"/>
          </a:xfrm>
          <a:prstGeom prst="line">
            <a:avLst/>
          </a:prstGeom>
          <a:noFill/>
          <a:ln w="152400" cap="flat">
            <a:solidFill>
              <a:schemeClr val="accent1"/>
            </a:solidFill>
            <a:custDash>
              <a:ds d="200000" sp="200000"/>
            </a:custDash>
            <a:miter lim="400000"/>
          </a:ln>
          <a:effectLst/>
        </p:spPr>
        <p:txBody>
          <a:bodyPr wrap="square" lIns="42862" tIns="42862" rIns="42862" bIns="42862" numCol="1" anchor="ctr">
            <a:noAutofit/>
          </a:bodyPr>
          <a:lstStyle/>
          <a:p>
            <a:pPr>
              <a:defRPr sz="3200"/>
            </a:pPr>
            <a:endParaRPr sz="1920"/>
          </a:p>
        </p:txBody>
      </p:sp>
      <p:sp>
        <p:nvSpPr>
          <p:cNvPr id="3626" name="Shape 3626"/>
          <p:cNvSpPr/>
          <p:nvPr/>
        </p:nvSpPr>
        <p:spPr>
          <a:xfrm>
            <a:off x="7628752" y="4790274"/>
            <a:ext cx="2396624" cy="1"/>
          </a:xfrm>
          <a:prstGeom prst="line">
            <a:avLst/>
          </a:prstGeom>
          <a:noFill/>
          <a:ln w="38100" cap="flat">
            <a:solidFill>
              <a:srgbClr val="000000"/>
            </a:solidFill>
            <a:prstDash val="solid"/>
            <a:miter lim="400000"/>
            <a:tailEnd type="stealth" w="med" len="med"/>
          </a:ln>
          <a:effectLst/>
        </p:spPr>
        <p:txBody>
          <a:bodyPr wrap="square" lIns="42862" tIns="42862" rIns="42862" bIns="42862" numCol="1" anchor="ctr">
            <a:noAutofit/>
          </a:bodyPr>
          <a:lstStyle/>
          <a:p>
            <a:pPr>
              <a:defRPr sz="3200"/>
            </a:pPr>
            <a:endParaRPr sz="1920"/>
          </a:p>
        </p:txBody>
      </p:sp>
      <p:pic>
        <p:nvPicPr>
          <p:cNvPr id="3633" name="Screen Shot 2017-02-03 at 10.02.37 PM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02404" y="3788359"/>
            <a:ext cx="1996463" cy="2003831"/>
          </a:xfrm>
          <a:prstGeom prst="rect">
            <a:avLst/>
          </a:prstGeom>
        </p:spPr>
      </p:pic>
      <p:sp>
        <p:nvSpPr>
          <p:cNvPr id="42" name="Shape 1306"/>
          <p:cNvSpPr/>
          <p:nvPr/>
        </p:nvSpPr>
        <p:spPr>
          <a:xfrm>
            <a:off x="10773830" y="7542809"/>
            <a:ext cx="3856570" cy="7075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3" tIns="42863" rIns="42863" bIns="42863" anchor="ctr">
            <a:spAutoFit/>
          </a:bodyPr>
          <a:lstStyle>
            <a:lvl1pPr algn="l">
              <a:lnSpc>
                <a:spcPct val="150000"/>
              </a:lnSpc>
              <a:defRPr sz="2000"/>
            </a:lvl1pPr>
          </a:lstStyle>
          <a:p>
            <a:r>
              <a:rPr sz="3000" dirty="0"/>
              <a:t>[</a:t>
            </a:r>
            <a:r>
              <a:rPr sz="3000" dirty="0" err="1"/>
              <a:t>Goodfellow</a:t>
            </a:r>
            <a:r>
              <a:rPr sz="3000" dirty="0"/>
              <a:t> et al. 2014]</a:t>
            </a:r>
          </a:p>
        </p:txBody>
      </p:sp>
      <p:sp>
        <p:nvSpPr>
          <p:cNvPr id="60" name="Shape 3580"/>
          <p:cNvSpPr/>
          <p:nvPr/>
        </p:nvSpPr>
        <p:spPr>
          <a:xfrm>
            <a:off x="7600156" y="1676384"/>
            <a:ext cx="2396624" cy="1"/>
          </a:xfrm>
          <a:prstGeom prst="line">
            <a:avLst/>
          </a:prstGeom>
          <a:ln w="38100">
            <a:solidFill>
              <a:srgbClr val="000000"/>
            </a:solidFill>
            <a:miter lim="400000"/>
            <a:tailEnd type="stealth"/>
          </a:ln>
        </p:spPr>
        <p:txBody>
          <a:bodyPr lIns="42862" tIns="42862" rIns="42862" bIns="42862" anchor="ctr"/>
          <a:lstStyle/>
          <a:p>
            <a:pPr>
              <a:defRPr sz="3200"/>
            </a:pPr>
            <a:endParaRPr sz="1920"/>
          </a:p>
        </p:txBody>
      </p:sp>
      <p:sp>
        <p:nvSpPr>
          <p:cNvPr id="61" name="Shape 3585"/>
          <p:cNvSpPr/>
          <p:nvPr/>
        </p:nvSpPr>
        <p:spPr>
          <a:xfrm>
            <a:off x="2608473" y="1676324"/>
            <a:ext cx="2396624" cy="1"/>
          </a:xfrm>
          <a:prstGeom prst="line">
            <a:avLst/>
          </a:prstGeom>
          <a:ln w="38100">
            <a:solidFill>
              <a:srgbClr val="000000"/>
            </a:solidFill>
            <a:miter lim="400000"/>
            <a:tailEnd type="stealth"/>
          </a:ln>
        </p:spPr>
        <p:txBody>
          <a:bodyPr lIns="42862" tIns="42862" rIns="42862" bIns="42862" anchor="ctr"/>
          <a:lstStyle/>
          <a:p>
            <a:pPr>
              <a:defRPr sz="3200"/>
            </a:pPr>
            <a:endParaRPr sz="1920"/>
          </a:p>
        </p:txBody>
      </p:sp>
      <p:grpSp>
        <p:nvGrpSpPr>
          <p:cNvPr id="62" name="Group 61"/>
          <p:cNvGrpSpPr/>
          <p:nvPr/>
        </p:nvGrpSpPr>
        <p:grpSpPr>
          <a:xfrm>
            <a:off x="607829" y="1108663"/>
            <a:ext cx="1450862" cy="1135322"/>
            <a:chOff x="469074" y="1443648"/>
            <a:chExt cx="941470" cy="777240"/>
          </a:xfrm>
        </p:grpSpPr>
        <p:sp>
          <p:nvSpPr>
            <p:cNvPr id="79" name="Rectangle 78"/>
            <p:cNvSpPr/>
            <p:nvPr/>
          </p:nvSpPr>
          <p:spPr>
            <a:xfrm>
              <a:off x="469074" y="1763688"/>
              <a:ext cx="149382" cy="4572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0" name="Rectangle 79"/>
            <p:cNvSpPr/>
            <p:nvPr/>
          </p:nvSpPr>
          <p:spPr>
            <a:xfrm>
              <a:off x="627492" y="1539256"/>
              <a:ext cx="149382" cy="68163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1" name="Rectangle 80"/>
            <p:cNvSpPr/>
            <p:nvPr/>
          </p:nvSpPr>
          <p:spPr>
            <a:xfrm>
              <a:off x="785910" y="1672248"/>
              <a:ext cx="149382" cy="54864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2" name="Rectangle 81"/>
            <p:cNvSpPr/>
            <p:nvPr/>
          </p:nvSpPr>
          <p:spPr>
            <a:xfrm>
              <a:off x="944328" y="1946568"/>
              <a:ext cx="149382" cy="27432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3" name="Rectangle 82"/>
            <p:cNvSpPr/>
            <p:nvPr/>
          </p:nvSpPr>
          <p:spPr>
            <a:xfrm>
              <a:off x="1261162" y="1443648"/>
              <a:ext cx="149382" cy="77724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4" name="Rectangle 83"/>
            <p:cNvSpPr/>
            <p:nvPr/>
          </p:nvSpPr>
          <p:spPr>
            <a:xfrm>
              <a:off x="1102746" y="1672248"/>
              <a:ext cx="149382" cy="54864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63" name="TextBox 62"/>
              <p:cNvSpPr txBox="1"/>
              <p:nvPr/>
            </p:nvSpPr>
            <p:spPr>
              <a:xfrm>
                <a:off x="1050972" y="-60522"/>
                <a:ext cx="532517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4000" b="0" i="0" smtClean="0">
                          <a:latin typeface="Cambria Math" panose="02040503050406030204" pitchFamily="18" charset="0"/>
                        </a:rPr>
                        <m:t>z</m:t>
                      </m:r>
                    </m:oMath>
                  </m:oMathPara>
                </a14:m>
                <a:endParaRPr lang="en-US" sz="4000" dirty="0"/>
              </a:p>
            </p:txBody>
          </p:sp>
        </mc:Choice>
        <mc:Fallback xmlns="">
          <p:sp>
            <p:nvSpPr>
              <p:cNvPr id="63" name="TextBox 6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50972" y="-60522"/>
                <a:ext cx="532517" cy="707886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4" name="TextBox 63"/>
              <p:cNvSpPr txBox="1"/>
              <p:nvPr/>
            </p:nvSpPr>
            <p:spPr>
              <a:xfrm>
                <a:off x="5614571" y="-60522"/>
                <a:ext cx="1271502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4000" b="0" i="0" smtClean="0">
                          <a:latin typeface="Cambria Math" panose="02040503050406030204" pitchFamily="18" charset="0"/>
                        </a:rPr>
                        <m:t>G</m:t>
                      </m:r>
                      <m:r>
                        <a:rPr lang="en-US" sz="4000" b="0" i="0" smtClean="0">
                          <a:latin typeface="Cambria Math" panose="02040503050406030204" pitchFamily="18" charset="0"/>
                        </a:rPr>
                        <m:t>(</m:t>
                      </m:r>
                      <m:r>
                        <m:rPr>
                          <m:sty m:val="p"/>
                        </m:rPr>
                        <a:rPr lang="en-US" sz="4000" b="0" i="0" smtClean="0">
                          <a:latin typeface="Cambria Math" panose="02040503050406030204" pitchFamily="18" charset="0"/>
                        </a:rPr>
                        <m:t>z</m:t>
                      </m:r>
                      <m:r>
                        <a:rPr lang="en-US" sz="4000" b="0" i="0" smtClean="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US" sz="4000" dirty="0"/>
              </a:p>
            </p:txBody>
          </p:sp>
        </mc:Choice>
        <mc:Fallback xmlns="">
          <p:sp>
            <p:nvSpPr>
              <p:cNvPr id="64" name="TextBox 6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14571" y="-60522"/>
                <a:ext cx="1271502" cy="707886"/>
              </a:xfrm>
              <a:prstGeom prst="rect">
                <a:avLst/>
              </a:prstGeom>
              <a:blipFill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65" name="Group 64"/>
          <p:cNvGrpSpPr/>
          <p:nvPr/>
        </p:nvGrpSpPr>
        <p:grpSpPr>
          <a:xfrm>
            <a:off x="8179296" y="854630"/>
            <a:ext cx="1227374" cy="1643509"/>
            <a:chOff x="1698576" y="4114800"/>
            <a:chExt cx="2232248" cy="2395642"/>
          </a:xfrm>
        </p:grpSpPr>
        <p:grpSp>
          <p:nvGrpSpPr>
            <p:cNvPr id="74" name="Group 73"/>
            <p:cNvGrpSpPr/>
            <p:nvPr/>
          </p:nvGrpSpPr>
          <p:grpSpPr>
            <a:xfrm>
              <a:off x="1698576" y="4114800"/>
              <a:ext cx="2232248" cy="2395642"/>
              <a:chOff x="2343849" y="5134736"/>
              <a:chExt cx="909648" cy="1349560"/>
            </a:xfrm>
          </p:grpSpPr>
          <p:sp>
            <p:nvSpPr>
              <p:cNvPr id="76" name="Shape 3567"/>
              <p:cNvSpPr/>
              <p:nvPr/>
            </p:nvSpPr>
            <p:spPr>
              <a:xfrm rot="10800000">
                <a:off x="268321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77" name="Shape 3568"/>
              <p:cNvSpPr/>
              <p:nvPr/>
            </p:nvSpPr>
            <p:spPr>
              <a:xfrm rot="10800000">
                <a:off x="3022591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78" name="Shape 3569"/>
              <p:cNvSpPr/>
              <p:nvPr/>
            </p:nvSpPr>
            <p:spPr>
              <a:xfrm rot="10800000">
                <a:off x="234384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75" name="Rectangle 74"/>
                <p:cNvSpPr/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solidFill>
                  <a:schemeClr val="bg1"/>
                </a:solidFill>
                <a:ln w="28575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14:m>
                    <m:oMathPara xmlns:m="http://schemas.openxmlformats.org/officeDocument/2006/math">
                      <m:oMathParaPr>
                        <m:jc m:val="center"/>
                      </m:oMathParaPr>
                      <m:oMath xmlns:m="http://schemas.openxmlformats.org/officeDocument/2006/math">
                        <m:r>
                          <m:rPr>
                            <m:sty m:val="p"/>
                          </m:rPr>
                          <a:rPr lang="en-US" sz="5000" b="0" i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D</m:t>
                        </m:r>
                      </m:oMath>
                    </m:oMathPara>
                  </a14:m>
                  <a:endParaRPr lang="en-US" sz="5000" dirty="0">
                    <a:solidFill>
                      <a:schemeClr val="tx1"/>
                    </a:solidFill>
                  </a:endParaRPr>
                </a:p>
              </p:txBody>
            </p:sp>
          </mc:Choice>
          <mc:Fallback xmlns="">
            <p:sp>
              <p:nvSpPr>
                <p:cNvPr id="75" name="Rectangle 74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blipFill>
                  <a:blip r:embed="rId8"/>
                  <a:stretch>
                    <a:fillRect/>
                  </a:stretch>
                </a:blipFill>
                <a:ln w="28575">
                  <a:solidFill>
                    <a:schemeClr val="tx1"/>
                  </a:solidFill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67" name="Group 66"/>
          <p:cNvGrpSpPr/>
          <p:nvPr/>
        </p:nvGrpSpPr>
        <p:grpSpPr>
          <a:xfrm>
            <a:off x="3135498" y="854570"/>
            <a:ext cx="1227374" cy="1643509"/>
            <a:chOff x="1698576" y="4114800"/>
            <a:chExt cx="2232248" cy="2395642"/>
          </a:xfrm>
        </p:grpSpPr>
        <p:grpSp>
          <p:nvGrpSpPr>
            <p:cNvPr id="69" name="Group 68"/>
            <p:cNvGrpSpPr/>
            <p:nvPr/>
          </p:nvGrpSpPr>
          <p:grpSpPr>
            <a:xfrm>
              <a:off x="1698576" y="4114800"/>
              <a:ext cx="2232248" cy="2395642"/>
              <a:chOff x="2343849" y="5134736"/>
              <a:chExt cx="909648" cy="1349560"/>
            </a:xfrm>
          </p:grpSpPr>
          <p:sp>
            <p:nvSpPr>
              <p:cNvPr id="71" name="Shape 3567"/>
              <p:cNvSpPr/>
              <p:nvPr/>
            </p:nvSpPr>
            <p:spPr>
              <a:xfrm rot="10800000">
                <a:off x="268321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72" name="Shape 3568"/>
              <p:cNvSpPr/>
              <p:nvPr/>
            </p:nvSpPr>
            <p:spPr>
              <a:xfrm rot="10800000">
                <a:off x="3022591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73" name="Shape 3569"/>
              <p:cNvSpPr/>
              <p:nvPr/>
            </p:nvSpPr>
            <p:spPr>
              <a:xfrm rot="10800000">
                <a:off x="234384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70" name="Rectangle 69"/>
                <p:cNvSpPr/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solidFill>
                  <a:schemeClr val="bg1"/>
                </a:solidFill>
                <a:ln w="28575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14:m>
                    <m:oMathPara xmlns:m="http://schemas.openxmlformats.org/officeDocument/2006/math">
                      <m:oMathParaPr>
                        <m:jc m:val="center"/>
                      </m:oMathParaPr>
                      <m:oMath xmlns:m="http://schemas.openxmlformats.org/officeDocument/2006/math">
                        <m:r>
                          <m:rPr>
                            <m:sty m:val="p"/>
                          </m:rPr>
                          <a:rPr lang="en-US" altLang="zh-CN" sz="5000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G</m:t>
                        </m:r>
                      </m:oMath>
                    </m:oMathPara>
                  </a14:m>
                  <a:endParaRPr lang="en-US" sz="5000" dirty="0">
                    <a:solidFill>
                      <a:schemeClr val="tx1"/>
                    </a:solidFill>
                  </a:endParaRPr>
                </a:p>
              </p:txBody>
            </p:sp>
          </mc:Choice>
          <mc:Fallback xmlns="">
            <p:sp>
              <p:nvSpPr>
                <p:cNvPr id="70" name="Rectangle 69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blipFill>
                  <a:blip r:embed="rId9"/>
                  <a:stretch>
                    <a:fillRect/>
                  </a:stretch>
                </a:blipFill>
                <a:ln w="28575">
                  <a:solidFill>
                    <a:schemeClr val="tx1"/>
                  </a:solidFill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85" name="Group 84"/>
          <p:cNvGrpSpPr/>
          <p:nvPr/>
        </p:nvGrpSpPr>
        <p:grpSpPr>
          <a:xfrm>
            <a:off x="8179296" y="3968520"/>
            <a:ext cx="1227374" cy="1643509"/>
            <a:chOff x="1698576" y="4114800"/>
            <a:chExt cx="2232248" cy="2395642"/>
          </a:xfrm>
        </p:grpSpPr>
        <p:grpSp>
          <p:nvGrpSpPr>
            <p:cNvPr id="86" name="Group 85"/>
            <p:cNvGrpSpPr/>
            <p:nvPr/>
          </p:nvGrpSpPr>
          <p:grpSpPr>
            <a:xfrm>
              <a:off x="1698576" y="4114800"/>
              <a:ext cx="2232248" cy="2395642"/>
              <a:chOff x="2343849" y="5134736"/>
              <a:chExt cx="909648" cy="1349560"/>
            </a:xfrm>
          </p:grpSpPr>
          <p:sp>
            <p:nvSpPr>
              <p:cNvPr id="88" name="Shape 3567"/>
              <p:cNvSpPr/>
              <p:nvPr/>
            </p:nvSpPr>
            <p:spPr>
              <a:xfrm rot="10800000">
                <a:off x="268321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89" name="Shape 3568"/>
              <p:cNvSpPr/>
              <p:nvPr/>
            </p:nvSpPr>
            <p:spPr>
              <a:xfrm rot="10800000">
                <a:off x="3022591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90" name="Shape 3569"/>
              <p:cNvSpPr/>
              <p:nvPr/>
            </p:nvSpPr>
            <p:spPr>
              <a:xfrm rot="10800000">
                <a:off x="234384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87" name="Rectangle 86"/>
                <p:cNvSpPr/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solidFill>
                  <a:schemeClr val="bg1"/>
                </a:solidFill>
                <a:ln w="28575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14:m>
                    <m:oMathPara xmlns:m="http://schemas.openxmlformats.org/officeDocument/2006/math">
                      <m:oMathParaPr>
                        <m:jc m:val="center"/>
                      </m:oMathParaPr>
                      <m:oMath xmlns:m="http://schemas.openxmlformats.org/officeDocument/2006/math">
                        <m:r>
                          <m:rPr>
                            <m:sty m:val="p"/>
                          </m:rPr>
                          <a:rPr lang="en-US" sz="5000" b="0" i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D</m:t>
                        </m:r>
                      </m:oMath>
                    </m:oMathPara>
                  </a14:m>
                  <a:endParaRPr lang="en-US" sz="5000" dirty="0">
                    <a:solidFill>
                      <a:schemeClr val="tx1"/>
                    </a:solidFill>
                  </a:endParaRPr>
                </a:p>
              </p:txBody>
            </p:sp>
          </mc:Choice>
          <mc:Fallback xmlns="">
            <p:sp>
              <p:nvSpPr>
                <p:cNvPr id="87" name="Rectangle 86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blipFill>
                  <a:blip r:embed="rId10"/>
                  <a:stretch>
                    <a:fillRect/>
                  </a:stretch>
                </a:blipFill>
                <a:ln w="28575">
                  <a:solidFill>
                    <a:schemeClr val="tx1"/>
                  </a:solidFill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92" name="TextBox 91"/>
              <p:cNvSpPr txBox="1"/>
              <p:nvPr/>
            </p:nvSpPr>
            <p:spPr>
              <a:xfrm>
                <a:off x="6044069" y="3118882"/>
                <a:ext cx="513133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4000" b="0" i="0" smtClean="0">
                          <a:latin typeface="Cambria Math" panose="02040503050406030204" pitchFamily="18" charset="0"/>
                        </a:rPr>
                        <m:t>x</m:t>
                      </m:r>
                    </m:oMath>
                  </m:oMathPara>
                </a14:m>
                <a:endParaRPr lang="en-US" sz="4000" dirty="0"/>
              </a:p>
            </p:txBody>
          </p:sp>
        </mc:Choice>
        <mc:Fallback xmlns="">
          <p:sp>
            <p:nvSpPr>
              <p:cNvPr id="92" name="TextBox 9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44069" y="3118882"/>
                <a:ext cx="513133" cy="707886"/>
              </a:xfrm>
              <a:prstGeom prst="rect">
                <a:avLst/>
              </a:prstGeom>
              <a:blipFill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" name="Straight Arrow Connector 2"/>
          <p:cNvCxnSpPr/>
          <p:nvPr/>
        </p:nvCxnSpPr>
        <p:spPr>
          <a:xfrm flipV="1">
            <a:off x="13075840" y="1220448"/>
            <a:ext cx="0" cy="950136"/>
          </a:xfrm>
          <a:prstGeom prst="straightConnector1">
            <a:avLst/>
          </a:prstGeom>
          <a:ln w="1524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Shape 3630"/>
          <p:cNvSpPr/>
          <p:nvPr/>
        </p:nvSpPr>
        <p:spPr>
          <a:xfrm>
            <a:off x="10181196" y="4466097"/>
            <a:ext cx="3182676" cy="648355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square" lIns="42862" tIns="42862" rIns="42862" bIns="42862" numCol="1" anchor="ctr">
            <a:noAutofit/>
          </a:bodyPr>
          <a:lstStyle/>
          <a:p>
            <a:pPr>
              <a:defRPr sz="6000" b="1">
                <a:solidFill>
                  <a:schemeClr val="accent2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r>
              <a:rPr sz="6000" dirty="0">
                <a:solidFill>
                  <a:srgbClr val="00B050"/>
                </a:solidFill>
                <a:latin typeface="+mj-lt"/>
                <a:cs typeface="Times New Roman" panose="02020603050405020304" pitchFamily="18" charset="0"/>
              </a:rPr>
              <a:t>real</a:t>
            </a:r>
            <a:r>
              <a:rPr sz="6000" dirty="0">
                <a:latin typeface="+mj-lt"/>
                <a:cs typeface="Times New Roman" panose="02020603050405020304" pitchFamily="18" charset="0"/>
              </a:rPr>
              <a:t> </a:t>
            </a:r>
            <a:r>
              <a:rPr sz="6000" dirty="0">
                <a:solidFill>
                  <a:srgbClr val="00B050"/>
                </a:solidFill>
                <a:latin typeface="+mj-lt"/>
                <a:cs typeface="Times New Roman" panose="02020603050405020304" pitchFamily="18" charset="0"/>
                <a:sym typeface="Helvetica Light"/>
              </a:rPr>
              <a:t>0.</a:t>
            </a:r>
            <a:r>
              <a:rPr lang="en-US" sz="6000" dirty="0">
                <a:solidFill>
                  <a:srgbClr val="00B050"/>
                </a:solidFill>
                <a:latin typeface="+mj-lt"/>
                <a:cs typeface="Times New Roman" panose="02020603050405020304" pitchFamily="18" charset="0"/>
                <a:sym typeface="Helvetica Light"/>
              </a:rPr>
              <a:t>9</a:t>
            </a:r>
            <a:endParaRPr sz="6000" dirty="0">
              <a:solidFill>
                <a:srgbClr val="00B050"/>
              </a:solidFill>
              <a:latin typeface="+mj-lt"/>
              <a:cs typeface="Times New Roman" panose="02020603050405020304" pitchFamily="18" charset="0"/>
              <a:sym typeface="Helvetica Light"/>
            </a:endParaRPr>
          </a:p>
        </p:txBody>
      </p:sp>
    </p:spTree>
    <p:extLst>
      <p:ext uri="{BB962C8B-B14F-4D97-AF65-F5344CB8AC3E}">
        <p14:creationId xmlns:p14="http://schemas.microsoft.com/office/powerpoint/2010/main" val="2192704943"/>
      </p:ext>
    </p:extLst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Images generated by GANs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1869329" y="6706835"/>
            <a:ext cx="453650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>
                <a:solidFill>
                  <a:schemeClr val="tx1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Sample </a:t>
            </a:r>
            <a:r>
              <a:rPr lang="en-US" altLang="zh-CN" sz="3200" dirty="0">
                <a:solidFill>
                  <a:schemeClr val="tx1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shoes images </a:t>
            </a:r>
          </a:p>
          <a:p>
            <a:pPr algn="ctr"/>
            <a:r>
              <a:rPr lang="en-US" sz="3200" dirty="0">
                <a:latin typeface="Calibri" panose="020F0502020204030204" pitchFamily="34" charset="0"/>
                <a:cs typeface="Times New Roman" panose="02020603050405020304" pitchFamily="18" charset="0"/>
              </a:rPr>
              <a:t>from </a:t>
            </a:r>
            <a:r>
              <a:rPr lang="en-US" sz="3200" dirty="0"/>
              <a:t>Zappos.com</a:t>
            </a:r>
          </a:p>
          <a:p>
            <a:pPr algn="ctr"/>
            <a:r>
              <a:rPr lang="en-US" sz="3200" dirty="0">
                <a:solidFill>
                  <a:schemeClr val="tx1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[Yu and </a:t>
            </a:r>
            <a:r>
              <a:rPr lang="en-US" sz="3200" dirty="0" err="1">
                <a:solidFill>
                  <a:schemeClr val="tx1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Grauman</a:t>
            </a:r>
            <a:r>
              <a:rPr lang="en-US" sz="3200" dirty="0">
                <a:solidFill>
                  <a:schemeClr val="tx1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 2014]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Box 22"/>
              <p:cNvSpPr txBox="1"/>
              <p:nvPr/>
            </p:nvSpPr>
            <p:spPr>
              <a:xfrm>
                <a:off x="8514653" y="6695728"/>
                <a:ext cx="4236865" cy="107721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en-US" sz="3200" dirty="0">
                    <a:solidFill>
                      <a:schemeClr val="tx1"/>
                    </a:solidFill>
                    <a:latin typeface="Calibri" panose="020F0502020204030204" pitchFamily="34" charset="0"/>
                    <a:cs typeface="Times New Roman" panose="02020603050405020304" pitchFamily="18" charset="0"/>
                  </a:rPr>
                  <a:t>Random image samples </a:t>
                </a:r>
              </a:p>
              <a:p>
                <a:pPr algn="ctr"/>
                <a:r>
                  <a:rPr lang="en-US" sz="3200" dirty="0">
                    <a:solidFill>
                      <a:schemeClr val="tx1"/>
                    </a:solidFill>
                    <a:latin typeface="Calibri" panose="020F0502020204030204" pitchFamily="34" charset="0"/>
                    <a:cs typeface="Times New Roman" panose="02020603050405020304" pitchFamily="18" charset="0"/>
                  </a:rPr>
                  <a:t>from Generator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US" altLang="zh-CN" sz="3200" i="1" dirty="0">
                        <a:latin typeface="Cambria Math" panose="02040503050406030204" pitchFamily="18" charset="0"/>
                        <a:cs typeface="Times New Roman" panose="02020603050405020304" pitchFamily="18" charset="0"/>
                      </a:rPr>
                      <m:t>G</m:t>
                    </m:r>
                    <m:r>
                      <a:rPr lang="en-US" altLang="zh-CN" sz="3200" i="1" dirty="0">
                        <a:latin typeface="Cambria Math" panose="02040503050406030204" pitchFamily="18" charset="0"/>
                        <a:cs typeface="Times New Roman" panose="02020603050405020304" pitchFamily="18" charset="0"/>
                      </a:rPr>
                      <m:t>(</m:t>
                    </m:r>
                    <m:r>
                      <m:rPr>
                        <m:sty m:val="p"/>
                      </m:rPr>
                      <a:rPr lang="en-US" altLang="zh-CN" sz="3200" i="1" dirty="0" smtClean="0">
                        <a:latin typeface="Cambria Math" panose="02040503050406030204" pitchFamily="18" charset="0"/>
                        <a:cs typeface="Times New Roman" panose="02020603050405020304" pitchFamily="18" charset="0"/>
                      </a:rPr>
                      <m:t>z</m:t>
                    </m:r>
                  </m:oMath>
                </a14:m>
                <a:r>
                  <a:rPr lang="en-US" sz="3200" dirty="0">
                    <a:solidFill>
                      <a:schemeClr val="tx1"/>
                    </a:solidFill>
                    <a:latin typeface="Calibri" panose="020F0502020204030204" pitchFamily="34" charset="0"/>
                    <a:cs typeface="Times New Roman" panose="02020603050405020304" pitchFamily="18" charset="0"/>
                  </a:rPr>
                  <a:t>)</a:t>
                </a:r>
              </a:p>
            </p:txBody>
          </p:sp>
        </mc:Choice>
        <mc:Fallback xmlns="">
          <p:sp>
            <p:nvSpPr>
              <p:cNvPr id="23" name="TextBox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514653" y="6695728"/>
                <a:ext cx="4236865" cy="1077218"/>
              </a:xfrm>
              <a:prstGeom prst="rect">
                <a:avLst/>
              </a:prstGeom>
              <a:blipFill rotWithShape="0">
                <a:blip r:embed="rId4"/>
                <a:stretch>
                  <a:fillRect l="-3309" t="-7345" r="-3022" b="-18079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" name="Picture 2"/>
          <p:cNvPicPr>
            <a:picLocks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4353" y="1694731"/>
            <a:ext cx="5016563" cy="502920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4" name="Picture 3"/>
          <p:cNvPicPr>
            <a:picLocks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12936" y="1666528"/>
            <a:ext cx="4920544" cy="502920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7" name="TextBox 6"/>
          <p:cNvSpPr txBox="1"/>
          <p:nvPr/>
        </p:nvSpPr>
        <p:spPr>
          <a:xfrm>
            <a:off x="11232034" y="7675602"/>
            <a:ext cx="339836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000" dirty="0">
                <a:latin typeface="+mj-lt"/>
                <a:cs typeface="Times New Roman" panose="02020603050405020304" pitchFamily="18" charset="0"/>
              </a:rPr>
              <a:t>[Radford et al. 2015]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1133293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19"/>
    </mc:Choice>
    <mc:Fallback xmlns="">
      <p:transition spd="slow" advTm="471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7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Explore the GANs latent space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1232034" y="7675602"/>
            <a:ext cx="339836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000" dirty="0">
                <a:latin typeface="+mj-lt"/>
                <a:cs typeface="Times New Roman" panose="02020603050405020304" pitchFamily="18" charset="0"/>
              </a:rPr>
              <a:t>[Radford et al. 2015]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/>
              <p:cNvSpPr txBox="1"/>
              <p:nvPr/>
            </p:nvSpPr>
            <p:spPr>
              <a:xfrm>
                <a:off x="1197638" y="1873841"/>
                <a:ext cx="1137876" cy="32072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8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cs typeface="Times New Roman" panose="02020603050405020304" pitchFamily="18" charset="0"/>
                        </a:rPr>
                        <m:t>𝐺</m:t>
                      </m:r>
                      <m:r>
                        <a:rPr lang="en-US" sz="28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cs typeface="Times New Roman" panose="02020603050405020304" pitchFamily="18" charset="0"/>
                        </a:rPr>
                        <m:t>(</m:t>
                      </m:r>
                      <m:sSub>
                        <m:sSubPr>
                          <m:ctrlPr>
                            <a:rPr lang="en-US" sz="2800" b="0" i="1" smtClean="0">
                              <a:solidFill>
                                <a:schemeClr val="tx1"/>
                              </a:solidFill>
                              <a:latin typeface="Cambria Math" charset="0"/>
                              <a:cs typeface="Times New Roman" panose="02020603050405020304" pitchFamily="18" charset="0"/>
                            </a:rPr>
                          </m:ctrlPr>
                        </m:sSubPr>
                        <m:e>
                          <m:r>
                            <a:rPr lang="en-US" sz="28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cs typeface="Times New Roman" panose="02020603050405020304" pitchFamily="18" charset="0"/>
                            </a:rPr>
                            <m:t>𝑧</m:t>
                          </m:r>
                        </m:e>
                        <m:sub>
                          <m:r>
                            <a:rPr lang="en-US" sz="28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cs typeface="Times New Roman" panose="02020603050405020304" pitchFamily="18" charset="0"/>
                            </a:rPr>
                            <m:t>0</m:t>
                          </m:r>
                        </m:sub>
                      </m:sSub>
                      <m:r>
                        <a:rPr lang="en-US" sz="28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cs typeface="Times New Roman" panose="02020603050405020304" pitchFamily="18" charset="0"/>
                        </a:rPr>
                        <m:t>)</m:t>
                      </m:r>
                    </m:oMath>
                  </m:oMathPara>
                </a14:m>
                <a:endParaRPr lang="en-US" sz="2800" dirty="0">
                  <a:solidFill>
                    <a:schemeClr val="tx1"/>
                  </a:solidFill>
                  <a:latin typeface="Calibri" panose="020F0502020204030204" pitchFamily="34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8" name="TextBox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97638" y="1873841"/>
                <a:ext cx="1137876" cy="320729"/>
              </a:xfrm>
              <a:prstGeom prst="rect">
                <a:avLst/>
              </a:prstGeom>
              <a:blipFill>
                <a:blip r:embed="rId4"/>
                <a:stretch>
                  <a:fillRect b="-4339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/>
              <p:cNvSpPr txBox="1"/>
              <p:nvPr/>
            </p:nvSpPr>
            <p:spPr>
              <a:xfrm>
                <a:off x="12533525" y="1873841"/>
                <a:ext cx="1129605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8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cs typeface="Times New Roman" panose="02020603050405020304" pitchFamily="18" charset="0"/>
                        </a:rPr>
                        <m:t>𝐺</m:t>
                      </m:r>
                      <m:r>
                        <a:rPr lang="en-US" sz="28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cs typeface="Times New Roman" panose="02020603050405020304" pitchFamily="18" charset="0"/>
                        </a:rPr>
                        <m:t>(</m:t>
                      </m:r>
                      <m:sSub>
                        <m:sSubPr>
                          <m:ctrlPr>
                            <a:rPr lang="en-US" sz="2800" b="0" i="1" smtClean="0">
                              <a:solidFill>
                                <a:schemeClr val="tx1"/>
                              </a:solidFill>
                              <a:latin typeface="Cambria Math" charset="0"/>
                              <a:cs typeface="Times New Roman" panose="02020603050405020304" pitchFamily="18" charset="0"/>
                            </a:rPr>
                          </m:ctrlPr>
                        </m:sSubPr>
                        <m:e>
                          <m:r>
                            <a:rPr lang="en-US" sz="28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cs typeface="Times New Roman" panose="02020603050405020304" pitchFamily="18" charset="0"/>
                            </a:rPr>
                            <m:t>𝑧</m:t>
                          </m:r>
                        </m:e>
                        <m:sub>
                          <m:r>
                            <a:rPr lang="en-US" sz="28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cs typeface="Times New Roman" panose="02020603050405020304" pitchFamily="18" charset="0"/>
                            </a:rPr>
                            <m:t>1</m:t>
                          </m:r>
                        </m:sub>
                      </m:sSub>
                      <m:r>
                        <a:rPr lang="en-US" sz="28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cs typeface="Times New Roman" panose="02020603050405020304" pitchFamily="18" charset="0"/>
                        </a:rPr>
                        <m:t>)</m:t>
                      </m:r>
                    </m:oMath>
                  </m:oMathPara>
                </a14:m>
                <a:endParaRPr lang="en-US" sz="2800" dirty="0">
                  <a:solidFill>
                    <a:schemeClr val="tx1"/>
                  </a:solidFill>
                  <a:latin typeface="Calibri" panose="020F0502020204030204" pitchFamily="34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9" name="TextBox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533525" y="1873841"/>
                <a:ext cx="1129605" cy="523220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/>
              <p:cNvSpPr txBox="1"/>
              <p:nvPr/>
            </p:nvSpPr>
            <p:spPr>
              <a:xfrm>
                <a:off x="2850704" y="1873841"/>
                <a:ext cx="9016507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en-US" sz="3200" dirty="0"/>
                  <a:t>Linear Interpolation in z space: </a:t>
                </a:r>
                <a14:m>
                  <m:oMath xmlns:m="http://schemas.openxmlformats.org/officeDocument/2006/math">
                    <m:r>
                      <a:rPr lang="en-US" sz="3200" i="1">
                        <a:latin typeface="Cambria Math" panose="02040503050406030204" pitchFamily="18" charset="0"/>
                        <a:cs typeface="Times New Roman" panose="02020603050405020304" pitchFamily="18" charset="0"/>
                      </a:rPr>
                      <m:t>𝐺</m:t>
                    </m:r>
                    <m:r>
                      <a:rPr lang="en-US" sz="3200" i="1">
                        <a:latin typeface="Cambria Math" panose="02040503050406030204" pitchFamily="18" charset="0"/>
                        <a:cs typeface="Times New Roman" panose="02020603050405020304" pitchFamily="18" charset="0"/>
                      </a:rPr>
                      <m:t>(</m:t>
                    </m:r>
                    <m:sSub>
                      <m:sSubPr>
                        <m:ctrlPr>
                          <a:rPr lang="en-US" sz="3200" i="1">
                            <a:latin typeface="Cambria Math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US" sz="3200" i="1">
                            <a:latin typeface="Cambria Math" panose="02040503050406030204" pitchFamily="18" charset="0"/>
                            <a:cs typeface="Times New Roman" panose="02020603050405020304" pitchFamily="18" charset="0"/>
                          </a:rPr>
                          <m:t>𝑧</m:t>
                        </m:r>
                      </m:e>
                      <m:sub>
                        <m:r>
                          <a:rPr lang="en-US" sz="3200" i="1">
                            <a:latin typeface="Cambria Math" panose="02040503050406030204" pitchFamily="18" charset="0"/>
                            <a:cs typeface="Times New Roman" panose="02020603050405020304" pitchFamily="18" charset="0"/>
                          </a:rPr>
                          <m:t>0</m:t>
                        </m:r>
                      </m:sub>
                    </m:sSub>
                    <m:r>
                      <a:rPr lang="en-US" sz="3200" i="1">
                        <a:latin typeface="Cambria Math" panose="02040503050406030204" pitchFamily="18" charset="0"/>
                        <a:cs typeface="Times New Roman" panose="02020603050405020304" pitchFamily="18" charset="0"/>
                      </a:rPr>
                      <m:t>+</m:t>
                    </m:r>
                    <m:r>
                      <a:rPr lang="en-US" sz="3200" i="1">
                        <a:latin typeface="Cambria Math" panose="02040503050406030204" pitchFamily="18" charset="0"/>
                        <a:cs typeface="Times New Roman" panose="02020603050405020304" pitchFamily="18" charset="0"/>
                      </a:rPr>
                      <m:t>𝑡</m:t>
                    </m:r>
                    <m:r>
                      <a:rPr lang="en-US" sz="3200" i="1">
                        <a:latin typeface="Cambria Math" panose="02040503050406030204" pitchFamily="18" charset="0"/>
                        <a:cs typeface="Times New Roman" panose="02020603050405020304" pitchFamily="18" charset="0"/>
                      </a:rPr>
                      <m:t>⋅(</m:t>
                    </m:r>
                    <m:sSub>
                      <m:sSubPr>
                        <m:ctrlPr>
                          <a:rPr lang="en-US" sz="3200" i="1">
                            <a:latin typeface="Cambria Math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US" sz="3200" i="1">
                            <a:latin typeface="Cambria Math" panose="02040503050406030204" pitchFamily="18" charset="0"/>
                            <a:cs typeface="Times New Roman" panose="02020603050405020304" pitchFamily="18" charset="0"/>
                          </a:rPr>
                          <m:t>𝑧</m:t>
                        </m:r>
                      </m:e>
                      <m:sub>
                        <m:r>
                          <a:rPr lang="en-US" sz="3200" i="1">
                            <a:latin typeface="Cambria Math" panose="02040503050406030204" pitchFamily="18" charset="0"/>
                            <a:cs typeface="Times New Roman" panose="02020603050405020304" pitchFamily="18" charset="0"/>
                          </a:rPr>
                          <m:t>1</m:t>
                        </m:r>
                      </m:sub>
                    </m:sSub>
                    <m:r>
                      <a:rPr lang="en-US" sz="3200" i="1">
                        <a:latin typeface="Cambria Math" panose="02040503050406030204" pitchFamily="18" charset="0"/>
                        <a:cs typeface="Times New Roman" panose="02020603050405020304" pitchFamily="18" charset="0"/>
                      </a:rPr>
                      <m:t>−</m:t>
                    </m:r>
                    <m:sSub>
                      <m:sSubPr>
                        <m:ctrlPr>
                          <a:rPr lang="en-US" sz="3200" i="1">
                            <a:latin typeface="Cambria Math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US" sz="3200" i="1">
                            <a:latin typeface="Cambria Math" panose="02040503050406030204" pitchFamily="18" charset="0"/>
                            <a:cs typeface="Times New Roman" panose="02020603050405020304" pitchFamily="18" charset="0"/>
                          </a:rPr>
                          <m:t>𝑧</m:t>
                        </m:r>
                      </m:e>
                      <m:sub>
                        <m:r>
                          <a:rPr lang="en-US" sz="3200" i="1">
                            <a:latin typeface="Cambria Math" panose="02040503050406030204" pitchFamily="18" charset="0"/>
                            <a:cs typeface="Times New Roman" panose="02020603050405020304" pitchFamily="18" charset="0"/>
                          </a:rPr>
                          <m:t>0</m:t>
                        </m:r>
                      </m:sub>
                    </m:sSub>
                    <m:r>
                      <a:rPr lang="en-US" sz="3200" i="1">
                        <a:latin typeface="Cambria Math" panose="02040503050406030204" pitchFamily="18" charset="0"/>
                        <a:cs typeface="Times New Roman" panose="02020603050405020304" pitchFamily="18" charset="0"/>
                      </a:rPr>
                      <m:t>))</m:t>
                    </m:r>
                  </m:oMath>
                </a14:m>
                <a:r>
                  <a:rPr lang="en-US" sz="3200" dirty="0"/>
                  <a:t> </a:t>
                </a:r>
              </a:p>
            </p:txBody>
          </p:sp>
        </mc:Choice>
        <mc:Fallback xmlns="">
          <p:sp>
            <p:nvSpPr>
              <p:cNvPr id="4" name="TextBox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50704" y="1873841"/>
                <a:ext cx="9016507" cy="584775"/>
              </a:xfrm>
              <a:prstGeom prst="rect">
                <a:avLst/>
              </a:prstGeom>
              <a:blipFill>
                <a:blip r:embed="rId6"/>
                <a:stretch>
                  <a:fillRect l="-1285" t="-12500" b="-3437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" name="Picture 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20025" y="2397061"/>
            <a:ext cx="1493103" cy="146304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887741" y="2397061"/>
            <a:ext cx="9050666" cy="146304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2313020" y="2397061"/>
            <a:ext cx="1570614" cy="146304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20024" y="4730972"/>
            <a:ext cx="1493103" cy="146304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850702" y="4730972"/>
            <a:ext cx="9052560" cy="1457382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2" name="Picture 21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2313020" y="4730972"/>
            <a:ext cx="1570614" cy="146304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23" name="TextBox 22"/>
          <p:cNvSpPr txBox="1"/>
          <p:nvPr/>
        </p:nvSpPr>
        <p:spPr>
          <a:xfrm>
            <a:off x="3020437" y="6194321"/>
            <a:ext cx="90877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>
                <a:solidFill>
                  <a:schemeClr val="tx1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Handbag model trained on 137k Amazon handbags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284139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3663"/>
    </mc:Choice>
    <mc:Fallback xmlns="">
      <p:transition spd="slow" advTm="936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3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Limitations of GANs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1520" y="1920242"/>
            <a:ext cx="13167360" cy="5431155"/>
          </a:xfrm>
        </p:spPr>
        <p:txBody>
          <a:bodyPr/>
          <a:lstStyle/>
          <a:p>
            <a:pPr marL="457200" indent="-457200"/>
            <a:r>
              <a:rPr lang="en-US" sz="5400" dirty="0"/>
              <a:t>produce images randomly; hard to control.</a:t>
            </a:r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grpSp>
        <p:nvGrpSpPr>
          <p:cNvPr id="26" name="Group 25"/>
          <p:cNvGrpSpPr/>
          <p:nvPr/>
        </p:nvGrpSpPr>
        <p:grpSpPr>
          <a:xfrm>
            <a:off x="1770584" y="2818656"/>
            <a:ext cx="9613241" cy="2080016"/>
            <a:chOff x="949326" y="2335123"/>
            <a:chExt cx="11400752" cy="2857796"/>
          </a:xfrm>
        </p:grpSpPr>
        <p:grpSp>
          <p:nvGrpSpPr>
            <p:cNvPr id="5" name="Group 1305"/>
            <p:cNvGrpSpPr/>
            <p:nvPr/>
          </p:nvGrpSpPr>
          <p:grpSpPr>
            <a:xfrm>
              <a:off x="3515956" y="2467190"/>
              <a:ext cx="6755284" cy="2725729"/>
              <a:chOff x="0" y="628789"/>
              <a:chExt cx="6415195" cy="2417750"/>
            </a:xfrm>
          </p:grpSpPr>
          <p:grpSp>
            <p:nvGrpSpPr>
              <p:cNvPr id="6" name="Group 1294"/>
              <p:cNvGrpSpPr/>
              <p:nvPr/>
            </p:nvGrpSpPr>
            <p:grpSpPr>
              <a:xfrm>
                <a:off x="0" y="1067033"/>
                <a:ext cx="3819817" cy="1933316"/>
                <a:chOff x="0" y="0"/>
                <a:chExt cx="3819816" cy="1933314"/>
              </a:xfrm>
            </p:grpSpPr>
            <p:pic>
              <p:nvPicPr>
                <p:cNvPr id="17" name="pasted-image.png"/>
                <p:cNvPicPr>
                  <a:picLocks noChangeAspect="1"/>
                </p:cNvPicPr>
                <p:nvPr/>
              </p:nvPicPr>
              <p:blipFill>
                <a:blip r:embed="rId2">
                  <a:extLst/>
                </a:blip>
                <a:srcRect l="11677" t="30522" r="9128" b="10213"/>
                <a:stretch>
                  <a:fillRect/>
                </a:stretch>
              </p:blipFill>
              <p:spPr>
                <a:xfrm>
                  <a:off x="309942" y="15465"/>
                  <a:ext cx="3417516" cy="1598430"/>
                </a:xfrm>
                <a:prstGeom prst="rect">
                  <a:avLst/>
                </a:prstGeom>
                <a:ln w="12700" cap="flat">
                  <a:noFill/>
                  <a:miter lim="400000"/>
                </a:ln>
                <a:effectLst/>
              </p:spPr>
            </p:pic>
            <p:sp>
              <p:nvSpPr>
                <p:cNvPr id="18" name="Shape 1290"/>
                <p:cNvSpPr/>
                <p:nvPr/>
              </p:nvSpPr>
              <p:spPr>
                <a:xfrm rot="16800000">
                  <a:off x="1365964" y="217300"/>
                  <a:ext cx="252592" cy="2671345"/>
                </a:xfrm>
                <a:prstGeom prst="rect">
                  <a:avLst/>
                </a:prstGeom>
                <a:solidFill>
                  <a:srgbClr val="FFFFFF"/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42863" tIns="42863" rIns="42863" bIns="42863" numCol="1" anchor="ctr">
                  <a:noAutofit/>
                </a:bodyPr>
                <a:lstStyle/>
                <a:p>
                  <a:pPr>
                    <a:defRPr sz="2400">
                      <a:solidFill>
                        <a:srgbClr val="FFFFFF"/>
                      </a:solidFill>
                    </a:defRPr>
                  </a:pPr>
                  <a:endParaRPr sz="2025"/>
                </a:p>
              </p:txBody>
            </p:sp>
            <p:sp>
              <p:nvSpPr>
                <p:cNvPr id="19" name="Shape 1291"/>
                <p:cNvSpPr/>
                <p:nvPr/>
              </p:nvSpPr>
              <p:spPr>
                <a:xfrm rot="14580000" flipH="1">
                  <a:off x="2902213" y="733959"/>
                  <a:ext cx="402296" cy="1403216"/>
                </a:xfrm>
                <a:prstGeom prst="rect">
                  <a:avLst/>
                </a:prstGeom>
                <a:solidFill>
                  <a:srgbClr val="FFFFFF"/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42863" tIns="42863" rIns="42863" bIns="42863" numCol="1" anchor="ctr">
                  <a:noAutofit/>
                </a:bodyPr>
                <a:lstStyle/>
                <a:p>
                  <a:pPr>
                    <a:defRPr sz="2400">
                      <a:solidFill>
                        <a:srgbClr val="FFFFFF"/>
                      </a:solidFill>
                    </a:defRPr>
                  </a:pPr>
                  <a:endParaRPr sz="2025"/>
                </a:p>
              </p:txBody>
            </p:sp>
            <p:sp>
              <p:nvSpPr>
                <p:cNvPr id="20" name="Shape 1292"/>
                <p:cNvSpPr/>
                <p:nvPr/>
              </p:nvSpPr>
              <p:spPr>
                <a:xfrm flipH="1">
                  <a:off x="0" y="42142"/>
                  <a:ext cx="402296" cy="1174922"/>
                </a:xfrm>
                <a:prstGeom prst="rect">
                  <a:avLst/>
                </a:prstGeom>
                <a:solidFill>
                  <a:srgbClr val="FFFFFF"/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42863" tIns="42863" rIns="42863" bIns="42863" numCol="1" anchor="ctr">
                  <a:noAutofit/>
                </a:bodyPr>
                <a:lstStyle/>
                <a:p>
                  <a:pPr>
                    <a:defRPr sz="2400">
                      <a:solidFill>
                        <a:srgbClr val="FFFFFF"/>
                      </a:solidFill>
                    </a:defRPr>
                  </a:pPr>
                  <a:endParaRPr sz="2025"/>
                </a:p>
              </p:txBody>
            </p:sp>
            <p:sp>
              <p:nvSpPr>
                <p:cNvPr id="21" name="Shape 1293"/>
                <p:cNvSpPr/>
                <p:nvPr/>
              </p:nvSpPr>
              <p:spPr>
                <a:xfrm flipH="1">
                  <a:off x="3371399" y="0"/>
                  <a:ext cx="396436" cy="808303"/>
                </a:xfrm>
                <a:prstGeom prst="rect">
                  <a:avLst/>
                </a:prstGeom>
                <a:solidFill>
                  <a:srgbClr val="FFFFFF"/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42863" tIns="42863" rIns="42863" bIns="42863" numCol="1" anchor="ctr">
                  <a:noAutofit/>
                </a:bodyPr>
                <a:lstStyle/>
                <a:p>
                  <a:pPr>
                    <a:defRPr sz="2400">
                      <a:solidFill>
                        <a:srgbClr val="FFFFFF"/>
                      </a:solidFill>
                    </a:defRPr>
                  </a:pPr>
                  <a:endParaRPr sz="2025"/>
                </a:p>
              </p:txBody>
            </p:sp>
          </p:grpSp>
          <p:sp>
            <p:nvSpPr>
              <p:cNvPr id="7" name="Shape 1295"/>
              <p:cNvSpPr/>
              <p:nvPr/>
            </p:nvSpPr>
            <p:spPr>
              <a:xfrm>
                <a:off x="3772379" y="642070"/>
                <a:ext cx="262333" cy="2404469"/>
              </a:xfrm>
              <a:prstGeom prst="rect">
                <a:avLst/>
              </a:prstGeom>
              <a:noFill/>
              <a:ln w="25400" cap="flat">
                <a:solidFill>
                  <a:srgbClr val="000000"/>
                </a:solidFill>
                <a:prstDash val="solid"/>
                <a:miter lim="400000"/>
              </a:ln>
              <a:effectLst/>
            </p:spPr>
            <p:txBody>
              <a:bodyPr wrap="square" lIns="42863" tIns="42863" rIns="42863" bIns="42863" numCol="1" anchor="ctr">
                <a:noAutofit/>
              </a:bodyPr>
              <a:lstStyle/>
              <a:p>
                <a:pPr>
                  <a:defRPr sz="2400"/>
                </a:pPr>
                <a:endParaRPr sz="2025"/>
              </a:p>
            </p:txBody>
          </p:sp>
          <p:sp>
            <p:nvSpPr>
              <p:cNvPr id="8" name="Shape 1296"/>
              <p:cNvSpPr/>
              <p:nvPr/>
            </p:nvSpPr>
            <p:spPr>
              <a:xfrm>
                <a:off x="4454018" y="635429"/>
                <a:ext cx="262333" cy="2404469"/>
              </a:xfrm>
              <a:prstGeom prst="rect">
                <a:avLst/>
              </a:prstGeom>
              <a:noFill/>
              <a:ln w="25400" cap="flat">
                <a:solidFill>
                  <a:srgbClr val="000000"/>
                </a:solidFill>
                <a:prstDash val="solid"/>
                <a:miter lim="400000"/>
              </a:ln>
              <a:effectLst/>
            </p:spPr>
            <p:txBody>
              <a:bodyPr wrap="square" lIns="42863" tIns="42863" rIns="42863" bIns="42863" numCol="1" anchor="ctr">
                <a:noAutofit/>
              </a:bodyPr>
              <a:lstStyle/>
              <a:p>
                <a:pPr>
                  <a:defRPr sz="2400"/>
                </a:pPr>
                <a:endParaRPr sz="2025"/>
              </a:p>
            </p:txBody>
          </p:sp>
          <p:sp>
            <p:nvSpPr>
              <p:cNvPr id="9" name="Shape 1297"/>
              <p:cNvSpPr/>
              <p:nvPr/>
            </p:nvSpPr>
            <p:spPr>
              <a:xfrm>
                <a:off x="5144268" y="628789"/>
                <a:ext cx="262332" cy="2404469"/>
              </a:xfrm>
              <a:prstGeom prst="rect">
                <a:avLst/>
              </a:prstGeom>
              <a:noFill/>
              <a:ln w="25400" cap="flat">
                <a:solidFill>
                  <a:srgbClr val="000000"/>
                </a:solidFill>
                <a:prstDash val="solid"/>
                <a:miter lim="400000"/>
              </a:ln>
              <a:effectLst/>
            </p:spPr>
            <p:txBody>
              <a:bodyPr wrap="square" lIns="42863" tIns="42863" rIns="42863" bIns="42863" numCol="1" anchor="ctr">
                <a:noAutofit/>
              </a:bodyPr>
              <a:lstStyle/>
              <a:p>
                <a:pPr>
                  <a:defRPr sz="2400"/>
                </a:pPr>
                <a:endParaRPr sz="2025"/>
              </a:p>
            </p:txBody>
          </p:sp>
          <p:sp>
            <p:nvSpPr>
              <p:cNvPr id="10" name="Shape 1298"/>
              <p:cNvSpPr/>
              <p:nvPr/>
            </p:nvSpPr>
            <p:spPr>
              <a:xfrm>
                <a:off x="5838218" y="628789"/>
                <a:ext cx="262332" cy="2404469"/>
              </a:xfrm>
              <a:prstGeom prst="rect">
                <a:avLst/>
              </a:prstGeom>
              <a:noFill/>
              <a:ln w="25400" cap="flat">
                <a:solidFill>
                  <a:srgbClr val="000000"/>
                </a:solidFill>
                <a:prstDash val="solid"/>
                <a:miter lim="400000"/>
              </a:ln>
              <a:effectLst/>
            </p:spPr>
            <p:txBody>
              <a:bodyPr wrap="square" lIns="42863" tIns="42863" rIns="42863" bIns="42863" numCol="1" anchor="ctr">
                <a:noAutofit/>
              </a:bodyPr>
              <a:lstStyle/>
              <a:p>
                <a:pPr>
                  <a:defRPr sz="2400"/>
                </a:pPr>
                <a:endParaRPr sz="2025"/>
              </a:p>
            </p:txBody>
          </p:sp>
          <p:sp>
            <p:nvSpPr>
              <p:cNvPr id="11" name="Shape 1299"/>
              <p:cNvSpPr/>
              <p:nvPr/>
            </p:nvSpPr>
            <p:spPr>
              <a:xfrm>
                <a:off x="5420139" y="1824502"/>
                <a:ext cx="334656" cy="1"/>
              </a:xfrm>
              <a:prstGeom prst="line">
                <a:avLst/>
              </a:prstGeom>
              <a:noFill/>
              <a:ln w="25400" cap="flat">
                <a:solidFill>
                  <a:srgbClr val="000000"/>
                </a:solidFill>
                <a:prstDash val="solid"/>
                <a:miter lim="400000"/>
                <a:tailEnd type="triangle" w="med" len="med"/>
              </a:ln>
              <a:effectLst/>
            </p:spPr>
            <p:txBody>
              <a:bodyPr wrap="square" lIns="42863" tIns="42863" rIns="42863" bIns="42863" numCol="1" anchor="ctr">
                <a:noAutofit/>
              </a:bodyPr>
              <a:lstStyle/>
              <a:p>
                <a:pPr>
                  <a:defRPr sz="2400"/>
                </a:pPr>
                <a:endParaRPr sz="2025"/>
              </a:p>
            </p:txBody>
          </p:sp>
          <p:sp>
            <p:nvSpPr>
              <p:cNvPr id="12" name="Shape 1300"/>
              <p:cNvSpPr/>
              <p:nvPr/>
            </p:nvSpPr>
            <p:spPr>
              <a:xfrm>
                <a:off x="4718236" y="1824502"/>
                <a:ext cx="334655" cy="1"/>
              </a:xfrm>
              <a:prstGeom prst="line">
                <a:avLst/>
              </a:prstGeom>
              <a:noFill/>
              <a:ln w="25400" cap="flat">
                <a:solidFill>
                  <a:srgbClr val="000000"/>
                </a:solidFill>
                <a:prstDash val="solid"/>
                <a:miter lim="400000"/>
                <a:tailEnd type="triangle" w="med" len="med"/>
              </a:ln>
              <a:effectLst/>
            </p:spPr>
            <p:txBody>
              <a:bodyPr wrap="square" lIns="42863" tIns="42863" rIns="42863" bIns="42863" numCol="1" anchor="ctr">
                <a:noAutofit/>
              </a:bodyPr>
              <a:lstStyle/>
              <a:p>
                <a:pPr>
                  <a:defRPr sz="2400"/>
                </a:pPr>
                <a:endParaRPr sz="2025"/>
              </a:p>
            </p:txBody>
          </p:sp>
          <p:sp>
            <p:nvSpPr>
              <p:cNvPr id="13" name="Shape 1301"/>
              <p:cNvSpPr/>
              <p:nvPr/>
            </p:nvSpPr>
            <p:spPr>
              <a:xfrm>
                <a:off x="4035302" y="1824502"/>
                <a:ext cx="334656" cy="1"/>
              </a:xfrm>
              <a:prstGeom prst="line">
                <a:avLst/>
              </a:prstGeom>
              <a:noFill/>
              <a:ln w="25400" cap="flat">
                <a:solidFill>
                  <a:srgbClr val="000000"/>
                </a:solidFill>
                <a:prstDash val="solid"/>
                <a:miter lim="400000"/>
                <a:tailEnd type="triangle" w="med" len="med"/>
              </a:ln>
              <a:effectLst/>
            </p:spPr>
            <p:txBody>
              <a:bodyPr wrap="square" lIns="42863" tIns="42863" rIns="42863" bIns="42863" numCol="1" anchor="ctr">
                <a:noAutofit/>
              </a:bodyPr>
              <a:lstStyle/>
              <a:p>
                <a:pPr>
                  <a:defRPr sz="2400"/>
                </a:pPr>
                <a:endParaRPr sz="2025"/>
              </a:p>
            </p:txBody>
          </p:sp>
          <p:sp>
            <p:nvSpPr>
              <p:cNvPr id="14" name="Shape 1307"/>
              <p:cNvSpPr/>
              <p:nvPr/>
            </p:nvSpPr>
            <p:spPr>
              <a:xfrm>
                <a:off x="2518596" y="1520446"/>
                <a:ext cx="1166166" cy="309794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16211" extrusionOk="0">
                    <a:moveTo>
                      <a:pt x="0" y="14547"/>
                    </a:moveTo>
                    <a:cubicBezTo>
                      <a:pt x="9416" y="-5389"/>
                      <a:pt x="16616" y="-4834"/>
                      <a:pt x="21600" y="16211"/>
                    </a:cubicBezTo>
                  </a:path>
                </a:pathLst>
              </a:custGeom>
              <a:noFill/>
              <a:ln w="25400" cap="flat">
                <a:solidFill>
                  <a:srgbClr val="000000"/>
                </a:solidFill>
                <a:prstDash val="solid"/>
                <a:miter lim="400000"/>
                <a:tailEnd type="triangle" w="med" len="med"/>
              </a:ln>
              <a:effectLst/>
            </p:spPr>
            <p:txBody>
              <a:bodyPr/>
              <a:lstStyle/>
              <a:p>
                <a:endParaRPr sz="2447"/>
              </a:p>
            </p:txBody>
          </p:sp>
          <p:sp>
            <p:nvSpPr>
              <p:cNvPr id="16" name="Shape 1304"/>
              <p:cNvSpPr/>
              <p:nvPr/>
            </p:nvSpPr>
            <p:spPr>
              <a:xfrm>
                <a:off x="6080539" y="1824502"/>
                <a:ext cx="334656" cy="1"/>
              </a:xfrm>
              <a:prstGeom prst="line">
                <a:avLst/>
              </a:prstGeom>
              <a:noFill/>
              <a:ln w="25400" cap="flat">
                <a:solidFill>
                  <a:srgbClr val="000000"/>
                </a:solidFill>
                <a:prstDash val="solid"/>
                <a:miter lim="400000"/>
                <a:tailEnd type="triangle" w="med" len="med"/>
              </a:ln>
              <a:effectLst/>
            </p:spPr>
            <p:txBody>
              <a:bodyPr wrap="square" lIns="42863" tIns="42863" rIns="42863" bIns="42863" numCol="1" anchor="ctr">
                <a:noAutofit/>
              </a:bodyPr>
              <a:lstStyle/>
              <a:p>
                <a:pPr>
                  <a:defRPr sz="2400"/>
                </a:pPr>
                <a:endParaRPr sz="2025"/>
              </a:p>
            </p:txBody>
          </p:sp>
        </p:grpSp>
        <p:pic>
          <p:nvPicPr>
            <p:cNvPr id="22" name="pasted-image.pdf"/>
            <p:cNvPicPr>
              <a:picLocks noChangeAspect="1"/>
            </p:cNvPicPr>
            <p:nvPr/>
          </p:nvPicPr>
          <p:blipFill>
            <a:blip r:embed="rId3">
              <a:extLst/>
            </a:blip>
            <a:stretch>
              <a:fillRect/>
            </a:stretch>
          </p:blipFill>
          <p:spPr>
            <a:xfrm>
              <a:off x="949326" y="3671062"/>
              <a:ext cx="2301476" cy="612624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23" name="pasted-image.pdf"/>
            <p:cNvPicPr>
              <a:picLocks noChangeAspect="1"/>
            </p:cNvPicPr>
            <p:nvPr/>
          </p:nvPicPr>
          <p:blipFill>
            <a:blip r:embed="rId4">
              <a:extLst/>
            </a:blip>
            <a:srcRect r="84997"/>
            <a:stretch>
              <a:fillRect/>
            </a:stretch>
          </p:blipFill>
          <p:spPr>
            <a:xfrm>
              <a:off x="6037335" y="2335123"/>
              <a:ext cx="620042" cy="1009718"/>
            </a:xfrm>
            <a:prstGeom prst="rect">
              <a:avLst/>
            </a:prstGeom>
            <a:ln w="12700">
              <a:miter lim="400000"/>
            </a:ln>
          </p:spPr>
        </p:pic>
        <p:pic>
          <p:nvPicPr>
            <p:cNvPr id="25" name="Picture 24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10521278" y="3022059"/>
              <a:ext cx="1828800" cy="1828800"/>
            </a:xfrm>
            <a:prstGeom prst="rect">
              <a:avLst/>
            </a:prstGeom>
            <a:ln w="25400">
              <a:solidFill>
                <a:srgbClr val="000000"/>
              </a:solidFill>
              <a:miter lim="400000"/>
            </a:ln>
          </p:spPr>
        </p:pic>
      </p:grpSp>
      <p:pic>
        <p:nvPicPr>
          <p:cNvPr id="27" name="Picture 2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70585" y="6551065"/>
            <a:ext cx="745434" cy="685800"/>
          </a:xfrm>
          <a:prstGeom prst="rect">
            <a:avLst/>
          </a:prstGeom>
        </p:spPr>
      </p:pic>
      <p:pic>
        <p:nvPicPr>
          <p:cNvPr id="28" name="Picture 2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07294" y="6208165"/>
            <a:ext cx="1490868" cy="1371600"/>
          </a:xfrm>
          <a:prstGeom prst="rect">
            <a:avLst/>
          </a:prstGeom>
        </p:spPr>
      </p:pic>
      <p:pic>
        <p:nvPicPr>
          <p:cNvPr id="29" name="Picture 2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89436" y="5522365"/>
            <a:ext cx="2981736" cy="2743200"/>
          </a:xfrm>
          <a:prstGeom prst="rect">
            <a:avLst/>
          </a:prstGeom>
        </p:spPr>
      </p:pic>
      <p:pic>
        <p:nvPicPr>
          <p:cNvPr id="31" name="Picture 3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501134" y="5522365"/>
            <a:ext cx="2223315" cy="2404280"/>
          </a:xfrm>
          <a:prstGeom prst="rect">
            <a:avLst/>
          </a:prstGeom>
        </p:spPr>
      </p:pic>
      <p:sp>
        <p:nvSpPr>
          <p:cNvPr id="32" name="Rectangle 31"/>
          <p:cNvSpPr/>
          <p:nvPr/>
        </p:nvSpPr>
        <p:spPr>
          <a:xfrm>
            <a:off x="7027168" y="5842992"/>
            <a:ext cx="683032" cy="708073"/>
          </a:xfrm>
          <a:prstGeom prst="rect">
            <a:avLst/>
          </a:prstGeom>
          <a:noFill/>
          <a:ln w="762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/>
          <p:cNvSpPr/>
          <p:nvPr/>
        </p:nvSpPr>
        <p:spPr>
          <a:xfrm>
            <a:off x="9482353" y="6023405"/>
            <a:ext cx="2242096" cy="1903240"/>
          </a:xfrm>
          <a:prstGeom prst="rect">
            <a:avLst/>
          </a:prstGeom>
          <a:noFill/>
          <a:ln w="762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7728981" y="5858022"/>
            <a:ext cx="1772153" cy="189088"/>
          </a:xfrm>
          <a:prstGeom prst="line">
            <a:avLst/>
          </a:prstGeom>
          <a:ln w="76200">
            <a:solidFill>
              <a:srgbClr val="00B05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/>
          <p:cNvCxnSpPr/>
          <p:nvPr/>
        </p:nvCxnSpPr>
        <p:spPr>
          <a:xfrm>
            <a:off x="7042271" y="6574354"/>
            <a:ext cx="2457329" cy="1384313"/>
          </a:xfrm>
          <a:prstGeom prst="line">
            <a:avLst/>
          </a:prstGeom>
          <a:ln w="76200">
            <a:solidFill>
              <a:srgbClr val="00B05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Content Placeholder 2"/>
          <p:cNvSpPr txBox="1">
            <a:spLocks/>
          </p:cNvSpPr>
          <p:nvPr/>
        </p:nvSpPr>
        <p:spPr>
          <a:xfrm>
            <a:off x="731520" y="4834880"/>
            <a:ext cx="13167360" cy="5431155"/>
          </a:xfrm>
          <a:prstGeom prst="rect">
            <a:avLst/>
          </a:prstGeom>
        </p:spPr>
        <p:txBody>
          <a:bodyPr vert="horz" lIns="146304" tIns="73152" rIns="146304" bIns="73152" rtlCol="0">
            <a:normAutofit/>
          </a:bodyPr>
          <a:lstStyle>
            <a:lvl1pPr marL="548640" indent="-548640" algn="l" defTabSz="146304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5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188720" indent="-457200" algn="l" defTabSz="146304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4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8800" indent="-365760" algn="l" defTabSz="146304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560320" indent="-365760" algn="l" defTabSz="146304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291840" indent="-365760" algn="l" defTabSz="146304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023360" indent="-365760" algn="l" defTabSz="146304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754880" indent="-365760" algn="l" defTabSz="146304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5486400" indent="-365760" algn="l" defTabSz="146304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6217920" indent="-365760" algn="l" defTabSz="146304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5400" dirty="0"/>
              <a:t>not photo-realistic enough; low resolution.</a:t>
            </a:r>
          </a:p>
        </p:txBody>
      </p:sp>
    </p:spTree>
    <p:extLst>
      <p:ext uri="{BB962C8B-B14F-4D97-AF65-F5344CB8AC3E}">
        <p14:creationId xmlns:p14="http://schemas.microsoft.com/office/powerpoint/2010/main" val="2440564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32" grpId="0" animBg="1"/>
      <p:bldP spid="33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Limitations of GANs</a:t>
            </a:r>
          </a:p>
        </p:txBody>
      </p:sp>
      <p:grpSp>
        <p:nvGrpSpPr>
          <p:cNvPr id="26" name="Group 25"/>
          <p:cNvGrpSpPr/>
          <p:nvPr/>
        </p:nvGrpSpPr>
        <p:grpSpPr>
          <a:xfrm>
            <a:off x="1770584" y="2818656"/>
            <a:ext cx="9613241" cy="2080016"/>
            <a:chOff x="949326" y="2335123"/>
            <a:chExt cx="11400752" cy="2857796"/>
          </a:xfrm>
        </p:grpSpPr>
        <p:grpSp>
          <p:nvGrpSpPr>
            <p:cNvPr id="5" name="Group 1305"/>
            <p:cNvGrpSpPr/>
            <p:nvPr/>
          </p:nvGrpSpPr>
          <p:grpSpPr>
            <a:xfrm>
              <a:off x="3515956" y="2467190"/>
              <a:ext cx="6755284" cy="2725729"/>
              <a:chOff x="0" y="628789"/>
              <a:chExt cx="6415195" cy="2417750"/>
            </a:xfrm>
          </p:grpSpPr>
          <p:grpSp>
            <p:nvGrpSpPr>
              <p:cNvPr id="6" name="Group 1294"/>
              <p:cNvGrpSpPr/>
              <p:nvPr/>
            </p:nvGrpSpPr>
            <p:grpSpPr>
              <a:xfrm>
                <a:off x="0" y="1067033"/>
                <a:ext cx="3819817" cy="1933316"/>
                <a:chOff x="0" y="0"/>
                <a:chExt cx="3819816" cy="1933314"/>
              </a:xfrm>
            </p:grpSpPr>
            <p:pic>
              <p:nvPicPr>
                <p:cNvPr id="17" name="pasted-image.png"/>
                <p:cNvPicPr>
                  <a:picLocks noChangeAspect="1"/>
                </p:cNvPicPr>
                <p:nvPr/>
              </p:nvPicPr>
              <p:blipFill>
                <a:blip r:embed="rId2">
                  <a:extLst/>
                </a:blip>
                <a:srcRect l="11677" t="30522" r="9128" b="10213"/>
                <a:stretch>
                  <a:fillRect/>
                </a:stretch>
              </p:blipFill>
              <p:spPr>
                <a:xfrm>
                  <a:off x="309942" y="15465"/>
                  <a:ext cx="3417516" cy="1598430"/>
                </a:xfrm>
                <a:prstGeom prst="rect">
                  <a:avLst/>
                </a:prstGeom>
                <a:ln w="12700" cap="flat">
                  <a:noFill/>
                  <a:miter lim="400000"/>
                </a:ln>
                <a:effectLst/>
              </p:spPr>
            </p:pic>
            <p:sp>
              <p:nvSpPr>
                <p:cNvPr id="18" name="Shape 1290"/>
                <p:cNvSpPr/>
                <p:nvPr/>
              </p:nvSpPr>
              <p:spPr>
                <a:xfrm rot="16800000">
                  <a:off x="1365964" y="217300"/>
                  <a:ext cx="252592" cy="2671345"/>
                </a:xfrm>
                <a:prstGeom prst="rect">
                  <a:avLst/>
                </a:prstGeom>
                <a:solidFill>
                  <a:srgbClr val="FFFFFF"/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42863" tIns="42863" rIns="42863" bIns="42863" numCol="1" anchor="ctr">
                  <a:noAutofit/>
                </a:bodyPr>
                <a:lstStyle/>
                <a:p>
                  <a:pPr>
                    <a:defRPr sz="2400">
                      <a:solidFill>
                        <a:srgbClr val="FFFFFF"/>
                      </a:solidFill>
                    </a:defRPr>
                  </a:pPr>
                  <a:endParaRPr sz="2025"/>
                </a:p>
              </p:txBody>
            </p:sp>
            <p:sp>
              <p:nvSpPr>
                <p:cNvPr id="19" name="Shape 1291"/>
                <p:cNvSpPr/>
                <p:nvPr/>
              </p:nvSpPr>
              <p:spPr>
                <a:xfrm rot="14580000" flipH="1">
                  <a:off x="2902213" y="733959"/>
                  <a:ext cx="402296" cy="1403216"/>
                </a:xfrm>
                <a:prstGeom prst="rect">
                  <a:avLst/>
                </a:prstGeom>
                <a:solidFill>
                  <a:srgbClr val="FFFFFF"/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42863" tIns="42863" rIns="42863" bIns="42863" numCol="1" anchor="ctr">
                  <a:noAutofit/>
                </a:bodyPr>
                <a:lstStyle/>
                <a:p>
                  <a:pPr>
                    <a:defRPr sz="2400">
                      <a:solidFill>
                        <a:srgbClr val="FFFFFF"/>
                      </a:solidFill>
                    </a:defRPr>
                  </a:pPr>
                  <a:endParaRPr sz="2025"/>
                </a:p>
              </p:txBody>
            </p:sp>
            <p:sp>
              <p:nvSpPr>
                <p:cNvPr id="20" name="Shape 1292"/>
                <p:cNvSpPr/>
                <p:nvPr/>
              </p:nvSpPr>
              <p:spPr>
                <a:xfrm flipH="1">
                  <a:off x="0" y="42142"/>
                  <a:ext cx="402296" cy="1174922"/>
                </a:xfrm>
                <a:prstGeom prst="rect">
                  <a:avLst/>
                </a:prstGeom>
                <a:solidFill>
                  <a:srgbClr val="FFFFFF"/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42863" tIns="42863" rIns="42863" bIns="42863" numCol="1" anchor="ctr">
                  <a:noAutofit/>
                </a:bodyPr>
                <a:lstStyle/>
                <a:p>
                  <a:pPr>
                    <a:defRPr sz="2400">
                      <a:solidFill>
                        <a:srgbClr val="FFFFFF"/>
                      </a:solidFill>
                    </a:defRPr>
                  </a:pPr>
                  <a:endParaRPr sz="2025"/>
                </a:p>
              </p:txBody>
            </p:sp>
            <p:sp>
              <p:nvSpPr>
                <p:cNvPr id="21" name="Shape 1293"/>
                <p:cNvSpPr/>
                <p:nvPr/>
              </p:nvSpPr>
              <p:spPr>
                <a:xfrm flipH="1">
                  <a:off x="3371399" y="0"/>
                  <a:ext cx="396436" cy="808303"/>
                </a:xfrm>
                <a:prstGeom prst="rect">
                  <a:avLst/>
                </a:prstGeom>
                <a:solidFill>
                  <a:srgbClr val="FFFFFF"/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42863" tIns="42863" rIns="42863" bIns="42863" numCol="1" anchor="ctr">
                  <a:noAutofit/>
                </a:bodyPr>
                <a:lstStyle/>
                <a:p>
                  <a:pPr>
                    <a:defRPr sz="2400">
                      <a:solidFill>
                        <a:srgbClr val="FFFFFF"/>
                      </a:solidFill>
                    </a:defRPr>
                  </a:pPr>
                  <a:endParaRPr sz="2025"/>
                </a:p>
              </p:txBody>
            </p:sp>
          </p:grpSp>
          <p:sp>
            <p:nvSpPr>
              <p:cNvPr id="7" name="Shape 1295"/>
              <p:cNvSpPr/>
              <p:nvPr/>
            </p:nvSpPr>
            <p:spPr>
              <a:xfrm>
                <a:off x="3772379" y="642070"/>
                <a:ext cx="262333" cy="2404469"/>
              </a:xfrm>
              <a:prstGeom prst="rect">
                <a:avLst/>
              </a:prstGeom>
              <a:noFill/>
              <a:ln w="25400" cap="flat">
                <a:solidFill>
                  <a:srgbClr val="000000"/>
                </a:solidFill>
                <a:prstDash val="solid"/>
                <a:miter lim="400000"/>
              </a:ln>
              <a:effectLst/>
            </p:spPr>
            <p:txBody>
              <a:bodyPr wrap="square" lIns="42863" tIns="42863" rIns="42863" bIns="42863" numCol="1" anchor="ctr">
                <a:noAutofit/>
              </a:bodyPr>
              <a:lstStyle/>
              <a:p>
                <a:pPr>
                  <a:defRPr sz="2400"/>
                </a:pPr>
                <a:endParaRPr sz="2025"/>
              </a:p>
            </p:txBody>
          </p:sp>
          <p:sp>
            <p:nvSpPr>
              <p:cNvPr id="8" name="Shape 1296"/>
              <p:cNvSpPr/>
              <p:nvPr/>
            </p:nvSpPr>
            <p:spPr>
              <a:xfrm>
                <a:off x="4454018" y="635429"/>
                <a:ext cx="262333" cy="2404469"/>
              </a:xfrm>
              <a:prstGeom prst="rect">
                <a:avLst/>
              </a:prstGeom>
              <a:noFill/>
              <a:ln w="25400" cap="flat">
                <a:solidFill>
                  <a:srgbClr val="000000"/>
                </a:solidFill>
                <a:prstDash val="solid"/>
                <a:miter lim="400000"/>
              </a:ln>
              <a:effectLst/>
            </p:spPr>
            <p:txBody>
              <a:bodyPr wrap="square" lIns="42863" tIns="42863" rIns="42863" bIns="42863" numCol="1" anchor="ctr">
                <a:noAutofit/>
              </a:bodyPr>
              <a:lstStyle/>
              <a:p>
                <a:pPr>
                  <a:defRPr sz="2400"/>
                </a:pPr>
                <a:endParaRPr sz="2025"/>
              </a:p>
            </p:txBody>
          </p:sp>
          <p:sp>
            <p:nvSpPr>
              <p:cNvPr id="9" name="Shape 1297"/>
              <p:cNvSpPr/>
              <p:nvPr/>
            </p:nvSpPr>
            <p:spPr>
              <a:xfrm>
                <a:off x="5144268" y="628789"/>
                <a:ext cx="262332" cy="2404469"/>
              </a:xfrm>
              <a:prstGeom prst="rect">
                <a:avLst/>
              </a:prstGeom>
              <a:noFill/>
              <a:ln w="25400" cap="flat">
                <a:solidFill>
                  <a:srgbClr val="000000"/>
                </a:solidFill>
                <a:prstDash val="solid"/>
                <a:miter lim="400000"/>
              </a:ln>
              <a:effectLst/>
            </p:spPr>
            <p:txBody>
              <a:bodyPr wrap="square" lIns="42863" tIns="42863" rIns="42863" bIns="42863" numCol="1" anchor="ctr">
                <a:noAutofit/>
              </a:bodyPr>
              <a:lstStyle/>
              <a:p>
                <a:pPr>
                  <a:defRPr sz="2400"/>
                </a:pPr>
                <a:endParaRPr sz="2025"/>
              </a:p>
            </p:txBody>
          </p:sp>
          <p:sp>
            <p:nvSpPr>
              <p:cNvPr id="10" name="Shape 1298"/>
              <p:cNvSpPr/>
              <p:nvPr/>
            </p:nvSpPr>
            <p:spPr>
              <a:xfrm>
                <a:off x="5838218" y="628789"/>
                <a:ext cx="262332" cy="2404469"/>
              </a:xfrm>
              <a:prstGeom prst="rect">
                <a:avLst/>
              </a:prstGeom>
              <a:noFill/>
              <a:ln w="25400" cap="flat">
                <a:solidFill>
                  <a:srgbClr val="000000"/>
                </a:solidFill>
                <a:prstDash val="solid"/>
                <a:miter lim="400000"/>
              </a:ln>
              <a:effectLst/>
            </p:spPr>
            <p:txBody>
              <a:bodyPr wrap="square" lIns="42863" tIns="42863" rIns="42863" bIns="42863" numCol="1" anchor="ctr">
                <a:noAutofit/>
              </a:bodyPr>
              <a:lstStyle/>
              <a:p>
                <a:pPr>
                  <a:defRPr sz="2400"/>
                </a:pPr>
                <a:endParaRPr sz="2025"/>
              </a:p>
            </p:txBody>
          </p:sp>
          <p:sp>
            <p:nvSpPr>
              <p:cNvPr id="11" name="Shape 1299"/>
              <p:cNvSpPr/>
              <p:nvPr/>
            </p:nvSpPr>
            <p:spPr>
              <a:xfrm>
                <a:off x="5420139" y="1824502"/>
                <a:ext cx="334656" cy="1"/>
              </a:xfrm>
              <a:prstGeom prst="line">
                <a:avLst/>
              </a:prstGeom>
              <a:noFill/>
              <a:ln w="25400" cap="flat">
                <a:solidFill>
                  <a:srgbClr val="000000"/>
                </a:solidFill>
                <a:prstDash val="solid"/>
                <a:miter lim="400000"/>
                <a:tailEnd type="triangle" w="med" len="med"/>
              </a:ln>
              <a:effectLst/>
            </p:spPr>
            <p:txBody>
              <a:bodyPr wrap="square" lIns="42863" tIns="42863" rIns="42863" bIns="42863" numCol="1" anchor="ctr">
                <a:noAutofit/>
              </a:bodyPr>
              <a:lstStyle/>
              <a:p>
                <a:pPr>
                  <a:defRPr sz="2400"/>
                </a:pPr>
                <a:endParaRPr sz="2025"/>
              </a:p>
            </p:txBody>
          </p:sp>
          <p:sp>
            <p:nvSpPr>
              <p:cNvPr id="12" name="Shape 1300"/>
              <p:cNvSpPr/>
              <p:nvPr/>
            </p:nvSpPr>
            <p:spPr>
              <a:xfrm>
                <a:off x="4718236" y="1824502"/>
                <a:ext cx="334655" cy="1"/>
              </a:xfrm>
              <a:prstGeom prst="line">
                <a:avLst/>
              </a:prstGeom>
              <a:noFill/>
              <a:ln w="25400" cap="flat">
                <a:solidFill>
                  <a:srgbClr val="000000"/>
                </a:solidFill>
                <a:prstDash val="solid"/>
                <a:miter lim="400000"/>
                <a:tailEnd type="triangle" w="med" len="med"/>
              </a:ln>
              <a:effectLst/>
            </p:spPr>
            <p:txBody>
              <a:bodyPr wrap="square" lIns="42863" tIns="42863" rIns="42863" bIns="42863" numCol="1" anchor="ctr">
                <a:noAutofit/>
              </a:bodyPr>
              <a:lstStyle/>
              <a:p>
                <a:pPr>
                  <a:defRPr sz="2400"/>
                </a:pPr>
                <a:endParaRPr sz="2025"/>
              </a:p>
            </p:txBody>
          </p:sp>
          <p:sp>
            <p:nvSpPr>
              <p:cNvPr id="13" name="Shape 1301"/>
              <p:cNvSpPr/>
              <p:nvPr/>
            </p:nvSpPr>
            <p:spPr>
              <a:xfrm>
                <a:off x="4035302" y="1824502"/>
                <a:ext cx="334656" cy="1"/>
              </a:xfrm>
              <a:prstGeom prst="line">
                <a:avLst/>
              </a:prstGeom>
              <a:noFill/>
              <a:ln w="25400" cap="flat">
                <a:solidFill>
                  <a:srgbClr val="000000"/>
                </a:solidFill>
                <a:prstDash val="solid"/>
                <a:miter lim="400000"/>
                <a:tailEnd type="triangle" w="med" len="med"/>
              </a:ln>
              <a:effectLst/>
            </p:spPr>
            <p:txBody>
              <a:bodyPr wrap="square" lIns="42863" tIns="42863" rIns="42863" bIns="42863" numCol="1" anchor="ctr">
                <a:noAutofit/>
              </a:bodyPr>
              <a:lstStyle/>
              <a:p>
                <a:pPr>
                  <a:defRPr sz="2400"/>
                </a:pPr>
                <a:endParaRPr sz="2025"/>
              </a:p>
            </p:txBody>
          </p:sp>
          <p:sp>
            <p:nvSpPr>
              <p:cNvPr id="14" name="Shape 1307"/>
              <p:cNvSpPr/>
              <p:nvPr/>
            </p:nvSpPr>
            <p:spPr>
              <a:xfrm>
                <a:off x="2518596" y="1520446"/>
                <a:ext cx="1166166" cy="309794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16211" extrusionOk="0">
                    <a:moveTo>
                      <a:pt x="0" y="14547"/>
                    </a:moveTo>
                    <a:cubicBezTo>
                      <a:pt x="9416" y="-5389"/>
                      <a:pt x="16616" y="-4834"/>
                      <a:pt x="21600" y="16211"/>
                    </a:cubicBezTo>
                  </a:path>
                </a:pathLst>
              </a:custGeom>
              <a:noFill/>
              <a:ln w="25400" cap="flat">
                <a:solidFill>
                  <a:srgbClr val="000000"/>
                </a:solidFill>
                <a:prstDash val="solid"/>
                <a:miter lim="400000"/>
                <a:tailEnd type="triangle" w="med" len="med"/>
              </a:ln>
              <a:effectLst/>
            </p:spPr>
            <p:txBody>
              <a:bodyPr/>
              <a:lstStyle/>
              <a:p>
                <a:endParaRPr sz="2447"/>
              </a:p>
            </p:txBody>
          </p:sp>
          <p:sp>
            <p:nvSpPr>
              <p:cNvPr id="16" name="Shape 1304"/>
              <p:cNvSpPr/>
              <p:nvPr/>
            </p:nvSpPr>
            <p:spPr>
              <a:xfrm>
                <a:off x="6080539" y="1824502"/>
                <a:ext cx="334656" cy="1"/>
              </a:xfrm>
              <a:prstGeom prst="line">
                <a:avLst/>
              </a:prstGeom>
              <a:noFill/>
              <a:ln w="25400" cap="flat">
                <a:solidFill>
                  <a:srgbClr val="000000"/>
                </a:solidFill>
                <a:prstDash val="solid"/>
                <a:miter lim="400000"/>
                <a:tailEnd type="triangle" w="med" len="med"/>
              </a:ln>
              <a:effectLst/>
            </p:spPr>
            <p:txBody>
              <a:bodyPr wrap="square" lIns="42863" tIns="42863" rIns="42863" bIns="42863" numCol="1" anchor="ctr">
                <a:noAutofit/>
              </a:bodyPr>
              <a:lstStyle/>
              <a:p>
                <a:pPr>
                  <a:defRPr sz="2400"/>
                </a:pPr>
                <a:endParaRPr sz="2025"/>
              </a:p>
            </p:txBody>
          </p:sp>
        </p:grpSp>
        <p:pic>
          <p:nvPicPr>
            <p:cNvPr id="22" name="pasted-image.pdf"/>
            <p:cNvPicPr>
              <a:picLocks noChangeAspect="1"/>
            </p:cNvPicPr>
            <p:nvPr/>
          </p:nvPicPr>
          <p:blipFill>
            <a:blip r:embed="rId3">
              <a:extLst/>
            </a:blip>
            <a:stretch>
              <a:fillRect/>
            </a:stretch>
          </p:blipFill>
          <p:spPr>
            <a:xfrm>
              <a:off x="949326" y="3671062"/>
              <a:ext cx="2301476" cy="612624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23" name="pasted-image.pdf"/>
            <p:cNvPicPr>
              <a:picLocks noChangeAspect="1"/>
            </p:cNvPicPr>
            <p:nvPr/>
          </p:nvPicPr>
          <p:blipFill>
            <a:blip r:embed="rId4">
              <a:extLst/>
            </a:blip>
            <a:srcRect r="84997"/>
            <a:stretch>
              <a:fillRect/>
            </a:stretch>
          </p:blipFill>
          <p:spPr>
            <a:xfrm>
              <a:off x="6037335" y="2335123"/>
              <a:ext cx="620042" cy="1009718"/>
            </a:xfrm>
            <a:prstGeom prst="rect">
              <a:avLst/>
            </a:prstGeom>
            <a:ln w="12700">
              <a:miter lim="400000"/>
            </a:ln>
          </p:spPr>
        </p:pic>
        <p:pic>
          <p:nvPicPr>
            <p:cNvPr id="25" name="Picture 24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10521278" y="3022059"/>
              <a:ext cx="1828800" cy="1828800"/>
            </a:xfrm>
            <a:prstGeom prst="rect">
              <a:avLst/>
            </a:prstGeom>
            <a:ln w="25400">
              <a:solidFill>
                <a:srgbClr val="000000"/>
              </a:solidFill>
              <a:miter lim="400000"/>
            </a:ln>
          </p:spPr>
        </p:pic>
      </p:grpSp>
      <p:pic>
        <p:nvPicPr>
          <p:cNvPr id="27" name="Picture 2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70585" y="6551065"/>
            <a:ext cx="745434" cy="685800"/>
          </a:xfrm>
          <a:prstGeom prst="rect">
            <a:avLst/>
          </a:prstGeom>
        </p:spPr>
      </p:pic>
      <p:pic>
        <p:nvPicPr>
          <p:cNvPr id="28" name="Picture 2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07294" y="6208165"/>
            <a:ext cx="1490868" cy="1371600"/>
          </a:xfrm>
          <a:prstGeom prst="rect">
            <a:avLst/>
          </a:prstGeom>
        </p:spPr>
      </p:pic>
      <p:pic>
        <p:nvPicPr>
          <p:cNvPr id="29" name="Picture 2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89436" y="5522365"/>
            <a:ext cx="2981736" cy="2743200"/>
          </a:xfrm>
          <a:prstGeom prst="rect">
            <a:avLst/>
          </a:prstGeom>
        </p:spPr>
      </p:pic>
      <p:pic>
        <p:nvPicPr>
          <p:cNvPr id="31" name="Picture 3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501134" y="5522365"/>
            <a:ext cx="2223315" cy="2404280"/>
          </a:xfrm>
          <a:prstGeom prst="rect">
            <a:avLst/>
          </a:prstGeom>
        </p:spPr>
      </p:pic>
      <p:sp>
        <p:nvSpPr>
          <p:cNvPr id="32" name="Rectangle 31"/>
          <p:cNvSpPr/>
          <p:nvPr/>
        </p:nvSpPr>
        <p:spPr>
          <a:xfrm>
            <a:off x="7027168" y="5842992"/>
            <a:ext cx="683032" cy="708073"/>
          </a:xfrm>
          <a:prstGeom prst="rect">
            <a:avLst/>
          </a:prstGeom>
          <a:noFill/>
          <a:ln w="762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/>
          <p:cNvSpPr/>
          <p:nvPr/>
        </p:nvSpPr>
        <p:spPr>
          <a:xfrm>
            <a:off x="9482353" y="6023405"/>
            <a:ext cx="2242096" cy="1903240"/>
          </a:xfrm>
          <a:prstGeom prst="rect">
            <a:avLst/>
          </a:prstGeom>
          <a:noFill/>
          <a:ln w="762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7728981" y="5858022"/>
            <a:ext cx="1772153" cy="189088"/>
          </a:xfrm>
          <a:prstGeom prst="line">
            <a:avLst/>
          </a:prstGeom>
          <a:ln w="76200">
            <a:solidFill>
              <a:srgbClr val="00B05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/>
          <p:cNvCxnSpPr/>
          <p:nvPr/>
        </p:nvCxnSpPr>
        <p:spPr>
          <a:xfrm>
            <a:off x="7042271" y="6574354"/>
            <a:ext cx="2457329" cy="1384313"/>
          </a:xfrm>
          <a:prstGeom prst="line">
            <a:avLst/>
          </a:prstGeom>
          <a:ln w="76200">
            <a:solidFill>
              <a:srgbClr val="00B05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Content Placeholder 2"/>
          <p:cNvSpPr>
            <a:spLocks noGrp="1"/>
          </p:cNvSpPr>
          <p:nvPr>
            <p:ph idx="1"/>
          </p:nvPr>
        </p:nvSpPr>
        <p:spPr>
          <a:xfrm>
            <a:off x="731520" y="1920242"/>
            <a:ext cx="13167360" cy="5431155"/>
          </a:xfrm>
        </p:spPr>
        <p:txBody>
          <a:bodyPr/>
          <a:lstStyle/>
          <a:p>
            <a:pPr marL="457200" indent="-457200"/>
            <a:r>
              <a:rPr lang="en-US" sz="5400" dirty="0"/>
              <a:t>produce images randomly; hard to control.</a:t>
            </a:r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39" name="Content Placeholder 2"/>
          <p:cNvSpPr txBox="1">
            <a:spLocks/>
          </p:cNvSpPr>
          <p:nvPr/>
        </p:nvSpPr>
        <p:spPr>
          <a:xfrm>
            <a:off x="731520" y="4834880"/>
            <a:ext cx="13167360" cy="5431155"/>
          </a:xfrm>
          <a:prstGeom prst="rect">
            <a:avLst/>
          </a:prstGeom>
        </p:spPr>
        <p:txBody>
          <a:bodyPr vert="horz" lIns="146304" tIns="73152" rIns="146304" bIns="73152" rtlCol="0">
            <a:normAutofit/>
          </a:bodyPr>
          <a:lstStyle>
            <a:lvl1pPr marL="548640" indent="-548640" algn="l" defTabSz="146304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5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188720" indent="-457200" algn="l" defTabSz="146304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4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8800" indent="-365760" algn="l" defTabSz="146304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560320" indent="-365760" algn="l" defTabSz="146304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291840" indent="-365760" algn="l" defTabSz="146304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023360" indent="-365760" algn="l" defTabSz="146304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754880" indent="-365760" algn="l" defTabSz="146304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5486400" indent="-365760" algn="l" defTabSz="146304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6217920" indent="-365760" algn="l" defTabSz="146304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5400" dirty="0"/>
              <a:t>not photo-realistic enough; low resolution.</a:t>
            </a:r>
          </a:p>
        </p:txBody>
      </p:sp>
    </p:spTree>
    <p:extLst>
      <p:ext uri="{BB962C8B-B14F-4D97-AF65-F5344CB8AC3E}">
        <p14:creationId xmlns:p14="http://schemas.microsoft.com/office/powerpoint/2010/main" val="2160674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7" dur="indefinite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9" dur="indefinite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10" dur="indefinite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13" dur="indefinite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5" dur="indefinite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16" dur="indefinite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9" presetClass="emph" presetSubtype="0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19" dur="indefinite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9" presetClass="emph" presetSubtype="0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1" dur="indefinite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22" dur="indefinite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25" dur="indefinite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7" dur="indefinite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28" dur="indefinite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9" presetClass="emph" presetSubtype="0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0" dur="indefinite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31" dur="indefinite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3" grpId="0" animBg="1"/>
      <p:bldP spid="39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1520" y="82352"/>
            <a:ext cx="13167360" cy="1371600"/>
          </a:xfrm>
        </p:spPr>
        <p:txBody>
          <a:bodyPr>
            <a:normAutofit/>
          </a:bodyPr>
          <a:lstStyle/>
          <a:p>
            <a:r>
              <a:rPr lang="en-US" dirty="0"/>
              <a:t>Controllable Image Generation</a:t>
            </a:r>
          </a:p>
        </p:txBody>
      </p:sp>
      <p:pic>
        <p:nvPicPr>
          <p:cNvPr id="5" name="drawing_mountain_1.mp4">
            <a:hlinkClick r:id="" action="ppaction://media"/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832840" y="1255905"/>
            <a:ext cx="8165489" cy="6632808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4" name="TextBox 3"/>
          <p:cNvSpPr txBox="1"/>
          <p:nvPr/>
        </p:nvSpPr>
        <p:spPr>
          <a:xfrm>
            <a:off x="11030449" y="7654225"/>
            <a:ext cx="3632598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000" dirty="0">
                <a:latin typeface="+mj-lt"/>
                <a:cs typeface="Times New Roman" panose="02020603050405020304" pitchFamily="18" charset="0"/>
              </a:rPr>
              <a:t>[Zhu et al. ECCV 2016]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9547" y="6915561"/>
            <a:ext cx="275546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000" dirty="0">
                <a:latin typeface="+mj-lt"/>
                <a:cs typeface="Times New Roman" panose="02020603050405020304" pitchFamily="18" charset="0"/>
              </a:rPr>
              <a:t>Trained on Places Dataset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0266135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280"/>
    </mc:Choice>
    <mc:Fallback xmlns="">
      <p:transition spd="slow" advTm="472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68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  <p:extLst mod="1">
    <p:ext uri="{E180D4A7-C9FB-4DFB-919C-405C955672EB}">
      <p14:showEvtLst xmlns:p14="http://schemas.microsoft.com/office/powerpoint/2010/main">
        <p14:playEvt time="1291" objId="5"/>
        <p14:stopEvt time="47280" objId="5"/>
      </p14:showEvtLst>
    </p:ext>
  </p:extLs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s://github.com/junyanz/iGAN/raw/master/pics/demo_tease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440" y="326653"/>
            <a:ext cx="12710377" cy="7715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4650904" y="7188794"/>
            <a:ext cx="997468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3000" dirty="0">
                <a:latin typeface="+mj-lt"/>
                <a:cs typeface="Times New Roman" panose="02020603050405020304" pitchFamily="18" charset="0"/>
              </a:rPr>
              <a:t>Generative Visual Manipulation on the Natural Image Manifold Zhu, </a:t>
            </a:r>
            <a:r>
              <a:rPr lang="en-US" sz="3000" dirty="0" err="1">
                <a:latin typeface="+mj-lt"/>
                <a:cs typeface="Times New Roman" panose="02020603050405020304" pitchFamily="18" charset="0"/>
              </a:rPr>
              <a:t>Krähenbühl</a:t>
            </a:r>
            <a:r>
              <a:rPr lang="en-US" sz="3000" dirty="0">
                <a:latin typeface="+mj-lt"/>
                <a:cs typeface="Times New Roman" panose="02020603050405020304" pitchFamily="18" charset="0"/>
              </a:rPr>
              <a:t>, Shechtman, </a:t>
            </a:r>
            <a:r>
              <a:rPr lang="en-US" sz="3000" dirty="0" err="1">
                <a:latin typeface="+mj-lt"/>
                <a:cs typeface="Times New Roman" panose="02020603050405020304" pitchFamily="18" charset="0"/>
              </a:rPr>
              <a:t>Efros</a:t>
            </a:r>
            <a:r>
              <a:rPr lang="en-US" sz="3000" dirty="0">
                <a:latin typeface="+mj-lt"/>
                <a:cs typeface="Times New Roman" panose="02020603050405020304" pitchFamily="18" charset="0"/>
              </a:rPr>
              <a:t> 2016</a:t>
            </a:r>
          </a:p>
        </p:txBody>
      </p:sp>
    </p:spTree>
    <p:extLst>
      <p:ext uri="{BB962C8B-B14F-4D97-AF65-F5344CB8AC3E}">
        <p14:creationId xmlns:p14="http://schemas.microsoft.com/office/powerpoint/2010/main" val="36508015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26382" y="1903844"/>
            <a:ext cx="5915025" cy="151447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Manipulating the Latent Vector</a:t>
            </a:r>
          </a:p>
        </p:txBody>
      </p:sp>
      <p:sp>
        <p:nvSpPr>
          <p:cNvPr id="46" name="TextBox 45"/>
          <p:cNvSpPr txBox="1"/>
          <p:nvPr/>
        </p:nvSpPr>
        <p:spPr>
          <a:xfrm>
            <a:off x="632752" y="2224008"/>
            <a:ext cx="2402774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200" dirty="0">
                <a:solidFill>
                  <a:schemeClr val="tx1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Objective:</a:t>
            </a:r>
          </a:p>
        </p:txBody>
      </p:sp>
      <p:grpSp>
        <p:nvGrpSpPr>
          <p:cNvPr id="56" name="Group 55"/>
          <p:cNvGrpSpPr/>
          <p:nvPr/>
        </p:nvGrpSpPr>
        <p:grpSpPr>
          <a:xfrm>
            <a:off x="8795945" y="1594520"/>
            <a:ext cx="3938213" cy="804363"/>
            <a:chOff x="8795945" y="1594520"/>
            <a:chExt cx="3938213" cy="804363"/>
          </a:xfrm>
        </p:grpSpPr>
        <p:cxnSp>
          <p:nvCxnSpPr>
            <p:cNvPr id="57" name="Straight Arrow Connector 56"/>
            <p:cNvCxnSpPr/>
            <p:nvPr/>
          </p:nvCxnSpPr>
          <p:spPr>
            <a:xfrm flipV="1">
              <a:off x="8795945" y="2075248"/>
              <a:ext cx="422301" cy="323635"/>
            </a:xfrm>
            <a:prstGeom prst="straightConnector1">
              <a:avLst/>
            </a:prstGeom>
            <a:ln w="571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TextBox 58"/>
            <p:cNvSpPr txBox="1"/>
            <p:nvPr/>
          </p:nvSpPr>
          <p:spPr>
            <a:xfrm>
              <a:off x="9445950" y="1594520"/>
              <a:ext cx="3288208" cy="538609"/>
            </a:xfrm>
            <a:prstGeom prst="rect">
              <a:avLst/>
            </a:prstGeom>
            <a:noFill/>
            <a:ln w="38100"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en-US" altLang="zh-CN" dirty="0"/>
                <a:t>user guidance image</a:t>
              </a:r>
              <a:endParaRPr lang="en-US" dirty="0"/>
            </a:p>
          </p:txBody>
        </p:sp>
      </p:grpSp>
      <p:grpSp>
        <p:nvGrpSpPr>
          <p:cNvPr id="60" name="Group 59"/>
          <p:cNvGrpSpPr/>
          <p:nvPr/>
        </p:nvGrpSpPr>
        <p:grpSpPr>
          <a:xfrm>
            <a:off x="1937518" y="1594520"/>
            <a:ext cx="5161658" cy="804362"/>
            <a:chOff x="1937518" y="1594520"/>
            <a:chExt cx="5161658" cy="804362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61" name="TextBox 60"/>
                <p:cNvSpPr txBox="1"/>
                <p:nvPr/>
              </p:nvSpPr>
              <p:spPr>
                <a:xfrm>
                  <a:off x="1937518" y="1594520"/>
                  <a:ext cx="4351468" cy="574901"/>
                </a:xfrm>
                <a:prstGeom prst="rect">
                  <a:avLst/>
                </a:prstGeom>
                <a:noFill/>
                <a:ln w="38100">
                  <a:solidFill>
                    <a:schemeClr val="tx1"/>
                  </a:solidFill>
                </a:ln>
              </p:spPr>
              <p:txBody>
                <a:bodyPr wrap="square" rtlCol="0">
                  <a:spAutoFit/>
                </a:bodyPr>
                <a:lstStyle/>
                <a:p>
                  <a:r>
                    <a:rPr lang="en-US" dirty="0"/>
                    <a:t>constraint violation loss </a:t>
                  </a:r>
                  <a14:m>
                    <m:oMath xmlns:m="http://schemas.openxmlformats.org/officeDocument/2006/math">
                      <m:sSub>
                        <m:sSubPr>
                          <m:ctrlPr>
                            <a:rPr lang="en-US" b="0" i="1" smtClean="0">
                              <a:latin typeface="Cambria Math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𝐿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𝑔</m:t>
                          </m:r>
                        </m:sub>
                      </m:sSub>
                    </m:oMath>
                  </a14:m>
                  <a:endParaRPr lang="en-US" i="1" dirty="0"/>
                </a:p>
              </p:txBody>
            </p:sp>
          </mc:Choice>
          <mc:Fallback xmlns="">
            <p:sp>
              <p:nvSpPr>
                <p:cNvPr id="61" name="TextBox 60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937518" y="1594520"/>
                  <a:ext cx="4351468" cy="574901"/>
                </a:xfrm>
                <a:prstGeom prst="rect">
                  <a:avLst/>
                </a:prstGeom>
                <a:blipFill rotWithShape="0">
                  <a:blip r:embed="rId18"/>
                  <a:stretch>
                    <a:fillRect l="-2639" t="-7000" b="-20000"/>
                  </a:stretch>
                </a:blipFill>
                <a:ln w="38100">
                  <a:solidFill>
                    <a:schemeClr val="tx1"/>
                  </a:solidFill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cxnSp>
          <p:nvCxnSpPr>
            <p:cNvPr id="62" name="Straight Arrow Connector 61"/>
            <p:cNvCxnSpPr/>
            <p:nvPr/>
          </p:nvCxnSpPr>
          <p:spPr>
            <a:xfrm flipH="1" flipV="1">
              <a:off x="6549721" y="2075248"/>
              <a:ext cx="549455" cy="323634"/>
            </a:xfrm>
            <a:prstGeom prst="straightConnector1">
              <a:avLst/>
            </a:prstGeom>
            <a:ln w="571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5" name="Group 54"/>
          <p:cNvGrpSpPr/>
          <p:nvPr/>
        </p:nvGrpSpPr>
        <p:grpSpPr>
          <a:xfrm>
            <a:off x="5731024" y="2851218"/>
            <a:ext cx="4032448" cy="1157362"/>
            <a:chOff x="1982903" y="849492"/>
            <a:chExt cx="4032448" cy="1157362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64" name="TextBox 63"/>
                <p:cNvSpPr txBox="1"/>
                <p:nvPr/>
              </p:nvSpPr>
              <p:spPr>
                <a:xfrm>
                  <a:off x="1982903" y="1468245"/>
                  <a:ext cx="4032448" cy="538609"/>
                </a:xfrm>
                <a:prstGeom prst="rect">
                  <a:avLst/>
                </a:prstGeom>
                <a:noFill/>
                <a:ln w="38100">
                  <a:solidFill>
                    <a:schemeClr val="tx1"/>
                  </a:solidFill>
                </a:ln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en-US" dirty="0"/>
                    <a:t>Generative model: </a:t>
                  </a:r>
                  <a14:m>
                    <m:oMath xmlns:m="http://schemas.openxmlformats.org/officeDocument/2006/math">
                      <m:r>
                        <a:rPr lang="en-US" i="1" smtClean="0">
                          <a:latin typeface="Cambria Math" panose="02040503050406030204" pitchFamily="18" charset="0"/>
                        </a:rPr>
                        <m:t>𝐺</m:t>
                      </m:r>
                      <m:r>
                        <a:rPr lang="en-US" i="1" smtClean="0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US" i="1" smtClean="0">
                          <a:latin typeface="Cambria Math" panose="02040503050406030204" pitchFamily="18" charset="0"/>
                        </a:rPr>
                        <m:t>𝑧</m:t>
                      </m:r>
                      <m:r>
                        <a:rPr lang="en-US" i="1" smtClean="0">
                          <a:latin typeface="Cambria Math" panose="02040503050406030204" pitchFamily="18" charset="0"/>
                        </a:rPr>
                        <m:t>)</m:t>
                      </m:r>
                    </m:oMath>
                  </a14:m>
                  <a:endParaRPr lang="en-US" i="1" dirty="0"/>
                </a:p>
              </p:txBody>
            </p:sp>
          </mc:Choice>
          <mc:Fallback xmlns="">
            <p:sp>
              <p:nvSpPr>
                <p:cNvPr id="64" name="TextBox 63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982903" y="1468245"/>
                  <a:ext cx="4032448" cy="538609"/>
                </a:xfrm>
                <a:prstGeom prst="rect">
                  <a:avLst/>
                </a:prstGeom>
                <a:blipFill>
                  <a:blip r:embed="rId19"/>
                  <a:stretch>
                    <a:fillRect t="-7368" b="-26316"/>
                  </a:stretch>
                </a:blipFill>
                <a:ln w="38100">
                  <a:solidFill>
                    <a:schemeClr val="tx1"/>
                  </a:solidFill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cxnSp>
          <p:nvCxnSpPr>
            <p:cNvPr id="65" name="Straight Arrow Connector 64"/>
            <p:cNvCxnSpPr/>
            <p:nvPr/>
          </p:nvCxnSpPr>
          <p:spPr>
            <a:xfrm flipH="1" flipV="1">
              <a:off x="3994906" y="849492"/>
              <a:ext cx="17521" cy="567101"/>
            </a:xfrm>
            <a:prstGeom prst="straightConnector1">
              <a:avLst/>
            </a:prstGeom>
            <a:ln w="571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7" name="Shape 3585"/>
          <p:cNvSpPr/>
          <p:nvPr/>
        </p:nvSpPr>
        <p:spPr>
          <a:xfrm>
            <a:off x="3475807" y="6116683"/>
            <a:ext cx="2396624" cy="1"/>
          </a:xfrm>
          <a:prstGeom prst="line">
            <a:avLst/>
          </a:prstGeom>
          <a:ln w="38100">
            <a:solidFill>
              <a:srgbClr val="000000"/>
            </a:solidFill>
            <a:miter lim="400000"/>
            <a:tailEnd type="stealth"/>
          </a:ln>
        </p:spPr>
        <p:txBody>
          <a:bodyPr lIns="42862" tIns="42862" rIns="42862" bIns="42862" anchor="ctr"/>
          <a:lstStyle/>
          <a:p>
            <a:pPr>
              <a:defRPr sz="3200"/>
            </a:pPr>
            <a:endParaRPr sz="1920"/>
          </a:p>
        </p:txBody>
      </p:sp>
      <p:grpSp>
        <p:nvGrpSpPr>
          <p:cNvPr id="68" name="Group 67"/>
          <p:cNvGrpSpPr/>
          <p:nvPr/>
        </p:nvGrpSpPr>
        <p:grpSpPr>
          <a:xfrm>
            <a:off x="1475163" y="5549022"/>
            <a:ext cx="1450862" cy="1135322"/>
            <a:chOff x="469074" y="1443648"/>
            <a:chExt cx="941470" cy="777240"/>
          </a:xfrm>
        </p:grpSpPr>
        <p:sp>
          <p:nvSpPr>
            <p:cNvPr id="69" name="Rectangle 68"/>
            <p:cNvSpPr/>
            <p:nvPr/>
          </p:nvSpPr>
          <p:spPr>
            <a:xfrm>
              <a:off x="469074" y="1763688"/>
              <a:ext cx="149382" cy="4572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Rectangle 69"/>
            <p:cNvSpPr/>
            <p:nvPr/>
          </p:nvSpPr>
          <p:spPr>
            <a:xfrm>
              <a:off x="627492" y="1539256"/>
              <a:ext cx="149382" cy="68163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Rectangle 70"/>
            <p:cNvSpPr/>
            <p:nvPr/>
          </p:nvSpPr>
          <p:spPr>
            <a:xfrm>
              <a:off x="785910" y="1672248"/>
              <a:ext cx="149382" cy="54864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Rectangle 71"/>
            <p:cNvSpPr/>
            <p:nvPr/>
          </p:nvSpPr>
          <p:spPr>
            <a:xfrm>
              <a:off x="944328" y="1946568"/>
              <a:ext cx="149382" cy="27432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Rectangle 72"/>
            <p:cNvSpPr/>
            <p:nvPr/>
          </p:nvSpPr>
          <p:spPr>
            <a:xfrm>
              <a:off x="1261162" y="1443648"/>
              <a:ext cx="149382" cy="77724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Rectangle 73"/>
            <p:cNvSpPr/>
            <p:nvPr/>
          </p:nvSpPr>
          <p:spPr>
            <a:xfrm>
              <a:off x="1102746" y="1672248"/>
              <a:ext cx="149382" cy="54864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75" name="TextBox 74"/>
              <p:cNvSpPr txBox="1"/>
              <p:nvPr/>
            </p:nvSpPr>
            <p:spPr>
              <a:xfrm>
                <a:off x="1918306" y="4474840"/>
                <a:ext cx="532517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4000" b="0" i="0" smtClean="0">
                          <a:latin typeface="Cambria Math" panose="02040503050406030204" pitchFamily="18" charset="0"/>
                        </a:rPr>
                        <m:t>z</m:t>
                      </m:r>
                    </m:oMath>
                  </m:oMathPara>
                </a14:m>
                <a:endParaRPr lang="en-US" sz="4000" dirty="0"/>
              </a:p>
            </p:txBody>
          </p:sp>
        </mc:Choice>
        <mc:Fallback xmlns="">
          <p:sp>
            <p:nvSpPr>
              <p:cNvPr id="75" name="TextBox 7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18306" y="4474840"/>
                <a:ext cx="532517" cy="707886"/>
              </a:xfrm>
              <a:prstGeom prst="rect">
                <a:avLst/>
              </a:prstGeom>
              <a:blipFill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47" name="Group 46"/>
          <p:cNvGrpSpPr/>
          <p:nvPr/>
        </p:nvGrpSpPr>
        <p:grpSpPr>
          <a:xfrm>
            <a:off x="5947048" y="4474840"/>
            <a:ext cx="1947672" cy="2691172"/>
            <a:chOff x="7959816" y="4474840"/>
            <a:chExt cx="1947672" cy="2691172"/>
          </a:xfrm>
        </p:grpSpPr>
        <p:pic>
          <p:nvPicPr>
            <p:cNvPr id="83" name="Picture 18" descr="http://www.eecs.berkeley.edu/%7Ejunyanz/projects/dcgan/web/gui_gen/shoes_64/images/row0017_image00000.png"/>
            <p:cNvPicPr>
              <a:picLocks noChangeArrowheads="1"/>
            </p:cNvPicPr>
            <p:nvPr/>
          </p:nvPicPr>
          <p:blipFill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959816" y="5218340"/>
              <a:ext cx="1947672" cy="1947672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mc:AlternateContent xmlns:mc="http://schemas.openxmlformats.org/markup-compatibility/2006" xmlns:a14="http://schemas.microsoft.com/office/drawing/2010/main">
          <mc:Choice Requires="a14">
            <p:sp>
              <p:nvSpPr>
                <p:cNvPr id="76" name="TextBox 75"/>
                <p:cNvSpPr txBox="1"/>
                <p:nvPr/>
              </p:nvSpPr>
              <p:spPr>
                <a:xfrm>
                  <a:off x="8297901" y="4474840"/>
                  <a:ext cx="1271502" cy="707886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m:rPr>
                            <m:sty m:val="p"/>
                          </m:rPr>
                          <a:rPr lang="en-US" sz="4000" b="0" i="0" smtClean="0">
                            <a:latin typeface="Cambria Math" panose="02040503050406030204" pitchFamily="18" charset="0"/>
                          </a:rPr>
                          <m:t>G</m:t>
                        </m:r>
                        <m:r>
                          <a:rPr lang="en-US" sz="4000" b="0" i="0" smtClean="0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m:rPr>
                            <m:sty m:val="p"/>
                          </m:rPr>
                          <a:rPr lang="en-US" sz="4000" b="0" i="0" smtClean="0">
                            <a:latin typeface="Cambria Math" panose="02040503050406030204" pitchFamily="18" charset="0"/>
                          </a:rPr>
                          <m:t>z</m:t>
                        </m:r>
                        <m:r>
                          <a:rPr lang="en-US" sz="4000" b="0" i="0" smtClean="0">
                            <a:latin typeface="Cambria Math" panose="02040503050406030204" pitchFamily="18" charset="0"/>
                          </a:rPr>
                          <m:t>)</m:t>
                        </m:r>
                      </m:oMath>
                    </m:oMathPara>
                  </a14:m>
                  <a:endParaRPr lang="en-US" sz="4000" dirty="0"/>
                </a:p>
              </p:txBody>
            </p:sp>
          </mc:Choice>
          <mc:Fallback xmlns="">
            <p:sp>
              <p:nvSpPr>
                <p:cNvPr id="76" name="TextBox 75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8297901" y="4474840"/>
                  <a:ext cx="1271502" cy="707886"/>
                </a:xfrm>
                <a:prstGeom prst="rect">
                  <a:avLst/>
                </a:prstGeom>
                <a:blipFill>
                  <a:blip r:embed="rId22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77" name="Group 76"/>
          <p:cNvGrpSpPr/>
          <p:nvPr/>
        </p:nvGrpSpPr>
        <p:grpSpPr>
          <a:xfrm>
            <a:off x="4002832" y="5294929"/>
            <a:ext cx="1227374" cy="1643509"/>
            <a:chOff x="1698576" y="4114800"/>
            <a:chExt cx="2232248" cy="2395642"/>
          </a:xfrm>
        </p:grpSpPr>
        <p:grpSp>
          <p:nvGrpSpPr>
            <p:cNvPr id="78" name="Group 77"/>
            <p:cNvGrpSpPr/>
            <p:nvPr/>
          </p:nvGrpSpPr>
          <p:grpSpPr>
            <a:xfrm>
              <a:off x="1698576" y="4114800"/>
              <a:ext cx="2232248" cy="2395642"/>
              <a:chOff x="2343849" y="5134736"/>
              <a:chExt cx="909648" cy="1349560"/>
            </a:xfrm>
          </p:grpSpPr>
          <p:sp>
            <p:nvSpPr>
              <p:cNvPr id="80" name="Shape 3567"/>
              <p:cNvSpPr/>
              <p:nvPr/>
            </p:nvSpPr>
            <p:spPr>
              <a:xfrm rot="10800000">
                <a:off x="268321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81" name="Shape 3568"/>
              <p:cNvSpPr/>
              <p:nvPr/>
            </p:nvSpPr>
            <p:spPr>
              <a:xfrm rot="10800000">
                <a:off x="3022591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82" name="Shape 3569"/>
              <p:cNvSpPr/>
              <p:nvPr/>
            </p:nvSpPr>
            <p:spPr>
              <a:xfrm rot="10800000">
                <a:off x="234384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79" name="Rectangle 78"/>
                <p:cNvSpPr/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solidFill>
                  <a:schemeClr val="bg1"/>
                </a:solidFill>
                <a:ln w="28575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14:m>
                    <m:oMathPara xmlns:m="http://schemas.openxmlformats.org/officeDocument/2006/math">
                      <m:oMathParaPr>
                        <m:jc m:val="center"/>
                      </m:oMathParaPr>
                      <m:oMath xmlns:m="http://schemas.openxmlformats.org/officeDocument/2006/math">
                        <m:r>
                          <m:rPr>
                            <m:sty m:val="p"/>
                          </m:rPr>
                          <a:rPr lang="en-US" altLang="zh-CN" sz="5000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G</m:t>
                        </m:r>
                      </m:oMath>
                    </m:oMathPara>
                  </a14:m>
                  <a:endParaRPr lang="en-US" sz="5000" dirty="0">
                    <a:solidFill>
                      <a:schemeClr val="tx1"/>
                    </a:solidFill>
                  </a:endParaRPr>
                </a:p>
              </p:txBody>
            </p:sp>
          </mc:Choice>
          <mc:Fallback xmlns="">
            <p:sp>
              <p:nvSpPr>
                <p:cNvPr id="70" name="Rectangle 69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blipFill>
                  <a:blip r:embed="rId9"/>
                  <a:stretch>
                    <a:fillRect/>
                  </a:stretch>
                </a:blipFill>
                <a:ln w="28575">
                  <a:solidFill>
                    <a:schemeClr val="tx1"/>
                  </a:solidFill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45" name="Group 44"/>
          <p:cNvGrpSpPr/>
          <p:nvPr/>
        </p:nvGrpSpPr>
        <p:grpSpPr>
          <a:xfrm>
            <a:off x="5870160" y="5300631"/>
            <a:ext cx="7455087" cy="1756315"/>
            <a:chOff x="5870160" y="5300631"/>
            <a:chExt cx="7455087" cy="1756315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4" name="TextBox 3"/>
                <p:cNvSpPr txBox="1"/>
                <p:nvPr/>
              </p:nvSpPr>
              <p:spPr>
                <a:xfrm>
                  <a:off x="5870160" y="5300631"/>
                  <a:ext cx="1789272" cy="1756315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en-US" sz="10000" b="0" i="1" smtClean="0">
                                <a:latin typeface="Cambria Math" charset="0"/>
                              </a:rPr>
                            </m:ctrlPr>
                          </m:sSubPr>
                          <m:e>
                            <m:r>
                              <a:rPr lang="en-US" sz="10000" b="0" i="1" smtClean="0">
                                <a:latin typeface="Cambria Math" panose="02040503050406030204" pitchFamily="18" charset="0"/>
                              </a:rPr>
                              <m:t>𝐿</m:t>
                            </m:r>
                          </m:e>
                          <m:sub>
                            <m:r>
                              <a:rPr lang="en-US" sz="10000" b="0" i="1" smtClean="0">
                                <a:latin typeface="Cambria Math" panose="02040503050406030204" pitchFamily="18" charset="0"/>
                              </a:rPr>
                              <m:t>𝑔</m:t>
                            </m:r>
                          </m:sub>
                        </m:sSub>
                      </m:oMath>
                    </m:oMathPara>
                  </a14:m>
                  <a:endParaRPr lang="en-US" sz="10000" dirty="0"/>
                </a:p>
              </p:txBody>
            </p:sp>
          </mc:Choice>
          <mc:Fallback xmlns="">
            <p:sp>
              <p:nvSpPr>
                <p:cNvPr id="4" name="TextBox 3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870160" y="5300631"/>
                  <a:ext cx="1789272" cy="1756315"/>
                </a:xfrm>
                <a:prstGeom prst="rect">
                  <a:avLst/>
                </a:prstGeom>
                <a:blipFill>
                  <a:blip r:embed="rId23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5" name="TextBox 4"/>
                <p:cNvSpPr txBox="1"/>
                <p:nvPr/>
              </p:nvSpPr>
              <p:spPr>
                <a:xfrm>
                  <a:off x="7099176" y="5363180"/>
                  <a:ext cx="1007007" cy="1631216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US" sz="10000" b="0" i="1" smtClean="0">
                            <a:latin typeface="Cambria Math" panose="02040503050406030204" pitchFamily="18" charset="0"/>
                          </a:rPr>
                          <m:t>(</m:t>
                        </m:r>
                      </m:oMath>
                    </m:oMathPara>
                  </a14:m>
                  <a:endParaRPr lang="en-US" sz="10000" dirty="0"/>
                </a:p>
              </p:txBody>
            </p:sp>
          </mc:Choice>
          <mc:Fallback xmlns="">
            <p:sp>
              <p:nvSpPr>
                <p:cNvPr id="5" name="TextBox 4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7099176" y="5363180"/>
                  <a:ext cx="1007007" cy="1631216"/>
                </a:xfrm>
                <a:prstGeom prst="rect">
                  <a:avLst/>
                </a:prstGeom>
                <a:blipFill>
                  <a:blip r:embed="rId24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84" name="TextBox 83"/>
                <p:cNvSpPr txBox="1"/>
                <p:nvPr/>
              </p:nvSpPr>
              <p:spPr>
                <a:xfrm>
                  <a:off x="12318240" y="5363180"/>
                  <a:ext cx="1007007" cy="1631216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US" sz="10000" b="0" i="1" smtClean="0">
                            <a:latin typeface="Cambria Math" panose="02040503050406030204" pitchFamily="18" charset="0"/>
                          </a:rPr>
                          <m:t>)</m:t>
                        </m:r>
                      </m:oMath>
                    </m:oMathPara>
                  </a14:m>
                  <a:endParaRPr lang="en-US" sz="10000" dirty="0"/>
                </a:p>
              </p:txBody>
            </p:sp>
          </mc:Choice>
          <mc:Fallback xmlns="">
            <p:sp>
              <p:nvSpPr>
                <p:cNvPr id="84" name="TextBox 83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2318240" y="5363180"/>
                  <a:ext cx="1007007" cy="1631216"/>
                </a:xfrm>
                <a:prstGeom prst="rect">
                  <a:avLst/>
                </a:prstGeom>
                <a:blipFill>
                  <a:blip r:embed="rId25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85" name="Group 84"/>
          <p:cNvGrpSpPr/>
          <p:nvPr/>
        </p:nvGrpSpPr>
        <p:grpSpPr>
          <a:xfrm>
            <a:off x="10373472" y="5223668"/>
            <a:ext cx="1982288" cy="1942344"/>
            <a:chOff x="4152725" y="-781869"/>
            <a:chExt cx="1828800" cy="1828800"/>
          </a:xfrm>
        </p:grpSpPr>
        <p:sp>
          <p:nvSpPr>
            <p:cNvPr id="86" name="Rectangle 85"/>
            <p:cNvSpPr/>
            <p:nvPr/>
          </p:nvSpPr>
          <p:spPr>
            <a:xfrm>
              <a:off x="4152725" y="-781869"/>
              <a:ext cx="1828800" cy="18288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  <a:latin typeface="Calibri" panose="020F0502020204030204" pitchFamily="34" charset="0"/>
              </a:endParaRPr>
            </a:p>
          </p:txBody>
        </p:sp>
        <p:pic>
          <p:nvPicPr>
            <p:cNvPr id="87" name="Picture 86"/>
            <p:cNvPicPr>
              <a:picLocks noChangeAspect="1"/>
            </p:cNvPicPr>
            <p:nvPr/>
          </p:nvPicPr>
          <p:blipFill rotWithShape="1">
            <a:blip r:embed="rId2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2257"/>
            <a:stretch/>
          </p:blipFill>
          <p:spPr>
            <a:xfrm>
              <a:off x="5364480" y="-210405"/>
              <a:ext cx="407612" cy="792549"/>
            </a:xfrm>
            <a:prstGeom prst="rect">
              <a:avLst/>
            </a:prstGeom>
          </p:spPr>
        </p:pic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88" name="TextBox 87"/>
              <p:cNvSpPr txBox="1"/>
              <p:nvPr/>
            </p:nvSpPr>
            <p:spPr>
              <a:xfrm>
                <a:off x="9771630" y="6122831"/>
                <a:ext cx="737701" cy="163121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0000" b="0" i="1" smtClean="0">
                          <a:latin typeface="Cambria Math" panose="02040503050406030204" pitchFamily="18" charset="0"/>
                        </a:rPr>
                        <m:t>,</m:t>
                      </m:r>
                    </m:oMath>
                  </m:oMathPara>
                </a14:m>
                <a:endParaRPr lang="en-US" sz="10000" dirty="0"/>
              </a:p>
            </p:txBody>
          </p:sp>
        </mc:Choice>
        <mc:Fallback xmlns="">
          <p:sp>
            <p:nvSpPr>
              <p:cNvPr id="88" name="TextBox 8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71630" y="6122831"/>
                <a:ext cx="737701" cy="1631216"/>
              </a:xfrm>
              <a:prstGeom prst="rect">
                <a:avLst/>
              </a:prstGeom>
              <a:blipFill>
                <a:blip r:embed="rId2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0" name="TextBox 89"/>
              <p:cNvSpPr txBox="1"/>
              <p:nvPr/>
            </p:nvSpPr>
            <p:spPr>
              <a:xfrm>
                <a:off x="10963833" y="4474840"/>
                <a:ext cx="801566" cy="75802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4000" b="0" i="1" smtClean="0">
                              <a:latin typeface="Cambria Math" charset="0"/>
                            </a:rPr>
                          </m:ctrlPr>
                        </m:sSubPr>
                        <m:e>
                          <m:r>
                            <a:rPr lang="en-US" sz="4000" b="0" i="1" smtClean="0">
                              <a:latin typeface="Cambria Math" panose="02040503050406030204" pitchFamily="18" charset="0"/>
                            </a:rPr>
                            <m:t>𝑣</m:t>
                          </m:r>
                        </m:e>
                        <m:sub>
                          <m:r>
                            <a:rPr lang="en-US" sz="4000" b="0" i="1" smtClean="0">
                              <a:latin typeface="Cambria Math" panose="02040503050406030204" pitchFamily="18" charset="0"/>
                            </a:rPr>
                            <m:t>𝑔</m:t>
                          </m:r>
                        </m:sub>
                      </m:sSub>
                    </m:oMath>
                  </m:oMathPara>
                </a14:m>
                <a:endParaRPr lang="en-US" sz="4000" dirty="0"/>
              </a:p>
            </p:txBody>
          </p:sp>
        </mc:Choice>
        <mc:Fallback xmlns="">
          <p:sp>
            <p:nvSpPr>
              <p:cNvPr id="90" name="TextBox 8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963833" y="4474840"/>
                <a:ext cx="801566" cy="758028"/>
              </a:xfrm>
              <a:prstGeom prst="rect">
                <a:avLst/>
              </a:prstGeom>
              <a:blipFill>
                <a:blip r:embed="rId2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custDataLst>
      <p:tags r:id="rId1"/>
    </p:custDataLst>
    <p:extLst>
      <p:ext uri="{BB962C8B-B14F-4D97-AF65-F5344CB8AC3E}">
        <p14:creationId xmlns:p14="http://schemas.microsoft.com/office/powerpoint/2010/main" val="26102856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9129"/>
    </mc:Choice>
    <mc:Fallback xmlns="">
      <p:transition spd="slow" advTm="791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77083E-6 4.07407E-6 L 0.1403 0.00135 " pathEditMode="relative" rAng="0" ptsTypes="AA">
                                      <p:cBhvr>
                                        <p:cTn id="28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010" y="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"/>
                            </p:stCondLst>
                            <p:childTnLst>
                              <p:par>
                                <p:cTn id="3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" grpId="0" animBg="1"/>
      <p:bldP spid="75" grpId="0"/>
      <p:bldP spid="88" grpId="0"/>
      <p:bldP spid="90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" name="Picture 2"/>
          <p:cNvPicPr>
            <a:picLocks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959815" y="5218340"/>
            <a:ext cx="1947672" cy="1947672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6382" y="1903844"/>
            <a:ext cx="5915025" cy="151447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Manipulating the Latent Vector</a:t>
            </a:r>
          </a:p>
        </p:txBody>
      </p:sp>
      <p:sp>
        <p:nvSpPr>
          <p:cNvPr id="46" name="TextBox 45"/>
          <p:cNvSpPr txBox="1"/>
          <p:nvPr/>
        </p:nvSpPr>
        <p:spPr>
          <a:xfrm>
            <a:off x="632752" y="2224008"/>
            <a:ext cx="2402774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200" dirty="0">
                <a:solidFill>
                  <a:schemeClr val="tx1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Objective:</a:t>
            </a:r>
          </a:p>
        </p:txBody>
      </p:sp>
      <p:grpSp>
        <p:nvGrpSpPr>
          <p:cNvPr id="56" name="Group 55"/>
          <p:cNvGrpSpPr/>
          <p:nvPr/>
        </p:nvGrpSpPr>
        <p:grpSpPr>
          <a:xfrm>
            <a:off x="8795945" y="1594520"/>
            <a:ext cx="3938213" cy="804363"/>
            <a:chOff x="8795945" y="1594520"/>
            <a:chExt cx="3938213" cy="804363"/>
          </a:xfrm>
        </p:grpSpPr>
        <p:cxnSp>
          <p:nvCxnSpPr>
            <p:cNvPr id="57" name="Straight Arrow Connector 56"/>
            <p:cNvCxnSpPr/>
            <p:nvPr/>
          </p:nvCxnSpPr>
          <p:spPr>
            <a:xfrm flipV="1">
              <a:off x="8795945" y="2075248"/>
              <a:ext cx="422301" cy="323635"/>
            </a:xfrm>
            <a:prstGeom prst="straightConnector1">
              <a:avLst/>
            </a:prstGeom>
            <a:ln w="571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TextBox 58"/>
            <p:cNvSpPr txBox="1"/>
            <p:nvPr/>
          </p:nvSpPr>
          <p:spPr>
            <a:xfrm>
              <a:off x="9445950" y="1594520"/>
              <a:ext cx="3288208" cy="538609"/>
            </a:xfrm>
            <a:prstGeom prst="rect">
              <a:avLst/>
            </a:prstGeom>
            <a:noFill/>
            <a:ln w="38100"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en-US" altLang="zh-CN" dirty="0"/>
                <a:t>user guidance image</a:t>
              </a:r>
              <a:endParaRPr lang="en-US" dirty="0"/>
            </a:p>
          </p:txBody>
        </p:sp>
      </p:grpSp>
      <p:grpSp>
        <p:nvGrpSpPr>
          <p:cNvPr id="60" name="Group 59"/>
          <p:cNvGrpSpPr/>
          <p:nvPr/>
        </p:nvGrpSpPr>
        <p:grpSpPr>
          <a:xfrm>
            <a:off x="1937518" y="1594520"/>
            <a:ext cx="5161658" cy="804362"/>
            <a:chOff x="1937518" y="1594520"/>
            <a:chExt cx="5161658" cy="804362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61" name="TextBox 60"/>
                <p:cNvSpPr txBox="1"/>
                <p:nvPr/>
              </p:nvSpPr>
              <p:spPr>
                <a:xfrm>
                  <a:off x="1937518" y="1594520"/>
                  <a:ext cx="4351468" cy="574901"/>
                </a:xfrm>
                <a:prstGeom prst="rect">
                  <a:avLst/>
                </a:prstGeom>
                <a:noFill/>
                <a:ln w="38100">
                  <a:solidFill>
                    <a:schemeClr val="tx1"/>
                  </a:solidFill>
                </a:ln>
              </p:spPr>
              <p:txBody>
                <a:bodyPr wrap="square" rtlCol="0">
                  <a:spAutoFit/>
                </a:bodyPr>
                <a:lstStyle/>
                <a:p>
                  <a:r>
                    <a:rPr lang="en-US" dirty="0"/>
                    <a:t>constraint violation loss </a:t>
                  </a:r>
                  <a14:m>
                    <m:oMath xmlns:m="http://schemas.openxmlformats.org/officeDocument/2006/math">
                      <m:sSub>
                        <m:sSubPr>
                          <m:ctrlPr>
                            <a:rPr lang="en-US" b="0" i="1" smtClean="0">
                              <a:latin typeface="Cambria Math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𝐿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𝑔</m:t>
                          </m:r>
                        </m:sub>
                      </m:sSub>
                    </m:oMath>
                  </a14:m>
                  <a:endParaRPr lang="en-US" i="1" dirty="0"/>
                </a:p>
              </p:txBody>
            </p:sp>
          </mc:Choice>
          <mc:Fallback xmlns="">
            <p:sp>
              <p:nvSpPr>
                <p:cNvPr id="61" name="TextBox 60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937518" y="1594520"/>
                  <a:ext cx="4351468" cy="574901"/>
                </a:xfrm>
                <a:prstGeom prst="rect">
                  <a:avLst/>
                </a:prstGeom>
                <a:blipFill rotWithShape="0">
                  <a:blip r:embed="rId18"/>
                  <a:stretch>
                    <a:fillRect l="-2639" t="-7000" b="-20000"/>
                  </a:stretch>
                </a:blipFill>
                <a:ln w="38100">
                  <a:solidFill>
                    <a:schemeClr val="tx1"/>
                  </a:solidFill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cxnSp>
          <p:nvCxnSpPr>
            <p:cNvPr id="62" name="Straight Arrow Connector 61"/>
            <p:cNvCxnSpPr/>
            <p:nvPr/>
          </p:nvCxnSpPr>
          <p:spPr>
            <a:xfrm flipH="1" flipV="1">
              <a:off x="6549721" y="2075248"/>
              <a:ext cx="549455" cy="323634"/>
            </a:xfrm>
            <a:prstGeom prst="straightConnector1">
              <a:avLst/>
            </a:prstGeom>
            <a:ln w="571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5" name="Group 54"/>
          <p:cNvGrpSpPr/>
          <p:nvPr/>
        </p:nvGrpSpPr>
        <p:grpSpPr>
          <a:xfrm>
            <a:off x="5731024" y="2851218"/>
            <a:ext cx="4032448" cy="1157362"/>
            <a:chOff x="1982903" y="849492"/>
            <a:chExt cx="4032448" cy="1157362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64" name="TextBox 63"/>
                <p:cNvSpPr txBox="1"/>
                <p:nvPr/>
              </p:nvSpPr>
              <p:spPr>
                <a:xfrm>
                  <a:off x="1982903" y="1468245"/>
                  <a:ext cx="4032448" cy="538609"/>
                </a:xfrm>
                <a:prstGeom prst="rect">
                  <a:avLst/>
                </a:prstGeom>
                <a:noFill/>
                <a:ln w="38100">
                  <a:solidFill>
                    <a:schemeClr val="tx1"/>
                  </a:solidFill>
                </a:ln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en-US" dirty="0"/>
                    <a:t>Generative model: </a:t>
                  </a:r>
                  <a14:m>
                    <m:oMath xmlns:m="http://schemas.openxmlformats.org/officeDocument/2006/math">
                      <m:r>
                        <a:rPr lang="en-US" i="1" smtClean="0">
                          <a:latin typeface="Cambria Math" panose="02040503050406030204" pitchFamily="18" charset="0"/>
                        </a:rPr>
                        <m:t>𝐺</m:t>
                      </m:r>
                      <m:r>
                        <a:rPr lang="en-US" i="1" smtClean="0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US" i="1" smtClean="0">
                          <a:latin typeface="Cambria Math" panose="02040503050406030204" pitchFamily="18" charset="0"/>
                        </a:rPr>
                        <m:t>𝑧</m:t>
                      </m:r>
                      <m:r>
                        <a:rPr lang="en-US" i="1" smtClean="0">
                          <a:latin typeface="Cambria Math" panose="02040503050406030204" pitchFamily="18" charset="0"/>
                        </a:rPr>
                        <m:t>)</m:t>
                      </m:r>
                    </m:oMath>
                  </a14:m>
                  <a:endParaRPr lang="en-US" i="1" dirty="0"/>
                </a:p>
              </p:txBody>
            </p:sp>
          </mc:Choice>
          <mc:Fallback xmlns="">
            <p:sp>
              <p:nvSpPr>
                <p:cNvPr id="64" name="TextBox 63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982903" y="1468245"/>
                  <a:ext cx="4032448" cy="538609"/>
                </a:xfrm>
                <a:prstGeom prst="rect">
                  <a:avLst/>
                </a:prstGeom>
                <a:blipFill>
                  <a:blip r:embed="rId19"/>
                  <a:stretch>
                    <a:fillRect t="-7368" b="-26316"/>
                  </a:stretch>
                </a:blipFill>
                <a:ln w="38100">
                  <a:solidFill>
                    <a:schemeClr val="tx1"/>
                  </a:solidFill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cxnSp>
          <p:nvCxnSpPr>
            <p:cNvPr id="65" name="Straight Arrow Connector 64"/>
            <p:cNvCxnSpPr/>
            <p:nvPr/>
          </p:nvCxnSpPr>
          <p:spPr>
            <a:xfrm flipH="1" flipV="1">
              <a:off x="3994906" y="849492"/>
              <a:ext cx="17521" cy="567101"/>
            </a:xfrm>
            <a:prstGeom prst="straightConnector1">
              <a:avLst/>
            </a:prstGeom>
            <a:ln w="571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7" name="Shape 3585"/>
          <p:cNvSpPr/>
          <p:nvPr/>
        </p:nvSpPr>
        <p:spPr>
          <a:xfrm>
            <a:off x="3475807" y="6116683"/>
            <a:ext cx="2396624" cy="1"/>
          </a:xfrm>
          <a:prstGeom prst="line">
            <a:avLst/>
          </a:prstGeom>
          <a:ln w="38100">
            <a:solidFill>
              <a:srgbClr val="000000"/>
            </a:solidFill>
            <a:miter lim="400000"/>
            <a:tailEnd type="stealth"/>
          </a:ln>
        </p:spPr>
        <p:txBody>
          <a:bodyPr lIns="42862" tIns="42862" rIns="42862" bIns="42862" anchor="ctr"/>
          <a:lstStyle/>
          <a:p>
            <a:pPr>
              <a:defRPr sz="3200"/>
            </a:pPr>
            <a:endParaRPr sz="1920"/>
          </a:p>
        </p:txBody>
      </p:sp>
      <p:sp>
        <p:nvSpPr>
          <p:cNvPr id="69" name="Rectangle 68"/>
          <p:cNvSpPr/>
          <p:nvPr/>
        </p:nvSpPr>
        <p:spPr>
          <a:xfrm>
            <a:off x="1475163" y="6016508"/>
            <a:ext cx="230207" cy="6678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1719295" y="6318584"/>
            <a:ext cx="230207" cy="3657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1963426" y="5678504"/>
            <a:ext cx="230207" cy="10058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2" name="Rectangle 71"/>
          <p:cNvSpPr/>
          <p:nvPr/>
        </p:nvSpPr>
        <p:spPr>
          <a:xfrm>
            <a:off x="2207558" y="6283642"/>
            <a:ext cx="230207" cy="40070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/>
          <p:cNvSpPr/>
          <p:nvPr/>
        </p:nvSpPr>
        <p:spPr>
          <a:xfrm>
            <a:off x="2695818" y="6007688"/>
            <a:ext cx="230207" cy="6766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Rectangle 73"/>
          <p:cNvSpPr/>
          <p:nvPr/>
        </p:nvSpPr>
        <p:spPr>
          <a:xfrm>
            <a:off x="2451690" y="5882940"/>
            <a:ext cx="230207" cy="8014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5" name="TextBox 74"/>
              <p:cNvSpPr txBox="1"/>
              <p:nvPr/>
            </p:nvSpPr>
            <p:spPr>
              <a:xfrm>
                <a:off x="1918306" y="4474840"/>
                <a:ext cx="532517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4000" b="0" i="0" smtClean="0">
                          <a:latin typeface="Cambria Math" panose="02040503050406030204" pitchFamily="18" charset="0"/>
                        </a:rPr>
                        <m:t>z</m:t>
                      </m:r>
                    </m:oMath>
                  </m:oMathPara>
                </a14:m>
                <a:endParaRPr lang="en-US" sz="4000" dirty="0"/>
              </a:p>
            </p:txBody>
          </p:sp>
        </mc:Choice>
        <mc:Fallback xmlns="">
          <p:sp>
            <p:nvSpPr>
              <p:cNvPr id="75" name="TextBox 7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18306" y="4474840"/>
                <a:ext cx="532517" cy="707886"/>
              </a:xfrm>
              <a:prstGeom prst="rect">
                <a:avLst/>
              </a:prstGeom>
              <a:blipFill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6" name="TextBox 75"/>
              <p:cNvSpPr txBox="1"/>
              <p:nvPr/>
            </p:nvSpPr>
            <p:spPr>
              <a:xfrm>
                <a:off x="8297901" y="4474840"/>
                <a:ext cx="1271502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4000" b="0" i="0" smtClean="0">
                          <a:latin typeface="Cambria Math" panose="02040503050406030204" pitchFamily="18" charset="0"/>
                        </a:rPr>
                        <m:t>G</m:t>
                      </m:r>
                      <m:r>
                        <a:rPr lang="en-US" sz="4000" b="0" i="0" smtClean="0">
                          <a:latin typeface="Cambria Math" panose="02040503050406030204" pitchFamily="18" charset="0"/>
                        </a:rPr>
                        <m:t>(</m:t>
                      </m:r>
                      <m:r>
                        <m:rPr>
                          <m:sty m:val="p"/>
                        </m:rPr>
                        <a:rPr lang="en-US" sz="4000" b="0" i="0" smtClean="0">
                          <a:latin typeface="Cambria Math" panose="02040503050406030204" pitchFamily="18" charset="0"/>
                        </a:rPr>
                        <m:t>z</m:t>
                      </m:r>
                      <m:r>
                        <a:rPr lang="en-US" sz="4000" b="0" i="0" smtClean="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US" sz="4000" dirty="0"/>
              </a:p>
            </p:txBody>
          </p:sp>
        </mc:Choice>
        <mc:Fallback xmlns="">
          <p:sp>
            <p:nvSpPr>
              <p:cNvPr id="76" name="TextBox 7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97901" y="4474840"/>
                <a:ext cx="1271502" cy="707886"/>
              </a:xfrm>
              <a:prstGeom prst="rect">
                <a:avLst/>
              </a:prstGeom>
              <a:blipFill>
                <a:blip r:embed="rId2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77" name="Group 76"/>
          <p:cNvGrpSpPr/>
          <p:nvPr/>
        </p:nvGrpSpPr>
        <p:grpSpPr>
          <a:xfrm>
            <a:off x="4002832" y="5294929"/>
            <a:ext cx="1227374" cy="1643509"/>
            <a:chOff x="1698576" y="4114800"/>
            <a:chExt cx="2232248" cy="2395642"/>
          </a:xfrm>
        </p:grpSpPr>
        <p:grpSp>
          <p:nvGrpSpPr>
            <p:cNvPr id="78" name="Group 77"/>
            <p:cNvGrpSpPr/>
            <p:nvPr/>
          </p:nvGrpSpPr>
          <p:grpSpPr>
            <a:xfrm>
              <a:off x="1698576" y="4114800"/>
              <a:ext cx="2232248" cy="2395642"/>
              <a:chOff x="2343849" y="5134736"/>
              <a:chExt cx="909648" cy="1349560"/>
            </a:xfrm>
          </p:grpSpPr>
          <p:sp>
            <p:nvSpPr>
              <p:cNvPr id="80" name="Shape 3567"/>
              <p:cNvSpPr/>
              <p:nvPr/>
            </p:nvSpPr>
            <p:spPr>
              <a:xfrm rot="10800000">
                <a:off x="268321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81" name="Shape 3568"/>
              <p:cNvSpPr/>
              <p:nvPr/>
            </p:nvSpPr>
            <p:spPr>
              <a:xfrm rot="10800000">
                <a:off x="3022591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82" name="Shape 3569"/>
              <p:cNvSpPr/>
              <p:nvPr/>
            </p:nvSpPr>
            <p:spPr>
              <a:xfrm rot="10800000">
                <a:off x="234384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79" name="Rectangle 78"/>
                <p:cNvSpPr/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solidFill>
                  <a:schemeClr val="bg1"/>
                </a:solidFill>
                <a:ln w="28575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14:m>
                    <m:oMathPara xmlns:m="http://schemas.openxmlformats.org/officeDocument/2006/math">
                      <m:oMathParaPr>
                        <m:jc m:val="center"/>
                      </m:oMathParaPr>
                      <m:oMath xmlns:m="http://schemas.openxmlformats.org/officeDocument/2006/math">
                        <m:r>
                          <m:rPr>
                            <m:sty m:val="p"/>
                          </m:rPr>
                          <a:rPr lang="en-US" altLang="zh-CN" sz="5000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G</m:t>
                        </m:r>
                      </m:oMath>
                    </m:oMathPara>
                  </a14:m>
                  <a:endParaRPr lang="en-US" sz="5000" dirty="0">
                    <a:solidFill>
                      <a:schemeClr val="tx1"/>
                    </a:solidFill>
                  </a:endParaRPr>
                </a:p>
              </p:txBody>
            </p:sp>
          </mc:Choice>
          <mc:Fallback xmlns="">
            <p:sp>
              <p:nvSpPr>
                <p:cNvPr id="70" name="Rectangle 69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blipFill>
                  <a:blip r:embed="rId9"/>
                  <a:stretch>
                    <a:fillRect/>
                  </a:stretch>
                </a:blipFill>
                <a:ln w="28575">
                  <a:solidFill>
                    <a:schemeClr val="tx1"/>
                  </a:solidFill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45" name="Group 44"/>
          <p:cNvGrpSpPr/>
          <p:nvPr/>
        </p:nvGrpSpPr>
        <p:grpSpPr>
          <a:xfrm>
            <a:off x="5870160" y="5300631"/>
            <a:ext cx="7455087" cy="1756315"/>
            <a:chOff x="5870160" y="5300631"/>
            <a:chExt cx="7455087" cy="1756315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4" name="TextBox 3"/>
                <p:cNvSpPr txBox="1"/>
                <p:nvPr/>
              </p:nvSpPr>
              <p:spPr>
                <a:xfrm>
                  <a:off x="5870160" y="5300631"/>
                  <a:ext cx="1789272" cy="1756315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en-US" sz="10000" b="0" i="1" smtClean="0">
                                <a:latin typeface="Cambria Math" charset="0"/>
                              </a:rPr>
                            </m:ctrlPr>
                          </m:sSubPr>
                          <m:e>
                            <m:r>
                              <a:rPr lang="en-US" sz="10000" b="0" i="1" smtClean="0">
                                <a:latin typeface="Cambria Math" panose="02040503050406030204" pitchFamily="18" charset="0"/>
                              </a:rPr>
                              <m:t>𝐿</m:t>
                            </m:r>
                          </m:e>
                          <m:sub>
                            <m:r>
                              <a:rPr lang="en-US" sz="10000" b="0" i="1" smtClean="0">
                                <a:latin typeface="Cambria Math" panose="02040503050406030204" pitchFamily="18" charset="0"/>
                              </a:rPr>
                              <m:t>𝑔</m:t>
                            </m:r>
                          </m:sub>
                        </m:sSub>
                      </m:oMath>
                    </m:oMathPara>
                  </a14:m>
                  <a:endParaRPr lang="en-US" sz="10000" dirty="0"/>
                </a:p>
              </p:txBody>
            </p:sp>
          </mc:Choice>
          <mc:Fallback xmlns="">
            <p:sp>
              <p:nvSpPr>
                <p:cNvPr id="4" name="TextBox 3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870160" y="5300631"/>
                  <a:ext cx="1789272" cy="1756315"/>
                </a:xfrm>
                <a:prstGeom prst="rect">
                  <a:avLst/>
                </a:prstGeom>
                <a:blipFill>
                  <a:blip r:embed="rId22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5" name="TextBox 4"/>
                <p:cNvSpPr txBox="1"/>
                <p:nvPr/>
              </p:nvSpPr>
              <p:spPr>
                <a:xfrm>
                  <a:off x="7099176" y="5363180"/>
                  <a:ext cx="1007007" cy="1631216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US" sz="10000" b="0" i="1" smtClean="0">
                            <a:latin typeface="Cambria Math" panose="02040503050406030204" pitchFamily="18" charset="0"/>
                          </a:rPr>
                          <m:t>(</m:t>
                        </m:r>
                      </m:oMath>
                    </m:oMathPara>
                  </a14:m>
                  <a:endParaRPr lang="en-US" sz="10000" dirty="0"/>
                </a:p>
              </p:txBody>
            </p:sp>
          </mc:Choice>
          <mc:Fallback xmlns="">
            <p:sp>
              <p:nvSpPr>
                <p:cNvPr id="5" name="TextBox 4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7099176" y="5363180"/>
                  <a:ext cx="1007007" cy="1631216"/>
                </a:xfrm>
                <a:prstGeom prst="rect">
                  <a:avLst/>
                </a:prstGeom>
                <a:blipFill>
                  <a:blip r:embed="rId23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84" name="TextBox 83"/>
                <p:cNvSpPr txBox="1"/>
                <p:nvPr/>
              </p:nvSpPr>
              <p:spPr>
                <a:xfrm>
                  <a:off x="12318240" y="5363180"/>
                  <a:ext cx="1007007" cy="1631216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US" sz="10000" b="0" i="1" smtClean="0">
                            <a:latin typeface="Cambria Math" panose="02040503050406030204" pitchFamily="18" charset="0"/>
                          </a:rPr>
                          <m:t>)</m:t>
                        </m:r>
                      </m:oMath>
                    </m:oMathPara>
                  </a14:m>
                  <a:endParaRPr lang="en-US" sz="10000" dirty="0"/>
                </a:p>
              </p:txBody>
            </p:sp>
          </mc:Choice>
          <mc:Fallback xmlns="">
            <p:sp>
              <p:nvSpPr>
                <p:cNvPr id="84" name="TextBox 83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2318240" y="5363180"/>
                  <a:ext cx="1007007" cy="1631216"/>
                </a:xfrm>
                <a:prstGeom prst="rect">
                  <a:avLst/>
                </a:prstGeom>
                <a:blipFill>
                  <a:blip r:embed="rId24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85" name="Group 84"/>
          <p:cNvGrpSpPr/>
          <p:nvPr/>
        </p:nvGrpSpPr>
        <p:grpSpPr>
          <a:xfrm>
            <a:off x="10373472" y="5223668"/>
            <a:ext cx="1982288" cy="1942344"/>
            <a:chOff x="4152725" y="-781869"/>
            <a:chExt cx="1828800" cy="1828800"/>
          </a:xfrm>
        </p:grpSpPr>
        <p:sp>
          <p:nvSpPr>
            <p:cNvPr id="86" name="Rectangle 85"/>
            <p:cNvSpPr/>
            <p:nvPr/>
          </p:nvSpPr>
          <p:spPr>
            <a:xfrm>
              <a:off x="4152725" y="-781869"/>
              <a:ext cx="1828800" cy="18288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  <a:latin typeface="Calibri" panose="020F0502020204030204" pitchFamily="34" charset="0"/>
              </a:endParaRPr>
            </a:p>
          </p:txBody>
        </p:sp>
        <p:pic>
          <p:nvPicPr>
            <p:cNvPr id="87" name="Picture 86"/>
            <p:cNvPicPr>
              <a:picLocks noChangeAspect="1"/>
            </p:cNvPicPr>
            <p:nvPr/>
          </p:nvPicPr>
          <p:blipFill rotWithShape="1">
            <a:blip r:embed="rId2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2257"/>
            <a:stretch/>
          </p:blipFill>
          <p:spPr>
            <a:xfrm>
              <a:off x="5364480" y="-210405"/>
              <a:ext cx="407612" cy="792549"/>
            </a:xfrm>
            <a:prstGeom prst="rect">
              <a:avLst/>
            </a:prstGeom>
          </p:spPr>
        </p:pic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88" name="TextBox 87"/>
              <p:cNvSpPr txBox="1"/>
              <p:nvPr/>
            </p:nvSpPr>
            <p:spPr>
              <a:xfrm>
                <a:off x="9771630" y="6122831"/>
                <a:ext cx="737701" cy="163121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0000" b="0" i="1" smtClean="0">
                          <a:latin typeface="Cambria Math" panose="02040503050406030204" pitchFamily="18" charset="0"/>
                        </a:rPr>
                        <m:t>,</m:t>
                      </m:r>
                    </m:oMath>
                  </m:oMathPara>
                </a14:m>
                <a:endParaRPr lang="en-US" sz="10000" dirty="0"/>
              </a:p>
            </p:txBody>
          </p:sp>
        </mc:Choice>
        <mc:Fallback xmlns="">
          <p:sp>
            <p:nvSpPr>
              <p:cNvPr id="88" name="TextBox 8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71630" y="6122831"/>
                <a:ext cx="737701" cy="1631216"/>
              </a:xfrm>
              <a:prstGeom prst="rect">
                <a:avLst/>
              </a:prstGeom>
              <a:blipFill>
                <a:blip r:embed="rId2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0" name="TextBox 89"/>
              <p:cNvSpPr txBox="1"/>
              <p:nvPr/>
            </p:nvSpPr>
            <p:spPr>
              <a:xfrm>
                <a:off x="10963833" y="4474840"/>
                <a:ext cx="801566" cy="75802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4000" b="0" i="1" smtClean="0">
                              <a:latin typeface="Cambria Math" charset="0"/>
                            </a:rPr>
                          </m:ctrlPr>
                        </m:sSubPr>
                        <m:e>
                          <m:r>
                            <a:rPr lang="en-US" sz="4000" b="0" i="1" smtClean="0">
                              <a:latin typeface="Cambria Math" panose="02040503050406030204" pitchFamily="18" charset="0"/>
                            </a:rPr>
                            <m:t>𝑣</m:t>
                          </m:r>
                        </m:e>
                        <m:sub>
                          <m:r>
                            <a:rPr lang="en-US" sz="4000" b="0" i="1" smtClean="0">
                              <a:latin typeface="Cambria Math" panose="02040503050406030204" pitchFamily="18" charset="0"/>
                            </a:rPr>
                            <m:t>𝑔</m:t>
                          </m:r>
                        </m:sub>
                      </m:sSub>
                    </m:oMath>
                  </m:oMathPara>
                </a14:m>
                <a:endParaRPr lang="en-US" sz="4000" dirty="0"/>
              </a:p>
            </p:txBody>
          </p:sp>
        </mc:Choice>
        <mc:Fallback xmlns="">
          <p:sp>
            <p:nvSpPr>
              <p:cNvPr id="90" name="TextBox 8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963833" y="4474840"/>
                <a:ext cx="801566" cy="758028"/>
              </a:xfrm>
              <a:prstGeom prst="rect">
                <a:avLst/>
              </a:prstGeom>
              <a:blipFill>
                <a:blip r:embed="rId2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custDataLst>
      <p:tags r:id="rId1"/>
    </p:custDataLst>
    <p:extLst>
      <p:ext uri="{BB962C8B-B14F-4D97-AF65-F5344CB8AC3E}">
        <p14:creationId xmlns:p14="http://schemas.microsoft.com/office/powerpoint/2010/main" val="9046264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9129"/>
    </mc:Choice>
    <mc:Fallback xmlns="">
      <p:transition spd="slow" advTm="79129"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" name="Picture 2"/>
          <p:cNvPicPr>
            <a:picLocks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959815" y="5218340"/>
            <a:ext cx="1947672" cy="1947672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Manipulating the Latent Vector</a:t>
            </a:r>
          </a:p>
        </p:txBody>
      </p:sp>
      <p:sp>
        <p:nvSpPr>
          <p:cNvPr id="67" name="Shape 3585"/>
          <p:cNvSpPr/>
          <p:nvPr/>
        </p:nvSpPr>
        <p:spPr>
          <a:xfrm>
            <a:off x="3475807" y="6116683"/>
            <a:ext cx="2396624" cy="1"/>
          </a:xfrm>
          <a:prstGeom prst="line">
            <a:avLst/>
          </a:prstGeom>
          <a:ln w="38100">
            <a:solidFill>
              <a:srgbClr val="000000"/>
            </a:solidFill>
            <a:miter lim="400000"/>
            <a:tailEnd type="stealth"/>
          </a:ln>
        </p:spPr>
        <p:txBody>
          <a:bodyPr lIns="42862" tIns="42862" rIns="42862" bIns="42862" anchor="ctr"/>
          <a:lstStyle/>
          <a:p>
            <a:pPr>
              <a:defRPr sz="3200"/>
            </a:pPr>
            <a:endParaRPr sz="1920"/>
          </a:p>
        </p:txBody>
      </p:sp>
      <p:sp>
        <p:nvSpPr>
          <p:cNvPr id="69" name="Rectangle 68"/>
          <p:cNvSpPr/>
          <p:nvPr/>
        </p:nvSpPr>
        <p:spPr>
          <a:xfrm>
            <a:off x="1475163" y="6016508"/>
            <a:ext cx="230207" cy="6678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1719295" y="6318584"/>
            <a:ext cx="230207" cy="3657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1963426" y="5678504"/>
            <a:ext cx="230207" cy="10058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2" name="Rectangle 71"/>
          <p:cNvSpPr/>
          <p:nvPr/>
        </p:nvSpPr>
        <p:spPr>
          <a:xfrm>
            <a:off x="2207558" y="6283642"/>
            <a:ext cx="230207" cy="40070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/>
          <p:cNvSpPr/>
          <p:nvPr/>
        </p:nvSpPr>
        <p:spPr>
          <a:xfrm>
            <a:off x="2695818" y="6007688"/>
            <a:ext cx="230207" cy="6766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Rectangle 73"/>
          <p:cNvSpPr/>
          <p:nvPr/>
        </p:nvSpPr>
        <p:spPr>
          <a:xfrm>
            <a:off x="2451690" y="5882940"/>
            <a:ext cx="230207" cy="8014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5" name="TextBox 74"/>
              <p:cNvSpPr txBox="1"/>
              <p:nvPr/>
            </p:nvSpPr>
            <p:spPr>
              <a:xfrm>
                <a:off x="1918306" y="4474840"/>
                <a:ext cx="532517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4000" b="0" i="0" smtClean="0">
                          <a:latin typeface="Cambria Math" panose="02040503050406030204" pitchFamily="18" charset="0"/>
                        </a:rPr>
                        <m:t>z</m:t>
                      </m:r>
                    </m:oMath>
                  </m:oMathPara>
                </a14:m>
                <a:endParaRPr lang="en-US" sz="4000" dirty="0"/>
              </a:p>
            </p:txBody>
          </p:sp>
        </mc:Choice>
        <mc:Fallback xmlns="">
          <p:sp>
            <p:nvSpPr>
              <p:cNvPr id="75" name="TextBox 7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18306" y="4474840"/>
                <a:ext cx="532517" cy="707886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6" name="TextBox 75"/>
              <p:cNvSpPr txBox="1"/>
              <p:nvPr/>
            </p:nvSpPr>
            <p:spPr>
              <a:xfrm>
                <a:off x="8297901" y="4474840"/>
                <a:ext cx="1271502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4000" b="0" i="0" smtClean="0">
                          <a:latin typeface="Cambria Math" panose="02040503050406030204" pitchFamily="18" charset="0"/>
                        </a:rPr>
                        <m:t>G</m:t>
                      </m:r>
                      <m:r>
                        <a:rPr lang="en-US" sz="4000" b="0" i="0" smtClean="0">
                          <a:latin typeface="Cambria Math" panose="02040503050406030204" pitchFamily="18" charset="0"/>
                        </a:rPr>
                        <m:t>(</m:t>
                      </m:r>
                      <m:r>
                        <m:rPr>
                          <m:sty m:val="p"/>
                        </m:rPr>
                        <a:rPr lang="en-US" sz="4000" b="0" i="0" smtClean="0">
                          <a:latin typeface="Cambria Math" panose="02040503050406030204" pitchFamily="18" charset="0"/>
                        </a:rPr>
                        <m:t>z</m:t>
                      </m:r>
                      <m:r>
                        <a:rPr lang="en-US" sz="4000" b="0" i="0" smtClean="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US" sz="4000" dirty="0"/>
              </a:p>
            </p:txBody>
          </p:sp>
        </mc:Choice>
        <mc:Fallback xmlns="">
          <p:sp>
            <p:nvSpPr>
              <p:cNvPr id="76" name="TextBox 7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97901" y="4474840"/>
                <a:ext cx="1271502" cy="707886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77" name="Group 76"/>
          <p:cNvGrpSpPr/>
          <p:nvPr/>
        </p:nvGrpSpPr>
        <p:grpSpPr>
          <a:xfrm>
            <a:off x="4002832" y="5294929"/>
            <a:ext cx="1227374" cy="1643509"/>
            <a:chOff x="1698576" y="4114800"/>
            <a:chExt cx="2232248" cy="2395642"/>
          </a:xfrm>
        </p:grpSpPr>
        <p:grpSp>
          <p:nvGrpSpPr>
            <p:cNvPr id="78" name="Group 77"/>
            <p:cNvGrpSpPr/>
            <p:nvPr/>
          </p:nvGrpSpPr>
          <p:grpSpPr>
            <a:xfrm>
              <a:off x="1698576" y="4114800"/>
              <a:ext cx="2232248" cy="2395642"/>
              <a:chOff x="2343849" y="5134736"/>
              <a:chExt cx="909648" cy="1349560"/>
            </a:xfrm>
          </p:grpSpPr>
          <p:sp>
            <p:nvSpPr>
              <p:cNvPr id="80" name="Shape 3567"/>
              <p:cNvSpPr/>
              <p:nvPr/>
            </p:nvSpPr>
            <p:spPr>
              <a:xfrm rot="10800000">
                <a:off x="268321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81" name="Shape 3568"/>
              <p:cNvSpPr/>
              <p:nvPr/>
            </p:nvSpPr>
            <p:spPr>
              <a:xfrm rot="10800000">
                <a:off x="3022591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82" name="Shape 3569"/>
              <p:cNvSpPr/>
              <p:nvPr/>
            </p:nvSpPr>
            <p:spPr>
              <a:xfrm rot="10800000">
                <a:off x="234384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79" name="Rectangle 78"/>
                <p:cNvSpPr/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solidFill>
                  <a:schemeClr val="bg1"/>
                </a:solidFill>
                <a:ln w="28575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14:m>
                    <m:oMathPara xmlns:m="http://schemas.openxmlformats.org/officeDocument/2006/math">
                      <m:oMathParaPr>
                        <m:jc m:val="center"/>
                      </m:oMathParaPr>
                      <m:oMath xmlns:m="http://schemas.openxmlformats.org/officeDocument/2006/math">
                        <m:r>
                          <m:rPr>
                            <m:sty m:val="p"/>
                          </m:rPr>
                          <a:rPr lang="en-US" altLang="zh-CN" sz="5000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G</m:t>
                        </m:r>
                      </m:oMath>
                    </m:oMathPara>
                  </a14:m>
                  <a:endParaRPr lang="en-US" sz="5000" dirty="0">
                    <a:solidFill>
                      <a:schemeClr val="tx1"/>
                    </a:solidFill>
                  </a:endParaRPr>
                </a:p>
              </p:txBody>
            </p:sp>
          </mc:Choice>
          <mc:Fallback xmlns="">
            <p:sp>
              <p:nvSpPr>
                <p:cNvPr id="70" name="Rectangle 69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blipFill>
                  <a:blip r:embed="rId9"/>
                  <a:stretch>
                    <a:fillRect/>
                  </a:stretch>
                </a:blipFill>
                <a:ln w="28575">
                  <a:solidFill>
                    <a:schemeClr val="tx1"/>
                  </a:solidFill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45" name="Group 44"/>
          <p:cNvGrpSpPr/>
          <p:nvPr/>
        </p:nvGrpSpPr>
        <p:grpSpPr>
          <a:xfrm>
            <a:off x="5870160" y="5300631"/>
            <a:ext cx="7455087" cy="1756315"/>
            <a:chOff x="5870160" y="5300631"/>
            <a:chExt cx="7455087" cy="1756315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4" name="TextBox 3"/>
                <p:cNvSpPr txBox="1"/>
                <p:nvPr/>
              </p:nvSpPr>
              <p:spPr>
                <a:xfrm>
                  <a:off x="5870160" y="5300631"/>
                  <a:ext cx="1789272" cy="1756315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en-US" sz="10000" b="0" i="1" smtClean="0">
                                <a:latin typeface="Cambria Math" charset="0"/>
                              </a:rPr>
                            </m:ctrlPr>
                          </m:sSubPr>
                          <m:e>
                            <m:r>
                              <a:rPr lang="en-US" sz="10000" b="0" i="1" smtClean="0">
                                <a:latin typeface="Cambria Math" panose="02040503050406030204" pitchFamily="18" charset="0"/>
                              </a:rPr>
                              <m:t>𝐿</m:t>
                            </m:r>
                          </m:e>
                          <m:sub>
                            <m:r>
                              <a:rPr lang="en-US" sz="10000" b="0" i="1" smtClean="0">
                                <a:latin typeface="Cambria Math" panose="02040503050406030204" pitchFamily="18" charset="0"/>
                              </a:rPr>
                              <m:t>𝑔</m:t>
                            </m:r>
                          </m:sub>
                        </m:sSub>
                      </m:oMath>
                    </m:oMathPara>
                  </a14:m>
                  <a:endParaRPr lang="en-US" sz="10000" dirty="0"/>
                </a:p>
              </p:txBody>
            </p:sp>
          </mc:Choice>
          <mc:Fallback xmlns="">
            <p:sp>
              <p:nvSpPr>
                <p:cNvPr id="4" name="TextBox 3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870160" y="5300631"/>
                  <a:ext cx="1789272" cy="1756315"/>
                </a:xfrm>
                <a:prstGeom prst="rect">
                  <a:avLst/>
                </a:prstGeom>
                <a:blipFill>
                  <a:blip r:embed="rId10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5" name="TextBox 4"/>
                <p:cNvSpPr txBox="1"/>
                <p:nvPr/>
              </p:nvSpPr>
              <p:spPr>
                <a:xfrm>
                  <a:off x="7099176" y="5363180"/>
                  <a:ext cx="1007007" cy="1631216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US" sz="10000" b="0" i="1" smtClean="0">
                            <a:latin typeface="Cambria Math" panose="02040503050406030204" pitchFamily="18" charset="0"/>
                          </a:rPr>
                          <m:t>(</m:t>
                        </m:r>
                      </m:oMath>
                    </m:oMathPara>
                  </a14:m>
                  <a:endParaRPr lang="en-US" sz="10000" dirty="0"/>
                </a:p>
              </p:txBody>
            </p:sp>
          </mc:Choice>
          <mc:Fallback xmlns="">
            <p:sp>
              <p:nvSpPr>
                <p:cNvPr id="5" name="TextBox 4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7099176" y="5363180"/>
                  <a:ext cx="1007007" cy="1631216"/>
                </a:xfrm>
                <a:prstGeom prst="rect">
                  <a:avLst/>
                </a:prstGeom>
                <a:blipFill>
                  <a:blip r:embed="rId11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84" name="TextBox 83"/>
                <p:cNvSpPr txBox="1"/>
                <p:nvPr/>
              </p:nvSpPr>
              <p:spPr>
                <a:xfrm>
                  <a:off x="12318240" y="5363180"/>
                  <a:ext cx="1007007" cy="1631216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US" sz="10000" b="0" i="1" smtClean="0">
                            <a:latin typeface="Cambria Math" panose="02040503050406030204" pitchFamily="18" charset="0"/>
                          </a:rPr>
                          <m:t>)</m:t>
                        </m:r>
                      </m:oMath>
                    </m:oMathPara>
                  </a14:m>
                  <a:endParaRPr lang="en-US" sz="10000" dirty="0"/>
                </a:p>
              </p:txBody>
            </p:sp>
          </mc:Choice>
          <mc:Fallback xmlns="">
            <p:sp>
              <p:nvSpPr>
                <p:cNvPr id="84" name="TextBox 83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2318240" y="5363180"/>
                  <a:ext cx="1007007" cy="1631216"/>
                </a:xfrm>
                <a:prstGeom prst="rect">
                  <a:avLst/>
                </a:prstGeom>
                <a:blipFill>
                  <a:blip r:embed="rId12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85" name="Group 84"/>
          <p:cNvGrpSpPr/>
          <p:nvPr/>
        </p:nvGrpSpPr>
        <p:grpSpPr>
          <a:xfrm>
            <a:off x="10373472" y="5223668"/>
            <a:ext cx="1982288" cy="1942344"/>
            <a:chOff x="4152725" y="-781869"/>
            <a:chExt cx="1828800" cy="1828800"/>
          </a:xfrm>
        </p:grpSpPr>
        <p:sp>
          <p:nvSpPr>
            <p:cNvPr id="86" name="Rectangle 85"/>
            <p:cNvSpPr/>
            <p:nvPr/>
          </p:nvSpPr>
          <p:spPr>
            <a:xfrm>
              <a:off x="4152725" y="-781869"/>
              <a:ext cx="1828800" cy="18288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  <a:latin typeface="Calibri" panose="020F0502020204030204" pitchFamily="34" charset="0"/>
              </a:endParaRPr>
            </a:p>
          </p:txBody>
        </p:sp>
        <p:pic>
          <p:nvPicPr>
            <p:cNvPr id="87" name="Picture 86"/>
            <p:cNvPicPr>
              <a:picLocks noChangeAspect="1"/>
            </p:cNvPicPr>
            <p:nvPr/>
          </p:nvPicPr>
          <p:blipFill rotWithShape="1"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2257"/>
            <a:stretch/>
          </p:blipFill>
          <p:spPr>
            <a:xfrm>
              <a:off x="5364480" y="-210405"/>
              <a:ext cx="407612" cy="792549"/>
            </a:xfrm>
            <a:prstGeom prst="rect">
              <a:avLst/>
            </a:prstGeom>
          </p:spPr>
        </p:pic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88" name="TextBox 87"/>
              <p:cNvSpPr txBox="1"/>
              <p:nvPr/>
            </p:nvSpPr>
            <p:spPr>
              <a:xfrm>
                <a:off x="9771630" y="6122831"/>
                <a:ext cx="737701" cy="163121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0000" b="0" i="1" smtClean="0">
                          <a:latin typeface="Cambria Math" panose="02040503050406030204" pitchFamily="18" charset="0"/>
                        </a:rPr>
                        <m:t>,</m:t>
                      </m:r>
                    </m:oMath>
                  </m:oMathPara>
                </a14:m>
                <a:endParaRPr lang="en-US" sz="10000" dirty="0"/>
              </a:p>
            </p:txBody>
          </p:sp>
        </mc:Choice>
        <mc:Fallback xmlns="">
          <p:sp>
            <p:nvSpPr>
              <p:cNvPr id="88" name="TextBox 8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71630" y="6122831"/>
                <a:ext cx="737701" cy="1631216"/>
              </a:xfrm>
              <a:prstGeom prst="rect">
                <a:avLst/>
              </a:prstGeom>
              <a:blipFill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0" name="TextBox 89"/>
              <p:cNvSpPr txBox="1"/>
              <p:nvPr/>
            </p:nvSpPr>
            <p:spPr>
              <a:xfrm>
                <a:off x="10963833" y="4474840"/>
                <a:ext cx="801566" cy="75802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4000" b="0" i="1" smtClean="0">
                              <a:latin typeface="Cambria Math" charset="0"/>
                            </a:rPr>
                          </m:ctrlPr>
                        </m:sSubPr>
                        <m:e>
                          <m:r>
                            <a:rPr lang="en-US" sz="4000" b="0" i="1" smtClean="0">
                              <a:latin typeface="Cambria Math" panose="02040503050406030204" pitchFamily="18" charset="0"/>
                            </a:rPr>
                            <m:t>𝑣</m:t>
                          </m:r>
                        </m:e>
                        <m:sub>
                          <m:r>
                            <a:rPr lang="en-US" sz="4000" b="0" i="1" smtClean="0">
                              <a:latin typeface="Cambria Math" panose="02040503050406030204" pitchFamily="18" charset="0"/>
                            </a:rPr>
                            <m:t>𝑔</m:t>
                          </m:r>
                        </m:sub>
                      </m:sSub>
                    </m:oMath>
                  </m:oMathPara>
                </a14:m>
                <a:endParaRPr lang="en-US" sz="4000" dirty="0"/>
              </a:p>
            </p:txBody>
          </p:sp>
        </mc:Choice>
        <mc:Fallback xmlns="">
          <p:sp>
            <p:nvSpPr>
              <p:cNvPr id="90" name="TextBox 8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963833" y="4474840"/>
                <a:ext cx="801566" cy="758028"/>
              </a:xfrm>
              <a:prstGeom prst="rect">
                <a:avLst/>
              </a:prstGeom>
              <a:blipFill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3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688956" y="3041701"/>
            <a:ext cx="1433163" cy="138961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4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218599" y="3041701"/>
            <a:ext cx="1433163" cy="138961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46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48242" y="3041701"/>
            <a:ext cx="1433163" cy="138961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10"/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277885" y="3041701"/>
            <a:ext cx="1433163" cy="138961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12"/>
          <p:cNvPicPr>
            <a:picLocks noChangeAspect="1" noChangeArrowheads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807528" y="3041701"/>
            <a:ext cx="1433163" cy="138961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14"/>
          <p:cNvPicPr>
            <a:picLocks noChangeAspect="1" noChangeArrowheads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337171" y="3041701"/>
            <a:ext cx="1433163" cy="138961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16"/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866813" y="3041701"/>
            <a:ext cx="1433163" cy="138961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2" name="Group 51"/>
          <p:cNvGrpSpPr/>
          <p:nvPr/>
        </p:nvGrpSpPr>
        <p:grpSpPr>
          <a:xfrm>
            <a:off x="8277885" y="1522512"/>
            <a:ext cx="1433163" cy="1389610"/>
            <a:chOff x="2247204" y="-685800"/>
            <a:chExt cx="1828800" cy="1828800"/>
          </a:xfrm>
        </p:grpSpPr>
        <p:sp>
          <p:nvSpPr>
            <p:cNvPr id="53" name="Rectangle 52"/>
            <p:cNvSpPr/>
            <p:nvPr/>
          </p:nvSpPr>
          <p:spPr>
            <a:xfrm>
              <a:off x="2247204" y="-685800"/>
              <a:ext cx="1828800" cy="18288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  <a:latin typeface="Calibri" panose="020F0502020204030204" pitchFamily="34" charset="0"/>
              </a:endParaRPr>
            </a:p>
          </p:txBody>
        </p:sp>
        <p:pic>
          <p:nvPicPr>
            <p:cNvPr id="54" name="Picture 53"/>
            <p:cNvPicPr>
              <a:picLocks noChangeAspect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397308" y="-114336"/>
              <a:ext cx="1469263" cy="792549"/>
            </a:xfrm>
            <a:prstGeom prst="rect">
              <a:avLst/>
            </a:prstGeom>
          </p:spPr>
        </p:pic>
      </p:grpSp>
      <p:grpSp>
        <p:nvGrpSpPr>
          <p:cNvPr id="58" name="Group 57"/>
          <p:cNvGrpSpPr/>
          <p:nvPr/>
        </p:nvGrpSpPr>
        <p:grpSpPr>
          <a:xfrm>
            <a:off x="6748242" y="1522512"/>
            <a:ext cx="1433163" cy="1389610"/>
            <a:chOff x="7963767" y="-781869"/>
            <a:chExt cx="1828800" cy="1828800"/>
          </a:xfrm>
        </p:grpSpPr>
        <p:sp>
          <p:nvSpPr>
            <p:cNvPr id="63" name="Rectangle 62"/>
            <p:cNvSpPr/>
            <p:nvPr/>
          </p:nvSpPr>
          <p:spPr>
            <a:xfrm>
              <a:off x="7963767" y="-781869"/>
              <a:ext cx="1828800" cy="18288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  <a:latin typeface="Calibri" panose="020F0502020204030204" pitchFamily="34" charset="0"/>
              </a:endParaRPr>
            </a:p>
          </p:txBody>
        </p:sp>
        <p:pic>
          <p:nvPicPr>
            <p:cNvPr id="66" name="Picture 65"/>
            <p:cNvPicPr>
              <a:picLocks noChangeAspect="1"/>
            </p:cNvPicPr>
            <p:nvPr/>
          </p:nvPicPr>
          <p:blipFill rotWithShape="1"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9659"/>
            <a:stretch/>
          </p:blipFill>
          <p:spPr>
            <a:xfrm>
              <a:off x="8549640" y="-210405"/>
              <a:ext cx="1033494" cy="792549"/>
            </a:xfrm>
            <a:prstGeom prst="rect">
              <a:avLst/>
            </a:prstGeom>
          </p:spPr>
        </p:pic>
      </p:grpSp>
      <p:grpSp>
        <p:nvGrpSpPr>
          <p:cNvPr id="68" name="Group 67"/>
          <p:cNvGrpSpPr/>
          <p:nvPr/>
        </p:nvGrpSpPr>
        <p:grpSpPr>
          <a:xfrm>
            <a:off x="5218599" y="1522512"/>
            <a:ext cx="1433163" cy="1389610"/>
            <a:chOff x="6058246" y="-781869"/>
            <a:chExt cx="1828800" cy="1828800"/>
          </a:xfrm>
        </p:grpSpPr>
        <p:sp>
          <p:nvSpPr>
            <p:cNvPr id="83" name="Rectangle 82"/>
            <p:cNvSpPr/>
            <p:nvPr/>
          </p:nvSpPr>
          <p:spPr>
            <a:xfrm>
              <a:off x="6058246" y="-781869"/>
              <a:ext cx="1828800" cy="18288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  <a:latin typeface="Calibri" panose="020F0502020204030204" pitchFamily="34" charset="0"/>
              </a:endParaRPr>
            </a:p>
          </p:txBody>
        </p:sp>
        <p:pic>
          <p:nvPicPr>
            <p:cNvPr id="89" name="Picture 88"/>
            <p:cNvPicPr>
              <a:picLocks noChangeAspect="1"/>
            </p:cNvPicPr>
            <p:nvPr/>
          </p:nvPicPr>
          <p:blipFill rotWithShape="1"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0440"/>
            <a:stretch/>
          </p:blipFill>
          <p:spPr>
            <a:xfrm>
              <a:off x="6949440" y="-210405"/>
              <a:ext cx="728173" cy="792549"/>
            </a:xfrm>
            <a:prstGeom prst="rect">
              <a:avLst/>
            </a:prstGeom>
          </p:spPr>
        </p:pic>
      </p:grpSp>
      <p:grpSp>
        <p:nvGrpSpPr>
          <p:cNvPr id="91" name="Group 90"/>
          <p:cNvGrpSpPr/>
          <p:nvPr/>
        </p:nvGrpSpPr>
        <p:grpSpPr>
          <a:xfrm>
            <a:off x="3688956" y="1522512"/>
            <a:ext cx="1433163" cy="1389610"/>
            <a:chOff x="4152725" y="-781869"/>
            <a:chExt cx="1828800" cy="1828800"/>
          </a:xfrm>
        </p:grpSpPr>
        <p:sp>
          <p:nvSpPr>
            <p:cNvPr id="92" name="Rectangle 91"/>
            <p:cNvSpPr/>
            <p:nvPr/>
          </p:nvSpPr>
          <p:spPr>
            <a:xfrm>
              <a:off x="4152725" y="-781869"/>
              <a:ext cx="1828800" cy="18288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  <a:latin typeface="Calibri" panose="020F0502020204030204" pitchFamily="34" charset="0"/>
              </a:endParaRPr>
            </a:p>
          </p:txBody>
        </p:sp>
        <p:pic>
          <p:nvPicPr>
            <p:cNvPr id="93" name="Picture 92"/>
            <p:cNvPicPr>
              <a:picLocks noChangeAspect="1"/>
            </p:cNvPicPr>
            <p:nvPr/>
          </p:nvPicPr>
          <p:blipFill rotWithShape="1"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2257"/>
            <a:stretch/>
          </p:blipFill>
          <p:spPr>
            <a:xfrm>
              <a:off x="5364480" y="-210405"/>
              <a:ext cx="407612" cy="792549"/>
            </a:xfrm>
            <a:prstGeom prst="rect">
              <a:avLst/>
            </a:prstGeom>
          </p:spPr>
        </p:pic>
      </p:grpSp>
      <p:grpSp>
        <p:nvGrpSpPr>
          <p:cNvPr id="94" name="Group 93"/>
          <p:cNvGrpSpPr/>
          <p:nvPr/>
        </p:nvGrpSpPr>
        <p:grpSpPr>
          <a:xfrm>
            <a:off x="12866813" y="1522512"/>
            <a:ext cx="1433163" cy="1389610"/>
            <a:chOff x="15608097" y="-812349"/>
            <a:chExt cx="1828800" cy="1828800"/>
          </a:xfrm>
        </p:grpSpPr>
        <p:grpSp>
          <p:nvGrpSpPr>
            <p:cNvPr id="95" name="Group 94"/>
            <p:cNvGrpSpPr/>
            <p:nvPr/>
          </p:nvGrpSpPr>
          <p:grpSpPr>
            <a:xfrm>
              <a:off x="15608097" y="-812349"/>
              <a:ext cx="1828800" cy="1828800"/>
              <a:chOff x="2247204" y="-685800"/>
              <a:chExt cx="1828800" cy="1828800"/>
            </a:xfrm>
          </p:grpSpPr>
          <p:sp>
            <p:nvSpPr>
              <p:cNvPr id="97" name="Rectangle 96"/>
              <p:cNvSpPr/>
              <p:nvPr/>
            </p:nvSpPr>
            <p:spPr>
              <a:xfrm>
                <a:off x="2247204" y="-685800"/>
                <a:ext cx="1828800" cy="1828800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  <a:latin typeface="Calibri" panose="020F0502020204030204" pitchFamily="34" charset="0"/>
                </a:endParaRPr>
              </a:p>
            </p:txBody>
          </p:sp>
          <p:pic>
            <p:nvPicPr>
              <p:cNvPr id="98" name="Picture 97"/>
              <p:cNvPicPr>
                <a:picLocks noChangeAspect="1"/>
              </p:cNvPicPr>
              <p:nvPr/>
            </p:nvPicPr>
            <p:blipFill>
              <a:blip r:embed="rId1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397308" y="-114336"/>
                <a:ext cx="1469263" cy="792549"/>
              </a:xfrm>
              <a:prstGeom prst="rect">
                <a:avLst/>
              </a:prstGeom>
            </p:spPr>
          </p:pic>
        </p:grpSp>
        <p:pic>
          <p:nvPicPr>
            <p:cNvPr id="96" name="Picture 95"/>
            <p:cNvPicPr>
              <a:picLocks noChangeAspect="1"/>
            </p:cNvPicPr>
            <p:nvPr/>
          </p:nvPicPr>
          <p:blipFill>
            <a:blip r:embed="rId2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5826200" y="582144"/>
              <a:ext cx="1420491" cy="304826"/>
            </a:xfrm>
            <a:prstGeom prst="rect">
              <a:avLst/>
            </a:prstGeom>
          </p:spPr>
        </p:pic>
      </p:grpSp>
      <p:grpSp>
        <p:nvGrpSpPr>
          <p:cNvPr id="99" name="Group 98"/>
          <p:cNvGrpSpPr/>
          <p:nvPr/>
        </p:nvGrpSpPr>
        <p:grpSpPr>
          <a:xfrm>
            <a:off x="11337171" y="1522512"/>
            <a:ext cx="1433163" cy="1398873"/>
            <a:chOff x="13620951" y="-941830"/>
            <a:chExt cx="1828800" cy="1840990"/>
          </a:xfrm>
        </p:grpSpPr>
        <p:grpSp>
          <p:nvGrpSpPr>
            <p:cNvPr id="100" name="Group 99"/>
            <p:cNvGrpSpPr/>
            <p:nvPr/>
          </p:nvGrpSpPr>
          <p:grpSpPr>
            <a:xfrm>
              <a:off x="13620951" y="-941830"/>
              <a:ext cx="1828800" cy="1828800"/>
              <a:chOff x="2247204" y="-685800"/>
              <a:chExt cx="1828800" cy="1828800"/>
            </a:xfrm>
          </p:grpSpPr>
          <p:sp>
            <p:nvSpPr>
              <p:cNvPr id="102" name="Rectangle 101"/>
              <p:cNvSpPr/>
              <p:nvPr/>
            </p:nvSpPr>
            <p:spPr>
              <a:xfrm>
                <a:off x="2247204" y="-685800"/>
                <a:ext cx="1828800" cy="1828800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  <a:latin typeface="Calibri" panose="020F0502020204030204" pitchFamily="34" charset="0"/>
                </a:endParaRPr>
              </a:p>
            </p:txBody>
          </p:sp>
          <p:pic>
            <p:nvPicPr>
              <p:cNvPr id="103" name="Picture 102"/>
              <p:cNvPicPr>
                <a:picLocks noChangeAspect="1"/>
              </p:cNvPicPr>
              <p:nvPr/>
            </p:nvPicPr>
            <p:blipFill>
              <a:blip r:embed="rId1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397308" y="-114336"/>
                <a:ext cx="1469263" cy="792549"/>
              </a:xfrm>
              <a:prstGeom prst="rect">
                <a:avLst/>
              </a:prstGeom>
            </p:spPr>
          </p:pic>
        </p:grpSp>
        <p:pic>
          <p:nvPicPr>
            <p:cNvPr id="101" name="Picture 100"/>
            <p:cNvPicPr>
              <a:picLocks noChangeAspect="1"/>
            </p:cNvPicPr>
            <p:nvPr/>
          </p:nvPicPr>
          <p:blipFill rotWithShape="1">
            <a:blip r:embed="rId2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3218" b="-46477"/>
            <a:stretch/>
          </p:blipFill>
          <p:spPr>
            <a:xfrm>
              <a:off x="13839055" y="452663"/>
              <a:ext cx="806586" cy="446497"/>
            </a:xfrm>
            <a:prstGeom prst="rect">
              <a:avLst/>
            </a:prstGeom>
          </p:spPr>
        </p:pic>
      </p:grpSp>
      <p:grpSp>
        <p:nvGrpSpPr>
          <p:cNvPr id="104" name="Group 103"/>
          <p:cNvGrpSpPr/>
          <p:nvPr/>
        </p:nvGrpSpPr>
        <p:grpSpPr>
          <a:xfrm>
            <a:off x="9807528" y="1522512"/>
            <a:ext cx="1433163" cy="1389610"/>
            <a:chOff x="11774809" y="-788332"/>
            <a:chExt cx="1828800" cy="1828800"/>
          </a:xfrm>
        </p:grpSpPr>
        <p:grpSp>
          <p:nvGrpSpPr>
            <p:cNvPr id="105" name="Group 104"/>
            <p:cNvGrpSpPr/>
            <p:nvPr/>
          </p:nvGrpSpPr>
          <p:grpSpPr>
            <a:xfrm>
              <a:off x="11774809" y="-788332"/>
              <a:ext cx="1828800" cy="1828800"/>
              <a:chOff x="2247204" y="-685800"/>
              <a:chExt cx="1828800" cy="1828800"/>
            </a:xfrm>
          </p:grpSpPr>
          <p:sp>
            <p:nvSpPr>
              <p:cNvPr id="107" name="Rectangle 106"/>
              <p:cNvSpPr/>
              <p:nvPr/>
            </p:nvSpPr>
            <p:spPr>
              <a:xfrm>
                <a:off x="2247204" y="-685800"/>
                <a:ext cx="1828800" cy="1828800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  <a:latin typeface="Calibri" panose="020F0502020204030204" pitchFamily="34" charset="0"/>
                </a:endParaRPr>
              </a:p>
            </p:txBody>
          </p:sp>
          <p:pic>
            <p:nvPicPr>
              <p:cNvPr id="108" name="Picture 107"/>
              <p:cNvPicPr>
                <a:picLocks noChangeAspect="1"/>
              </p:cNvPicPr>
              <p:nvPr/>
            </p:nvPicPr>
            <p:blipFill>
              <a:blip r:embed="rId1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397308" y="-114336"/>
                <a:ext cx="1469263" cy="792549"/>
              </a:xfrm>
              <a:prstGeom prst="rect">
                <a:avLst/>
              </a:prstGeom>
            </p:spPr>
          </p:pic>
        </p:grpSp>
        <p:pic>
          <p:nvPicPr>
            <p:cNvPr id="106" name="Picture 105"/>
            <p:cNvPicPr>
              <a:picLocks noChangeAspect="1"/>
            </p:cNvPicPr>
            <p:nvPr/>
          </p:nvPicPr>
          <p:blipFill rotWithShape="1">
            <a:blip r:embed="rId2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51653" b="-11118"/>
            <a:stretch/>
          </p:blipFill>
          <p:spPr>
            <a:xfrm>
              <a:off x="11992913" y="606160"/>
              <a:ext cx="686768" cy="338719"/>
            </a:xfrm>
            <a:prstGeom prst="rect">
              <a:avLst/>
            </a:prstGeom>
          </p:spPr>
        </p:pic>
      </p:grpSp>
      <p:grpSp>
        <p:nvGrpSpPr>
          <p:cNvPr id="109" name="Group 108"/>
          <p:cNvGrpSpPr/>
          <p:nvPr/>
        </p:nvGrpSpPr>
        <p:grpSpPr>
          <a:xfrm>
            <a:off x="198521" y="1522512"/>
            <a:ext cx="3393955" cy="2899535"/>
            <a:chOff x="0" y="4280538"/>
            <a:chExt cx="3393955" cy="2899535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10" name="TextBox 109"/>
                <p:cNvSpPr txBox="1"/>
                <p:nvPr/>
              </p:nvSpPr>
              <p:spPr>
                <a:xfrm>
                  <a:off x="0" y="6177492"/>
                  <a:ext cx="2080104" cy="615553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ctr"/>
                  <a14:m>
                    <m:oMath xmlns:m="http://schemas.openxmlformats.org/officeDocument/2006/math">
                      <m:r>
                        <a:rPr lang="en-US" sz="3400" i="1" dirty="0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cs typeface="Times New Roman" panose="02020603050405020304" pitchFamily="18" charset="0"/>
                        </a:rPr>
                        <m:t>𝐺</m:t>
                      </m:r>
                      <m:r>
                        <a:rPr lang="en-US" sz="3400" i="1" dirty="0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cs typeface="Times New Roman" panose="02020603050405020304" pitchFamily="18" charset="0"/>
                        </a:rPr>
                        <m:t>(</m:t>
                      </m:r>
                      <m:r>
                        <a:rPr lang="en-US" sz="3400" i="1" dirty="0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cs typeface="Times New Roman" panose="02020603050405020304" pitchFamily="18" charset="0"/>
                        </a:rPr>
                        <m:t>𝑧</m:t>
                      </m:r>
                    </m:oMath>
                  </a14:m>
                  <a:r>
                    <a:rPr lang="en-US" sz="3400" dirty="0">
                      <a:solidFill>
                        <a:schemeClr val="tx1"/>
                      </a:solidFill>
                      <a:latin typeface="Calibri" panose="020F0502020204030204" pitchFamily="34" charset="0"/>
                      <a:cs typeface="Times New Roman" panose="02020603050405020304" pitchFamily="18" charset="0"/>
                    </a:rPr>
                    <a:t>)</a:t>
                  </a:r>
                </a:p>
              </p:txBody>
            </p:sp>
          </mc:Choice>
          <mc:Fallback xmlns="">
            <p:sp>
              <p:nvSpPr>
                <p:cNvPr id="6" name="TextBox 5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0" y="6177492"/>
                  <a:ext cx="2080104" cy="615553"/>
                </a:xfrm>
                <a:prstGeom prst="rect">
                  <a:avLst/>
                </a:prstGeom>
                <a:blipFill rotWithShape="0">
                  <a:blip r:embed="rId23"/>
                  <a:stretch>
                    <a:fillRect t="-12871" b="-35644"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pic>
          <p:nvPicPr>
            <p:cNvPr id="111" name="Picture 18" descr="http://www.eecs.berkeley.edu/%7Ejunyanz/projects/dcgan/web/gui_gen/shoes_64/images/row0017_image00000.png"/>
            <p:cNvPicPr>
              <a:picLocks noChangeAspect="1" noChangeArrowheads="1"/>
            </p:cNvPicPr>
            <p:nvPr/>
          </p:nvPicPr>
          <p:blipFill>
            <a:blip r:embed="rId2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60792" y="5790463"/>
              <a:ext cx="1433163" cy="1389610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12" name="TextBox 111"/>
                <p:cNvSpPr txBox="1"/>
                <p:nvPr/>
              </p:nvSpPr>
              <p:spPr>
                <a:xfrm>
                  <a:off x="41343" y="4384701"/>
                  <a:ext cx="1954381" cy="1181285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 algn="ctr"/>
                  <a:r>
                    <a:rPr lang="en-US" sz="3400" dirty="0">
                      <a:solidFill>
                        <a:schemeClr val="tx1"/>
                      </a:solidFill>
                      <a:latin typeface="Calibri" panose="020F0502020204030204" pitchFamily="34" charset="0"/>
                      <a:cs typeface="Times New Roman" panose="02020603050405020304" pitchFamily="18" charset="0"/>
                    </a:rPr>
                    <a:t>Guidance </a:t>
                  </a:r>
                </a:p>
                <a:p>
                  <a:pPr algn="ctr"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en-US" sz="3400" b="0" i="1" smtClean="0">
                                <a:solidFill>
                                  <a:schemeClr val="tx1"/>
                                </a:solidFill>
                                <a:latin typeface="Cambria Math" charset="0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en-US" sz="3400" b="0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cs typeface="Times New Roman" panose="02020603050405020304" pitchFamily="18" charset="0"/>
                              </a:rPr>
                              <m:t>𝑣</m:t>
                            </m:r>
                          </m:e>
                          <m:sub>
                            <m:r>
                              <a:rPr lang="en-US" sz="3400" b="0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cs typeface="Times New Roman" panose="02020603050405020304" pitchFamily="18" charset="0"/>
                              </a:rPr>
                              <m:t>𝑔</m:t>
                            </m:r>
                          </m:sub>
                        </m:sSub>
                      </m:oMath>
                    </m:oMathPara>
                  </a14:m>
                  <a:endParaRPr lang="en-US" sz="3400" dirty="0">
                    <a:solidFill>
                      <a:schemeClr val="tx1"/>
                    </a:solidFill>
                    <a:latin typeface="Calibri" panose="020F0502020204030204" pitchFamily="34" charset="0"/>
                    <a:cs typeface="Times New Roman" panose="02020603050405020304" pitchFamily="18" charset="0"/>
                  </a:endParaRPr>
                </a:p>
              </p:txBody>
            </p:sp>
          </mc:Choice>
          <mc:Fallback xmlns="">
            <p:sp>
              <p:nvSpPr>
                <p:cNvPr id="15" name="TextBox 14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1343" y="4384701"/>
                  <a:ext cx="1954381" cy="1181285"/>
                </a:xfrm>
                <a:prstGeom prst="rect">
                  <a:avLst/>
                </a:prstGeom>
                <a:blipFill rotWithShape="0">
                  <a:blip r:embed="rId25"/>
                  <a:stretch>
                    <a:fillRect l="-8438" t="-7216" r="-8125"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113" name="Rectangle 112"/>
            <p:cNvSpPr/>
            <p:nvPr/>
          </p:nvSpPr>
          <p:spPr>
            <a:xfrm>
              <a:off x="1960792" y="4280538"/>
              <a:ext cx="1433163" cy="138961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  <a:latin typeface="Calibri" panose="020F0502020204030204" pitchFamily="34" charset="0"/>
              </a:endParaRPr>
            </a:p>
          </p:txBody>
        </p:sp>
      </p:grpSp>
    </p:spTree>
    <p:custDataLst>
      <p:tags r:id="rId1"/>
    </p:custDataLst>
    <p:extLst>
      <p:ext uri="{BB962C8B-B14F-4D97-AF65-F5344CB8AC3E}">
        <p14:creationId xmlns:p14="http://schemas.microsoft.com/office/powerpoint/2010/main" val="1391719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9129"/>
    </mc:Choice>
    <mc:Fallback xmlns="">
      <p:transition spd="slow" advTm="791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1520" y="82352"/>
            <a:ext cx="13167360" cy="1371600"/>
          </a:xfrm>
        </p:spPr>
        <p:txBody>
          <a:bodyPr>
            <a:normAutofit/>
          </a:bodyPr>
          <a:lstStyle/>
          <a:p>
            <a:r>
              <a:rPr lang="en-US" dirty="0"/>
              <a:t>Product Design</a:t>
            </a:r>
          </a:p>
        </p:txBody>
      </p:sp>
      <p:pic>
        <p:nvPicPr>
          <p:cNvPr id="4" name="drawing_shoes_1.mp4">
            <a:hlinkClick r:id="" action="ppaction://media"/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090727" y="1366540"/>
            <a:ext cx="8081623" cy="6564684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2921026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6995"/>
    </mc:Choice>
    <mc:Fallback xmlns="">
      <p:transition spd="slow" advTm="369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68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  <p:extLst mod="1">
    <p:ext uri="{E180D4A7-C9FB-4DFB-919C-405C955672EB}">
      <p14:showEvtLst xmlns:p14="http://schemas.microsoft.com/office/powerpoint/2010/main">
        <p14:playEvt time="2115" objId="4"/>
        <p14:stopEvt time="34965" objId="4"/>
      </p14:showEvtLst>
    </p:ext>
  </p:extLs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Overview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05482" y="5408583"/>
            <a:ext cx="1772496" cy="2240574"/>
          </a:xfrm>
          <a:prstGeom prst="rect">
            <a:avLst/>
          </a:prstGeom>
        </p:spPr>
      </p:pic>
      <p:pic>
        <p:nvPicPr>
          <p:cNvPr id="6" name="Picture 5"/>
          <p:cNvPicPr>
            <a:picLocks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388139" y="1952689"/>
            <a:ext cx="1756397" cy="1874079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7" name="TextBox 6"/>
          <p:cNvSpPr txBox="1"/>
          <p:nvPr/>
        </p:nvSpPr>
        <p:spPr>
          <a:xfrm>
            <a:off x="1111374" y="3826768"/>
            <a:ext cx="2309928" cy="3207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tx1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original photo </a:t>
            </a:r>
          </a:p>
        </p:txBody>
      </p:sp>
      <p:pic>
        <p:nvPicPr>
          <p:cNvPr id="8" name="Picture 7"/>
          <p:cNvPicPr>
            <a:picLocks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388928" y="5497072"/>
            <a:ext cx="1756397" cy="1874079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9" name="TextBox 8"/>
          <p:cNvSpPr txBox="1"/>
          <p:nvPr/>
        </p:nvSpPr>
        <p:spPr>
          <a:xfrm>
            <a:off x="760386" y="7394471"/>
            <a:ext cx="35119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tx1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projection on manifold</a:t>
            </a:r>
          </a:p>
        </p:txBody>
      </p:sp>
      <p:sp>
        <p:nvSpPr>
          <p:cNvPr id="10" name="Down Arrow 9"/>
          <p:cNvSpPr/>
          <p:nvPr/>
        </p:nvSpPr>
        <p:spPr>
          <a:xfrm>
            <a:off x="2016295" y="4597169"/>
            <a:ext cx="500085" cy="669758"/>
          </a:xfrm>
          <a:prstGeom prst="downArrow">
            <a:avLst/>
          </a:prstGeom>
          <a:solidFill>
            <a:srgbClr val="6594DA"/>
          </a:solidFill>
          <a:ln w="76200"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  <a:latin typeface="Calibri" panose="020F0502020204030204" pitchFamily="34" charset="0"/>
            </a:endParaRPr>
          </a:p>
        </p:txBody>
      </p:sp>
      <p:sp>
        <p:nvSpPr>
          <p:cNvPr id="11" name="Down Arrow 10"/>
          <p:cNvSpPr/>
          <p:nvPr/>
        </p:nvSpPr>
        <p:spPr>
          <a:xfrm rot="16200000">
            <a:off x="3448388" y="6120262"/>
            <a:ext cx="533592" cy="627701"/>
          </a:xfrm>
          <a:prstGeom prst="downArrow">
            <a:avLst/>
          </a:prstGeom>
          <a:solidFill>
            <a:srgbClr val="6594DA"/>
          </a:solidFill>
          <a:ln w="76200"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  <a:latin typeface="Calibri" panose="020F0502020204030204" pitchFamily="34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840545" y="4771684"/>
            <a:ext cx="12398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>
                <a:solidFill>
                  <a:schemeClr val="tx1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Project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505770" y="7394471"/>
            <a:ext cx="41073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tx1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Results generated by GANs</a:t>
            </a:r>
          </a:p>
        </p:txBody>
      </p:sp>
      <p:pic>
        <p:nvPicPr>
          <p:cNvPr id="17" name="Picture 1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60415" y="5497072"/>
            <a:ext cx="7025587" cy="1874079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38713" y="5235872"/>
            <a:ext cx="604064" cy="640673"/>
          </a:xfrm>
          <a:prstGeom prst="rect">
            <a:avLst/>
          </a:prstGeom>
        </p:spPr>
      </p:pic>
      <p:sp>
        <p:nvSpPr>
          <p:cNvPr id="20" name="TextBox 19"/>
          <p:cNvSpPr txBox="1"/>
          <p:nvPr/>
        </p:nvSpPr>
        <p:spPr>
          <a:xfrm>
            <a:off x="4238214" y="5079262"/>
            <a:ext cx="1725922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000" b="1" dirty="0">
                <a:solidFill>
                  <a:schemeClr val="tx1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Editing UI</a:t>
            </a:r>
          </a:p>
        </p:txBody>
      </p:sp>
    </p:spTree>
    <p:extLst>
      <p:ext uri="{BB962C8B-B14F-4D97-AF65-F5344CB8AC3E}">
        <p14:creationId xmlns:p14="http://schemas.microsoft.com/office/powerpoint/2010/main" val="34742506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 animBg="1"/>
      <p:bldP spid="11" grpId="0" animBg="1"/>
      <p:bldP spid="13" grpId="0"/>
      <p:bldP spid="15" grpId="0"/>
      <p:bldP spid="20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Overview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05482" y="5408583"/>
            <a:ext cx="1772496" cy="2240574"/>
          </a:xfrm>
          <a:prstGeom prst="rect">
            <a:avLst/>
          </a:prstGeom>
        </p:spPr>
      </p:pic>
      <p:pic>
        <p:nvPicPr>
          <p:cNvPr id="6" name="Picture 5"/>
          <p:cNvPicPr>
            <a:picLocks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388139" y="1952689"/>
            <a:ext cx="1756397" cy="1874079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7" name="TextBox 6"/>
          <p:cNvSpPr txBox="1"/>
          <p:nvPr/>
        </p:nvSpPr>
        <p:spPr>
          <a:xfrm>
            <a:off x="1111374" y="3826768"/>
            <a:ext cx="2309928" cy="3207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tx1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original photo </a:t>
            </a:r>
          </a:p>
        </p:txBody>
      </p:sp>
      <p:pic>
        <p:nvPicPr>
          <p:cNvPr id="8" name="Picture 7"/>
          <p:cNvPicPr>
            <a:picLocks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388928" y="5497072"/>
            <a:ext cx="1756397" cy="1874079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9" name="TextBox 8"/>
          <p:cNvSpPr txBox="1"/>
          <p:nvPr/>
        </p:nvSpPr>
        <p:spPr>
          <a:xfrm>
            <a:off x="760386" y="7394471"/>
            <a:ext cx="35119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tx1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projection on manifold</a:t>
            </a:r>
          </a:p>
        </p:txBody>
      </p:sp>
      <p:sp>
        <p:nvSpPr>
          <p:cNvPr id="10" name="Down Arrow 9"/>
          <p:cNvSpPr/>
          <p:nvPr/>
        </p:nvSpPr>
        <p:spPr>
          <a:xfrm>
            <a:off x="2016295" y="4597169"/>
            <a:ext cx="500085" cy="669758"/>
          </a:xfrm>
          <a:prstGeom prst="downArrow">
            <a:avLst/>
          </a:prstGeom>
          <a:solidFill>
            <a:srgbClr val="6594DA"/>
          </a:solidFill>
          <a:ln w="76200"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  <a:latin typeface="Calibri" panose="020F0502020204030204" pitchFamily="34" charset="0"/>
            </a:endParaRPr>
          </a:p>
        </p:txBody>
      </p:sp>
      <p:sp>
        <p:nvSpPr>
          <p:cNvPr id="11" name="Down Arrow 10"/>
          <p:cNvSpPr/>
          <p:nvPr/>
        </p:nvSpPr>
        <p:spPr>
          <a:xfrm rot="16200000">
            <a:off x="3448388" y="6120262"/>
            <a:ext cx="533592" cy="627701"/>
          </a:xfrm>
          <a:prstGeom prst="downArrow">
            <a:avLst/>
          </a:prstGeom>
          <a:solidFill>
            <a:srgbClr val="6594DA"/>
          </a:solidFill>
          <a:ln w="76200"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  <a:latin typeface="Calibri" panose="020F0502020204030204" pitchFamily="34" charset="0"/>
            </a:endParaRPr>
          </a:p>
        </p:txBody>
      </p:sp>
      <p:sp>
        <p:nvSpPr>
          <p:cNvPr id="12" name="Down Arrow 11"/>
          <p:cNvSpPr/>
          <p:nvPr/>
        </p:nvSpPr>
        <p:spPr>
          <a:xfrm rot="10800000">
            <a:off x="10323166" y="4597169"/>
            <a:ext cx="500085" cy="669758"/>
          </a:xfrm>
          <a:prstGeom prst="downArrow">
            <a:avLst/>
          </a:prstGeom>
          <a:solidFill>
            <a:srgbClr val="6594DA"/>
          </a:solidFill>
          <a:ln w="76200"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  <a:latin typeface="Calibri" panose="020F0502020204030204" pitchFamily="34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840545" y="4771684"/>
            <a:ext cx="12398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>
                <a:solidFill>
                  <a:schemeClr val="tx1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Project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841957" y="4771684"/>
            <a:ext cx="20482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tx1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Edit Transfer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505764" y="7394471"/>
            <a:ext cx="41073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latin typeface="Calibri" panose="020F0502020204030204" pitchFamily="34" charset="0"/>
                <a:cs typeface="Times New Roman" panose="02020603050405020304" pitchFamily="18" charset="0"/>
              </a:rPr>
              <a:t>Results generated by GANs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9609610" y="3857752"/>
            <a:ext cx="19271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latin typeface="Calibri" panose="020F0502020204030204" pitchFamily="34" charset="0"/>
                <a:cs typeface="Times New Roman" panose="02020603050405020304" pitchFamily="18" charset="0"/>
              </a:rPr>
              <a:t>Final results</a:t>
            </a:r>
          </a:p>
        </p:txBody>
      </p:sp>
      <p:pic>
        <p:nvPicPr>
          <p:cNvPr id="17" name="Picture 1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60415" y="5497072"/>
            <a:ext cx="7025587" cy="1874079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60415" y="1952689"/>
            <a:ext cx="7025587" cy="1874079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38713" y="5235872"/>
            <a:ext cx="604064" cy="640673"/>
          </a:xfrm>
          <a:prstGeom prst="rect">
            <a:avLst/>
          </a:prstGeom>
        </p:spPr>
      </p:pic>
      <p:sp>
        <p:nvSpPr>
          <p:cNvPr id="20" name="TextBox 19"/>
          <p:cNvSpPr txBox="1"/>
          <p:nvPr/>
        </p:nvSpPr>
        <p:spPr>
          <a:xfrm>
            <a:off x="4238214" y="5079262"/>
            <a:ext cx="1725922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000" b="1" dirty="0">
                <a:solidFill>
                  <a:schemeClr val="tx1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Editing UI</a:t>
            </a:r>
          </a:p>
        </p:txBody>
      </p:sp>
    </p:spTree>
    <p:extLst>
      <p:ext uri="{BB962C8B-B14F-4D97-AF65-F5344CB8AC3E}">
        <p14:creationId xmlns:p14="http://schemas.microsoft.com/office/powerpoint/2010/main" val="2560457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indefinit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17" dur="indefinite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20" dur="indefinite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9" presetClass="emph" presetSubtype="0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23" dur="indefinite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26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9" presetClass="emph" presetSubtype="0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29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9" presetClass="emph" presetSubtype="0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32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9" presetClass="emph" presetSubtype="0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indefinit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35" dur="indefinite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9" presetClass="emph" presetSubtype="0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indefinit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38" dur="indefinite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indefinit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41" dur="indefinite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9" presetClass="emph" presetSubtype="0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indefinit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44" dur="indefinite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0" grpId="0" animBg="1"/>
      <p:bldP spid="11" grpId="0" animBg="1"/>
      <p:bldP spid="12" grpId="0" animBg="1"/>
      <p:bldP spid="13" grpId="0"/>
      <p:bldP spid="14" grpId="0"/>
      <p:bldP spid="16" grpId="0"/>
      <p:bldP spid="20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8290" y="2434936"/>
            <a:ext cx="13173075" cy="149542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dirty="0"/>
              <a:t>Edit Transfer via Generalized Optical Flow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/>
              <p:cNvSpPr txBox="1"/>
              <p:nvPr/>
            </p:nvSpPr>
            <p:spPr>
              <a:xfrm>
                <a:off x="12773489" y="4106089"/>
                <a:ext cx="1263038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32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cs typeface="Times New Roman" panose="02020603050405020304" pitchFamily="18" charset="0"/>
                        </a:rPr>
                        <m:t>𝐺</m:t>
                      </m:r>
                      <m:r>
                        <a:rPr lang="en-US" sz="32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cs typeface="Times New Roman" panose="02020603050405020304" pitchFamily="18" charset="0"/>
                        </a:rPr>
                        <m:t>(</m:t>
                      </m:r>
                      <m:sSub>
                        <m:sSubPr>
                          <m:ctrlPr>
                            <a:rPr lang="en-US" sz="3200" b="0" i="1" smtClean="0">
                              <a:solidFill>
                                <a:schemeClr val="tx1"/>
                              </a:solidFill>
                              <a:latin typeface="Cambria Math" charset="0"/>
                              <a:cs typeface="Times New Roman" panose="02020603050405020304" pitchFamily="18" charset="0"/>
                            </a:rPr>
                          </m:ctrlPr>
                        </m:sSubPr>
                        <m:e>
                          <m:r>
                            <a:rPr lang="en-US" sz="32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cs typeface="Times New Roman" panose="02020603050405020304" pitchFamily="18" charset="0"/>
                            </a:rPr>
                            <m:t>𝑧</m:t>
                          </m:r>
                        </m:e>
                        <m:sub>
                          <m:r>
                            <a:rPr lang="en-US" sz="32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cs typeface="Times New Roman" panose="02020603050405020304" pitchFamily="18" charset="0"/>
                            </a:rPr>
                            <m:t>1</m:t>
                          </m:r>
                        </m:sub>
                      </m:sSub>
                      <m:r>
                        <a:rPr lang="en-US" sz="32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cs typeface="Times New Roman" panose="02020603050405020304" pitchFamily="18" charset="0"/>
                        </a:rPr>
                        <m:t>)</m:t>
                      </m:r>
                    </m:oMath>
                  </m:oMathPara>
                </a14:m>
                <a:endParaRPr lang="en-US" sz="3200" dirty="0">
                  <a:solidFill>
                    <a:schemeClr val="tx1"/>
                  </a:solidFill>
                  <a:latin typeface="Calibri" panose="020F0502020204030204" pitchFamily="34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9" name="TextBox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773489" y="4106089"/>
                <a:ext cx="1263038" cy="584775"/>
              </a:xfrm>
              <a:prstGeom prst="rect">
                <a:avLst/>
              </a:prstGeom>
              <a:blipFill rotWithShape="0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673488" y="4690864"/>
            <a:ext cx="1463040" cy="146304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/>
              <p:cNvSpPr txBox="1"/>
              <p:nvPr/>
            </p:nvSpPr>
            <p:spPr>
              <a:xfrm>
                <a:off x="641704" y="4106089"/>
                <a:ext cx="1272528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32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cs typeface="Times New Roman" panose="02020603050405020304" pitchFamily="18" charset="0"/>
                        </a:rPr>
                        <m:t>𝐺</m:t>
                      </m:r>
                      <m:r>
                        <a:rPr lang="en-US" sz="32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cs typeface="Times New Roman" panose="02020603050405020304" pitchFamily="18" charset="0"/>
                        </a:rPr>
                        <m:t>(</m:t>
                      </m:r>
                      <m:sSub>
                        <m:sSubPr>
                          <m:ctrlPr>
                            <a:rPr lang="en-US" sz="3200" b="0" i="1" smtClean="0">
                              <a:solidFill>
                                <a:schemeClr val="tx1"/>
                              </a:solidFill>
                              <a:latin typeface="Cambria Math" charset="0"/>
                              <a:cs typeface="Times New Roman" panose="02020603050405020304" pitchFamily="18" charset="0"/>
                            </a:rPr>
                          </m:ctrlPr>
                        </m:sSubPr>
                        <m:e>
                          <m:r>
                            <a:rPr lang="en-US" sz="32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cs typeface="Times New Roman" panose="02020603050405020304" pitchFamily="18" charset="0"/>
                            </a:rPr>
                            <m:t>𝑧</m:t>
                          </m:r>
                        </m:e>
                        <m:sub>
                          <m:r>
                            <a:rPr lang="en-US" sz="32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cs typeface="Times New Roman" panose="02020603050405020304" pitchFamily="18" charset="0"/>
                            </a:rPr>
                            <m:t>0</m:t>
                          </m:r>
                        </m:sub>
                      </m:sSub>
                      <m:r>
                        <a:rPr lang="en-US" sz="32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cs typeface="Times New Roman" panose="02020603050405020304" pitchFamily="18" charset="0"/>
                        </a:rPr>
                        <m:t>)</m:t>
                      </m:r>
                    </m:oMath>
                  </m:oMathPara>
                </a14:m>
                <a:endParaRPr lang="en-US" sz="3200" dirty="0">
                  <a:solidFill>
                    <a:schemeClr val="tx1"/>
                  </a:solidFill>
                  <a:latin typeface="Calibri" panose="020F0502020204030204" pitchFamily="34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7" name="TextBox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1704" y="4106089"/>
                <a:ext cx="1272528" cy="584775"/>
              </a:xfrm>
              <a:prstGeom prst="rect">
                <a:avLst/>
              </a:prstGeom>
              <a:blipFill rotWithShape="0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46448" y="4690864"/>
            <a:ext cx="1463040" cy="146304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4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46448" y="6595230"/>
            <a:ext cx="1463040" cy="146304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Box 19"/>
          <p:cNvSpPr txBox="1"/>
          <p:nvPr/>
        </p:nvSpPr>
        <p:spPr>
          <a:xfrm>
            <a:off x="740000" y="6119714"/>
            <a:ext cx="10759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>
                <a:solidFill>
                  <a:schemeClr val="tx1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Input</a:t>
            </a:r>
          </a:p>
        </p:txBody>
      </p:sp>
      <p:pic>
        <p:nvPicPr>
          <p:cNvPr id="1026" name="Picture 2" descr="http://people.eecs.berkeley.edu/~junyanz/projects/gvm/flow_matlab/color_shoes_64_8_inverse/images/06_07_2016_18_29_05_252_img0002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4645" y="4690864"/>
            <a:ext cx="1463040" cy="146304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people.eecs.berkeley.edu/~junyanz/projects/gvm/flow_matlab/color_shoes_64_8_inverse/images/06_07_2016_18_29_05_252_img0003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0259" y="4690864"/>
            <a:ext cx="1463040" cy="146304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people.eecs.berkeley.edu/~junyanz/projects/gvm/flow_matlab/color_shoes_64_8_inverse/images/06_07_2016_18_29_05_252_img0004.pn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5873" y="4690864"/>
            <a:ext cx="1463040" cy="146304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people.eecs.berkeley.edu/~junyanz/projects/gvm/flow_matlab/color_shoes_64_8_inverse/images/06_07_2016_18_29_05_252_img0005.png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1487" y="4690864"/>
            <a:ext cx="1463040" cy="146304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ttp://people.eecs.berkeley.edu/~junyanz/projects/gvm/flow_matlab/color_shoes_64_8_inverse/images/06_07_2016_18_29_05_252_img0006.png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47101" y="4690864"/>
            <a:ext cx="1463040" cy="146304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http://people.eecs.berkeley.edu/~junyanz/projects/gvm/flow_matlab/color_shoes_64_8_inverse/images/06_07_2016_18_29_05_252_img0007.png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22715" y="4690864"/>
            <a:ext cx="1463040" cy="146304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http://people.eecs.berkeley.edu/~junyanz/projects/gvm/flow_matlab/color_shoes_64_8_inverse/images/06_07_2016_18_29_38_725_img0003.png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4645" y="6612200"/>
            <a:ext cx="1463040" cy="146304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" name="Group 2"/>
          <p:cNvGrpSpPr/>
          <p:nvPr/>
        </p:nvGrpSpPr>
        <p:grpSpPr>
          <a:xfrm>
            <a:off x="631997" y="4258816"/>
            <a:ext cx="3383122" cy="1565166"/>
            <a:chOff x="631997" y="4258816"/>
            <a:chExt cx="3383122" cy="1565166"/>
          </a:xfrm>
        </p:grpSpPr>
        <p:sp>
          <p:nvSpPr>
            <p:cNvPr id="30" name="Curved Down Arrow 29"/>
            <p:cNvSpPr/>
            <p:nvPr/>
          </p:nvSpPr>
          <p:spPr>
            <a:xfrm>
              <a:off x="1815936" y="4258816"/>
              <a:ext cx="2199183" cy="432048"/>
            </a:xfrm>
            <a:prstGeom prst="curvedDownArrow">
              <a:avLst/>
            </a:prstGeom>
            <a:solidFill>
              <a:srgbClr val="00B05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51" name="Curved Down Arrow 50"/>
            <p:cNvSpPr/>
            <p:nvPr/>
          </p:nvSpPr>
          <p:spPr>
            <a:xfrm>
              <a:off x="1134570" y="4549909"/>
              <a:ext cx="2199183" cy="432048"/>
            </a:xfrm>
            <a:prstGeom prst="curvedDownArrow">
              <a:avLst/>
            </a:prstGeom>
            <a:solidFill>
              <a:srgbClr val="00B05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52" name="Curved Down Arrow 51"/>
            <p:cNvSpPr/>
            <p:nvPr/>
          </p:nvSpPr>
          <p:spPr>
            <a:xfrm>
              <a:off x="1787875" y="5250979"/>
              <a:ext cx="2199183" cy="432048"/>
            </a:xfrm>
            <a:prstGeom prst="curvedDownArrow">
              <a:avLst/>
            </a:prstGeom>
            <a:solidFill>
              <a:srgbClr val="00B05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53" name="Curved Down Arrow 52"/>
            <p:cNvSpPr/>
            <p:nvPr/>
          </p:nvSpPr>
          <p:spPr>
            <a:xfrm>
              <a:off x="631997" y="5391934"/>
              <a:ext cx="2199183" cy="432048"/>
            </a:xfrm>
            <a:prstGeom prst="curvedDownArrow">
              <a:avLst/>
            </a:prstGeom>
            <a:solidFill>
              <a:srgbClr val="00B05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45" name="TextBox 44"/>
              <p:cNvSpPr txBox="1"/>
              <p:nvPr/>
            </p:nvSpPr>
            <p:spPr>
              <a:xfrm>
                <a:off x="205850" y="1831126"/>
                <a:ext cx="14218701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en-US" sz="3600" b="1" dirty="0">
                    <a:solidFill>
                      <a:srgbClr val="00B0F0"/>
                    </a:solidFill>
                    <a:latin typeface="Calibri" panose="020F0502020204030204" pitchFamily="34" charset="0"/>
                    <a:cs typeface="Times New Roman" panose="02020603050405020304" pitchFamily="18" charset="0"/>
                  </a:rPr>
                  <a:t>Motion</a:t>
                </a:r>
                <a:r>
                  <a:rPr lang="en-US" sz="3600" b="1" dirty="0">
                    <a:solidFill>
                      <a:schemeClr val="tx1"/>
                    </a:solidFill>
                    <a:latin typeface="Calibri" panose="020F0502020204030204" pitchFamily="34" charset="0"/>
                    <a:cs typeface="Times New Roman" panose="02020603050405020304" pitchFamily="18" charset="0"/>
                  </a:rPr>
                  <a:t> (u, v)+ </a:t>
                </a:r>
                <a:r>
                  <a:rPr lang="en-US" sz="3600" b="1" dirty="0">
                    <a:solidFill>
                      <a:srgbClr val="FF0000"/>
                    </a:solidFill>
                    <a:latin typeface="Calibri" panose="020F0502020204030204" pitchFamily="34" charset="0"/>
                    <a:cs typeface="Times New Roman" panose="02020603050405020304" pitchFamily="18" charset="0"/>
                  </a:rPr>
                  <a:t>Color</a:t>
                </a:r>
                <a:r>
                  <a:rPr lang="en-US" sz="3600" b="1" dirty="0">
                    <a:solidFill>
                      <a:schemeClr val="tx1"/>
                    </a:solidFill>
                    <a:latin typeface="Calibri" panose="020F0502020204030204" pitchFamily="34" charset="0"/>
                    <a:cs typeface="Times New Roman" panose="02020603050405020304" pitchFamily="18" charset="0"/>
                  </a:rPr>
                  <a:t>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sz="3600" b="1" i="1" smtClean="0">
                            <a:solidFill>
                              <a:schemeClr val="tx1"/>
                            </a:solidFill>
                            <a:latin typeface="Cambria Math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US" sz="36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cs typeface="Times New Roman" panose="02020603050405020304" pitchFamily="18" charset="0"/>
                          </a:rPr>
                          <m:t>𝑨</m:t>
                        </m:r>
                      </m:e>
                      <m:sub>
                        <m:r>
                          <a:rPr lang="en-US" sz="36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cs typeface="Times New Roman" panose="02020603050405020304" pitchFamily="18" charset="0"/>
                          </a:rPr>
                          <m:t>𝟑</m:t>
                        </m:r>
                        <m:r>
                          <a:rPr lang="en-US" sz="36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cs typeface="Times New Roman" panose="02020603050405020304" pitchFamily="18" charset="0"/>
                          </a:rPr>
                          <m:t>×</m:t>
                        </m:r>
                        <m:r>
                          <a:rPr lang="en-US" sz="36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cs typeface="Times New Roman" panose="02020603050405020304" pitchFamily="18" charset="0"/>
                          </a:rPr>
                          <m:t>𝟒</m:t>
                        </m:r>
                      </m:sub>
                    </m:sSub>
                  </m:oMath>
                </a14:m>
                <a:r>
                  <a:rPr lang="en-US" sz="3600" b="1" dirty="0">
                    <a:solidFill>
                      <a:schemeClr val="tx1"/>
                    </a:solidFill>
                    <a:latin typeface="Calibri" panose="020F0502020204030204" pitchFamily="34" charset="0"/>
                    <a:cs typeface="Times New Roman" panose="02020603050405020304" pitchFamily="18" charset="0"/>
                  </a:rPr>
                  <a:t>): </a:t>
                </a:r>
                <a:r>
                  <a:rPr lang="en-US" sz="3400" dirty="0">
                    <a:solidFill>
                      <a:schemeClr val="tx1"/>
                    </a:solidFill>
                    <a:latin typeface="Calibri" panose="020F0502020204030204" pitchFamily="34" charset="0"/>
                    <a:cs typeface="Times New Roman" panose="02020603050405020304" pitchFamily="18" charset="0"/>
                  </a:rPr>
                  <a:t>estimate per-pixel geometric and color variation </a:t>
                </a:r>
              </a:p>
            </p:txBody>
          </p:sp>
        </mc:Choice>
        <mc:Fallback xmlns="">
          <p:sp>
            <p:nvSpPr>
              <p:cNvPr id="45" name="TextBox 4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5850" y="1831126"/>
                <a:ext cx="14218701" cy="646331"/>
              </a:xfrm>
              <a:prstGeom prst="rect">
                <a:avLst/>
              </a:prstGeom>
              <a:blipFill>
                <a:blip r:embed="rId17"/>
                <a:stretch>
                  <a:fillRect l="-858" t="-14151" r="-729" b="-3490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6" name="Picture 45"/>
          <p:cNvPicPr>
            <a:picLocks noChangeAspect="1"/>
          </p:cNvPicPr>
          <p:nvPr/>
        </p:nvPicPr>
        <p:blipFill rotWithShape="1">
          <a:blip r:embed="rId18"/>
          <a:srcRect t="21888"/>
          <a:stretch/>
        </p:blipFill>
        <p:spPr>
          <a:xfrm>
            <a:off x="718290" y="2434936"/>
            <a:ext cx="13217205" cy="1537312"/>
          </a:xfrm>
          <a:prstGeom prst="rect">
            <a:avLst/>
          </a:prstGeom>
        </p:spPr>
      </p:pic>
      <p:sp>
        <p:nvSpPr>
          <p:cNvPr id="47" name="Rectangle 46"/>
          <p:cNvSpPr/>
          <p:nvPr/>
        </p:nvSpPr>
        <p:spPr>
          <a:xfrm>
            <a:off x="4874569" y="2685374"/>
            <a:ext cx="286680" cy="55119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Rectangle 47"/>
          <p:cNvSpPr/>
          <p:nvPr/>
        </p:nvSpPr>
        <p:spPr>
          <a:xfrm>
            <a:off x="3561989" y="2685374"/>
            <a:ext cx="277520" cy="579282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0000"/>
              </a:solidFill>
            </a:endParaRPr>
          </a:p>
        </p:txBody>
      </p:sp>
      <p:sp>
        <p:nvSpPr>
          <p:cNvPr id="49" name="Rectangle 48"/>
          <p:cNvSpPr/>
          <p:nvPr/>
        </p:nvSpPr>
        <p:spPr>
          <a:xfrm>
            <a:off x="10357680" y="2685374"/>
            <a:ext cx="266699" cy="55119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0" name="TextBox 49"/>
              <p:cNvSpPr txBox="1"/>
              <p:nvPr/>
            </p:nvSpPr>
            <p:spPr>
              <a:xfrm>
                <a:off x="4748823" y="4106089"/>
                <a:ext cx="5190075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3200" b="0" dirty="0">
                    <a:solidFill>
                      <a:schemeClr val="tx1"/>
                    </a:solidFill>
                    <a:cs typeface="Times New Roman" panose="02020603050405020304" pitchFamily="18" charset="0"/>
                  </a:rPr>
                  <a:t>Linear Interpolation in </a:t>
                </a:r>
                <a14:m>
                  <m:oMath xmlns:m="http://schemas.openxmlformats.org/officeDocument/2006/math">
                    <m:r>
                      <a:rPr lang="en-US" sz="3200" b="0" i="1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  <a:cs typeface="Times New Roman" panose="02020603050405020304" pitchFamily="18" charset="0"/>
                      </a:rPr>
                      <m:t>𝑧</m:t>
                    </m:r>
                  </m:oMath>
                </a14:m>
                <a:r>
                  <a:rPr lang="en-US" sz="3200" b="0" dirty="0">
                    <a:solidFill>
                      <a:schemeClr val="tx1"/>
                    </a:solidFill>
                    <a:cs typeface="Times New Roman" panose="02020603050405020304" pitchFamily="18" charset="0"/>
                  </a:rPr>
                  <a:t> space</a:t>
                </a:r>
                <a:endParaRPr lang="en-US" sz="3200" dirty="0">
                  <a:solidFill>
                    <a:schemeClr val="tx1"/>
                  </a:solidFill>
                  <a:latin typeface="Calibri" panose="020F0502020204030204" pitchFamily="34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50" name="TextBox 4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48823" y="4106089"/>
                <a:ext cx="5190075" cy="584775"/>
              </a:xfrm>
              <a:prstGeom prst="rect">
                <a:avLst/>
              </a:prstGeom>
              <a:blipFill>
                <a:blip r:embed="rId201"/>
                <a:stretch>
                  <a:fillRect l="-2938" t="-12632" r="-2820" b="-35789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8" name="Rectangle 27"/>
          <p:cNvSpPr/>
          <p:nvPr/>
        </p:nvSpPr>
        <p:spPr>
          <a:xfrm>
            <a:off x="12452427" y="2685374"/>
            <a:ext cx="277520" cy="579282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0000"/>
              </a:solidFill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8921069" y="2685374"/>
            <a:ext cx="286680" cy="55119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/>
          <p:cNvSpPr/>
          <p:nvPr/>
        </p:nvSpPr>
        <p:spPr>
          <a:xfrm>
            <a:off x="5896023" y="2685374"/>
            <a:ext cx="266699" cy="55119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/>
          <p:cNvSpPr txBox="1"/>
          <p:nvPr/>
        </p:nvSpPr>
        <p:spPr>
          <a:xfrm>
            <a:off x="11872081" y="7296933"/>
            <a:ext cx="2758319" cy="53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[</a:t>
            </a:r>
            <a:r>
              <a:rPr lang="en-US" dirty="0" err="1"/>
              <a:t>Brox</a:t>
            </a:r>
            <a:r>
              <a:rPr lang="en-US" dirty="0"/>
              <a:t> et al. 2004]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11898947" y="7746244"/>
            <a:ext cx="2731453" cy="53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[Shih et al. 2013]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792977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135"/>
    </mc:Choice>
    <mc:Fallback xmlns="">
      <p:transition spd="slow" advTm="761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4028E-6 0.00155 L 0.00162 0.23727 " pathEditMode="relative" rAng="0" ptsTypes="AA">
                                      <p:cBhvr>
                                        <p:cTn id="8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6" y="117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1000"/>
                            </p:stCondLst>
                            <p:childTnLst>
                              <p:par>
                                <p:cTn id="9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7" grpId="0"/>
      <p:bldP spid="45" grpId="0"/>
      <p:bldP spid="47" grpId="0" animBg="1"/>
      <p:bldP spid="47" grpId="1" animBg="1"/>
      <p:bldP spid="48" grpId="0" animBg="1"/>
      <p:bldP spid="49" grpId="0" animBg="1"/>
      <p:bldP spid="49" grpId="1" animBg="1"/>
      <p:bldP spid="50" grpId="0"/>
      <p:bldP spid="28" grpId="0" animBg="1"/>
      <p:bldP spid="29" grpId="0" animBg="1"/>
      <p:bldP spid="29" grpId="1" animBg="1"/>
      <p:bldP spid="31" grpId="0" animBg="1"/>
      <p:bldP spid="31" grpId="1" animBg="1"/>
      <p:bldP spid="6" grpId="0"/>
      <p:bldP spid="33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" name="Picture 33"/>
          <p:cNvPicPr>
            <a:picLocks noChangeAspect="1"/>
          </p:cNvPicPr>
          <p:nvPr/>
        </p:nvPicPr>
        <p:blipFill rotWithShape="1">
          <a:blip r:embed="rId4"/>
          <a:srcRect t="21888"/>
          <a:stretch/>
        </p:blipFill>
        <p:spPr>
          <a:xfrm>
            <a:off x="718290" y="2434936"/>
            <a:ext cx="13217205" cy="1537312"/>
          </a:xfrm>
          <a:prstGeom prst="rect">
            <a:avLst/>
          </a:prstGeom>
        </p:spPr>
      </p:pic>
      <p:pic>
        <p:nvPicPr>
          <p:cNvPr id="38" name="Picture 24" descr="http://people.eecs.berkeley.edu/~junyanz/projects/gvm/flow_matlab/color_shoes_64_8_inverse/images/06_07_2016_18_29_38_725_img0003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4645" y="6612200"/>
            <a:ext cx="1463040" cy="146304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dirty="0"/>
              <a:t>Edit Transfer via Generalized Optical Flow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/>
              <p:cNvSpPr txBox="1"/>
              <p:nvPr/>
            </p:nvSpPr>
            <p:spPr>
              <a:xfrm>
                <a:off x="12773489" y="4106089"/>
                <a:ext cx="1263038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32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cs typeface="Times New Roman" panose="02020603050405020304" pitchFamily="18" charset="0"/>
                        </a:rPr>
                        <m:t>𝐺</m:t>
                      </m:r>
                      <m:r>
                        <a:rPr lang="en-US" sz="32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cs typeface="Times New Roman" panose="02020603050405020304" pitchFamily="18" charset="0"/>
                        </a:rPr>
                        <m:t>(</m:t>
                      </m:r>
                      <m:sSub>
                        <m:sSubPr>
                          <m:ctrlPr>
                            <a:rPr lang="en-US" sz="3200" b="0" i="1" smtClean="0">
                              <a:solidFill>
                                <a:schemeClr val="tx1"/>
                              </a:solidFill>
                              <a:latin typeface="Cambria Math" charset="0"/>
                              <a:cs typeface="Times New Roman" panose="02020603050405020304" pitchFamily="18" charset="0"/>
                            </a:rPr>
                          </m:ctrlPr>
                        </m:sSubPr>
                        <m:e>
                          <m:r>
                            <a:rPr lang="en-US" sz="32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cs typeface="Times New Roman" panose="02020603050405020304" pitchFamily="18" charset="0"/>
                            </a:rPr>
                            <m:t>𝑧</m:t>
                          </m:r>
                        </m:e>
                        <m:sub>
                          <m:r>
                            <a:rPr lang="en-US" sz="32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cs typeface="Times New Roman" panose="02020603050405020304" pitchFamily="18" charset="0"/>
                            </a:rPr>
                            <m:t>1</m:t>
                          </m:r>
                        </m:sub>
                      </m:sSub>
                      <m:r>
                        <a:rPr lang="en-US" sz="32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cs typeface="Times New Roman" panose="02020603050405020304" pitchFamily="18" charset="0"/>
                        </a:rPr>
                        <m:t>)</m:t>
                      </m:r>
                    </m:oMath>
                  </m:oMathPara>
                </a14:m>
                <a:endParaRPr lang="en-US" sz="3200" dirty="0">
                  <a:solidFill>
                    <a:schemeClr val="tx1"/>
                  </a:solidFill>
                  <a:latin typeface="Calibri" panose="020F0502020204030204" pitchFamily="34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9" name="TextBox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773489" y="4106089"/>
                <a:ext cx="1263038" cy="584775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673488" y="4690864"/>
            <a:ext cx="1463040" cy="146304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/>
              <p:cNvSpPr txBox="1"/>
              <p:nvPr/>
            </p:nvSpPr>
            <p:spPr>
              <a:xfrm>
                <a:off x="641704" y="4106089"/>
                <a:ext cx="1272528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32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cs typeface="Times New Roman" panose="02020603050405020304" pitchFamily="18" charset="0"/>
                        </a:rPr>
                        <m:t>𝐺</m:t>
                      </m:r>
                      <m:r>
                        <a:rPr lang="en-US" sz="32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cs typeface="Times New Roman" panose="02020603050405020304" pitchFamily="18" charset="0"/>
                        </a:rPr>
                        <m:t>(</m:t>
                      </m:r>
                      <m:sSub>
                        <m:sSubPr>
                          <m:ctrlPr>
                            <a:rPr lang="en-US" sz="3200" b="0" i="1" smtClean="0">
                              <a:solidFill>
                                <a:schemeClr val="tx1"/>
                              </a:solidFill>
                              <a:latin typeface="Cambria Math" charset="0"/>
                              <a:cs typeface="Times New Roman" panose="02020603050405020304" pitchFamily="18" charset="0"/>
                            </a:rPr>
                          </m:ctrlPr>
                        </m:sSubPr>
                        <m:e>
                          <m:r>
                            <a:rPr lang="en-US" sz="32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cs typeface="Times New Roman" panose="02020603050405020304" pitchFamily="18" charset="0"/>
                            </a:rPr>
                            <m:t>𝑧</m:t>
                          </m:r>
                        </m:e>
                        <m:sub>
                          <m:r>
                            <a:rPr lang="en-US" sz="32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cs typeface="Times New Roman" panose="02020603050405020304" pitchFamily="18" charset="0"/>
                            </a:rPr>
                            <m:t>0</m:t>
                          </m:r>
                        </m:sub>
                      </m:sSub>
                      <m:r>
                        <a:rPr lang="en-US" sz="32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cs typeface="Times New Roman" panose="02020603050405020304" pitchFamily="18" charset="0"/>
                        </a:rPr>
                        <m:t>)</m:t>
                      </m:r>
                    </m:oMath>
                  </m:oMathPara>
                </a14:m>
                <a:endParaRPr lang="en-US" sz="3200" dirty="0">
                  <a:solidFill>
                    <a:schemeClr val="tx1"/>
                  </a:solidFill>
                  <a:latin typeface="Calibri" panose="020F0502020204030204" pitchFamily="34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7" name="TextBox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1704" y="4106089"/>
                <a:ext cx="1272528" cy="584775"/>
              </a:xfrm>
              <a:prstGeom prst="rect">
                <a:avLst/>
              </a:prstGeom>
              <a:blipFill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46448" y="4690864"/>
            <a:ext cx="1463040" cy="146304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4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46448" y="6595230"/>
            <a:ext cx="1463040" cy="146304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Box 19"/>
          <p:cNvSpPr txBox="1"/>
          <p:nvPr/>
        </p:nvSpPr>
        <p:spPr>
          <a:xfrm>
            <a:off x="740000" y="6119714"/>
            <a:ext cx="10759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>
                <a:solidFill>
                  <a:schemeClr val="tx1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Input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Box 13"/>
              <p:cNvSpPr txBox="1"/>
              <p:nvPr/>
            </p:nvSpPr>
            <p:spPr>
              <a:xfrm>
                <a:off x="4748823" y="4106089"/>
                <a:ext cx="5190075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3200" b="0" dirty="0">
                    <a:solidFill>
                      <a:schemeClr val="tx1"/>
                    </a:solidFill>
                    <a:cs typeface="Times New Roman" panose="02020603050405020304" pitchFamily="18" charset="0"/>
                  </a:rPr>
                  <a:t>Linear Interpolation in </a:t>
                </a:r>
                <a14:m>
                  <m:oMath xmlns:m="http://schemas.openxmlformats.org/officeDocument/2006/math">
                    <m:r>
                      <a:rPr lang="en-US" sz="3200" b="0" i="1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  <a:cs typeface="Times New Roman" panose="02020603050405020304" pitchFamily="18" charset="0"/>
                      </a:rPr>
                      <m:t>𝑧</m:t>
                    </m:r>
                  </m:oMath>
                </a14:m>
                <a:r>
                  <a:rPr lang="en-US" sz="3200" b="0" dirty="0">
                    <a:solidFill>
                      <a:schemeClr val="tx1"/>
                    </a:solidFill>
                    <a:cs typeface="Times New Roman" panose="02020603050405020304" pitchFamily="18" charset="0"/>
                  </a:rPr>
                  <a:t> space</a:t>
                </a:r>
                <a:endParaRPr lang="en-US" sz="3200" dirty="0">
                  <a:solidFill>
                    <a:schemeClr val="tx1"/>
                  </a:solidFill>
                  <a:latin typeface="Calibri" panose="020F0502020204030204" pitchFamily="34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4" name="TextBox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48823" y="4106089"/>
                <a:ext cx="5190075" cy="584775"/>
              </a:xfrm>
              <a:prstGeom prst="rect">
                <a:avLst/>
              </a:prstGeom>
              <a:blipFill>
                <a:blip r:embed="rId11"/>
                <a:stretch>
                  <a:fillRect l="-2938" t="-12632" r="-2820" b="-35789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http://people.eecs.berkeley.edu/~junyanz/projects/gvm/flow_matlab/color_shoes_64_8_inverse/images/06_07_2016_18_29_05_252_img0002.pn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4645" y="4690864"/>
            <a:ext cx="1463040" cy="146304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people.eecs.berkeley.edu/~junyanz/projects/gvm/flow_matlab/color_shoes_64_8_inverse/images/06_07_2016_18_29_05_252_img0003.png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0259" y="4690864"/>
            <a:ext cx="1463040" cy="146304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0" name="Picture 26" descr="http://people.eecs.berkeley.edu/~junyanz/projects/gvm/flow_matlab/color_shoes_64_8_inverse/images/06_07_2016_18_29_38_725_img0004.png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0259" y="6612200"/>
            <a:ext cx="1463040" cy="146304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" name="Group 2"/>
          <p:cNvGrpSpPr/>
          <p:nvPr/>
        </p:nvGrpSpPr>
        <p:grpSpPr>
          <a:xfrm>
            <a:off x="2706688" y="4348053"/>
            <a:ext cx="2948830" cy="1494939"/>
            <a:chOff x="2706688" y="4348053"/>
            <a:chExt cx="2948830" cy="1494939"/>
          </a:xfrm>
        </p:grpSpPr>
        <p:sp>
          <p:nvSpPr>
            <p:cNvPr id="30" name="Curved Down Arrow 29"/>
            <p:cNvSpPr/>
            <p:nvPr/>
          </p:nvSpPr>
          <p:spPr>
            <a:xfrm>
              <a:off x="3852187" y="4348053"/>
              <a:ext cx="1803331" cy="483765"/>
            </a:xfrm>
            <a:prstGeom prst="curvedDownArrow">
              <a:avLst/>
            </a:prstGeom>
            <a:solidFill>
              <a:srgbClr val="00B05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51" name="Curved Down Arrow 50"/>
            <p:cNvSpPr/>
            <p:nvPr/>
          </p:nvSpPr>
          <p:spPr>
            <a:xfrm>
              <a:off x="3217031" y="4564078"/>
              <a:ext cx="1793914" cy="367570"/>
            </a:xfrm>
            <a:prstGeom prst="curvedDownArrow">
              <a:avLst/>
            </a:prstGeom>
            <a:solidFill>
              <a:srgbClr val="00B05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52" name="Curved Down Arrow 51"/>
            <p:cNvSpPr/>
            <p:nvPr/>
          </p:nvSpPr>
          <p:spPr>
            <a:xfrm>
              <a:off x="3852187" y="5274459"/>
              <a:ext cx="1662813" cy="382918"/>
            </a:xfrm>
            <a:prstGeom prst="curvedDownArrow">
              <a:avLst/>
            </a:prstGeom>
            <a:solidFill>
              <a:srgbClr val="00B05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53" name="Curved Down Arrow 52"/>
            <p:cNvSpPr/>
            <p:nvPr/>
          </p:nvSpPr>
          <p:spPr>
            <a:xfrm>
              <a:off x="2706688" y="5475422"/>
              <a:ext cx="1666563" cy="367570"/>
            </a:xfrm>
            <a:prstGeom prst="curvedDownArrow">
              <a:avLst/>
            </a:prstGeom>
            <a:solidFill>
              <a:srgbClr val="00B05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Box 25"/>
              <p:cNvSpPr txBox="1"/>
              <p:nvPr/>
            </p:nvSpPr>
            <p:spPr>
              <a:xfrm>
                <a:off x="205850" y="1831126"/>
                <a:ext cx="14218701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en-US" sz="3600" b="1" dirty="0">
                    <a:solidFill>
                      <a:srgbClr val="00B0F0"/>
                    </a:solidFill>
                    <a:latin typeface="Calibri" panose="020F0502020204030204" pitchFamily="34" charset="0"/>
                    <a:cs typeface="Times New Roman" panose="02020603050405020304" pitchFamily="18" charset="0"/>
                  </a:rPr>
                  <a:t>Motion</a:t>
                </a:r>
                <a:r>
                  <a:rPr lang="en-US" sz="3600" b="1" dirty="0">
                    <a:solidFill>
                      <a:schemeClr val="tx1"/>
                    </a:solidFill>
                    <a:latin typeface="Calibri" panose="020F0502020204030204" pitchFamily="34" charset="0"/>
                    <a:cs typeface="Times New Roman" panose="02020603050405020304" pitchFamily="18" charset="0"/>
                  </a:rPr>
                  <a:t> (u, v)+ </a:t>
                </a:r>
                <a:r>
                  <a:rPr lang="en-US" sz="3600" b="1" dirty="0">
                    <a:solidFill>
                      <a:srgbClr val="FF0000"/>
                    </a:solidFill>
                    <a:latin typeface="Calibri" panose="020F0502020204030204" pitchFamily="34" charset="0"/>
                    <a:cs typeface="Times New Roman" panose="02020603050405020304" pitchFamily="18" charset="0"/>
                  </a:rPr>
                  <a:t>Color</a:t>
                </a:r>
                <a:r>
                  <a:rPr lang="en-US" sz="3600" b="1" dirty="0">
                    <a:solidFill>
                      <a:schemeClr val="tx1"/>
                    </a:solidFill>
                    <a:latin typeface="Calibri" panose="020F0502020204030204" pitchFamily="34" charset="0"/>
                    <a:cs typeface="Times New Roman" panose="02020603050405020304" pitchFamily="18" charset="0"/>
                  </a:rPr>
                  <a:t>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sz="3600" b="1" i="1" smtClean="0">
                            <a:solidFill>
                              <a:schemeClr val="tx1"/>
                            </a:solidFill>
                            <a:latin typeface="Cambria Math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US" sz="36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cs typeface="Times New Roman" panose="02020603050405020304" pitchFamily="18" charset="0"/>
                          </a:rPr>
                          <m:t>𝑨</m:t>
                        </m:r>
                      </m:e>
                      <m:sub>
                        <m:r>
                          <a:rPr lang="en-US" sz="36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cs typeface="Times New Roman" panose="02020603050405020304" pitchFamily="18" charset="0"/>
                          </a:rPr>
                          <m:t>𝟑</m:t>
                        </m:r>
                        <m:r>
                          <a:rPr lang="en-US" sz="36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cs typeface="Times New Roman" panose="02020603050405020304" pitchFamily="18" charset="0"/>
                          </a:rPr>
                          <m:t>×</m:t>
                        </m:r>
                        <m:r>
                          <a:rPr lang="en-US" sz="36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cs typeface="Times New Roman" panose="02020603050405020304" pitchFamily="18" charset="0"/>
                          </a:rPr>
                          <m:t>𝟒</m:t>
                        </m:r>
                      </m:sub>
                    </m:sSub>
                  </m:oMath>
                </a14:m>
                <a:r>
                  <a:rPr lang="en-US" sz="3600" b="1" dirty="0">
                    <a:solidFill>
                      <a:schemeClr val="tx1"/>
                    </a:solidFill>
                    <a:latin typeface="Calibri" panose="020F0502020204030204" pitchFamily="34" charset="0"/>
                    <a:cs typeface="Times New Roman" panose="02020603050405020304" pitchFamily="18" charset="0"/>
                  </a:rPr>
                  <a:t>): </a:t>
                </a:r>
                <a:r>
                  <a:rPr lang="en-US" sz="3400" dirty="0">
                    <a:solidFill>
                      <a:schemeClr val="tx1"/>
                    </a:solidFill>
                    <a:latin typeface="Calibri" panose="020F0502020204030204" pitchFamily="34" charset="0"/>
                    <a:cs typeface="Times New Roman" panose="02020603050405020304" pitchFamily="18" charset="0"/>
                  </a:rPr>
                  <a:t>estimate per-pixel geometric and color variation </a:t>
                </a:r>
              </a:p>
            </p:txBody>
          </p:sp>
        </mc:Choice>
        <mc:Fallback xmlns="">
          <p:sp>
            <p:nvSpPr>
              <p:cNvPr id="26" name="TextBox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5850" y="1831126"/>
                <a:ext cx="14218701" cy="646331"/>
              </a:xfrm>
              <a:prstGeom prst="rect">
                <a:avLst/>
              </a:prstGeom>
              <a:blipFill>
                <a:blip r:embed="rId15"/>
                <a:stretch>
                  <a:fillRect l="-858" t="-14151" r="-729" b="-3490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Box 32"/>
              <p:cNvSpPr txBox="1"/>
              <p:nvPr/>
            </p:nvSpPr>
            <p:spPr>
              <a:xfrm>
                <a:off x="205850" y="1831126"/>
                <a:ext cx="14218701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en-US" sz="3600" b="1" dirty="0">
                    <a:solidFill>
                      <a:srgbClr val="00B0F0"/>
                    </a:solidFill>
                    <a:latin typeface="Calibri" panose="020F0502020204030204" pitchFamily="34" charset="0"/>
                    <a:cs typeface="Times New Roman" panose="02020603050405020304" pitchFamily="18" charset="0"/>
                  </a:rPr>
                  <a:t>Motion</a:t>
                </a:r>
                <a:r>
                  <a:rPr lang="en-US" sz="3600" b="1" dirty="0">
                    <a:solidFill>
                      <a:schemeClr val="tx1"/>
                    </a:solidFill>
                    <a:latin typeface="Calibri" panose="020F0502020204030204" pitchFamily="34" charset="0"/>
                    <a:cs typeface="Times New Roman" panose="02020603050405020304" pitchFamily="18" charset="0"/>
                  </a:rPr>
                  <a:t> (u, v)+ </a:t>
                </a:r>
                <a:r>
                  <a:rPr lang="en-US" sz="3600" b="1" dirty="0">
                    <a:solidFill>
                      <a:srgbClr val="FF0000"/>
                    </a:solidFill>
                    <a:latin typeface="Calibri" panose="020F0502020204030204" pitchFamily="34" charset="0"/>
                    <a:cs typeface="Times New Roman" panose="02020603050405020304" pitchFamily="18" charset="0"/>
                  </a:rPr>
                  <a:t>Color</a:t>
                </a:r>
                <a:r>
                  <a:rPr lang="en-US" sz="3600" b="1" dirty="0">
                    <a:solidFill>
                      <a:schemeClr val="tx1"/>
                    </a:solidFill>
                    <a:latin typeface="Calibri" panose="020F0502020204030204" pitchFamily="34" charset="0"/>
                    <a:cs typeface="Times New Roman" panose="02020603050405020304" pitchFamily="18" charset="0"/>
                  </a:rPr>
                  <a:t>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sz="3600" b="1" i="1" smtClean="0">
                            <a:solidFill>
                              <a:schemeClr val="tx1"/>
                            </a:solidFill>
                            <a:latin typeface="Cambria Math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US" sz="36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cs typeface="Times New Roman" panose="02020603050405020304" pitchFamily="18" charset="0"/>
                          </a:rPr>
                          <m:t>𝑨</m:t>
                        </m:r>
                      </m:e>
                      <m:sub>
                        <m:r>
                          <a:rPr lang="en-US" sz="36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cs typeface="Times New Roman" panose="02020603050405020304" pitchFamily="18" charset="0"/>
                          </a:rPr>
                          <m:t>𝟑</m:t>
                        </m:r>
                        <m:r>
                          <a:rPr lang="en-US" sz="36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cs typeface="Times New Roman" panose="02020603050405020304" pitchFamily="18" charset="0"/>
                          </a:rPr>
                          <m:t>×</m:t>
                        </m:r>
                        <m:r>
                          <a:rPr lang="en-US" sz="36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cs typeface="Times New Roman" panose="02020603050405020304" pitchFamily="18" charset="0"/>
                          </a:rPr>
                          <m:t>𝟒</m:t>
                        </m:r>
                      </m:sub>
                    </m:sSub>
                  </m:oMath>
                </a14:m>
                <a:r>
                  <a:rPr lang="en-US" sz="3600" b="1" dirty="0">
                    <a:solidFill>
                      <a:schemeClr val="tx1"/>
                    </a:solidFill>
                    <a:latin typeface="Calibri" panose="020F0502020204030204" pitchFamily="34" charset="0"/>
                    <a:cs typeface="Times New Roman" panose="02020603050405020304" pitchFamily="18" charset="0"/>
                  </a:rPr>
                  <a:t>): </a:t>
                </a:r>
                <a:r>
                  <a:rPr lang="en-US" sz="3400" dirty="0">
                    <a:solidFill>
                      <a:schemeClr val="tx1"/>
                    </a:solidFill>
                    <a:latin typeface="Calibri" panose="020F0502020204030204" pitchFamily="34" charset="0"/>
                    <a:cs typeface="Times New Roman" panose="02020603050405020304" pitchFamily="18" charset="0"/>
                  </a:rPr>
                  <a:t>estimate per-pixel geometric and color variation </a:t>
                </a:r>
              </a:p>
            </p:txBody>
          </p:sp>
        </mc:Choice>
        <mc:Fallback xmlns="">
          <p:sp>
            <p:nvSpPr>
              <p:cNvPr id="33" name="TextBox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5850" y="1831126"/>
                <a:ext cx="14218701" cy="646331"/>
              </a:xfrm>
              <a:prstGeom prst="rect">
                <a:avLst/>
              </a:prstGeom>
              <a:blipFill>
                <a:blip r:embed="rId15"/>
                <a:stretch>
                  <a:fillRect l="-858" t="-14151" r="-729" b="-3490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5" name="Rectangle 44"/>
          <p:cNvSpPr/>
          <p:nvPr/>
        </p:nvSpPr>
        <p:spPr>
          <a:xfrm>
            <a:off x="4874569" y="2685374"/>
            <a:ext cx="286680" cy="55119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5"/>
          <p:cNvSpPr/>
          <p:nvPr/>
        </p:nvSpPr>
        <p:spPr>
          <a:xfrm>
            <a:off x="3561989" y="2685374"/>
            <a:ext cx="277520" cy="579282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0000"/>
              </a:solidFill>
            </a:endParaRPr>
          </a:p>
        </p:txBody>
      </p:sp>
      <p:sp>
        <p:nvSpPr>
          <p:cNvPr id="47" name="Rectangle 46"/>
          <p:cNvSpPr/>
          <p:nvPr/>
        </p:nvSpPr>
        <p:spPr>
          <a:xfrm>
            <a:off x="10357680" y="2685374"/>
            <a:ext cx="266699" cy="55119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Rectangle 47"/>
          <p:cNvSpPr/>
          <p:nvPr/>
        </p:nvSpPr>
        <p:spPr>
          <a:xfrm>
            <a:off x="12452427" y="2685374"/>
            <a:ext cx="277520" cy="579282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0000"/>
              </a:solidFill>
            </a:endParaRPr>
          </a:p>
        </p:txBody>
      </p:sp>
      <p:sp>
        <p:nvSpPr>
          <p:cNvPr id="49" name="Rectangle 48"/>
          <p:cNvSpPr/>
          <p:nvPr/>
        </p:nvSpPr>
        <p:spPr>
          <a:xfrm>
            <a:off x="8921069" y="2685374"/>
            <a:ext cx="286680" cy="55119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Rectangle 49"/>
          <p:cNvSpPr/>
          <p:nvPr/>
        </p:nvSpPr>
        <p:spPr>
          <a:xfrm>
            <a:off x="5896023" y="2685374"/>
            <a:ext cx="266699" cy="55119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7944419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711"/>
    </mc:Choice>
    <mc:Fallback xmlns="">
      <p:transition spd="slow" advTm="67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6 -2.96296E-6 L 0.0026 0.23959 " pathEditMode="relative" rAng="0" ptsTypes="AA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0" y="119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dirty="0"/>
              <a:t>Edit Transfer via Generalized Optical Flow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2862969" y="6119714"/>
            <a:ext cx="10840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tx1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Result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/>
              <p:cNvSpPr txBox="1"/>
              <p:nvPr/>
            </p:nvSpPr>
            <p:spPr>
              <a:xfrm>
                <a:off x="12773489" y="4106089"/>
                <a:ext cx="1263038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32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cs typeface="Times New Roman" panose="02020603050405020304" pitchFamily="18" charset="0"/>
                        </a:rPr>
                        <m:t>𝐺</m:t>
                      </m:r>
                      <m:r>
                        <a:rPr lang="en-US" sz="32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cs typeface="Times New Roman" panose="02020603050405020304" pitchFamily="18" charset="0"/>
                        </a:rPr>
                        <m:t>(</m:t>
                      </m:r>
                      <m:sSub>
                        <m:sSubPr>
                          <m:ctrlPr>
                            <a:rPr lang="en-US" sz="3200" b="0" i="1" smtClean="0">
                              <a:solidFill>
                                <a:schemeClr val="tx1"/>
                              </a:solidFill>
                              <a:latin typeface="Cambria Math" charset="0"/>
                              <a:cs typeface="Times New Roman" panose="02020603050405020304" pitchFamily="18" charset="0"/>
                            </a:rPr>
                          </m:ctrlPr>
                        </m:sSubPr>
                        <m:e>
                          <m:r>
                            <a:rPr lang="en-US" sz="32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cs typeface="Times New Roman" panose="02020603050405020304" pitchFamily="18" charset="0"/>
                            </a:rPr>
                            <m:t>𝑧</m:t>
                          </m:r>
                        </m:e>
                        <m:sub>
                          <m:r>
                            <a:rPr lang="en-US" sz="32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cs typeface="Times New Roman" panose="02020603050405020304" pitchFamily="18" charset="0"/>
                            </a:rPr>
                            <m:t>1</m:t>
                          </m:r>
                        </m:sub>
                      </m:sSub>
                      <m:r>
                        <a:rPr lang="en-US" sz="32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cs typeface="Times New Roman" panose="02020603050405020304" pitchFamily="18" charset="0"/>
                        </a:rPr>
                        <m:t>)</m:t>
                      </m:r>
                    </m:oMath>
                  </m:oMathPara>
                </a14:m>
                <a:endParaRPr lang="en-US" sz="3200" dirty="0">
                  <a:solidFill>
                    <a:schemeClr val="tx1"/>
                  </a:solidFill>
                  <a:latin typeface="Calibri" panose="020F0502020204030204" pitchFamily="34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9" name="TextBox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773489" y="4106089"/>
                <a:ext cx="1263038" cy="584775"/>
              </a:xfrm>
              <a:prstGeom prst="rect">
                <a:avLst/>
              </a:prstGeom>
              <a:blipFill rotWithShape="0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673488" y="4690864"/>
            <a:ext cx="1463040" cy="146304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673488" y="6612200"/>
            <a:ext cx="1463040" cy="146304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/>
              <p:cNvSpPr txBox="1"/>
              <p:nvPr/>
            </p:nvSpPr>
            <p:spPr>
              <a:xfrm>
                <a:off x="641704" y="4106089"/>
                <a:ext cx="1272528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32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cs typeface="Times New Roman" panose="02020603050405020304" pitchFamily="18" charset="0"/>
                        </a:rPr>
                        <m:t>𝐺</m:t>
                      </m:r>
                      <m:r>
                        <a:rPr lang="en-US" sz="32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cs typeface="Times New Roman" panose="02020603050405020304" pitchFamily="18" charset="0"/>
                        </a:rPr>
                        <m:t>(</m:t>
                      </m:r>
                      <m:sSub>
                        <m:sSubPr>
                          <m:ctrlPr>
                            <a:rPr lang="en-US" sz="3200" b="0" i="1" smtClean="0">
                              <a:solidFill>
                                <a:schemeClr val="tx1"/>
                              </a:solidFill>
                              <a:latin typeface="Cambria Math" charset="0"/>
                              <a:cs typeface="Times New Roman" panose="02020603050405020304" pitchFamily="18" charset="0"/>
                            </a:rPr>
                          </m:ctrlPr>
                        </m:sSubPr>
                        <m:e>
                          <m:r>
                            <a:rPr lang="en-US" sz="32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cs typeface="Times New Roman" panose="02020603050405020304" pitchFamily="18" charset="0"/>
                            </a:rPr>
                            <m:t>𝑧</m:t>
                          </m:r>
                        </m:e>
                        <m:sub>
                          <m:r>
                            <a:rPr lang="en-US" sz="32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cs typeface="Times New Roman" panose="02020603050405020304" pitchFamily="18" charset="0"/>
                            </a:rPr>
                            <m:t>0</m:t>
                          </m:r>
                        </m:sub>
                      </m:sSub>
                      <m:r>
                        <a:rPr lang="en-US" sz="32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cs typeface="Times New Roman" panose="02020603050405020304" pitchFamily="18" charset="0"/>
                        </a:rPr>
                        <m:t>)</m:t>
                      </m:r>
                    </m:oMath>
                  </m:oMathPara>
                </a14:m>
                <a:endParaRPr lang="en-US" sz="3200" dirty="0">
                  <a:solidFill>
                    <a:schemeClr val="tx1"/>
                  </a:solidFill>
                  <a:latin typeface="Calibri" panose="020F0502020204030204" pitchFamily="34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7" name="TextBox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1704" y="4106089"/>
                <a:ext cx="1272528" cy="584775"/>
              </a:xfrm>
              <a:prstGeom prst="rect">
                <a:avLst/>
              </a:prstGeom>
              <a:blipFill rotWithShape="0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46448" y="4690864"/>
            <a:ext cx="1463040" cy="146304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4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46448" y="6595230"/>
            <a:ext cx="1463040" cy="146304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Box 19"/>
          <p:cNvSpPr txBox="1"/>
          <p:nvPr/>
        </p:nvSpPr>
        <p:spPr>
          <a:xfrm>
            <a:off x="740000" y="6119714"/>
            <a:ext cx="10759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>
                <a:solidFill>
                  <a:schemeClr val="tx1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Input</a:t>
            </a:r>
          </a:p>
        </p:txBody>
      </p:sp>
      <p:pic>
        <p:nvPicPr>
          <p:cNvPr id="1026" name="Picture 2" descr="http://people.eecs.berkeley.edu/~junyanz/projects/gvm/flow_matlab/color_shoes_64_8_inverse/images/06_07_2016_18_29_05_252_img0002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4645" y="4690864"/>
            <a:ext cx="1463040" cy="146304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people.eecs.berkeley.edu/~junyanz/projects/gvm/flow_matlab/color_shoes_64_8_inverse/images/06_07_2016_18_29_05_252_img0003.pn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0259" y="4690864"/>
            <a:ext cx="1463040" cy="146304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people.eecs.berkeley.edu/~junyanz/projects/gvm/flow_matlab/color_shoes_64_8_inverse/images/06_07_2016_18_29_05_252_img0004.png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5873" y="4690864"/>
            <a:ext cx="1463040" cy="146304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people.eecs.berkeley.edu/~junyanz/projects/gvm/flow_matlab/color_shoes_64_8_inverse/images/06_07_2016_18_29_05_252_img0005.png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1487" y="4690864"/>
            <a:ext cx="1463040" cy="146304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ttp://people.eecs.berkeley.edu/~junyanz/projects/gvm/flow_matlab/color_shoes_64_8_inverse/images/06_07_2016_18_29_05_252_img0006.png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47101" y="4690864"/>
            <a:ext cx="1463040" cy="146304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http://people.eecs.berkeley.edu/~junyanz/projects/gvm/flow_matlab/color_shoes_64_8_inverse/images/06_07_2016_18_29_05_252_img0007.png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22715" y="4690864"/>
            <a:ext cx="1463040" cy="146304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http://people.eecs.berkeley.edu/~junyanz/projects/gvm/flow_matlab/color_shoes_64_8_inverse/images/06_07_2016_18_29_38_725_img0003.png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4645" y="6612200"/>
            <a:ext cx="1463040" cy="146304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0" name="Picture 26" descr="http://people.eecs.berkeley.edu/~junyanz/projects/gvm/flow_matlab/color_shoes_64_8_inverse/images/06_07_2016_18_29_38_725_img0004.png"/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0259" y="6612200"/>
            <a:ext cx="1463040" cy="146304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2" name="Picture 28" descr="http://people.eecs.berkeley.edu/~junyanz/projects/gvm/flow_matlab/color_shoes_64_8_inverse/images/06_07_2016_18_29_38_725_img0005.png"/>
          <p:cNvPicPr>
            <a:picLocks noChangeAspect="1" noChangeArrowheads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5873" y="6612200"/>
            <a:ext cx="1463040" cy="146304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4" name="Picture 30" descr="http://people.eecs.berkeley.edu/~junyanz/projects/gvm/flow_matlab/color_shoes_64_8_inverse/images/06_07_2016_18_29_38_725_img0007.png"/>
          <p:cNvPicPr>
            <a:picLocks noChangeAspect="1" noChangeArrowheads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1487" y="6612200"/>
            <a:ext cx="1463040" cy="146304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6" name="Picture 32" descr="http://people.eecs.berkeley.edu/~junyanz/projects/gvm/flow_matlab/color_shoes_64_8_inverse/images/06_07_2016_18_29_38_725_img0008.png"/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22715" y="6612200"/>
            <a:ext cx="1463040" cy="146304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8" name="Picture 34" descr="http://people.eecs.berkeley.edu/~junyanz/projects/gvm/flow_matlab/color_shoes_64_8_inverse/images/06_07_2016_18_29_38_725_img0007.png"/>
          <p:cNvPicPr>
            <a:picLocks noChangeAspect="1" noChangeArrowheads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47101" y="6612200"/>
            <a:ext cx="1463040" cy="146304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Box 27"/>
              <p:cNvSpPr txBox="1"/>
              <p:nvPr/>
            </p:nvSpPr>
            <p:spPr>
              <a:xfrm>
                <a:off x="205850" y="1831126"/>
                <a:ext cx="14218701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en-US" sz="3600" b="1" dirty="0">
                    <a:solidFill>
                      <a:srgbClr val="00B0F0"/>
                    </a:solidFill>
                    <a:latin typeface="Calibri" panose="020F0502020204030204" pitchFamily="34" charset="0"/>
                    <a:cs typeface="Times New Roman" panose="02020603050405020304" pitchFamily="18" charset="0"/>
                  </a:rPr>
                  <a:t>Motion</a:t>
                </a:r>
                <a:r>
                  <a:rPr lang="en-US" sz="3600" b="1" dirty="0">
                    <a:solidFill>
                      <a:schemeClr val="tx1"/>
                    </a:solidFill>
                    <a:latin typeface="Calibri" panose="020F0502020204030204" pitchFamily="34" charset="0"/>
                    <a:cs typeface="Times New Roman" panose="02020603050405020304" pitchFamily="18" charset="0"/>
                  </a:rPr>
                  <a:t> (u, v)+ </a:t>
                </a:r>
                <a:r>
                  <a:rPr lang="en-US" sz="3600" b="1" dirty="0">
                    <a:solidFill>
                      <a:srgbClr val="FF0000"/>
                    </a:solidFill>
                    <a:latin typeface="Calibri" panose="020F0502020204030204" pitchFamily="34" charset="0"/>
                    <a:cs typeface="Times New Roman" panose="02020603050405020304" pitchFamily="18" charset="0"/>
                  </a:rPr>
                  <a:t>Color</a:t>
                </a:r>
                <a:r>
                  <a:rPr lang="en-US" sz="3600" b="1" dirty="0">
                    <a:solidFill>
                      <a:schemeClr val="tx1"/>
                    </a:solidFill>
                    <a:latin typeface="Calibri" panose="020F0502020204030204" pitchFamily="34" charset="0"/>
                    <a:cs typeface="Times New Roman" panose="02020603050405020304" pitchFamily="18" charset="0"/>
                  </a:rPr>
                  <a:t>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sz="3600" b="1" i="1" smtClean="0">
                            <a:solidFill>
                              <a:schemeClr val="tx1"/>
                            </a:solidFill>
                            <a:latin typeface="Cambria Math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US" sz="36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cs typeface="Times New Roman" panose="02020603050405020304" pitchFamily="18" charset="0"/>
                          </a:rPr>
                          <m:t>𝑨</m:t>
                        </m:r>
                      </m:e>
                      <m:sub>
                        <m:r>
                          <a:rPr lang="en-US" sz="36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cs typeface="Times New Roman" panose="02020603050405020304" pitchFamily="18" charset="0"/>
                          </a:rPr>
                          <m:t>𝟑</m:t>
                        </m:r>
                        <m:r>
                          <a:rPr lang="en-US" sz="36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cs typeface="Times New Roman" panose="02020603050405020304" pitchFamily="18" charset="0"/>
                          </a:rPr>
                          <m:t>×</m:t>
                        </m:r>
                        <m:r>
                          <a:rPr lang="en-US" sz="36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cs typeface="Times New Roman" panose="02020603050405020304" pitchFamily="18" charset="0"/>
                          </a:rPr>
                          <m:t>𝟒</m:t>
                        </m:r>
                      </m:sub>
                    </m:sSub>
                  </m:oMath>
                </a14:m>
                <a:r>
                  <a:rPr lang="en-US" sz="3600" b="1" dirty="0">
                    <a:solidFill>
                      <a:schemeClr val="tx1"/>
                    </a:solidFill>
                    <a:latin typeface="Calibri" panose="020F0502020204030204" pitchFamily="34" charset="0"/>
                    <a:cs typeface="Times New Roman" panose="02020603050405020304" pitchFamily="18" charset="0"/>
                  </a:rPr>
                  <a:t>): </a:t>
                </a:r>
                <a:r>
                  <a:rPr lang="en-US" sz="3400" dirty="0">
                    <a:solidFill>
                      <a:schemeClr val="tx1"/>
                    </a:solidFill>
                    <a:latin typeface="Calibri" panose="020F0502020204030204" pitchFamily="34" charset="0"/>
                    <a:cs typeface="Times New Roman" panose="02020603050405020304" pitchFamily="18" charset="0"/>
                  </a:rPr>
                  <a:t>estimate per-pixel geometric and color variation </a:t>
                </a:r>
              </a:p>
            </p:txBody>
          </p:sp>
        </mc:Choice>
        <mc:Fallback xmlns="">
          <p:sp>
            <p:nvSpPr>
              <p:cNvPr id="28" name="TextBox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5850" y="1831126"/>
                <a:ext cx="14218701" cy="646331"/>
              </a:xfrm>
              <a:prstGeom prst="rect">
                <a:avLst/>
              </a:prstGeom>
              <a:blipFill>
                <a:blip r:embed="rId22"/>
                <a:stretch>
                  <a:fillRect l="-858" t="-14151" r="-729" b="-3490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9" name="Picture 28"/>
          <p:cNvPicPr>
            <a:picLocks noChangeAspect="1"/>
          </p:cNvPicPr>
          <p:nvPr/>
        </p:nvPicPr>
        <p:blipFill rotWithShape="1">
          <a:blip r:embed="rId23"/>
          <a:srcRect t="21888"/>
          <a:stretch/>
        </p:blipFill>
        <p:spPr>
          <a:xfrm>
            <a:off x="718290" y="2434936"/>
            <a:ext cx="13217205" cy="1537312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Box 32"/>
              <p:cNvSpPr txBox="1"/>
              <p:nvPr/>
            </p:nvSpPr>
            <p:spPr>
              <a:xfrm>
                <a:off x="4748823" y="4106089"/>
                <a:ext cx="5190075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3200" b="0" dirty="0">
                    <a:solidFill>
                      <a:schemeClr val="tx1"/>
                    </a:solidFill>
                    <a:cs typeface="Times New Roman" panose="02020603050405020304" pitchFamily="18" charset="0"/>
                  </a:rPr>
                  <a:t>Linear Interpolation in </a:t>
                </a:r>
                <a14:m>
                  <m:oMath xmlns:m="http://schemas.openxmlformats.org/officeDocument/2006/math">
                    <m:r>
                      <a:rPr lang="en-US" sz="3200" b="0" i="1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  <a:cs typeface="Times New Roman" panose="02020603050405020304" pitchFamily="18" charset="0"/>
                      </a:rPr>
                      <m:t>𝑧</m:t>
                    </m:r>
                  </m:oMath>
                </a14:m>
                <a:r>
                  <a:rPr lang="en-US" sz="3200" b="0" dirty="0">
                    <a:solidFill>
                      <a:schemeClr val="tx1"/>
                    </a:solidFill>
                    <a:cs typeface="Times New Roman" panose="02020603050405020304" pitchFamily="18" charset="0"/>
                  </a:rPr>
                  <a:t> space</a:t>
                </a:r>
                <a:endParaRPr lang="en-US" sz="3200" dirty="0">
                  <a:solidFill>
                    <a:schemeClr val="tx1"/>
                  </a:solidFill>
                  <a:latin typeface="Calibri" panose="020F0502020204030204" pitchFamily="34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3" name="TextBox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48823" y="4106089"/>
                <a:ext cx="5190075" cy="584775"/>
              </a:xfrm>
              <a:prstGeom prst="rect">
                <a:avLst/>
              </a:prstGeom>
              <a:blipFill>
                <a:blip r:embed="rId201"/>
                <a:stretch>
                  <a:fillRect l="-2938" t="-12632" r="-2820" b="-35789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4" name="Rectangle 33"/>
          <p:cNvSpPr/>
          <p:nvPr/>
        </p:nvSpPr>
        <p:spPr>
          <a:xfrm>
            <a:off x="4874569" y="2685374"/>
            <a:ext cx="286680" cy="55119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/>
          <p:cNvSpPr/>
          <p:nvPr/>
        </p:nvSpPr>
        <p:spPr>
          <a:xfrm>
            <a:off x="3561989" y="2685374"/>
            <a:ext cx="277520" cy="579282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0000"/>
              </a:solidFill>
            </a:endParaRPr>
          </a:p>
        </p:txBody>
      </p:sp>
      <p:sp>
        <p:nvSpPr>
          <p:cNvPr id="36" name="Rectangle 35"/>
          <p:cNvSpPr/>
          <p:nvPr/>
        </p:nvSpPr>
        <p:spPr>
          <a:xfrm>
            <a:off x="10357680" y="2685374"/>
            <a:ext cx="266699" cy="55119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/>
          <p:cNvSpPr/>
          <p:nvPr/>
        </p:nvSpPr>
        <p:spPr>
          <a:xfrm>
            <a:off x="12452427" y="2685374"/>
            <a:ext cx="277520" cy="579282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0000"/>
              </a:solidFill>
            </a:endParaRPr>
          </a:p>
        </p:txBody>
      </p:sp>
      <p:sp>
        <p:nvSpPr>
          <p:cNvPr id="38" name="Rectangle 37"/>
          <p:cNvSpPr/>
          <p:nvPr/>
        </p:nvSpPr>
        <p:spPr>
          <a:xfrm>
            <a:off x="8921069" y="2685374"/>
            <a:ext cx="286680" cy="55119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/>
          <p:cNvSpPr/>
          <p:nvPr/>
        </p:nvSpPr>
        <p:spPr>
          <a:xfrm>
            <a:off x="5896023" y="2685374"/>
            <a:ext cx="266699" cy="55119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8701510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621"/>
    </mc:Choice>
    <mc:Fallback xmlns="">
      <p:transition spd="slow" advTm="226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472" y="0"/>
            <a:ext cx="13167360" cy="1371600"/>
          </a:xfrm>
        </p:spPr>
        <p:txBody>
          <a:bodyPr/>
          <a:lstStyle/>
          <a:p>
            <a:r>
              <a:rPr lang="en-US" altLang="zh-CN" dirty="0"/>
              <a:t>Editing handbags</a:t>
            </a:r>
            <a:endParaRPr lang="en-US" dirty="0"/>
          </a:p>
        </p:txBody>
      </p:sp>
      <p:pic>
        <p:nvPicPr>
          <p:cNvPr id="10" name="edit_handbag_1.mp4">
            <a:hlinkClick r:id="" action="ppaction://media"/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066728" y="1241659"/>
            <a:ext cx="8324009" cy="6761573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2065950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247"/>
    </mc:Choice>
    <mc:Fallback xmlns="">
      <p:transition spd="slow" advTm="372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170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</p:childTnLst>
        </p:cTn>
      </p:par>
    </p:tnLst>
  </p:timing>
  <p:extLst mod="1">
    <p:ext uri="{E180D4A7-C9FB-4DFB-919C-405C955672EB}">
      <p14:showEvtLst xmlns:p14="http://schemas.microsoft.com/office/powerpoint/2010/main">
        <p14:playEvt time="10730" objId="10"/>
        <p14:stopEvt time="27089" objId="10"/>
        <p14:playEvt time="32840" objId="10"/>
        <p14:stopEvt time="37247" objId="10"/>
      </p14:showEvtLst>
    </p:ext>
  </p:extLs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472" y="0"/>
            <a:ext cx="13167360" cy="1371600"/>
          </a:xfrm>
        </p:spPr>
        <p:txBody>
          <a:bodyPr/>
          <a:lstStyle/>
          <a:p>
            <a:r>
              <a:rPr lang="en-US" dirty="0"/>
              <a:t>Editing shoes</a:t>
            </a:r>
          </a:p>
        </p:txBody>
      </p:sp>
      <p:pic>
        <p:nvPicPr>
          <p:cNvPr id="3" name="edit_shoes_1.mp4">
            <a:hlinkClick r:id="" action="ppaction://media"/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066728" y="1219005"/>
            <a:ext cx="8280920" cy="6726573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2879715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364"/>
    </mc:Choice>
    <mc:Fallback xmlns="">
      <p:transition spd="slow" advTm="443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74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9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  <p:extLst mod="1">
    <p:ext uri="{E180D4A7-C9FB-4DFB-919C-405C955672EB}">
      <p14:showEvtLst xmlns:p14="http://schemas.microsoft.com/office/powerpoint/2010/main">
        <p14:playEvt time="4223" objId="3"/>
        <p14:stopEvt time="38181" objId="3"/>
      </p14:showEvtLst>
    </p:ext>
  </p:extLs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23231" y="1350017"/>
            <a:ext cx="14176745" cy="2908799"/>
            <a:chOff x="-93496" y="1090464"/>
            <a:chExt cx="14176745" cy="2908799"/>
          </a:xfrm>
        </p:grpSpPr>
        <p:pic>
          <p:nvPicPr>
            <p:cNvPr id="5" name="Picture 4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3472229" y="2609653"/>
              <a:ext cx="1433163" cy="1389610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" name="Picture 4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5001872" y="2609653"/>
              <a:ext cx="1433163" cy="1389610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" name="Picture 6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6531515" y="2609653"/>
              <a:ext cx="1433163" cy="1389610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" name="Picture 10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8061158" y="2609653"/>
              <a:ext cx="1433163" cy="1389610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" name="Picture 12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9590801" y="2609653"/>
              <a:ext cx="1433163" cy="1389610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" name="Picture 14"/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11120444" y="2609653"/>
              <a:ext cx="1433163" cy="1389610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" name="Picture 16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12650086" y="2609653"/>
              <a:ext cx="1433163" cy="1389610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grpSp>
          <p:nvGrpSpPr>
            <p:cNvPr id="12" name="Group 11"/>
            <p:cNvGrpSpPr/>
            <p:nvPr/>
          </p:nvGrpSpPr>
          <p:grpSpPr>
            <a:xfrm>
              <a:off x="8061158" y="1090464"/>
              <a:ext cx="1433163" cy="1389610"/>
              <a:chOff x="2247204" y="-685800"/>
              <a:chExt cx="1828800" cy="1828800"/>
            </a:xfrm>
          </p:grpSpPr>
          <p:sp>
            <p:nvSpPr>
              <p:cNvPr id="41" name="Rectangle 40"/>
              <p:cNvSpPr/>
              <p:nvPr/>
            </p:nvSpPr>
            <p:spPr>
              <a:xfrm>
                <a:off x="2247204" y="-685800"/>
                <a:ext cx="1828800" cy="1828800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  <a:latin typeface="Calibri" panose="020F0502020204030204" pitchFamily="34" charset="0"/>
                </a:endParaRPr>
              </a:p>
            </p:txBody>
          </p:sp>
          <p:pic>
            <p:nvPicPr>
              <p:cNvPr id="42" name="Picture 41"/>
              <p:cNvPicPr>
                <a:picLocks noChangeAspect="1"/>
              </p:cNvPicPr>
              <p:nvPr/>
            </p:nvPicPr>
            <p:blipFill>
              <a:blip r:embed="rId10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397308" y="-114336"/>
                <a:ext cx="1469263" cy="792549"/>
              </a:xfrm>
              <a:prstGeom prst="rect">
                <a:avLst/>
              </a:prstGeom>
            </p:spPr>
          </p:pic>
        </p:grpSp>
        <p:grpSp>
          <p:nvGrpSpPr>
            <p:cNvPr id="13" name="Group 12"/>
            <p:cNvGrpSpPr/>
            <p:nvPr/>
          </p:nvGrpSpPr>
          <p:grpSpPr>
            <a:xfrm>
              <a:off x="6531515" y="1090464"/>
              <a:ext cx="1433163" cy="1389610"/>
              <a:chOff x="7963767" y="-781869"/>
              <a:chExt cx="1828800" cy="1828800"/>
            </a:xfrm>
          </p:grpSpPr>
          <p:sp>
            <p:nvSpPr>
              <p:cNvPr id="39" name="Rectangle 38"/>
              <p:cNvSpPr/>
              <p:nvPr/>
            </p:nvSpPr>
            <p:spPr>
              <a:xfrm>
                <a:off x="7963767" y="-781869"/>
                <a:ext cx="1828800" cy="1828800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  <a:latin typeface="Calibri" panose="020F0502020204030204" pitchFamily="34" charset="0"/>
                </a:endParaRPr>
              </a:p>
            </p:txBody>
          </p:sp>
          <p:pic>
            <p:nvPicPr>
              <p:cNvPr id="40" name="Picture 39"/>
              <p:cNvPicPr>
                <a:picLocks noChangeAspect="1"/>
              </p:cNvPicPr>
              <p:nvPr/>
            </p:nvPicPr>
            <p:blipFill rotWithShape="1">
              <a:blip r:embed="rId10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9659"/>
              <a:stretch/>
            </p:blipFill>
            <p:spPr>
              <a:xfrm>
                <a:off x="8549640" y="-210405"/>
                <a:ext cx="1033494" cy="792549"/>
              </a:xfrm>
              <a:prstGeom prst="rect">
                <a:avLst/>
              </a:prstGeom>
            </p:spPr>
          </p:pic>
        </p:grpSp>
        <p:grpSp>
          <p:nvGrpSpPr>
            <p:cNvPr id="14" name="Group 13"/>
            <p:cNvGrpSpPr/>
            <p:nvPr/>
          </p:nvGrpSpPr>
          <p:grpSpPr>
            <a:xfrm>
              <a:off x="5001872" y="1090464"/>
              <a:ext cx="1433163" cy="1389610"/>
              <a:chOff x="6058246" y="-781869"/>
              <a:chExt cx="1828800" cy="1828800"/>
            </a:xfrm>
          </p:grpSpPr>
          <p:sp>
            <p:nvSpPr>
              <p:cNvPr id="37" name="Rectangle 36"/>
              <p:cNvSpPr/>
              <p:nvPr/>
            </p:nvSpPr>
            <p:spPr>
              <a:xfrm>
                <a:off x="6058246" y="-781869"/>
                <a:ext cx="1828800" cy="1828800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  <a:latin typeface="Calibri" panose="020F0502020204030204" pitchFamily="34" charset="0"/>
                </a:endParaRPr>
              </a:p>
            </p:txBody>
          </p:sp>
          <p:pic>
            <p:nvPicPr>
              <p:cNvPr id="38" name="Picture 37"/>
              <p:cNvPicPr>
                <a:picLocks noChangeAspect="1"/>
              </p:cNvPicPr>
              <p:nvPr/>
            </p:nvPicPr>
            <p:blipFill rotWithShape="1">
              <a:blip r:embed="rId10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50440"/>
              <a:stretch/>
            </p:blipFill>
            <p:spPr>
              <a:xfrm>
                <a:off x="6949440" y="-210405"/>
                <a:ext cx="728173" cy="792549"/>
              </a:xfrm>
              <a:prstGeom prst="rect">
                <a:avLst/>
              </a:prstGeom>
            </p:spPr>
          </p:pic>
        </p:grpSp>
        <p:grpSp>
          <p:nvGrpSpPr>
            <p:cNvPr id="15" name="Group 14"/>
            <p:cNvGrpSpPr/>
            <p:nvPr/>
          </p:nvGrpSpPr>
          <p:grpSpPr>
            <a:xfrm>
              <a:off x="3472229" y="1090464"/>
              <a:ext cx="1433163" cy="1389610"/>
              <a:chOff x="4152725" y="-781869"/>
              <a:chExt cx="1828800" cy="1828800"/>
            </a:xfrm>
          </p:grpSpPr>
          <p:sp>
            <p:nvSpPr>
              <p:cNvPr id="35" name="Rectangle 34"/>
              <p:cNvSpPr/>
              <p:nvPr/>
            </p:nvSpPr>
            <p:spPr>
              <a:xfrm>
                <a:off x="4152725" y="-781869"/>
                <a:ext cx="1828800" cy="1828800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  <a:latin typeface="Calibri" panose="020F0502020204030204" pitchFamily="34" charset="0"/>
                </a:endParaRPr>
              </a:p>
            </p:txBody>
          </p:sp>
          <p:pic>
            <p:nvPicPr>
              <p:cNvPr id="36" name="Picture 35"/>
              <p:cNvPicPr>
                <a:picLocks noChangeAspect="1"/>
              </p:cNvPicPr>
              <p:nvPr/>
            </p:nvPicPr>
            <p:blipFill rotWithShape="1">
              <a:blip r:embed="rId10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72257"/>
              <a:stretch/>
            </p:blipFill>
            <p:spPr>
              <a:xfrm>
                <a:off x="5364480" y="-210405"/>
                <a:ext cx="407612" cy="792549"/>
              </a:xfrm>
              <a:prstGeom prst="rect">
                <a:avLst/>
              </a:prstGeom>
            </p:spPr>
          </p:pic>
        </p:grpSp>
        <p:grpSp>
          <p:nvGrpSpPr>
            <p:cNvPr id="16" name="Group 15"/>
            <p:cNvGrpSpPr/>
            <p:nvPr/>
          </p:nvGrpSpPr>
          <p:grpSpPr>
            <a:xfrm>
              <a:off x="12650086" y="1090464"/>
              <a:ext cx="1433163" cy="1389610"/>
              <a:chOff x="15608097" y="-812349"/>
              <a:chExt cx="1828800" cy="1828800"/>
            </a:xfrm>
          </p:grpSpPr>
          <p:grpSp>
            <p:nvGrpSpPr>
              <p:cNvPr id="31" name="Group 30"/>
              <p:cNvGrpSpPr/>
              <p:nvPr/>
            </p:nvGrpSpPr>
            <p:grpSpPr>
              <a:xfrm>
                <a:off x="15608097" y="-812349"/>
                <a:ext cx="1828800" cy="1828800"/>
                <a:chOff x="2247204" y="-685800"/>
                <a:chExt cx="1828800" cy="1828800"/>
              </a:xfrm>
            </p:grpSpPr>
            <p:sp>
              <p:nvSpPr>
                <p:cNvPr id="33" name="Rectangle 32"/>
                <p:cNvSpPr/>
                <p:nvPr/>
              </p:nvSpPr>
              <p:spPr>
                <a:xfrm>
                  <a:off x="2247204" y="-685800"/>
                  <a:ext cx="1828800" cy="1828800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>
                    <a:solidFill>
                      <a:schemeClr val="tx1"/>
                    </a:solidFill>
                    <a:latin typeface="Calibri" panose="020F0502020204030204" pitchFamily="34" charset="0"/>
                  </a:endParaRPr>
                </a:p>
              </p:txBody>
            </p:sp>
            <p:pic>
              <p:nvPicPr>
                <p:cNvPr id="34" name="Picture 33"/>
                <p:cNvPicPr>
                  <a:picLocks noChangeAspect="1"/>
                </p:cNvPicPr>
                <p:nvPr/>
              </p:nvPicPr>
              <p:blipFill>
                <a:blip r:embed="rId10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2397308" y="-114336"/>
                  <a:ext cx="1469263" cy="792549"/>
                </a:xfrm>
                <a:prstGeom prst="rect">
                  <a:avLst/>
                </a:prstGeom>
              </p:spPr>
            </p:pic>
          </p:grpSp>
          <p:pic>
            <p:nvPicPr>
              <p:cNvPr id="32" name="Picture 31"/>
              <p:cNvPicPr>
                <a:picLocks noChangeAspect="1"/>
              </p:cNvPicPr>
              <p:nvPr/>
            </p:nvPicPr>
            <p:blipFill>
              <a:blip r:embed="rId1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5826200" y="582144"/>
                <a:ext cx="1420491" cy="304826"/>
              </a:xfrm>
              <a:prstGeom prst="rect">
                <a:avLst/>
              </a:prstGeom>
            </p:spPr>
          </p:pic>
        </p:grpSp>
        <p:grpSp>
          <p:nvGrpSpPr>
            <p:cNvPr id="17" name="Group 16"/>
            <p:cNvGrpSpPr/>
            <p:nvPr/>
          </p:nvGrpSpPr>
          <p:grpSpPr>
            <a:xfrm>
              <a:off x="11120444" y="1090464"/>
              <a:ext cx="1433163" cy="1398873"/>
              <a:chOff x="13620951" y="-941830"/>
              <a:chExt cx="1828800" cy="1840990"/>
            </a:xfrm>
          </p:grpSpPr>
          <p:grpSp>
            <p:nvGrpSpPr>
              <p:cNvPr id="27" name="Group 26"/>
              <p:cNvGrpSpPr/>
              <p:nvPr/>
            </p:nvGrpSpPr>
            <p:grpSpPr>
              <a:xfrm>
                <a:off x="13620951" y="-941830"/>
                <a:ext cx="1828800" cy="1828800"/>
                <a:chOff x="2247204" y="-685800"/>
                <a:chExt cx="1828800" cy="1828800"/>
              </a:xfrm>
            </p:grpSpPr>
            <p:sp>
              <p:nvSpPr>
                <p:cNvPr id="29" name="Rectangle 28"/>
                <p:cNvSpPr/>
                <p:nvPr/>
              </p:nvSpPr>
              <p:spPr>
                <a:xfrm>
                  <a:off x="2247204" y="-685800"/>
                  <a:ext cx="1828800" cy="1828800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>
                    <a:solidFill>
                      <a:schemeClr val="tx1"/>
                    </a:solidFill>
                    <a:latin typeface="Calibri" panose="020F0502020204030204" pitchFamily="34" charset="0"/>
                  </a:endParaRPr>
                </a:p>
              </p:txBody>
            </p:sp>
            <p:pic>
              <p:nvPicPr>
                <p:cNvPr id="30" name="Picture 29"/>
                <p:cNvPicPr>
                  <a:picLocks noChangeAspect="1"/>
                </p:cNvPicPr>
                <p:nvPr/>
              </p:nvPicPr>
              <p:blipFill>
                <a:blip r:embed="rId10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2397308" y="-114336"/>
                  <a:ext cx="1469263" cy="792549"/>
                </a:xfrm>
                <a:prstGeom prst="rect">
                  <a:avLst/>
                </a:prstGeom>
              </p:spPr>
            </p:pic>
          </p:grpSp>
          <p:pic>
            <p:nvPicPr>
              <p:cNvPr id="28" name="Picture 27"/>
              <p:cNvPicPr>
                <a:picLocks noChangeAspect="1"/>
              </p:cNvPicPr>
              <p:nvPr/>
            </p:nvPicPr>
            <p:blipFill rotWithShape="1">
              <a:blip r:embed="rId11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r="43218" b="-46477"/>
              <a:stretch/>
            </p:blipFill>
            <p:spPr>
              <a:xfrm>
                <a:off x="13839055" y="452663"/>
                <a:ext cx="806586" cy="446497"/>
              </a:xfrm>
              <a:prstGeom prst="rect">
                <a:avLst/>
              </a:prstGeom>
            </p:spPr>
          </p:pic>
        </p:grpSp>
        <p:grpSp>
          <p:nvGrpSpPr>
            <p:cNvPr id="18" name="Group 17"/>
            <p:cNvGrpSpPr/>
            <p:nvPr/>
          </p:nvGrpSpPr>
          <p:grpSpPr>
            <a:xfrm>
              <a:off x="9590801" y="1090464"/>
              <a:ext cx="1433163" cy="1389610"/>
              <a:chOff x="11774809" y="-788332"/>
              <a:chExt cx="1828800" cy="1828800"/>
            </a:xfrm>
          </p:grpSpPr>
          <p:grpSp>
            <p:nvGrpSpPr>
              <p:cNvPr id="23" name="Group 22"/>
              <p:cNvGrpSpPr/>
              <p:nvPr/>
            </p:nvGrpSpPr>
            <p:grpSpPr>
              <a:xfrm>
                <a:off x="11774809" y="-788332"/>
                <a:ext cx="1828800" cy="1828800"/>
                <a:chOff x="2247204" y="-685800"/>
                <a:chExt cx="1828800" cy="1828800"/>
              </a:xfrm>
            </p:grpSpPr>
            <p:sp>
              <p:nvSpPr>
                <p:cNvPr id="25" name="Rectangle 24"/>
                <p:cNvSpPr/>
                <p:nvPr/>
              </p:nvSpPr>
              <p:spPr>
                <a:xfrm>
                  <a:off x="2247204" y="-685800"/>
                  <a:ext cx="1828800" cy="1828800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>
                    <a:solidFill>
                      <a:schemeClr val="tx1"/>
                    </a:solidFill>
                    <a:latin typeface="Calibri" panose="020F0502020204030204" pitchFamily="34" charset="0"/>
                  </a:endParaRPr>
                </a:p>
              </p:txBody>
            </p:sp>
            <p:pic>
              <p:nvPicPr>
                <p:cNvPr id="26" name="Picture 25"/>
                <p:cNvPicPr>
                  <a:picLocks noChangeAspect="1"/>
                </p:cNvPicPr>
                <p:nvPr/>
              </p:nvPicPr>
              <p:blipFill>
                <a:blip r:embed="rId10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2397308" y="-114336"/>
                  <a:ext cx="1469263" cy="792549"/>
                </a:xfrm>
                <a:prstGeom prst="rect">
                  <a:avLst/>
                </a:prstGeom>
              </p:spPr>
            </p:pic>
          </p:grpSp>
          <p:pic>
            <p:nvPicPr>
              <p:cNvPr id="24" name="Picture 23"/>
              <p:cNvPicPr>
                <a:picLocks noChangeAspect="1"/>
              </p:cNvPicPr>
              <p:nvPr/>
            </p:nvPicPr>
            <p:blipFill rotWithShape="1">
              <a:blip r:embed="rId11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r="51653" b="-11118"/>
              <a:stretch/>
            </p:blipFill>
            <p:spPr>
              <a:xfrm>
                <a:off x="11992913" y="606160"/>
                <a:ext cx="686768" cy="338719"/>
              </a:xfrm>
              <a:prstGeom prst="rect">
                <a:avLst/>
              </a:prstGeom>
            </p:spPr>
          </p:pic>
        </p:grpSp>
        <p:sp>
          <p:nvSpPr>
            <p:cNvPr id="19" name="TextBox 18"/>
            <p:cNvSpPr txBox="1"/>
            <p:nvPr/>
          </p:nvSpPr>
          <p:spPr>
            <a:xfrm>
              <a:off x="-93496" y="2746648"/>
              <a:ext cx="2080104" cy="11387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400" dirty="0">
                  <a:solidFill>
                    <a:schemeClr val="tx1"/>
                  </a:solidFill>
                  <a:latin typeface="Calibri" panose="020F0502020204030204" pitchFamily="34" charset="0"/>
                  <a:cs typeface="Times New Roman" panose="02020603050405020304" pitchFamily="18" charset="0"/>
                </a:rPr>
                <a:t>Generated Image</a:t>
              </a:r>
            </a:p>
          </p:txBody>
        </p:sp>
        <p:pic>
          <p:nvPicPr>
            <p:cNvPr id="20" name="Picture 18" descr="http://www.eecs.berkeley.edu/%7Ejunyanz/projects/dcgan/web/gui_gen/shoes_64/images/row0017_image00000.png"/>
            <p:cNvPicPr>
              <a:picLocks noChangeAspect="1" noChangeArrowheads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42586" y="2600389"/>
              <a:ext cx="1433163" cy="1389610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1" name="TextBox 20"/>
            <p:cNvSpPr txBox="1"/>
            <p:nvPr/>
          </p:nvSpPr>
          <p:spPr>
            <a:xfrm>
              <a:off x="-3262" y="1228671"/>
              <a:ext cx="1856597" cy="166199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3400" dirty="0">
                  <a:solidFill>
                    <a:schemeClr val="tx1"/>
                  </a:solidFill>
                  <a:latin typeface="Calibri" panose="020F0502020204030204" pitchFamily="34" charset="0"/>
                  <a:cs typeface="Times New Roman" panose="02020603050405020304" pitchFamily="18" charset="0"/>
                </a:rPr>
                <a:t>User</a:t>
              </a:r>
            </a:p>
            <a:p>
              <a:pPr algn="ctr"/>
              <a:r>
                <a:rPr lang="en-US" sz="3400" dirty="0">
                  <a:solidFill>
                    <a:schemeClr val="tx1"/>
                  </a:solidFill>
                  <a:latin typeface="Calibri" panose="020F0502020204030204" pitchFamily="34" charset="0"/>
                  <a:cs typeface="Times New Roman" panose="02020603050405020304" pitchFamily="18" charset="0"/>
                </a:rPr>
                <a:t>Guidance</a:t>
              </a:r>
            </a:p>
            <a:p>
              <a:pPr algn="ctr"/>
              <a:r>
                <a:rPr lang="en-US" sz="3400" dirty="0">
                  <a:solidFill>
                    <a:schemeClr val="tx1"/>
                  </a:solidFill>
                  <a:latin typeface="Calibri" panose="020F0502020204030204" pitchFamily="34" charset="0"/>
                  <a:cs typeface="Times New Roman" panose="02020603050405020304" pitchFamily="18" charset="0"/>
                </a:rPr>
                <a:t> </a:t>
              </a:r>
            </a:p>
          </p:txBody>
        </p:sp>
        <p:sp>
          <p:nvSpPr>
            <p:cNvPr id="22" name="Rectangle 21"/>
            <p:cNvSpPr/>
            <p:nvPr/>
          </p:nvSpPr>
          <p:spPr>
            <a:xfrm>
              <a:off x="1942586" y="1090464"/>
              <a:ext cx="1433163" cy="138961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  <a:latin typeface="Calibri" panose="020F0502020204030204" pitchFamily="34" charset="0"/>
              </a:endParaRPr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44" name="TextBox 43"/>
              <p:cNvSpPr txBox="1"/>
              <p:nvPr/>
            </p:nvSpPr>
            <p:spPr>
              <a:xfrm>
                <a:off x="370533" y="170701"/>
                <a:ext cx="13889380" cy="101566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en-US" sz="6000" b="0" dirty="0">
                    <a:cs typeface="Times New Roman" panose="02020603050405020304" pitchFamily="18" charset="0"/>
                  </a:rPr>
                  <a:t>Scribble</a:t>
                </a:r>
                <a14:m>
                  <m:oMath xmlns:m="http://schemas.openxmlformats.org/officeDocument/2006/math">
                    <m:r>
                      <a:rPr lang="en-US" sz="6000" b="0" i="1" smtClean="0">
                        <a:latin typeface="Cambria Math" panose="02040503050406030204" pitchFamily="18" charset="0"/>
                        <a:cs typeface="Times New Roman" panose="02020603050405020304" pitchFamily="18" charset="0"/>
                      </a:rPr>
                      <m:t>→</m:t>
                    </m:r>
                  </m:oMath>
                </a14:m>
                <a:r>
                  <a:rPr lang="en-US" sz="6000" dirty="0">
                    <a:latin typeface="Calibri" panose="020F0502020204030204" pitchFamily="34" charset="0"/>
                    <a:cs typeface="Times New Roman" panose="02020603050405020304" pitchFamily="18" charset="0"/>
                  </a:rPr>
                  <a:t> latent space </a:t>
                </a:r>
                <a14:m>
                  <m:oMath xmlns:m="http://schemas.openxmlformats.org/officeDocument/2006/math">
                    <m:r>
                      <a:rPr lang="en-US" sz="6000" b="0" i="1" smtClean="0">
                        <a:latin typeface="Cambria Math" panose="02040503050406030204" pitchFamily="18" charset="0"/>
                        <a:cs typeface="Times New Roman" panose="02020603050405020304" pitchFamily="18" charset="0"/>
                      </a:rPr>
                      <m:t>→</m:t>
                    </m:r>
                    <m:r>
                      <a:rPr lang="en-US" sz="6000" b="0" i="0" smtClean="0">
                        <a:latin typeface="Cambria Math" panose="02040503050406030204" pitchFamily="18" charset="0"/>
                        <a:cs typeface="Times New Roman" panose="02020603050405020304" pitchFamily="18" charset="0"/>
                      </a:rPr>
                      <m:t> </m:t>
                    </m:r>
                  </m:oMath>
                </a14:m>
                <a:r>
                  <a:rPr lang="en-US" sz="6000" dirty="0">
                    <a:latin typeface="Calibri" panose="020F0502020204030204" pitchFamily="34" charset="0"/>
                    <a:cs typeface="Times New Roman" panose="02020603050405020304" pitchFamily="18" charset="0"/>
                  </a:rPr>
                  <a:t>Image </a:t>
                </a:r>
                <a:r>
                  <a:rPr lang="en-US" altLang="zh-CN" sz="3600" dirty="0">
                    <a:solidFill>
                      <a:schemeClr val="tx1"/>
                    </a:solidFill>
                    <a:latin typeface="Calibri" panose="020F0502020204030204" pitchFamily="34" charset="0"/>
                    <a:cs typeface="Times New Roman" panose="02020603050405020304" pitchFamily="18" charset="0"/>
                  </a:rPr>
                  <a:t>[Zhu et al.</a:t>
                </a:r>
                <a:r>
                  <a:rPr lang="zh-CN" altLang="en-US" sz="3600" dirty="0">
                    <a:solidFill>
                      <a:schemeClr val="tx1"/>
                    </a:solidFill>
                    <a:latin typeface="Calibri" panose="020F0502020204030204" pitchFamily="34" charset="0"/>
                    <a:cs typeface="Times New Roman" panose="02020603050405020304" pitchFamily="18" charset="0"/>
                  </a:rPr>
                  <a:t> </a:t>
                </a:r>
                <a:r>
                  <a:rPr lang="en-US" altLang="zh-CN" sz="3600" dirty="0">
                    <a:latin typeface="Calibri" panose="020F0502020204030204" pitchFamily="34" charset="0"/>
                    <a:cs typeface="Times New Roman" panose="02020603050405020304" pitchFamily="18" charset="0"/>
                  </a:rPr>
                  <a:t>2016</a:t>
                </a:r>
                <a:r>
                  <a:rPr lang="en-US" altLang="zh-CN" sz="3600" dirty="0">
                    <a:solidFill>
                      <a:schemeClr val="tx1"/>
                    </a:solidFill>
                    <a:latin typeface="Calibri" panose="020F0502020204030204" pitchFamily="34" charset="0"/>
                    <a:cs typeface="Times New Roman" panose="02020603050405020304" pitchFamily="18" charset="0"/>
                  </a:rPr>
                  <a:t>]</a:t>
                </a:r>
                <a:endParaRPr lang="en-US" sz="3600" dirty="0">
                  <a:solidFill>
                    <a:schemeClr val="tx1"/>
                  </a:solidFill>
                  <a:latin typeface="Calibri" panose="020F0502020204030204" pitchFamily="34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44" name="TextBox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0533" y="170701"/>
                <a:ext cx="13889380" cy="1015663"/>
              </a:xfrm>
              <a:prstGeom prst="rect">
                <a:avLst/>
              </a:prstGeom>
              <a:blipFill>
                <a:blip r:embed="rId13"/>
                <a:stretch>
                  <a:fillRect l="-527" t="-17964" b="-3952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1176833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8" name="Picture 6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0182" y="4890322"/>
            <a:ext cx="5859604" cy="3296027"/>
          </a:xfrm>
          <a:prstGeom prst="rect">
            <a:avLst/>
          </a:prstGeom>
        </p:spPr>
      </p:pic>
      <p:grpSp>
        <p:nvGrpSpPr>
          <p:cNvPr id="64" name="Group 63"/>
          <p:cNvGrpSpPr/>
          <p:nvPr/>
        </p:nvGrpSpPr>
        <p:grpSpPr>
          <a:xfrm>
            <a:off x="123231" y="1350017"/>
            <a:ext cx="14176745" cy="2908799"/>
            <a:chOff x="-93496" y="1090464"/>
            <a:chExt cx="14176745" cy="2908799"/>
          </a:xfrm>
        </p:grpSpPr>
        <p:pic>
          <p:nvPicPr>
            <p:cNvPr id="23" name="Picture 2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3472229" y="2609653"/>
              <a:ext cx="1433163" cy="1389610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4" name="Picture 4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5001872" y="2609653"/>
              <a:ext cx="1433163" cy="1389610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5" name="Picture 24"/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6531515" y="2609653"/>
              <a:ext cx="1433163" cy="1389610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6" name="Picture 10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8061158" y="2609653"/>
              <a:ext cx="1433163" cy="1389610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7" name="Picture 12"/>
            <p:cNvPicPr>
              <a:picLocks noChangeAspect="1" noChangeArrowheads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9590801" y="2609653"/>
              <a:ext cx="1433163" cy="1389610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8" name="Picture 14"/>
            <p:cNvPicPr>
              <a:picLocks noChangeAspect="1" noChangeArrowheads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11120444" y="2609653"/>
              <a:ext cx="1433163" cy="1389610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9" name="Picture 16"/>
            <p:cNvPicPr>
              <a:picLocks noChangeAspect="1" noChangeArrowheads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12650086" y="2609653"/>
              <a:ext cx="1433163" cy="1389610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grpSp>
          <p:nvGrpSpPr>
            <p:cNvPr id="30" name="Group 29"/>
            <p:cNvGrpSpPr/>
            <p:nvPr/>
          </p:nvGrpSpPr>
          <p:grpSpPr>
            <a:xfrm>
              <a:off x="8061158" y="1090464"/>
              <a:ext cx="1433163" cy="1389610"/>
              <a:chOff x="2247204" y="-685800"/>
              <a:chExt cx="1828800" cy="1828800"/>
            </a:xfrm>
          </p:grpSpPr>
          <p:sp>
            <p:nvSpPr>
              <p:cNvPr id="31" name="Rectangle 30"/>
              <p:cNvSpPr/>
              <p:nvPr/>
            </p:nvSpPr>
            <p:spPr>
              <a:xfrm>
                <a:off x="2247204" y="-685800"/>
                <a:ext cx="1828800" cy="1828800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  <a:latin typeface="Calibri" panose="020F0502020204030204" pitchFamily="34" charset="0"/>
                </a:endParaRPr>
              </a:p>
            </p:txBody>
          </p:sp>
          <p:pic>
            <p:nvPicPr>
              <p:cNvPr id="32" name="Picture 31"/>
              <p:cNvPicPr>
                <a:picLocks noChangeAspect="1"/>
              </p:cNvPicPr>
              <p:nvPr/>
            </p:nvPicPr>
            <p:blipFill>
              <a:blip r:embed="rId1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397308" y="-114336"/>
                <a:ext cx="1469263" cy="792549"/>
              </a:xfrm>
              <a:prstGeom prst="rect">
                <a:avLst/>
              </a:prstGeom>
            </p:spPr>
          </p:pic>
        </p:grpSp>
        <p:grpSp>
          <p:nvGrpSpPr>
            <p:cNvPr id="33" name="Group 32"/>
            <p:cNvGrpSpPr/>
            <p:nvPr/>
          </p:nvGrpSpPr>
          <p:grpSpPr>
            <a:xfrm>
              <a:off x="6531515" y="1090464"/>
              <a:ext cx="1433163" cy="1389610"/>
              <a:chOff x="7963767" y="-781869"/>
              <a:chExt cx="1828800" cy="1828800"/>
            </a:xfrm>
          </p:grpSpPr>
          <p:sp>
            <p:nvSpPr>
              <p:cNvPr id="34" name="Rectangle 33"/>
              <p:cNvSpPr/>
              <p:nvPr/>
            </p:nvSpPr>
            <p:spPr>
              <a:xfrm>
                <a:off x="7963767" y="-781869"/>
                <a:ext cx="1828800" cy="1828800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  <a:latin typeface="Calibri" panose="020F0502020204030204" pitchFamily="34" charset="0"/>
                </a:endParaRPr>
              </a:p>
            </p:txBody>
          </p:sp>
          <p:pic>
            <p:nvPicPr>
              <p:cNvPr id="35" name="Picture 34"/>
              <p:cNvPicPr>
                <a:picLocks noChangeAspect="1"/>
              </p:cNvPicPr>
              <p:nvPr/>
            </p:nvPicPr>
            <p:blipFill rotWithShape="1">
              <a:blip r:embed="rId1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9659"/>
              <a:stretch/>
            </p:blipFill>
            <p:spPr>
              <a:xfrm>
                <a:off x="8549640" y="-210405"/>
                <a:ext cx="1033494" cy="792549"/>
              </a:xfrm>
              <a:prstGeom prst="rect">
                <a:avLst/>
              </a:prstGeom>
            </p:spPr>
          </p:pic>
        </p:grpSp>
        <p:grpSp>
          <p:nvGrpSpPr>
            <p:cNvPr id="36" name="Group 35"/>
            <p:cNvGrpSpPr/>
            <p:nvPr/>
          </p:nvGrpSpPr>
          <p:grpSpPr>
            <a:xfrm>
              <a:off x="5001872" y="1090464"/>
              <a:ext cx="1433163" cy="1389610"/>
              <a:chOff x="6058246" y="-781869"/>
              <a:chExt cx="1828800" cy="1828800"/>
            </a:xfrm>
          </p:grpSpPr>
          <p:sp>
            <p:nvSpPr>
              <p:cNvPr id="37" name="Rectangle 36"/>
              <p:cNvSpPr/>
              <p:nvPr/>
            </p:nvSpPr>
            <p:spPr>
              <a:xfrm>
                <a:off x="6058246" y="-781869"/>
                <a:ext cx="1828800" cy="1828800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  <a:latin typeface="Calibri" panose="020F0502020204030204" pitchFamily="34" charset="0"/>
                </a:endParaRPr>
              </a:p>
            </p:txBody>
          </p:sp>
          <p:pic>
            <p:nvPicPr>
              <p:cNvPr id="38" name="Picture 37"/>
              <p:cNvPicPr>
                <a:picLocks noChangeAspect="1"/>
              </p:cNvPicPr>
              <p:nvPr/>
            </p:nvPicPr>
            <p:blipFill rotWithShape="1">
              <a:blip r:embed="rId1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50440"/>
              <a:stretch/>
            </p:blipFill>
            <p:spPr>
              <a:xfrm>
                <a:off x="6949440" y="-210405"/>
                <a:ext cx="728173" cy="792549"/>
              </a:xfrm>
              <a:prstGeom prst="rect">
                <a:avLst/>
              </a:prstGeom>
            </p:spPr>
          </p:pic>
        </p:grpSp>
        <p:grpSp>
          <p:nvGrpSpPr>
            <p:cNvPr id="39" name="Group 38"/>
            <p:cNvGrpSpPr/>
            <p:nvPr/>
          </p:nvGrpSpPr>
          <p:grpSpPr>
            <a:xfrm>
              <a:off x="3472229" y="1090464"/>
              <a:ext cx="1433163" cy="1389610"/>
              <a:chOff x="4152725" y="-781869"/>
              <a:chExt cx="1828800" cy="1828800"/>
            </a:xfrm>
          </p:grpSpPr>
          <p:sp>
            <p:nvSpPr>
              <p:cNvPr id="40" name="Rectangle 39"/>
              <p:cNvSpPr/>
              <p:nvPr/>
            </p:nvSpPr>
            <p:spPr>
              <a:xfrm>
                <a:off x="4152725" y="-781869"/>
                <a:ext cx="1828800" cy="1828800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  <a:latin typeface="Calibri" panose="020F0502020204030204" pitchFamily="34" charset="0"/>
                </a:endParaRPr>
              </a:p>
            </p:txBody>
          </p:sp>
          <p:pic>
            <p:nvPicPr>
              <p:cNvPr id="41" name="Picture 40"/>
              <p:cNvPicPr>
                <a:picLocks noChangeAspect="1"/>
              </p:cNvPicPr>
              <p:nvPr/>
            </p:nvPicPr>
            <p:blipFill rotWithShape="1">
              <a:blip r:embed="rId1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72257"/>
              <a:stretch/>
            </p:blipFill>
            <p:spPr>
              <a:xfrm>
                <a:off x="5364480" y="-210405"/>
                <a:ext cx="407612" cy="792549"/>
              </a:xfrm>
              <a:prstGeom prst="rect">
                <a:avLst/>
              </a:prstGeom>
            </p:spPr>
          </p:pic>
        </p:grpSp>
        <p:grpSp>
          <p:nvGrpSpPr>
            <p:cNvPr id="42" name="Group 41"/>
            <p:cNvGrpSpPr/>
            <p:nvPr/>
          </p:nvGrpSpPr>
          <p:grpSpPr>
            <a:xfrm>
              <a:off x="12650086" y="1090464"/>
              <a:ext cx="1433163" cy="1389610"/>
              <a:chOff x="15608097" y="-812349"/>
              <a:chExt cx="1828800" cy="1828800"/>
            </a:xfrm>
          </p:grpSpPr>
          <p:grpSp>
            <p:nvGrpSpPr>
              <p:cNvPr id="43" name="Group 42"/>
              <p:cNvGrpSpPr/>
              <p:nvPr/>
            </p:nvGrpSpPr>
            <p:grpSpPr>
              <a:xfrm>
                <a:off x="15608097" y="-812349"/>
                <a:ext cx="1828800" cy="1828800"/>
                <a:chOff x="2247204" y="-685800"/>
                <a:chExt cx="1828800" cy="1828800"/>
              </a:xfrm>
            </p:grpSpPr>
            <p:sp>
              <p:nvSpPr>
                <p:cNvPr id="45" name="Rectangle 44"/>
                <p:cNvSpPr/>
                <p:nvPr/>
              </p:nvSpPr>
              <p:spPr>
                <a:xfrm>
                  <a:off x="2247204" y="-685800"/>
                  <a:ext cx="1828800" cy="1828800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>
                    <a:solidFill>
                      <a:schemeClr val="tx1"/>
                    </a:solidFill>
                    <a:latin typeface="Calibri" panose="020F0502020204030204" pitchFamily="34" charset="0"/>
                  </a:endParaRPr>
                </a:p>
              </p:txBody>
            </p:sp>
            <p:pic>
              <p:nvPicPr>
                <p:cNvPr id="46" name="Picture 45"/>
                <p:cNvPicPr>
                  <a:picLocks noChangeAspect="1"/>
                </p:cNvPicPr>
                <p:nvPr/>
              </p:nvPicPr>
              <p:blipFill>
                <a:blip r:embed="rId13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2397308" y="-114336"/>
                  <a:ext cx="1469263" cy="792549"/>
                </a:xfrm>
                <a:prstGeom prst="rect">
                  <a:avLst/>
                </a:prstGeom>
              </p:spPr>
            </p:pic>
          </p:grpSp>
          <p:pic>
            <p:nvPicPr>
              <p:cNvPr id="44" name="Picture 43"/>
              <p:cNvPicPr>
                <a:picLocks noChangeAspect="1"/>
              </p:cNvPicPr>
              <p:nvPr/>
            </p:nvPicPr>
            <p:blipFill>
              <a:blip r:embed="rId1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5826200" y="582144"/>
                <a:ext cx="1420491" cy="304826"/>
              </a:xfrm>
              <a:prstGeom prst="rect">
                <a:avLst/>
              </a:prstGeom>
            </p:spPr>
          </p:pic>
        </p:grpSp>
        <p:grpSp>
          <p:nvGrpSpPr>
            <p:cNvPr id="47" name="Group 46"/>
            <p:cNvGrpSpPr/>
            <p:nvPr/>
          </p:nvGrpSpPr>
          <p:grpSpPr>
            <a:xfrm>
              <a:off x="11120444" y="1090464"/>
              <a:ext cx="1433163" cy="1398873"/>
              <a:chOff x="13620951" y="-941830"/>
              <a:chExt cx="1828800" cy="1840990"/>
            </a:xfrm>
          </p:grpSpPr>
          <p:grpSp>
            <p:nvGrpSpPr>
              <p:cNvPr id="48" name="Group 47"/>
              <p:cNvGrpSpPr/>
              <p:nvPr/>
            </p:nvGrpSpPr>
            <p:grpSpPr>
              <a:xfrm>
                <a:off x="13620951" y="-941830"/>
                <a:ext cx="1828800" cy="1828800"/>
                <a:chOff x="2247204" y="-685800"/>
                <a:chExt cx="1828800" cy="1828800"/>
              </a:xfrm>
            </p:grpSpPr>
            <p:sp>
              <p:nvSpPr>
                <p:cNvPr id="50" name="Rectangle 49"/>
                <p:cNvSpPr/>
                <p:nvPr/>
              </p:nvSpPr>
              <p:spPr>
                <a:xfrm>
                  <a:off x="2247204" y="-685800"/>
                  <a:ext cx="1828800" cy="1828800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>
                    <a:solidFill>
                      <a:schemeClr val="tx1"/>
                    </a:solidFill>
                    <a:latin typeface="Calibri" panose="020F0502020204030204" pitchFamily="34" charset="0"/>
                  </a:endParaRPr>
                </a:p>
              </p:txBody>
            </p:sp>
            <p:pic>
              <p:nvPicPr>
                <p:cNvPr id="51" name="Picture 50"/>
                <p:cNvPicPr>
                  <a:picLocks noChangeAspect="1"/>
                </p:cNvPicPr>
                <p:nvPr/>
              </p:nvPicPr>
              <p:blipFill>
                <a:blip r:embed="rId13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2397308" y="-114336"/>
                  <a:ext cx="1469263" cy="792549"/>
                </a:xfrm>
                <a:prstGeom prst="rect">
                  <a:avLst/>
                </a:prstGeom>
              </p:spPr>
            </p:pic>
          </p:grpSp>
          <p:pic>
            <p:nvPicPr>
              <p:cNvPr id="49" name="Picture 48"/>
              <p:cNvPicPr>
                <a:picLocks noChangeAspect="1"/>
              </p:cNvPicPr>
              <p:nvPr/>
            </p:nvPicPr>
            <p:blipFill rotWithShape="1">
              <a:blip r:embed="rId1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r="43218" b="-46477"/>
              <a:stretch/>
            </p:blipFill>
            <p:spPr>
              <a:xfrm>
                <a:off x="13839055" y="452663"/>
                <a:ext cx="806586" cy="446497"/>
              </a:xfrm>
              <a:prstGeom prst="rect">
                <a:avLst/>
              </a:prstGeom>
            </p:spPr>
          </p:pic>
        </p:grpSp>
        <p:grpSp>
          <p:nvGrpSpPr>
            <p:cNvPr id="52" name="Group 51"/>
            <p:cNvGrpSpPr/>
            <p:nvPr/>
          </p:nvGrpSpPr>
          <p:grpSpPr>
            <a:xfrm>
              <a:off x="9590801" y="1090464"/>
              <a:ext cx="1433163" cy="1389610"/>
              <a:chOff x="11774809" y="-788332"/>
              <a:chExt cx="1828800" cy="1828800"/>
            </a:xfrm>
          </p:grpSpPr>
          <p:grpSp>
            <p:nvGrpSpPr>
              <p:cNvPr id="53" name="Group 52"/>
              <p:cNvGrpSpPr/>
              <p:nvPr/>
            </p:nvGrpSpPr>
            <p:grpSpPr>
              <a:xfrm>
                <a:off x="11774809" y="-788332"/>
                <a:ext cx="1828800" cy="1828800"/>
                <a:chOff x="2247204" y="-685800"/>
                <a:chExt cx="1828800" cy="1828800"/>
              </a:xfrm>
            </p:grpSpPr>
            <p:sp>
              <p:nvSpPr>
                <p:cNvPr id="55" name="Rectangle 54"/>
                <p:cNvSpPr/>
                <p:nvPr/>
              </p:nvSpPr>
              <p:spPr>
                <a:xfrm>
                  <a:off x="2247204" y="-685800"/>
                  <a:ext cx="1828800" cy="1828800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>
                    <a:solidFill>
                      <a:schemeClr val="tx1"/>
                    </a:solidFill>
                    <a:latin typeface="Calibri" panose="020F0502020204030204" pitchFamily="34" charset="0"/>
                  </a:endParaRPr>
                </a:p>
              </p:txBody>
            </p:sp>
            <p:pic>
              <p:nvPicPr>
                <p:cNvPr id="56" name="Picture 55"/>
                <p:cNvPicPr>
                  <a:picLocks noChangeAspect="1"/>
                </p:cNvPicPr>
                <p:nvPr/>
              </p:nvPicPr>
              <p:blipFill>
                <a:blip r:embed="rId13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2397308" y="-114336"/>
                  <a:ext cx="1469263" cy="792549"/>
                </a:xfrm>
                <a:prstGeom prst="rect">
                  <a:avLst/>
                </a:prstGeom>
              </p:spPr>
            </p:pic>
          </p:grpSp>
          <p:pic>
            <p:nvPicPr>
              <p:cNvPr id="54" name="Picture 53"/>
              <p:cNvPicPr>
                <a:picLocks noChangeAspect="1"/>
              </p:cNvPicPr>
              <p:nvPr/>
            </p:nvPicPr>
            <p:blipFill rotWithShape="1">
              <a:blip r:embed="rId1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r="51653" b="-11118"/>
              <a:stretch/>
            </p:blipFill>
            <p:spPr>
              <a:xfrm>
                <a:off x="11992913" y="606160"/>
                <a:ext cx="686768" cy="338719"/>
              </a:xfrm>
              <a:prstGeom prst="rect">
                <a:avLst/>
              </a:prstGeom>
            </p:spPr>
          </p:pic>
        </p:grpSp>
        <p:sp>
          <p:nvSpPr>
            <p:cNvPr id="58" name="TextBox 57"/>
            <p:cNvSpPr txBox="1"/>
            <p:nvPr/>
          </p:nvSpPr>
          <p:spPr>
            <a:xfrm>
              <a:off x="-93496" y="2746648"/>
              <a:ext cx="2080104" cy="11387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400" dirty="0">
                  <a:solidFill>
                    <a:schemeClr val="tx1"/>
                  </a:solidFill>
                  <a:latin typeface="Calibri" panose="020F0502020204030204" pitchFamily="34" charset="0"/>
                  <a:cs typeface="Times New Roman" panose="02020603050405020304" pitchFamily="18" charset="0"/>
                </a:rPr>
                <a:t>Generated Image</a:t>
              </a:r>
            </a:p>
          </p:txBody>
        </p:sp>
        <p:pic>
          <p:nvPicPr>
            <p:cNvPr id="59" name="Picture 18" descr="http://www.eecs.berkeley.edu/%7Ejunyanz/projects/dcgan/web/gui_gen/shoes_64/images/row0017_image00000.png"/>
            <p:cNvPicPr>
              <a:picLocks noChangeAspect="1" noChangeArrowheads="1"/>
            </p:cNvPicPr>
            <p:nvPr/>
          </p:nvPicPr>
          <p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42586" y="2600389"/>
              <a:ext cx="1433163" cy="1389610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0" name="TextBox 59"/>
            <p:cNvSpPr txBox="1"/>
            <p:nvPr/>
          </p:nvSpPr>
          <p:spPr>
            <a:xfrm>
              <a:off x="-3262" y="1228671"/>
              <a:ext cx="1856597" cy="166199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3400" dirty="0">
                  <a:solidFill>
                    <a:schemeClr val="tx1"/>
                  </a:solidFill>
                  <a:latin typeface="Calibri" panose="020F0502020204030204" pitchFamily="34" charset="0"/>
                  <a:cs typeface="Times New Roman" panose="02020603050405020304" pitchFamily="18" charset="0"/>
                </a:rPr>
                <a:t>User</a:t>
              </a:r>
            </a:p>
            <a:p>
              <a:pPr algn="ctr"/>
              <a:r>
                <a:rPr lang="en-US" sz="3400" dirty="0">
                  <a:solidFill>
                    <a:schemeClr val="tx1"/>
                  </a:solidFill>
                  <a:latin typeface="Calibri" panose="020F0502020204030204" pitchFamily="34" charset="0"/>
                  <a:cs typeface="Times New Roman" panose="02020603050405020304" pitchFamily="18" charset="0"/>
                </a:rPr>
                <a:t>Guidance</a:t>
              </a:r>
            </a:p>
            <a:p>
              <a:pPr algn="ctr"/>
              <a:r>
                <a:rPr lang="en-US" sz="3400" dirty="0">
                  <a:solidFill>
                    <a:schemeClr val="tx1"/>
                  </a:solidFill>
                  <a:latin typeface="Calibri" panose="020F0502020204030204" pitchFamily="34" charset="0"/>
                  <a:cs typeface="Times New Roman" panose="02020603050405020304" pitchFamily="18" charset="0"/>
                </a:rPr>
                <a:t> </a:t>
              </a:r>
            </a:p>
          </p:txBody>
        </p:sp>
        <p:sp>
          <p:nvSpPr>
            <p:cNvPr id="61" name="Rectangle 60"/>
            <p:cNvSpPr/>
            <p:nvPr/>
          </p:nvSpPr>
          <p:spPr>
            <a:xfrm>
              <a:off x="1942586" y="1090464"/>
              <a:ext cx="1433163" cy="138961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  <a:latin typeface="Calibri" panose="020F0502020204030204" pitchFamily="34" charset="0"/>
              </a:endParaRPr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63" name="TextBox 62"/>
              <p:cNvSpPr txBox="1"/>
              <p:nvPr/>
            </p:nvSpPr>
            <p:spPr>
              <a:xfrm>
                <a:off x="608560" y="170701"/>
                <a:ext cx="13413288" cy="101566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en-US" sz="6000" dirty="0">
                    <a:cs typeface="Times New Roman" panose="02020603050405020304" pitchFamily="18" charset="0"/>
                  </a:rPr>
                  <a:t>Scribble</a:t>
                </a:r>
                <a14:m>
                  <m:oMath xmlns:m="http://schemas.openxmlformats.org/officeDocument/2006/math">
                    <m:r>
                      <a:rPr lang="en-US" sz="6000" i="1">
                        <a:latin typeface="Cambria Math" panose="02040503050406030204" pitchFamily="18" charset="0"/>
                        <a:cs typeface="Times New Roman" panose="02020603050405020304" pitchFamily="18" charset="0"/>
                      </a:rPr>
                      <m:t>→</m:t>
                    </m:r>
                  </m:oMath>
                </a14:m>
                <a:r>
                  <a:rPr lang="en-US" sz="6000" dirty="0">
                    <a:latin typeface="Calibri" panose="020F0502020204030204" pitchFamily="34" charset="0"/>
                    <a:cs typeface="Times New Roman" panose="02020603050405020304" pitchFamily="18" charset="0"/>
                  </a:rPr>
                  <a:t> latent space </a:t>
                </a:r>
                <a14:m>
                  <m:oMath xmlns:m="http://schemas.openxmlformats.org/officeDocument/2006/math">
                    <m:r>
                      <a:rPr lang="en-US" sz="6000" i="1">
                        <a:latin typeface="Cambria Math" panose="02040503050406030204" pitchFamily="18" charset="0"/>
                        <a:cs typeface="Times New Roman" panose="02020603050405020304" pitchFamily="18" charset="0"/>
                      </a:rPr>
                      <m:t>→</m:t>
                    </m:r>
                    <m:r>
                      <a:rPr lang="en-US" sz="6000">
                        <a:latin typeface="Cambria Math" panose="02040503050406030204" pitchFamily="18" charset="0"/>
                        <a:cs typeface="Times New Roman" panose="02020603050405020304" pitchFamily="18" charset="0"/>
                      </a:rPr>
                      <m:t> </m:t>
                    </m:r>
                  </m:oMath>
                </a14:m>
                <a:r>
                  <a:rPr lang="en-US" sz="6000" dirty="0">
                    <a:latin typeface="Calibri" panose="020F0502020204030204" pitchFamily="34" charset="0"/>
                    <a:cs typeface="Times New Roman" panose="02020603050405020304" pitchFamily="18" charset="0"/>
                  </a:rPr>
                  <a:t>Image </a:t>
                </a:r>
                <a:r>
                  <a:rPr lang="en-US" altLang="zh-CN" sz="3600" dirty="0">
                    <a:solidFill>
                      <a:schemeClr val="tx1"/>
                    </a:solidFill>
                    <a:latin typeface="Calibri" panose="020F0502020204030204" pitchFamily="34" charset="0"/>
                    <a:cs typeface="Times New Roman" panose="02020603050405020304" pitchFamily="18" charset="0"/>
                  </a:rPr>
                  <a:t>[Zhu et al.</a:t>
                </a:r>
                <a:r>
                  <a:rPr lang="zh-CN" altLang="en-US" sz="3600" dirty="0">
                    <a:solidFill>
                      <a:schemeClr val="tx1"/>
                    </a:solidFill>
                    <a:latin typeface="Calibri" panose="020F0502020204030204" pitchFamily="34" charset="0"/>
                    <a:cs typeface="Times New Roman" panose="02020603050405020304" pitchFamily="18" charset="0"/>
                  </a:rPr>
                  <a:t> </a:t>
                </a:r>
                <a:r>
                  <a:rPr lang="en-US" altLang="zh-CN" sz="3600" dirty="0">
                    <a:latin typeface="Calibri" panose="020F0502020204030204" pitchFamily="34" charset="0"/>
                    <a:cs typeface="Times New Roman" panose="02020603050405020304" pitchFamily="18" charset="0"/>
                  </a:rPr>
                  <a:t>2016</a:t>
                </a:r>
                <a:r>
                  <a:rPr lang="en-US" altLang="zh-CN" sz="3600" dirty="0">
                    <a:solidFill>
                      <a:schemeClr val="tx1"/>
                    </a:solidFill>
                    <a:latin typeface="Calibri" panose="020F0502020204030204" pitchFamily="34" charset="0"/>
                    <a:cs typeface="Times New Roman" panose="02020603050405020304" pitchFamily="18" charset="0"/>
                  </a:rPr>
                  <a:t>]</a:t>
                </a:r>
                <a:endParaRPr lang="en-US" sz="3600" dirty="0">
                  <a:solidFill>
                    <a:schemeClr val="tx1"/>
                  </a:solidFill>
                  <a:latin typeface="Calibri" panose="020F0502020204030204" pitchFamily="34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63" name="TextBox 6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8560" y="170701"/>
                <a:ext cx="13413288" cy="1015663"/>
              </a:xfrm>
              <a:prstGeom prst="rect">
                <a:avLst/>
              </a:prstGeom>
              <a:blipFill>
                <a:blip r:embed="rId16"/>
                <a:stretch>
                  <a:fillRect l="-2318" t="-17964" r="-864" b="-3952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5" name="TextBox 64"/>
          <p:cNvSpPr txBox="1"/>
          <p:nvPr/>
        </p:nvSpPr>
        <p:spPr>
          <a:xfrm>
            <a:off x="3235954" y="4258816"/>
            <a:ext cx="815851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6000" dirty="0">
                <a:latin typeface="Calibri" panose="020F0502020204030204" pitchFamily="34" charset="0"/>
                <a:cs typeface="Times New Roman" panose="02020603050405020304" pitchFamily="18" charset="0"/>
              </a:rPr>
              <a:t>Image-to-Image Network</a:t>
            </a:r>
            <a:endParaRPr lang="en-US" sz="3600" dirty="0">
              <a:solidFill>
                <a:schemeClr val="tx1"/>
              </a:solidFill>
              <a:latin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7" name="horizantal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7"/>
          <a:stretch>
            <a:fillRect/>
          </a:stretch>
        </p:blipFill>
        <p:spPr>
          <a:xfrm>
            <a:off x="6651762" y="5619636"/>
            <a:ext cx="7311175" cy="208890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TextBox 1"/>
          <p:cNvSpPr txBox="1"/>
          <p:nvPr/>
        </p:nvSpPr>
        <p:spPr>
          <a:xfrm>
            <a:off x="799924" y="7643192"/>
            <a:ext cx="51201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>
                <a:latin typeface="Calibri" panose="020F0502020204030204" pitchFamily="34" charset="0"/>
                <a:cs typeface="Times New Roman" panose="02020603050405020304" pitchFamily="18" charset="0"/>
              </a:rPr>
              <a:t>[Isola, Zhu, Zhou, </a:t>
            </a:r>
            <a:r>
              <a:rPr lang="en-US" sz="3200" dirty="0" err="1">
                <a:latin typeface="Calibri" panose="020F0502020204030204" pitchFamily="34" charset="0"/>
                <a:cs typeface="Times New Roman" panose="02020603050405020304" pitchFamily="18" charset="0"/>
              </a:rPr>
              <a:t>Efros</a:t>
            </a:r>
            <a:r>
              <a:rPr lang="en-US" sz="3200" dirty="0">
                <a:latin typeface="Calibri" panose="020F0502020204030204" pitchFamily="34" charset="0"/>
                <a:cs typeface="Times New Roman" panose="02020603050405020304" pitchFamily="18" charset="0"/>
              </a:rPr>
              <a:t>. 2017]</a:t>
            </a:r>
            <a:endParaRPr lang="en-US" dirty="0"/>
          </a:p>
        </p:txBody>
      </p:sp>
      <p:sp>
        <p:nvSpPr>
          <p:cNvPr id="62" name="TextBox 61"/>
          <p:cNvSpPr txBox="1"/>
          <p:nvPr/>
        </p:nvSpPr>
        <p:spPr>
          <a:xfrm>
            <a:off x="8133421" y="7643192"/>
            <a:ext cx="562102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3200" dirty="0">
                <a:latin typeface="Calibri" panose="020F0502020204030204" pitchFamily="34" charset="0"/>
                <a:cs typeface="Times New Roman" panose="02020603050405020304" pitchFamily="18" charset="0"/>
              </a:rPr>
              <a:t>[Zhu*, Park*, Isola, </a:t>
            </a:r>
            <a:r>
              <a:rPr lang="en-US" altLang="zh-CN" sz="3200" dirty="0" err="1">
                <a:latin typeface="Calibri" panose="020F0502020204030204" pitchFamily="34" charset="0"/>
                <a:cs typeface="Times New Roman" panose="02020603050405020304" pitchFamily="18" charset="0"/>
              </a:rPr>
              <a:t>Efros</a:t>
            </a:r>
            <a:r>
              <a:rPr lang="en-US" altLang="zh-CN" sz="3200" dirty="0">
                <a:latin typeface="Calibri" panose="020F0502020204030204" pitchFamily="34" charset="0"/>
                <a:cs typeface="Times New Roman" panose="02020603050405020304" pitchFamily="18" charset="0"/>
              </a:rPr>
              <a:t>. 2017]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4540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7" dur="indefinite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9" dur="indefinite"/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10" dur="indefinite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6314" fill="hold"/>
                                        <p:tgtEl>
                                          <p:spTgt spid="5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9" repeatCount="indefinite" fill="hold" display="0">
                  <p:stCondLst>
                    <p:cond delay="indefinite"/>
                  </p:stCondLst>
                </p:cTn>
                <p:tgtEl>
                  <p:spTgt spid="57"/>
                </p:tgtEl>
              </p:cMediaNode>
            </p:video>
          </p:childTnLst>
        </p:cTn>
      </p:par>
    </p:tnLst>
    <p:bldLst>
      <p:bldP spid="63" grpId="0"/>
      <p:bldP spid="62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378" y="1378496"/>
            <a:ext cx="14424581" cy="554461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Image-to-Image Translation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74440" y="7571184"/>
            <a:ext cx="142955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latin typeface="+mj-lt"/>
              </a:rPr>
              <a:t>Image-to-image translation with conditional adversarial nets [Isola, Zhu, Zhou, </a:t>
            </a:r>
            <a:r>
              <a:rPr lang="en-US" sz="2800" dirty="0" err="1">
                <a:latin typeface="+mj-lt"/>
              </a:rPr>
              <a:t>Efros</a:t>
            </a:r>
            <a:r>
              <a:rPr lang="en-US" sz="2800" dirty="0">
                <a:latin typeface="+mj-lt"/>
              </a:rPr>
              <a:t>.  CVPR 2017]</a:t>
            </a:r>
          </a:p>
        </p:txBody>
      </p:sp>
      <p:sp>
        <p:nvSpPr>
          <p:cNvPr id="5" name="Rectangle 4"/>
          <p:cNvSpPr/>
          <p:nvPr/>
        </p:nvSpPr>
        <p:spPr>
          <a:xfrm>
            <a:off x="10411544" y="4186808"/>
            <a:ext cx="3888432" cy="2736304"/>
          </a:xfrm>
          <a:prstGeom prst="rect">
            <a:avLst/>
          </a:prstGeom>
          <a:noFill/>
          <a:ln w="5715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9109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378" y="1306488"/>
            <a:ext cx="14424581" cy="532859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CN" b="1" dirty="0" smtClean="0"/>
              <a:t>pix2pix</a:t>
            </a:r>
            <a:r>
              <a:rPr lang="en-US" dirty="0" smtClean="0"/>
              <a:t>: </a:t>
            </a:r>
            <a:r>
              <a:rPr lang="en-US" dirty="0"/>
              <a:t>Image-to-Image Translation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986630" y="6868454"/>
            <a:ext cx="11274240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3200" dirty="0">
                <a:latin typeface="+mj-lt"/>
              </a:rPr>
              <a:t>Image-to-image Translation with Conditional Adversarial Nets </a:t>
            </a:r>
          </a:p>
          <a:p>
            <a:pPr algn="ctr"/>
            <a:r>
              <a:rPr lang="en-US" sz="3200" dirty="0">
                <a:latin typeface="+mj-lt"/>
              </a:rPr>
              <a:t>Phillip Isola, Jun-</a:t>
            </a:r>
            <a:r>
              <a:rPr lang="en-US" altLang="zh-CN" sz="3200" dirty="0">
                <a:latin typeface="+mj-lt"/>
              </a:rPr>
              <a:t>Yan </a:t>
            </a:r>
            <a:r>
              <a:rPr lang="en-US" sz="3200" dirty="0">
                <a:latin typeface="+mj-lt"/>
              </a:rPr>
              <a:t>Zhu, </a:t>
            </a:r>
            <a:r>
              <a:rPr lang="en-US" sz="3200" dirty="0" err="1">
                <a:latin typeface="+mj-lt"/>
              </a:rPr>
              <a:t>Tinghui</a:t>
            </a:r>
            <a:r>
              <a:rPr lang="en-US" sz="3200" dirty="0">
                <a:latin typeface="+mj-lt"/>
              </a:rPr>
              <a:t> Zhou, Alexei A. </a:t>
            </a:r>
            <a:r>
              <a:rPr lang="en-US" sz="3200" dirty="0" err="1">
                <a:latin typeface="+mj-lt"/>
              </a:rPr>
              <a:t>Efros</a:t>
            </a:r>
            <a:r>
              <a:rPr lang="en-US" sz="3200" dirty="0">
                <a:latin typeface="+mj-lt"/>
              </a:rPr>
              <a:t>.  CVPR 2017</a:t>
            </a:r>
          </a:p>
        </p:txBody>
      </p:sp>
      <p:sp>
        <p:nvSpPr>
          <p:cNvPr id="5" name="Rectangle 4"/>
          <p:cNvSpPr/>
          <p:nvPr/>
        </p:nvSpPr>
        <p:spPr>
          <a:xfrm>
            <a:off x="10411544" y="3970784"/>
            <a:ext cx="3888432" cy="2520280"/>
          </a:xfrm>
          <a:prstGeom prst="rect">
            <a:avLst/>
          </a:prstGeom>
          <a:noFill/>
          <a:ln w="5715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http://people.eecs.berkeley.edu/~isola/images/photo_of_me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416" y="6491064"/>
            <a:ext cx="1584176" cy="1687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8960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32"/>
          <p:cNvPicPr>
            <a:picLocks/>
          </p:cNvPicPr>
          <p:nvPr/>
        </p:nvPicPr>
        <p:blipFill>
          <a:blip r:embed="rId3"/>
          <a:stretch>
            <a:fillRect/>
          </a:stretch>
        </p:blipFill>
        <p:spPr>
          <a:xfrm>
            <a:off x="5302404" y="702488"/>
            <a:ext cx="1947672" cy="1947672"/>
          </a:xfrm>
          <a:prstGeom prst="rect">
            <a:avLst/>
          </a:prstGeom>
          <a:ln w="25400">
            <a:solidFill>
              <a:srgbClr val="000000"/>
            </a:solidFill>
            <a:miter lim="400000"/>
          </a:ln>
        </p:spPr>
      </p:pic>
      <p:sp>
        <p:nvSpPr>
          <p:cNvPr id="3594" name="Shape 3594"/>
          <p:cNvSpPr/>
          <p:nvPr/>
        </p:nvSpPr>
        <p:spPr>
          <a:xfrm>
            <a:off x="10116452" y="1321182"/>
            <a:ext cx="2606612" cy="64835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2862" tIns="42862" rIns="42862" bIns="42862" anchor="ctr"/>
          <a:lstStyle>
            <a:lvl1pPr>
              <a:defRPr sz="6000"/>
            </a:lvl1pPr>
          </a:lstStyle>
          <a:p>
            <a:r>
              <a:rPr sz="3600"/>
              <a:t>real or fake?</a:t>
            </a:r>
          </a:p>
        </p:txBody>
      </p:sp>
      <p:sp>
        <p:nvSpPr>
          <p:cNvPr id="21" name="Shape 1306"/>
          <p:cNvSpPr/>
          <p:nvPr/>
        </p:nvSpPr>
        <p:spPr>
          <a:xfrm>
            <a:off x="10773830" y="7542809"/>
            <a:ext cx="3856570" cy="7075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3" tIns="42863" rIns="42863" bIns="42863" anchor="ctr">
            <a:spAutoFit/>
          </a:bodyPr>
          <a:lstStyle>
            <a:lvl1pPr algn="l">
              <a:lnSpc>
                <a:spcPct val="150000"/>
              </a:lnSpc>
              <a:defRPr sz="2000"/>
            </a:lvl1pPr>
          </a:lstStyle>
          <a:p>
            <a:r>
              <a:rPr sz="3000" dirty="0"/>
              <a:t>[</a:t>
            </a:r>
            <a:r>
              <a:rPr sz="3000" dirty="0" err="1"/>
              <a:t>Goodfellow</a:t>
            </a:r>
            <a:r>
              <a:rPr sz="3000" dirty="0"/>
              <a:t> et al. 2014]</a:t>
            </a:r>
          </a:p>
        </p:txBody>
      </p:sp>
      <p:sp>
        <p:nvSpPr>
          <p:cNvPr id="3579" name="Shape 3579"/>
          <p:cNvSpPr/>
          <p:nvPr/>
        </p:nvSpPr>
        <p:spPr>
          <a:xfrm>
            <a:off x="7790756" y="2486454"/>
            <a:ext cx="2188740" cy="54822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2" tIns="42862" rIns="42862" bIns="42862" anchor="ctr">
            <a:spAutoFit/>
          </a:bodyPr>
          <a:lstStyle/>
          <a:p>
            <a:r>
              <a:rPr sz="3000" dirty="0"/>
              <a:t>Discriminator</a:t>
            </a:r>
          </a:p>
        </p:txBody>
      </p:sp>
      <p:sp>
        <p:nvSpPr>
          <p:cNvPr id="3580" name="Shape 3580"/>
          <p:cNvSpPr/>
          <p:nvPr/>
        </p:nvSpPr>
        <p:spPr>
          <a:xfrm>
            <a:off x="7600156" y="1676384"/>
            <a:ext cx="2396624" cy="1"/>
          </a:xfrm>
          <a:prstGeom prst="line">
            <a:avLst/>
          </a:prstGeom>
          <a:ln w="38100">
            <a:solidFill>
              <a:srgbClr val="000000"/>
            </a:solidFill>
            <a:miter lim="400000"/>
            <a:tailEnd type="stealth"/>
          </a:ln>
        </p:spPr>
        <p:txBody>
          <a:bodyPr lIns="42862" tIns="42862" rIns="42862" bIns="42862" anchor="ctr"/>
          <a:lstStyle/>
          <a:p>
            <a:pPr>
              <a:defRPr sz="3200"/>
            </a:pPr>
            <a:endParaRPr sz="1920"/>
          </a:p>
        </p:txBody>
      </p:sp>
      <p:sp>
        <p:nvSpPr>
          <p:cNvPr id="3585" name="Shape 3585"/>
          <p:cNvSpPr/>
          <p:nvPr/>
        </p:nvSpPr>
        <p:spPr>
          <a:xfrm>
            <a:off x="2608473" y="1676324"/>
            <a:ext cx="2396624" cy="1"/>
          </a:xfrm>
          <a:prstGeom prst="line">
            <a:avLst/>
          </a:prstGeom>
          <a:ln w="38100">
            <a:solidFill>
              <a:srgbClr val="000000"/>
            </a:solidFill>
            <a:miter lim="400000"/>
            <a:tailEnd type="stealth"/>
          </a:ln>
        </p:spPr>
        <p:txBody>
          <a:bodyPr lIns="42862" tIns="42862" rIns="42862" bIns="42862" anchor="ctr"/>
          <a:lstStyle/>
          <a:p>
            <a:pPr>
              <a:defRPr sz="3200"/>
            </a:pPr>
            <a:endParaRPr sz="1920"/>
          </a:p>
        </p:txBody>
      </p:sp>
      <p:grpSp>
        <p:nvGrpSpPr>
          <p:cNvPr id="23" name="Group 22"/>
          <p:cNvGrpSpPr/>
          <p:nvPr/>
        </p:nvGrpSpPr>
        <p:grpSpPr>
          <a:xfrm>
            <a:off x="607829" y="1108663"/>
            <a:ext cx="1450862" cy="1135322"/>
            <a:chOff x="469074" y="1443648"/>
            <a:chExt cx="941470" cy="777240"/>
          </a:xfrm>
        </p:grpSpPr>
        <p:sp>
          <p:nvSpPr>
            <p:cNvPr id="24" name="Rectangle 23"/>
            <p:cNvSpPr/>
            <p:nvPr/>
          </p:nvSpPr>
          <p:spPr>
            <a:xfrm>
              <a:off x="469074" y="1763688"/>
              <a:ext cx="149382" cy="4572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24"/>
            <p:cNvSpPr/>
            <p:nvPr/>
          </p:nvSpPr>
          <p:spPr>
            <a:xfrm>
              <a:off x="627492" y="1539256"/>
              <a:ext cx="149382" cy="68163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785910" y="1672248"/>
              <a:ext cx="149382" cy="54864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26"/>
            <p:cNvSpPr/>
            <p:nvPr/>
          </p:nvSpPr>
          <p:spPr>
            <a:xfrm>
              <a:off x="944328" y="1946568"/>
              <a:ext cx="149382" cy="27432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1261162" y="1443648"/>
              <a:ext cx="149382" cy="77724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102746" y="1672248"/>
              <a:ext cx="149382" cy="54864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Box 29"/>
              <p:cNvSpPr txBox="1"/>
              <p:nvPr/>
            </p:nvSpPr>
            <p:spPr>
              <a:xfrm>
                <a:off x="1050972" y="-60522"/>
                <a:ext cx="532517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4000" b="0" i="0" smtClean="0">
                          <a:latin typeface="Cambria Math" panose="02040503050406030204" pitchFamily="18" charset="0"/>
                        </a:rPr>
                        <m:t>z</m:t>
                      </m:r>
                    </m:oMath>
                  </m:oMathPara>
                </a14:m>
                <a:endParaRPr lang="en-US" sz="4000" dirty="0"/>
              </a:p>
            </p:txBody>
          </p:sp>
        </mc:Choice>
        <mc:Fallback xmlns="">
          <p:sp>
            <p:nvSpPr>
              <p:cNvPr id="30" name="TextBox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50972" y="-60522"/>
                <a:ext cx="532517" cy="707886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Box 31"/>
              <p:cNvSpPr txBox="1"/>
              <p:nvPr/>
            </p:nvSpPr>
            <p:spPr>
              <a:xfrm>
                <a:off x="5614571" y="-60522"/>
                <a:ext cx="1271502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4000" b="0" i="0" smtClean="0">
                          <a:latin typeface="Cambria Math" panose="02040503050406030204" pitchFamily="18" charset="0"/>
                        </a:rPr>
                        <m:t>G</m:t>
                      </m:r>
                      <m:r>
                        <a:rPr lang="en-US" sz="4000" b="0" i="0" smtClean="0">
                          <a:latin typeface="Cambria Math" panose="02040503050406030204" pitchFamily="18" charset="0"/>
                        </a:rPr>
                        <m:t>(</m:t>
                      </m:r>
                      <m:r>
                        <m:rPr>
                          <m:sty m:val="p"/>
                        </m:rPr>
                        <a:rPr lang="en-US" sz="4000" b="0" i="0" smtClean="0">
                          <a:latin typeface="Cambria Math" panose="02040503050406030204" pitchFamily="18" charset="0"/>
                        </a:rPr>
                        <m:t>z</m:t>
                      </m:r>
                      <m:r>
                        <a:rPr lang="en-US" sz="4000" b="0" i="0" smtClean="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US" sz="4000" dirty="0"/>
              </a:p>
            </p:txBody>
          </p:sp>
        </mc:Choice>
        <mc:Fallback xmlns="">
          <p:sp>
            <p:nvSpPr>
              <p:cNvPr id="32" name="TextBox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14571" y="-60522"/>
                <a:ext cx="1271502" cy="707886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35" name="Group 34"/>
          <p:cNvGrpSpPr/>
          <p:nvPr/>
        </p:nvGrpSpPr>
        <p:grpSpPr>
          <a:xfrm>
            <a:off x="8184781" y="854630"/>
            <a:ext cx="1227374" cy="1643509"/>
            <a:chOff x="1698576" y="4114800"/>
            <a:chExt cx="2232248" cy="2395642"/>
          </a:xfrm>
        </p:grpSpPr>
        <p:grpSp>
          <p:nvGrpSpPr>
            <p:cNvPr id="36" name="Group 35"/>
            <p:cNvGrpSpPr/>
            <p:nvPr/>
          </p:nvGrpSpPr>
          <p:grpSpPr>
            <a:xfrm>
              <a:off x="1698576" y="4114800"/>
              <a:ext cx="2232248" cy="2395642"/>
              <a:chOff x="2343849" y="5134736"/>
              <a:chExt cx="909648" cy="1349560"/>
            </a:xfrm>
          </p:grpSpPr>
          <p:sp>
            <p:nvSpPr>
              <p:cNvPr id="38" name="Shape 3567"/>
              <p:cNvSpPr/>
              <p:nvPr/>
            </p:nvSpPr>
            <p:spPr>
              <a:xfrm rot="10800000">
                <a:off x="268321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39" name="Shape 3568"/>
              <p:cNvSpPr/>
              <p:nvPr/>
            </p:nvSpPr>
            <p:spPr>
              <a:xfrm rot="10800000">
                <a:off x="3022591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40" name="Shape 3569"/>
              <p:cNvSpPr/>
              <p:nvPr/>
            </p:nvSpPr>
            <p:spPr>
              <a:xfrm rot="10800000">
                <a:off x="234384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37" name="Rectangle 36"/>
                <p:cNvSpPr/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solidFill>
                  <a:schemeClr val="bg1"/>
                </a:solidFill>
                <a:ln w="28575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14:m>
                    <m:oMathPara xmlns:m="http://schemas.openxmlformats.org/officeDocument/2006/math">
                      <m:oMathParaPr>
                        <m:jc m:val="center"/>
                      </m:oMathParaPr>
                      <m:oMath xmlns:m="http://schemas.openxmlformats.org/officeDocument/2006/math">
                        <m:r>
                          <m:rPr>
                            <m:sty m:val="p"/>
                          </m:rPr>
                          <a:rPr lang="en-US" sz="5000" b="0" i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D</m:t>
                        </m:r>
                      </m:oMath>
                    </m:oMathPara>
                  </a14:m>
                  <a:endParaRPr lang="en-US" sz="5000" dirty="0">
                    <a:solidFill>
                      <a:schemeClr val="tx1"/>
                    </a:solidFill>
                  </a:endParaRPr>
                </a:p>
              </p:txBody>
            </p:sp>
          </mc:Choice>
          <mc:Fallback xmlns="">
            <p:sp>
              <p:nvSpPr>
                <p:cNvPr id="37" name="Rectangle 36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blipFill>
                  <a:blip r:embed="rId6"/>
                  <a:stretch>
                    <a:fillRect/>
                  </a:stretch>
                </a:blipFill>
                <a:ln w="28575">
                  <a:solidFill>
                    <a:schemeClr val="tx1"/>
                  </a:solidFill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41" name="Shape 3565"/>
          <p:cNvSpPr/>
          <p:nvPr/>
        </p:nvSpPr>
        <p:spPr>
          <a:xfrm>
            <a:off x="2922712" y="2486454"/>
            <a:ext cx="1682319" cy="54822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2" tIns="42862" rIns="42862" bIns="42862" anchor="ctr">
            <a:spAutoFit/>
          </a:bodyPr>
          <a:lstStyle/>
          <a:p>
            <a:r>
              <a:rPr sz="3000" dirty="0"/>
              <a:t>Generator</a:t>
            </a:r>
          </a:p>
        </p:txBody>
      </p:sp>
      <p:grpSp>
        <p:nvGrpSpPr>
          <p:cNvPr id="56" name="Group 55"/>
          <p:cNvGrpSpPr/>
          <p:nvPr/>
        </p:nvGrpSpPr>
        <p:grpSpPr>
          <a:xfrm>
            <a:off x="3193098" y="854570"/>
            <a:ext cx="1227374" cy="1643509"/>
            <a:chOff x="1698576" y="4114800"/>
            <a:chExt cx="2232248" cy="2395642"/>
          </a:xfrm>
        </p:grpSpPr>
        <p:grpSp>
          <p:nvGrpSpPr>
            <p:cNvPr id="57" name="Group 56"/>
            <p:cNvGrpSpPr/>
            <p:nvPr/>
          </p:nvGrpSpPr>
          <p:grpSpPr>
            <a:xfrm>
              <a:off x="1698576" y="4114800"/>
              <a:ext cx="2232248" cy="2395642"/>
              <a:chOff x="2343849" y="5134736"/>
              <a:chExt cx="909648" cy="1349560"/>
            </a:xfrm>
          </p:grpSpPr>
          <p:sp>
            <p:nvSpPr>
              <p:cNvPr id="59" name="Shape 3567"/>
              <p:cNvSpPr/>
              <p:nvPr/>
            </p:nvSpPr>
            <p:spPr>
              <a:xfrm rot="10800000">
                <a:off x="268321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60" name="Shape 3568"/>
              <p:cNvSpPr/>
              <p:nvPr/>
            </p:nvSpPr>
            <p:spPr>
              <a:xfrm rot="10800000">
                <a:off x="3022591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61" name="Shape 3569"/>
              <p:cNvSpPr/>
              <p:nvPr/>
            </p:nvSpPr>
            <p:spPr>
              <a:xfrm rot="10800000">
                <a:off x="234384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58" name="Rectangle 57"/>
                <p:cNvSpPr/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solidFill>
                  <a:schemeClr val="bg1"/>
                </a:solidFill>
                <a:ln w="28575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m:rPr>
                            <m:sty m:val="p"/>
                          </m:rPr>
                          <a:rPr lang="en-US" altLang="zh-CN" sz="5000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G</m:t>
                        </m:r>
                      </m:oMath>
                    </m:oMathPara>
                  </a14:m>
                  <a:endParaRPr lang="en-US" sz="5000" dirty="0">
                    <a:solidFill>
                      <a:schemeClr val="tx1"/>
                    </a:solidFill>
                  </a:endParaRPr>
                </a:p>
              </p:txBody>
            </p:sp>
          </mc:Choice>
          <mc:Fallback xmlns="">
            <p:sp>
              <p:nvSpPr>
                <p:cNvPr id="58" name="Rectangle 57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blipFill>
                  <a:blip r:embed="rId7"/>
                  <a:stretch>
                    <a:fillRect/>
                  </a:stretch>
                </a:blipFill>
                <a:ln w="28575">
                  <a:solidFill>
                    <a:schemeClr val="tx1"/>
                  </a:solidFill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31" name="Shape 3735"/>
          <p:cNvSpPr/>
          <p:nvPr/>
        </p:nvSpPr>
        <p:spPr>
          <a:xfrm>
            <a:off x="136246" y="7621648"/>
            <a:ext cx="8442823" cy="51744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2" tIns="42862" rIns="42862" bIns="42862" anchor="ctr">
            <a:spAutoFit/>
          </a:bodyPr>
          <a:lstStyle>
            <a:lvl1pPr>
              <a:defRPr sz="4200"/>
            </a:lvl1pPr>
          </a:lstStyle>
          <a:p>
            <a:r>
              <a:rPr lang="en-US" sz="2800" dirty="0"/>
              <a:t>slides credit: Many slides modified from Phillip Isola’s talk</a:t>
            </a:r>
            <a:endParaRPr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Box 41">
                <a:extLst>
                  <a:ext uri="{FF2B5EF4-FFF2-40B4-BE49-F238E27FC236}">
                    <a16:creationId xmlns:a16="http://schemas.microsoft.com/office/drawing/2014/main" xmlns="" id="{B5B171D9-A66D-4927-B3C1-33E0A232E74C}"/>
                  </a:ext>
                </a:extLst>
              </p:cNvPr>
              <p:cNvSpPr txBox="1"/>
              <p:nvPr/>
            </p:nvSpPr>
            <p:spPr>
              <a:xfrm>
                <a:off x="838036" y="6448877"/>
                <a:ext cx="12118126" cy="109485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en-US" sz="5000" i="1" smtClean="0">
                              <a:latin typeface="Cambria Math" charset="0"/>
                            </a:rPr>
                          </m:ctrlPr>
                        </m:funcPr>
                        <m:fName>
                          <m:limLow>
                            <m:limLowPr>
                              <m:ctrlPr>
                                <a:rPr lang="en-US" sz="5000" i="1" smtClean="0">
                                  <a:latin typeface="Cambria Math" charset="0"/>
                                </a:rPr>
                              </m:ctrlPr>
                            </m:limLowPr>
                            <m:e>
                              <m:r>
                                <m:rPr>
                                  <m:sty m:val="p"/>
                                </m:rPr>
                                <a:rPr lang="en-US" sz="5000" i="0" smtClean="0">
                                  <a:latin typeface="Cambria Math" charset="0"/>
                                </a:rPr>
                                <m:t>m</m:t>
                              </m:r>
                              <m:r>
                                <m:rPr>
                                  <m:sty m:val="p"/>
                                </m:rPr>
                                <a:rPr lang="en-US" sz="5000" b="0" i="0" smtClean="0">
                                  <a:latin typeface="Cambria Math" charset="0"/>
                                </a:rPr>
                                <m:t>in</m:t>
                              </m:r>
                            </m:e>
                            <m:lim>
                              <m:r>
                                <a:rPr lang="en-US" sz="5000" b="0" i="1" smtClean="0">
                                  <a:latin typeface="Cambria Math" panose="02040503050406030204" pitchFamily="18" charset="0"/>
                                </a:rPr>
                                <m:t>𝐺</m:t>
                              </m:r>
                            </m:lim>
                          </m:limLow>
                        </m:fName>
                        <m:e>
                          <m:func>
                            <m:funcPr>
                              <m:ctrlPr>
                                <a:rPr lang="en-US" sz="5000" i="1" smtClean="0">
                                  <a:latin typeface="Cambria Math" charset="0"/>
                                </a:rPr>
                              </m:ctrlPr>
                            </m:funcPr>
                            <m:fName>
                              <m:limLow>
                                <m:limLowPr>
                                  <m:ctrlPr>
                                    <a:rPr lang="en-US" sz="5000" i="1" smtClean="0">
                                      <a:latin typeface="Cambria Math" charset="0"/>
                                    </a:rPr>
                                  </m:ctrlPr>
                                </m:limLow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US" sz="5000" i="0" smtClean="0">
                                      <a:latin typeface="Cambria Math" panose="02040503050406030204" pitchFamily="18" charset="0"/>
                                    </a:rPr>
                                    <m:t>m</m:t>
                                  </m:r>
                                  <m:r>
                                    <m:rPr>
                                      <m:sty m:val="p"/>
                                    </m:rPr>
                                    <a:rPr lang="en-US" sz="5000" b="0" i="0" smtClean="0">
                                      <a:latin typeface="Cambria Math" charset="0"/>
                                    </a:rPr>
                                    <m:t>ax</m:t>
                                  </m:r>
                                </m:e>
                                <m:lim>
                                  <m:r>
                                    <a:rPr lang="en-US" sz="5000" b="0" i="1" smtClean="0">
                                      <a:latin typeface="Cambria Math" panose="02040503050406030204" pitchFamily="18" charset="0"/>
                                    </a:rPr>
                                    <m:t>𝐷</m:t>
                                  </m:r>
                                </m:lim>
                              </m:limLow>
                            </m:fName>
                            <m:e>
                              <m:sSub>
                                <m:sSubPr>
                                  <m:ctrlPr>
                                    <a:rPr lang="en-US" sz="5000" i="1" smtClean="0">
                                      <a:latin typeface="Cambria Math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5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𝔼</m:t>
                                  </m:r>
                                </m:e>
                                <m:sub>
                                  <m:r>
                                    <a:rPr lang="en-US" sz="5000" b="0" i="1" smtClean="0">
                                      <a:latin typeface="Cambria Math" charset="0"/>
                                      <a:ea typeface="Cambria Math" panose="02040503050406030204" pitchFamily="18" charset="0"/>
                                    </a:rPr>
                                    <m:t>𝑧</m:t>
                                  </m:r>
                                  <m:r>
                                    <a:rPr lang="en-US" sz="5000" b="0" i="1" smtClean="0">
                                      <a:latin typeface="Cambria Math" panose="02040503050406030204" pitchFamily="18" charset="0"/>
                                    </a:rPr>
                                    <m:t>,</m:t>
                                  </m:r>
                                  <m:r>
                                    <a:rPr lang="en-US" sz="5000" b="0" i="1" smtClean="0">
                                      <a:latin typeface="Cambria Math" charset="0"/>
                                    </a:rPr>
                                    <m:t>𝑥</m:t>
                                  </m:r>
                                </m:sub>
                              </m:sSub>
                              <m:d>
                                <m:dPr>
                                  <m:begChr m:val="["/>
                                  <m:endChr m:val="]"/>
                                  <m:ctrlPr>
                                    <a:rPr lang="en-US" sz="5000" i="1" smtClean="0">
                                      <a:latin typeface="Cambria Math" charset="0"/>
                                    </a:rPr>
                                  </m:ctrlPr>
                                </m:dPr>
                                <m:e>
                                  <m:func>
                                    <m:funcPr>
                                      <m:ctrlPr>
                                        <a:rPr lang="en-US" sz="5000" i="1" smtClean="0">
                                          <a:latin typeface="Cambria Math" charset="0"/>
                                        </a:rPr>
                                      </m:ctrlPr>
                                    </m:funcPr>
                                    <m:fName>
                                      <m:r>
                                        <m:rPr>
                                          <m:sty m:val="p"/>
                                        </m:rPr>
                                        <a:rPr lang="en-US" sz="5000" i="0" smtClean="0">
                                          <a:latin typeface="Cambria Math" panose="02040503050406030204" pitchFamily="18" charset="0"/>
                                        </a:rPr>
                                        <m:t>log</m:t>
                                      </m:r>
                                    </m:fName>
                                    <m:e>
                                      <m:r>
                                        <a:rPr lang="en-US" sz="5000" b="0" i="1" smtClean="0">
                                          <a:latin typeface="Cambria Math" panose="02040503050406030204" pitchFamily="18" charset="0"/>
                                        </a:rPr>
                                        <m:t>𝐷</m:t>
                                      </m:r>
                                      <m:r>
                                        <a:rPr lang="en-US" sz="5000" b="0" i="1" smtClean="0">
                                          <a:latin typeface="Cambria Math" panose="02040503050406030204" pitchFamily="18" charset="0"/>
                                        </a:rPr>
                                        <m:t>(</m:t>
                                      </m:r>
                                      <m:r>
                                        <a:rPr lang="en-US" sz="5000" b="0" i="1" smtClean="0">
                                          <a:latin typeface="Cambria Math" panose="02040503050406030204" pitchFamily="18" charset="0"/>
                                        </a:rPr>
                                        <m:t>𝐺</m:t>
                                      </m:r>
                                      <m:d>
                                        <m:dPr>
                                          <m:ctrlPr>
                                            <a:rPr lang="en-US" sz="5000" b="0" i="1" smtClean="0">
                                              <a:latin typeface="Cambria Math" charset="0"/>
                                            </a:rPr>
                                          </m:ctrlPr>
                                        </m:dPr>
                                        <m:e>
                                          <m:r>
                                            <a:rPr lang="en-US" sz="5000" b="0" i="1" smtClean="0">
                                              <a:latin typeface="Cambria Math" charset="0"/>
                                            </a:rPr>
                                            <m:t>𝑧</m:t>
                                          </m:r>
                                        </m:e>
                                      </m:d>
                                      <m:r>
                                        <a:rPr lang="en-US" sz="5000" b="0" i="1" smtClean="0">
                                          <a:latin typeface="Cambria Math" panose="02040503050406030204" pitchFamily="18" charset="0"/>
                                        </a:rPr>
                                        <m:t>)</m:t>
                                      </m:r>
                                    </m:e>
                                  </m:func>
                                  <m:r>
                                    <a:rPr lang="en-US" sz="5000" b="0" i="1" smtClean="0">
                                      <a:latin typeface="Cambria Math" panose="02040503050406030204" pitchFamily="18" charset="0"/>
                                    </a:rPr>
                                    <m:t>+</m:t>
                                  </m:r>
                                  <m:func>
                                    <m:funcPr>
                                      <m:ctrlPr>
                                        <a:rPr lang="en-US" sz="5000" b="0" i="1" smtClean="0">
                                          <a:latin typeface="Cambria Math" charset="0"/>
                                        </a:rPr>
                                      </m:ctrlPr>
                                    </m:funcPr>
                                    <m:fName>
                                      <m:r>
                                        <m:rPr>
                                          <m:sty m:val="p"/>
                                        </m:rPr>
                                        <a:rPr lang="en-US" sz="5000" b="0" i="0" smtClean="0">
                                          <a:latin typeface="Cambria Math" panose="02040503050406030204" pitchFamily="18" charset="0"/>
                                        </a:rPr>
                                        <m:t>log</m:t>
                                      </m:r>
                                    </m:fName>
                                    <m:e>
                                      <m:r>
                                        <a:rPr lang="en-US" sz="5000" b="0" i="1" smtClean="0">
                                          <a:latin typeface="Cambria Math" panose="02040503050406030204" pitchFamily="18" charset="0"/>
                                        </a:rPr>
                                        <m:t>(1−</m:t>
                                      </m:r>
                                      <m:r>
                                        <a:rPr lang="en-US" sz="5000" b="0" i="1" smtClean="0">
                                          <a:latin typeface="Cambria Math" panose="02040503050406030204" pitchFamily="18" charset="0"/>
                                        </a:rPr>
                                        <m:t>𝐷</m:t>
                                      </m:r>
                                      <m:d>
                                        <m:dPr>
                                          <m:ctrlPr>
                                            <a:rPr lang="en-US" sz="5000" b="0" i="1" smtClean="0">
                                              <a:latin typeface="Cambria Math" charset="0"/>
                                            </a:rPr>
                                          </m:ctrlPr>
                                        </m:dPr>
                                        <m:e>
                                          <m:r>
                                            <a:rPr lang="en-US" sz="5000" b="0" i="1" smtClean="0">
                                              <a:latin typeface="Cambria Math" charset="0"/>
                                            </a:rPr>
                                            <m:t>𝑥</m:t>
                                          </m:r>
                                        </m:e>
                                      </m:d>
                                      <m:r>
                                        <a:rPr lang="en-US" sz="5000" b="0" i="1" smtClean="0">
                                          <a:latin typeface="Cambria Math" panose="02040503050406030204" pitchFamily="18" charset="0"/>
                                        </a:rPr>
                                        <m:t>)</m:t>
                                      </m:r>
                                    </m:e>
                                  </m:func>
                                </m:e>
                              </m:d>
                            </m:e>
                          </m:func>
                        </m:e>
                      </m:func>
                    </m:oMath>
                  </m:oMathPara>
                </a14:m>
                <a:endParaRPr lang="en-US" sz="5000" dirty="0"/>
              </a:p>
            </p:txBody>
          </p:sp>
        </mc:Choice>
        <mc:Fallback xmlns="">
          <p:sp>
            <p:nvSpPr>
              <p:cNvPr id="42" name="TextBox 41">
                <a:extLst>
                  <a:ext uri="{FF2B5EF4-FFF2-40B4-BE49-F238E27FC236}">
                    <a16:creationId xmlns:a16="http://schemas.microsoft.com/office/drawing/2014/main" xmlns:a14="http://schemas.microsoft.com/office/drawing/2010/main" xmlns="" id="{B5B171D9-A66D-4927-B3C1-33E0A232E74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8036" y="6448877"/>
                <a:ext cx="12118126" cy="1094852"/>
              </a:xfrm>
              <a:prstGeom prst="rect">
                <a:avLst/>
              </a:prstGeom>
              <a:blipFill rotWithShape="0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82905867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" name="pasted-image-filtered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304" y="702448"/>
            <a:ext cx="1950721" cy="1950721"/>
          </a:xfrm>
          <a:prstGeom prst="rect">
            <a:avLst/>
          </a:prstGeom>
          <a:ln w="25400">
            <a:solidFill>
              <a:srgbClr val="000000"/>
            </a:solidFill>
            <a:miter lim="400000"/>
          </a:ln>
        </p:spPr>
      </p:pic>
      <p:pic>
        <p:nvPicPr>
          <p:cNvPr id="42" name="pasted-image-enhanced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08546" y="702548"/>
            <a:ext cx="1954932" cy="1954932"/>
          </a:xfrm>
          <a:prstGeom prst="rect">
            <a:avLst/>
          </a:prstGeom>
          <a:ln w="25400">
            <a:solidFill>
              <a:srgbClr val="000000"/>
            </a:solidFill>
            <a:miter lim="400000"/>
          </a:ln>
        </p:spPr>
      </p:pic>
      <p:sp>
        <p:nvSpPr>
          <p:cNvPr id="3594" name="Shape 3594"/>
          <p:cNvSpPr/>
          <p:nvPr/>
        </p:nvSpPr>
        <p:spPr>
          <a:xfrm>
            <a:off x="10116452" y="1321182"/>
            <a:ext cx="2606612" cy="64835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2862" tIns="42862" rIns="42862" bIns="42862" anchor="ctr"/>
          <a:lstStyle>
            <a:lvl1pPr>
              <a:defRPr sz="6000"/>
            </a:lvl1pPr>
          </a:lstStyle>
          <a:p>
            <a:r>
              <a:rPr sz="3600"/>
              <a:t>real or fake?</a:t>
            </a:r>
          </a:p>
        </p:txBody>
      </p:sp>
      <p:sp>
        <p:nvSpPr>
          <p:cNvPr id="3579" name="Shape 3579"/>
          <p:cNvSpPr/>
          <p:nvPr/>
        </p:nvSpPr>
        <p:spPr>
          <a:xfrm>
            <a:off x="7790756" y="2486454"/>
            <a:ext cx="2188740" cy="54822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2" tIns="42862" rIns="42862" bIns="42862" anchor="ctr">
            <a:spAutoFit/>
          </a:bodyPr>
          <a:lstStyle/>
          <a:p>
            <a:r>
              <a:rPr sz="3000" dirty="0"/>
              <a:t>Discriminator</a:t>
            </a:r>
          </a:p>
        </p:txBody>
      </p:sp>
      <p:sp>
        <p:nvSpPr>
          <p:cNvPr id="3580" name="Shape 3580"/>
          <p:cNvSpPr/>
          <p:nvPr/>
        </p:nvSpPr>
        <p:spPr>
          <a:xfrm>
            <a:off x="7600156" y="1676384"/>
            <a:ext cx="2396624" cy="1"/>
          </a:xfrm>
          <a:prstGeom prst="line">
            <a:avLst/>
          </a:prstGeom>
          <a:ln w="38100">
            <a:solidFill>
              <a:srgbClr val="000000"/>
            </a:solidFill>
            <a:miter lim="400000"/>
            <a:tailEnd type="stealth"/>
          </a:ln>
        </p:spPr>
        <p:txBody>
          <a:bodyPr lIns="42862" tIns="42862" rIns="42862" bIns="42862" anchor="ctr"/>
          <a:lstStyle/>
          <a:p>
            <a:pPr>
              <a:defRPr sz="3200"/>
            </a:pPr>
            <a:endParaRPr sz="1920"/>
          </a:p>
        </p:txBody>
      </p:sp>
      <p:sp>
        <p:nvSpPr>
          <p:cNvPr id="3585" name="Shape 3585"/>
          <p:cNvSpPr/>
          <p:nvPr/>
        </p:nvSpPr>
        <p:spPr>
          <a:xfrm>
            <a:off x="2608473" y="1676324"/>
            <a:ext cx="2396624" cy="1"/>
          </a:xfrm>
          <a:prstGeom prst="line">
            <a:avLst/>
          </a:prstGeom>
          <a:ln w="38100">
            <a:solidFill>
              <a:srgbClr val="000000"/>
            </a:solidFill>
            <a:miter lim="400000"/>
            <a:tailEnd type="stealth"/>
          </a:ln>
        </p:spPr>
        <p:txBody>
          <a:bodyPr lIns="42862" tIns="42862" rIns="42862" bIns="42862" anchor="ctr"/>
          <a:lstStyle/>
          <a:p>
            <a:pPr>
              <a:defRPr sz="3200"/>
            </a:pPr>
            <a:endParaRPr sz="192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Box 29"/>
              <p:cNvSpPr txBox="1"/>
              <p:nvPr/>
            </p:nvSpPr>
            <p:spPr>
              <a:xfrm>
                <a:off x="1050972" y="-60522"/>
                <a:ext cx="548548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4000" b="0" i="0" smtClean="0">
                          <a:latin typeface="Cambria Math" panose="02040503050406030204" pitchFamily="18" charset="0"/>
                        </a:rPr>
                        <m:t>x</m:t>
                      </m:r>
                    </m:oMath>
                  </m:oMathPara>
                </a14:m>
                <a:endParaRPr lang="en-US" sz="4000" dirty="0"/>
              </a:p>
            </p:txBody>
          </p:sp>
        </mc:Choice>
        <mc:Fallback xmlns="">
          <p:sp>
            <p:nvSpPr>
              <p:cNvPr id="30" name="TextBox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50972" y="-60522"/>
                <a:ext cx="548548" cy="707886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Box 31"/>
              <p:cNvSpPr txBox="1"/>
              <p:nvPr/>
            </p:nvSpPr>
            <p:spPr>
              <a:xfrm>
                <a:off x="5614571" y="-60522"/>
                <a:ext cx="1287532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4000" b="0" i="0" smtClean="0">
                          <a:latin typeface="Cambria Math" panose="02040503050406030204" pitchFamily="18" charset="0"/>
                        </a:rPr>
                        <m:t>G</m:t>
                      </m:r>
                      <m:r>
                        <a:rPr lang="en-US" sz="4000" b="0" i="0" smtClean="0">
                          <a:latin typeface="Cambria Math" panose="02040503050406030204" pitchFamily="18" charset="0"/>
                        </a:rPr>
                        <m:t>(</m:t>
                      </m:r>
                      <m:r>
                        <m:rPr>
                          <m:sty m:val="p"/>
                        </m:rPr>
                        <a:rPr lang="en-US" sz="4000" b="0" i="0" smtClean="0">
                          <a:latin typeface="Cambria Math" panose="02040503050406030204" pitchFamily="18" charset="0"/>
                        </a:rPr>
                        <m:t>x</m:t>
                      </m:r>
                      <m:r>
                        <a:rPr lang="en-US" sz="4000" b="0" i="0" smtClean="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US" sz="4000" dirty="0"/>
              </a:p>
            </p:txBody>
          </p:sp>
        </mc:Choice>
        <mc:Fallback xmlns="">
          <p:sp>
            <p:nvSpPr>
              <p:cNvPr id="32" name="TextBox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14571" y="-60522"/>
                <a:ext cx="1287532" cy="707886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35" name="Group 34"/>
          <p:cNvGrpSpPr/>
          <p:nvPr/>
        </p:nvGrpSpPr>
        <p:grpSpPr>
          <a:xfrm>
            <a:off x="8184781" y="854630"/>
            <a:ext cx="1227374" cy="1643509"/>
            <a:chOff x="1698576" y="4114800"/>
            <a:chExt cx="2232248" cy="2395642"/>
          </a:xfrm>
        </p:grpSpPr>
        <p:grpSp>
          <p:nvGrpSpPr>
            <p:cNvPr id="36" name="Group 35"/>
            <p:cNvGrpSpPr/>
            <p:nvPr/>
          </p:nvGrpSpPr>
          <p:grpSpPr>
            <a:xfrm>
              <a:off x="1698576" y="4114800"/>
              <a:ext cx="2232248" cy="2395642"/>
              <a:chOff x="2343849" y="5134736"/>
              <a:chExt cx="909648" cy="1349560"/>
            </a:xfrm>
          </p:grpSpPr>
          <p:sp>
            <p:nvSpPr>
              <p:cNvPr id="38" name="Shape 3567"/>
              <p:cNvSpPr/>
              <p:nvPr/>
            </p:nvSpPr>
            <p:spPr>
              <a:xfrm rot="10800000">
                <a:off x="268321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39" name="Shape 3568"/>
              <p:cNvSpPr/>
              <p:nvPr/>
            </p:nvSpPr>
            <p:spPr>
              <a:xfrm rot="10800000">
                <a:off x="3022591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40" name="Shape 3569"/>
              <p:cNvSpPr/>
              <p:nvPr/>
            </p:nvSpPr>
            <p:spPr>
              <a:xfrm rot="10800000">
                <a:off x="234384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37" name="Rectangle 36"/>
                <p:cNvSpPr/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solidFill>
                  <a:schemeClr val="bg1"/>
                </a:solidFill>
                <a:ln w="28575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14:m>
                    <m:oMathPara xmlns:m="http://schemas.openxmlformats.org/officeDocument/2006/math">
                      <m:oMathParaPr>
                        <m:jc m:val="center"/>
                      </m:oMathParaPr>
                      <m:oMath xmlns:m="http://schemas.openxmlformats.org/officeDocument/2006/math">
                        <m:r>
                          <m:rPr>
                            <m:sty m:val="p"/>
                          </m:rPr>
                          <a:rPr lang="en-US" sz="5000" b="0" i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D</m:t>
                        </m:r>
                      </m:oMath>
                    </m:oMathPara>
                  </a14:m>
                  <a:endParaRPr lang="en-US" sz="5000" dirty="0">
                    <a:solidFill>
                      <a:schemeClr val="tx1"/>
                    </a:solidFill>
                  </a:endParaRPr>
                </a:p>
              </p:txBody>
            </p:sp>
          </mc:Choice>
          <mc:Fallback xmlns="">
            <p:sp>
              <p:nvSpPr>
                <p:cNvPr id="37" name="Rectangle 36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blipFill>
                  <a:blip r:embed="rId7"/>
                  <a:stretch>
                    <a:fillRect/>
                  </a:stretch>
                </a:blipFill>
                <a:ln w="28575">
                  <a:solidFill>
                    <a:schemeClr val="tx1"/>
                  </a:solidFill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41" name="Shape 3565"/>
          <p:cNvSpPr/>
          <p:nvPr/>
        </p:nvSpPr>
        <p:spPr>
          <a:xfrm>
            <a:off x="2922712" y="2486454"/>
            <a:ext cx="1682319" cy="54822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2" tIns="42862" rIns="42862" bIns="42862" anchor="ctr">
            <a:spAutoFit/>
          </a:bodyPr>
          <a:lstStyle/>
          <a:p>
            <a:r>
              <a:rPr sz="3000" dirty="0"/>
              <a:t>Generator</a:t>
            </a:r>
          </a:p>
        </p:txBody>
      </p:sp>
      <p:grpSp>
        <p:nvGrpSpPr>
          <p:cNvPr id="56" name="Group 55"/>
          <p:cNvGrpSpPr/>
          <p:nvPr/>
        </p:nvGrpSpPr>
        <p:grpSpPr>
          <a:xfrm>
            <a:off x="3193098" y="854570"/>
            <a:ext cx="1227374" cy="1643509"/>
            <a:chOff x="1698576" y="4114800"/>
            <a:chExt cx="2232248" cy="2395642"/>
          </a:xfrm>
        </p:grpSpPr>
        <p:grpSp>
          <p:nvGrpSpPr>
            <p:cNvPr id="57" name="Group 56"/>
            <p:cNvGrpSpPr/>
            <p:nvPr/>
          </p:nvGrpSpPr>
          <p:grpSpPr>
            <a:xfrm>
              <a:off x="1698576" y="4114800"/>
              <a:ext cx="2232248" cy="2395642"/>
              <a:chOff x="2343849" y="5134736"/>
              <a:chExt cx="909648" cy="1349560"/>
            </a:xfrm>
          </p:grpSpPr>
          <p:sp>
            <p:nvSpPr>
              <p:cNvPr id="59" name="Shape 3567"/>
              <p:cNvSpPr/>
              <p:nvPr/>
            </p:nvSpPr>
            <p:spPr>
              <a:xfrm rot="10800000">
                <a:off x="268321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60" name="Shape 3568"/>
              <p:cNvSpPr/>
              <p:nvPr/>
            </p:nvSpPr>
            <p:spPr>
              <a:xfrm rot="10800000">
                <a:off x="3022591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61" name="Shape 3569"/>
              <p:cNvSpPr/>
              <p:nvPr/>
            </p:nvSpPr>
            <p:spPr>
              <a:xfrm rot="10800000">
                <a:off x="234384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58" name="Rectangle 57"/>
                <p:cNvSpPr/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solidFill>
                  <a:schemeClr val="bg1"/>
                </a:solidFill>
                <a:ln w="28575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m:rPr>
                            <m:sty m:val="p"/>
                          </m:rPr>
                          <a:rPr lang="en-US" altLang="zh-CN" sz="5000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G</m:t>
                        </m:r>
                      </m:oMath>
                    </m:oMathPara>
                  </a14:m>
                  <a:endParaRPr lang="en-US" sz="5000" dirty="0">
                    <a:solidFill>
                      <a:schemeClr val="tx1"/>
                    </a:solidFill>
                  </a:endParaRPr>
                </a:p>
              </p:txBody>
            </p:sp>
          </mc:Choice>
          <mc:Fallback xmlns="">
            <p:sp>
              <p:nvSpPr>
                <p:cNvPr id="58" name="Rectangle 57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blipFill>
                  <a:blip r:embed="rId8"/>
                  <a:stretch>
                    <a:fillRect/>
                  </a:stretch>
                </a:blipFill>
                <a:ln w="28575">
                  <a:solidFill>
                    <a:schemeClr val="tx1"/>
                  </a:solidFill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Box 25">
                <a:extLst>
                  <a:ext uri="{FF2B5EF4-FFF2-40B4-BE49-F238E27FC236}">
                    <a16:creationId xmlns:a16="http://schemas.microsoft.com/office/drawing/2014/main" xmlns="" id="{B5B171D9-A66D-4927-B3C1-33E0A232E74C}"/>
                  </a:ext>
                </a:extLst>
              </p:cNvPr>
              <p:cNvSpPr txBox="1"/>
              <p:nvPr/>
            </p:nvSpPr>
            <p:spPr>
              <a:xfrm>
                <a:off x="838037" y="6448877"/>
                <a:ext cx="12118126" cy="10948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en-US" sz="5000" i="1" smtClean="0">
                              <a:latin typeface="Cambria Math" charset="0"/>
                            </a:rPr>
                          </m:ctrlPr>
                        </m:funcPr>
                        <m:fName>
                          <m:limLow>
                            <m:limLowPr>
                              <m:ctrlPr>
                                <a:rPr lang="en-US" sz="5000" i="1" smtClean="0">
                                  <a:latin typeface="Cambria Math" charset="0"/>
                                </a:rPr>
                              </m:ctrlPr>
                            </m:limLowPr>
                            <m:e>
                              <m:r>
                                <m:rPr>
                                  <m:sty m:val="p"/>
                                </m:rPr>
                                <a:rPr lang="en-US" sz="5000" i="0" smtClean="0">
                                  <a:latin typeface="Cambria Math" charset="0"/>
                                </a:rPr>
                                <m:t>m</m:t>
                              </m:r>
                              <m:r>
                                <m:rPr>
                                  <m:sty m:val="p"/>
                                </m:rPr>
                                <a:rPr lang="en-US" sz="5000" b="0" i="0" smtClean="0">
                                  <a:latin typeface="Cambria Math" charset="0"/>
                                </a:rPr>
                                <m:t>in</m:t>
                              </m:r>
                            </m:e>
                            <m:lim>
                              <m:r>
                                <a:rPr lang="en-US" sz="5000" b="0" i="1" smtClean="0">
                                  <a:latin typeface="Cambria Math" panose="02040503050406030204" pitchFamily="18" charset="0"/>
                                </a:rPr>
                                <m:t>𝐺</m:t>
                              </m:r>
                            </m:lim>
                          </m:limLow>
                        </m:fName>
                        <m:e>
                          <m:func>
                            <m:funcPr>
                              <m:ctrlPr>
                                <a:rPr lang="en-US" sz="5000" i="1" smtClean="0">
                                  <a:latin typeface="Cambria Math" charset="0"/>
                                </a:rPr>
                              </m:ctrlPr>
                            </m:funcPr>
                            <m:fName>
                              <m:limLow>
                                <m:limLowPr>
                                  <m:ctrlPr>
                                    <a:rPr lang="en-US" sz="5000" i="1" smtClean="0">
                                      <a:latin typeface="Cambria Math" charset="0"/>
                                    </a:rPr>
                                  </m:ctrlPr>
                                </m:limLow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US" sz="5000" i="0" smtClean="0">
                                      <a:latin typeface="Cambria Math" panose="02040503050406030204" pitchFamily="18" charset="0"/>
                                    </a:rPr>
                                    <m:t>m</m:t>
                                  </m:r>
                                  <m:r>
                                    <m:rPr>
                                      <m:sty m:val="p"/>
                                    </m:rPr>
                                    <a:rPr lang="en-US" sz="5000" b="0" i="0" smtClean="0">
                                      <a:latin typeface="Cambria Math" charset="0"/>
                                    </a:rPr>
                                    <m:t>ax</m:t>
                                  </m:r>
                                </m:e>
                                <m:lim>
                                  <m:r>
                                    <a:rPr lang="en-US" sz="5000" b="0" i="1" smtClean="0">
                                      <a:latin typeface="Cambria Math" panose="02040503050406030204" pitchFamily="18" charset="0"/>
                                    </a:rPr>
                                    <m:t>𝐷</m:t>
                                  </m:r>
                                </m:lim>
                              </m:limLow>
                            </m:fName>
                            <m:e>
                              <m:sSub>
                                <m:sSubPr>
                                  <m:ctrlPr>
                                    <a:rPr lang="en-US" sz="5000" i="1" smtClean="0">
                                      <a:latin typeface="Cambria Math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5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𝔼</m:t>
                                  </m:r>
                                </m:e>
                                <m:sub>
                                  <m:r>
                                    <a:rPr lang="en-US" sz="5000" b="0" i="1" smtClean="0">
                                      <a:latin typeface="Cambria Math" charset="0"/>
                                      <a:ea typeface="Cambria Math" panose="02040503050406030204" pitchFamily="18" charset="0"/>
                                    </a:rPr>
                                    <m:t>𝑥</m:t>
                                  </m:r>
                                  <m:r>
                                    <a:rPr lang="en-US" sz="5000" b="0" i="1" smtClean="0">
                                      <a:latin typeface="Cambria Math" panose="02040503050406030204" pitchFamily="18" charset="0"/>
                                    </a:rPr>
                                    <m:t>,</m:t>
                                  </m:r>
                                  <m:r>
                                    <a:rPr lang="en-US" sz="5000" b="0" i="1" smtClean="0">
                                      <a:latin typeface="Cambria Math" charset="0"/>
                                    </a:rPr>
                                    <m:t>𝑦</m:t>
                                  </m:r>
                                </m:sub>
                              </m:sSub>
                              <m:d>
                                <m:dPr>
                                  <m:begChr m:val="["/>
                                  <m:endChr m:val="]"/>
                                  <m:ctrlPr>
                                    <a:rPr lang="en-US" sz="5000" i="1" smtClean="0">
                                      <a:latin typeface="Cambria Math" charset="0"/>
                                    </a:rPr>
                                  </m:ctrlPr>
                                </m:dPr>
                                <m:e>
                                  <m:func>
                                    <m:funcPr>
                                      <m:ctrlPr>
                                        <a:rPr lang="en-US" sz="5000" i="1" smtClean="0">
                                          <a:latin typeface="Cambria Math" charset="0"/>
                                        </a:rPr>
                                      </m:ctrlPr>
                                    </m:funcPr>
                                    <m:fName>
                                      <m:r>
                                        <m:rPr>
                                          <m:sty m:val="p"/>
                                        </m:rPr>
                                        <a:rPr lang="en-US" sz="5000" i="0" smtClean="0">
                                          <a:latin typeface="Cambria Math" panose="02040503050406030204" pitchFamily="18" charset="0"/>
                                        </a:rPr>
                                        <m:t>log</m:t>
                                      </m:r>
                                    </m:fName>
                                    <m:e>
                                      <m:r>
                                        <a:rPr lang="en-US" sz="5000" b="0" i="1" smtClean="0">
                                          <a:latin typeface="Cambria Math" panose="02040503050406030204" pitchFamily="18" charset="0"/>
                                        </a:rPr>
                                        <m:t>𝐷</m:t>
                                      </m:r>
                                      <m:r>
                                        <a:rPr lang="en-US" sz="5000" b="0" i="1" smtClean="0">
                                          <a:latin typeface="Cambria Math" panose="02040503050406030204" pitchFamily="18" charset="0"/>
                                        </a:rPr>
                                        <m:t>(</m:t>
                                      </m:r>
                                      <m:r>
                                        <a:rPr lang="en-US" sz="5000" b="0" i="1" smtClean="0">
                                          <a:latin typeface="Cambria Math" panose="02040503050406030204" pitchFamily="18" charset="0"/>
                                        </a:rPr>
                                        <m:t>𝐺</m:t>
                                      </m:r>
                                      <m:d>
                                        <m:dPr>
                                          <m:ctrlPr>
                                            <a:rPr lang="en-US" sz="5000" b="0" i="1" smtClean="0">
                                              <a:latin typeface="Cambria Math" charset="0"/>
                                            </a:rPr>
                                          </m:ctrlPr>
                                        </m:dPr>
                                        <m:e>
                                          <m:r>
                                            <a:rPr lang="en-US" sz="5000" b="0" i="1" smtClean="0">
                                              <a:latin typeface="Cambria Math" charset="0"/>
                                            </a:rPr>
                                            <m:t>𝑥</m:t>
                                          </m:r>
                                        </m:e>
                                      </m:d>
                                      <m:r>
                                        <a:rPr lang="en-US" sz="5000" b="0" i="1" smtClean="0">
                                          <a:latin typeface="Cambria Math" panose="02040503050406030204" pitchFamily="18" charset="0"/>
                                        </a:rPr>
                                        <m:t>)</m:t>
                                      </m:r>
                                    </m:e>
                                  </m:func>
                                  <m:r>
                                    <a:rPr lang="en-US" sz="5000" b="0" i="1" smtClean="0">
                                      <a:latin typeface="Cambria Math" panose="02040503050406030204" pitchFamily="18" charset="0"/>
                                    </a:rPr>
                                    <m:t>+</m:t>
                                  </m:r>
                                  <m:func>
                                    <m:funcPr>
                                      <m:ctrlPr>
                                        <a:rPr lang="en-US" sz="5000" b="0" i="1" smtClean="0">
                                          <a:latin typeface="Cambria Math" charset="0"/>
                                        </a:rPr>
                                      </m:ctrlPr>
                                    </m:funcPr>
                                    <m:fName>
                                      <m:r>
                                        <m:rPr>
                                          <m:sty m:val="p"/>
                                        </m:rPr>
                                        <a:rPr lang="en-US" sz="5000" b="0" i="0" smtClean="0">
                                          <a:latin typeface="Cambria Math" panose="02040503050406030204" pitchFamily="18" charset="0"/>
                                        </a:rPr>
                                        <m:t>log</m:t>
                                      </m:r>
                                    </m:fName>
                                    <m:e>
                                      <m:r>
                                        <a:rPr lang="en-US" sz="5000" b="0" i="1" smtClean="0">
                                          <a:latin typeface="Cambria Math" panose="02040503050406030204" pitchFamily="18" charset="0"/>
                                        </a:rPr>
                                        <m:t>(1−</m:t>
                                      </m:r>
                                      <m:r>
                                        <a:rPr lang="en-US" sz="5000" b="0" i="1" smtClean="0">
                                          <a:latin typeface="Cambria Math" panose="02040503050406030204" pitchFamily="18" charset="0"/>
                                        </a:rPr>
                                        <m:t>𝐷</m:t>
                                      </m:r>
                                      <m:d>
                                        <m:dPr>
                                          <m:ctrlPr>
                                            <a:rPr lang="en-US" sz="5000" b="0" i="1" smtClean="0">
                                              <a:latin typeface="Cambria Math" charset="0"/>
                                            </a:rPr>
                                          </m:ctrlPr>
                                        </m:dPr>
                                        <m:e>
                                          <m:r>
                                            <a:rPr lang="en-US" sz="5000" b="0" i="1" smtClean="0">
                                              <a:latin typeface="Cambria Math" charset="0"/>
                                            </a:rPr>
                                            <m:t>𝑦</m:t>
                                          </m:r>
                                        </m:e>
                                      </m:d>
                                      <m:r>
                                        <a:rPr lang="en-US" sz="5000" b="0" i="1" smtClean="0">
                                          <a:latin typeface="Cambria Math" panose="02040503050406030204" pitchFamily="18" charset="0"/>
                                        </a:rPr>
                                        <m:t>)</m:t>
                                      </m:r>
                                    </m:e>
                                  </m:func>
                                </m:e>
                              </m:d>
                            </m:e>
                          </m:func>
                        </m:e>
                      </m:func>
                    </m:oMath>
                  </m:oMathPara>
                </a14:m>
                <a:endParaRPr lang="en-US" sz="5000" dirty="0"/>
              </a:p>
            </p:txBody>
          </p:sp>
        </mc:Choice>
        <mc:Fallback xmlns="">
          <p:sp>
            <p:nvSpPr>
              <p:cNvPr id="26" name="TextBox 25">
                <a:extLst>
                  <a:ext uri="{FF2B5EF4-FFF2-40B4-BE49-F238E27FC236}">
                    <a16:creationId xmlns:a16="http://schemas.microsoft.com/office/drawing/2014/main" xmlns:a14="http://schemas.microsoft.com/office/drawing/2010/main" xmlns="" id="{B5B171D9-A66D-4927-B3C1-33E0A232E74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8037" y="6448877"/>
                <a:ext cx="12118126" cy="1094852"/>
              </a:xfrm>
              <a:prstGeom prst="rect">
                <a:avLst/>
              </a:prstGeom>
              <a:blipFill rotWithShape="0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4548014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" name="pasted-image-filtered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304" y="702448"/>
            <a:ext cx="1950721" cy="1950721"/>
          </a:xfrm>
          <a:prstGeom prst="rect">
            <a:avLst/>
          </a:prstGeom>
          <a:ln w="25400">
            <a:solidFill>
              <a:srgbClr val="000000"/>
            </a:solidFill>
            <a:miter lim="400000"/>
          </a:ln>
        </p:spPr>
      </p:pic>
      <p:pic>
        <p:nvPicPr>
          <p:cNvPr id="42" name="pasted-image-enhanced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08546" y="702548"/>
            <a:ext cx="1954932" cy="1954932"/>
          </a:xfrm>
          <a:prstGeom prst="rect">
            <a:avLst/>
          </a:prstGeom>
          <a:ln w="25400">
            <a:solidFill>
              <a:srgbClr val="000000"/>
            </a:solidFill>
            <a:miter lim="400000"/>
          </a:ln>
        </p:spPr>
      </p:pic>
      <p:sp>
        <p:nvSpPr>
          <p:cNvPr id="3594" name="Shape 3594"/>
          <p:cNvSpPr/>
          <p:nvPr/>
        </p:nvSpPr>
        <p:spPr>
          <a:xfrm>
            <a:off x="10116452" y="1352207"/>
            <a:ext cx="2606612" cy="64835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2862" tIns="42862" rIns="42862" bIns="42862" anchor="ctr"/>
          <a:lstStyle>
            <a:lvl1pPr>
              <a:defRPr sz="6000"/>
            </a:lvl1pPr>
          </a:lstStyle>
          <a:p>
            <a:r>
              <a:rPr lang="en-US" dirty="0">
                <a:solidFill>
                  <a:srgbClr val="00B050"/>
                </a:solidFill>
              </a:rPr>
              <a:t>Real!</a:t>
            </a:r>
            <a:endParaRPr dirty="0">
              <a:solidFill>
                <a:srgbClr val="00B050"/>
              </a:solidFill>
            </a:endParaRPr>
          </a:p>
        </p:txBody>
      </p:sp>
      <p:sp>
        <p:nvSpPr>
          <p:cNvPr id="3579" name="Shape 3579"/>
          <p:cNvSpPr/>
          <p:nvPr/>
        </p:nvSpPr>
        <p:spPr>
          <a:xfrm>
            <a:off x="7790756" y="2486454"/>
            <a:ext cx="2188740" cy="54822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2" tIns="42862" rIns="42862" bIns="42862" anchor="ctr">
            <a:spAutoFit/>
          </a:bodyPr>
          <a:lstStyle/>
          <a:p>
            <a:r>
              <a:rPr sz="3000" dirty="0"/>
              <a:t>Discriminator</a:t>
            </a:r>
          </a:p>
        </p:txBody>
      </p:sp>
      <p:sp>
        <p:nvSpPr>
          <p:cNvPr id="3580" name="Shape 3580"/>
          <p:cNvSpPr/>
          <p:nvPr/>
        </p:nvSpPr>
        <p:spPr>
          <a:xfrm>
            <a:off x="7600156" y="1676384"/>
            <a:ext cx="2396624" cy="1"/>
          </a:xfrm>
          <a:prstGeom prst="line">
            <a:avLst/>
          </a:prstGeom>
          <a:ln w="38100">
            <a:solidFill>
              <a:srgbClr val="000000"/>
            </a:solidFill>
            <a:miter lim="400000"/>
            <a:tailEnd type="stealth"/>
          </a:ln>
        </p:spPr>
        <p:txBody>
          <a:bodyPr lIns="42862" tIns="42862" rIns="42862" bIns="42862" anchor="ctr"/>
          <a:lstStyle/>
          <a:p>
            <a:pPr>
              <a:defRPr sz="3200"/>
            </a:pPr>
            <a:endParaRPr sz="1920"/>
          </a:p>
        </p:txBody>
      </p:sp>
      <p:sp>
        <p:nvSpPr>
          <p:cNvPr id="3585" name="Shape 3585"/>
          <p:cNvSpPr/>
          <p:nvPr/>
        </p:nvSpPr>
        <p:spPr>
          <a:xfrm>
            <a:off x="2608473" y="1676324"/>
            <a:ext cx="2396624" cy="1"/>
          </a:xfrm>
          <a:prstGeom prst="line">
            <a:avLst/>
          </a:prstGeom>
          <a:ln w="38100">
            <a:solidFill>
              <a:srgbClr val="000000"/>
            </a:solidFill>
            <a:miter lim="400000"/>
            <a:tailEnd type="stealth"/>
          </a:ln>
        </p:spPr>
        <p:txBody>
          <a:bodyPr lIns="42862" tIns="42862" rIns="42862" bIns="42862" anchor="ctr"/>
          <a:lstStyle/>
          <a:p>
            <a:pPr>
              <a:defRPr sz="3200"/>
            </a:pPr>
            <a:endParaRPr sz="192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Box 29"/>
              <p:cNvSpPr txBox="1"/>
              <p:nvPr/>
            </p:nvSpPr>
            <p:spPr>
              <a:xfrm>
                <a:off x="1050972" y="-60522"/>
                <a:ext cx="548548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4000" b="0" i="0" smtClean="0">
                          <a:latin typeface="Cambria Math" panose="02040503050406030204" pitchFamily="18" charset="0"/>
                        </a:rPr>
                        <m:t>x</m:t>
                      </m:r>
                    </m:oMath>
                  </m:oMathPara>
                </a14:m>
                <a:endParaRPr lang="en-US" sz="4000" dirty="0"/>
              </a:p>
            </p:txBody>
          </p:sp>
        </mc:Choice>
        <mc:Fallback xmlns="">
          <p:sp>
            <p:nvSpPr>
              <p:cNvPr id="30" name="TextBox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50972" y="-60522"/>
                <a:ext cx="548548" cy="707886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Box 31"/>
              <p:cNvSpPr txBox="1"/>
              <p:nvPr/>
            </p:nvSpPr>
            <p:spPr>
              <a:xfrm>
                <a:off x="5614571" y="-60522"/>
                <a:ext cx="1287532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4000" b="0" i="0" smtClean="0">
                          <a:latin typeface="Cambria Math" panose="02040503050406030204" pitchFamily="18" charset="0"/>
                        </a:rPr>
                        <m:t>G</m:t>
                      </m:r>
                      <m:r>
                        <a:rPr lang="en-US" sz="4000" b="0" i="0" smtClean="0">
                          <a:latin typeface="Cambria Math" panose="02040503050406030204" pitchFamily="18" charset="0"/>
                        </a:rPr>
                        <m:t>(</m:t>
                      </m:r>
                      <m:r>
                        <m:rPr>
                          <m:sty m:val="p"/>
                        </m:rPr>
                        <a:rPr lang="en-US" sz="4000" b="0" i="0" smtClean="0">
                          <a:latin typeface="Cambria Math" panose="02040503050406030204" pitchFamily="18" charset="0"/>
                        </a:rPr>
                        <m:t>x</m:t>
                      </m:r>
                      <m:r>
                        <a:rPr lang="en-US" sz="4000" b="0" i="0" smtClean="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US" sz="4000" dirty="0"/>
              </a:p>
            </p:txBody>
          </p:sp>
        </mc:Choice>
        <mc:Fallback xmlns="">
          <p:sp>
            <p:nvSpPr>
              <p:cNvPr id="32" name="TextBox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14571" y="-60522"/>
                <a:ext cx="1287532" cy="707886"/>
              </a:xfrm>
              <a:prstGeom prst="rect">
                <a:avLst/>
              </a:prstGeom>
              <a:blipFill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35" name="Group 34"/>
          <p:cNvGrpSpPr/>
          <p:nvPr/>
        </p:nvGrpSpPr>
        <p:grpSpPr>
          <a:xfrm>
            <a:off x="8184781" y="854630"/>
            <a:ext cx="1227374" cy="1643509"/>
            <a:chOff x="1698576" y="4114800"/>
            <a:chExt cx="2232248" cy="2395642"/>
          </a:xfrm>
        </p:grpSpPr>
        <p:grpSp>
          <p:nvGrpSpPr>
            <p:cNvPr id="36" name="Group 35"/>
            <p:cNvGrpSpPr/>
            <p:nvPr/>
          </p:nvGrpSpPr>
          <p:grpSpPr>
            <a:xfrm>
              <a:off x="1698576" y="4114800"/>
              <a:ext cx="2232248" cy="2395642"/>
              <a:chOff x="2343849" y="5134736"/>
              <a:chExt cx="909648" cy="1349560"/>
            </a:xfrm>
          </p:grpSpPr>
          <p:sp>
            <p:nvSpPr>
              <p:cNvPr id="38" name="Shape 3567"/>
              <p:cNvSpPr/>
              <p:nvPr/>
            </p:nvSpPr>
            <p:spPr>
              <a:xfrm rot="10800000">
                <a:off x="268321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39" name="Shape 3568"/>
              <p:cNvSpPr/>
              <p:nvPr/>
            </p:nvSpPr>
            <p:spPr>
              <a:xfrm rot="10800000">
                <a:off x="3022591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40" name="Shape 3569"/>
              <p:cNvSpPr/>
              <p:nvPr/>
            </p:nvSpPr>
            <p:spPr>
              <a:xfrm rot="10800000">
                <a:off x="234384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37" name="Rectangle 36"/>
                <p:cNvSpPr/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solidFill>
                  <a:schemeClr val="bg1"/>
                </a:solidFill>
                <a:ln w="28575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14:m>
                    <m:oMathPara xmlns:m="http://schemas.openxmlformats.org/officeDocument/2006/math">
                      <m:oMathParaPr>
                        <m:jc m:val="center"/>
                      </m:oMathParaPr>
                      <m:oMath xmlns:m="http://schemas.openxmlformats.org/officeDocument/2006/math">
                        <m:r>
                          <m:rPr>
                            <m:sty m:val="p"/>
                          </m:rPr>
                          <a:rPr lang="en-US" sz="5000" b="0" i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D</m:t>
                        </m:r>
                      </m:oMath>
                    </m:oMathPara>
                  </a14:m>
                  <a:endParaRPr lang="en-US" sz="5000" dirty="0">
                    <a:solidFill>
                      <a:schemeClr val="tx1"/>
                    </a:solidFill>
                  </a:endParaRPr>
                </a:p>
              </p:txBody>
            </p:sp>
          </mc:Choice>
          <mc:Fallback xmlns="">
            <p:sp>
              <p:nvSpPr>
                <p:cNvPr id="37" name="Rectangle 36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blipFill>
                  <a:blip r:embed="rId8"/>
                  <a:stretch>
                    <a:fillRect/>
                  </a:stretch>
                </a:blipFill>
                <a:ln w="28575">
                  <a:solidFill>
                    <a:schemeClr val="tx1"/>
                  </a:solidFill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41" name="Shape 3565"/>
          <p:cNvSpPr/>
          <p:nvPr/>
        </p:nvSpPr>
        <p:spPr>
          <a:xfrm>
            <a:off x="2922712" y="2486454"/>
            <a:ext cx="1682319" cy="54822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2" tIns="42862" rIns="42862" bIns="42862" anchor="ctr">
            <a:spAutoFit/>
          </a:bodyPr>
          <a:lstStyle/>
          <a:p>
            <a:r>
              <a:rPr sz="3000" dirty="0"/>
              <a:t>Generator</a:t>
            </a:r>
          </a:p>
        </p:txBody>
      </p:sp>
      <p:grpSp>
        <p:nvGrpSpPr>
          <p:cNvPr id="56" name="Group 55"/>
          <p:cNvGrpSpPr/>
          <p:nvPr/>
        </p:nvGrpSpPr>
        <p:grpSpPr>
          <a:xfrm>
            <a:off x="3193098" y="854570"/>
            <a:ext cx="1227374" cy="1643509"/>
            <a:chOff x="1698576" y="4114800"/>
            <a:chExt cx="2232248" cy="2395642"/>
          </a:xfrm>
        </p:grpSpPr>
        <p:grpSp>
          <p:nvGrpSpPr>
            <p:cNvPr id="57" name="Group 56"/>
            <p:cNvGrpSpPr/>
            <p:nvPr/>
          </p:nvGrpSpPr>
          <p:grpSpPr>
            <a:xfrm>
              <a:off x="1698576" y="4114800"/>
              <a:ext cx="2232248" cy="2395642"/>
              <a:chOff x="2343849" y="5134736"/>
              <a:chExt cx="909648" cy="1349560"/>
            </a:xfrm>
          </p:grpSpPr>
          <p:sp>
            <p:nvSpPr>
              <p:cNvPr id="59" name="Shape 3567"/>
              <p:cNvSpPr/>
              <p:nvPr/>
            </p:nvSpPr>
            <p:spPr>
              <a:xfrm rot="10800000">
                <a:off x="268321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60" name="Shape 3568"/>
              <p:cNvSpPr/>
              <p:nvPr/>
            </p:nvSpPr>
            <p:spPr>
              <a:xfrm rot="10800000">
                <a:off x="3022591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61" name="Shape 3569"/>
              <p:cNvSpPr/>
              <p:nvPr/>
            </p:nvSpPr>
            <p:spPr>
              <a:xfrm rot="10800000">
                <a:off x="234384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58" name="Rectangle 57"/>
                <p:cNvSpPr/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solidFill>
                  <a:schemeClr val="bg1"/>
                </a:solidFill>
                <a:ln w="28575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m:rPr>
                            <m:sty m:val="p"/>
                          </m:rPr>
                          <a:rPr lang="en-US" altLang="zh-CN" sz="5000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G</m:t>
                        </m:r>
                      </m:oMath>
                    </m:oMathPara>
                  </a14:m>
                  <a:endParaRPr lang="en-US" sz="5000" dirty="0">
                    <a:solidFill>
                      <a:schemeClr val="tx1"/>
                    </a:solidFill>
                  </a:endParaRPr>
                </a:p>
              </p:txBody>
            </p:sp>
          </mc:Choice>
          <mc:Fallback xmlns="">
            <p:sp>
              <p:nvSpPr>
                <p:cNvPr id="58" name="Rectangle 57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blipFill>
                  <a:blip r:embed="rId9"/>
                  <a:stretch>
                    <a:fillRect/>
                  </a:stretch>
                </a:blipFill>
                <a:ln w="28575">
                  <a:solidFill>
                    <a:schemeClr val="tx1"/>
                  </a:solidFill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Box 23">
                <a:extLst>
                  <a:ext uri="{FF2B5EF4-FFF2-40B4-BE49-F238E27FC236}">
                    <a16:creationId xmlns:a16="http://schemas.microsoft.com/office/drawing/2014/main" xmlns="" id="{B5B171D9-A66D-4927-B3C1-33E0A232E74C}"/>
                  </a:ext>
                </a:extLst>
              </p:cNvPr>
              <p:cNvSpPr txBox="1"/>
              <p:nvPr/>
            </p:nvSpPr>
            <p:spPr>
              <a:xfrm>
                <a:off x="838037" y="6448877"/>
                <a:ext cx="12118126" cy="10948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en-US" sz="5000" i="1" smtClean="0">
                              <a:latin typeface="Cambria Math" charset="0"/>
                            </a:rPr>
                          </m:ctrlPr>
                        </m:funcPr>
                        <m:fName>
                          <m:limLow>
                            <m:limLowPr>
                              <m:ctrlPr>
                                <a:rPr lang="en-US" sz="5000" i="1" smtClean="0">
                                  <a:latin typeface="Cambria Math" charset="0"/>
                                </a:rPr>
                              </m:ctrlPr>
                            </m:limLowPr>
                            <m:e>
                              <m:r>
                                <m:rPr>
                                  <m:sty m:val="p"/>
                                </m:rPr>
                                <a:rPr lang="en-US" sz="5000" i="0" smtClean="0">
                                  <a:latin typeface="Cambria Math" charset="0"/>
                                </a:rPr>
                                <m:t>m</m:t>
                              </m:r>
                              <m:r>
                                <m:rPr>
                                  <m:sty m:val="p"/>
                                </m:rPr>
                                <a:rPr lang="en-US" sz="5000" b="0" i="0" smtClean="0">
                                  <a:latin typeface="Cambria Math" charset="0"/>
                                </a:rPr>
                                <m:t>in</m:t>
                              </m:r>
                            </m:e>
                            <m:lim>
                              <m:r>
                                <a:rPr lang="en-US" sz="5000" b="0" i="1" smtClean="0">
                                  <a:latin typeface="Cambria Math" panose="02040503050406030204" pitchFamily="18" charset="0"/>
                                </a:rPr>
                                <m:t>𝐺</m:t>
                              </m:r>
                            </m:lim>
                          </m:limLow>
                        </m:fName>
                        <m:e>
                          <m:func>
                            <m:funcPr>
                              <m:ctrlPr>
                                <a:rPr lang="en-US" sz="5000" i="1" smtClean="0">
                                  <a:latin typeface="Cambria Math" charset="0"/>
                                </a:rPr>
                              </m:ctrlPr>
                            </m:funcPr>
                            <m:fName>
                              <m:limLow>
                                <m:limLowPr>
                                  <m:ctrlPr>
                                    <a:rPr lang="en-US" sz="5000" i="1" smtClean="0">
                                      <a:latin typeface="Cambria Math" charset="0"/>
                                    </a:rPr>
                                  </m:ctrlPr>
                                </m:limLow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US" sz="5000" i="0" smtClean="0">
                                      <a:latin typeface="Cambria Math" panose="02040503050406030204" pitchFamily="18" charset="0"/>
                                    </a:rPr>
                                    <m:t>m</m:t>
                                  </m:r>
                                  <m:r>
                                    <m:rPr>
                                      <m:sty m:val="p"/>
                                    </m:rPr>
                                    <a:rPr lang="en-US" sz="5000" b="0" i="0" smtClean="0">
                                      <a:latin typeface="Cambria Math" charset="0"/>
                                    </a:rPr>
                                    <m:t>ax</m:t>
                                  </m:r>
                                </m:e>
                                <m:lim>
                                  <m:r>
                                    <a:rPr lang="en-US" sz="5000" b="0" i="1" smtClean="0">
                                      <a:latin typeface="Cambria Math" panose="02040503050406030204" pitchFamily="18" charset="0"/>
                                    </a:rPr>
                                    <m:t>𝐷</m:t>
                                  </m:r>
                                </m:lim>
                              </m:limLow>
                            </m:fName>
                            <m:e>
                              <m:sSub>
                                <m:sSubPr>
                                  <m:ctrlPr>
                                    <a:rPr lang="en-US" sz="5000" i="1" smtClean="0">
                                      <a:latin typeface="Cambria Math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5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𝔼</m:t>
                                  </m:r>
                                </m:e>
                                <m:sub>
                                  <m:r>
                                    <a:rPr lang="en-US" sz="5000" b="0" i="1" smtClean="0">
                                      <a:latin typeface="Cambria Math" charset="0"/>
                                      <a:ea typeface="Cambria Math" panose="02040503050406030204" pitchFamily="18" charset="0"/>
                                    </a:rPr>
                                    <m:t>𝑥</m:t>
                                  </m:r>
                                  <m:r>
                                    <a:rPr lang="en-US" sz="5000" b="0" i="1" smtClean="0">
                                      <a:latin typeface="Cambria Math" panose="02040503050406030204" pitchFamily="18" charset="0"/>
                                    </a:rPr>
                                    <m:t>,</m:t>
                                  </m:r>
                                  <m:r>
                                    <a:rPr lang="en-US" sz="5000" b="0" i="1" smtClean="0">
                                      <a:latin typeface="Cambria Math" charset="0"/>
                                    </a:rPr>
                                    <m:t>𝑦</m:t>
                                  </m:r>
                                </m:sub>
                              </m:sSub>
                              <m:d>
                                <m:dPr>
                                  <m:begChr m:val="["/>
                                  <m:endChr m:val="]"/>
                                  <m:ctrlPr>
                                    <a:rPr lang="en-US" sz="5000" i="1" smtClean="0">
                                      <a:latin typeface="Cambria Math" charset="0"/>
                                    </a:rPr>
                                  </m:ctrlPr>
                                </m:dPr>
                                <m:e>
                                  <m:func>
                                    <m:funcPr>
                                      <m:ctrlPr>
                                        <a:rPr lang="en-US" sz="5000" i="1" smtClean="0">
                                          <a:latin typeface="Cambria Math" charset="0"/>
                                        </a:rPr>
                                      </m:ctrlPr>
                                    </m:funcPr>
                                    <m:fName>
                                      <m:r>
                                        <m:rPr>
                                          <m:sty m:val="p"/>
                                        </m:rPr>
                                        <a:rPr lang="en-US" sz="5000" i="0" smtClean="0">
                                          <a:latin typeface="Cambria Math" panose="02040503050406030204" pitchFamily="18" charset="0"/>
                                        </a:rPr>
                                        <m:t>log</m:t>
                                      </m:r>
                                    </m:fName>
                                    <m:e>
                                      <m:r>
                                        <a:rPr lang="en-US" sz="5000" b="0" i="1" smtClean="0">
                                          <a:latin typeface="Cambria Math" panose="02040503050406030204" pitchFamily="18" charset="0"/>
                                        </a:rPr>
                                        <m:t>𝐷</m:t>
                                      </m:r>
                                      <m:r>
                                        <a:rPr lang="en-US" sz="5000" b="0" i="1" smtClean="0">
                                          <a:latin typeface="Cambria Math" panose="02040503050406030204" pitchFamily="18" charset="0"/>
                                        </a:rPr>
                                        <m:t>(</m:t>
                                      </m:r>
                                      <m:r>
                                        <a:rPr lang="en-US" sz="5000" b="0" i="1" smtClean="0">
                                          <a:latin typeface="Cambria Math" panose="02040503050406030204" pitchFamily="18" charset="0"/>
                                        </a:rPr>
                                        <m:t>𝐺</m:t>
                                      </m:r>
                                      <m:d>
                                        <m:dPr>
                                          <m:ctrlPr>
                                            <a:rPr lang="en-US" sz="5000" b="0" i="1" smtClean="0">
                                              <a:latin typeface="Cambria Math" charset="0"/>
                                            </a:rPr>
                                          </m:ctrlPr>
                                        </m:dPr>
                                        <m:e>
                                          <m:r>
                                            <a:rPr lang="en-US" sz="5000" b="0" i="1" smtClean="0">
                                              <a:latin typeface="Cambria Math" charset="0"/>
                                            </a:rPr>
                                            <m:t>𝑥</m:t>
                                          </m:r>
                                        </m:e>
                                      </m:d>
                                      <m:r>
                                        <a:rPr lang="en-US" sz="5000" b="0" i="1" smtClean="0">
                                          <a:latin typeface="Cambria Math" panose="02040503050406030204" pitchFamily="18" charset="0"/>
                                        </a:rPr>
                                        <m:t>)</m:t>
                                      </m:r>
                                    </m:e>
                                  </m:func>
                                  <m:r>
                                    <a:rPr lang="en-US" sz="5000" b="0" i="1" smtClean="0">
                                      <a:latin typeface="Cambria Math" panose="02040503050406030204" pitchFamily="18" charset="0"/>
                                    </a:rPr>
                                    <m:t>+</m:t>
                                  </m:r>
                                  <m:func>
                                    <m:funcPr>
                                      <m:ctrlPr>
                                        <a:rPr lang="en-US" sz="5000" b="0" i="1" smtClean="0">
                                          <a:latin typeface="Cambria Math" charset="0"/>
                                        </a:rPr>
                                      </m:ctrlPr>
                                    </m:funcPr>
                                    <m:fName>
                                      <m:r>
                                        <m:rPr>
                                          <m:sty m:val="p"/>
                                        </m:rPr>
                                        <a:rPr lang="en-US" sz="5000" b="0" i="0" smtClean="0">
                                          <a:latin typeface="Cambria Math" panose="02040503050406030204" pitchFamily="18" charset="0"/>
                                        </a:rPr>
                                        <m:t>log</m:t>
                                      </m:r>
                                    </m:fName>
                                    <m:e>
                                      <m:r>
                                        <a:rPr lang="en-US" sz="5000" b="0" i="1" smtClean="0">
                                          <a:latin typeface="Cambria Math" panose="02040503050406030204" pitchFamily="18" charset="0"/>
                                        </a:rPr>
                                        <m:t>(1−</m:t>
                                      </m:r>
                                      <m:r>
                                        <a:rPr lang="en-US" sz="5000" b="0" i="1" smtClean="0">
                                          <a:latin typeface="Cambria Math" panose="02040503050406030204" pitchFamily="18" charset="0"/>
                                        </a:rPr>
                                        <m:t>𝐷</m:t>
                                      </m:r>
                                      <m:d>
                                        <m:dPr>
                                          <m:ctrlPr>
                                            <a:rPr lang="en-US" sz="5000" b="0" i="1" smtClean="0">
                                              <a:latin typeface="Cambria Math" charset="0"/>
                                            </a:rPr>
                                          </m:ctrlPr>
                                        </m:dPr>
                                        <m:e>
                                          <m:r>
                                            <a:rPr lang="en-US" sz="5000" b="0" i="1" smtClean="0">
                                              <a:latin typeface="Cambria Math" charset="0"/>
                                            </a:rPr>
                                            <m:t>𝑦</m:t>
                                          </m:r>
                                        </m:e>
                                      </m:d>
                                      <m:r>
                                        <a:rPr lang="en-US" sz="5000" b="0" i="1" smtClean="0">
                                          <a:latin typeface="Cambria Math" panose="02040503050406030204" pitchFamily="18" charset="0"/>
                                        </a:rPr>
                                        <m:t>)</m:t>
                                      </m:r>
                                    </m:e>
                                  </m:func>
                                </m:e>
                              </m:d>
                            </m:e>
                          </m:func>
                        </m:e>
                      </m:func>
                    </m:oMath>
                  </m:oMathPara>
                </a14:m>
                <a:endParaRPr lang="en-US" sz="5000" dirty="0"/>
              </a:p>
            </p:txBody>
          </p:sp>
        </mc:Choice>
        <mc:Fallback xmlns="">
          <p:sp>
            <p:nvSpPr>
              <p:cNvPr id="24" name="TextBox 23">
                <a:extLst>
                  <a:ext uri="{FF2B5EF4-FFF2-40B4-BE49-F238E27FC236}">
                    <a16:creationId xmlns:a16="http://schemas.microsoft.com/office/drawing/2014/main" xmlns:a14="http://schemas.microsoft.com/office/drawing/2010/main" xmlns="" id="{B5B171D9-A66D-4927-B3C1-33E0A232E74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8037" y="6448877"/>
                <a:ext cx="12118126" cy="1094852"/>
              </a:xfrm>
              <a:prstGeom prst="rect">
                <a:avLst/>
              </a:prstGeom>
              <a:blipFill rotWithShape="0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01713653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" name="pasted-image-filtered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304" y="702448"/>
            <a:ext cx="1950721" cy="1950721"/>
          </a:xfrm>
          <a:prstGeom prst="rect">
            <a:avLst/>
          </a:prstGeom>
          <a:ln w="25400">
            <a:solidFill>
              <a:srgbClr val="000000"/>
            </a:solidFill>
            <a:miter lim="400000"/>
          </a:ln>
        </p:spPr>
      </p:pic>
      <p:pic>
        <p:nvPicPr>
          <p:cNvPr id="42" name="pasted-image-enhanced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08546" y="702548"/>
            <a:ext cx="1954932" cy="1954932"/>
          </a:xfrm>
          <a:prstGeom prst="rect">
            <a:avLst/>
          </a:prstGeom>
          <a:ln w="25400">
            <a:solidFill>
              <a:srgbClr val="000000"/>
            </a:solidFill>
            <a:miter lim="400000"/>
          </a:ln>
        </p:spPr>
      </p:pic>
      <p:sp>
        <p:nvSpPr>
          <p:cNvPr id="3579" name="Shape 3579"/>
          <p:cNvSpPr/>
          <p:nvPr/>
        </p:nvSpPr>
        <p:spPr>
          <a:xfrm>
            <a:off x="7790756" y="2486454"/>
            <a:ext cx="2188740" cy="54822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2" tIns="42862" rIns="42862" bIns="42862" anchor="ctr">
            <a:spAutoFit/>
          </a:bodyPr>
          <a:lstStyle/>
          <a:p>
            <a:r>
              <a:rPr sz="3000" dirty="0"/>
              <a:t>Discriminator</a:t>
            </a:r>
          </a:p>
        </p:txBody>
      </p:sp>
      <p:sp>
        <p:nvSpPr>
          <p:cNvPr id="3580" name="Shape 3580"/>
          <p:cNvSpPr/>
          <p:nvPr/>
        </p:nvSpPr>
        <p:spPr>
          <a:xfrm>
            <a:off x="7600156" y="1676384"/>
            <a:ext cx="2396624" cy="1"/>
          </a:xfrm>
          <a:prstGeom prst="line">
            <a:avLst/>
          </a:prstGeom>
          <a:ln w="38100">
            <a:solidFill>
              <a:srgbClr val="000000"/>
            </a:solidFill>
            <a:miter lim="400000"/>
            <a:tailEnd type="stealth"/>
          </a:ln>
        </p:spPr>
        <p:txBody>
          <a:bodyPr lIns="42862" tIns="42862" rIns="42862" bIns="42862" anchor="ctr"/>
          <a:lstStyle/>
          <a:p>
            <a:pPr>
              <a:defRPr sz="3200"/>
            </a:pPr>
            <a:endParaRPr sz="1920"/>
          </a:p>
        </p:txBody>
      </p:sp>
      <p:sp>
        <p:nvSpPr>
          <p:cNvPr id="3585" name="Shape 3585"/>
          <p:cNvSpPr/>
          <p:nvPr/>
        </p:nvSpPr>
        <p:spPr>
          <a:xfrm>
            <a:off x="2608473" y="1676324"/>
            <a:ext cx="2396624" cy="1"/>
          </a:xfrm>
          <a:prstGeom prst="line">
            <a:avLst/>
          </a:prstGeom>
          <a:ln w="38100">
            <a:solidFill>
              <a:srgbClr val="000000"/>
            </a:solidFill>
            <a:miter lim="400000"/>
            <a:tailEnd type="stealth"/>
          </a:ln>
        </p:spPr>
        <p:txBody>
          <a:bodyPr lIns="42862" tIns="42862" rIns="42862" bIns="42862" anchor="ctr"/>
          <a:lstStyle/>
          <a:p>
            <a:pPr>
              <a:defRPr sz="3200"/>
            </a:pPr>
            <a:endParaRPr sz="192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Box 29"/>
              <p:cNvSpPr txBox="1"/>
              <p:nvPr/>
            </p:nvSpPr>
            <p:spPr>
              <a:xfrm>
                <a:off x="1050972" y="-60522"/>
                <a:ext cx="548548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4000" b="0" i="0" smtClean="0">
                          <a:latin typeface="Cambria Math" panose="02040503050406030204" pitchFamily="18" charset="0"/>
                        </a:rPr>
                        <m:t>x</m:t>
                      </m:r>
                    </m:oMath>
                  </m:oMathPara>
                </a14:m>
                <a:endParaRPr lang="en-US" sz="4000" dirty="0"/>
              </a:p>
            </p:txBody>
          </p:sp>
        </mc:Choice>
        <mc:Fallback xmlns="">
          <p:sp>
            <p:nvSpPr>
              <p:cNvPr id="30" name="TextBox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50972" y="-60522"/>
                <a:ext cx="548548" cy="707886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Box 31"/>
              <p:cNvSpPr txBox="1"/>
              <p:nvPr/>
            </p:nvSpPr>
            <p:spPr>
              <a:xfrm>
                <a:off x="5614571" y="-60522"/>
                <a:ext cx="1287532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4000" b="0" i="0" smtClean="0">
                          <a:latin typeface="Cambria Math" panose="02040503050406030204" pitchFamily="18" charset="0"/>
                        </a:rPr>
                        <m:t>G</m:t>
                      </m:r>
                      <m:r>
                        <a:rPr lang="en-US" sz="4000" b="0" i="0" smtClean="0">
                          <a:latin typeface="Cambria Math" panose="02040503050406030204" pitchFamily="18" charset="0"/>
                        </a:rPr>
                        <m:t>(</m:t>
                      </m:r>
                      <m:r>
                        <m:rPr>
                          <m:sty m:val="p"/>
                        </m:rPr>
                        <a:rPr lang="en-US" sz="4000" b="0" i="0" smtClean="0">
                          <a:latin typeface="Cambria Math" panose="02040503050406030204" pitchFamily="18" charset="0"/>
                        </a:rPr>
                        <m:t>x</m:t>
                      </m:r>
                      <m:r>
                        <a:rPr lang="en-US" sz="4000" b="0" i="0" smtClean="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US" sz="4000" dirty="0"/>
              </a:p>
            </p:txBody>
          </p:sp>
        </mc:Choice>
        <mc:Fallback xmlns="">
          <p:sp>
            <p:nvSpPr>
              <p:cNvPr id="32" name="TextBox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14571" y="-60522"/>
                <a:ext cx="1287532" cy="707886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35" name="Group 34"/>
          <p:cNvGrpSpPr/>
          <p:nvPr/>
        </p:nvGrpSpPr>
        <p:grpSpPr>
          <a:xfrm>
            <a:off x="8184781" y="854630"/>
            <a:ext cx="1227374" cy="1643509"/>
            <a:chOff x="1698576" y="4114800"/>
            <a:chExt cx="2232248" cy="2395642"/>
          </a:xfrm>
        </p:grpSpPr>
        <p:grpSp>
          <p:nvGrpSpPr>
            <p:cNvPr id="36" name="Group 35"/>
            <p:cNvGrpSpPr/>
            <p:nvPr/>
          </p:nvGrpSpPr>
          <p:grpSpPr>
            <a:xfrm>
              <a:off x="1698576" y="4114800"/>
              <a:ext cx="2232248" cy="2395642"/>
              <a:chOff x="2343849" y="5134736"/>
              <a:chExt cx="909648" cy="1349560"/>
            </a:xfrm>
          </p:grpSpPr>
          <p:sp>
            <p:nvSpPr>
              <p:cNvPr id="38" name="Shape 3567"/>
              <p:cNvSpPr/>
              <p:nvPr/>
            </p:nvSpPr>
            <p:spPr>
              <a:xfrm rot="10800000">
                <a:off x="268321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39" name="Shape 3568"/>
              <p:cNvSpPr/>
              <p:nvPr/>
            </p:nvSpPr>
            <p:spPr>
              <a:xfrm rot="10800000">
                <a:off x="3022591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40" name="Shape 3569"/>
              <p:cNvSpPr/>
              <p:nvPr/>
            </p:nvSpPr>
            <p:spPr>
              <a:xfrm rot="10800000">
                <a:off x="234384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37" name="Rectangle 36"/>
                <p:cNvSpPr/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solidFill>
                  <a:schemeClr val="bg1"/>
                </a:solidFill>
                <a:ln w="28575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14:m>
                    <m:oMathPara xmlns:m="http://schemas.openxmlformats.org/officeDocument/2006/math">
                      <m:oMathParaPr>
                        <m:jc m:val="center"/>
                      </m:oMathParaPr>
                      <m:oMath xmlns:m="http://schemas.openxmlformats.org/officeDocument/2006/math">
                        <m:r>
                          <m:rPr>
                            <m:sty m:val="p"/>
                          </m:rPr>
                          <a:rPr lang="en-US" sz="5000" b="0" i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D</m:t>
                        </m:r>
                      </m:oMath>
                    </m:oMathPara>
                  </a14:m>
                  <a:endParaRPr lang="en-US" sz="5000" dirty="0">
                    <a:solidFill>
                      <a:schemeClr val="tx1"/>
                    </a:solidFill>
                  </a:endParaRPr>
                </a:p>
              </p:txBody>
            </p:sp>
          </mc:Choice>
          <mc:Fallback xmlns="">
            <p:sp>
              <p:nvSpPr>
                <p:cNvPr id="37" name="Rectangle 36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blipFill>
                  <a:blip r:embed="rId7"/>
                  <a:stretch>
                    <a:fillRect/>
                  </a:stretch>
                </a:blipFill>
                <a:ln w="28575">
                  <a:solidFill>
                    <a:schemeClr val="tx1"/>
                  </a:solidFill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41" name="Shape 3565"/>
          <p:cNvSpPr/>
          <p:nvPr/>
        </p:nvSpPr>
        <p:spPr>
          <a:xfrm>
            <a:off x="2922712" y="2486454"/>
            <a:ext cx="1682319" cy="54822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2" tIns="42862" rIns="42862" bIns="42862" anchor="ctr">
            <a:spAutoFit/>
          </a:bodyPr>
          <a:lstStyle/>
          <a:p>
            <a:r>
              <a:rPr sz="3000" dirty="0"/>
              <a:t>Generator</a:t>
            </a:r>
          </a:p>
        </p:txBody>
      </p:sp>
      <p:grpSp>
        <p:nvGrpSpPr>
          <p:cNvPr id="56" name="Group 55"/>
          <p:cNvGrpSpPr/>
          <p:nvPr/>
        </p:nvGrpSpPr>
        <p:grpSpPr>
          <a:xfrm>
            <a:off x="3193098" y="854570"/>
            <a:ext cx="1227374" cy="1643509"/>
            <a:chOff x="1698576" y="4114800"/>
            <a:chExt cx="2232248" cy="2395642"/>
          </a:xfrm>
        </p:grpSpPr>
        <p:grpSp>
          <p:nvGrpSpPr>
            <p:cNvPr id="57" name="Group 56"/>
            <p:cNvGrpSpPr/>
            <p:nvPr/>
          </p:nvGrpSpPr>
          <p:grpSpPr>
            <a:xfrm>
              <a:off x="1698576" y="4114800"/>
              <a:ext cx="2232248" cy="2395642"/>
              <a:chOff x="2343849" y="5134736"/>
              <a:chExt cx="909648" cy="1349560"/>
            </a:xfrm>
          </p:grpSpPr>
          <p:sp>
            <p:nvSpPr>
              <p:cNvPr id="59" name="Shape 3567"/>
              <p:cNvSpPr/>
              <p:nvPr/>
            </p:nvSpPr>
            <p:spPr>
              <a:xfrm rot="10800000">
                <a:off x="268321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60" name="Shape 3568"/>
              <p:cNvSpPr/>
              <p:nvPr/>
            </p:nvSpPr>
            <p:spPr>
              <a:xfrm rot="10800000">
                <a:off x="3022591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61" name="Shape 3569"/>
              <p:cNvSpPr/>
              <p:nvPr/>
            </p:nvSpPr>
            <p:spPr>
              <a:xfrm rot="10800000">
                <a:off x="234384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58" name="Rectangle 57"/>
                <p:cNvSpPr/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solidFill>
                  <a:schemeClr val="bg1"/>
                </a:solidFill>
                <a:ln w="28575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m:rPr>
                            <m:sty m:val="p"/>
                          </m:rPr>
                          <a:rPr lang="en-US" altLang="zh-CN" sz="5000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G</m:t>
                        </m:r>
                      </m:oMath>
                    </m:oMathPara>
                  </a14:m>
                  <a:endParaRPr lang="en-US" sz="5000" dirty="0">
                    <a:solidFill>
                      <a:schemeClr val="tx1"/>
                    </a:solidFill>
                  </a:endParaRPr>
                </a:p>
              </p:txBody>
            </p:sp>
          </mc:Choice>
          <mc:Fallback xmlns="">
            <p:sp>
              <p:nvSpPr>
                <p:cNvPr id="58" name="Rectangle 57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blipFill>
                  <a:blip r:embed="rId8"/>
                  <a:stretch>
                    <a:fillRect/>
                  </a:stretch>
                </a:blipFill>
                <a:ln w="28575">
                  <a:solidFill>
                    <a:schemeClr val="tx1"/>
                  </a:solidFill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26" name="Shape 3594"/>
          <p:cNvSpPr/>
          <p:nvPr/>
        </p:nvSpPr>
        <p:spPr>
          <a:xfrm>
            <a:off x="10116452" y="1352207"/>
            <a:ext cx="4039508" cy="64835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2862" tIns="42862" rIns="42862" bIns="42862" anchor="ctr"/>
          <a:lstStyle>
            <a:lvl1pPr>
              <a:defRPr sz="6000"/>
            </a:lvl1pPr>
          </a:lstStyle>
          <a:p>
            <a:r>
              <a:rPr lang="en-US" dirty="0">
                <a:solidFill>
                  <a:srgbClr val="00B050"/>
                </a:solidFill>
              </a:rPr>
              <a:t>Real too!</a:t>
            </a:r>
            <a:endParaRPr dirty="0">
              <a:solidFill>
                <a:srgbClr val="00B05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Box 23">
                <a:extLst>
                  <a:ext uri="{FF2B5EF4-FFF2-40B4-BE49-F238E27FC236}">
                    <a16:creationId xmlns:a16="http://schemas.microsoft.com/office/drawing/2014/main" xmlns="" id="{B5B171D9-A66D-4927-B3C1-33E0A232E74C}"/>
                  </a:ext>
                </a:extLst>
              </p:cNvPr>
              <p:cNvSpPr txBox="1"/>
              <p:nvPr/>
            </p:nvSpPr>
            <p:spPr>
              <a:xfrm>
                <a:off x="838037" y="6448877"/>
                <a:ext cx="12118126" cy="10948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en-US" sz="5000" i="1" smtClean="0">
                              <a:latin typeface="Cambria Math" charset="0"/>
                            </a:rPr>
                          </m:ctrlPr>
                        </m:funcPr>
                        <m:fName>
                          <m:limLow>
                            <m:limLowPr>
                              <m:ctrlPr>
                                <a:rPr lang="en-US" sz="5000" i="1" smtClean="0">
                                  <a:latin typeface="Cambria Math" charset="0"/>
                                </a:rPr>
                              </m:ctrlPr>
                            </m:limLowPr>
                            <m:e>
                              <m:r>
                                <m:rPr>
                                  <m:sty m:val="p"/>
                                </m:rPr>
                                <a:rPr lang="en-US" sz="5000" i="0" smtClean="0">
                                  <a:latin typeface="Cambria Math" charset="0"/>
                                </a:rPr>
                                <m:t>m</m:t>
                              </m:r>
                              <m:r>
                                <m:rPr>
                                  <m:sty m:val="p"/>
                                </m:rPr>
                                <a:rPr lang="en-US" sz="5000" b="0" i="0" smtClean="0">
                                  <a:latin typeface="Cambria Math" charset="0"/>
                                </a:rPr>
                                <m:t>in</m:t>
                              </m:r>
                            </m:e>
                            <m:lim>
                              <m:r>
                                <a:rPr lang="en-US" sz="5000" b="0" i="1" smtClean="0">
                                  <a:latin typeface="Cambria Math" panose="02040503050406030204" pitchFamily="18" charset="0"/>
                                </a:rPr>
                                <m:t>𝐺</m:t>
                              </m:r>
                            </m:lim>
                          </m:limLow>
                        </m:fName>
                        <m:e>
                          <m:func>
                            <m:funcPr>
                              <m:ctrlPr>
                                <a:rPr lang="en-US" sz="5000" i="1" smtClean="0">
                                  <a:latin typeface="Cambria Math" charset="0"/>
                                </a:rPr>
                              </m:ctrlPr>
                            </m:funcPr>
                            <m:fName>
                              <m:limLow>
                                <m:limLowPr>
                                  <m:ctrlPr>
                                    <a:rPr lang="en-US" sz="5000" i="1" smtClean="0">
                                      <a:latin typeface="Cambria Math" charset="0"/>
                                    </a:rPr>
                                  </m:ctrlPr>
                                </m:limLow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US" sz="5000" i="0" smtClean="0">
                                      <a:latin typeface="Cambria Math" panose="02040503050406030204" pitchFamily="18" charset="0"/>
                                    </a:rPr>
                                    <m:t>m</m:t>
                                  </m:r>
                                  <m:r>
                                    <m:rPr>
                                      <m:sty m:val="p"/>
                                    </m:rPr>
                                    <a:rPr lang="en-US" sz="5000" b="0" i="0" smtClean="0">
                                      <a:latin typeface="Cambria Math" charset="0"/>
                                    </a:rPr>
                                    <m:t>ax</m:t>
                                  </m:r>
                                </m:e>
                                <m:lim>
                                  <m:r>
                                    <a:rPr lang="en-US" sz="5000" b="0" i="1" smtClean="0">
                                      <a:latin typeface="Cambria Math" panose="02040503050406030204" pitchFamily="18" charset="0"/>
                                    </a:rPr>
                                    <m:t>𝐷</m:t>
                                  </m:r>
                                </m:lim>
                              </m:limLow>
                            </m:fName>
                            <m:e>
                              <m:sSub>
                                <m:sSubPr>
                                  <m:ctrlPr>
                                    <a:rPr lang="en-US" sz="5000" i="1" smtClean="0">
                                      <a:latin typeface="Cambria Math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5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𝔼</m:t>
                                  </m:r>
                                </m:e>
                                <m:sub>
                                  <m:r>
                                    <a:rPr lang="en-US" sz="5000" b="0" i="1" smtClean="0">
                                      <a:latin typeface="Cambria Math" charset="0"/>
                                      <a:ea typeface="Cambria Math" panose="02040503050406030204" pitchFamily="18" charset="0"/>
                                    </a:rPr>
                                    <m:t>𝑥</m:t>
                                  </m:r>
                                  <m:r>
                                    <a:rPr lang="en-US" sz="5000" b="0" i="1" smtClean="0">
                                      <a:latin typeface="Cambria Math" panose="02040503050406030204" pitchFamily="18" charset="0"/>
                                    </a:rPr>
                                    <m:t>,</m:t>
                                  </m:r>
                                  <m:r>
                                    <a:rPr lang="en-US" sz="5000" b="0" i="1" smtClean="0">
                                      <a:latin typeface="Cambria Math" charset="0"/>
                                    </a:rPr>
                                    <m:t>𝑦</m:t>
                                  </m:r>
                                </m:sub>
                              </m:sSub>
                              <m:d>
                                <m:dPr>
                                  <m:begChr m:val="["/>
                                  <m:endChr m:val="]"/>
                                  <m:ctrlPr>
                                    <a:rPr lang="en-US" sz="5000" i="1" smtClean="0">
                                      <a:latin typeface="Cambria Math" charset="0"/>
                                    </a:rPr>
                                  </m:ctrlPr>
                                </m:dPr>
                                <m:e>
                                  <m:func>
                                    <m:funcPr>
                                      <m:ctrlPr>
                                        <a:rPr lang="en-US" sz="5000" i="1" smtClean="0">
                                          <a:latin typeface="Cambria Math" charset="0"/>
                                        </a:rPr>
                                      </m:ctrlPr>
                                    </m:funcPr>
                                    <m:fName>
                                      <m:r>
                                        <m:rPr>
                                          <m:sty m:val="p"/>
                                        </m:rPr>
                                        <a:rPr lang="en-US" sz="5000" i="0" smtClean="0">
                                          <a:latin typeface="Cambria Math" panose="02040503050406030204" pitchFamily="18" charset="0"/>
                                        </a:rPr>
                                        <m:t>log</m:t>
                                      </m:r>
                                    </m:fName>
                                    <m:e>
                                      <m:r>
                                        <a:rPr lang="en-US" sz="5000" b="0" i="1" smtClean="0">
                                          <a:latin typeface="Cambria Math" panose="02040503050406030204" pitchFamily="18" charset="0"/>
                                        </a:rPr>
                                        <m:t>𝐷</m:t>
                                      </m:r>
                                      <m:r>
                                        <a:rPr lang="en-US" sz="5000" b="0" i="1" smtClean="0">
                                          <a:latin typeface="Cambria Math" panose="02040503050406030204" pitchFamily="18" charset="0"/>
                                        </a:rPr>
                                        <m:t>(</m:t>
                                      </m:r>
                                      <m:r>
                                        <a:rPr lang="en-US" sz="5000" b="0" i="1" smtClean="0">
                                          <a:latin typeface="Cambria Math" panose="02040503050406030204" pitchFamily="18" charset="0"/>
                                        </a:rPr>
                                        <m:t>𝐺</m:t>
                                      </m:r>
                                      <m:d>
                                        <m:dPr>
                                          <m:ctrlPr>
                                            <a:rPr lang="en-US" sz="5000" b="0" i="1" smtClean="0">
                                              <a:latin typeface="Cambria Math" charset="0"/>
                                            </a:rPr>
                                          </m:ctrlPr>
                                        </m:dPr>
                                        <m:e>
                                          <m:r>
                                            <a:rPr lang="en-US" sz="5000" b="0" i="1" smtClean="0">
                                              <a:latin typeface="Cambria Math" charset="0"/>
                                            </a:rPr>
                                            <m:t>𝑥</m:t>
                                          </m:r>
                                        </m:e>
                                      </m:d>
                                      <m:r>
                                        <a:rPr lang="en-US" sz="5000" b="0" i="1" smtClean="0">
                                          <a:latin typeface="Cambria Math" panose="02040503050406030204" pitchFamily="18" charset="0"/>
                                        </a:rPr>
                                        <m:t>)</m:t>
                                      </m:r>
                                    </m:e>
                                  </m:func>
                                  <m:r>
                                    <a:rPr lang="en-US" sz="5000" b="0" i="1" smtClean="0">
                                      <a:latin typeface="Cambria Math" panose="02040503050406030204" pitchFamily="18" charset="0"/>
                                    </a:rPr>
                                    <m:t>+</m:t>
                                  </m:r>
                                  <m:func>
                                    <m:funcPr>
                                      <m:ctrlPr>
                                        <a:rPr lang="en-US" sz="5000" b="0" i="1" smtClean="0">
                                          <a:latin typeface="Cambria Math" charset="0"/>
                                        </a:rPr>
                                      </m:ctrlPr>
                                    </m:funcPr>
                                    <m:fName>
                                      <m:r>
                                        <m:rPr>
                                          <m:sty m:val="p"/>
                                        </m:rPr>
                                        <a:rPr lang="en-US" sz="5000" b="0" i="0" smtClean="0">
                                          <a:latin typeface="Cambria Math" panose="02040503050406030204" pitchFamily="18" charset="0"/>
                                        </a:rPr>
                                        <m:t>log</m:t>
                                      </m:r>
                                    </m:fName>
                                    <m:e>
                                      <m:r>
                                        <a:rPr lang="en-US" sz="5000" b="0" i="1" smtClean="0">
                                          <a:latin typeface="Cambria Math" panose="02040503050406030204" pitchFamily="18" charset="0"/>
                                        </a:rPr>
                                        <m:t>(1−</m:t>
                                      </m:r>
                                      <m:r>
                                        <a:rPr lang="en-US" sz="5000" b="0" i="1" smtClean="0">
                                          <a:latin typeface="Cambria Math" panose="02040503050406030204" pitchFamily="18" charset="0"/>
                                        </a:rPr>
                                        <m:t>𝐷</m:t>
                                      </m:r>
                                      <m:d>
                                        <m:dPr>
                                          <m:ctrlPr>
                                            <a:rPr lang="en-US" sz="5000" b="0" i="1" smtClean="0">
                                              <a:latin typeface="Cambria Math" charset="0"/>
                                            </a:rPr>
                                          </m:ctrlPr>
                                        </m:dPr>
                                        <m:e>
                                          <m:r>
                                            <a:rPr lang="en-US" sz="5000" b="0" i="1" smtClean="0">
                                              <a:latin typeface="Cambria Math" charset="0"/>
                                            </a:rPr>
                                            <m:t>𝑦</m:t>
                                          </m:r>
                                        </m:e>
                                      </m:d>
                                      <m:r>
                                        <a:rPr lang="en-US" sz="5000" b="0" i="1" smtClean="0">
                                          <a:latin typeface="Cambria Math" panose="02040503050406030204" pitchFamily="18" charset="0"/>
                                        </a:rPr>
                                        <m:t>)</m:t>
                                      </m:r>
                                    </m:e>
                                  </m:func>
                                </m:e>
                              </m:d>
                            </m:e>
                          </m:func>
                        </m:e>
                      </m:func>
                    </m:oMath>
                  </m:oMathPara>
                </a14:m>
                <a:endParaRPr lang="en-US" sz="5000" dirty="0"/>
              </a:p>
            </p:txBody>
          </p:sp>
        </mc:Choice>
        <mc:Fallback xmlns="">
          <p:sp>
            <p:nvSpPr>
              <p:cNvPr id="24" name="TextBox 23">
                <a:extLst>
                  <a:ext uri="{FF2B5EF4-FFF2-40B4-BE49-F238E27FC236}">
                    <a16:creationId xmlns:a16="http://schemas.microsoft.com/office/drawing/2014/main" xmlns:a14="http://schemas.microsoft.com/office/drawing/2010/main" xmlns="" id="{B5B171D9-A66D-4927-B3C1-33E0A232E74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8037" y="6448877"/>
                <a:ext cx="12118126" cy="1094852"/>
              </a:xfrm>
              <a:prstGeom prst="rect">
                <a:avLst/>
              </a:prstGeom>
              <a:blipFill rotWithShape="0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527679099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54" name="TextBox 53">
                <a:extLst>
                  <a:ext uri="{FF2B5EF4-FFF2-40B4-BE49-F238E27FC236}">
                    <a16:creationId xmlns:a16="http://schemas.microsoft.com/office/drawing/2014/main" xmlns="" id="{B5B171D9-A66D-4927-B3C1-33E0A232E74C}"/>
                  </a:ext>
                </a:extLst>
              </p:cNvPr>
              <p:cNvSpPr txBox="1"/>
              <p:nvPr/>
            </p:nvSpPr>
            <p:spPr>
              <a:xfrm>
                <a:off x="371733" y="6173593"/>
                <a:ext cx="13825535" cy="10948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en-US" sz="5000" i="1" smtClean="0">
                              <a:latin typeface="Cambria Math" charset="0"/>
                            </a:rPr>
                          </m:ctrlPr>
                        </m:funcPr>
                        <m:fName>
                          <m:limLow>
                            <m:limLowPr>
                              <m:ctrlPr>
                                <a:rPr lang="en-US" sz="5000" i="1" smtClean="0">
                                  <a:latin typeface="Cambria Math" charset="0"/>
                                </a:rPr>
                              </m:ctrlPr>
                            </m:limLowPr>
                            <m:e>
                              <m:r>
                                <m:rPr>
                                  <m:sty m:val="p"/>
                                </m:rPr>
                                <a:rPr lang="en-US" sz="5000" i="0" smtClean="0">
                                  <a:latin typeface="Cambria Math" charset="0"/>
                                </a:rPr>
                                <m:t>m</m:t>
                              </m:r>
                              <m:r>
                                <m:rPr>
                                  <m:sty m:val="p"/>
                                </m:rPr>
                                <a:rPr lang="en-US" sz="5000" b="0" i="0" smtClean="0">
                                  <a:latin typeface="Cambria Math" charset="0"/>
                                </a:rPr>
                                <m:t>in</m:t>
                              </m:r>
                            </m:e>
                            <m:lim>
                              <m:r>
                                <a:rPr lang="en-US" sz="5000" b="0" i="1" smtClean="0">
                                  <a:latin typeface="Cambria Math" panose="02040503050406030204" pitchFamily="18" charset="0"/>
                                </a:rPr>
                                <m:t>𝐺</m:t>
                              </m:r>
                            </m:lim>
                          </m:limLow>
                        </m:fName>
                        <m:e>
                          <m:func>
                            <m:funcPr>
                              <m:ctrlPr>
                                <a:rPr lang="en-US" sz="5000" i="1" smtClean="0">
                                  <a:latin typeface="Cambria Math" charset="0"/>
                                </a:rPr>
                              </m:ctrlPr>
                            </m:funcPr>
                            <m:fName>
                              <m:limLow>
                                <m:limLowPr>
                                  <m:ctrlPr>
                                    <a:rPr lang="en-US" sz="5000" i="1" smtClean="0">
                                      <a:latin typeface="Cambria Math" charset="0"/>
                                    </a:rPr>
                                  </m:ctrlPr>
                                </m:limLow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US" sz="5000" i="0" smtClean="0">
                                      <a:latin typeface="Cambria Math" panose="02040503050406030204" pitchFamily="18" charset="0"/>
                                    </a:rPr>
                                    <m:t>m</m:t>
                                  </m:r>
                                  <m:r>
                                    <m:rPr>
                                      <m:sty m:val="p"/>
                                    </m:rPr>
                                    <a:rPr lang="en-US" sz="5000" b="0" i="0" smtClean="0">
                                      <a:latin typeface="Cambria Math" charset="0"/>
                                    </a:rPr>
                                    <m:t>ax</m:t>
                                  </m:r>
                                </m:e>
                                <m:lim>
                                  <m:r>
                                    <a:rPr lang="en-US" sz="5000" b="0" i="1" smtClean="0">
                                      <a:latin typeface="Cambria Math" panose="02040503050406030204" pitchFamily="18" charset="0"/>
                                    </a:rPr>
                                    <m:t>𝐷</m:t>
                                  </m:r>
                                </m:lim>
                              </m:limLow>
                            </m:fName>
                            <m:e>
                              <m:sSub>
                                <m:sSubPr>
                                  <m:ctrlPr>
                                    <a:rPr lang="en-US" sz="5000" i="1" smtClean="0">
                                      <a:latin typeface="Cambria Math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5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𝔼</m:t>
                                  </m:r>
                                </m:e>
                                <m:sub>
                                  <m:r>
                                    <a:rPr lang="en-US" sz="5000" b="0" i="1" smtClean="0">
                                      <a:latin typeface="Cambria Math" charset="0"/>
                                      <a:ea typeface="Cambria Math" panose="02040503050406030204" pitchFamily="18" charset="0"/>
                                    </a:rPr>
                                    <m:t>𝑥</m:t>
                                  </m:r>
                                  <m:r>
                                    <a:rPr lang="en-US" sz="5000" b="0" i="1" smtClean="0">
                                      <a:latin typeface="Cambria Math" panose="02040503050406030204" pitchFamily="18" charset="0"/>
                                    </a:rPr>
                                    <m:t>,</m:t>
                                  </m:r>
                                  <m:r>
                                    <a:rPr lang="en-US" sz="5000" b="0" i="1" smtClean="0">
                                      <a:latin typeface="Cambria Math" charset="0"/>
                                    </a:rPr>
                                    <m:t>𝑦</m:t>
                                  </m:r>
                                </m:sub>
                              </m:sSub>
                              <m:d>
                                <m:dPr>
                                  <m:begChr m:val="["/>
                                  <m:endChr m:val="]"/>
                                  <m:ctrlPr>
                                    <a:rPr lang="en-US" sz="5000" i="1" smtClean="0">
                                      <a:latin typeface="Cambria Math" charset="0"/>
                                    </a:rPr>
                                  </m:ctrlPr>
                                </m:dPr>
                                <m:e>
                                  <m:func>
                                    <m:funcPr>
                                      <m:ctrlPr>
                                        <a:rPr lang="en-US" sz="5000" i="1" smtClean="0">
                                          <a:latin typeface="Cambria Math" charset="0"/>
                                        </a:rPr>
                                      </m:ctrlPr>
                                    </m:funcPr>
                                    <m:fName>
                                      <m:r>
                                        <m:rPr>
                                          <m:sty m:val="p"/>
                                        </m:rPr>
                                        <a:rPr lang="en-US" sz="5000" i="0" smtClean="0">
                                          <a:latin typeface="Cambria Math" panose="02040503050406030204" pitchFamily="18" charset="0"/>
                                        </a:rPr>
                                        <m:t>log</m:t>
                                      </m:r>
                                    </m:fName>
                                    <m:e>
                                      <m:r>
                                        <a:rPr lang="en-US" sz="5000" b="0" i="1" smtClean="0">
                                          <a:latin typeface="Cambria Math" panose="02040503050406030204" pitchFamily="18" charset="0"/>
                                        </a:rPr>
                                        <m:t>𝐷</m:t>
                                      </m:r>
                                      <m:r>
                                        <a:rPr lang="en-US" sz="5000" b="0" i="1" smtClean="0">
                                          <a:latin typeface="Cambria Math" panose="02040503050406030204" pitchFamily="18" charset="0"/>
                                        </a:rPr>
                                        <m:t>(</m:t>
                                      </m:r>
                                      <m:r>
                                        <a:rPr lang="en-US" sz="5000" b="0" i="1" smtClean="0">
                                          <a:latin typeface="Cambria Math" charset="0"/>
                                        </a:rPr>
                                        <m:t>𝑥</m:t>
                                      </m:r>
                                      <m:r>
                                        <a:rPr lang="en-US" sz="5000" b="0" i="1" smtClean="0">
                                          <a:latin typeface="Cambria Math" charset="0"/>
                                        </a:rPr>
                                        <m:t>, </m:t>
                                      </m:r>
                                      <m:r>
                                        <a:rPr lang="en-US" sz="5000" b="0" i="1" smtClean="0">
                                          <a:latin typeface="Cambria Math" panose="02040503050406030204" pitchFamily="18" charset="0"/>
                                        </a:rPr>
                                        <m:t>𝐺</m:t>
                                      </m:r>
                                      <m:d>
                                        <m:dPr>
                                          <m:ctrlPr>
                                            <a:rPr lang="en-US" sz="5000" b="0" i="1" smtClean="0">
                                              <a:latin typeface="Cambria Math" charset="0"/>
                                            </a:rPr>
                                          </m:ctrlPr>
                                        </m:dPr>
                                        <m:e>
                                          <m:r>
                                            <a:rPr lang="en-US" sz="5000" b="0" i="1" smtClean="0">
                                              <a:latin typeface="Cambria Math" charset="0"/>
                                            </a:rPr>
                                            <m:t>𝑥</m:t>
                                          </m:r>
                                        </m:e>
                                      </m:d>
                                      <m:r>
                                        <a:rPr lang="en-US" sz="5000" b="0" i="1" smtClean="0">
                                          <a:latin typeface="Cambria Math" panose="02040503050406030204" pitchFamily="18" charset="0"/>
                                        </a:rPr>
                                        <m:t>)</m:t>
                                      </m:r>
                                    </m:e>
                                  </m:func>
                                  <m:r>
                                    <a:rPr lang="en-US" sz="5000" b="0" i="1" smtClean="0">
                                      <a:latin typeface="Cambria Math" panose="02040503050406030204" pitchFamily="18" charset="0"/>
                                    </a:rPr>
                                    <m:t>+</m:t>
                                  </m:r>
                                  <m:func>
                                    <m:funcPr>
                                      <m:ctrlPr>
                                        <a:rPr lang="en-US" sz="5000" b="0" i="1" smtClean="0">
                                          <a:latin typeface="Cambria Math" charset="0"/>
                                        </a:rPr>
                                      </m:ctrlPr>
                                    </m:funcPr>
                                    <m:fName>
                                      <m:r>
                                        <m:rPr>
                                          <m:sty m:val="p"/>
                                        </m:rPr>
                                        <a:rPr lang="en-US" sz="5000" b="0" i="0" smtClean="0">
                                          <a:latin typeface="Cambria Math" panose="02040503050406030204" pitchFamily="18" charset="0"/>
                                        </a:rPr>
                                        <m:t>log</m:t>
                                      </m:r>
                                    </m:fName>
                                    <m:e>
                                      <m:r>
                                        <a:rPr lang="en-US" sz="5000" b="0" i="1" smtClean="0">
                                          <a:latin typeface="Cambria Math" panose="02040503050406030204" pitchFamily="18" charset="0"/>
                                        </a:rPr>
                                        <m:t>(1−</m:t>
                                      </m:r>
                                      <m:r>
                                        <a:rPr lang="en-US" sz="5000" b="0" i="1" smtClean="0">
                                          <a:latin typeface="Cambria Math" panose="02040503050406030204" pitchFamily="18" charset="0"/>
                                        </a:rPr>
                                        <m:t>𝐷</m:t>
                                      </m:r>
                                      <m:d>
                                        <m:dPr>
                                          <m:ctrlPr>
                                            <a:rPr lang="en-US" sz="5000" b="0" i="1" smtClean="0">
                                              <a:latin typeface="Cambria Math" charset="0"/>
                                            </a:rPr>
                                          </m:ctrlPr>
                                        </m:dPr>
                                        <m:e>
                                          <m:r>
                                            <a:rPr lang="en-US" sz="5000" b="0" i="1" smtClean="0">
                                              <a:latin typeface="Cambria Math" charset="0"/>
                                            </a:rPr>
                                            <m:t>𝑥</m:t>
                                          </m:r>
                                          <m:r>
                                            <a:rPr lang="en-US" sz="5000" b="0" i="1" smtClean="0">
                                              <a:latin typeface="Cambria Math" charset="0"/>
                                            </a:rPr>
                                            <m:t>, </m:t>
                                          </m:r>
                                          <m:r>
                                            <a:rPr lang="en-US" sz="5000" b="0" i="1" smtClean="0">
                                              <a:latin typeface="Cambria Math" charset="0"/>
                                            </a:rPr>
                                            <m:t>𝑦</m:t>
                                          </m:r>
                                        </m:e>
                                      </m:d>
                                      <m:r>
                                        <a:rPr lang="en-US" sz="5000" b="0" i="1" smtClean="0">
                                          <a:latin typeface="Cambria Math" panose="02040503050406030204" pitchFamily="18" charset="0"/>
                                        </a:rPr>
                                        <m:t>)</m:t>
                                      </m:r>
                                    </m:e>
                                  </m:func>
                                </m:e>
                              </m:d>
                            </m:e>
                          </m:func>
                        </m:e>
                      </m:func>
                    </m:oMath>
                  </m:oMathPara>
                </a14:m>
                <a:endParaRPr lang="en-US" sz="5000" dirty="0"/>
              </a:p>
            </p:txBody>
          </p:sp>
        </mc:Choice>
        <mc:Fallback xmlns="">
          <p:sp>
            <p:nvSpPr>
              <p:cNvPr id="54" name="TextBox 53">
                <a:extLst>
                  <a:ext uri="{FF2B5EF4-FFF2-40B4-BE49-F238E27FC236}">
                    <a16:creationId xmlns:a16="http://schemas.microsoft.com/office/drawing/2014/main" xmlns:a14="http://schemas.microsoft.com/office/drawing/2010/main" xmlns="" id="{B5B171D9-A66D-4927-B3C1-33E0A232E74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1733" y="6173593"/>
                <a:ext cx="13825535" cy="1094852"/>
              </a:xfrm>
              <a:prstGeom prst="rect">
                <a:avLst/>
              </a:prstGeom>
              <a:blipFill rotWithShape="0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800" name="Shape 3800"/>
          <p:cNvSpPr/>
          <p:nvPr/>
        </p:nvSpPr>
        <p:spPr>
          <a:xfrm>
            <a:off x="6451103" y="4894404"/>
            <a:ext cx="1" cy="1335894"/>
          </a:xfrm>
          <a:prstGeom prst="line">
            <a:avLst/>
          </a:prstGeom>
          <a:ln w="101600">
            <a:solidFill>
              <a:srgbClr val="FF0000"/>
            </a:solidFill>
            <a:prstDash val="sysDot"/>
            <a:miter lim="400000"/>
            <a:tailEnd type="triangle"/>
          </a:ln>
        </p:spPr>
        <p:txBody>
          <a:bodyPr lIns="42862" tIns="42862" rIns="42862" bIns="42862" anchor="ctr"/>
          <a:lstStyle/>
          <a:p>
            <a:pPr>
              <a:defRPr sz="3200"/>
            </a:pPr>
            <a:endParaRPr sz="1920"/>
          </a:p>
        </p:txBody>
      </p:sp>
      <p:sp>
        <p:nvSpPr>
          <p:cNvPr id="3801" name="Shape 3801"/>
          <p:cNvSpPr/>
          <p:nvPr/>
        </p:nvSpPr>
        <p:spPr>
          <a:xfrm>
            <a:off x="6586323" y="4937342"/>
            <a:ext cx="5625422" cy="1335633"/>
          </a:xfrm>
          <a:prstGeom prst="line">
            <a:avLst/>
          </a:prstGeom>
          <a:ln w="101600">
            <a:solidFill>
              <a:srgbClr val="00B050"/>
            </a:solidFill>
            <a:prstDash val="sysDot"/>
            <a:miter lim="400000"/>
            <a:tailEnd type="triangle"/>
          </a:ln>
        </p:spPr>
        <p:txBody>
          <a:bodyPr lIns="42862" tIns="42862" rIns="42862" bIns="42862" anchor="ctr"/>
          <a:lstStyle/>
          <a:p>
            <a:pPr>
              <a:defRPr sz="3200"/>
            </a:pPr>
            <a:endParaRPr sz="1920"/>
          </a:p>
        </p:txBody>
      </p:sp>
      <p:sp>
        <p:nvSpPr>
          <p:cNvPr id="52" name="Shape 3585"/>
          <p:cNvSpPr/>
          <p:nvPr/>
        </p:nvSpPr>
        <p:spPr>
          <a:xfrm>
            <a:off x="2608473" y="1676324"/>
            <a:ext cx="2396624" cy="1"/>
          </a:xfrm>
          <a:prstGeom prst="line">
            <a:avLst/>
          </a:prstGeom>
          <a:ln w="38100">
            <a:solidFill>
              <a:srgbClr val="000000"/>
            </a:solidFill>
            <a:miter lim="400000"/>
            <a:tailEnd type="stealth"/>
          </a:ln>
        </p:spPr>
        <p:txBody>
          <a:bodyPr lIns="42862" tIns="42862" rIns="42862" bIns="42862" anchor="ctr"/>
          <a:lstStyle/>
          <a:p>
            <a:pPr>
              <a:defRPr sz="3200"/>
            </a:pPr>
            <a:endParaRPr sz="1920"/>
          </a:p>
        </p:txBody>
      </p:sp>
      <p:pic>
        <p:nvPicPr>
          <p:cNvPr id="38" name="pasted-image-enhanced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08546" y="702548"/>
            <a:ext cx="1954932" cy="1954932"/>
          </a:xfrm>
          <a:prstGeom prst="rect">
            <a:avLst/>
          </a:prstGeom>
          <a:ln w="25400">
            <a:solidFill>
              <a:srgbClr val="000000"/>
            </a:solidFill>
            <a:miter lim="400000"/>
          </a:ln>
        </p:spPr>
      </p:pic>
      <p:pic>
        <p:nvPicPr>
          <p:cNvPr id="51" name="pasted-image-enhanced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08546" y="702548"/>
            <a:ext cx="1954932" cy="1954932"/>
          </a:xfrm>
          <a:prstGeom prst="rect">
            <a:avLst/>
          </a:prstGeom>
          <a:ln w="25400">
            <a:solidFill>
              <a:srgbClr val="000000"/>
            </a:solidFill>
            <a:miter lim="400000"/>
          </a:ln>
        </p:spPr>
      </p:pic>
      <p:sp>
        <p:nvSpPr>
          <p:cNvPr id="3806" name="Shape 3806"/>
          <p:cNvSpPr/>
          <p:nvPr/>
        </p:nvSpPr>
        <p:spPr>
          <a:xfrm>
            <a:off x="10634970" y="2440683"/>
            <a:ext cx="3844917" cy="64835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2862" tIns="42862" rIns="42862" bIns="42862" anchor="ctr"/>
          <a:lstStyle/>
          <a:p>
            <a:pPr>
              <a:defRPr sz="6000"/>
            </a:pPr>
            <a:r>
              <a:rPr sz="4000" dirty="0">
                <a:latin typeface="+mj-lt"/>
              </a:rPr>
              <a:t>real or fake </a:t>
            </a:r>
            <a:r>
              <a:rPr sz="4000" b="1" i="1" dirty="0">
                <a:latin typeface="+mj-lt"/>
                <a:ea typeface="Helvetica"/>
                <a:cs typeface="Helvetica"/>
                <a:sym typeface="Helvetica"/>
              </a:rPr>
              <a:t>pair</a:t>
            </a:r>
            <a:r>
              <a:rPr sz="4000" i="1" dirty="0">
                <a:latin typeface="+mj-lt"/>
                <a:ea typeface="Helvetica"/>
                <a:cs typeface="Helvetica"/>
                <a:sym typeface="Helvetica"/>
              </a:rPr>
              <a:t> </a:t>
            </a:r>
            <a:r>
              <a:rPr sz="4000" dirty="0">
                <a:latin typeface="+mj-lt"/>
              </a:rPr>
              <a:t>?</a:t>
            </a:r>
          </a:p>
        </p:txBody>
      </p:sp>
      <p:sp>
        <p:nvSpPr>
          <p:cNvPr id="3827" name="Shape 3827"/>
          <p:cNvSpPr/>
          <p:nvPr/>
        </p:nvSpPr>
        <p:spPr>
          <a:xfrm>
            <a:off x="1604751" y="2761289"/>
            <a:ext cx="3427532" cy="93745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0511" extrusionOk="0">
                <a:moveTo>
                  <a:pt x="0" y="0"/>
                </a:moveTo>
                <a:cubicBezTo>
                  <a:pt x="2588" y="14810"/>
                  <a:pt x="9788" y="21600"/>
                  <a:pt x="21600" y="20369"/>
                </a:cubicBezTo>
              </a:path>
            </a:pathLst>
          </a:custGeom>
          <a:ln w="50800">
            <a:solidFill>
              <a:srgbClr val="000000"/>
            </a:solidFill>
            <a:custDash>
              <a:ds d="200000" sp="200000"/>
            </a:custDash>
            <a:miter lim="400000"/>
            <a:tailEnd type="stealth"/>
          </a:ln>
        </p:spPr>
        <p:txBody>
          <a:bodyPr/>
          <a:lstStyle/>
          <a:p>
            <a:endParaRPr sz="1740"/>
          </a:p>
        </p:txBody>
      </p:sp>
      <p:grpSp>
        <p:nvGrpSpPr>
          <p:cNvPr id="3812" name="Group 3812"/>
          <p:cNvGrpSpPr/>
          <p:nvPr/>
        </p:nvGrpSpPr>
        <p:grpSpPr>
          <a:xfrm rot="5400000">
            <a:off x="6550278" y="2647794"/>
            <a:ext cx="2112254" cy="188413"/>
            <a:chOff x="0" y="0"/>
            <a:chExt cx="3520423" cy="314020"/>
          </a:xfrm>
        </p:grpSpPr>
        <p:sp>
          <p:nvSpPr>
            <p:cNvPr id="3809" name="Shape 3809"/>
            <p:cNvSpPr/>
            <p:nvPr/>
          </p:nvSpPr>
          <p:spPr>
            <a:xfrm>
              <a:off x="0" y="26778"/>
              <a:ext cx="3520424" cy="1"/>
            </a:xfrm>
            <a:prstGeom prst="line">
              <a:avLst/>
            </a:prstGeom>
            <a:noFill/>
            <a:ln w="50800" cap="flat">
              <a:solidFill>
                <a:srgbClr val="000000"/>
              </a:solidFill>
              <a:prstDash val="solid"/>
              <a:miter lim="400000"/>
            </a:ln>
            <a:effectLst/>
          </p:spPr>
          <p:txBody>
            <a:bodyPr wrap="square" lIns="42862" tIns="42862" rIns="42862" bIns="42862" numCol="1" anchor="ctr">
              <a:noAutofit/>
            </a:bodyPr>
            <a:lstStyle/>
            <a:p>
              <a:pPr>
                <a:defRPr sz="3200"/>
              </a:pPr>
              <a:endParaRPr sz="1920"/>
            </a:p>
          </p:txBody>
        </p:sp>
        <p:sp>
          <p:nvSpPr>
            <p:cNvPr id="3810" name="Shape 3810"/>
            <p:cNvSpPr/>
            <p:nvPr/>
          </p:nvSpPr>
          <p:spPr>
            <a:xfrm flipH="1">
              <a:off x="22704" y="0"/>
              <a:ext cx="1" cy="314021"/>
            </a:xfrm>
            <a:prstGeom prst="line">
              <a:avLst/>
            </a:prstGeom>
            <a:noFill/>
            <a:ln w="50800" cap="flat">
              <a:solidFill>
                <a:srgbClr val="000000"/>
              </a:solidFill>
              <a:prstDash val="solid"/>
              <a:miter lim="400000"/>
            </a:ln>
            <a:effectLst/>
          </p:spPr>
          <p:txBody>
            <a:bodyPr wrap="square" lIns="42862" tIns="42862" rIns="42862" bIns="42862" numCol="1" anchor="ctr">
              <a:noAutofit/>
            </a:bodyPr>
            <a:lstStyle/>
            <a:p>
              <a:pPr>
                <a:defRPr sz="3200"/>
              </a:pPr>
              <a:endParaRPr sz="1920"/>
            </a:p>
          </p:txBody>
        </p:sp>
        <p:sp>
          <p:nvSpPr>
            <p:cNvPr id="3811" name="Shape 3811"/>
            <p:cNvSpPr/>
            <p:nvPr/>
          </p:nvSpPr>
          <p:spPr>
            <a:xfrm>
              <a:off x="3500345" y="28400"/>
              <a:ext cx="1" cy="257221"/>
            </a:xfrm>
            <a:prstGeom prst="line">
              <a:avLst/>
            </a:prstGeom>
            <a:noFill/>
            <a:ln w="50800" cap="flat">
              <a:solidFill>
                <a:srgbClr val="000000"/>
              </a:solidFill>
              <a:prstDash val="solid"/>
              <a:miter lim="400000"/>
            </a:ln>
            <a:effectLst/>
          </p:spPr>
          <p:txBody>
            <a:bodyPr wrap="square" lIns="42862" tIns="42862" rIns="42862" bIns="42862" numCol="1" anchor="ctr">
              <a:noAutofit/>
            </a:bodyPr>
            <a:lstStyle/>
            <a:p>
              <a:pPr>
                <a:defRPr sz="3200"/>
              </a:pPr>
              <a:endParaRPr sz="1920"/>
            </a:p>
          </p:txBody>
        </p:sp>
      </p:grpSp>
      <p:pic>
        <p:nvPicPr>
          <p:cNvPr id="3821" name="pasted-image-filtered.pn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8986" y="2800581"/>
            <a:ext cx="1950721" cy="1950721"/>
          </a:xfrm>
          <a:prstGeom prst="rect">
            <a:avLst/>
          </a:prstGeom>
          <a:ln w="25400">
            <a:solidFill>
              <a:srgbClr val="000000"/>
            </a:solidFill>
            <a:miter lim="400000"/>
          </a:ln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Box 34"/>
              <p:cNvSpPr txBox="1"/>
              <p:nvPr/>
            </p:nvSpPr>
            <p:spPr>
              <a:xfrm>
                <a:off x="1050972" y="-60522"/>
                <a:ext cx="548548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4000" b="0" i="0" smtClean="0">
                          <a:latin typeface="Cambria Math" panose="02040503050406030204" pitchFamily="18" charset="0"/>
                        </a:rPr>
                        <m:t>x</m:t>
                      </m:r>
                    </m:oMath>
                  </m:oMathPara>
                </a14:m>
                <a:endParaRPr lang="en-US" sz="4000" dirty="0"/>
              </a:p>
            </p:txBody>
          </p:sp>
        </mc:Choice>
        <mc:Fallback xmlns="">
          <p:sp>
            <p:nvSpPr>
              <p:cNvPr id="35" name="TextBox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50972" y="-60522"/>
                <a:ext cx="548548" cy="707886"/>
              </a:xfrm>
              <a:prstGeom prst="rect">
                <a:avLst/>
              </a:prstGeom>
              <a:blipFill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Box 35"/>
              <p:cNvSpPr txBox="1"/>
              <p:nvPr/>
            </p:nvSpPr>
            <p:spPr>
              <a:xfrm>
                <a:off x="5614571" y="-60522"/>
                <a:ext cx="1287532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4000" b="0" i="0" smtClean="0">
                          <a:latin typeface="Cambria Math" panose="02040503050406030204" pitchFamily="18" charset="0"/>
                        </a:rPr>
                        <m:t>G</m:t>
                      </m:r>
                      <m:r>
                        <a:rPr lang="en-US" sz="4000" b="0" i="0" smtClean="0">
                          <a:latin typeface="Cambria Math" panose="02040503050406030204" pitchFamily="18" charset="0"/>
                        </a:rPr>
                        <m:t>(</m:t>
                      </m:r>
                      <m:r>
                        <m:rPr>
                          <m:sty m:val="p"/>
                        </m:rPr>
                        <a:rPr lang="en-US" sz="4000" b="0" i="0" smtClean="0">
                          <a:latin typeface="Cambria Math" panose="02040503050406030204" pitchFamily="18" charset="0"/>
                        </a:rPr>
                        <m:t>x</m:t>
                      </m:r>
                      <m:r>
                        <a:rPr lang="en-US" sz="4000" b="0" i="0" smtClean="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US" sz="4000" dirty="0"/>
              </a:p>
            </p:txBody>
          </p:sp>
        </mc:Choice>
        <mc:Fallback xmlns="">
          <p:sp>
            <p:nvSpPr>
              <p:cNvPr id="36" name="TextBox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14571" y="-60522"/>
                <a:ext cx="1287532" cy="707886"/>
              </a:xfrm>
              <a:prstGeom prst="rect">
                <a:avLst/>
              </a:prstGeom>
              <a:blipFill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7" name="pasted-image-filtered.pn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304" y="702448"/>
            <a:ext cx="1950721" cy="1950721"/>
          </a:xfrm>
          <a:prstGeom prst="rect">
            <a:avLst/>
          </a:prstGeom>
          <a:ln w="25400">
            <a:solidFill>
              <a:srgbClr val="000000"/>
            </a:solidFill>
            <a:miter lim="400000"/>
          </a:ln>
        </p:spPr>
      </p:pic>
      <p:grpSp>
        <p:nvGrpSpPr>
          <p:cNvPr id="39" name="Group 38"/>
          <p:cNvGrpSpPr/>
          <p:nvPr/>
        </p:nvGrpSpPr>
        <p:grpSpPr>
          <a:xfrm>
            <a:off x="3193098" y="854570"/>
            <a:ext cx="1227374" cy="1643509"/>
            <a:chOff x="1698576" y="4114800"/>
            <a:chExt cx="2232248" cy="2395642"/>
          </a:xfrm>
        </p:grpSpPr>
        <p:grpSp>
          <p:nvGrpSpPr>
            <p:cNvPr id="40" name="Group 39"/>
            <p:cNvGrpSpPr/>
            <p:nvPr/>
          </p:nvGrpSpPr>
          <p:grpSpPr>
            <a:xfrm>
              <a:off x="1698576" y="4114800"/>
              <a:ext cx="2232248" cy="2395642"/>
              <a:chOff x="2343849" y="5134736"/>
              <a:chExt cx="909648" cy="1349560"/>
            </a:xfrm>
          </p:grpSpPr>
          <p:sp>
            <p:nvSpPr>
              <p:cNvPr id="42" name="Shape 3567"/>
              <p:cNvSpPr/>
              <p:nvPr/>
            </p:nvSpPr>
            <p:spPr>
              <a:xfrm rot="10800000">
                <a:off x="268321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43" name="Shape 3568"/>
              <p:cNvSpPr/>
              <p:nvPr/>
            </p:nvSpPr>
            <p:spPr>
              <a:xfrm rot="10800000">
                <a:off x="3022591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44" name="Shape 3569"/>
              <p:cNvSpPr/>
              <p:nvPr/>
            </p:nvSpPr>
            <p:spPr>
              <a:xfrm rot="10800000">
                <a:off x="234384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41" name="Rectangle 40"/>
                <p:cNvSpPr/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solidFill>
                  <a:schemeClr val="bg1"/>
                </a:solidFill>
                <a:ln w="28575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m:rPr>
                            <m:sty m:val="p"/>
                          </m:rPr>
                          <a:rPr lang="en-US" altLang="zh-CN" sz="5000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G</m:t>
                        </m:r>
                      </m:oMath>
                    </m:oMathPara>
                  </a14:m>
                  <a:endParaRPr lang="en-US" sz="5000" dirty="0">
                    <a:solidFill>
                      <a:schemeClr val="tx1"/>
                    </a:solidFill>
                  </a:endParaRPr>
                </a:p>
              </p:txBody>
            </p:sp>
          </mc:Choice>
          <mc:Fallback xmlns="">
            <p:sp>
              <p:nvSpPr>
                <p:cNvPr id="41" name="Rectangle 40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blipFill>
                  <a:blip r:embed="rId9"/>
                  <a:stretch>
                    <a:fillRect/>
                  </a:stretch>
                </a:blipFill>
                <a:ln w="28575">
                  <a:solidFill>
                    <a:schemeClr val="tx1"/>
                  </a:solidFill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3" name="Group 2"/>
          <p:cNvGrpSpPr/>
          <p:nvPr/>
        </p:nvGrpSpPr>
        <p:grpSpPr>
          <a:xfrm>
            <a:off x="8021347" y="1967235"/>
            <a:ext cx="2396624" cy="1643509"/>
            <a:chOff x="8021347" y="1967235"/>
            <a:chExt cx="2396624" cy="1643509"/>
          </a:xfrm>
        </p:grpSpPr>
        <p:sp>
          <p:nvSpPr>
            <p:cNvPr id="3802" name="Shape 3802"/>
            <p:cNvSpPr/>
            <p:nvPr/>
          </p:nvSpPr>
          <p:spPr>
            <a:xfrm>
              <a:off x="8021347" y="2788989"/>
              <a:ext cx="2396624" cy="1"/>
            </a:xfrm>
            <a:prstGeom prst="line">
              <a:avLst/>
            </a:prstGeom>
            <a:ln w="38100">
              <a:solidFill>
                <a:srgbClr val="000000"/>
              </a:solidFill>
              <a:miter lim="400000"/>
              <a:tailEnd type="stealth"/>
            </a:ln>
          </p:spPr>
          <p:txBody>
            <a:bodyPr lIns="42862" tIns="42862" rIns="42862" bIns="42862" anchor="ctr"/>
            <a:lstStyle/>
            <a:p>
              <a:pPr>
                <a:defRPr sz="3200"/>
              </a:pPr>
              <a:endParaRPr sz="1920"/>
            </a:p>
          </p:txBody>
        </p:sp>
        <p:grpSp>
          <p:nvGrpSpPr>
            <p:cNvPr id="45" name="Group 44"/>
            <p:cNvGrpSpPr/>
            <p:nvPr/>
          </p:nvGrpSpPr>
          <p:grpSpPr>
            <a:xfrm>
              <a:off x="8605972" y="1967235"/>
              <a:ext cx="1227374" cy="1643509"/>
              <a:chOff x="1698576" y="4114800"/>
              <a:chExt cx="2232248" cy="2395642"/>
            </a:xfrm>
          </p:grpSpPr>
          <p:grpSp>
            <p:nvGrpSpPr>
              <p:cNvPr id="46" name="Group 45"/>
              <p:cNvGrpSpPr/>
              <p:nvPr/>
            </p:nvGrpSpPr>
            <p:grpSpPr>
              <a:xfrm>
                <a:off x="1698576" y="4114800"/>
                <a:ext cx="2232248" cy="2395642"/>
                <a:chOff x="2343849" y="5134736"/>
                <a:chExt cx="909648" cy="1349560"/>
              </a:xfrm>
            </p:grpSpPr>
            <p:sp>
              <p:nvSpPr>
                <p:cNvPr id="48" name="Shape 3567"/>
                <p:cNvSpPr/>
                <p:nvPr/>
              </p:nvSpPr>
              <p:spPr>
                <a:xfrm rot="10800000">
                  <a:off x="2683219" y="5134736"/>
                  <a:ext cx="230906" cy="1349560"/>
                </a:xfrm>
                <a:prstGeom prst="rect">
                  <a:avLst/>
                </a:prstGeom>
                <a:solidFill>
                  <a:srgbClr val="FFFFFF"/>
                </a:solidFill>
                <a:ln w="38100">
                  <a:solidFill>
                    <a:srgbClr val="000000"/>
                  </a:solidFill>
                  <a:miter lim="400000"/>
                </a:ln>
              </p:spPr>
              <p:txBody>
                <a:bodyPr lIns="42862" tIns="42862" rIns="42862" bIns="42862" anchor="ctr"/>
                <a:lstStyle/>
                <a:p>
                  <a:pPr>
                    <a:defRPr sz="3200">
                      <a:solidFill>
                        <a:srgbClr val="FFFFFF"/>
                      </a:solidFill>
                    </a:defRPr>
                  </a:pPr>
                  <a:endParaRPr sz="1920"/>
                </a:p>
              </p:txBody>
            </p:sp>
            <p:sp>
              <p:nvSpPr>
                <p:cNvPr id="49" name="Shape 3568"/>
                <p:cNvSpPr/>
                <p:nvPr/>
              </p:nvSpPr>
              <p:spPr>
                <a:xfrm rot="10800000">
                  <a:off x="3022591" y="5134736"/>
                  <a:ext cx="230906" cy="1349560"/>
                </a:xfrm>
                <a:prstGeom prst="rect">
                  <a:avLst/>
                </a:prstGeom>
                <a:solidFill>
                  <a:srgbClr val="FFFFFF"/>
                </a:solidFill>
                <a:ln w="38100">
                  <a:solidFill>
                    <a:srgbClr val="000000"/>
                  </a:solidFill>
                  <a:miter lim="400000"/>
                </a:ln>
              </p:spPr>
              <p:txBody>
                <a:bodyPr lIns="42862" tIns="42862" rIns="42862" bIns="42862" anchor="ctr"/>
                <a:lstStyle/>
                <a:p>
                  <a:pPr>
                    <a:defRPr sz="3200">
                      <a:solidFill>
                        <a:srgbClr val="FFFFFF"/>
                      </a:solidFill>
                    </a:defRPr>
                  </a:pPr>
                  <a:endParaRPr sz="1920"/>
                </a:p>
              </p:txBody>
            </p:sp>
            <p:sp>
              <p:nvSpPr>
                <p:cNvPr id="50" name="Shape 3569"/>
                <p:cNvSpPr/>
                <p:nvPr/>
              </p:nvSpPr>
              <p:spPr>
                <a:xfrm rot="10800000">
                  <a:off x="2343849" y="5134736"/>
                  <a:ext cx="230906" cy="1349560"/>
                </a:xfrm>
                <a:prstGeom prst="rect">
                  <a:avLst/>
                </a:prstGeom>
                <a:solidFill>
                  <a:srgbClr val="FFFFFF"/>
                </a:solidFill>
                <a:ln w="38100">
                  <a:solidFill>
                    <a:srgbClr val="000000"/>
                  </a:solidFill>
                  <a:miter lim="400000"/>
                </a:ln>
              </p:spPr>
              <p:txBody>
                <a:bodyPr lIns="42862" tIns="42862" rIns="42862" bIns="42862" anchor="ctr"/>
                <a:lstStyle/>
                <a:p>
                  <a:pPr>
                    <a:defRPr sz="3200">
                      <a:solidFill>
                        <a:srgbClr val="FFFFFF"/>
                      </a:solidFill>
                    </a:defRPr>
                  </a:pPr>
                  <a:endParaRPr sz="1920"/>
                </a:p>
              </p:txBody>
            </p:sp>
          </p:grpSp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47" name="Rectangle 46"/>
                  <p:cNvSpPr/>
                  <p:nvPr/>
                </p:nvSpPr>
                <p:spPr>
                  <a:xfrm>
                    <a:off x="1967741" y="4755110"/>
                    <a:ext cx="1675051" cy="1087881"/>
                  </a:xfrm>
                  <a:prstGeom prst="rect">
                    <a:avLst/>
                  </a:prstGeom>
                  <a:solidFill>
                    <a:schemeClr val="bg1"/>
                  </a:solidFill>
                  <a:ln w="28575"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14:m>
                      <m:oMathPara xmlns:m="http://schemas.openxmlformats.org/officeDocument/2006/math">
                        <m:oMathParaPr>
                          <m:jc m:val="center"/>
                        </m:oMathParaPr>
                        <m:oMath xmlns:m="http://schemas.openxmlformats.org/officeDocument/2006/math">
                          <m:r>
                            <m:rPr>
                              <m:sty m:val="p"/>
                            </m:rPr>
                            <a:rPr lang="en-US" sz="5000" b="0" i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D</m:t>
                          </m:r>
                        </m:oMath>
                      </m:oMathPara>
                    </a14:m>
                    <a:endParaRPr lang="en-US" sz="5000" dirty="0">
                      <a:solidFill>
                        <a:schemeClr val="tx1"/>
                      </a:solidFill>
                    </a:endParaRPr>
                  </a:p>
                </p:txBody>
              </p:sp>
            </mc:Choice>
            <mc:Fallback xmlns="">
              <p:sp>
                <p:nvSpPr>
                  <p:cNvPr id="47" name="Rectangle 46"/>
                  <p:cNvSpPr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1967741" y="4755110"/>
                    <a:ext cx="1675051" cy="1087881"/>
                  </a:xfrm>
                  <a:prstGeom prst="rect">
                    <a:avLst/>
                  </a:prstGeom>
                  <a:blipFill>
                    <a:blip r:embed="rId10"/>
                    <a:stretch>
                      <a:fillRect/>
                    </a:stretch>
                  </a:blipFill>
                  <a:ln w="28575">
                    <a:solidFill>
                      <a:schemeClr val="tx1"/>
                    </a:solidFill>
                  </a:ln>
                </p:spPr>
                <p:txBody>
                  <a:bodyPr/>
                  <a:lstStyle/>
                  <a:p>
                    <a:r>
                      <a:rPr lang="en-US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Box 1"/>
              <p:cNvSpPr txBox="1"/>
              <p:nvPr/>
            </p:nvSpPr>
            <p:spPr>
              <a:xfrm>
                <a:off x="2778696" y="7402965"/>
                <a:ext cx="10966077" cy="73866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altLang="zh-CN" sz="4200" dirty="0" smtClean="0"/>
                  <a:t>match</a:t>
                </a:r>
                <a:r>
                  <a:rPr lang="zh-CN" altLang="en-US" sz="4200" dirty="0" smtClean="0"/>
                  <a:t> </a:t>
                </a:r>
                <a:r>
                  <a:rPr lang="en-US" altLang="zh-CN" sz="4200" dirty="0"/>
                  <a:t>j</a:t>
                </a:r>
                <a:r>
                  <a:rPr lang="en-US" altLang="zh-CN" sz="4200" dirty="0" smtClean="0"/>
                  <a:t>oint</a:t>
                </a:r>
                <a:r>
                  <a:rPr lang="zh-CN" altLang="en-US" sz="4200" dirty="0" smtClean="0"/>
                  <a:t> </a:t>
                </a:r>
                <a:r>
                  <a:rPr lang="en-US" altLang="zh-CN" sz="4200" dirty="0" smtClean="0"/>
                  <a:t>distribution</a:t>
                </a:r>
                <a:r>
                  <a:rPr lang="zh-CN" altLang="en-US" sz="4200" dirty="0" smtClean="0"/>
                  <a:t>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US" altLang="zh-CN" sz="4200" b="0" i="0" dirty="0" smtClean="0">
                        <a:latin typeface="Cambria Math" charset="0"/>
                      </a:rPr>
                      <m:t>p</m:t>
                    </m:r>
                    <m:d>
                      <m:dPr>
                        <m:ctrlPr>
                          <a:rPr lang="en-US" altLang="zh-CN" sz="4200" b="0" i="1" dirty="0" smtClean="0">
                            <a:latin typeface="Cambria Math" charset="0"/>
                          </a:rPr>
                        </m:ctrlPr>
                      </m:dPr>
                      <m:e>
                        <m:r>
                          <m:rPr>
                            <m:sty m:val="p"/>
                          </m:rPr>
                          <a:rPr lang="en-US" altLang="zh-CN" sz="4200" b="0" i="0" dirty="0" smtClean="0">
                            <a:latin typeface="Cambria Math" charset="0"/>
                          </a:rPr>
                          <m:t>G</m:t>
                        </m:r>
                        <m:d>
                          <m:dPr>
                            <m:ctrlPr>
                              <a:rPr lang="en-US" altLang="zh-CN" sz="4200" b="0" i="1" dirty="0" smtClean="0">
                                <a:latin typeface="Cambria Math" charset="0"/>
                              </a:rPr>
                            </m:ctrlPr>
                          </m:dPr>
                          <m:e>
                            <m:r>
                              <m:rPr>
                                <m:sty m:val="p"/>
                              </m:rPr>
                              <a:rPr lang="en-US" altLang="zh-CN" sz="4200" b="0" i="0" dirty="0" smtClean="0">
                                <a:latin typeface="Cambria Math" charset="0"/>
                              </a:rPr>
                              <m:t>x</m:t>
                            </m:r>
                          </m:e>
                        </m:d>
                        <m:r>
                          <a:rPr lang="en-US" altLang="zh-CN" sz="4200" b="0" i="0" dirty="0" smtClean="0">
                            <a:latin typeface="Cambria Math" charset="0"/>
                          </a:rPr>
                          <m:t>, </m:t>
                        </m:r>
                        <m:r>
                          <m:rPr>
                            <m:sty m:val="p"/>
                          </m:rPr>
                          <a:rPr lang="en-US" altLang="zh-CN" sz="4200" b="0" i="0" dirty="0" smtClean="0">
                            <a:latin typeface="Cambria Math" charset="0"/>
                          </a:rPr>
                          <m:t>y</m:t>
                        </m:r>
                      </m:e>
                    </m:d>
                    <m:r>
                      <a:rPr lang="en-US" altLang="zh-CN" sz="4200" b="0" i="1" dirty="0" smtClean="0">
                        <a:latin typeface="Cambria Math" charset="0"/>
                      </a:rPr>
                      <m:t>∼</m:t>
                    </m:r>
                    <m:r>
                      <m:rPr>
                        <m:sty m:val="p"/>
                      </m:rPr>
                      <a:rPr lang="en-US" altLang="zh-CN" sz="4200" i="0" dirty="0" smtClean="0">
                        <a:latin typeface="Cambria Math" charset="0"/>
                      </a:rPr>
                      <m:t>p</m:t>
                    </m:r>
                    <m:r>
                      <a:rPr lang="en-US" altLang="zh-CN" sz="4200" i="0" dirty="0" smtClean="0">
                        <a:latin typeface="Cambria Math" charset="0"/>
                      </a:rPr>
                      <m:t>(</m:t>
                    </m:r>
                    <m:r>
                      <m:rPr>
                        <m:sty m:val="p"/>
                      </m:rPr>
                      <a:rPr lang="en-US" altLang="zh-CN" sz="4200" i="0" dirty="0" smtClean="0">
                        <a:latin typeface="Cambria Math" charset="0"/>
                      </a:rPr>
                      <m:t>x</m:t>
                    </m:r>
                    <m:r>
                      <a:rPr lang="en-US" altLang="zh-CN" sz="4200" i="0" dirty="0" smtClean="0">
                        <a:latin typeface="Cambria Math" charset="0"/>
                      </a:rPr>
                      <m:t>, </m:t>
                    </m:r>
                    <m:r>
                      <m:rPr>
                        <m:sty m:val="p"/>
                      </m:rPr>
                      <a:rPr lang="en-US" altLang="zh-CN" sz="4200" i="0" dirty="0" smtClean="0">
                        <a:latin typeface="Cambria Math" charset="0"/>
                      </a:rPr>
                      <m:t>y</m:t>
                    </m:r>
                    <m:r>
                      <a:rPr lang="en-US" altLang="zh-CN" sz="4200" i="0" dirty="0" smtClean="0">
                        <a:latin typeface="Cambria Math" charset="0"/>
                      </a:rPr>
                      <m:t>)</m:t>
                    </m:r>
                  </m:oMath>
                </a14:m>
                <a:endParaRPr lang="en-US" sz="4200" dirty="0"/>
              </a:p>
            </p:txBody>
          </p:sp>
        </mc:Choice>
        <mc:Fallback xmlns="">
          <p:sp>
            <p:nvSpPr>
              <p:cNvPr id="2" name="TextBox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78696" y="7402965"/>
                <a:ext cx="10966077" cy="738664"/>
              </a:xfrm>
              <a:prstGeom prst="rect">
                <a:avLst/>
              </a:prstGeom>
              <a:blipFill rotWithShape="0">
                <a:blip r:embed="rId11"/>
                <a:stretch>
                  <a:fillRect t="-15574" b="-3688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5" name="Straight Connector 54">
            <a:extLst>
              <a:ext uri="{FF2B5EF4-FFF2-40B4-BE49-F238E27FC236}">
                <a16:creationId xmlns:a16="http://schemas.microsoft.com/office/drawing/2014/main" xmlns="" id="{3A59F231-7E68-4544-B5AD-338AEDED0B9E}"/>
              </a:ext>
            </a:extLst>
          </p:cNvPr>
          <p:cNvCxnSpPr>
            <a:cxnSpLocks/>
          </p:cNvCxnSpPr>
          <p:nvPr/>
        </p:nvCxnSpPr>
        <p:spPr>
          <a:xfrm>
            <a:off x="5797558" y="7093325"/>
            <a:ext cx="2045776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TextBox 55">
            <a:extLst>
              <a:ext uri="{FF2B5EF4-FFF2-40B4-BE49-F238E27FC236}">
                <a16:creationId xmlns:a16="http://schemas.microsoft.com/office/drawing/2014/main" xmlns="" id="{9F84C187-9514-4B68-A729-FC04B9E7A319}"/>
              </a:ext>
            </a:extLst>
          </p:cNvPr>
          <p:cNvSpPr txBox="1"/>
          <p:nvPr/>
        </p:nvSpPr>
        <p:spPr>
          <a:xfrm>
            <a:off x="6052031" y="7027639"/>
            <a:ext cx="1757661" cy="6155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400" b="1" dirty="0" smtClean="0">
                <a:solidFill>
                  <a:srgbClr val="FF0000"/>
                </a:solidFill>
              </a:rPr>
              <a:t>fake pair</a:t>
            </a:r>
            <a:endParaRPr lang="en-US" sz="3400" b="1" dirty="0">
              <a:solidFill>
                <a:srgbClr val="FF0000"/>
              </a:solidFill>
            </a:endParaRPr>
          </a:p>
        </p:txBody>
      </p:sp>
      <p:cxnSp>
        <p:nvCxnSpPr>
          <p:cNvPr id="57" name="Straight Connector 56">
            <a:extLst>
              <a:ext uri="{FF2B5EF4-FFF2-40B4-BE49-F238E27FC236}">
                <a16:creationId xmlns:a16="http://schemas.microsoft.com/office/drawing/2014/main" xmlns="" id="{3A59F231-7E68-4544-B5AD-338AEDED0B9E}"/>
              </a:ext>
            </a:extLst>
          </p:cNvPr>
          <p:cNvCxnSpPr>
            <a:cxnSpLocks/>
          </p:cNvCxnSpPr>
          <p:nvPr/>
        </p:nvCxnSpPr>
        <p:spPr>
          <a:xfrm>
            <a:off x="11277501" y="7093325"/>
            <a:ext cx="2045776" cy="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TextBox 57">
            <a:extLst>
              <a:ext uri="{FF2B5EF4-FFF2-40B4-BE49-F238E27FC236}">
                <a16:creationId xmlns:a16="http://schemas.microsoft.com/office/drawing/2014/main" xmlns="" id="{9F84C187-9514-4B68-A729-FC04B9E7A319}"/>
              </a:ext>
            </a:extLst>
          </p:cNvPr>
          <p:cNvSpPr txBox="1"/>
          <p:nvPr/>
        </p:nvSpPr>
        <p:spPr>
          <a:xfrm>
            <a:off x="11550793" y="7027639"/>
            <a:ext cx="1686680" cy="6155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400" b="1" dirty="0" smtClean="0">
                <a:solidFill>
                  <a:srgbClr val="00B050"/>
                </a:solidFill>
              </a:rPr>
              <a:t>real pair</a:t>
            </a:r>
            <a:endParaRPr lang="en-US" sz="34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956238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" grpId="0"/>
      <p:bldP spid="3800" grpId="0" animBg="1"/>
      <p:bldP spid="3801" grpId="0" animBg="1"/>
      <p:bldP spid="3806" grpId="0" animBg="1"/>
      <p:bldP spid="3827" grpId="0" animBg="1"/>
      <p:bldP spid="2" grpId="0"/>
      <p:bldP spid="56" grpId="0"/>
      <p:bldP spid="58" grpId="0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57" name="Shape 4057"/>
          <p:cNvSpPr/>
          <p:nvPr/>
        </p:nvSpPr>
        <p:spPr>
          <a:xfrm>
            <a:off x="4897488" y="375576"/>
            <a:ext cx="4146134" cy="82522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2" tIns="42862" rIns="42862" bIns="42862" anchor="ctr">
            <a:spAutoFit/>
          </a:bodyPr>
          <a:lstStyle>
            <a:lvl1pPr>
              <a:defRPr sz="8000"/>
            </a:lvl1pPr>
          </a:lstStyle>
          <a:p>
            <a:r>
              <a:rPr sz="4800" dirty="0"/>
              <a:t>Edges → Images</a:t>
            </a:r>
          </a:p>
        </p:txBody>
      </p:sp>
      <p:sp>
        <p:nvSpPr>
          <p:cNvPr id="4058" name="Shape 4058"/>
          <p:cNvSpPr/>
          <p:nvPr/>
        </p:nvSpPr>
        <p:spPr>
          <a:xfrm>
            <a:off x="873831" y="1504903"/>
            <a:ext cx="803105" cy="4903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l" defTabSz="2172273">
              <a:defRPr sz="4200"/>
            </a:lvl1pPr>
          </a:lstStyle>
          <a:p>
            <a:r>
              <a:rPr sz="2520"/>
              <a:t>Input</a:t>
            </a:r>
          </a:p>
        </p:txBody>
      </p:sp>
      <p:sp>
        <p:nvSpPr>
          <p:cNvPr id="4059" name="Shape 4059"/>
          <p:cNvSpPr/>
          <p:nvPr/>
        </p:nvSpPr>
        <p:spPr>
          <a:xfrm>
            <a:off x="3069184" y="1504903"/>
            <a:ext cx="1043555" cy="4903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l" defTabSz="2172273">
              <a:defRPr sz="4200"/>
            </a:lvl1pPr>
          </a:lstStyle>
          <a:p>
            <a:r>
              <a:rPr sz="2520"/>
              <a:t>Output</a:t>
            </a:r>
          </a:p>
        </p:txBody>
      </p:sp>
      <p:sp>
        <p:nvSpPr>
          <p:cNvPr id="4060" name="Shape 4060"/>
          <p:cNvSpPr/>
          <p:nvPr/>
        </p:nvSpPr>
        <p:spPr>
          <a:xfrm>
            <a:off x="5673733" y="1504903"/>
            <a:ext cx="803105" cy="4903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l" defTabSz="2172273">
              <a:defRPr sz="4200"/>
            </a:lvl1pPr>
          </a:lstStyle>
          <a:p>
            <a:r>
              <a:rPr sz="2520"/>
              <a:t>Input</a:t>
            </a:r>
          </a:p>
        </p:txBody>
      </p:sp>
      <p:sp>
        <p:nvSpPr>
          <p:cNvPr id="4061" name="Shape 4061"/>
          <p:cNvSpPr/>
          <p:nvPr/>
        </p:nvSpPr>
        <p:spPr>
          <a:xfrm>
            <a:off x="7869085" y="1504903"/>
            <a:ext cx="1043555" cy="4903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l" defTabSz="2172273">
              <a:defRPr sz="4200"/>
            </a:lvl1pPr>
          </a:lstStyle>
          <a:p>
            <a:r>
              <a:rPr sz="2520"/>
              <a:t>Output</a:t>
            </a:r>
          </a:p>
        </p:txBody>
      </p:sp>
      <p:sp>
        <p:nvSpPr>
          <p:cNvPr id="4062" name="Shape 4062"/>
          <p:cNvSpPr/>
          <p:nvPr/>
        </p:nvSpPr>
        <p:spPr>
          <a:xfrm>
            <a:off x="10473634" y="1504903"/>
            <a:ext cx="803105" cy="4903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l" defTabSz="2172273">
              <a:defRPr sz="4200"/>
            </a:lvl1pPr>
          </a:lstStyle>
          <a:p>
            <a:r>
              <a:rPr sz="2520"/>
              <a:t>Input</a:t>
            </a:r>
          </a:p>
        </p:txBody>
      </p:sp>
      <p:sp>
        <p:nvSpPr>
          <p:cNvPr id="4063" name="Shape 4063"/>
          <p:cNvSpPr/>
          <p:nvPr/>
        </p:nvSpPr>
        <p:spPr>
          <a:xfrm>
            <a:off x="12668987" y="1504903"/>
            <a:ext cx="1043555" cy="4903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l" defTabSz="2172273">
              <a:defRPr sz="4200"/>
            </a:lvl1pPr>
          </a:lstStyle>
          <a:p>
            <a:r>
              <a:rPr sz="2520"/>
              <a:t>Output</a:t>
            </a:r>
          </a:p>
        </p:txBody>
      </p:sp>
      <p:pic>
        <p:nvPicPr>
          <p:cNvPr id="4064" name="input_62_AB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99186" y="2087398"/>
            <a:ext cx="2266826" cy="2266825"/>
          </a:xfrm>
          <a:prstGeom prst="rect">
            <a:avLst/>
          </a:prstGeom>
          <a:ln w="12700">
            <a:miter lim="400000"/>
          </a:ln>
        </p:spPr>
      </p:pic>
      <p:pic>
        <p:nvPicPr>
          <p:cNvPr id="4065" name="input_106_AB.jp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9994234" y="4532440"/>
            <a:ext cx="2266826" cy="2266825"/>
          </a:xfrm>
          <a:prstGeom prst="rect">
            <a:avLst/>
          </a:prstGeom>
          <a:ln w="12700">
            <a:miter lim="400000"/>
          </a:ln>
        </p:spPr>
      </p:pic>
      <p:pic>
        <p:nvPicPr>
          <p:cNvPr id="4066" name="input_119_AB.jp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5157891" y="4532440"/>
            <a:ext cx="2266826" cy="2266825"/>
          </a:xfrm>
          <a:prstGeom prst="rect">
            <a:avLst/>
          </a:prstGeom>
          <a:ln w="12700">
            <a:miter lim="400000"/>
          </a:ln>
        </p:spPr>
      </p:pic>
      <p:pic>
        <p:nvPicPr>
          <p:cNvPr id="4067" name="input_130_AB.jpg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245128" y="4532440"/>
            <a:ext cx="2266826" cy="2266825"/>
          </a:xfrm>
          <a:prstGeom prst="rect">
            <a:avLst/>
          </a:prstGeom>
          <a:ln w="12700">
            <a:miter lim="400000"/>
          </a:ln>
        </p:spPr>
      </p:pic>
      <p:pic>
        <p:nvPicPr>
          <p:cNvPr id="4068" name="input_146_AB.jpg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5003207" y="2087398"/>
            <a:ext cx="2266826" cy="2266825"/>
          </a:xfrm>
          <a:prstGeom prst="rect">
            <a:avLst/>
          </a:prstGeom>
          <a:ln w="12700">
            <a:miter lim="400000"/>
          </a:ln>
        </p:spPr>
      </p:pic>
      <p:pic>
        <p:nvPicPr>
          <p:cNvPr id="4069" name="input_157_AB.jpg"/>
          <p:cNvPicPr>
            <a:picLocks noChangeAspect="1"/>
          </p:cNvPicPr>
          <p:nvPr/>
        </p:nvPicPr>
        <p:blipFill>
          <a:blip r:embed="rId7">
            <a:extLst/>
          </a:blip>
          <a:stretch>
            <a:fillRect/>
          </a:stretch>
        </p:blipFill>
        <p:spPr>
          <a:xfrm>
            <a:off x="9905879" y="2087398"/>
            <a:ext cx="2266825" cy="2266825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4076" name="Group 4076"/>
          <p:cNvGrpSpPr/>
          <p:nvPr/>
        </p:nvGrpSpPr>
        <p:grpSpPr>
          <a:xfrm>
            <a:off x="2330283" y="2087398"/>
            <a:ext cx="12147362" cy="4711867"/>
            <a:chOff x="0" y="0"/>
            <a:chExt cx="20245602" cy="7853111"/>
          </a:xfrm>
        </p:grpSpPr>
        <p:pic>
          <p:nvPicPr>
            <p:cNvPr id="4070" name="L1cGAN_106_AB.jpg"/>
            <p:cNvPicPr>
              <a:picLocks noChangeAspect="1"/>
            </p:cNvPicPr>
            <p:nvPr/>
          </p:nvPicPr>
          <p:blipFill>
            <a:blip r:embed="rId8">
              <a:extLst/>
            </a:blip>
            <a:stretch>
              <a:fillRect/>
            </a:stretch>
          </p:blipFill>
          <p:spPr>
            <a:xfrm>
              <a:off x="16320299" y="4075069"/>
              <a:ext cx="3778043" cy="3778043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4071" name="L1cGAN_119_AB.jpg"/>
            <p:cNvPicPr>
              <a:picLocks noChangeAspect="1"/>
            </p:cNvPicPr>
            <p:nvPr/>
          </p:nvPicPr>
          <p:blipFill>
            <a:blip r:embed="rId9">
              <a:extLst/>
            </a:blip>
            <a:stretch>
              <a:fillRect/>
            </a:stretch>
          </p:blipFill>
          <p:spPr>
            <a:xfrm>
              <a:off x="8522780" y="4075069"/>
              <a:ext cx="3778043" cy="3778043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4072" name="L1cGAN_62_AB.jpg"/>
            <p:cNvPicPr>
              <a:picLocks noChangeAspect="1"/>
            </p:cNvPicPr>
            <p:nvPr/>
          </p:nvPicPr>
          <p:blipFill>
            <a:blip r:embed="rId10">
              <a:extLst/>
            </a:blip>
            <a:stretch>
              <a:fillRect/>
            </a:stretch>
          </p:blipFill>
          <p:spPr>
            <a:xfrm>
              <a:off x="0" y="0"/>
              <a:ext cx="3778042" cy="3778042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4073" name="L1cGAN_130_AB.jpg"/>
            <p:cNvPicPr>
              <a:picLocks noChangeAspect="1"/>
            </p:cNvPicPr>
            <p:nvPr/>
          </p:nvPicPr>
          <p:blipFill>
            <a:blip r:embed="rId11">
              <a:extLst/>
            </a:blip>
            <a:stretch>
              <a:fillRect/>
            </a:stretch>
          </p:blipFill>
          <p:spPr>
            <a:xfrm>
              <a:off x="462207" y="4075069"/>
              <a:ext cx="3778043" cy="3778043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4074" name="L1cGAN_146_AB.jpg"/>
            <p:cNvPicPr>
              <a:picLocks noChangeAspect="1"/>
            </p:cNvPicPr>
            <p:nvPr/>
          </p:nvPicPr>
          <p:blipFill>
            <a:blip r:embed="rId12">
              <a:extLst/>
            </a:blip>
            <a:stretch>
              <a:fillRect/>
            </a:stretch>
          </p:blipFill>
          <p:spPr>
            <a:xfrm>
              <a:off x="8353972" y="0"/>
              <a:ext cx="3778042" cy="3778042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4075" name="L1cGAN_157_AB.jpg"/>
            <p:cNvPicPr>
              <a:picLocks noChangeAspect="1"/>
            </p:cNvPicPr>
            <p:nvPr/>
          </p:nvPicPr>
          <p:blipFill>
            <a:blip r:embed="rId13">
              <a:extLst/>
            </a:blip>
            <a:stretch>
              <a:fillRect/>
            </a:stretch>
          </p:blipFill>
          <p:spPr>
            <a:xfrm>
              <a:off x="16467560" y="0"/>
              <a:ext cx="3778043" cy="3778042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sp>
        <p:nvSpPr>
          <p:cNvPr id="4077" name="Shape 4077"/>
          <p:cNvSpPr/>
          <p:nvPr/>
        </p:nvSpPr>
        <p:spPr>
          <a:xfrm>
            <a:off x="10744031" y="7526005"/>
            <a:ext cx="3676903" cy="47128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2" tIns="42862" rIns="42862" bIns="42862" anchor="ctr">
            <a:spAutoFit/>
          </a:bodyPr>
          <a:lstStyle>
            <a:lvl1pPr>
              <a:defRPr sz="3600"/>
            </a:lvl1pPr>
          </a:lstStyle>
          <a:p>
            <a:r>
              <a:rPr sz="2500" dirty="0"/>
              <a:t>Edges from [</a:t>
            </a:r>
            <a:r>
              <a:rPr sz="2500" dirty="0" err="1"/>
              <a:t>Xie</a:t>
            </a:r>
            <a:r>
              <a:rPr sz="2500" dirty="0"/>
              <a:t> &amp; </a:t>
            </a:r>
            <a:r>
              <a:rPr sz="2500" dirty="0" err="1"/>
              <a:t>Tu</a:t>
            </a:r>
            <a:r>
              <a:rPr sz="2500" dirty="0"/>
              <a:t>, 2015]</a:t>
            </a:r>
          </a:p>
        </p:txBody>
      </p:sp>
    </p:spTree>
    <p:extLst>
      <p:ext uri="{BB962C8B-B14F-4D97-AF65-F5344CB8AC3E}">
        <p14:creationId xmlns:p14="http://schemas.microsoft.com/office/powerpoint/2010/main" val="1673975084"/>
      </p:ext>
    </p:extLst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4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76" grpId="0" animBg="1" advAuto="0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79" name="Shape 4079"/>
          <p:cNvSpPr/>
          <p:nvPr/>
        </p:nvSpPr>
        <p:spPr>
          <a:xfrm>
            <a:off x="4899764" y="375576"/>
            <a:ext cx="4830873" cy="82522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2" tIns="42862" rIns="42862" bIns="42862" anchor="ctr">
            <a:spAutoFit/>
          </a:bodyPr>
          <a:lstStyle/>
          <a:p>
            <a:pPr>
              <a:defRPr sz="8000"/>
            </a:pPr>
            <a:r>
              <a:rPr sz="4800" i="1" dirty="0">
                <a:latin typeface="+mj-lt"/>
                <a:ea typeface="Helvetica"/>
                <a:cs typeface="Helvetica"/>
                <a:sym typeface="Helvetica"/>
              </a:rPr>
              <a:t>Sketches</a:t>
            </a:r>
            <a:r>
              <a:rPr sz="4800" dirty="0">
                <a:latin typeface="+mj-lt"/>
              </a:rPr>
              <a:t> → Images</a:t>
            </a:r>
          </a:p>
        </p:txBody>
      </p:sp>
      <p:sp>
        <p:nvSpPr>
          <p:cNvPr id="4080" name="Shape 4080"/>
          <p:cNvSpPr/>
          <p:nvPr/>
        </p:nvSpPr>
        <p:spPr>
          <a:xfrm>
            <a:off x="873831" y="1504903"/>
            <a:ext cx="803105" cy="4903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l" defTabSz="2172273">
              <a:defRPr sz="4200"/>
            </a:lvl1pPr>
          </a:lstStyle>
          <a:p>
            <a:r>
              <a:rPr sz="2520"/>
              <a:t>Input</a:t>
            </a:r>
          </a:p>
        </p:txBody>
      </p:sp>
      <p:sp>
        <p:nvSpPr>
          <p:cNvPr id="4081" name="Shape 4081"/>
          <p:cNvSpPr/>
          <p:nvPr/>
        </p:nvSpPr>
        <p:spPr>
          <a:xfrm>
            <a:off x="3069184" y="1504903"/>
            <a:ext cx="1043555" cy="4903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l" defTabSz="2172273">
              <a:defRPr sz="4200"/>
            </a:lvl1pPr>
          </a:lstStyle>
          <a:p>
            <a:r>
              <a:rPr sz="2520" dirty="0"/>
              <a:t>Output</a:t>
            </a:r>
          </a:p>
        </p:txBody>
      </p:sp>
      <p:sp>
        <p:nvSpPr>
          <p:cNvPr id="4082" name="Shape 4082"/>
          <p:cNvSpPr/>
          <p:nvPr/>
        </p:nvSpPr>
        <p:spPr>
          <a:xfrm>
            <a:off x="5673733" y="1504903"/>
            <a:ext cx="803105" cy="4903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l" defTabSz="2172273">
              <a:defRPr sz="4200"/>
            </a:lvl1pPr>
          </a:lstStyle>
          <a:p>
            <a:r>
              <a:rPr sz="2520"/>
              <a:t>Input</a:t>
            </a:r>
          </a:p>
        </p:txBody>
      </p:sp>
      <p:sp>
        <p:nvSpPr>
          <p:cNvPr id="4083" name="Shape 4083"/>
          <p:cNvSpPr/>
          <p:nvPr/>
        </p:nvSpPr>
        <p:spPr>
          <a:xfrm>
            <a:off x="7869085" y="1504903"/>
            <a:ext cx="1043555" cy="4903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l" defTabSz="2172273">
              <a:defRPr sz="4200"/>
            </a:lvl1pPr>
          </a:lstStyle>
          <a:p>
            <a:r>
              <a:rPr sz="2520" dirty="0"/>
              <a:t>Output</a:t>
            </a:r>
          </a:p>
        </p:txBody>
      </p:sp>
      <p:sp>
        <p:nvSpPr>
          <p:cNvPr id="4084" name="Shape 4084"/>
          <p:cNvSpPr/>
          <p:nvPr/>
        </p:nvSpPr>
        <p:spPr>
          <a:xfrm>
            <a:off x="10473634" y="1504903"/>
            <a:ext cx="803105" cy="4903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l" defTabSz="2172273">
              <a:defRPr sz="4200"/>
            </a:lvl1pPr>
          </a:lstStyle>
          <a:p>
            <a:r>
              <a:rPr sz="2520"/>
              <a:t>Input</a:t>
            </a:r>
          </a:p>
        </p:txBody>
      </p:sp>
      <p:sp>
        <p:nvSpPr>
          <p:cNvPr id="4085" name="Shape 4085"/>
          <p:cNvSpPr/>
          <p:nvPr/>
        </p:nvSpPr>
        <p:spPr>
          <a:xfrm>
            <a:off x="12668987" y="1504903"/>
            <a:ext cx="1043555" cy="4903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l" defTabSz="2172273">
              <a:defRPr sz="4200"/>
            </a:lvl1pPr>
          </a:lstStyle>
          <a:p>
            <a:r>
              <a:rPr sz="2520"/>
              <a:t>Output</a:t>
            </a:r>
          </a:p>
        </p:txBody>
      </p:sp>
      <p:sp>
        <p:nvSpPr>
          <p:cNvPr id="4086" name="Shape 4086"/>
          <p:cNvSpPr/>
          <p:nvPr/>
        </p:nvSpPr>
        <p:spPr>
          <a:xfrm>
            <a:off x="4990141" y="6986953"/>
            <a:ext cx="4650118" cy="57900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2" tIns="42862" rIns="42862" bIns="42862" anchor="ctr">
            <a:spAutoFit/>
          </a:bodyPr>
          <a:lstStyle/>
          <a:p>
            <a:r>
              <a:rPr sz="3200" dirty="0"/>
              <a:t>Trained on Edges → Images</a:t>
            </a:r>
          </a:p>
        </p:txBody>
      </p:sp>
      <p:pic>
        <p:nvPicPr>
          <p:cNvPr id="4087" name="input_13223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65367" y="1985846"/>
            <a:ext cx="2217190" cy="2217190"/>
          </a:xfrm>
          <a:prstGeom prst="rect">
            <a:avLst/>
          </a:prstGeom>
          <a:ln w="12700">
            <a:miter lim="400000"/>
          </a:ln>
        </p:spPr>
      </p:pic>
      <p:pic>
        <p:nvPicPr>
          <p:cNvPr id="4088" name="input_13258.jp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9964212" y="2120025"/>
            <a:ext cx="2217190" cy="2217190"/>
          </a:xfrm>
          <a:prstGeom prst="rect">
            <a:avLst/>
          </a:prstGeom>
          <a:ln w="12700">
            <a:miter lim="400000"/>
          </a:ln>
        </p:spPr>
      </p:pic>
      <p:pic>
        <p:nvPicPr>
          <p:cNvPr id="4089" name="input_798.jp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4997387" y="2120025"/>
            <a:ext cx="2217190" cy="2217190"/>
          </a:xfrm>
          <a:prstGeom prst="rect">
            <a:avLst/>
          </a:prstGeom>
          <a:ln w="12700">
            <a:miter lim="400000"/>
          </a:ln>
        </p:spPr>
      </p:pic>
      <p:pic>
        <p:nvPicPr>
          <p:cNvPr id="4090" name="input_14971.jpg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165367" y="4465083"/>
            <a:ext cx="2217190" cy="2217190"/>
          </a:xfrm>
          <a:prstGeom prst="rect">
            <a:avLst/>
          </a:prstGeom>
          <a:ln w="12700">
            <a:miter lim="400000"/>
          </a:ln>
        </p:spPr>
      </p:pic>
      <p:pic>
        <p:nvPicPr>
          <p:cNvPr id="4091" name="gt_14983.jpg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9964212" y="4418145"/>
            <a:ext cx="2217190" cy="2217190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4098" name="Group 4098"/>
          <p:cNvGrpSpPr/>
          <p:nvPr/>
        </p:nvGrpSpPr>
        <p:grpSpPr>
          <a:xfrm>
            <a:off x="2369062" y="1985845"/>
            <a:ext cx="12160925" cy="4696428"/>
            <a:chOff x="0" y="0"/>
            <a:chExt cx="20268207" cy="7827378"/>
          </a:xfrm>
        </p:grpSpPr>
        <p:pic>
          <p:nvPicPr>
            <p:cNvPr id="4092" name="L1cGAN_13223.jpg"/>
            <p:cNvPicPr>
              <a:picLocks noChangeAspect="1"/>
            </p:cNvPicPr>
            <p:nvPr/>
          </p:nvPicPr>
          <p:blipFill>
            <a:blip r:embed="rId7">
              <a:extLst/>
            </a:blip>
            <a:stretch>
              <a:fillRect/>
            </a:stretch>
          </p:blipFill>
          <p:spPr>
            <a:xfrm>
              <a:off x="0" y="0"/>
              <a:ext cx="3695316" cy="3695316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4093" name="L1cGAN_13258.jpg"/>
            <p:cNvPicPr>
              <a:picLocks noChangeAspect="1"/>
            </p:cNvPicPr>
            <p:nvPr/>
          </p:nvPicPr>
          <p:blipFill>
            <a:blip r:embed="rId8">
              <a:extLst/>
            </a:blip>
            <a:stretch>
              <a:fillRect/>
            </a:stretch>
          </p:blipFill>
          <p:spPr>
            <a:xfrm>
              <a:off x="16572892" y="223632"/>
              <a:ext cx="3695316" cy="3695317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4094" name="L1cGAN_798.jpg"/>
            <p:cNvPicPr>
              <a:picLocks noChangeAspect="1"/>
            </p:cNvPicPr>
            <p:nvPr/>
          </p:nvPicPr>
          <p:blipFill>
            <a:blip r:embed="rId9">
              <a:extLst/>
            </a:blip>
            <a:stretch>
              <a:fillRect/>
            </a:stretch>
          </p:blipFill>
          <p:spPr>
            <a:xfrm>
              <a:off x="8442438" y="223632"/>
              <a:ext cx="3695316" cy="3695317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4095" name="L1cGAN_14971.jpg"/>
            <p:cNvPicPr>
              <a:picLocks noChangeAspect="1"/>
            </p:cNvPicPr>
            <p:nvPr/>
          </p:nvPicPr>
          <p:blipFill>
            <a:blip r:embed="rId10">
              <a:extLst/>
            </a:blip>
            <a:stretch>
              <a:fillRect/>
            </a:stretch>
          </p:blipFill>
          <p:spPr>
            <a:xfrm>
              <a:off x="0" y="4132062"/>
              <a:ext cx="3695316" cy="3695317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4096" name="L1cGAN_14983.jpg"/>
            <p:cNvPicPr>
              <a:picLocks noChangeAspect="1"/>
            </p:cNvPicPr>
            <p:nvPr/>
          </p:nvPicPr>
          <p:blipFill>
            <a:blip r:embed="rId11">
              <a:extLst/>
            </a:blip>
            <a:stretch>
              <a:fillRect/>
            </a:stretch>
          </p:blipFill>
          <p:spPr>
            <a:xfrm>
              <a:off x="16572892" y="4132062"/>
              <a:ext cx="3695316" cy="3695317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4097" name="L1cGAN_15023.jpg"/>
            <p:cNvPicPr>
              <a:picLocks noChangeAspect="1"/>
            </p:cNvPicPr>
            <p:nvPr/>
          </p:nvPicPr>
          <p:blipFill>
            <a:blip r:embed="rId12">
              <a:extLst/>
            </a:blip>
            <a:stretch>
              <a:fillRect/>
            </a:stretch>
          </p:blipFill>
          <p:spPr>
            <a:xfrm>
              <a:off x="8442438" y="4132062"/>
              <a:ext cx="3695316" cy="3695317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pic>
        <p:nvPicPr>
          <p:cNvPr id="4099" name="gt_15023.jpg"/>
          <p:cNvPicPr>
            <a:picLocks noChangeAspect="1"/>
          </p:cNvPicPr>
          <p:nvPr/>
        </p:nvPicPr>
        <p:blipFill>
          <a:blip r:embed="rId13">
            <a:extLst/>
          </a:blip>
          <a:stretch>
            <a:fillRect/>
          </a:stretch>
        </p:blipFill>
        <p:spPr>
          <a:xfrm>
            <a:off x="5225354" y="4418145"/>
            <a:ext cx="2217190" cy="2217190"/>
          </a:xfrm>
          <a:prstGeom prst="rect">
            <a:avLst/>
          </a:prstGeom>
          <a:ln w="12700">
            <a:miter lim="400000"/>
          </a:ln>
        </p:spPr>
      </p:pic>
      <p:sp>
        <p:nvSpPr>
          <p:cNvPr id="4100" name="Shape 4100"/>
          <p:cNvSpPr/>
          <p:nvPr/>
        </p:nvSpPr>
        <p:spPr>
          <a:xfrm>
            <a:off x="10096711" y="7614892"/>
            <a:ext cx="4549771" cy="47128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2" tIns="42862" rIns="42862" bIns="42862" anchor="ctr">
            <a:spAutoFit/>
          </a:bodyPr>
          <a:lstStyle>
            <a:lvl1pPr>
              <a:defRPr sz="3600"/>
            </a:lvl1pPr>
          </a:lstStyle>
          <a:p>
            <a:r>
              <a:rPr sz="2500" dirty="0"/>
              <a:t>Data from [</a:t>
            </a:r>
            <a:r>
              <a:rPr sz="2500" dirty="0" err="1"/>
              <a:t>Eitz</a:t>
            </a:r>
            <a:r>
              <a:rPr sz="2500" dirty="0"/>
              <a:t>, Hays, Alexa, 2012]</a:t>
            </a:r>
          </a:p>
        </p:txBody>
      </p:sp>
    </p:spTree>
    <p:extLst>
      <p:ext uri="{BB962C8B-B14F-4D97-AF65-F5344CB8AC3E}">
        <p14:creationId xmlns:p14="http://schemas.microsoft.com/office/powerpoint/2010/main" val="315977441"/>
      </p:ext>
    </p:extLst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81" grpId="0" animBg="1"/>
      <p:bldP spid="4083" grpId="0" animBg="1"/>
      <p:bldP spid="4085" grpId="0" animBg="1"/>
      <p:bldP spid="4098" grpId="0" animBg="1" advAuto="0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138" name="Group 4138"/>
          <p:cNvGrpSpPr/>
          <p:nvPr/>
        </p:nvGrpSpPr>
        <p:grpSpPr>
          <a:xfrm>
            <a:off x="1194520" y="477469"/>
            <a:ext cx="5458726" cy="548226"/>
            <a:chOff x="0" y="-4414"/>
            <a:chExt cx="9097876" cy="913709"/>
          </a:xfrm>
        </p:grpSpPr>
        <p:sp>
          <p:nvSpPr>
            <p:cNvPr id="4136" name="Shape 4136"/>
            <p:cNvSpPr/>
            <p:nvPr/>
          </p:nvSpPr>
          <p:spPr>
            <a:xfrm>
              <a:off x="0" y="-4414"/>
              <a:ext cx="3387145" cy="913709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42862" tIns="42862" rIns="42862" bIns="42862" numCol="1" anchor="ctr">
              <a:spAutoFit/>
            </a:bodyPr>
            <a:lstStyle>
              <a:lvl1pPr>
                <a:defRPr b="1">
                  <a:latin typeface="Helvetica"/>
                  <a:ea typeface="Helvetica"/>
                  <a:cs typeface="Helvetica"/>
                  <a:sym typeface="Helvetica"/>
                </a:defRPr>
              </a:lvl1pPr>
            </a:lstStyle>
            <a:p>
              <a:r>
                <a:rPr sz="3000" dirty="0">
                  <a:latin typeface="+mj-lt"/>
                </a:rPr>
                <a:t>#edges2cats</a:t>
              </a:r>
            </a:p>
          </p:txBody>
        </p:sp>
        <p:sp>
          <p:nvSpPr>
            <p:cNvPr id="4137" name="Shape 4137"/>
            <p:cNvSpPr/>
            <p:nvPr/>
          </p:nvSpPr>
          <p:spPr>
            <a:xfrm>
              <a:off x="4159880" y="21231"/>
              <a:ext cx="4937996" cy="86241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42862" tIns="42862" rIns="42862" bIns="42862" numCol="1" anchor="ctr">
              <a:spAutoFit/>
            </a:bodyPr>
            <a:lstStyle>
              <a:lvl1pPr>
                <a:defRPr sz="4200"/>
              </a:lvl1pPr>
            </a:lstStyle>
            <a:p>
              <a:r>
                <a:rPr sz="2800" dirty="0"/>
                <a:t>[Christopher Hesse]</a:t>
              </a:r>
            </a:p>
          </p:txBody>
        </p:sp>
      </p:grpSp>
      <p:pic>
        <p:nvPicPr>
          <p:cNvPr id="4133" name="pasted-image.png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660271" y="4409704"/>
            <a:ext cx="5916098" cy="2791733"/>
          </a:xfrm>
          <a:prstGeom prst="rect">
            <a:avLst/>
          </a:prstGeom>
          <a:ln w="12700">
            <a:miter lim="400000"/>
          </a:ln>
        </p:spPr>
      </p:pic>
      <p:sp>
        <p:nvSpPr>
          <p:cNvPr id="4139" name="Shape 4139"/>
          <p:cNvSpPr/>
          <p:nvPr/>
        </p:nvSpPr>
        <p:spPr>
          <a:xfrm>
            <a:off x="2324078" y="7314167"/>
            <a:ext cx="2588483" cy="54292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27431" rIns="27431"/>
          <a:lstStyle>
            <a:lvl1pPr defTabSz="1303363">
              <a:defRPr sz="3200"/>
            </a:lvl1pPr>
          </a:lstStyle>
          <a:p>
            <a:pPr algn="ctr"/>
            <a:r>
              <a:rPr sz="2800" dirty="0"/>
              <a:t>Ivy </a:t>
            </a:r>
            <a:r>
              <a:rPr sz="2800" dirty="0" err="1"/>
              <a:t>Tasi</a:t>
            </a:r>
            <a:r>
              <a:rPr sz="2800" dirty="0"/>
              <a:t> @</a:t>
            </a:r>
            <a:r>
              <a:rPr sz="2800" dirty="0" err="1"/>
              <a:t>ivymyt</a:t>
            </a:r>
            <a:endParaRPr sz="2800" dirty="0"/>
          </a:p>
        </p:txBody>
      </p:sp>
      <p:pic>
        <p:nvPicPr>
          <p:cNvPr id="4141" name="pasted-image.png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618456" y="1265487"/>
            <a:ext cx="5999727" cy="2754875"/>
          </a:xfrm>
          <a:prstGeom prst="rect">
            <a:avLst/>
          </a:prstGeom>
          <a:ln w="12700">
            <a:miter lim="400000"/>
          </a:ln>
        </p:spPr>
      </p:pic>
      <p:sp>
        <p:nvSpPr>
          <p:cNvPr id="4142" name="Shape 4142"/>
          <p:cNvSpPr/>
          <p:nvPr/>
        </p:nvSpPr>
        <p:spPr>
          <a:xfrm>
            <a:off x="2324078" y="3965288"/>
            <a:ext cx="2588483" cy="54292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27431" rIns="27431"/>
          <a:lstStyle>
            <a:lvl1pPr defTabSz="1303363">
              <a:defRPr sz="3200"/>
            </a:lvl1pPr>
          </a:lstStyle>
          <a:p>
            <a:pPr algn="ctr"/>
            <a:r>
              <a:rPr sz="2800" dirty="0"/>
              <a:t>@</a:t>
            </a:r>
            <a:r>
              <a:rPr sz="2800" dirty="0" err="1"/>
              <a:t>gods_tail</a:t>
            </a:r>
            <a:endParaRPr sz="2800" dirty="0"/>
          </a:p>
        </p:txBody>
      </p:sp>
      <p:pic>
        <p:nvPicPr>
          <p:cNvPr id="5" name="cat_drawing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099176" y="586408"/>
            <a:ext cx="6943580" cy="4131717"/>
          </a:xfrm>
          <a:prstGeom prst="rect">
            <a:avLst/>
          </a:prstGeom>
        </p:spPr>
      </p:pic>
      <p:sp>
        <p:nvSpPr>
          <p:cNvPr id="13" name="Shape 4142"/>
          <p:cNvSpPr/>
          <p:nvPr/>
        </p:nvSpPr>
        <p:spPr>
          <a:xfrm>
            <a:off x="8859676" y="4689347"/>
            <a:ext cx="3422581" cy="54292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27431" rIns="27431"/>
          <a:lstStyle>
            <a:lvl1pPr defTabSz="1303363">
              <a:defRPr sz="3200"/>
            </a:lvl1pPr>
          </a:lstStyle>
          <a:p>
            <a:pPr algn="ctr"/>
            <a:r>
              <a:rPr lang="en-US" sz="2800" dirty="0"/>
              <a:t>@</a:t>
            </a:r>
            <a:r>
              <a:rPr lang="en-US" sz="2800" dirty="0" err="1"/>
              <a:t>matthematician</a:t>
            </a:r>
            <a:endParaRPr sz="2800" dirty="0"/>
          </a:p>
        </p:txBody>
      </p:sp>
      <p:sp>
        <p:nvSpPr>
          <p:cNvPr id="2" name="TextBox 1"/>
          <p:cNvSpPr txBox="1"/>
          <p:nvPr/>
        </p:nvSpPr>
        <p:spPr>
          <a:xfrm>
            <a:off x="8611344" y="7473853"/>
            <a:ext cx="5929700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US" sz="3600" dirty="0"/>
              <a:t>https://affinelayer.com/pixsrv/</a:t>
            </a:r>
          </a:p>
        </p:txBody>
      </p:sp>
      <p:grpSp>
        <p:nvGrpSpPr>
          <p:cNvPr id="16" name="Group 15"/>
          <p:cNvGrpSpPr>
            <a:grpSpLocks noChangeAspect="1"/>
          </p:cNvGrpSpPr>
          <p:nvPr/>
        </p:nvGrpSpPr>
        <p:grpSpPr>
          <a:xfrm>
            <a:off x="7519644" y="5356474"/>
            <a:ext cx="6523112" cy="1940212"/>
            <a:chOff x="11860781" y="2996007"/>
            <a:chExt cx="11839406" cy="3521473"/>
          </a:xfrm>
        </p:grpSpPr>
        <p:pic>
          <p:nvPicPr>
            <p:cNvPr id="17" name="pasted-image.png"/>
            <p:cNvPicPr>
              <a:picLocks noChangeAspect="1"/>
            </p:cNvPicPr>
            <p:nvPr/>
          </p:nvPicPr>
          <p:blipFill>
            <a:blip r:embed="rId8">
              <a:extLst/>
            </a:blip>
            <a:stretch>
              <a:fillRect/>
            </a:stretch>
          </p:blipFill>
          <p:spPr>
            <a:xfrm>
              <a:off x="11860781" y="2996007"/>
              <a:ext cx="11839406" cy="2696520"/>
            </a:xfrm>
            <a:prstGeom prst="rect">
              <a:avLst/>
            </a:prstGeom>
            <a:ln w="12700">
              <a:miter lim="400000"/>
            </a:ln>
          </p:spPr>
        </p:pic>
        <p:sp>
          <p:nvSpPr>
            <p:cNvPr id="18" name="Shape 4140"/>
            <p:cNvSpPr/>
            <p:nvPr/>
          </p:nvSpPr>
          <p:spPr>
            <a:xfrm>
              <a:off x="14299134" y="5612604"/>
              <a:ext cx="6962700" cy="904876"/>
            </a:xfrm>
            <a:prstGeom prst="rect">
              <a:avLst/>
            </a:prstGeom>
            <a:ln w="12700">
              <a:miter lim="400000"/>
            </a:ln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lIns="45719" rIns="45719"/>
            <a:lstStyle>
              <a:lvl1pPr defTabSz="1303363">
                <a:defRPr sz="3200"/>
              </a:lvl1pPr>
            </a:lstStyle>
            <a:p>
              <a:r>
                <a:rPr sz="2800" dirty="0" err="1"/>
                <a:t>Vitaly</a:t>
              </a:r>
              <a:r>
                <a:rPr sz="2800" dirty="0"/>
                <a:t> </a:t>
              </a:r>
              <a:r>
                <a:rPr sz="2800" dirty="0" err="1"/>
                <a:t>Vidmirov</a:t>
              </a:r>
              <a:r>
                <a:rPr sz="2800" dirty="0"/>
                <a:t> @</a:t>
              </a:r>
              <a:r>
                <a:rPr sz="2800" dirty="0" err="1"/>
                <a:t>vvid</a:t>
              </a:r>
              <a:endParaRPr sz="2800" dirty="0"/>
            </a:p>
          </p:txBody>
        </p:sp>
      </p:grpSp>
    </p:spTree>
    <p:extLst>
      <p:ext uri="{BB962C8B-B14F-4D97-AF65-F5344CB8AC3E}">
        <p14:creationId xmlns:p14="http://schemas.microsoft.com/office/powerpoint/2010/main" val="70037321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1064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1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  <p:bldLst>
      <p:bldP spid="4139" grpId="0" animBg="1"/>
      <p:bldP spid="13" grpId="0" animBg="1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User-Guided Colorization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234756" y="7568000"/>
            <a:ext cx="5395644" cy="53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[Zhang*, Zhu* et al. SIGGRAPH 17]</a:t>
            </a:r>
          </a:p>
        </p:txBody>
      </p:sp>
      <p:pic>
        <p:nvPicPr>
          <p:cNvPr id="3" name="parrot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9793" r="1155" b="10646"/>
          <a:stretch/>
        </p:blipFill>
        <p:spPr>
          <a:xfrm>
            <a:off x="638984" y="1522512"/>
            <a:ext cx="13352432" cy="6045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84752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73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72" name="pasted-image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77941" y="1730334"/>
            <a:ext cx="4768881" cy="4768882"/>
          </a:xfrm>
          <a:prstGeom prst="rect">
            <a:avLst/>
          </a:prstGeom>
          <a:ln w="25400">
            <a:solidFill>
              <a:srgbClr val="000000"/>
            </a:solidFill>
            <a:miter lim="400000"/>
          </a:ln>
        </p:spPr>
      </p:pic>
      <p:pic>
        <p:nvPicPr>
          <p:cNvPr id="3973" name="pasted-image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4636552" y="1730359"/>
            <a:ext cx="4768881" cy="4768882"/>
          </a:xfrm>
          <a:prstGeom prst="rect">
            <a:avLst/>
          </a:prstGeom>
          <a:ln w="25400">
            <a:solidFill>
              <a:srgbClr val="000000"/>
            </a:solidFill>
            <a:miter lim="400000"/>
          </a:ln>
        </p:spPr>
      </p:pic>
      <p:sp>
        <p:nvSpPr>
          <p:cNvPr id="3974" name="Shape 3974"/>
          <p:cNvSpPr/>
          <p:nvPr/>
        </p:nvSpPr>
        <p:spPr>
          <a:xfrm>
            <a:off x="2049030" y="1185905"/>
            <a:ext cx="787074" cy="47436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2" tIns="42862" rIns="42862" bIns="42862" anchor="ctr">
            <a:spAutoFit/>
          </a:bodyPr>
          <a:lstStyle>
            <a:lvl1pPr>
              <a:defRPr sz="4200"/>
            </a:lvl1pPr>
          </a:lstStyle>
          <a:p>
            <a:r>
              <a:rPr sz="2520"/>
              <a:t>Input</a:t>
            </a:r>
          </a:p>
        </p:txBody>
      </p:sp>
      <p:grpSp>
        <p:nvGrpSpPr>
          <p:cNvPr id="3977" name="Group 3977"/>
          <p:cNvGrpSpPr/>
          <p:nvPr/>
        </p:nvGrpSpPr>
        <p:grpSpPr>
          <a:xfrm>
            <a:off x="4930556" y="1185905"/>
            <a:ext cx="4768882" cy="5313362"/>
            <a:chOff x="0" y="-6362"/>
            <a:chExt cx="7948135" cy="8855602"/>
          </a:xfrm>
        </p:grpSpPr>
        <p:pic>
          <p:nvPicPr>
            <p:cNvPr id="3975" name="pasted-image-filtered.png"/>
            <p:cNvPicPr>
              <a:picLocks noChangeAspect="1"/>
            </p:cNvPicPr>
            <p:nvPr/>
          </p:nvPicPr>
          <p:blipFill>
            <a:blip r:embed="rId5">
              <a:extLst/>
            </a:blip>
            <a:stretch>
              <a:fillRect/>
            </a:stretch>
          </p:blipFill>
          <p:spPr>
            <a:xfrm>
              <a:off x="0" y="901105"/>
              <a:ext cx="7948135" cy="7948135"/>
            </a:xfrm>
            <a:prstGeom prst="rect">
              <a:avLst/>
            </a:prstGeom>
            <a:ln w="25400" cap="flat">
              <a:solidFill>
                <a:srgbClr val="000000"/>
              </a:solidFill>
              <a:prstDash val="solid"/>
              <a:miter lim="400000"/>
            </a:ln>
            <a:effectLst/>
          </p:spPr>
        </p:pic>
        <p:sp>
          <p:nvSpPr>
            <p:cNvPr id="3976" name="Shape 3976"/>
            <p:cNvSpPr/>
            <p:nvPr/>
          </p:nvSpPr>
          <p:spPr>
            <a:xfrm>
              <a:off x="3081316" y="-6362"/>
              <a:ext cx="1712540" cy="790600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42862" tIns="42862" rIns="42862" bIns="42862" numCol="1" anchor="ctr">
              <a:spAutoFit/>
            </a:bodyPr>
            <a:lstStyle>
              <a:lvl1pPr>
                <a:defRPr sz="4200"/>
              </a:lvl1pPr>
            </a:lstStyle>
            <a:p>
              <a:r>
                <a:rPr sz="2520"/>
                <a:t>Output</a:t>
              </a:r>
            </a:p>
          </p:txBody>
        </p:sp>
      </p:grpSp>
      <p:grpSp>
        <p:nvGrpSpPr>
          <p:cNvPr id="3980" name="Group 3980"/>
          <p:cNvGrpSpPr/>
          <p:nvPr/>
        </p:nvGrpSpPr>
        <p:grpSpPr>
          <a:xfrm>
            <a:off x="9783529" y="1185905"/>
            <a:ext cx="4768882" cy="5313312"/>
            <a:chOff x="0" y="-6362"/>
            <a:chExt cx="7948135" cy="8855518"/>
          </a:xfrm>
        </p:grpSpPr>
        <p:pic>
          <p:nvPicPr>
            <p:cNvPr id="3978" name="pasted-image-filtered.png"/>
            <p:cNvPicPr>
              <a:picLocks noChangeAspect="1"/>
            </p:cNvPicPr>
            <p:nvPr/>
          </p:nvPicPr>
          <p:blipFill>
            <a:blip r:embed="rId6">
              <a:extLst/>
            </a:blip>
            <a:srcRect/>
            <a:stretch>
              <a:fillRect/>
            </a:stretch>
          </p:blipFill>
          <p:spPr>
            <a:xfrm>
              <a:off x="0" y="901021"/>
              <a:ext cx="7948135" cy="7948135"/>
            </a:xfrm>
            <a:prstGeom prst="rect">
              <a:avLst/>
            </a:prstGeom>
            <a:ln w="25400" cap="flat">
              <a:solidFill>
                <a:srgbClr val="000000"/>
              </a:solidFill>
              <a:prstDash val="solid"/>
              <a:miter lim="400000"/>
            </a:ln>
            <a:effectLst/>
          </p:spPr>
        </p:pic>
        <p:sp>
          <p:nvSpPr>
            <p:cNvPr id="3979" name="Shape 3979"/>
            <p:cNvSpPr/>
            <p:nvPr/>
          </p:nvSpPr>
          <p:spPr>
            <a:xfrm>
              <a:off x="2466703" y="-6362"/>
              <a:ext cx="2911478" cy="790600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42862" tIns="42862" rIns="42862" bIns="42862" numCol="1" anchor="ctr">
              <a:spAutoFit/>
            </a:bodyPr>
            <a:lstStyle>
              <a:lvl1pPr>
                <a:defRPr sz="4200"/>
              </a:lvl1pPr>
            </a:lstStyle>
            <a:p>
              <a:r>
                <a:rPr sz="2520"/>
                <a:t>Groundtruth</a:t>
              </a:r>
            </a:p>
          </p:txBody>
        </p:sp>
      </p:grpSp>
      <p:grpSp>
        <p:nvGrpSpPr>
          <p:cNvPr id="3983" name="Group 3983"/>
          <p:cNvGrpSpPr/>
          <p:nvPr/>
        </p:nvGrpSpPr>
        <p:grpSpPr>
          <a:xfrm>
            <a:off x="230170" y="6681855"/>
            <a:ext cx="4517098" cy="1359925"/>
            <a:chOff x="0" y="329855"/>
            <a:chExt cx="7528495" cy="2266539"/>
          </a:xfrm>
        </p:grpSpPr>
        <p:sp>
          <p:nvSpPr>
            <p:cNvPr id="3981" name="Shape 3981"/>
            <p:cNvSpPr/>
            <p:nvPr/>
          </p:nvSpPr>
          <p:spPr>
            <a:xfrm>
              <a:off x="0" y="744666"/>
              <a:ext cx="4331097" cy="1436928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42862" tIns="42862" rIns="42862" bIns="42862" numCol="1" anchor="ctr">
              <a:spAutoFit/>
            </a:bodyPr>
            <a:lstStyle/>
            <a:p>
              <a:pPr algn="l">
                <a:defRPr sz="4200"/>
              </a:pPr>
              <a:r>
                <a:rPr sz="2520"/>
                <a:t>Data from</a:t>
              </a:r>
            </a:p>
            <a:p>
              <a:pPr algn="l">
                <a:defRPr sz="4200"/>
              </a:pPr>
              <a:r>
                <a:rPr sz="2520"/>
                <a:t>[</a:t>
              </a:r>
              <a:r>
                <a:rPr sz="2520" u="sng">
                  <a:hlinkClick r:id="rId7"/>
                </a:rPr>
                <a:t>maps.google.com</a:t>
              </a:r>
              <a:r>
                <a:rPr sz="2520"/>
                <a:t>]</a:t>
              </a:r>
            </a:p>
          </p:txBody>
        </p:sp>
        <p:pic>
          <p:nvPicPr>
            <p:cNvPr id="3982" name="pasted-image.png"/>
            <p:cNvPicPr>
              <a:picLocks noChangeAspect="1"/>
            </p:cNvPicPr>
            <p:nvPr/>
          </p:nvPicPr>
          <p:blipFill>
            <a:blip r:embed="rId8">
              <a:extLst/>
            </a:blip>
            <a:srcRect/>
            <a:stretch>
              <a:fillRect/>
            </a:stretch>
          </p:blipFill>
          <p:spPr>
            <a:xfrm>
              <a:off x="5327653" y="329855"/>
              <a:ext cx="2200842" cy="2266539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</p:spTree>
    <p:extLst>
      <p:ext uri="{BB962C8B-B14F-4D97-AF65-F5344CB8AC3E}">
        <p14:creationId xmlns:p14="http://schemas.microsoft.com/office/powerpoint/2010/main" val="3873353184"/>
      </p:ext>
    </p:extLst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39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fill="hold"/>
                                        <p:tgtEl>
                                          <p:spTgt spid="39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77" grpId="0" animBg="1" advAuto="0"/>
      <p:bldP spid="3980" grpId="0" animBg="1" advAuto="0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87" name="Shape 3987"/>
          <p:cNvSpPr/>
          <p:nvPr/>
        </p:nvSpPr>
        <p:spPr>
          <a:xfrm>
            <a:off x="2049030" y="1185905"/>
            <a:ext cx="787074" cy="47436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2" tIns="42862" rIns="42862" bIns="42862" anchor="ctr">
            <a:spAutoFit/>
          </a:bodyPr>
          <a:lstStyle>
            <a:lvl1pPr>
              <a:defRPr sz="4200"/>
            </a:lvl1pPr>
          </a:lstStyle>
          <a:p>
            <a:r>
              <a:rPr sz="2520"/>
              <a:t>Input</a:t>
            </a:r>
          </a:p>
        </p:txBody>
      </p:sp>
      <p:sp>
        <p:nvSpPr>
          <p:cNvPr id="3988" name="Shape 3988"/>
          <p:cNvSpPr/>
          <p:nvPr/>
        </p:nvSpPr>
        <p:spPr>
          <a:xfrm>
            <a:off x="6779346" y="1185905"/>
            <a:ext cx="1027524" cy="47436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2" tIns="42862" rIns="42862" bIns="42862" anchor="ctr">
            <a:spAutoFit/>
          </a:bodyPr>
          <a:lstStyle>
            <a:lvl1pPr>
              <a:defRPr sz="4200"/>
            </a:lvl1pPr>
          </a:lstStyle>
          <a:p>
            <a:r>
              <a:rPr sz="2520"/>
              <a:t>Output</a:t>
            </a:r>
          </a:p>
        </p:txBody>
      </p:sp>
      <p:sp>
        <p:nvSpPr>
          <p:cNvPr id="3989" name="Shape 3989"/>
          <p:cNvSpPr/>
          <p:nvPr/>
        </p:nvSpPr>
        <p:spPr>
          <a:xfrm>
            <a:off x="11263550" y="1185905"/>
            <a:ext cx="1746887" cy="47436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2" tIns="42862" rIns="42862" bIns="42862" anchor="ctr">
            <a:spAutoFit/>
          </a:bodyPr>
          <a:lstStyle>
            <a:lvl1pPr>
              <a:defRPr sz="4200"/>
            </a:lvl1pPr>
          </a:lstStyle>
          <a:p>
            <a:r>
              <a:rPr sz="2520"/>
              <a:t>Groundtruth</a:t>
            </a:r>
          </a:p>
        </p:txBody>
      </p:sp>
      <p:grpSp>
        <p:nvGrpSpPr>
          <p:cNvPr id="3993" name="Group 3993"/>
          <p:cNvGrpSpPr/>
          <p:nvPr/>
        </p:nvGrpSpPr>
        <p:grpSpPr>
          <a:xfrm>
            <a:off x="9783530" y="1730335"/>
            <a:ext cx="14474878" cy="4768906"/>
            <a:chOff x="0" y="0"/>
            <a:chExt cx="24124796" cy="7948176"/>
          </a:xfrm>
        </p:grpSpPr>
        <p:pic>
          <p:nvPicPr>
            <p:cNvPr id="3990" name="pasted-image-filtered.png"/>
            <p:cNvPicPr>
              <a:picLocks noChangeAspect="1"/>
            </p:cNvPicPr>
            <p:nvPr/>
          </p:nvPicPr>
          <p:blipFill>
            <a:blip r:embed="rId3">
              <a:extLst/>
            </a:blip>
            <a:srcRect/>
            <a:stretch>
              <a:fillRect/>
            </a:stretch>
          </p:blipFill>
          <p:spPr>
            <a:xfrm>
              <a:off x="0" y="0"/>
              <a:ext cx="7948135" cy="7948135"/>
            </a:xfrm>
            <a:prstGeom prst="rect">
              <a:avLst/>
            </a:prstGeom>
            <a:ln w="25400" cap="flat">
              <a:solidFill>
                <a:srgbClr val="000000"/>
              </a:solidFill>
              <a:prstDash val="solid"/>
              <a:miter lim="400000"/>
            </a:ln>
            <a:effectLst/>
          </p:spPr>
        </p:pic>
        <p:pic>
          <p:nvPicPr>
            <p:cNvPr id="3991" name="pasted-image.png"/>
            <p:cNvPicPr>
              <a:picLocks noChangeAspect="1"/>
            </p:cNvPicPr>
            <p:nvPr/>
          </p:nvPicPr>
          <p:blipFill>
            <a:blip r:embed="rId4">
              <a:extLst/>
            </a:blip>
            <a:srcRect/>
            <a:stretch>
              <a:fillRect/>
            </a:stretch>
          </p:blipFill>
          <p:spPr>
            <a:xfrm>
              <a:off x="8088371" y="42"/>
              <a:ext cx="7948135" cy="7948135"/>
            </a:xfrm>
            <a:prstGeom prst="rect">
              <a:avLst/>
            </a:prstGeom>
            <a:ln w="25400" cap="flat">
              <a:solidFill>
                <a:srgbClr val="000000"/>
              </a:solidFill>
              <a:prstDash val="solid"/>
              <a:miter lim="400000"/>
            </a:ln>
            <a:effectLst/>
          </p:spPr>
        </p:pic>
        <p:pic>
          <p:nvPicPr>
            <p:cNvPr id="3992" name="pasted-image.png"/>
            <p:cNvPicPr>
              <a:picLocks noChangeAspect="1"/>
            </p:cNvPicPr>
            <p:nvPr/>
          </p:nvPicPr>
          <p:blipFill>
            <a:blip r:embed="rId5">
              <a:extLst/>
            </a:blip>
            <a:srcRect/>
            <a:stretch>
              <a:fillRect/>
            </a:stretch>
          </p:blipFill>
          <p:spPr>
            <a:xfrm>
              <a:off x="16176662" y="1"/>
              <a:ext cx="7948135" cy="7948135"/>
            </a:xfrm>
            <a:prstGeom prst="rect">
              <a:avLst/>
            </a:prstGeom>
            <a:ln w="25400" cap="flat">
              <a:solidFill>
                <a:srgbClr val="000000"/>
              </a:solidFill>
              <a:prstDash val="solid"/>
              <a:miter lim="400000"/>
            </a:ln>
            <a:effectLst/>
          </p:spPr>
        </p:pic>
      </p:grpSp>
      <p:sp>
        <p:nvSpPr>
          <p:cNvPr id="3994" name="Shape 3994"/>
          <p:cNvSpPr/>
          <p:nvPr/>
        </p:nvSpPr>
        <p:spPr>
          <a:xfrm>
            <a:off x="10501952" y="7524541"/>
            <a:ext cx="3433375" cy="41896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2" tIns="42862" rIns="42862" bIns="42862" anchor="ctr">
            <a:spAutoFit/>
          </a:bodyPr>
          <a:lstStyle/>
          <a:p>
            <a:pPr>
              <a:defRPr sz="3600"/>
            </a:pPr>
            <a:r>
              <a:rPr sz="2160"/>
              <a:t>Data from [</a:t>
            </a:r>
            <a:r>
              <a:rPr sz="2160" u="sng">
                <a:hlinkClick r:id="rId6"/>
              </a:rPr>
              <a:t>maps.google.com</a:t>
            </a:r>
            <a:r>
              <a:rPr sz="2160"/>
              <a:t>]</a:t>
            </a:r>
          </a:p>
        </p:txBody>
      </p:sp>
    </p:spTree>
    <p:extLst>
      <p:ext uri="{BB962C8B-B14F-4D97-AF65-F5344CB8AC3E}">
        <p14:creationId xmlns:p14="http://schemas.microsoft.com/office/powerpoint/2010/main" val="2159380798"/>
      </p:ext>
    </p:extLst>
  </p:cSld>
  <p:clrMapOvr>
    <a:masterClrMapping/>
  </p:clrMapOvr>
  <p:transition spd="slow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-1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000 0.000000 L -0.665047 0.004008" pathEditMode="relative">
                                      <p:cBhvr>
                                        <p:cTn id="6" dur="1000" fill="hold"/>
                                        <p:tgtEl>
                                          <p:spTgt spid="399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25" name="Shape 3925"/>
          <p:cNvSpPr/>
          <p:nvPr/>
        </p:nvSpPr>
        <p:spPr>
          <a:xfrm>
            <a:off x="5591822" y="375576"/>
            <a:ext cx="3135088" cy="82522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2" tIns="42862" rIns="42862" bIns="42862" anchor="ctr">
            <a:spAutoFit/>
          </a:bodyPr>
          <a:lstStyle>
            <a:lvl1pPr>
              <a:defRPr sz="8000"/>
            </a:lvl1pPr>
          </a:lstStyle>
          <a:p>
            <a:r>
              <a:rPr sz="4800"/>
              <a:t>BW → Color</a:t>
            </a:r>
          </a:p>
        </p:txBody>
      </p:sp>
      <p:sp>
        <p:nvSpPr>
          <p:cNvPr id="3926" name="Shape 3926"/>
          <p:cNvSpPr/>
          <p:nvPr/>
        </p:nvSpPr>
        <p:spPr>
          <a:xfrm>
            <a:off x="873831" y="1504903"/>
            <a:ext cx="803105" cy="4903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l" defTabSz="2172273">
              <a:defRPr sz="4200"/>
            </a:lvl1pPr>
          </a:lstStyle>
          <a:p>
            <a:r>
              <a:rPr sz="2520"/>
              <a:t>Input</a:t>
            </a:r>
          </a:p>
        </p:txBody>
      </p:sp>
      <p:sp>
        <p:nvSpPr>
          <p:cNvPr id="3927" name="Shape 3927"/>
          <p:cNvSpPr/>
          <p:nvPr/>
        </p:nvSpPr>
        <p:spPr>
          <a:xfrm>
            <a:off x="3069184" y="1504903"/>
            <a:ext cx="1043555" cy="4903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l" defTabSz="2172273">
              <a:defRPr sz="4200"/>
            </a:lvl1pPr>
          </a:lstStyle>
          <a:p>
            <a:r>
              <a:rPr sz="2520"/>
              <a:t>Output</a:t>
            </a:r>
          </a:p>
        </p:txBody>
      </p:sp>
      <p:sp>
        <p:nvSpPr>
          <p:cNvPr id="3928" name="Shape 3928"/>
          <p:cNvSpPr/>
          <p:nvPr/>
        </p:nvSpPr>
        <p:spPr>
          <a:xfrm>
            <a:off x="5673733" y="1504903"/>
            <a:ext cx="803105" cy="4903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l" defTabSz="2172273">
              <a:defRPr sz="4200"/>
            </a:lvl1pPr>
          </a:lstStyle>
          <a:p>
            <a:r>
              <a:rPr sz="2520"/>
              <a:t>Input</a:t>
            </a:r>
          </a:p>
        </p:txBody>
      </p:sp>
      <p:sp>
        <p:nvSpPr>
          <p:cNvPr id="3929" name="Shape 3929"/>
          <p:cNvSpPr/>
          <p:nvPr/>
        </p:nvSpPr>
        <p:spPr>
          <a:xfrm>
            <a:off x="7869085" y="1504903"/>
            <a:ext cx="1043555" cy="4903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l" defTabSz="2172273">
              <a:defRPr sz="4200"/>
            </a:lvl1pPr>
          </a:lstStyle>
          <a:p>
            <a:r>
              <a:rPr sz="2520"/>
              <a:t>Output</a:t>
            </a:r>
          </a:p>
        </p:txBody>
      </p:sp>
      <p:sp>
        <p:nvSpPr>
          <p:cNvPr id="3930" name="Shape 3930"/>
          <p:cNvSpPr/>
          <p:nvPr/>
        </p:nvSpPr>
        <p:spPr>
          <a:xfrm>
            <a:off x="10473634" y="1504903"/>
            <a:ext cx="803105" cy="4903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l" defTabSz="2172273">
              <a:defRPr sz="4200"/>
            </a:lvl1pPr>
          </a:lstStyle>
          <a:p>
            <a:r>
              <a:rPr sz="2520"/>
              <a:t>Input</a:t>
            </a:r>
          </a:p>
        </p:txBody>
      </p:sp>
      <p:sp>
        <p:nvSpPr>
          <p:cNvPr id="3931" name="Shape 3931"/>
          <p:cNvSpPr/>
          <p:nvPr/>
        </p:nvSpPr>
        <p:spPr>
          <a:xfrm>
            <a:off x="12668987" y="1504903"/>
            <a:ext cx="1043555" cy="4903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l" defTabSz="2172273">
              <a:defRPr sz="4200"/>
            </a:lvl1pPr>
          </a:lstStyle>
          <a:p>
            <a:r>
              <a:rPr sz="2520"/>
              <a:t>Output</a:t>
            </a:r>
          </a:p>
        </p:txBody>
      </p:sp>
      <p:pic>
        <p:nvPicPr>
          <p:cNvPr id="3932" name="pasted-image-filtered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27517" y="4589831"/>
            <a:ext cx="2307743" cy="2307742"/>
          </a:xfrm>
          <a:prstGeom prst="rect">
            <a:avLst/>
          </a:prstGeom>
          <a:ln w="12700">
            <a:miter lim="400000"/>
          </a:ln>
        </p:spPr>
      </p:pic>
      <p:pic>
        <p:nvPicPr>
          <p:cNvPr id="3933" name="pasted-image-filtered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4995572" y="2077974"/>
            <a:ext cx="2307742" cy="2307742"/>
          </a:xfrm>
          <a:prstGeom prst="rect">
            <a:avLst/>
          </a:prstGeom>
          <a:ln w="12700">
            <a:miter lim="400000"/>
          </a:ln>
        </p:spPr>
      </p:pic>
      <p:pic>
        <p:nvPicPr>
          <p:cNvPr id="3934" name="pasted-image-filtered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4995572" y="4589746"/>
            <a:ext cx="2307911" cy="2307912"/>
          </a:xfrm>
          <a:prstGeom prst="rect">
            <a:avLst/>
          </a:prstGeom>
          <a:ln w="12700">
            <a:miter lim="400000"/>
          </a:ln>
        </p:spPr>
      </p:pic>
      <p:pic>
        <p:nvPicPr>
          <p:cNvPr id="3935" name="pasted-image-filtered.png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9865057" y="2077890"/>
            <a:ext cx="2307912" cy="2307911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3942" name="Group 3942"/>
          <p:cNvGrpSpPr/>
          <p:nvPr/>
        </p:nvGrpSpPr>
        <p:grpSpPr>
          <a:xfrm>
            <a:off x="2466559" y="2077889"/>
            <a:ext cx="12063095" cy="4819769"/>
            <a:chOff x="0" y="0"/>
            <a:chExt cx="20105157" cy="8032947"/>
          </a:xfrm>
        </p:grpSpPr>
        <p:pic>
          <p:nvPicPr>
            <p:cNvPr id="3936" name="pasted-image.png"/>
            <p:cNvPicPr>
              <a:picLocks noChangeAspect="1"/>
            </p:cNvPicPr>
            <p:nvPr/>
          </p:nvPicPr>
          <p:blipFill>
            <a:blip r:embed="rId6">
              <a:extLst/>
            </a:blip>
            <a:stretch>
              <a:fillRect/>
            </a:stretch>
          </p:blipFill>
          <p:spPr>
            <a:xfrm>
              <a:off x="10561" y="4186711"/>
              <a:ext cx="3846237" cy="3846237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3937" name="pasted-image.png"/>
            <p:cNvPicPr>
              <a:picLocks noChangeAspect="1"/>
            </p:cNvPicPr>
            <p:nvPr/>
          </p:nvPicPr>
          <p:blipFill>
            <a:blip r:embed="rId7">
              <a:extLst/>
            </a:blip>
            <a:stretch>
              <a:fillRect/>
            </a:stretch>
          </p:blipFill>
          <p:spPr>
            <a:xfrm>
              <a:off x="8123984" y="141"/>
              <a:ext cx="3846237" cy="3846237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3938" name="pasted-image.png"/>
            <p:cNvPicPr>
              <a:picLocks noChangeAspect="1"/>
            </p:cNvPicPr>
            <p:nvPr/>
          </p:nvPicPr>
          <p:blipFill>
            <a:blip r:embed="rId8">
              <a:extLst/>
            </a:blip>
            <a:stretch>
              <a:fillRect/>
            </a:stretch>
          </p:blipFill>
          <p:spPr>
            <a:xfrm>
              <a:off x="8123702" y="4186427"/>
              <a:ext cx="3846520" cy="3846520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3939" name="pasted-image.png"/>
            <p:cNvPicPr>
              <a:picLocks noChangeAspect="1"/>
            </p:cNvPicPr>
            <p:nvPr/>
          </p:nvPicPr>
          <p:blipFill>
            <a:blip r:embed="rId9">
              <a:extLst/>
            </a:blip>
            <a:stretch>
              <a:fillRect/>
            </a:stretch>
          </p:blipFill>
          <p:spPr>
            <a:xfrm>
              <a:off x="16239512" y="0"/>
              <a:ext cx="3846520" cy="3846520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3940" name="pasted-image.png"/>
            <p:cNvPicPr>
              <a:picLocks noChangeAspect="1"/>
            </p:cNvPicPr>
            <p:nvPr/>
          </p:nvPicPr>
          <p:blipFill>
            <a:blip r:embed="rId10">
              <a:extLst/>
            </a:blip>
            <a:stretch>
              <a:fillRect/>
            </a:stretch>
          </p:blipFill>
          <p:spPr>
            <a:xfrm>
              <a:off x="0" y="0"/>
              <a:ext cx="3846519" cy="3846519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3941" name="45913.png"/>
            <p:cNvPicPr>
              <a:picLocks noChangeAspect="1"/>
            </p:cNvPicPr>
            <p:nvPr/>
          </p:nvPicPr>
          <p:blipFill>
            <a:blip r:embed="rId11">
              <a:extLst/>
            </a:blip>
            <a:stretch>
              <a:fillRect/>
            </a:stretch>
          </p:blipFill>
          <p:spPr>
            <a:xfrm>
              <a:off x="16258638" y="4186427"/>
              <a:ext cx="3846520" cy="3846520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pic>
        <p:nvPicPr>
          <p:cNvPr id="3943" name="45913-filtered.jpeg"/>
          <p:cNvPicPr>
            <a:picLocks noChangeAspect="1"/>
          </p:cNvPicPr>
          <p:nvPr/>
        </p:nvPicPr>
        <p:blipFill>
          <a:blip r:embed="rId12">
            <a:extLst/>
          </a:blip>
          <a:stretch>
            <a:fillRect/>
          </a:stretch>
        </p:blipFill>
        <p:spPr>
          <a:xfrm>
            <a:off x="9888154" y="4594423"/>
            <a:ext cx="2298727" cy="2298727"/>
          </a:xfrm>
          <a:prstGeom prst="rect">
            <a:avLst/>
          </a:prstGeom>
          <a:ln w="12700">
            <a:solidFill>
              <a:srgbClr val="000000"/>
            </a:solidFill>
            <a:miter lim="400000"/>
          </a:ln>
        </p:spPr>
      </p:pic>
      <p:pic>
        <p:nvPicPr>
          <p:cNvPr id="3944" name="pasted-image-filtered.png"/>
          <p:cNvPicPr>
            <a:picLocks noChangeAspect="1"/>
          </p:cNvPicPr>
          <p:nvPr/>
        </p:nvPicPr>
        <p:blipFill>
          <a:blip r:embed="rId13">
            <a:extLst/>
          </a:blip>
          <a:stretch>
            <a:fillRect/>
          </a:stretch>
        </p:blipFill>
        <p:spPr>
          <a:xfrm>
            <a:off x="127432" y="2077890"/>
            <a:ext cx="2307912" cy="2307911"/>
          </a:xfrm>
          <a:prstGeom prst="rect">
            <a:avLst/>
          </a:prstGeom>
          <a:ln w="12700">
            <a:miter lim="400000"/>
          </a:ln>
        </p:spPr>
      </p:pic>
      <p:sp>
        <p:nvSpPr>
          <p:cNvPr id="3945" name="Shape 3945"/>
          <p:cNvSpPr/>
          <p:nvPr/>
        </p:nvSpPr>
        <p:spPr>
          <a:xfrm>
            <a:off x="9912336" y="7568297"/>
            <a:ext cx="4091888" cy="41896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2" tIns="42862" rIns="42862" bIns="42862" anchor="ctr">
            <a:spAutoFit/>
          </a:bodyPr>
          <a:lstStyle>
            <a:lvl1pPr>
              <a:defRPr sz="3600"/>
            </a:lvl1pPr>
          </a:lstStyle>
          <a:p>
            <a:r>
              <a:rPr sz="2160"/>
              <a:t>Data from [Russakovsky et al. 2015]</a:t>
            </a:r>
          </a:p>
        </p:txBody>
      </p:sp>
    </p:spTree>
    <p:extLst>
      <p:ext uri="{BB962C8B-B14F-4D97-AF65-F5344CB8AC3E}">
        <p14:creationId xmlns:p14="http://schemas.microsoft.com/office/powerpoint/2010/main" val="202694439"/>
      </p:ext>
    </p:extLst>
  </p:cSld>
  <p:clrMapOvr>
    <a:masterClrMapping/>
  </p:clrMapOvr>
  <p:transition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39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42" grpId="0" animBg="1" advAuto="0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4020" name="Shape 4020"/>
              <p:cNvSpPr/>
              <p:nvPr/>
            </p:nvSpPr>
            <p:spPr>
              <a:xfrm>
                <a:off x="4377698" y="19018"/>
                <a:ext cx="5875005" cy="1071446"/>
              </a:xfrm>
              <a:prstGeom prst="rect">
                <a:avLst/>
              </a:prstGeom>
              <a:ln w="12700">
                <a:miter lim="400000"/>
              </a:ln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none" lIns="42862" tIns="42862" rIns="42862" bIns="42862" anchor="ctr">
                <a:spAutoFit/>
              </a:bodyPr>
              <a:lstStyle>
                <a:lvl1pPr>
                  <a:defRPr sz="8000"/>
                </a:lvl1pPr>
              </a:lstStyle>
              <a:p>
                <a:r>
                  <a:rPr sz="6400" dirty="0">
                    <a:latin typeface="+mj-lt"/>
                  </a:rPr>
                  <a:t>Labels </a:t>
                </a:r>
                <a14:m>
                  <m:oMath xmlns:m="http://schemas.openxmlformats.org/officeDocument/2006/math">
                    <m:r>
                      <a:rPr lang="en-US" sz="6400" i="1" dirty="0" smtClean="0">
                        <a:latin typeface="Cambria Math" panose="02040503050406030204" pitchFamily="18" charset="0"/>
                      </a:rPr>
                      <m:t>→</m:t>
                    </m:r>
                  </m:oMath>
                </a14:m>
                <a:r>
                  <a:rPr sz="6400" dirty="0">
                    <a:latin typeface="+mj-lt"/>
                  </a:rPr>
                  <a:t> Facades</a:t>
                </a:r>
              </a:p>
            </p:txBody>
          </p:sp>
        </mc:Choice>
        <mc:Fallback xmlns="">
          <p:sp>
            <p:nvSpPr>
              <p:cNvPr id="4020" name="Shape 402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77698" y="19018"/>
                <a:ext cx="5875005" cy="1071446"/>
              </a:xfrm>
              <a:prstGeom prst="rect">
                <a:avLst/>
              </a:prstGeom>
              <a:blipFill>
                <a:blip r:embed="rId2"/>
                <a:stretch>
                  <a:fillRect l="-7573" t="-18182" r="-6535" b="-40909"/>
                </a:stretch>
              </a:blipFill>
              <a:ln w="12700">
                <a:miter lim="400000"/>
              </a:ln>
              <a:extLst>
                <a:ext uri="{C572A759-6A51-4108-AA02-DFA0A04FC94B}">
                  <ma14:wrappingTextBoxFlag xmlns="" xmlns:ma14="http://schemas.microsoft.com/office/mac/drawingml/2011/main" val="1"/>
                </a:ext>
              </a:extLst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021" name="input_12-filtered.jpe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7451849" y="1440862"/>
            <a:ext cx="2964167" cy="2964167"/>
          </a:xfrm>
          <a:prstGeom prst="rect">
            <a:avLst/>
          </a:prstGeom>
          <a:ln w="12700">
            <a:miter lim="400000"/>
          </a:ln>
        </p:spPr>
      </p:pic>
      <p:pic>
        <p:nvPicPr>
          <p:cNvPr id="4022" name="input_46-filtered.jpe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215250" y="4709609"/>
            <a:ext cx="2964167" cy="2964167"/>
          </a:xfrm>
          <a:prstGeom prst="rect">
            <a:avLst/>
          </a:prstGeom>
          <a:ln w="12700">
            <a:miter lim="400000"/>
          </a:ln>
        </p:spPr>
      </p:pic>
      <p:pic>
        <p:nvPicPr>
          <p:cNvPr id="4023" name="input_90-filtered.jpeg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7468498" y="4709609"/>
            <a:ext cx="2964167" cy="2964167"/>
          </a:xfrm>
          <a:prstGeom prst="rect">
            <a:avLst/>
          </a:prstGeom>
          <a:ln w="12700">
            <a:miter lim="400000"/>
          </a:ln>
        </p:spPr>
      </p:pic>
      <p:pic>
        <p:nvPicPr>
          <p:cNvPr id="4024" name="L1cGAN_12.jpg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10444909" y="1440862"/>
            <a:ext cx="2964167" cy="2964167"/>
          </a:xfrm>
          <a:prstGeom prst="rect">
            <a:avLst/>
          </a:prstGeom>
          <a:ln w="12700">
            <a:miter lim="400000"/>
          </a:ln>
        </p:spPr>
      </p:pic>
      <p:pic>
        <p:nvPicPr>
          <p:cNvPr id="4025" name="L1cGAN_46.jpg"/>
          <p:cNvPicPr>
            <a:picLocks noChangeAspect="1"/>
          </p:cNvPicPr>
          <p:nvPr/>
        </p:nvPicPr>
        <p:blipFill>
          <a:blip r:embed="rId7">
            <a:extLst/>
          </a:blip>
          <a:stretch>
            <a:fillRect/>
          </a:stretch>
        </p:blipFill>
        <p:spPr>
          <a:xfrm>
            <a:off x="4212976" y="4709609"/>
            <a:ext cx="2964167" cy="2964167"/>
          </a:xfrm>
          <a:prstGeom prst="rect">
            <a:avLst/>
          </a:prstGeom>
          <a:ln w="12700">
            <a:miter lim="400000"/>
          </a:ln>
        </p:spPr>
      </p:pic>
      <p:pic>
        <p:nvPicPr>
          <p:cNvPr id="4026" name="L1cGAN_90.jpg"/>
          <p:cNvPicPr>
            <a:picLocks noChangeAspect="1"/>
          </p:cNvPicPr>
          <p:nvPr/>
        </p:nvPicPr>
        <p:blipFill>
          <a:blip r:embed="rId8">
            <a:extLst/>
          </a:blip>
          <a:stretch>
            <a:fillRect/>
          </a:stretch>
        </p:blipFill>
        <p:spPr>
          <a:xfrm>
            <a:off x="10461557" y="4709609"/>
            <a:ext cx="2964167" cy="2964167"/>
          </a:xfrm>
          <a:prstGeom prst="rect">
            <a:avLst/>
          </a:prstGeom>
          <a:ln w="12700">
            <a:miter lim="400000"/>
          </a:ln>
        </p:spPr>
      </p:pic>
      <p:sp>
        <p:nvSpPr>
          <p:cNvPr id="4027" name="Shape 4027"/>
          <p:cNvSpPr/>
          <p:nvPr/>
        </p:nvSpPr>
        <p:spPr>
          <a:xfrm>
            <a:off x="2164059" y="885494"/>
            <a:ext cx="1076246" cy="6193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/>
          <a:lstStyle>
            <a:lvl1pPr defTabSz="2172273">
              <a:defRPr sz="4200"/>
            </a:lvl1pPr>
          </a:lstStyle>
          <a:p>
            <a:r>
              <a:rPr sz="2520"/>
              <a:t>Input</a:t>
            </a:r>
          </a:p>
        </p:txBody>
      </p:sp>
      <p:sp>
        <p:nvSpPr>
          <p:cNvPr id="4028" name="Shape 4028"/>
          <p:cNvSpPr/>
          <p:nvPr/>
        </p:nvSpPr>
        <p:spPr>
          <a:xfrm>
            <a:off x="4998447" y="885494"/>
            <a:ext cx="1395800" cy="6193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/>
          <a:lstStyle>
            <a:lvl1pPr defTabSz="2172273">
              <a:defRPr sz="4200"/>
            </a:lvl1pPr>
          </a:lstStyle>
          <a:p>
            <a:r>
              <a:rPr sz="2520"/>
              <a:t>Output</a:t>
            </a:r>
          </a:p>
        </p:txBody>
      </p:sp>
      <p:sp>
        <p:nvSpPr>
          <p:cNvPr id="4029" name="Shape 4029"/>
          <p:cNvSpPr/>
          <p:nvPr/>
        </p:nvSpPr>
        <p:spPr>
          <a:xfrm>
            <a:off x="8395810" y="885494"/>
            <a:ext cx="1076246" cy="6193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/>
          <a:lstStyle>
            <a:lvl1pPr defTabSz="2172273">
              <a:defRPr sz="4200"/>
            </a:lvl1pPr>
          </a:lstStyle>
          <a:p>
            <a:r>
              <a:rPr sz="2520"/>
              <a:t>Input</a:t>
            </a:r>
          </a:p>
        </p:txBody>
      </p:sp>
      <p:sp>
        <p:nvSpPr>
          <p:cNvPr id="4030" name="Shape 4030"/>
          <p:cNvSpPr/>
          <p:nvPr/>
        </p:nvSpPr>
        <p:spPr>
          <a:xfrm>
            <a:off x="11229091" y="885494"/>
            <a:ext cx="1395800" cy="6193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/>
          <a:lstStyle>
            <a:lvl1pPr defTabSz="2172273">
              <a:defRPr sz="4200"/>
            </a:lvl1pPr>
          </a:lstStyle>
          <a:p>
            <a:r>
              <a:rPr sz="2520"/>
              <a:t>Output</a:t>
            </a:r>
          </a:p>
        </p:txBody>
      </p:sp>
      <p:sp>
        <p:nvSpPr>
          <p:cNvPr id="4031" name="Shape 4031"/>
          <p:cNvSpPr/>
          <p:nvPr/>
        </p:nvSpPr>
        <p:spPr>
          <a:xfrm>
            <a:off x="10801724" y="7688592"/>
            <a:ext cx="3828676" cy="51744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2" tIns="42862" rIns="42862" bIns="42862" anchor="ctr">
            <a:spAutoFit/>
          </a:bodyPr>
          <a:lstStyle>
            <a:lvl1pPr>
              <a:defRPr sz="3600"/>
            </a:lvl1pPr>
          </a:lstStyle>
          <a:p>
            <a:r>
              <a:rPr sz="2800" dirty="0"/>
              <a:t>Data from [</a:t>
            </a:r>
            <a:r>
              <a:rPr sz="2800" dirty="0" err="1"/>
              <a:t>Tylecek</a:t>
            </a:r>
            <a:r>
              <a:rPr sz="2800" dirty="0"/>
              <a:t>, 2013]</a:t>
            </a:r>
          </a:p>
        </p:txBody>
      </p:sp>
      <p:pic>
        <p:nvPicPr>
          <p:cNvPr id="4032" name="input_26.jpg"/>
          <p:cNvPicPr>
            <a:picLocks noChangeAspect="1"/>
          </p:cNvPicPr>
          <p:nvPr/>
        </p:nvPicPr>
        <p:blipFill>
          <a:blip r:embed="rId9">
            <a:extLst/>
          </a:blip>
          <a:stretch>
            <a:fillRect/>
          </a:stretch>
        </p:blipFill>
        <p:spPr>
          <a:xfrm>
            <a:off x="1220091" y="1440855"/>
            <a:ext cx="2964130" cy="2964130"/>
          </a:xfrm>
          <a:prstGeom prst="rect">
            <a:avLst/>
          </a:prstGeom>
          <a:ln w="12700">
            <a:miter lim="400000"/>
          </a:ln>
        </p:spPr>
      </p:pic>
      <p:pic>
        <p:nvPicPr>
          <p:cNvPr id="4033" name="L1cGAN_26.jpg"/>
          <p:cNvPicPr>
            <a:picLocks noChangeAspect="1"/>
          </p:cNvPicPr>
          <p:nvPr/>
        </p:nvPicPr>
        <p:blipFill>
          <a:blip r:embed="rId10">
            <a:extLst/>
          </a:blip>
          <a:stretch>
            <a:fillRect/>
          </a:stretch>
        </p:blipFill>
        <p:spPr>
          <a:xfrm>
            <a:off x="4212037" y="1447682"/>
            <a:ext cx="2950528" cy="2950527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327615856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28" grpId="0" animBg="1"/>
      <p:bldP spid="4030" grpId="0" animBg="1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1770584" y="1253090"/>
            <a:ext cx="4205390" cy="7038173"/>
            <a:chOff x="1770584" y="1253090"/>
            <a:chExt cx="4205390" cy="7038173"/>
          </a:xfrm>
        </p:grpSpPr>
        <p:grpSp>
          <p:nvGrpSpPr>
            <p:cNvPr id="18" name="Group 189"/>
            <p:cNvGrpSpPr/>
            <p:nvPr/>
          </p:nvGrpSpPr>
          <p:grpSpPr>
            <a:xfrm>
              <a:off x="1770584" y="1856967"/>
              <a:ext cx="4205390" cy="1422426"/>
              <a:chOff x="0" y="0"/>
              <a:chExt cx="2721759" cy="852739"/>
            </a:xfrm>
          </p:grpSpPr>
          <p:pic>
            <p:nvPicPr>
              <p:cNvPr id="41" name="pasted-image.pdf"/>
              <p:cNvPicPr>
                <a:picLocks noChangeAspect="1"/>
              </p:cNvPicPr>
              <p:nvPr/>
            </p:nvPicPr>
            <p:blipFill>
              <a:blip r:embed="rId3">
                <a:extLst/>
              </a:blip>
              <a:stretch>
                <a:fillRect/>
              </a:stretch>
            </p:blipFill>
            <p:spPr>
              <a:xfrm>
                <a:off x="0" y="0"/>
                <a:ext cx="198015" cy="768762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  <p:pic>
            <p:nvPicPr>
              <p:cNvPr id="42" name="pasted-image.pdf"/>
              <p:cNvPicPr>
                <a:picLocks noChangeAspect="1"/>
              </p:cNvPicPr>
              <p:nvPr/>
            </p:nvPicPr>
            <p:blipFill>
              <a:blip r:embed="rId4">
                <a:extLst/>
              </a:blip>
              <a:stretch>
                <a:fillRect/>
              </a:stretch>
            </p:blipFill>
            <p:spPr>
              <a:xfrm>
                <a:off x="2523745" y="0"/>
                <a:ext cx="198015" cy="768762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  <p:pic>
            <p:nvPicPr>
              <p:cNvPr id="43" name="pasted-image.pdf"/>
              <p:cNvPicPr>
                <a:picLocks noChangeAspect="1"/>
              </p:cNvPicPr>
              <p:nvPr/>
            </p:nvPicPr>
            <p:blipFill>
              <a:blip r:embed="rId5">
                <a:extLst/>
              </a:blip>
              <a:stretch>
                <a:fillRect/>
              </a:stretch>
            </p:blipFill>
            <p:spPr>
              <a:xfrm>
                <a:off x="1296952" y="645442"/>
                <a:ext cx="94227" cy="207298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</p:grpSp>
        <p:grpSp>
          <p:nvGrpSpPr>
            <p:cNvPr id="19" name="Group 193"/>
            <p:cNvGrpSpPr/>
            <p:nvPr/>
          </p:nvGrpSpPr>
          <p:grpSpPr>
            <a:xfrm>
              <a:off x="1770584" y="5150812"/>
              <a:ext cx="4205390" cy="1422426"/>
              <a:chOff x="0" y="0"/>
              <a:chExt cx="2721759" cy="852739"/>
            </a:xfrm>
          </p:grpSpPr>
          <p:pic>
            <p:nvPicPr>
              <p:cNvPr id="38" name="pasted-image.pdf"/>
              <p:cNvPicPr>
                <a:picLocks noChangeAspect="1"/>
              </p:cNvPicPr>
              <p:nvPr/>
            </p:nvPicPr>
            <p:blipFill>
              <a:blip r:embed="rId3">
                <a:extLst/>
              </a:blip>
              <a:stretch>
                <a:fillRect/>
              </a:stretch>
            </p:blipFill>
            <p:spPr>
              <a:xfrm>
                <a:off x="0" y="0"/>
                <a:ext cx="198015" cy="768762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  <p:pic>
            <p:nvPicPr>
              <p:cNvPr id="39" name="pasted-image.pdf"/>
              <p:cNvPicPr>
                <a:picLocks noChangeAspect="1"/>
              </p:cNvPicPr>
              <p:nvPr/>
            </p:nvPicPr>
            <p:blipFill>
              <a:blip r:embed="rId4">
                <a:extLst/>
              </a:blip>
              <a:stretch>
                <a:fillRect/>
              </a:stretch>
            </p:blipFill>
            <p:spPr>
              <a:xfrm>
                <a:off x="2523745" y="0"/>
                <a:ext cx="198015" cy="768762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  <p:pic>
            <p:nvPicPr>
              <p:cNvPr id="40" name="pasted-image.pdf"/>
              <p:cNvPicPr>
                <a:picLocks noChangeAspect="1"/>
              </p:cNvPicPr>
              <p:nvPr/>
            </p:nvPicPr>
            <p:blipFill>
              <a:blip r:embed="rId5">
                <a:extLst/>
              </a:blip>
              <a:stretch>
                <a:fillRect/>
              </a:stretch>
            </p:blipFill>
            <p:spPr>
              <a:xfrm>
                <a:off x="1296952" y="645442"/>
                <a:ext cx="94227" cy="207298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</p:grpSp>
        <p:grpSp>
          <p:nvGrpSpPr>
            <p:cNvPr id="20" name="Group 197"/>
            <p:cNvGrpSpPr/>
            <p:nvPr/>
          </p:nvGrpSpPr>
          <p:grpSpPr>
            <a:xfrm>
              <a:off x="1770584" y="3473628"/>
              <a:ext cx="4205390" cy="1422426"/>
              <a:chOff x="0" y="0"/>
              <a:chExt cx="2721759" cy="852739"/>
            </a:xfrm>
          </p:grpSpPr>
          <p:pic>
            <p:nvPicPr>
              <p:cNvPr id="35" name="pasted-image.pdf"/>
              <p:cNvPicPr>
                <a:picLocks noChangeAspect="1"/>
              </p:cNvPicPr>
              <p:nvPr/>
            </p:nvPicPr>
            <p:blipFill>
              <a:blip r:embed="rId3">
                <a:extLst/>
              </a:blip>
              <a:stretch>
                <a:fillRect/>
              </a:stretch>
            </p:blipFill>
            <p:spPr>
              <a:xfrm>
                <a:off x="0" y="0"/>
                <a:ext cx="198015" cy="768762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  <p:pic>
            <p:nvPicPr>
              <p:cNvPr id="36" name="pasted-image.pdf"/>
              <p:cNvPicPr>
                <a:picLocks noChangeAspect="1"/>
              </p:cNvPicPr>
              <p:nvPr/>
            </p:nvPicPr>
            <p:blipFill>
              <a:blip r:embed="rId4">
                <a:extLst/>
              </a:blip>
              <a:stretch>
                <a:fillRect/>
              </a:stretch>
            </p:blipFill>
            <p:spPr>
              <a:xfrm>
                <a:off x="2523745" y="0"/>
                <a:ext cx="198015" cy="768762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  <p:pic>
            <p:nvPicPr>
              <p:cNvPr id="37" name="pasted-image.pdf"/>
              <p:cNvPicPr>
                <a:picLocks noChangeAspect="1"/>
              </p:cNvPicPr>
              <p:nvPr/>
            </p:nvPicPr>
            <p:blipFill>
              <a:blip r:embed="rId5">
                <a:extLst/>
              </a:blip>
              <a:stretch>
                <a:fillRect/>
              </a:stretch>
            </p:blipFill>
            <p:spPr>
              <a:xfrm>
                <a:off x="1296952" y="645442"/>
                <a:ext cx="94227" cy="207298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</p:grpSp>
        <p:sp>
          <p:nvSpPr>
            <p:cNvPr id="21" name="Shape 198"/>
            <p:cNvSpPr/>
            <p:nvPr/>
          </p:nvSpPr>
          <p:spPr>
            <a:xfrm rot="5400000">
              <a:off x="3485655" y="6981998"/>
              <a:ext cx="1591163" cy="1027367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71437" tIns="71437" rIns="71437" bIns="71437" numCol="1" anchor="ctr">
              <a:noAutofit/>
            </a:bodyPr>
            <a:lstStyle>
              <a:lvl1pPr defTabSz="821531">
                <a:defRPr sz="4000">
                  <a:latin typeface="Adobe 繁黑體 Std B"/>
                  <a:ea typeface="Adobe 繁黑體 Std B"/>
                  <a:cs typeface="Adobe 繁黑體 Std B"/>
                  <a:sym typeface="Adobe 繁黑體 Std B"/>
                </a:defRPr>
              </a:lvl1pPr>
            </a:lstStyle>
            <a:p>
              <a:r>
                <a:rPr sz="10000" dirty="0">
                  <a:latin typeface="Adobe Clean" panose="020B0503020404020204" pitchFamily="34" charset="0"/>
                </a:rPr>
                <a:t>…</a:t>
              </a:r>
            </a:p>
          </p:txBody>
        </p:sp>
        <p:pic>
          <p:nvPicPr>
            <p:cNvPr id="22" name="1.jpg"/>
            <p:cNvPicPr>
              <a:picLocks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247910" y="1803447"/>
              <a:ext cx="1412838" cy="1525279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23" name="2.jpg"/>
            <p:cNvPicPr>
              <a:picLocks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246678" y="3420521"/>
              <a:ext cx="1412838" cy="1525279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24" name="3.jpg"/>
            <p:cNvPicPr>
              <a:picLocks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247293" y="5037597"/>
              <a:ext cx="1412838" cy="1525279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25" name="1.jpg"/>
            <p:cNvPicPr>
              <a:picLocks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04507" y="1803447"/>
              <a:ext cx="1412838" cy="1525279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26" name="2.jpg"/>
            <p:cNvPicPr>
              <a:picLocks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04825" y="3420521"/>
              <a:ext cx="1412838" cy="1525279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27" name="3.jpg"/>
            <p:cNvPicPr>
              <a:picLocks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05462" y="5037597"/>
              <a:ext cx="1412838" cy="1525279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33" name="pasted-image.pdf"/>
            <p:cNvPicPr>
              <a:picLocks noChangeAspect="1"/>
            </p:cNvPicPr>
            <p:nvPr/>
          </p:nvPicPr>
          <p:blipFill>
            <a:blip r:embed="rId12">
              <a:extLst/>
            </a:blip>
            <a:stretch>
              <a:fillRect/>
            </a:stretch>
          </p:blipFill>
          <p:spPr>
            <a:xfrm>
              <a:off x="2614367" y="1274275"/>
              <a:ext cx="569061" cy="466059"/>
            </a:xfrm>
            <a:prstGeom prst="rect">
              <a:avLst/>
            </a:prstGeom>
            <a:ln w="12700">
              <a:miter lim="400000"/>
            </a:ln>
          </p:spPr>
        </p:pic>
        <p:pic>
          <p:nvPicPr>
            <p:cNvPr id="34" name="pasted-image.pdf"/>
            <p:cNvPicPr>
              <a:picLocks noChangeAspect="1"/>
            </p:cNvPicPr>
            <p:nvPr/>
          </p:nvPicPr>
          <p:blipFill>
            <a:blip r:embed="rId13">
              <a:extLst/>
            </a:blip>
            <a:stretch>
              <a:fillRect/>
            </a:stretch>
          </p:blipFill>
          <p:spPr>
            <a:xfrm>
              <a:off x="4452480" y="1253090"/>
              <a:ext cx="529816" cy="508428"/>
            </a:xfrm>
            <a:prstGeom prst="rect">
              <a:avLst/>
            </a:prstGeom>
            <a:ln w="12700">
              <a:miter lim="400000"/>
            </a:ln>
          </p:spPr>
        </p:pic>
      </p:grpSp>
      <p:sp>
        <p:nvSpPr>
          <p:cNvPr id="2" name="TextBox 1"/>
          <p:cNvSpPr txBox="1"/>
          <p:nvPr/>
        </p:nvSpPr>
        <p:spPr>
          <a:xfrm>
            <a:off x="2795612" y="248396"/>
            <a:ext cx="215533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000" dirty="0"/>
              <a:t>Paired</a:t>
            </a:r>
          </a:p>
        </p:txBody>
      </p:sp>
    </p:spTree>
    <p:extLst>
      <p:ext uri="{BB962C8B-B14F-4D97-AF65-F5344CB8AC3E}">
        <p14:creationId xmlns:p14="http://schemas.microsoft.com/office/powerpoint/2010/main" val="1401059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7699189" y="6851104"/>
            <a:ext cx="5336629" cy="1229267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3200" dirty="0">
                <a:solidFill>
                  <a:schemeClr val="tx1"/>
                </a:solidFill>
              </a:rPr>
              <a:t>- Expensive to collec</a:t>
            </a:r>
            <a:r>
              <a:rPr lang="en-US" altLang="zh-CN" sz="3200" dirty="0">
                <a:solidFill>
                  <a:schemeClr val="tx1"/>
                </a:solidFill>
              </a:rPr>
              <a:t>t pairs.</a:t>
            </a:r>
            <a:endParaRPr lang="en-US" sz="3200" dirty="0">
              <a:solidFill>
                <a:schemeClr val="tx1"/>
              </a:solidFill>
            </a:endParaRPr>
          </a:p>
          <a:p>
            <a:r>
              <a:rPr lang="en-US" sz="3200" dirty="0">
                <a:solidFill>
                  <a:schemeClr val="tx1"/>
                </a:solidFill>
              </a:rPr>
              <a:t>- Impossible in many scenarios.</a:t>
            </a:r>
          </a:p>
        </p:txBody>
      </p:sp>
      <p:grpSp>
        <p:nvGrpSpPr>
          <p:cNvPr id="7" name="Group 6"/>
          <p:cNvGrpSpPr/>
          <p:nvPr/>
        </p:nvGrpSpPr>
        <p:grpSpPr>
          <a:xfrm>
            <a:off x="6316958" y="1010406"/>
            <a:ext cx="8101091" cy="2609049"/>
            <a:chOff x="6316958" y="1010406"/>
            <a:chExt cx="8101091" cy="2609049"/>
          </a:xfrm>
        </p:grpSpPr>
        <p:pic>
          <p:nvPicPr>
            <p:cNvPr id="29" name="pasted-image-filtered.png"/>
            <p:cNvPicPr>
              <a:picLocks noChangeAspect="1"/>
            </p:cNvPicPr>
            <p:nvPr/>
          </p:nvPicPr>
          <p:blipFill>
            <a:blip r:embed="rId3">
              <a:extLst/>
            </a:blip>
            <a:stretch>
              <a:fillRect/>
            </a:stretch>
          </p:blipFill>
          <p:spPr>
            <a:xfrm>
              <a:off x="10859183" y="1010406"/>
              <a:ext cx="3558866" cy="2059008"/>
            </a:xfrm>
            <a:prstGeom prst="rect">
              <a:avLst/>
            </a:prstGeom>
            <a:ln w="12700" cap="flat">
              <a:solidFill>
                <a:srgbClr val="000000"/>
              </a:solidFill>
              <a:prstDash val="solid"/>
              <a:miter lim="400000"/>
            </a:ln>
            <a:effectLst/>
          </p:spPr>
        </p:pic>
        <p:pic>
          <p:nvPicPr>
            <p:cNvPr id="30" name="pasted-image.png"/>
            <p:cNvPicPr>
              <a:picLocks noChangeAspect="1"/>
            </p:cNvPicPr>
            <p:nvPr/>
          </p:nvPicPr>
          <p:blipFill>
            <a:blip r:embed="rId4">
              <a:extLst/>
            </a:blip>
            <a:stretch>
              <a:fillRect/>
            </a:stretch>
          </p:blipFill>
          <p:spPr>
            <a:xfrm>
              <a:off x="6316958" y="1010406"/>
              <a:ext cx="3558865" cy="2059008"/>
            </a:xfrm>
            <a:prstGeom prst="rect">
              <a:avLst/>
            </a:prstGeom>
            <a:ln w="12700" cap="flat">
              <a:solidFill>
                <a:srgbClr val="000000"/>
              </a:solidFill>
              <a:prstDash val="solid"/>
              <a:miter lim="400000"/>
            </a:ln>
            <a:effectLst/>
          </p:spPr>
        </p:pic>
        <p:sp>
          <p:nvSpPr>
            <p:cNvPr id="4" name="Arrow: Right 3"/>
            <p:cNvSpPr/>
            <p:nvPr/>
          </p:nvSpPr>
          <p:spPr>
            <a:xfrm>
              <a:off x="10080917" y="1761948"/>
              <a:ext cx="581113" cy="555924"/>
            </a:xfrm>
            <a:prstGeom prst="rightArrow">
              <a:avLst/>
            </a:prstGeom>
            <a:solidFill>
              <a:schemeClr val="tx1"/>
            </a:solidFill>
            <a:ln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6" name="TextBox 5"/>
                <p:cNvSpPr txBox="1"/>
                <p:nvPr/>
              </p:nvSpPr>
              <p:spPr>
                <a:xfrm>
                  <a:off x="7321096" y="3034680"/>
                  <a:ext cx="5704960" cy="584775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US" sz="3200" dirty="0"/>
                    <a:t>Label </a:t>
                  </a:r>
                  <a14:m>
                    <m:oMath xmlns:m="http://schemas.openxmlformats.org/officeDocument/2006/math">
                      <m:r>
                        <a:rPr lang="en-US" sz="3200" b="0" i="1" smtClean="0">
                          <a:latin typeface="Cambria Math" panose="02040503050406030204" pitchFamily="18" charset="0"/>
                        </a:rPr>
                        <m:t>↔</m:t>
                      </m:r>
                    </m:oMath>
                  </a14:m>
                  <a:r>
                    <a:rPr lang="en-US" sz="3200" dirty="0"/>
                    <a:t> photo: per-pixel labeling</a:t>
                  </a:r>
                </a:p>
              </p:txBody>
            </p:sp>
          </mc:Choice>
          <mc:Fallback xmlns="">
            <p:sp>
              <p:nvSpPr>
                <p:cNvPr id="6" name="TextBox 5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7321096" y="3034680"/>
                  <a:ext cx="5704960" cy="584775"/>
                </a:xfrm>
                <a:prstGeom prst="rect">
                  <a:avLst/>
                </a:prstGeom>
                <a:blipFill>
                  <a:blip r:embed="rId5"/>
                  <a:stretch>
                    <a:fillRect l="-2778" t="-12500" r="-1496" b="-34375"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56" name="Group 55"/>
          <p:cNvGrpSpPr/>
          <p:nvPr/>
        </p:nvGrpSpPr>
        <p:grpSpPr>
          <a:xfrm>
            <a:off x="1770584" y="1253090"/>
            <a:ext cx="4205390" cy="7038173"/>
            <a:chOff x="1770584" y="1253090"/>
            <a:chExt cx="4205390" cy="7038173"/>
          </a:xfrm>
        </p:grpSpPr>
        <p:grpSp>
          <p:nvGrpSpPr>
            <p:cNvPr id="57" name="Group 189"/>
            <p:cNvGrpSpPr/>
            <p:nvPr/>
          </p:nvGrpSpPr>
          <p:grpSpPr>
            <a:xfrm>
              <a:off x="1770584" y="1856967"/>
              <a:ext cx="4205390" cy="1422426"/>
              <a:chOff x="0" y="0"/>
              <a:chExt cx="2721759" cy="852739"/>
            </a:xfrm>
          </p:grpSpPr>
          <p:pic>
            <p:nvPicPr>
              <p:cNvPr id="75" name="pasted-image.pdf"/>
              <p:cNvPicPr>
                <a:picLocks noChangeAspect="1"/>
              </p:cNvPicPr>
              <p:nvPr/>
            </p:nvPicPr>
            <p:blipFill>
              <a:blip r:embed="rId6">
                <a:extLst/>
              </a:blip>
              <a:stretch>
                <a:fillRect/>
              </a:stretch>
            </p:blipFill>
            <p:spPr>
              <a:xfrm>
                <a:off x="0" y="0"/>
                <a:ext cx="198015" cy="768762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  <p:pic>
            <p:nvPicPr>
              <p:cNvPr id="76" name="pasted-image.pdf"/>
              <p:cNvPicPr>
                <a:picLocks noChangeAspect="1"/>
              </p:cNvPicPr>
              <p:nvPr/>
            </p:nvPicPr>
            <p:blipFill>
              <a:blip r:embed="rId7">
                <a:extLst/>
              </a:blip>
              <a:stretch>
                <a:fillRect/>
              </a:stretch>
            </p:blipFill>
            <p:spPr>
              <a:xfrm>
                <a:off x="2523745" y="0"/>
                <a:ext cx="198015" cy="768762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  <p:pic>
            <p:nvPicPr>
              <p:cNvPr id="77" name="pasted-image.pdf"/>
              <p:cNvPicPr>
                <a:picLocks noChangeAspect="1"/>
              </p:cNvPicPr>
              <p:nvPr/>
            </p:nvPicPr>
            <p:blipFill>
              <a:blip r:embed="rId8">
                <a:extLst/>
              </a:blip>
              <a:stretch>
                <a:fillRect/>
              </a:stretch>
            </p:blipFill>
            <p:spPr>
              <a:xfrm>
                <a:off x="1296952" y="645442"/>
                <a:ext cx="94227" cy="207298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</p:grpSp>
        <p:grpSp>
          <p:nvGrpSpPr>
            <p:cNvPr id="58" name="Group 193"/>
            <p:cNvGrpSpPr/>
            <p:nvPr/>
          </p:nvGrpSpPr>
          <p:grpSpPr>
            <a:xfrm>
              <a:off x="1770584" y="5150812"/>
              <a:ext cx="4205390" cy="1422426"/>
              <a:chOff x="0" y="0"/>
              <a:chExt cx="2721759" cy="852739"/>
            </a:xfrm>
          </p:grpSpPr>
          <p:pic>
            <p:nvPicPr>
              <p:cNvPr id="72" name="pasted-image.pdf"/>
              <p:cNvPicPr>
                <a:picLocks noChangeAspect="1"/>
              </p:cNvPicPr>
              <p:nvPr/>
            </p:nvPicPr>
            <p:blipFill>
              <a:blip r:embed="rId6">
                <a:extLst/>
              </a:blip>
              <a:stretch>
                <a:fillRect/>
              </a:stretch>
            </p:blipFill>
            <p:spPr>
              <a:xfrm>
                <a:off x="0" y="0"/>
                <a:ext cx="198015" cy="768762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  <p:pic>
            <p:nvPicPr>
              <p:cNvPr id="73" name="pasted-image.pdf"/>
              <p:cNvPicPr>
                <a:picLocks noChangeAspect="1"/>
              </p:cNvPicPr>
              <p:nvPr/>
            </p:nvPicPr>
            <p:blipFill>
              <a:blip r:embed="rId7">
                <a:extLst/>
              </a:blip>
              <a:stretch>
                <a:fillRect/>
              </a:stretch>
            </p:blipFill>
            <p:spPr>
              <a:xfrm>
                <a:off x="2523745" y="0"/>
                <a:ext cx="198015" cy="768762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  <p:pic>
            <p:nvPicPr>
              <p:cNvPr id="74" name="pasted-image.pdf"/>
              <p:cNvPicPr>
                <a:picLocks noChangeAspect="1"/>
              </p:cNvPicPr>
              <p:nvPr/>
            </p:nvPicPr>
            <p:blipFill>
              <a:blip r:embed="rId8">
                <a:extLst/>
              </a:blip>
              <a:stretch>
                <a:fillRect/>
              </a:stretch>
            </p:blipFill>
            <p:spPr>
              <a:xfrm>
                <a:off x="1296952" y="645442"/>
                <a:ext cx="94227" cy="207298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</p:grpSp>
        <p:grpSp>
          <p:nvGrpSpPr>
            <p:cNvPr id="59" name="Group 197"/>
            <p:cNvGrpSpPr/>
            <p:nvPr/>
          </p:nvGrpSpPr>
          <p:grpSpPr>
            <a:xfrm>
              <a:off x="1770584" y="3473628"/>
              <a:ext cx="4205390" cy="1422426"/>
              <a:chOff x="0" y="0"/>
              <a:chExt cx="2721759" cy="852739"/>
            </a:xfrm>
          </p:grpSpPr>
          <p:pic>
            <p:nvPicPr>
              <p:cNvPr id="69" name="pasted-image.pdf"/>
              <p:cNvPicPr>
                <a:picLocks noChangeAspect="1"/>
              </p:cNvPicPr>
              <p:nvPr/>
            </p:nvPicPr>
            <p:blipFill>
              <a:blip r:embed="rId6">
                <a:extLst/>
              </a:blip>
              <a:stretch>
                <a:fillRect/>
              </a:stretch>
            </p:blipFill>
            <p:spPr>
              <a:xfrm>
                <a:off x="0" y="0"/>
                <a:ext cx="198015" cy="768762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  <p:pic>
            <p:nvPicPr>
              <p:cNvPr id="70" name="pasted-image.pdf"/>
              <p:cNvPicPr>
                <a:picLocks noChangeAspect="1"/>
              </p:cNvPicPr>
              <p:nvPr/>
            </p:nvPicPr>
            <p:blipFill>
              <a:blip r:embed="rId7">
                <a:extLst/>
              </a:blip>
              <a:stretch>
                <a:fillRect/>
              </a:stretch>
            </p:blipFill>
            <p:spPr>
              <a:xfrm>
                <a:off x="2523745" y="0"/>
                <a:ext cx="198015" cy="768762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  <p:pic>
            <p:nvPicPr>
              <p:cNvPr id="71" name="pasted-image.pdf"/>
              <p:cNvPicPr>
                <a:picLocks noChangeAspect="1"/>
              </p:cNvPicPr>
              <p:nvPr/>
            </p:nvPicPr>
            <p:blipFill>
              <a:blip r:embed="rId8">
                <a:extLst/>
              </a:blip>
              <a:stretch>
                <a:fillRect/>
              </a:stretch>
            </p:blipFill>
            <p:spPr>
              <a:xfrm>
                <a:off x="1296952" y="645442"/>
                <a:ext cx="94227" cy="207298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</p:grpSp>
        <p:sp>
          <p:nvSpPr>
            <p:cNvPr id="60" name="Shape 198"/>
            <p:cNvSpPr/>
            <p:nvPr/>
          </p:nvSpPr>
          <p:spPr>
            <a:xfrm rot="5400000">
              <a:off x="3485655" y="6981998"/>
              <a:ext cx="1591163" cy="1027367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71437" tIns="71437" rIns="71437" bIns="71437" numCol="1" anchor="ctr">
              <a:noAutofit/>
            </a:bodyPr>
            <a:lstStyle>
              <a:lvl1pPr defTabSz="821531">
                <a:defRPr sz="4000">
                  <a:latin typeface="Adobe 繁黑體 Std B"/>
                  <a:ea typeface="Adobe 繁黑體 Std B"/>
                  <a:cs typeface="Adobe 繁黑體 Std B"/>
                  <a:sym typeface="Adobe 繁黑體 Std B"/>
                </a:defRPr>
              </a:lvl1pPr>
            </a:lstStyle>
            <a:p>
              <a:r>
                <a:rPr sz="10000" dirty="0">
                  <a:latin typeface="Adobe Clean" panose="020B0503020404020204" pitchFamily="34" charset="0"/>
                </a:rPr>
                <a:t>…</a:t>
              </a:r>
            </a:p>
          </p:txBody>
        </p:sp>
        <p:pic>
          <p:nvPicPr>
            <p:cNvPr id="61" name="1.jpg"/>
            <p:cNvPicPr>
              <a:picLocks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247910" y="1803447"/>
              <a:ext cx="1412838" cy="1525279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62" name="2.jpg"/>
            <p:cNvPicPr>
              <a:picLocks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246678" y="3420521"/>
              <a:ext cx="1412838" cy="1525279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63" name="3.jpg"/>
            <p:cNvPicPr>
              <a:picLocks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247293" y="5037597"/>
              <a:ext cx="1412838" cy="1525279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64" name="1.jpg"/>
            <p:cNvPicPr>
              <a:picLocks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04507" y="1803447"/>
              <a:ext cx="1412838" cy="1525279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65" name="2.jpg"/>
            <p:cNvPicPr>
              <a:picLocks/>
            </p:cNvPicPr>
            <p:nvPr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04825" y="3420521"/>
              <a:ext cx="1412838" cy="1525279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66" name="3.jpg"/>
            <p:cNvPicPr>
              <a:picLocks/>
            </p:cNvPicPr>
            <p:nvPr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05462" y="5037597"/>
              <a:ext cx="1412838" cy="1525279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67" name="pasted-image.pdf"/>
            <p:cNvPicPr>
              <a:picLocks noChangeAspect="1"/>
            </p:cNvPicPr>
            <p:nvPr/>
          </p:nvPicPr>
          <p:blipFill>
            <a:blip r:embed="rId15">
              <a:extLst/>
            </a:blip>
            <a:stretch>
              <a:fillRect/>
            </a:stretch>
          </p:blipFill>
          <p:spPr>
            <a:xfrm>
              <a:off x="2614367" y="1274275"/>
              <a:ext cx="569061" cy="466059"/>
            </a:xfrm>
            <a:prstGeom prst="rect">
              <a:avLst/>
            </a:prstGeom>
            <a:ln w="12700">
              <a:miter lim="400000"/>
            </a:ln>
          </p:spPr>
        </p:pic>
        <p:pic>
          <p:nvPicPr>
            <p:cNvPr id="68" name="pasted-image.pdf"/>
            <p:cNvPicPr>
              <a:picLocks noChangeAspect="1"/>
            </p:cNvPicPr>
            <p:nvPr/>
          </p:nvPicPr>
          <p:blipFill>
            <a:blip r:embed="rId16">
              <a:extLst/>
            </a:blip>
            <a:stretch>
              <a:fillRect/>
            </a:stretch>
          </p:blipFill>
          <p:spPr>
            <a:xfrm>
              <a:off x="4452480" y="1253090"/>
              <a:ext cx="529816" cy="508428"/>
            </a:xfrm>
            <a:prstGeom prst="rect">
              <a:avLst/>
            </a:prstGeom>
            <a:ln w="12700">
              <a:miter lim="400000"/>
            </a:ln>
          </p:spPr>
        </p:pic>
      </p:grpSp>
      <p:sp>
        <p:nvSpPr>
          <p:cNvPr id="78" name="TextBox 77"/>
          <p:cNvSpPr txBox="1"/>
          <p:nvPr/>
        </p:nvSpPr>
        <p:spPr>
          <a:xfrm>
            <a:off x="2795612" y="248396"/>
            <a:ext cx="215533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000" dirty="0"/>
              <a:t>Paired</a:t>
            </a:r>
          </a:p>
        </p:txBody>
      </p:sp>
      <p:grpSp>
        <p:nvGrpSpPr>
          <p:cNvPr id="9" name="Group 8"/>
          <p:cNvGrpSpPr/>
          <p:nvPr/>
        </p:nvGrpSpPr>
        <p:grpSpPr>
          <a:xfrm>
            <a:off x="6316958" y="3808448"/>
            <a:ext cx="8099241" cy="3030357"/>
            <a:chOff x="6316958" y="3808448"/>
            <a:chExt cx="8099241" cy="3030357"/>
          </a:xfrm>
        </p:grpSpPr>
        <p:grpSp>
          <p:nvGrpSpPr>
            <p:cNvPr id="8" name="Group 7"/>
            <p:cNvGrpSpPr/>
            <p:nvPr/>
          </p:nvGrpSpPr>
          <p:grpSpPr>
            <a:xfrm>
              <a:off x="6316958" y="3808448"/>
              <a:ext cx="8099241" cy="2322576"/>
              <a:chOff x="6316958" y="3970784"/>
              <a:chExt cx="8099241" cy="2322576"/>
            </a:xfrm>
          </p:grpSpPr>
          <p:sp>
            <p:nvSpPr>
              <p:cNvPr id="79" name="Arrow: Right 78"/>
              <p:cNvSpPr/>
              <p:nvPr/>
            </p:nvSpPr>
            <p:spPr>
              <a:xfrm>
                <a:off x="10072052" y="4854110"/>
                <a:ext cx="581113" cy="555924"/>
              </a:xfrm>
              <a:prstGeom prst="rightArrow">
                <a:avLst/>
              </a:prstGeom>
              <a:solidFill>
                <a:schemeClr val="tx1"/>
              </a:solidFill>
              <a:ln>
                <a:solidFill>
                  <a:schemeClr val="tx1">
                    <a:lumMod val="75000"/>
                    <a:lumOff val="2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pic>
            <p:nvPicPr>
              <p:cNvPr id="80" name="Picture 2" descr="Image result for question mark square"/>
              <p:cNvPicPr>
                <a:picLocks noChangeArrowheads="1"/>
              </p:cNvPicPr>
              <p:nvPr/>
            </p:nvPicPr>
            <p:blipFill>
              <a:blip r:embed="rId17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0859183" y="3970784"/>
                <a:ext cx="3557016" cy="2322576"/>
              </a:xfrm>
              <a:prstGeom prst="rect">
                <a:avLst/>
              </a:prstGeom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81" name="pasted-image.png"/>
              <p:cNvPicPr>
                <a:picLocks/>
              </p:cNvPicPr>
              <p:nvPr/>
            </p:nvPicPr>
            <p:blipFill>
              <a:blip r:embed="rId18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6316958" y="3972894"/>
                <a:ext cx="3557653" cy="2318357"/>
              </a:xfrm>
              <a:prstGeom prst="rect">
                <a:avLst/>
              </a:prstGeom>
              <a:ln>
                <a:solidFill>
                  <a:schemeClr val="tx1"/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</p:pic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83" name="TextBox 82"/>
                <p:cNvSpPr txBox="1"/>
                <p:nvPr/>
              </p:nvSpPr>
              <p:spPr>
                <a:xfrm>
                  <a:off x="7478095" y="6254030"/>
                  <a:ext cx="5967724" cy="584775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US" altLang="zh-CN" sz="3200" dirty="0"/>
                    <a:t>Horse</a:t>
                  </a:r>
                  <a:r>
                    <a:rPr lang="en-US" sz="3200" dirty="0"/>
                    <a:t> </a:t>
                  </a:r>
                  <a14:m>
                    <m:oMath xmlns:m="http://schemas.openxmlformats.org/officeDocument/2006/math">
                      <m:r>
                        <a:rPr lang="en-US" sz="3200" b="0" i="1" smtClean="0">
                          <a:latin typeface="Cambria Math" panose="02040503050406030204" pitchFamily="18" charset="0"/>
                        </a:rPr>
                        <m:t>↔</m:t>
                      </m:r>
                    </m:oMath>
                  </a14:m>
                  <a:r>
                    <a:rPr lang="en-US" sz="3200" dirty="0"/>
                    <a:t> zebra: how to get zebras?</a:t>
                  </a:r>
                </a:p>
              </p:txBody>
            </p:sp>
          </mc:Choice>
          <mc:Fallback xmlns="">
            <p:sp>
              <p:nvSpPr>
                <p:cNvPr id="83" name="TextBox 82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7478095" y="6254030"/>
                  <a:ext cx="5967724" cy="584775"/>
                </a:xfrm>
                <a:prstGeom prst="rect">
                  <a:avLst/>
                </a:prstGeom>
                <a:blipFill>
                  <a:blip r:embed="rId19"/>
                  <a:stretch>
                    <a:fillRect l="-2656" t="-12500" r="-1532" b="-34375"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</p:spTree>
    <p:extLst>
      <p:ext uri="{BB962C8B-B14F-4D97-AF65-F5344CB8AC3E}">
        <p14:creationId xmlns:p14="http://schemas.microsoft.com/office/powerpoint/2010/main" val="695746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animBg="1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asted-image.pdf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9745017" y="4390868"/>
            <a:ext cx="143479" cy="340774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3" name="Group 2"/>
          <p:cNvGrpSpPr/>
          <p:nvPr/>
        </p:nvGrpSpPr>
        <p:grpSpPr>
          <a:xfrm>
            <a:off x="9979496" y="1211717"/>
            <a:ext cx="2448272" cy="6912464"/>
            <a:chOff x="9979496" y="1211717"/>
            <a:chExt cx="2448272" cy="6912464"/>
          </a:xfrm>
        </p:grpSpPr>
        <p:pic>
          <p:nvPicPr>
            <p:cNvPr id="10" name="pasted-image.png"/>
            <p:cNvPicPr>
              <a:picLocks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267528" y="1803447"/>
              <a:ext cx="1828800" cy="1433762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11" name="pasted-image.png"/>
            <p:cNvPicPr>
              <a:picLocks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267530" y="5037597"/>
              <a:ext cx="1828800" cy="1433762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12" name="pasted-image.png"/>
            <p:cNvPicPr>
              <a:picLocks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267528" y="3420938"/>
              <a:ext cx="1828800" cy="1433762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13" name="pasted-image.pdf"/>
            <p:cNvPicPr>
              <a:picLocks/>
            </p:cNvPicPr>
            <p:nvPr/>
          </p:nvPicPr>
          <p:blipFill>
            <a:blip r:embed="rId7">
              <a:extLst/>
            </a:blip>
            <a:stretch>
              <a:fillRect/>
            </a:stretch>
          </p:blipFill>
          <p:spPr>
            <a:xfrm>
              <a:off x="9979496" y="1707640"/>
              <a:ext cx="269011" cy="5608394"/>
            </a:xfrm>
            <a:prstGeom prst="rect">
              <a:avLst/>
            </a:prstGeom>
            <a:ln w="12700">
              <a:miter lim="400000"/>
            </a:ln>
          </p:spPr>
        </p:pic>
        <p:pic>
          <p:nvPicPr>
            <p:cNvPr id="14" name="pasted-image.pdf"/>
            <p:cNvPicPr>
              <a:picLocks/>
            </p:cNvPicPr>
            <p:nvPr/>
          </p:nvPicPr>
          <p:blipFill>
            <a:blip r:embed="rId8">
              <a:extLst/>
            </a:blip>
            <a:stretch>
              <a:fillRect/>
            </a:stretch>
          </p:blipFill>
          <p:spPr>
            <a:xfrm>
              <a:off x="12158757" y="1707640"/>
              <a:ext cx="269011" cy="5608394"/>
            </a:xfrm>
            <a:prstGeom prst="rect">
              <a:avLst/>
            </a:prstGeom>
            <a:ln w="12700">
              <a:miter lim="400000"/>
            </a:ln>
          </p:spPr>
        </p:pic>
        <p:sp>
          <p:nvSpPr>
            <p:cNvPr id="15" name="Shape 183"/>
            <p:cNvSpPr/>
            <p:nvPr/>
          </p:nvSpPr>
          <p:spPr>
            <a:xfrm rot="5400000">
              <a:off x="10849449" y="6833895"/>
              <a:ext cx="1568097" cy="1012476"/>
            </a:xfrm>
            <a:prstGeom prst="rect">
              <a:avLst/>
            </a:prstGeom>
            <a:ln w="12700">
              <a:miter lim="400000"/>
            </a:ln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lIns="71437" tIns="71437" rIns="71437" bIns="71437" anchor="ctr"/>
            <a:lstStyle>
              <a:lvl1pPr defTabSz="821531">
                <a:defRPr sz="4000">
                  <a:latin typeface="Adobe 繁黑體 Std B"/>
                  <a:ea typeface="Adobe 繁黑體 Std B"/>
                  <a:cs typeface="Adobe 繁黑體 Std B"/>
                  <a:sym typeface="Adobe 繁黑體 Std B"/>
                </a:defRPr>
              </a:lvl1pPr>
            </a:lstStyle>
            <a:p>
              <a:r>
                <a:rPr sz="10000" dirty="0">
                  <a:latin typeface="Adobe Clean" panose="020B0503020404020204" pitchFamily="34" charset="0"/>
                </a:rPr>
                <a:t>…</a:t>
              </a:r>
            </a:p>
          </p:txBody>
        </p:sp>
        <p:pic>
          <p:nvPicPr>
            <p:cNvPr id="32" name="pasted-image.pdf"/>
            <p:cNvPicPr>
              <a:picLocks noChangeAspect="1"/>
            </p:cNvPicPr>
            <p:nvPr/>
          </p:nvPicPr>
          <p:blipFill>
            <a:blip r:embed="rId9">
              <a:extLst/>
            </a:blip>
            <a:stretch>
              <a:fillRect/>
            </a:stretch>
          </p:blipFill>
          <p:spPr>
            <a:xfrm>
              <a:off x="10973212" y="1211717"/>
              <a:ext cx="417433" cy="417273"/>
            </a:xfrm>
            <a:prstGeom prst="rect">
              <a:avLst/>
            </a:prstGeom>
            <a:ln w="12700">
              <a:miter lim="400000"/>
            </a:ln>
          </p:spPr>
        </p:pic>
      </p:grpSp>
      <p:grpSp>
        <p:nvGrpSpPr>
          <p:cNvPr id="4" name="Group 3"/>
          <p:cNvGrpSpPr/>
          <p:nvPr/>
        </p:nvGrpSpPr>
        <p:grpSpPr>
          <a:xfrm>
            <a:off x="7171184" y="1211717"/>
            <a:ext cx="2448272" cy="6935530"/>
            <a:chOff x="7171184" y="1211717"/>
            <a:chExt cx="2448272" cy="6935530"/>
          </a:xfrm>
        </p:grpSpPr>
        <p:grpSp>
          <p:nvGrpSpPr>
            <p:cNvPr id="2" name="Group 1"/>
            <p:cNvGrpSpPr/>
            <p:nvPr/>
          </p:nvGrpSpPr>
          <p:grpSpPr>
            <a:xfrm>
              <a:off x="7171184" y="1211717"/>
              <a:ext cx="2448272" cy="6068999"/>
              <a:chOff x="7171184" y="1211717"/>
              <a:chExt cx="2448272" cy="6068999"/>
            </a:xfrm>
          </p:grpSpPr>
          <p:pic>
            <p:nvPicPr>
              <p:cNvPr id="5" name="pasted-image.png"/>
              <p:cNvPicPr>
                <a:picLocks/>
              </p:cNvPicPr>
              <p:nvPr/>
            </p:nvPicPr>
            <p:blipFill>
              <a:blip r:embed="rId10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7459860" y="3420938"/>
                <a:ext cx="1828800" cy="1433762"/>
              </a:xfrm>
              <a:prstGeom prst="rect">
                <a:avLst/>
              </a:prstGeom>
              <a:ln>
                <a:solidFill>
                  <a:schemeClr val="tx1"/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</p:pic>
          <p:pic>
            <p:nvPicPr>
              <p:cNvPr id="6" name="pasted-image.pdf"/>
              <p:cNvPicPr>
                <a:picLocks/>
              </p:cNvPicPr>
              <p:nvPr/>
            </p:nvPicPr>
            <p:blipFill>
              <a:blip r:embed="rId7">
                <a:extLst/>
              </a:blip>
              <a:stretch>
                <a:fillRect/>
              </a:stretch>
            </p:blipFill>
            <p:spPr>
              <a:xfrm>
                <a:off x="7171184" y="1672322"/>
                <a:ext cx="269011" cy="5608394"/>
              </a:xfrm>
              <a:prstGeom prst="rect">
                <a:avLst/>
              </a:prstGeom>
              <a:ln w="12700">
                <a:miter lim="400000"/>
              </a:ln>
            </p:spPr>
          </p:pic>
          <p:pic>
            <p:nvPicPr>
              <p:cNvPr id="7" name="pasted-image.pdf"/>
              <p:cNvPicPr>
                <a:picLocks/>
              </p:cNvPicPr>
              <p:nvPr/>
            </p:nvPicPr>
            <p:blipFill>
              <a:blip r:embed="rId8">
                <a:extLst/>
              </a:blip>
              <a:stretch>
                <a:fillRect/>
              </a:stretch>
            </p:blipFill>
            <p:spPr>
              <a:xfrm>
                <a:off x="9350443" y="1672322"/>
                <a:ext cx="269013" cy="5608394"/>
              </a:xfrm>
              <a:prstGeom prst="rect">
                <a:avLst/>
              </a:prstGeom>
              <a:ln w="12700">
                <a:miter lim="400000"/>
              </a:ln>
            </p:spPr>
          </p:pic>
          <p:pic>
            <p:nvPicPr>
              <p:cNvPr id="28" name="pasted-image.png"/>
              <p:cNvPicPr>
                <a:picLocks/>
              </p:cNvPicPr>
              <p:nvPr/>
            </p:nvPicPr>
            <p:blipFill>
              <a:blip r:embed="rId1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7459860" y="5037597"/>
                <a:ext cx="1828800" cy="1433762"/>
              </a:xfrm>
              <a:prstGeom prst="rect">
                <a:avLst/>
              </a:prstGeom>
              <a:ln>
                <a:solidFill>
                  <a:schemeClr val="tx1"/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</p:pic>
          <p:pic>
            <p:nvPicPr>
              <p:cNvPr id="29" name="pasted-image.png"/>
              <p:cNvPicPr>
                <a:picLocks/>
              </p:cNvPicPr>
              <p:nvPr/>
            </p:nvPicPr>
            <p:blipFill>
              <a:blip r:embed="rId1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7459860" y="1803447"/>
                <a:ext cx="1828800" cy="1433762"/>
              </a:xfrm>
              <a:prstGeom prst="rect">
                <a:avLst/>
              </a:prstGeom>
              <a:ln>
                <a:solidFill>
                  <a:schemeClr val="tx1"/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</p:pic>
          <p:pic>
            <p:nvPicPr>
              <p:cNvPr id="31" name="pasted-image.pdf"/>
              <p:cNvPicPr>
                <a:picLocks noChangeAspect="1"/>
              </p:cNvPicPr>
              <p:nvPr/>
            </p:nvPicPr>
            <p:blipFill>
              <a:blip r:embed="rId13">
                <a:extLst/>
              </a:blip>
              <a:stretch>
                <a:fillRect/>
              </a:stretch>
            </p:blipFill>
            <p:spPr>
              <a:xfrm>
                <a:off x="8142352" y="1211717"/>
                <a:ext cx="463816" cy="417273"/>
              </a:xfrm>
              <a:prstGeom prst="rect">
                <a:avLst/>
              </a:prstGeom>
              <a:ln w="12700">
                <a:miter lim="400000"/>
              </a:ln>
            </p:spPr>
          </p:pic>
        </p:grpSp>
        <p:sp>
          <p:nvSpPr>
            <p:cNvPr id="46" name="Shape 198"/>
            <p:cNvSpPr/>
            <p:nvPr/>
          </p:nvSpPr>
          <p:spPr>
            <a:xfrm rot="5400000">
              <a:off x="8061548" y="6837982"/>
              <a:ext cx="1591163" cy="1027367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71437" tIns="71437" rIns="71437" bIns="71437" numCol="1" anchor="ctr">
              <a:noAutofit/>
            </a:bodyPr>
            <a:lstStyle>
              <a:lvl1pPr defTabSz="821531">
                <a:defRPr sz="4000">
                  <a:latin typeface="Adobe 繁黑體 Std B"/>
                  <a:ea typeface="Adobe 繁黑體 Std B"/>
                  <a:cs typeface="Adobe 繁黑體 Std B"/>
                  <a:sym typeface="Adobe 繁黑體 Std B"/>
                </a:defRPr>
              </a:lvl1pPr>
            </a:lstStyle>
            <a:p>
              <a:r>
                <a:rPr sz="10000" dirty="0">
                  <a:latin typeface="Adobe Clean" panose="020B0503020404020204" pitchFamily="34" charset="0"/>
                </a:rPr>
                <a:t>…</a:t>
              </a:r>
            </a:p>
          </p:txBody>
        </p:sp>
      </p:grpSp>
      <p:sp>
        <p:nvSpPr>
          <p:cNvPr id="117" name="Shape 208"/>
          <p:cNvSpPr/>
          <p:nvPr/>
        </p:nvSpPr>
        <p:spPr>
          <a:xfrm flipV="1">
            <a:off x="6602561" y="1076757"/>
            <a:ext cx="2" cy="6366694"/>
          </a:xfrm>
          <a:prstGeom prst="line">
            <a:avLst/>
          </a:prstGeom>
          <a:ln w="57150">
            <a:solidFill>
              <a:schemeClr val="bg1">
                <a:lumMod val="65000"/>
              </a:schemeClr>
            </a:solidFill>
            <a:prstDash val="sysDot"/>
            <a:miter lim="400000"/>
          </a:ln>
        </p:spPr>
        <p:txBody>
          <a:bodyPr lIns="50800" tIns="50800" rIns="50800" bIns="50800" anchor="ctr"/>
          <a:lstStyle/>
          <a:p>
            <a:pPr>
              <a:defRPr sz="2400"/>
            </a:pPr>
            <a:endParaRPr/>
          </a:p>
        </p:txBody>
      </p:sp>
      <p:grpSp>
        <p:nvGrpSpPr>
          <p:cNvPr id="118" name="Group 117"/>
          <p:cNvGrpSpPr/>
          <p:nvPr/>
        </p:nvGrpSpPr>
        <p:grpSpPr>
          <a:xfrm>
            <a:off x="1770584" y="1253090"/>
            <a:ext cx="4205390" cy="7038173"/>
            <a:chOff x="1770584" y="1253090"/>
            <a:chExt cx="4205390" cy="7038173"/>
          </a:xfrm>
        </p:grpSpPr>
        <p:grpSp>
          <p:nvGrpSpPr>
            <p:cNvPr id="119" name="Group 189"/>
            <p:cNvGrpSpPr/>
            <p:nvPr/>
          </p:nvGrpSpPr>
          <p:grpSpPr>
            <a:xfrm>
              <a:off x="1770584" y="1856967"/>
              <a:ext cx="4205390" cy="1422426"/>
              <a:chOff x="0" y="0"/>
              <a:chExt cx="2721759" cy="852739"/>
            </a:xfrm>
          </p:grpSpPr>
          <p:pic>
            <p:nvPicPr>
              <p:cNvPr id="137" name="pasted-image.pdf"/>
              <p:cNvPicPr>
                <a:picLocks noChangeAspect="1"/>
              </p:cNvPicPr>
              <p:nvPr/>
            </p:nvPicPr>
            <p:blipFill>
              <a:blip r:embed="rId14">
                <a:extLst/>
              </a:blip>
              <a:stretch>
                <a:fillRect/>
              </a:stretch>
            </p:blipFill>
            <p:spPr>
              <a:xfrm>
                <a:off x="0" y="0"/>
                <a:ext cx="198015" cy="768762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  <p:pic>
            <p:nvPicPr>
              <p:cNvPr id="138" name="pasted-image.pdf"/>
              <p:cNvPicPr>
                <a:picLocks noChangeAspect="1"/>
              </p:cNvPicPr>
              <p:nvPr/>
            </p:nvPicPr>
            <p:blipFill>
              <a:blip r:embed="rId15">
                <a:extLst/>
              </a:blip>
              <a:stretch>
                <a:fillRect/>
              </a:stretch>
            </p:blipFill>
            <p:spPr>
              <a:xfrm>
                <a:off x="2523745" y="0"/>
                <a:ext cx="198015" cy="768762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  <p:pic>
            <p:nvPicPr>
              <p:cNvPr id="139" name="pasted-image.pdf"/>
              <p:cNvPicPr>
                <a:picLocks noChangeAspect="1"/>
              </p:cNvPicPr>
              <p:nvPr/>
            </p:nvPicPr>
            <p:blipFill>
              <a:blip r:embed="rId3">
                <a:extLst/>
              </a:blip>
              <a:stretch>
                <a:fillRect/>
              </a:stretch>
            </p:blipFill>
            <p:spPr>
              <a:xfrm>
                <a:off x="1296952" y="645442"/>
                <a:ext cx="94227" cy="207298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</p:grpSp>
        <p:grpSp>
          <p:nvGrpSpPr>
            <p:cNvPr id="120" name="Group 193"/>
            <p:cNvGrpSpPr/>
            <p:nvPr/>
          </p:nvGrpSpPr>
          <p:grpSpPr>
            <a:xfrm>
              <a:off x="1770584" y="5150812"/>
              <a:ext cx="4205390" cy="1422426"/>
              <a:chOff x="0" y="0"/>
              <a:chExt cx="2721759" cy="852739"/>
            </a:xfrm>
          </p:grpSpPr>
          <p:pic>
            <p:nvPicPr>
              <p:cNvPr id="134" name="pasted-image.pdf"/>
              <p:cNvPicPr>
                <a:picLocks noChangeAspect="1"/>
              </p:cNvPicPr>
              <p:nvPr/>
            </p:nvPicPr>
            <p:blipFill>
              <a:blip r:embed="rId14">
                <a:extLst/>
              </a:blip>
              <a:stretch>
                <a:fillRect/>
              </a:stretch>
            </p:blipFill>
            <p:spPr>
              <a:xfrm>
                <a:off x="0" y="0"/>
                <a:ext cx="198015" cy="768762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  <p:pic>
            <p:nvPicPr>
              <p:cNvPr id="135" name="pasted-image.pdf"/>
              <p:cNvPicPr>
                <a:picLocks noChangeAspect="1"/>
              </p:cNvPicPr>
              <p:nvPr/>
            </p:nvPicPr>
            <p:blipFill>
              <a:blip r:embed="rId15">
                <a:extLst/>
              </a:blip>
              <a:stretch>
                <a:fillRect/>
              </a:stretch>
            </p:blipFill>
            <p:spPr>
              <a:xfrm>
                <a:off x="2523745" y="0"/>
                <a:ext cx="198015" cy="768762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  <p:pic>
            <p:nvPicPr>
              <p:cNvPr id="136" name="pasted-image.pdf"/>
              <p:cNvPicPr>
                <a:picLocks noChangeAspect="1"/>
              </p:cNvPicPr>
              <p:nvPr/>
            </p:nvPicPr>
            <p:blipFill>
              <a:blip r:embed="rId3">
                <a:extLst/>
              </a:blip>
              <a:stretch>
                <a:fillRect/>
              </a:stretch>
            </p:blipFill>
            <p:spPr>
              <a:xfrm>
                <a:off x="1296952" y="645442"/>
                <a:ext cx="94227" cy="207298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</p:grpSp>
        <p:grpSp>
          <p:nvGrpSpPr>
            <p:cNvPr id="121" name="Group 197"/>
            <p:cNvGrpSpPr/>
            <p:nvPr/>
          </p:nvGrpSpPr>
          <p:grpSpPr>
            <a:xfrm>
              <a:off x="1770584" y="3473628"/>
              <a:ext cx="4205390" cy="1422426"/>
              <a:chOff x="0" y="0"/>
              <a:chExt cx="2721759" cy="852739"/>
            </a:xfrm>
          </p:grpSpPr>
          <p:pic>
            <p:nvPicPr>
              <p:cNvPr id="131" name="pasted-image.pdf"/>
              <p:cNvPicPr>
                <a:picLocks noChangeAspect="1"/>
              </p:cNvPicPr>
              <p:nvPr/>
            </p:nvPicPr>
            <p:blipFill>
              <a:blip r:embed="rId14">
                <a:extLst/>
              </a:blip>
              <a:stretch>
                <a:fillRect/>
              </a:stretch>
            </p:blipFill>
            <p:spPr>
              <a:xfrm>
                <a:off x="0" y="0"/>
                <a:ext cx="198015" cy="768762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  <p:pic>
            <p:nvPicPr>
              <p:cNvPr id="132" name="pasted-image.pdf"/>
              <p:cNvPicPr>
                <a:picLocks noChangeAspect="1"/>
              </p:cNvPicPr>
              <p:nvPr/>
            </p:nvPicPr>
            <p:blipFill>
              <a:blip r:embed="rId15">
                <a:extLst/>
              </a:blip>
              <a:stretch>
                <a:fillRect/>
              </a:stretch>
            </p:blipFill>
            <p:spPr>
              <a:xfrm>
                <a:off x="2523745" y="0"/>
                <a:ext cx="198015" cy="768762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  <p:pic>
            <p:nvPicPr>
              <p:cNvPr id="133" name="pasted-image.pdf"/>
              <p:cNvPicPr>
                <a:picLocks noChangeAspect="1"/>
              </p:cNvPicPr>
              <p:nvPr/>
            </p:nvPicPr>
            <p:blipFill>
              <a:blip r:embed="rId3">
                <a:extLst/>
              </a:blip>
              <a:stretch>
                <a:fillRect/>
              </a:stretch>
            </p:blipFill>
            <p:spPr>
              <a:xfrm>
                <a:off x="1296952" y="645442"/>
                <a:ext cx="94227" cy="207298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</p:grpSp>
        <p:sp>
          <p:nvSpPr>
            <p:cNvPr id="122" name="Shape 198"/>
            <p:cNvSpPr/>
            <p:nvPr/>
          </p:nvSpPr>
          <p:spPr>
            <a:xfrm rot="5400000">
              <a:off x="3485655" y="6981998"/>
              <a:ext cx="1591163" cy="1027367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71437" tIns="71437" rIns="71437" bIns="71437" numCol="1" anchor="ctr">
              <a:noAutofit/>
            </a:bodyPr>
            <a:lstStyle>
              <a:lvl1pPr defTabSz="821531">
                <a:defRPr sz="4000">
                  <a:latin typeface="Adobe 繁黑體 Std B"/>
                  <a:ea typeface="Adobe 繁黑體 Std B"/>
                  <a:cs typeface="Adobe 繁黑體 Std B"/>
                  <a:sym typeface="Adobe 繁黑體 Std B"/>
                </a:defRPr>
              </a:lvl1pPr>
            </a:lstStyle>
            <a:p>
              <a:r>
                <a:rPr sz="10000" dirty="0">
                  <a:latin typeface="Adobe Clean" panose="020B0503020404020204" pitchFamily="34" charset="0"/>
                </a:rPr>
                <a:t>…</a:t>
              </a:r>
            </a:p>
          </p:txBody>
        </p:sp>
        <p:pic>
          <p:nvPicPr>
            <p:cNvPr id="123" name="1.jpg"/>
            <p:cNvPicPr>
              <a:picLocks/>
            </p:cNvPicPr>
            <p:nvPr/>
          </p:nvPicPr>
          <p:blipFill>
            <a:blip r:embed="rId1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247910" y="1803447"/>
              <a:ext cx="1412838" cy="1525279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124" name="2.jpg"/>
            <p:cNvPicPr>
              <a:picLocks/>
            </p:cNvPicPr>
            <p:nvPr/>
          </p:nvPicPr>
          <p:blipFill>
            <a:blip r:embed="rId1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246678" y="3420521"/>
              <a:ext cx="1412838" cy="1525279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125" name="3.jpg"/>
            <p:cNvPicPr>
              <a:picLocks/>
            </p:cNvPicPr>
            <p:nvPr/>
          </p:nvPicPr>
          <p:blipFill>
            <a:blip r:embed="rId1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247293" y="5037597"/>
              <a:ext cx="1412838" cy="1525279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126" name="1.jpg"/>
            <p:cNvPicPr>
              <a:picLocks/>
            </p:cNvPicPr>
            <p:nvPr/>
          </p:nvPicPr>
          <p:blipFill>
            <a:blip r:embed="rId1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04507" y="1803447"/>
              <a:ext cx="1412838" cy="1525279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127" name="2.jpg"/>
            <p:cNvPicPr>
              <a:picLocks/>
            </p:cNvPicPr>
            <p:nvPr/>
          </p:nvPicPr>
          <p:blipFill>
            <a:blip r:embed="rId2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04825" y="3420521"/>
              <a:ext cx="1412838" cy="1525279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128" name="3.jpg"/>
            <p:cNvPicPr>
              <a:picLocks/>
            </p:cNvPicPr>
            <p:nvPr/>
          </p:nvPicPr>
          <p:blipFill>
            <a:blip r:embed="rId2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05462" y="5037597"/>
              <a:ext cx="1412838" cy="1525279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129" name="pasted-image.pdf"/>
            <p:cNvPicPr>
              <a:picLocks noChangeAspect="1"/>
            </p:cNvPicPr>
            <p:nvPr/>
          </p:nvPicPr>
          <p:blipFill>
            <a:blip r:embed="rId22">
              <a:extLst/>
            </a:blip>
            <a:stretch>
              <a:fillRect/>
            </a:stretch>
          </p:blipFill>
          <p:spPr>
            <a:xfrm>
              <a:off x="2614367" y="1274275"/>
              <a:ext cx="569061" cy="466059"/>
            </a:xfrm>
            <a:prstGeom prst="rect">
              <a:avLst/>
            </a:prstGeom>
            <a:ln w="12700">
              <a:miter lim="400000"/>
            </a:ln>
          </p:spPr>
        </p:pic>
        <p:pic>
          <p:nvPicPr>
            <p:cNvPr id="130" name="pasted-image.pdf"/>
            <p:cNvPicPr>
              <a:picLocks noChangeAspect="1"/>
            </p:cNvPicPr>
            <p:nvPr/>
          </p:nvPicPr>
          <p:blipFill>
            <a:blip r:embed="rId23">
              <a:extLst/>
            </a:blip>
            <a:stretch>
              <a:fillRect/>
            </a:stretch>
          </p:blipFill>
          <p:spPr>
            <a:xfrm>
              <a:off x="4452480" y="1253090"/>
              <a:ext cx="529816" cy="508428"/>
            </a:xfrm>
            <a:prstGeom prst="rect">
              <a:avLst/>
            </a:prstGeom>
            <a:ln w="12700">
              <a:miter lim="400000"/>
            </a:ln>
          </p:spPr>
        </p:pic>
      </p:grpSp>
      <p:sp>
        <p:nvSpPr>
          <p:cNvPr id="140" name="TextBox 139"/>
          <p:cNvSpPr txBox="1"/>
          <p:nvPr/>
        </p:nvSpPr>
        <p:spPr>
          <a:xfrm>
            <a:off x="2795612" y="248396"/>
            <a:ext cx="215533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000" dirty="0"/>
              <a:t>Paired</a:t>
            </a:r>
          </a:p>
        </p:txBody>
      </p:sp>
      <p:sp>
        <p:nvSpPr>
          <p:cNvPr id="141" name="TextBox 140"/>
          <p:cNvSpPr txBox="1"/>
          <p:nvPr/>
        </p:nvSpPr>
        <p:spPr>
          <a:xfrm>
            <a:off x="8107288" y="248396"/>
            <a:ext cx="307597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000" dirty="0"/>
              <a:t>Unpaired</a:t>
            </a:r>
          </a:p>
        </p:txBody>
      </p:sp>
    </p:spTree>
    <p:extLst>
      <p:ext uri="{BB962C8B-B14F-4D97-AF65-F5344CB8AC3E}">
        <p14:creationId xmlns:p14="http://schemas.microsoft.com/office/powerpoint/2010/main" val="2074006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" name="Picture 2" descr="https://taesung89.github.io/cyclegan/images/horse-to-zebra-supplemental/train_cherrypicked/real_A/horse2zebra_153_50_real_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8986" y="2800581"/>
            <a:ext cx="1947672" cy="1947672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Image result for question mark square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8986" y="702548"/>
            <a:ext cx="1947672" cy="194767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" descr="https://taesung89.github.io/cyclegan/images/horse-to-zebra-supplemental/train_cherrypicked/real_A/horse2zebra_153_50_real_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304" y="702448"/>
            <a:ext cx="1947672" cy="1947672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85" name="Shape 3585"/>
          <p:cNvSpPr/>
          <p:nvPr/>
        </p:nvSpPr>
        <p:spPr>
          <a:xfrm>
            <a:off x="2608473" y="1676324"/>
            <a:ext cx="2396624" cy="1"/>
          </a:xfrm>
          <a:prstGeom prst="line">
            <a:avLst/>
          </a:prstGeom>
          <a:ln w="38100">
            <a:solidFill>
              <a:srgbClr val="000000"/>
            </a:solidFill>
            <a:miter lim="400000"/>
            <a:tailEnd type="stealth"/>
          </a:ln>
        </p:spPr>
        <p:txBody>
          <a:bodyPr lIns="42862" tIns="42862" rIns="42862" bIns="42862" anchor="ctr"/>
          <a:lstStyle/>
          <a:p>
            <a:pPr>
              <a:defRPr sz="3200"/>
            </a:pPr>
            <a:endParaRPr sz="192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Box 29"/>
              <p:cNvSpPr txBox="1"/>
              <p:nvPr/>
            </p:nvSpPr>
            <p:spPr>
              <a:xfrm>
                <a:off x="1050972" y="-60522"/>
                <a:ext cx="548548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4000" b="0" i="0" smtClean="0">
                          <a:latin typeface="Cambria Math" panose="02040503050406030204" pitchFamily="18" charset="0"/>
                        </a:rPr>
                        <m:t>x</m:t>
                      </m:r>
                    </m:oMath>
                  </m:oMathPara>
                </a14:m>
                <a:endParaRPr lang="en-US" sz="4000" dirty="0"/>
              </a:p>
            </p:txBody>
          </p:sp>
        </mc:Choice>
        <mc:Fallback xmlns="">
          <p:sp>
            <p:nvSpPr>
              <p:cNvPr id="30" name="TextBox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50972" y="-60522"/>
                <a:ext cx="548548" cy="707886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Box 31"/>
              <p:cNvSpPr txBox="1"/>
              <p:nvPr/>
            </p:nvSpPr>
            <p:spPr>
              <a:xfrm>
                <a:off x="5614571" y="-60522"/>
                <a:ext cx="1287532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4000" b="0" i="0" smtClean="0">
                          <a:latin typeface="Cambria Math" panose="02040503050406030204" pitchFamily="18" charset="0"/>
                        </a:rPr>
                        <m:t>G</m:t>
                      </m:r>
                      <m:r>
                        <a:rPr lang="en-US" sz="4000" b="0" i="0" smtClean="0">
                          <a:latin typeface="Cambria Math" panose="02040503050406030204" pitchFamily="18" charset="0"/>
                        </a:rPr>
                        <m:t>(</m:t>
                      </m:r>
                      <m:r>
                        <m:rPr>
                          <m:sty m:val="p"/>
                        </m:rPr>
                        <a:rPr lang="en-US" sz="4000" b="0" i="0" smtClean="0">
                          <a:latin typeface="Cambria Math" panose="02040503050406030204" pitchFamily="18" charset="0"/>
                        </a:rPr>
                        <m:t>x</m:t>
                      </m:r>
                      <m:r>
                        <a:rPr lang="en-US" sz="4000" b="0" i="0" smtClean="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US" sz="4000" dirty="0"/>
              </a:p>
            </p:txBody>
          </p:sp>
        </mc:Choice>
        <mc:Fallback xmlns="">
          <p:sp>
            <p:nvSpPr>
              <p:cNvPr id="32" name="TextBox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14571" y="-60522"/>
                <a:ext cx="1287532" cy="707886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1" name="Shape 3565"/>
          <p:cNvSpPr/>
          <p:nvPr/>
        </p:nvSpPr>
        <p:spPr>
          <a:xfrm>
            <a:off x="2922712" y="2486454"/>
            <a:ext cx="1682319" cy="54822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2" tIns="42862" rIns="42862" bIns="42862" anchor="ctr">
            <a:spAutoFit/>
          </a:bodyPr>
          <a:lstStyle/>
          <a:p>
            <a:r>
              <a:rPr sz="3000" dirty="0"/>
              <a:t>Generator</a:t>
            </a:r>
          </a:p>
        </p:txBody>
      </p:sp>
      <p:grpSp>
        <p:nvGrpSpPr>
          <p:cNvPr id="56" name="Group 55"/>
          <p:cNvGrpSpPr/>
          <p:nvPr/>
        </p:nvGrpSpPr>
        <p:grpSpPr>
          <a:xfrm>
            <a:off x="3193098" y="854570"/>
            <a:ext cx="1227374" cy="1643509"/>
            <a:chOff x="1698576" y="4114800"/>
            <a:chExt cx="2232248" cy="2395642"/>
          </a:xfrm>
        </p:grpSpPr>
        <p:grpSp>
          <p:nvGrpSpPr>
            <p:cNvPr id="57" name="Group 56"/>
            <p:cNvGrpSpPr/>
            <p:nvPr/>
          </p:nvGrpSpPr>
          <p:grpSpPr>
            <a:xfrm>
              <a:off x="1698576" y="4114800"/>
              <a:ext cx="2232248" cy="2395642"/>
              <a:chOff x="2343849" y="5134736"/>
              <a:chExt cx="909648" cy="1349560"/>
            </a:xfrm>
          </p:grpSpPr>
          <p:sp>
            <p:nvSpPr>
              <p:cNvPr id="59" name="Shape 3567"/>
              <p:cNvSpPr/>
              <p:nvPr/>
            </p:nvSpPr>
            <p:spPr>
              <a:xfrm rot="10800000">
                <a:off x="268321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60" name="Shape 3568"/>
              <p:cNvSpPr/>
              <p:nvPr/>
            </p:nvSpPr>
            <p:spPr>
              <a:xfrm rot="10800000">
                <a:off x="3022591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61" name="Shape 3569"/>
              <p:cNvSpPr/>
              <p:nvPr/>
            </p:nvSpPr>
            <p:spPr>
              <a:xfrm rot="10800000">
                <a:off x="234384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58" name="Rectangle 57"/>
                <p:cNvSpPr/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solidFill>
                  <a:schemeClr val="bg1"/>
                </a:solidFill>
                <a:ln w="28575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m:rPr>
                            <m:sty m:val="p"/>
                          </m:rPr>
                          <a:rPr lang="en-US" altLang="zh-CN" sz="5000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G</m:t>
                        </m:r>
                      </m:oMath>
                    </m:oMathPara>
                  </a14:m>
                  <a:endParaRPr lang="en-US" sz="5000" dirty="0">
                    <a:solidFill>
                      <a:schemeClr val="tx1"/>
                    </a:solidFill>
                  </a:endParaRPr>
                </a:p>
              </p:txBody>
            </p:sp>
          </mc:Choice>
          <mc:Fallback xmlns="">
            <p:sp>
              <p:nvSpPr>
                <p:cNvPr id="58" name="Rectangle 57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blipFill>
                  <a:blip r:embed="rId7"/>
                  <a:stretch>
                    <a:fillRect/>
                  </a:stretch>
                </a:blipFill>
                <a:ln w="28575">
                  <a:solidFill>
                    <a:schemeClr val="tx1"/>
                  </a:solidFill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24" name="Shape 3802"/>
          <p:cNvSpPr/>
          <p:nvPr/>
        </p:nvSpPr>
        <p:spPr>
          <a:xfrm>
            <a:off x="8021347" y="2788989"/>
            <a:ext cx="2396624" cy="1"/>
          </a:xfrm>
          <a:prstGeom prst="line">
            <a:avLst/>
          </a:prstGeom>
          <a:ln w="38100">
            <a:solidFill>
              <a:srgbClr val="000000"/>
            </a:solidFill>
            <a:miter lim="400000"/>
            <a:tailEnd type="stealth"/>
          </a:ln>
        </p:spPr>
        <p:txBody>
          <a:bodyPr lIns="42862" tIns="42862" rIns="42862" bIns="42862" anchor="ctr"/>
          <a:lstStyle/>
          <a:p>
            <a:pPr>
              <a:defRPr sz="3200"/>
            </a:pPr>
            <a:endParaRPr sz="1920"/>
          </a:p>
        </p:txBody>
      </p:sp>
      <p:sp>
        <p:nvSpPr>
          <p:cNvPr id="29" name="Shape 3827"/>
          <p:cNvSpPr/>
          <p:nvPr/>
        </p:nvSpPr>
        <p:spPr>
          <a:xfrm>
            <a:off x="1604751" y="2761289"/>
            <a:ext cx="3427532" cy="93745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0511" extrusionOk="0">
                <a:moveTo>
                  <a:pt x="0" y="0"/>
                </a:moveTo>
                <a:cubicBezTo>
                  <a:pt x="2588" y="14810"/>
                  <a:pt x="9788" y="21600"/>
                  <a:pt x="21600" y="20369"/>
                </a:cubicBezTo>
              </a:path>
            </a:pathLst>
          </a:custGeom>
          <a:ln w="50800">
            <a:solidFill>
              <a:srgbClr val="000000"/>
            </a:solidFill>
            <a:custDash>
              <a:ds d="200000" sp="200000"/>
            </a:custDash>
            <a:miter lim="400000"/>
            <a:tailEnd type="stealth"/>
          </a:ln>
        </p:spPr>
        <p:txBody>
          <a:bodyPr/>
          <a:lstStyle/>
          <a:p>
            <a:endParaRPr sz="1740"/>
          </a:p>
        </p:txBody>
      </p:sp>
      <p:grpSp>
        <p:nvGrpSpPr>
          <p:cNvPr id="31" name="Group 3812"/>
          <p:cNvGrpSpPr/>
          <p:nvPr/>
        </p:nvGrpSpPr>
        <p:grpSpPr>
          <a:xfrm rot="5400000">
            <a:off x="6550278" y="2647794"/>
            <a:ext cx="2112254" cy="188413"/>
            <a:chOff x="0" y="0"/>
            <a:chExt cx="3520423" cy="314020"/>
          </a:xfrm>
        </p:grpSpPr>
        <p:sp>
          <p:nvSpPr>
            <p:cNvPr id="33" name="Shape 3809"/>
            <p:cNvSpPr/>
            <p:nvPr/>
          </p:nvSpPr>
          <p:spPr>
            <a:xfrm>
              <a:off x="0" y="26778"/>
              <a:ext cx="3520424" cy="1"/>
            </a:xfrm>
            <a:prstGeom prst="line">
              <a:avLst/>
            </a:prstGeom>
            <a:noFill/>
            <a:ln w="50800" cap="flat">
              <a:solidFill>
                <a:srgbClr val="000000"/>
              </a:solidFill>
              <a:prstDash val="solid"/>
              <a:miter lim="400000"/>
            </a:ln>
            <a:effectLst/>
          </p:spPr>
          <p:txBody>
            <a:bodyPr wrap="square" lIns="42862" tIns="42862" rIns="42862" bIns="42862" numCol="1" anchor="ctr">
              <a:noAutofit/>
            </a:bodyPr>
            <a:lstStyle/>
            <a:p>
              <a:pPr>
                <a:defRPr sz="3200"/>
              </a:pPr>
              <a:endParaRPr sz="1920"/>
            </a:p>
          </p:txBody>
        </p:sp>
        <p:sp>
          <p:nvSpPr>
            <p:cNvPr id="34" name="Shape 3810"/>
            <p:cNvSpPr/>
            <p:nvPr/>
          </p:nvSpPr>
          <p:spPr>
            <a:xfrm flipH="1">
              <a:off x="22704" y="0"/>
              <a:ext cx="1" cy="314021"/>
            </a:xfrm>
            <a:prstGeom prst="line">
              <a:avLst/>
            </a:prstGeom>
            <a:noFill/>
            <a:ln w="50800" cap="flat">
              <a:solidFill>
                <a:srgbClr val="000000"/>
              </a:solidFill>
              <a:prstDash val="solid"/>
              <a:miter lim="400000"/>
            </a:ln>
            <a:effectLst/>
          </p:spPr>
          <p:txBody>
            <a:bodyPr wrap="square" lIns="42862" tIns="42862" rIns="42862" bIns="42862" numCol="1" anchor="ctr">
              <a:noAutofit/>
            </a:bodyPr>
            <a:lstStyle/>
            <a:p>
              <a:pPr>
                <a:defRPr sz="3200"/>
              </a:pPr>
              <a:endParaRPr sz="1920"/>
            </a:p>
          </p:txBody>
        </p:sp>
        <p:sp>
          <p:nvSpPr>
            <p:cNvPr id="42" name="Shape 3811"/>
            <p:cNvSpPr/>
            <p:nvPr/>
          </p:nvSpPr>
          <p:spPr>
            <a:xfrm>
              <a:off x="3500345" y="28400"/>
              <a:ext cx="1" cy="257221"/>
            </a:xfrm>
            <a:prstGeom prst="line">
              <a:avLst/>
            </a:prstGeom>
            <a:noFill/>
            <a:ln w="50800" cap="flat">
              <a:solidFill>
                <a:srgbClr val="000000"/>
              </a:solidFill>
              <a:prstDash val="solid"/>
              <a:miter lim="400000"/>
            </a:ln>
            <a:effectLst/>
          </p:spPr>
          <p:txBody>
            <a:bodyPr wrap="square" lIns="42862" tIns="42862" rIns="42862" bIns="42862" numCol="1" anchor="ctr">
              <a:noAutofit/>
            </a:bodyPr>
            <a:lstStyle/>
            <a:p>
              <a:pPr>
                <a:defRPr sz="3200"/>
              </a:pPr>
              <a:endParaRPr sz="1920"/>
            </a:p>
          </p:txBody>
        </p:sp>
      </p:grpSp>
      <p:grpSp>
        <p:nvGrpSpPr>
          <p:cNvPr id="44" name="Group 43"/>
          <p:cNvGrpSpPr/>
          <p:nvPr/>
        </p:nvGrpSpPr>
        <p:grpSpPr>
          <a:xfrm>
            <a:off x="8605972" y="1967235"/>
            <a:ext cx="1227374" cy="1643509"/>
            <a:chOff x="1698576" y="4114800"/>
            <a:chExt cx="2232248" cy="2395642"/>
          </a:xfrm>
        </p:grpSpPr>
        <p:grpSp>
          <p:nvGrpSpPr>
            <p:cNvPr id="45" name="Group 44"/>
            <p:cNvGrpSpPr/>
            <p:nvPr/>
          </p:nvGrpSpPr>
          <p:grpSpPr>
            <a:xfrm>
              <a:off x="1698576" y="4114800"/>
              <a:ext cx="2232248" cy="2395642"/>
              <a:chOff x="2343849" y="5134736"/>
              <a:chExt cx="909648" cy="1349560"/>
            </a:xfrm>
          </p:grpSpPr>
          <p:sp>
            <p:nvSpPr>
              <p:cNvPr id="47" name="Shape 3567"/>
              <p:cNvSpPr/>
              <p:nvPr/>
            </p:nvSpPr>
            <p:spPr>
              <a:xfrm rot="10800000">
                <a:off x="268321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48" name="Shape 3568"/>
              <p:cNvSpPr/>
              <p:nvPr/>
            </p:nvSpPr>
            <p:spPr>
              <a:xfrm rot="10800000">
                <a:off x="3022591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49" name="Shape 3569"/>
              <p:cNvSpPr/>
              <p:nvPr/>
            </p:nvSpPr>
            <p:spPr>
              <a:xfrm rot="10800000">
                <a:off x="234384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46" name="Rectangle 45"/>
                <p:cNvSpPr/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solidFill>
                  <a:schemeClr val="bg1"/>
                </a:solidFill>
                <a:ln w="28575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14:m>
                    <m:oMathPara xmlns:m="http://schemas.openxmlformats.org/officeDocument/2006/math">
                      <m:oMathParaPr>
                        <m:jc m:val="center"/>
                      </m:oMathParaPr>
                      <m:oMath xmlns:m="http://schemas.openxmlformats.org/officeDocument/2006/math">
                        <m:r>
                          <m:rPr>
                            <m:sty m:val="p"/>
                          </m:rPr>
                          <a:rPr lang="en-US" sz="5000" b="0" i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D</m:t>
                        </m:r>
                      </m:oMath>
                    </m:oMathPara>
                  </a14:m>
                  <a:endParaRPr lang="en-US" sz="5000" dirty="0">
                    <a:solidFill>
                      <a:schemeClr val="tx1"/>
                    </a:solidFill>
                  </a:endParaRPr>
                </a:p>
              </p:txBody>
            </p:sp>
          </mc:Choice>
          <mc:Fallback xmlns="">
            <p:sp>
              <p:nvSpPr>
                <p:cNvPr id="46" name="Rectangle 45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blipFill>
                  <a:blip r:embed="rId8"/>
                  <a:stretch>
                    <a:fillRect/>
                  </a:stretch>
                </a:blipFill>
                <a:ln w="28575">
                  <a:solidFill>
                    <a:schemeClr val="tx1"/>
                  </a:solidFill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50" name="Shape 3594"/>
          <p:cNvSpPr/>
          <p:nvPr/>
        </p:nvSpPr>
        <p:spPr>
          <a:xfrm>
            <a:off x="2456111" y="5698976"/>
            <a:ext cx="9718179" cy="64835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2862" tIns="42862" rIns="42862" bIns="42862" anchor="ctr"/>
          <a:lstStyle>
            <a:lvl1pPr>
              <a:defRPr sz="6000"/>
            </a:lvl1pPr>
          </a:lstStyle>
          <a:p>
            <a:pPr algn="ctr"/>
            <a:r>
              <a:rPr lang="en-US" sz="7200" dirty="0"/>
              <a:t>No input-output pairs!</a:t>
            </a:r>
            <a:endParaRPr sz="7200" dirty="0"/>
          </a:p>
        </p:txBody>
      </p:sp>
    </p:spTree>
    <p:extLst>
      <p:ext uri="{BB962C8B-B14F-4D97-AF65-F5344CB8AC3E}">
        <p14:creationId xmlns:p14="http://schemas.microsoft.com/office/powerpoint/2010/main" val="460911203"/>
      </p:ext>
    </p:extLst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/>
      <p:bldP spid="29" grpId="0" animBg="1"/>
      <p:bldP spid="50" grpId="0" animBg="1"/>
    </p:bld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2" name="Picture 4" descr="https://taesung89.github.io/cyclegan/images/horse-to-zebra-supplemental/train_cherrypicked/fake_B/horse2zebra_153_50_fake_B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8546" y="702548"/>
            <a:ext cx="1947672" cy="1947672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" descr="https://taesung89.github.io/cyclegan/images/horse-to-zebra-supplemental/train_cherrypicked/real_A/horse2zebra_153_50_real_A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304" y="702448"/>
            <a:ext cx="1947672" cy="1947672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79" name="Shape 3579"/>
          <p:cNvSpPr/>
          <p:nvPr/>
        </p:nvSpPr>
        <p:spPr>
          <a:xfrm>
            <a:off x="7790756" y="2486454"/>
            <a:ext cx="2188740" cy="54822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2" tIns="42862" rIns="42862" bIns="42862" anchor="ctr">
            <a:spAutoFit/>
          </a:bodyPr>
          <a:lstStyle/>
          <a:p>
            <a:r>
              <a:rPr sz="3000" dirty="0"/>
              <a:t>Discriminator</a:t>
            </a:r>
          </a:p>
        </p:txBody>
      </p:sp>
      <p:sp>
        <p:nvSpPr>
          <p:cNvPr id="3580" name="Shape 3580"/>
          <p:cNvSpPr/>
          <p:nvPr/>
        </p:nvSpPr>
        <p:spPr>
          <a:xfrm>
            <a:off x="7600156" y="1676384"/>
            <a:ext cx="2396624" cy="1"/>
          </a:xfrm>
          <a:prstGeom prst="line">
            <a:avLst/>
          </a:prstGeom>
          <a:ln w="38100">
            <a:solidFill>
              <a:srgbClr val="000000"/>
            </a:solidFill>
            <a:miter lim="400000"/>
            <a:tailEnd type="stealth"/>
          </a:ln>
        </p:spPr>
        <p:txBody>
          <a:bodyPr lIns="42862" tIns="42862" rIns="42862" bIns="42862" anchor="ctr"/>
          <a:lstStyle/>
          <a:p>
            <a:pPr>
              <a:defRPr sz="3200"/>
            </a:pPr>
            <a:endParaRPr sz="1920"/>
          </a:p>
        </p:txBody>
      </p:sp>
      <p:sp>
        <p:nvSpPr>
          <p:cNvPr id="3585" name="Shape 3585"/>
          <p:cNvSpPr/>
          <p:nvPr/>
        </p:nvSpPr>
        <p:spPr>
          <a:xfrm>
            <a:off x="2608473" y="1676324"/>
            <a:ext cx="2396624" cy="1"/>
          </a:xfrm>
          <a:prstGeom prst="line">
            <a:avLst/>
          </a:prstGeom>
          <a:ln w="38100">
            <a:solidFill>
              <a:srgbClr val="000000"/>
            </a:solidFill>
            <a:miter lim="400000"/>
            <a:tailEnd type="stealth"/>
          </a:ln>
        </p:spPr>
        <p:txBody>
          <a:bodyPr lIns="42862" tIns="42862" rIns="42862" bIns="42862" anchor="ctr"/>
          <a:lstStyle/>
          <a:p>
            <a:pPr>
              <a:defRPr sz="3200"/>
            </a:pPr>
            <a:endParaRPr sz="192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Box 29"/>
              <p:cNvSpPr txBox="1"/>
              <p:nvPr/>
            </p:nvSpPr>
            <p:spPr>
              <a:xfrm>
                <a:off x="1050972" y="-60522"/>
                <a:ext cx="548548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4000" b="0" i="0" smtClean="0">
                          <a:latin typeface="Cambria Math" panose="02040503050406030204" pitchFamily="18" charset="0"/>
                        </a:rPr>
                        <m:t>x</m:t>
                      </m:r>
                    </m:oMath>
                  </m:oMathPara>
                </a14:m>
                <a:endParaRPr lang="en-US" sz="4000" dirty="0"/>
              </a:p>
            </p:txBody>
          </p:sp>
        </mc:Choice>
        <mc:Fallback xmlns="">
          <p:sp>
            <p:nvSpPr>
              <p:cNvPr id="30" name="TextBox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50972" y="-60522"/>
                <a:ext cx="548548" cy="707886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Box 31"/>
              <p:cNvSpPr txBox="1"/>
              <p:nvPr/>
            </p:nvSpPr>
            <p:spPr>
              <a:xfrm>
                <a:off x="5614571" y="-60522"/>
                <a:ext cx="1287532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4000" b="0" i="0" smtClean="0">
                          <a:latin typeface="Cambria Math" panose="02040503050406030204" pitchFamily="18" charset="0"/>
                        </a:rPr>
                        <m:t>G</m:t>
                      </m:r>
                      <m:r>
                        <a:rPr lang="en-US" sz="4000" b="0" i="0" smtClean="0">
                          <a:latin typeface="Cambria Math" panose="02040503050406030204" pitchFamily="18" charset="0"/>
                        </a:rPr>
                        <m:t>(</m:t>
                      </m:r>
                      <m:r>
                        <m:rPr>
                          <m:sty m:val="p"/>
                        </m:rPr>
                        <a:rPr lang="en-US" sz="4000" b="0" i="0" smtClean="0">
                          <a:latin typeface="Cambria Math" panose="02040503050406030204" pitchFamily="18" charset="0"/>
                        </a:rPr>
                        <m:t>x</m:t>
                      </m:r>
                      <m:r>
                        <a:rPr lang="en-US" sz="4000" b="0" i="0" smtClean="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US" sz="4000" dirty="0"/>
              </a:p>
            </p:txBody>
          </p:sp>
        </mc:Choice>
        <mc:Fallback xmlns="">
          <p:sp>
            <p:nvSpPr>
              <p:cNvPr id="32" name="TextBox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14571" y="-60522"/>
                <a:ext cx="1287532" cy="707886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35" name="Group 34"/>
          <p:cNvGrpSpPr/>
          <p:nvPr/>
        </p:nvGrpSpPr>
        <p:grpSpPr>
          <a:xfrm>
            <a:off x="8184781" y="854630"/>
            <a:ext cx="1227374" cy="1643509"/>
            <a:chOff x="1698576" y="4114800"/>
            <a:chExt cx="2232248" cy="2395642"/>
          </a:xfrm>
        </p:grpSpPr>
        <p:grpSp>
          <p:nvGrpSpPr>
            <p:cNvPr id="36" name="Group 35"/>
            <p:cNvGrpSpPr/>
            <p:nvPr/>
          </p:nvGrpSpPr>
          <p:grpSpPr>
            <a:xfrm>
              <a:off x="1698576" y="4114800"/>
              <a:ext cx="2232248" cy="2395642"/>
              <a:chOff x="2343849" y="5134736"/>
              <a:chExt cx="909648" cy="1349560"/>
            </a:xfrm>
          </p:grpSpPr>
          <p:sp>
            <p:nvSpPr>
              <p:cNvPr id="38" name="Shape 3567"/>
              <p:cNvSpPr/>
              <p:nvPr/>
            </p:nvSpPr>
            <p:spPr>
              <a:xfrm rot="10800000">
                <a:off x="268321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39" name="Shape 3568"/>
              <p:cNvSpPr/>
              <p:nvPr/>
            </p:nvSpPr>
            <p:spPr>
              <a:xfrm rot="10800000">
                <a:off x="3022591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40" name="Shape 3569"/>
              <p:cNvSpPr/>
              <p:nvPr/>
            </p:nvSpPr>
            <p:spPr>
              <a:xfrm rot="10800000">
                <a:off x="234384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37" name="Rectangle 36"/>
                <p:cNvSpPr/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solidFill>
                  <a:schemeClr val="bg1"/>
                </a:solidFill>
                <a:ln w="28575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14:m>
                    <m:oMathPara xmlns:m="http://schemas.openxmlformats.org/officeDocument/2006/math">
                      <m:oMathParaPr>
                        <m:jc m:val="center"/>
                      </m:oMathParaPr>
                      <m:oMath xmlns:m="http://schemas.openxmlformats.org/officeDocument/2006/math">
                        <m:r>
                          <m:rPr>
                            <m:sty m:val="p"/>
                          </m:rPr>
                          <a:rPr lang="en-US" sz="5000" b="0" i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D</m:t>
                        </m:r>
                      </m:oMath>
                    </m:oMathPara>
                  </a14:m>
                  <a:endParaRPr lang="en-US" sz="5000" dirty="0">
                    <a:solidFill>
                      <a:schemeClr val="tx1"/>
                    </a:solidFill>
                  </a:endParaRPr>
                </a:p>
              </p:txBody>
            </p:sp>
          </mc:Choice>
          <mc:Fallback xmlns="">
            <p:sp>
              <p:nvSpPr>
                <p:cNvPr id="37" name="Rectangle 36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blipFill>
                  <a:blip r:embed="rId7"/>
                  <a:stretch>
                    <a:fillRect/>
                  </a:stretch>
                </a:blipFill>
                <a:ln w="28575">
                  <a:solidFill>
                    <a:schemeClr val="tx1"/>
                  </a:solidFill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41" name="Shape 3565"/>
          <p:cNvSpPr/>
          <p:nvPr/>
        </p:nvSpPr>
        <p:spPr>
          <a:xfrm>
            <a:off x="2922712" y="2486454"/>
            <a:ext cx="1682319" cy="54822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2" tIns="42862" rIns="42862" bIns="42862" anchor="ctr">
            <a:spAutoFit/>
          </a:bodyPr>
          <a:lstStyle/>
          <a:p>
            <a:r>
              <a:rPr sz="3000" dirty="0"/>
              <a:t>Generator</a:t>
            </a:r>
          </a:p>
        </p:txBody>
      </p:sp>
      <p:grpSp>
        <p:nvGrpSpPr>
          <p:cNvPr id="56" name="Group 55"/>
          <p:cNvGrpSpPr/>
          <p:nvPr/>
        </p:nvGrpSpPr>
        <p:grpSpPr>
          <a:xfrm>
            <a:off x="3193098" y="854570"/>
            <a:ext cx="1227374" cy="1643509"/>
            <a:chOff x="1698576" y="4114800"/>
            <a:chExt cx="2232248" cy="2395642"/>
          </a:xfrm>
        </p:grpSpPr>
        <p:grpSp>
          <p:nvGrpSpPr>
            <p:cNvPr id="57" name="Group 56"/>
            <p:cNvGrpSpPr/>
            <p:nvPr/>
          </p:nvGrpSpPr>
          <p:grpSpPr>
            <a:xfrm>
              <a:off x="1698576" y="4114800"/>
              <a:ext cx="2232248" cy="2395642"/>
              <a:chOff x="2343849" y="5134736"/>
              <a:chExt cx="909648" cy="1349560"/>
            </a:xfrm>
          </p:grpSpPr>
          <p:sp>
            <p:nvSpPr>
              <p:cNvPr id="59" name="Shape 3567"/>
              <p:cNvSpPr/>
              <p:nvPr/>
            </p:nvSpPr>
            <p:spPr>
              <a:xfrm rot="10800000">
                <a:off x="268321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60" name="Shape 3568"/>
              <p:cNvSpPr/>
              <p:nvPr/>
            </p:nvSpPr>
            <p:spPr>
              <a:xfrm rot="10800000">
                <a:off x="3022591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61" name="Shape 3569"/>
              <p:cNvSpPr/>
              <p:nvPr/>
            </p:nvSpPr>
            <p:spPr>
              <a:xfrm rot="10800000">
                <a:off x="234384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58" name="Rectangle 57"/>
                <p:cNvSpPr/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solidFill>
                  <a:schemeClr val="bg1"/>
                </a:solidFill>
                <a:ln w="28575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m:rPr>
                            <m:sty m:val="p"/>
                          </m:rPr>
                          <a:rPr lang="en-US" altLang="zh-CN" sz="5000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G</m:t>
                        </m:r>
                      </m:oMath>
                    </m:oMathPara>
                  </a14:m>
                  <a:endParaRPr lang="en-US" sz="5000" dirty="0">
                    <a:solidFill>
                      <a:schemeClr val="tx1"/>
                    </a:solidFill>
                  </a:endParaRPr>
                </a:p>
              </p:txBody>
            </p:sp>
          </mc:Choice>
          <mc:Fallback xmlns="">
            <p:sp>
              <p:nvSpPr>
                <p:cNvPr id="58" name="Rectangle 57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blipFill>
                  <a:blip r:embed="rId8"/>
                  <a:stretch>
                    <a:fillRect/>
                  </a:stretch>
                </a:blipFill>
                <a:ln w="28575">
                  <a:solidFill>
                    <a:schemeClr val="tx1"/>
                  </a:solidFill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26" name="Shape 3594"/>
          <p:cNvSpPr/>
          <p:nvPr/>
        </p:nvSpPr>
        <p:spPr>
          <a:xfrm>
            <a:off x="10116452" y="1352207"/>
            <a:ext cx="4039508" cy="64835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2862" tIns="42862" rIns="42862" bIns="42862" anchor="ctr"/>
          <a:lstStyle>
            <a:lvl1pPr>
              <a:defRPr sz="6000"/>
            </a:lvl1pPr>
          </a:lstStyle>
          <a:p>
            <a:r>
              <a:rPr lang="en-US" dirty="0">
                <a:solidFill>
                  <a:srgbClr val="00B050"/>
                </a:solidFill>
              </a:rPr>
              <a:t>Real!</a:t>
            </a:r>
            <a:endParaRPr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570267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2" name="Picture 4" descr="https://taesung89.github.io/cyclegan/images/horse-to-zebra-supplemental/train_cherrypicked/fake_B/horse2zebra_153_50_fake_B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8546" y="702548"/>
            <a:ext cx="1947672" cy="1947672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" descr="https://taesung89.github.io/cyclegan/images/horse-to-zebra-supplemental/train_cherrypicked/real_A/horse2zebra_153_50_real_A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304" y="702448"/>
            <a:ext cx="1947672" cy="1947672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79" name="Shape 3579"/>
          <p:cNvSpPr/>
          <p:nvPr/>
        </p:nvSpPr>
        <p:spPr>
          <a:xfrm>
            <a:off x="7790756" y="2486454"/>
            <a:ext cx="2188740" cy="54822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2" tIns="42862" rIns="42862" bIns="42862" anchor="ctr">
            <a:spAutoFit/>
          </a:bodyPr>
          <a:lstStyle/>
          <a:p>
            <a:r>
              <a:rPr sz="3000" dirty="0"/>
              <a:t>Discriminator</a:t>
            </a:r>
          </a:p>
        </p:txBody>
      </p:sp>
      <p:sp>
        <p:nvSpPr>
          <p:cNvPr id="3580" name="Shape 3580"/>
          <p:cNvSpPr/>
          <p:nvPr/>
        </p:nvSpPr>
        <p:spPr>
          <a:xfrm>
            <a:off x="7600156" y="1676384"/>
            <a:ext cx="2396624" cy="1"/>
          </a:xfrm>
          <a:prstGeom prst="line">
            <a:avLst/>
          </a:prstGeom>
          <a:ln w="38100">
            <a:solidFill>
              <a:srgbClr val="000000"/>
            </a:solidFill>
            <a:miter lim="400000"/>
            <a:tailEnd type="stealth"/>
          </a:ln>
        </p:spPr>
        <p:txBody>
          <a:bodyPr lIns="42862" tIns="42862" rIns="42862" bIns="42862" anchor="ctr"/>
          <a:lstStyle/>
          <a:p>
            <a:pPr>
              <a:defRPr sz="3200"/>
            </a:pPr>
            <a:endParaRPr sz="1920"/>
          </a:p>
        </p:txBody>
      </p:sp>
      <p:sp>
        <p:nvSpPr>
          <p:cNvPr id="3585" name="Shape 3585"/>
          <p:cNvSpPr/>
          <p:nvPr/>
        </p:nvSpPr>
        <p:spPr>
          <a:xfrm>
            <a:off x="2608473" y="1676324"/>
            <a:ext cx="2396624" cy="1"/>
          </a:xfrm>
          <a:prstGeom prst="line">
            <a:avLst/>
          </a:prstGeom>
          <a:ln w="38100">
            <a:solidFill>
              <a:srgbClr val="000000"/>
            </a:solidFill>
            <a:miter lim="400000"/>
            <a:tailEnd type="stealth"/>
          </a:ln>
        </p:spPr>
        <p:txBody>
          <a:bodyPr lIns="42862" tIns="42862" rIns="42862" bIns="42862" anchor="ctr"/>
          <a:lstStyle/>
          <a:p>
            <a:pPr>
              <a:defRPr sz="3200"/>
            </a:pPr>
            <a:endParaRPr sz="192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Box 29"/>
              <p:cNvSpPr txBox="1"/>
              <p:nvPr/>
            </p:nvSpPr>
            <p:spPr>
              <a:xfrm>
                <a:off x="1050972" y="-60522"/>
                <a:ext cx="548548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4000" b="0" i="0" smtClean="0">
                          <a:latin typeface="Cambria Math" panose="02040503050406030204" pitchFamily="18" charset="0"/>
                        </a:rPr>
                        <m:t>x</m:t>
                      </m:r>
                    </m:oMath>
                  </m:oMathPara>
                </a14:m>
                <a:endParaRPr lang="en-US" sz="4000" dirty="0"/>
              </a:p>
            </p:txBody>
          </p:sp>
        </mc:Choice>
        <mc:Fallback xmlns="">
          <p:sp>
            <p:nvSpPr>
              <p:cNvPr id="30" name="TextBox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50972" y="-60522"/>
                <a:ext cx="548548" cy="707886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Box 31"/>
              <p:cNvSpPr txBox="1"/>
              <p:nvPr/>
            </p:nvSpPr>
            <p:spPr>
              <a:xfrm>
                <a:off x="5614571" y="-60522"/>
                <a:ext cx="1287532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4000" b="0" i="0" smtClean="0">
                          <a:latin typeface="Cambria Math" panose="02040503050406030204" pitchFamily="18" charset="0"/>
                        </a:rPr>
                        <m:t>G</m:t>
                      </m:r>
                      <m:r>
                        <a:rPr lang="en-US" sz="4000" b="0" i="0" smtClean="0">
                          <a:latin typeface="Cambria Math" panose="02040503050406030204" pitchFamily="18" charset="0"/>
                        </a:rPr>
                        <m:t>(</m:t>
                      </m:r>
                      <m:r>
                        <m:rPr>
                          <m:sty m:val="p"/>
                        </m:rPr>
                        <a:rPr lang="en-US" sz="4000" b="0" i="0" smtClean="0">
                          <a:latin typeface="Cambria Math" panose="02040503050406030204" pitchFamily="18" charset="0"/>
                        </a:rPr>
                        <m:t>x</m:t>
                      </m:r>
                      <m:r>
                        <a:rPr lang="en-US" sz="4000" b="0" i="0" smtClean="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US" sz="4000" dirty="0"/>
              </a:p>
            </p:txBody>
          </p:sp>
        </mc:Choice>
        <mc:Fallback xmlns="">
          <p:sp>
            <p:nvSpPr>
              <p:cNvPr id="32" name="TextBox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14571" y="-60522"/>
                <a:ext cx="1287532" cy="707886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35" name="Group 34"/>
          <p:cNvGrpSpPr/>
          <p:nvPr/>
        </p:nvGrpSpPr>
        <p:grpSpPr>
          <a:xfrm>
            <a:off x="8184781" y="854630"/>
            <a:ext cx="1227374" cy="1643509"/>
            <a:chOff x="1698576" y="4114800"/>
            <a:chExt cx="2232248" cy="2395642"/>
          </a:xfrm>
        </p:grpSpPr>
        <p:grpSp>
          <p:nvGrpSpPr>
            <p:cNvPr id="36" name="Group 35"/>
            <p:cNvGrpSpPr/>
            <p:nvPr/>
          </p:nvGrpSpPr>
          <p:grpSpPr>
            <a:xfrm>
              <a:off x="1698576" y="4114800"/>
              <a:ext cx="2232248" cy="2395642"/>
              <a:chOff x="2343849" y="5134736"/>
              <a:chExt cx="909648" cy="1349560"/>
            </a:xfrm>
          </p:grpSpPr>
          <p:sp>
            <p:nvSpPr>
              <p:cNvPr id="38" name="Shape 3567"/>
              <p:cNvSpPr/>
              <p:nvPr/>
            </p:nvSpPr>
            <p:spPr>
              <a:xfrm rot="10800000">
                <a:off x="268321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39" name="Shape 3568"/>
              <p:cNvSpPr/>
              <p:nvPr/>
            </p:nvSpPr>
            <p:spPr>
              <a:xfrm rot="10800000">
                <a:off x="3022591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40" name="Shape 3569"/>
              <p:cNvSpPr/>
              <p:nvPr/>
            </p:nvSpPr>
            <p:spPr>
              <a:xfrm rot="10800000">
                <a:off x="234384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37" name="Rectangle 36"/>
                <p:cNvSpPr/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solidFill>
                  <a:schemeClr val="bg1"/>
                </a:solidFill>
                <a:ln w="28575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14:m>
                    <m:oMathPara xmlns:m="http://schemas.openxmlformats.org/officeDocument/2006/math">
                      <m:oMathParaPr>
                        <m:jc m:val="center"/>
                      </m:oMathParaPr>
                      <m:oMath xmlns:m="http://schemas.openxmlformats.org/officeDocument/2006/math">
                        <m:r>
                          <m:rPr>
                            <m:sty m:val="p"/>
                          </m:rPr>
                          <a:rPr lang="en-US" sz="5000" b="0" i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D</m:t>
                        </m:r>
                      </m:oMath>
                    </m:oMathPara>
                  </a14:m>
                  <a:endParaRPr lang="en-US" sz="5000" dirty="0">
                    <a:solidFill>
                      <a:schemeClr val="tx1"/>
                    </a:solidFill>
                  </a:endParaRPr>
                </a:p>
              </p:txBody>
            </p:sp>
          </mc:Choice>
          <mc:Fallback xmlns="">
            <p:sp>
              <p:nvSpPr>
                <p:cNvPr id="37" name="Rectangle 36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blipFill>
                  <a:blip r:embed="rId7"/>
                  <a:stretch>
                    <a:fillRect/>
                  </a:stretch>
                </a:blipFill>
                <a:ln w="28575">
                  <a:solidFill>
                    <a:schemeClr val="tx1"/>
                  </a:solidFill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41" name="Shape 3565"/>
          <p:cNvSpPr/>
          <p:nvPr/>
        </p:nvSpPr>
        <p:spPr>
          <a:xfrm>
            <a:off x="2922712" y="2486454"/>
            <a:ext cx="1682319" cy="54822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2862" tIns="42862" rIns="42862" bIns="42862" anchor="ctr">
            <a:spAutoFit/>
          </a:bodyPr>
          <a:lstStyle/>
          <a:p>
            <a:r>
              <a:rPr sz="3000" dirty="0"/>
              <a:t>Generator</a:t>
            </a:r>
          </a:p>
        </p:txBody>
      </p:sp>
      <p:grpSp>
        <p:nvGrpSpPr>
          <p:cNvPr id="56" name="Group 55"/>
          <p:cNvGrpSpPr/>
          <p:nvPr/>
        </p:nvGrpSpPr>
        <p:grpSpPr>
          <a:xfrm>
            <a:off x="3193098" y="854570"/>
            <a:ext cx="1227374" cy="1643509"/>
            <a:chOff x="1698576" y="4114800"/>
            <a:chExt cx="2232248" cy="2395642"/>
          </a:xfrm>
        </p:grpSpPr>
        <p:grpSp>
          <p:nvGrpSpPr>
            <p:cNvPr id="57" name="Group 56"/>
            <p:cNvGrpSpPr/>
            <p:nvPr/>
          </p:nvGrpSpPr>
          <p:grpSpPr>
            <a:xfrm>
              <a:off x="1698576" y="4114800"/>
              <a:ext cx="2232248" cy="2395642"/>
              <a:chOff x="2343849" y="5134736"/>
              <a:chExt cx="909648" cy="1349560"/>
            </a:xfrm>
          </p:grpSpPr>
          <p:sp>
            <p:nvSpPr>
              <p:cNvPr id="59" name="Shape 3567"/>
              <p:cNvSpPr/>
              <p:nvPr/>
            </p:nvSpPr>
            <p:spPr>
              <a:xfrm rot="10800000">
                <a:off x="268321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60" name="Shape 3568"/>
              <p:cNvSpPr/>
              <p:nvPr/>
            </p:nvSpPr>
            <p:spPr>
              <a:xfrm rot="10800000">
                <a:off x="3022591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  <p:sp>
            <p:nvSpPr>
              <p:cNvPr id="61" name="Shape 3569"/>
              <p:cNvSpPr/>
              <p:nvPr/>
            </p:nvSpPr>
            <p:spPr>
              <a:xfrm rot="10800000">
                <a:off x="2343849" y="5134736"/>
                <a:ext cx="230906" cy="1349560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400000"/>
              </a:ln>
            </p:spPr>
            <p:txBody>
              <a:bodyPr lIns="42862" tIns="42862" rIns="42862" bIns="42862" anchor="ctr"/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 sz="1920"/>
              </a:p>
            </p:txBody>
          </p:sp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58" name="Rectangle 57"/>
                <p:cNvSpPr/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solidFill>
                  <a:schemeClr val="bg1"/>
                </a:solidFill>
                <a:ln w="28575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m:rPr>
                            <m:sty m:val="p"/>
                          </m:rPr>
                          <a:rPr lang="en-US" altLang="zh-CN" sz="5000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G</m:t>
                        </m:r>
                      </m:oMath>
                    </m:oMathPara>
                  </a14:m>
                  <a:endParaRPr lang="en-US" sz="5000" dirty="0">
                    <a:solidFill>
                      <a:schemeClr val="tx1"/>
                    </a:solidFill>
                  </a:endParaRPr>
                </a:p>
              </p:txBody>
            </p:sp>
          </mc:Choice>
          <mc:Fallback xmlns="">
            <p:sp>
              <p:nvSpPr>
                <p:cNvPr id="58" name="Rectangle 57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967741" y="4755110"/>
                  <a:ext cx="1675051" cy="1087881"/>
                </a:xfrm>
                <a:prstGeom prst="rect">
                  <a:avLst/>
                </a:prstGeom>
                <a:blipFill>
                  <a:blip r:embed="rId8"/>
                  <a:stretch>
                    <a:fillRect/>
                  </a:stretch>
                </a:blipFill>
                <a:ln w="28575">
                  <a:solidFill>
                    <a:schemeClr val="tx1"/>
                  </a:solidFill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26" name="Shape 3594"/>
          <p:cNvSpPr/>
          <p:nvPr/>
        </p:nvSpPr>
        <p:spPr>
          <a:xfrm>
            <a:off x="10116452" y="1352207"/>
            <a:ext cx="4039508" cy="64835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2862" tIns="42862" rIns="42862" bIns="42862" anchor="ctr"/>
          <a:lstStyle>
            <a:lvl1pPr>
              <a:defRPr sz="6000"/>
            </a:lvl1pPr>
          </a:lstStyle>
          <a:p>
            <a:r>
              <a:rPr lang="en-US" dirty="0">
                <a:solidFill>
                  <a:srgbClr val="00B050"/>
                </a:solidFill>
              </a:rPr>
              <a:t>Real too!</a:t>
            </a:r>
            <a:endParaRPr dirty="0">
              <a:solidFill>
                <a:srgbClr val="00B050"/>
              </a:solidFill>
            </a:endParaRPr>
          </a:p>
        </p:txBody>
      </p:sp>
      <p:pic>
        <p:nvPicPr>
          <p:cNvPr id="24" name="pasted-image.png"/>
          <p:cNvPicPr>
            <a:picLocks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08546" y="702548"/>
            <a:ext cx="1947672" cy="1947672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27" name="Shape 320"/>
          <p:cNvSpPr/>
          <p:nvPr/>
        </p:nvSpPr>
        <p:spPr>
          <a:xfrm>
            <a:off x="974908" y="4984440"/>
            <a:ext cx="11054984" cy="17272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38099" tIns="38099" rIns="38099" bIns="38099" anchor="ctr">
            <a:spAutoFit/>
          </a:bodyPr>
          <a:lstStyle>
            <a:lvl1pPr defTabSz="1733973">
              <a:defRPr sz="5400"/>
            </a:lvl1pPr>
          </a:lstStyle>
          <a:p>
            <a:r>
              <a:rPr lang="en-US" dirty="0"/>
              <a:t>GANs doesn’t</a:t>
            </a:r>
            <a:r>
              <a:rPr dirty="0"/>
              <a:t> force output to correspond to input</a:t>
            </a:r>
          </a:p>
        </p:txBody>
      </p:sp>
      <p:sp>
        <p:nvSpPr>
          <p:cNvPr id="29" name="Shape 274"/>
          <p:cNvSpPr/>
          <p:nvPr/>
        </p:nvSpPr>
        <p:spPr>
          <a:xfrm>
            <a:off x="2018727" y="5567797"/>
            <a:ext cx="10592947" cy="63629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32146" tIns="32146" rIns="32146" bIns="32146" anchor="ctr">
            <a:spAutoFit/>
          </a:bodyPr>
          <a:lstStyle/>
          <a:p>
            <a:pPr defTabSz="1463126">
              <a:defRPr sz="4400"/>
            </a:pPr>
            <a:endParaRPr sz="3713" i="1" dirty="0"/>
          </a:p>
        </p:txBody>
      </p:sp>
    </p:spTree>
    <p:extLst>
      <p:ext uri="{BB962C8B-B14F-4D97-AF65-F5344CB8AC3E}">
        <p14:creationId xmlns:p14="http://schemas.microsoft.com/office/powerpoint/2010/main" val="130879926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https://taesung89.github.io/cyclegan/images/horse-to-zebra-supplemental/train_cherrypicked/fake_B/horse2zebra_153_50_fake_B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5521" y="3057050"/>
            <a:ext cx="1892808" cy="1892808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" name="Group 4"/>
          <p:cNvGrpSpPr/>
          <p:nvPr/>
        </p:nvGrpSpPr>
        <p:grpSpPr>
          <a:xfrm>
            <a:off x="1482552" y="397653"/>
            <a:ext cx="1892808" cy="7168367"/>
            <a:chOff x="8110930" y="2539922"/>
            <a:chExt cx="1261872" cy="4778911"/>
          </a:xfrm>
        </p:grpSpPr>
        <p:pic>
          <p:nvPicPr>
            <p:cNvPr id="6" name="Picture 2" descr="https://taesung89.github.io/cyclegan/images/horse-to-zebra-supplemental/train_cherrypicked/real_A/horse2zebra_153_50_real_A.jp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110930" y="4312853"/>
              <a:ext cx="1261559" cy="1261559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" name="Picture 2" descr="https://taesung89.github.io/cyclegan/images/horse-to-zebra-supplemental/train_cherrypicked/real_A/horse2zebra_716_50_real_A.jpg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110930" y="2539922"/>
              <a:ext cx="1261872" cy="1261872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" name="Picture 6" descr="https://taesung89.github.io/cyclegan/images/horse-to-zebra-supplemental/train_cherrypicked/real_A/horse2zebra_263_50_real_A.jpg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110930" y="6056961"/>
              <a:ext cx="1261872" cy="1261872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cxnSp>
        <p:nvCxnSpPr>
          <p:cNvPr id="9" name="Straight Arrow Connector 8"/>
          <p:cNvCxnSpPr/>
          <p:nvPr/>
        </p:nvCxnSpPr>
        <p:spPr>
          <a:xfrm>
            <a:off x="3385977" y="1387529"/>
            <a:ext cx="1990631" cy="2615925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>
            <a:stCxn id="7" idx="3"/>
            <a:endCxn id="4" idx="1"/>
          </p:cNvCxnSpPr>
          <p:nvPr/>
        </p:nvCxnSpPr>
        <p:spPr>
          <a:xfrm>
            <a:off x="3375125" y="4003454"/>
            <a:ext cx="1990397" cy="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>
            <a:stCxn id="8" idx="3"/>
            <a:endCxn id="4" idx="1"/>
          </p:cNvCxnSpPr>
          <p:nvPr/>
        </p:nvCxnSpPr>
        <p:spPr>
          <a:xfrm flipV="1">
            <a:off x="3375360" y="4003454"/>
            <a:ext cx="1990161" cy="2616162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/>
          <p:cNvSpPr txBox="1"/>
          <p:nvPr/>
        </p:nvSpPr>
        <p:spPr>
          <a:xfrm>
            <a:off x="8251304" y="3576191"/>
            <a:ext cx="5268173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400" dirty="0"/>
              <a:t>mode collapse!</a:t>
            </a:r>
          </a:p>
        </p:txBody>
      </p:sp>
    </p:spTree>
    <p:extLst>
      <p:ext uri="{BB962C8B-B14F-4D97-AF65-F5344CB8AC3E}">
        <p14:creationId xmlns:p14="http://schemas.microsoft.com/office/powerpoint/2010/main" val="210105778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asted-image.pdf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3759180" y="4321856"/>
            <a:ext cx="107609" cy="255581"/>
          </a:xfrm>
          <a:prstGeom prst="rect">
            <a:avLst/>
          </a:prstGeom>
          <a:ln w="12700">
            <a:miter lim="400000"/>
          </a:ln>
        </p:spPr>
      </p:pic>
      <p:pic>
        <p:nvPicPr>
          <p:cNvPr id="17" name="pasted-image.pdf"/>
          <p:cNvPicPr>
            <a:picLocks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828801" y="2335549"/>
            <a:ext cx="276563" cy="4846813"/>
          </a:xfrm>
          <a:prstGeom prst="rect">
            <a:avLst/>
          </a:prstGeom>
          <a:ln w="12700">
            <a:miter lim="400000"/>
          </a:ln>
        </p:spPr>
      </p:pic>
      <p:pic>
        <p:nvPicPr>
          <p:cNvPr id="18" name="pasted-image.pdf"/>
          <p:cNvPicPr>
            <a:picLocks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4069242" y="2335549"/>
            <a:ext cx="276565" cy="4846813"/>
          </a:xfrm>
          <a:prstGeom prst="rect">
            <a:avLst/>
          </a:prstGeom>
          <a:ln w="12700">
            <a:miter lim="400000"/>
          </a:ln>
        </p:spPr>
      </p:pic>
      <p:pic>
        <p:nvPicPr>
          <p:cNvPr id="19" name="pasted-image.png"/>
          <p:cNvPicPr>
            <a:picLocks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5581" y="5243843"/>
            <a:ext cx="1880143" cy="1239067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0" name="pasted-image.png"/>
          <p:cNvPicPr>
            <a:picLocks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9101" y="2448868"/>
            <a:ext cx="1880143" cy="1239067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1" name="pasted-image.pdf"/>
          <p:cNvPicPr>
            <a:picLocks noChangeAspect="1"/>
          </p:cNvPicPr>
          <p:nvPr/>
        </p:nvPicPr>
        <p:blipFill>
          <a:blip r:embed="rId8">
            <a:extLst/>
          </a:blip>
          <a:stretch>
            <a:fillRect/>
          </a:stretch>
        </p:blipFill>
        <p:spPr>
          <a:xfrm>
            <a:off x="2830754" y="1970553"/>
            <a:ext cx="476837" cy="360610"/>
          </a:xfrm>
          <a:prstGeom prst="rect">
            <a:avLst/>
          </a:prstGeom>
          <a:ln w="12700">
            <a:miter lim="400000"/>
          </a:ln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4" name="Shape 198"/>
              <p:cNvSpPr/>
              <p:nvPr/>
            </p:nvSpPr>
            <p:spPr>
              <a:xfrm rot="5400000">
                <a:off x="2378104" y="6702382"/>
                <a:ext cx="1375094" cy="1056210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53578" tIns="53578" rIns="53578" bIns="53578" numCol="1" anchor="ctr">
                <a:noAutofit/>
              </a:bodyPr>
              <a:lstStyle>
                <a:lvl1pPr defTabSz="821531">
                  <a:defRPr sz="4000">
                    <a:latin typeface="Adobe 繁黑體 Std B"/>
                    <a:ea typeface="Adobe 繁黑體 Std B"/>
                    <a:cs typeface="Adobe 繁黑體 Std B"/>
                    <a:sym typeface="Adobe 繁黑體 Std B"/>
                  </a:defRPr>
                </a:lvl1pPr>
              </a:lstStyle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7500" i="1">
                          <a:latin typeface="Cambria Math" charset="0"/>
                        </a:rPr>
                        <m:t>⋯</m:t>
                      </m:r>
                    </m:oMath>
                  </m:oMathPara>
                </a14:m>
                <a:endParaRPr sz="7500" dirty="0">
                  <a:latin typeface="Adobe Clean" panose="020B0503020404020204" pitchFamily="34" charset="0"/>
                </a:endParaRPr>
              </a:p>
            </p:txBody>
          </p:sp>
        </mc:Choice>
        <mc:Fallback xmlns="">
          <p:sp>
            <p:nvSpPr>
              <p:cNvPr id="14" name="Shape 19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5400000">
                <a:off x="549304" y="6702382"/>
                <a:ext cx="1375094" cy="1056210"/>
              </a:xfrm>
              <a:prstGeom prst="rect">
                <a:avLst/>
              </a:prstGeom>
              <a:blipFill rotWithShape="0">
                <a:blip r:embed="rId11"/>
                <a:stretch>
                  <a:fillRect/>
                </a:stretch>
              </a:blipFill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1" name="Title 1"/>
          <p:cNvSpPr txBox="1">
            <a:spLocks/>
          </p:cNvSpPr>
          <p:nvPr/>
        </p:nvSpPr>
        <p:spPr>
          <a:xfrm>
            <a:off x="2254591" y="329567"/>
            <a:ext cx="10121221" cy="1363179"/>
          </a:xfrm>
          <a:prstGeom prst="rect">
            <a:avLst/>
          </a:prstGeom>
        </p:spPr>
        <p:txBody>
          <a:bodyPr vert="horz" lIns="71437" tIns="71437" rIns="71437" bIns="71437" rtlCol="0" anchor="ctr">
            <a:noAutofit/>
          </a:bodyPr>
          <a:lstStyle>
            <a:lvl1pPr algn="ctr" defTabSz="369671" rtl="0" eaLnBrk="1" latinLnBrk="0" hangingPunct="1">
              <a:spcBef>
                <a:spcPct val="0"/>
              </a:spcBef>
              <a:buNone/>
              <a:defRPr sz="5040" kern="1200">
                <a:solidFill>
                  <a:schemeClr val="tx1"/>
                </a:solidFill>
                <a:latin typeface="+mn-lt"/>
                <a:ea typeface="+mn-ea"/>
                <a:cs typeface="+mn-cs"/>
                <a:sym typeface="Helvetica Light"/>
              </a:defRPr>
            </a:lvl1pPr>
          </a:lstStyle>
          <a:p>
            <a:r>
              <a:rPr lang="en-US" altLang="zh-CN" sz="5000" dirty="0">
                <a:latin typeface="Calibri" charset="0"/>
                <a:ea typeface="Calibri" charset="0"/>
                <a:cs typeface="Calibri" charset="0"/>
              </a:rPr>
              <a:t>Cycle-Consistent</a:t>
            </a:r>
            <a:r>
              <a:rPr lang="zh-CN" altLang="en-US" sz="5000" dirty="0">
                <a:latin typeface="Calibri" charset="0"/>
                <a:ea typeface="Calibri" charset="0"/>
                <a:cs typeface="Calibri" charset="0"/>
              </a:rPr>
              <a:t> </a:t>
            </a:r>
            <a:r>
              <a:rPr lang="en-US" altLang="zh-CN" sz="5000" dirty="0">
                <a:latin typeface="Calibri" charset="0"/>
                <a:ea typeface="Calibri" charset="0"/>
                <a:cs typeface="Calibri" charset="0"/>
              </a:rPr>
              <a:t>Adversarial</a:t>
            </a:r>
            <a:r>
              <a:rPr lang="zh-CN" altLang="en-US" sz="5000" dirty="0">
                <a:latin typeface="Calibri" charset="0"/>
                <a:ea typeface="Calibri" charset="0"/>
                <a:cs typeface="Calibri" charset="0"/>
              </a:rPr>
              <a:t> </a:t>
            </a:r>
            <a:r>
              <a:rPr lang="en-US" altLang="zh-CN" sz="5000" dirty="0">
                <a:latin typeface="Calibri" charset="0"/>
                <a:ea typeface="Calibri" charset="0"/>
                <a:cs typeface="Calibri" charset="0"/>
              </a:rPr>
              <a:t>Networks</a:t>
            </a:r>
            <a:endParaRPr lang="en-US" sz="5000" dirty="0"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34" name="pasted-image.png"/>
          <p:cNvPicPr>
            <a:picLocks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5579" y="3846715"/>
            <a:ext cx="1883664" cy="1239067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36" name="pasted-image.png"/>
          <p:cNvPicPr>
            <a:picLocks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20287" y="2448867"/>
            <a:ext cx="1883664" cy="1243202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37" name="pasted-image.png"/>
          <p:cNvPicPr>
            <a:picLocks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20287" y="5243842"/>
            <a:ext cx="1883664" cy="1243202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38" name="pasted-image.png"/>
          <p:cNvPicPr>
            <a:picLocks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20287" y="3846714"/>
            <a:ext cx="1883664" cy="1243202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39" name="pasted-image.pdf"/>
          <p:cNvPicPr>
            <a:picLocks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9907489" y="2335549"/>
            <a:ext cx="302939" cy="4862989"/>
          </a:xfrm>
          <a:prstGeom prst="rect">
            <a:avLst/>
          </a:prstGeom>
          <a:ln w="12700">
            <a:miter lim="400000"/>
          </a:ln>
        </p:spPr>
      </p:pic>
      <p:pic>
        <p:nvPicPr>
          <p:cNvPr id="40" name="pasted-image.pdf"/>
          <p:cNvPicPr>
            <a:picLocks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12124830" y="2335549"/>
            <a:ext cx="302939" cy="4862989"/>
          </a:xfrm>
          <a:prstGeom prst="rect">
            <a:avLst/>
          </a:prstGeom>
          <a:ln w="12700">
            <a:miter lim="400000"/>
          </a:ln>
        </p:spPr>
      </p:pic>
      <p:sp>
        <p:nvSpPr>
          <p:cNvPr id="43" name="Shape 1631"/>
          <p:cNvSpPr/>
          <p:nvPr/>
        </p:nvSpPr>
        <p:spPr>
          <a:xfrm>
            <a:off x="6272760" y="4372237"/>
            <a:ext cx="1786185" cy="361619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16202" extrusionOk="0">
                <a:moveTo>
                  <a:pt x="0" y="16202"/>
                </a:moveTo>
                <a:cubicBezTo>
                  <a:pt x="7090" y="-5139"/>
                  <a:pt x="14290" y="-5398"/>
                  <a:pt x="21600" y="15426"/>
                </a:cubicBezTo>
              </a:path>
            </a:pathLst>
          </a:custGeom>
          <a:ln w="25400">
            <a:solidFill>
              <a:srgbClr val="000000"/>
            </a:solidFill>
            <a:miter lim="400000"/>
            <a:tailEnd type="stealth"/>
          </a:ln>
        </p:spPr>
        <p:txBody>
          <a:bodyPr/>
          <a:lstStyle/>
          <a:p>
            <a:endParaRPr sz="2447"/>
          </a:p>
        </p:txBody>
      </p:sp>
      <p:grpSp>
        <p:nvGrpSpPr>
          <p:cNvPr id="46" name="Group 1565"/>
          <p:cNvGrpSpPr/>
          <p:nvPr/>
        </p:nvGrpSpPr>
        <p:grpSpPr>
          <a:xfrm>
            <a:off x="5139541" y="4445543"/>
            <a:ext cx="1022074" cy="1039321"/>
            <a:chOff x="0" y="0"/>
            <a:chExt cx="847528" cy="847528"/>
          </a:xfrm>
        </p:grpSpPr>
        <p:sp>
          <p:nvSpPr>
            <p:cNvPr id="47" name="Shape 1563"/>
            <p:cNvSpPr/>
            <p:nvPr/>
          </p:nvSpPr>
          <p:spPr>
            <a:xfrm>
              <a:off x="0" y="0"/>
              <a:ext cx="847529" cy="847529"/>
            </a:xfrm>
            <a:prstGeom prst="rect">
              <a:avLst/>
            </a:prstGeom>
            <a:noFill/>
            <a:ln w="25400" cap="flat">
              <a:solidFill>
                <a:srgbClr val="000000"/>
              </a:solidFill>
              <a:prstDash val="solid"/>
              <a:miter lim="400000"/>
            </a:ln>
            <a:effectLst/>
          </p:spPr>
          <p:txBody>
            <a:bodyPr wrap="square" lIns="42863" tIns="42863" rIns="42863" bIns="42863" numCol="1" anchor="ctr">
              <a:noAutofit/>
            </a:bodyPr>
            <a:lstStyle/>
            <a:p>
              <a:pPr>
                <a:defRPr sz="2400"/>
              </a:pPr>
              <a:endParaRPr sz="2025"/>
            </a:p>
          </p:txBody>
        </p:sp>
        <p:pic>
          <p:nvPicPr>
            <p:cNvPr id="48" name="pasted-image.pdf"/>
            <p:cNvPicPr>
              <a:picLocks noChangeAspect="1"/>
            </p:cNvPicPr>
            <p:nvPr/>
          </p:nvPicPr>
          <p:blipFill>
            <a:blip r:embed="rId16">
              <a:extLst/>
            </a:blip>
            <a:stretch>
              <a:fillRect/>
            </a:stretch>
          </p:blipFill>
          <p:spPr>
            <a:xfrm>
              <a:off x="233264" y="265014"/>
              <a:ext cx="381001" cy="317501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grpSp>
        <p:nvGrpSpPr>
          <p:cNvPr id="49" name="Group 1568"/>
          <p:cNvGrpSpPr/>
          <p:nvPr/>
        </p:nvGrpSpPr>
        <p:grpSpPr>
          <a:xfrm>
            <a:off x="8169768" y="4445543"/>
            <a:ext cx="1022074" cy="1039321"/>
            <a:chOff x="0" y="0"/>
            <a:chExt cx="847528" cy="847528"/>
          </a:xfrm>
        </p:grpSpPr>
        <p:sp>
          <p:nvSpPr>
            <p:cNvPr id="50" name="Shape 1566"/>
            <p:cNvSpPr/>
            <p:nvPr/>
          </p:nvSpPr>
          <p:spPr>
            <a:xfrm>
              <a:off x="0" y="0"/>
              <a:ext cx="847529" cy="847529"/>
            </a:xfrm>
            <a:prstGeom prst="rect">
              <a:avLst/>
            </a:prstGeom>
            <a:noFill/>
            <a:ln w="25400" cap="flat">
              <a:solidFill>
                <a:srgbClr val="000000"/>
              </a:solidFill>
              <a:prstDash val="solid"/>
              <a:miter lim="400000"/>
            </a:ln>
            <a:effectLst/>
          </p:spPr>
          <p:txBody>
            <a:bodyPr wrap="square" lIns="42863" tIns="42863" rIns="42863" bIns="42863" numCol="1" anchor="ctr">
              <a:noAutofit/>
            </a:bodyPr>
            <a:lstStyle/>
            <a:p>
              <a:pPr>
                <a:defRPr sz="2400"/>
              </a:pPr>
              <a:endParaRPr sz="2025"/>
            </a:p>
          </p:txBody>
        </p:sp>
        <p:pic>
          <p:nvPicPr>
            <p:cNvPr id="51" name="pasted-image.pdf"/>
            <p:cNvPicPr>
              <a:picLocks noChangeAspect="1"/>
            </p:cNvPicPr>
            <p:nvPr/>
          </p:nvPicPr>
          <p:blipFill>
            <a:blip r:embed="rId17">
              <a:extLst/>
            </a:blip>
            <a:stretch>
              <a:fillRect/>
            </a:stretch>
          </p:blipFill>
          <p:spPr>
            <a:xfrm>
              <a:off x="252314" y="265014"/>
              <a:ext cx="342901" cy="317501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pic>
        <p:nvPicPr>
          <p:cNvPr id="52" name="pasted-image.pdf"/>
          <p:cNvPicPr>
            <a:picLocks noChangeAspect="1"/>
          </p:cNvPicPr>
          <p:nvPr/>
        </p:nvPicPr>
        <p:blipFill>
          <a:blip r:embed="rId18">
            <a:extLst/>
          </a:blip>
          <a:stretch>
            <a:fillRect/>
          </a:stretch>
        </p:blipFill>
        <p:spPr>
          <a:xfrm>
            <a:off x="8294152" y="6296304"/>
            <a:ext cx="781092" cy="482793"/>
          </a:xfrm>
          <a:prstGeom prst="rect">
            <a:avLst/>
          </a:prstGeom>
          <a:ln w="12700">
            <a:miter lim="400000"/>
          </a:ln>
        </p:spPr>
      </p:pic>
      <p:cxnSp>
        <p:nvCxnSpPr>
          <p:cNvPr id="53" name="Straight Arrow Connector 52"/>
          <p:cNvCxnSpPr/>
          <p:nvPr/>
        </p:nvCxnSpPr>
        <p:spPr>
          <a:xfrm>
            <a:off x="8680806" y="5535610"/>
            <a:ext cx="3892" cy="667423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0" name="Shape 198"/>
              <p:cNvSpPr/>
              <p:nvPr/>
            </p:nvSpPr>
            <p:spPr>
              <a:xfrm rot="5400000">
                <a:off x="10474572" y="6702382"/>
                <a:ext cx="1375094" cy="1056210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53578" tIns="53578" rIns="53578" bIns="53578" numCol="1" anchor="ctr">
                <a:noAutofit/>
              </a:bodyPr>
              <a:lstStyle>
                <a:lvl1pPr defTabSz="821531">
                  <a:defRPr sz="4000">
                    <a:latin typeface="Adobe 繁黑體 Std B"/>
                    <a:ea typeface="Adobe 繁黑體 Std B"/>
                    <a:cs typeface="Adobe 繁黑體 Std B"/>
                    <a:sym typeface="Adobe 繁黑體 Std B"/>
                  </a:defRPr>
                </a:lvl1pPr>
              </a:lstStyle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7500" i="1">
                          <a:latin typeface="Cambria Math" charset="0"/>
                        </a:rPr>
                        <m:t>⋯</m:t>
                      </m:r>
                    </m:oMath>
                  </m:oMathPara>
                </a14:m>
                <a:endParaRPr sz="7500" dirty="0">
                  <a:latin typeface="Adobe Clean" panose="020B0503020404020204" pitchFamily="34" charset="0"/>
                </a:endParaRPr>
              </a:p>
            </p:txBody>
          </p:sp>
        </mc:Choice>
        <mc:Fallback xmlns="">
          <p:sp>
            <p:nvSpPr>
              <p:cNvPr id="30" name="Shape 19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5400000">
                <a:off x="8645772" y="6702382"/>
                <a:ext cx="1375094" cy="1056210"/>
              </a:xfrm>
              <a:prstGeom prst="rect">
                <a:avLst/>
              </a:prstGeom>
              <a:blipFill rotWithShape="0">
                <a:blip r:embed="rId20"/>
                <a:stretch>
                  <a:fillRect/>
                </a:stretch>
              </a:blipFill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2" name="pasted-image.pdf"/>
          <p:cNvPicPr>
            <a:picLocks noChangeAspect="1"/>
          </p:cNvPicPr>
          <p:nvPr/>
        </p:nvPicPr>
        <p:blipFill>
          <a:blip r:embed="rId21">
            <a:extLst/>
          </a:blip>
          <a:stretch>
            <a:fillRect/>
          </a:stretch>
        </p:blipFill>
        <p:spPr>
          <a:xfrm>
            <a:off x="10927080" y="1969349"/>
            <a:ext cx="470081" cy="361814"/>
          </a:xfrm>
          <a:prstGeom prst="rect">
            <a:avLst/>
          </a:prstGeom>
          <a:ln w="12700">
            <a:miter lim="400000"/>
          </a:ln>
        </p:spPr>
      </p:pic>
      <p:sp>
        <p:nvSpPr>
          <p:cNvPr id="28" name="TextBox 27"/>
          <p:cNvSpPr txBox="1"/>
          <p:nvPr/>
        </p:nvSpPr>
        <p:spPr>
          <a:xfrm>
            <a:off x="8479805" y="7706380"/>
            <a:ext cx="61505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altLang="zh-CN" sz="2800" dirty="0" smtClean="0">
                <a:latin typeface="+mj-lt"/>
              </a:rPr>
              <a:t>[</a:t>
            </a:r>
            <a:r>
              <a:rPr lang="en-US" sz="2800" dirty="0" smtClean="0">
                <a:latin typeface="+mj-lt"/>
              </a:rPr>
              <a:t>Zhu</a:t>
            </a:r>
            <a:r>
              <a:rPr lang="en-US" sz="2800" dirty="0">
                <a:latin typeface="+mj-lt"/>
              </a:rPr>
              <a:t>*, </a:t>
            </a:r>
            <a:r>
              <a:rPr lang="en-US" sz="2800" dirty="0" smtClean="0">
                <a:latin typeface="+mj-lt"/>
              </a:rPr>
              <a:t>Park</a:t>
            </a:r>
            <a:r>
              <a:rPr lang="en-US" sz="2800" dirty="0">
                <a:latin typeface="+mj-lt"/>
              </a:rPr>
              <a:t>*, </a:t>
            </a:r>
            <a:r>
              <a:rPr lang="en-US" sz="2800" dirty="0" smtClean="0">
                <a:latin typeface="+mj-lt"/>
              </a:rPr>
              <a:t>Isola</a:t>
            </a:r>
            <a:r>
              <a:rPr lang="en-US" sz="2800" dirty="0">
                <a:latin typeface="+mj-lt"/>
              </a:rPr>
              <a:t>, and </a:t>
            </a:r>
            <a:r>
              <a:rPr lang="en-US" sz="2800" dirty="0" err="1" smtClean="0">
                <a:latin typeface="+mj-lt"/>
              </a:rPr>
              <a:t>Efros</a:t>
            </a:r>
            <a:r>
              <a:rPr lang="en-US" altLang="zh-CN" sz="2800" dirty="0" smtClean="0">
                <a:latin typeface="+mj-lt"/>
              </a:rPr>
              <a:t>,</a:t>
            </a:r>
            <a:r>
              <a:rPr lang="zh-CN" altLang="en-US" sz="2800" dirty="0" smtClean="0">
                <a:latin typeface="+mj-lt"/>
              </a:rPr>
              <a:t> </a:t>
            </a:r>
            <a:r>
              <a:rPr lang="en-US" altLang="zh-CN" sz="2800" dirty="0" smtClean="0">
                <a:latin typeface="+mj-lt"/>
              </a:rPr>
              <a:t>ICCV</a:t>
            </a:r>
            <a:r>
              <a:rPr lang="zh-CN" altLang="en-US" sz="2800" dirty="0" smtClean="0">
                <a:latin typeface="+mj-lt"/>
              </a:rPr>
              <a:t> </a:t>
            </a:r>
            <a:r>
              <a:rPr lang="en-US" altLang="zh-CN" sz="2800" dirty="0" smtClean="0">
                <a:latin typeface="+mj-lt"/>
              </a:rPr>
              <a:t>2017]</a:t>
            </a:r>
            <a:endParaRPr lang="en-US" sz="28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700146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865"/>
    </mc:Choice>
    <mc:Fallback xmlns="">
      <p:transition spd="slow" advTm="23865"/>
    </mc:Fallback>
  </mc:AlternateContent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Title 1"/>
          <p:cNvSpPr txBox="1">
            <a:spLocks/>
          </p:cNvSpPr>
          <p:nvPr/>
        </p:nvSpPr>
        <p:spPr>
          <a:xfrm>
            <a:off x="2254591" y="329567"/>
            <a:ext cx="10121221" cy="1363179"/>
          </a:xfrm>
          <a:prstGeom prst="rect">
            <a:avLst/>
          </a:prstGeom>
        </p:spPr>
        <p:txBody>
          <a:bodyPr vert="horz" lIns="71437" tIns="71437" rIns="71437" bIns="71437" rtlCol="0" anchor="ctr">
            <a:normAutofit/>
          </a:bodyPr>
          <a:lstStyle>
            <a:lvl1pPr algn="ctr" defTabSz="369671" rtl="0" eaLnBrk="1" latinLnBrk="0" hangingPunct="1">
              <a:spcBef>
                <a:spcPct val="0"/>
              </a:spcBef>
              <a:buNone/>
              <a:defRPr sz="5040" kern="1200">
                <a:solidFill>
                  <a:schemeClr val="tx1"/>
                </a:solidFill>
                <a:latin typeface="+mn-lt"/>
                <a:ea typeface="+mn-ea"/>
                <a:cs typeface="+mn-cs"/>
                <a:sym typeface="Helvetica Light"/>
              </a:defRPr>
            </a:lvl1pPr>
          </a:lstStyle>
          <a:p>
            <a:r>
              <a:rPr lang="en-US" altLang="zh-CN" sz="5000" dirty="0">
                <a:latin typeface="Calibri" charset="0"/>
                <a:ea typeface="Calibri" charset="0"/>
                <a:cs typeface="Calibri" charset="0"/>
              </a:rPr>
              <a:t>Cycle-Consistent</a:t>
            </a:r>
            <a:r>
              <a:rPr lang="zh-CN" altLang="en-US" sz="5000" dirty="0">
                <a:latin typeface="Calibri" charset="0"/>
                <a:ea typeface="Calibri" charset="0"/>
                <a:cs typeface="Calibri" charset="0"/>
              </a:rPr>
              <a:t> </a:t>
            </a:r>
            <a:r>
              <a:rPr lang="en-US" altLang="zh-CN" sz="5000" dirty="0">
                <a:latin typeface="Calibri" charset="0"/>
                <a:ea typeface="Calibri" charset="0"/>
                <a:cs typeface="Calibri" charset="0"/>
              </a:rPr>
              <a:t>Adversarial</a:t>
            </a:r>
            <a:r>
              <a:rPr lang="zh-CN" altLang="en-US" sz="5000" dirty="0">
                <a:latin typeface="Calibri" charset="0"/>
                <a:ea typeface="Calibri" charset="0"/>
                <a:cs typeface="Calibri" charset="0"/>
              </a:rPr>
              <a:t> </a:t>
            </a:r>
            <a:r>
              <a:rPr lang="en-US" altLang="zh-CN" sz="5000" dirty="0">
                <a:latin typeface="Calibri" charset="0"/>
                <a:ea typeface="Calibri" charset="0"/>
                <a:cs typeface="Calibri" charset="0"/>
              </a:rPr>
              <a:t>Networks</a:t>
            </a:r>
            <a:endParaRPr lang="en-US" sz="5000" dirty="0"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1028" name="Picture 4" descr="Image result for british man clipart">
            <a:extLst>
              <a:ext uri="{FF2B5EF4-FFF2-40B4-BE49-F238E27FC236}">
                <a16:creationId xmlns="" xmlns:a16="http://schemas.microsoft.com/office/drawing/2014/main" id="{6D1B4CD3-BCD6-4D19-9118-0C87A9CA24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1856" y="2593570"/>
            <a:ext cx="1619249" cy="1809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Image result for french man clipart">
            <a:extLst>
              <a:ext uri="{FF2B5EF4-FFF2-40B4-BE49-F238E27FC236}">
                <a16:creationId xmlns="" xmlns:a16="http://schemas.microsoft.com/office/drawing/2014/main" id="{3E5FCC76-17EA-410F-AAF2-458E737C68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6110" y="2593569"/>
            <a:ext cx="1613347" cy="1716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="" xmlns:a16="http://schemas.microsoft.com/office/drawing/2014/main" id="{EBA71290-643C-41FB-9330-3CCD86EC6BEF}"/>
              </a:ext>
            </a:extLst>
          </p:cNvPr>
          <p:cNvSpPr txBox="1"/>
          <p:nvPr/>
        </p:nvSpPr>
        <p:spPr>
          <a:xfrm>
            <a:off x="5761218" y="6779097"/>
            <a:ext cx="3107967" cy="53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/>
              <a:t>[Mark Twain, 1903]</a:t>
            </a:r>
          </a:p>
        </p:txBody>
      </p:sp>
      <p:sp>
        <p:nvSpPr>
          <p:cNvPr id="48" name="Shape 1631"/>
          <p:cNvSpPr/>
          <p:nvPr/>
        </p:nvSpPr>
        <p:spPr>
          <a:xfrm>
            <a:off x="6272760" y="4372237"/>
            <a:ext cx="1786185" cy="361619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16202" extrusionOk="0">
                <a:moveTo>
                  <a:pt x="0" y="16202"/>
                </a:moveTo>
                <a:cubicBezTo>
                  <a:pt x="7090" y="-5139"/>
                  <a:pt x="14290" y="-5398"/>
                  <a:pt x="21600" y="15426"/>
                </a:cubicBezTo>
              </a:path>
            </a:pathLst>
          </a:custGeom>
          <a:ln w="25400">
            <a:solidFill>
              <a:srgbClr val="000000"/>
            </a:solidFill>
            <a:miter lim="400000"/>
            <a:tailEnd type="stealth"/>
          </a:ln>
        </p:spPr>
        <p:txBody>
          <a:bodyPr/>
          <a:lstStyle/>
          <a:p>
            <a:endParaRPr sz="2447"/>
          </a:p>
        </p:txBody>
      </p:sp>
      <p:sp>
        <p:nvSpPr>
          <p:cNvPr id="49" name="Shape 1632"/>
          <p:cNvSpPr/>
          <p:nvPr/>
        </p:nvSpPr>
        <p:spPr>
          <a:xfrm>
            <a:off x="6272760" y="5090092"/>
            <a:ext cx="1786185" cy="361619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16202" extrusionOk="0">
                <a:moveTo>
                  <a:pt x="0" y="0"/>
                </a:moveTo>
                <a:cubicBezTo>
                  <a:pt x="7090" y="21341"/>
                  <a:pt x="14290" y="21600"/>
                  <a:pt x="21600" y="776"/>
                </a:cubicBezTo>
              </a:path>
            </a:pathLst>
          </a:custGeom>
          <a:ln w="25400">
            <a:solidFill>
              <a:srgbClr val="000000"/>
            </a:solidFill>
            <a:miter lim="400000"/>
            <a:headEnd type="stealth"/>
          </a:ln>
        </p:spPr>
        <p:txBody>
          <a:bodyPr/>
          <a:lstStyle/>
          <a:p>
            <a:endParaRPr sz="2447"/>
          </a:p>
        </p:txBody>
      </p:sp>
      <p:grpSp>
        <p:nvGrpSpPr>
          <p:cNvPr id="50" name="Group 1565"/>
          <p:cNvGrpSpPr/>
          <p:nvPr/>
        </p:nvGrpSpPr>
        <p:grpSpPr>
          <a:xfrm>
            <a:off x="5139541" y="4445543"/>
            <a:ext cx="1022074" cy="1039321"/>
            <a:chOff x="0" y="0"/>
            <a:chExt cx="847528" cy="847528"/>
          </a:xfrm>
        </p:grpSpPr>
        <p:sp>
          <p:nvSpPr>
            <p:cNvPr id="51" name="Shape 1563"/>
            <p:cNvSpPr/>
            <p:nvPr/>
          </p:nvSpPr>
          <p:spPr>
            <a:xfrm>
              <a:off x="0" y="0"/>
              <a:ext cx="847529" cy="847529"/>
            </a:xfrm>
            <a:prstGeom prst="rect">
              <a:avLst/>
            </a:prstGeom>
            <a:noFill/>
            <a:ln w="25400" cap="flat">
              <a:solidFill>
                <a:srgbClr val="000000"/>
              </a:solidFill>
              <a:prstDash val="solid"/>
              <a:miter lim="400000"/>
            </a:ln>
            <a:effectLst/>
          </p:spPr>
          <p:txBody>
            <a:bodyPr wrap="square" lIns="42863" tIns="42863" rIns="42863" bIns="42863" numCol="1" anchor="ctr">
              <a:noAutofit/>
            </a:bodyPr>
            <a:lstStyle/>
            <a:p>
              <a:pPr>
                <a:defRPr sz="2400"/>
              </a:pPr>
              <a:endParaRPr sz="2025"/>
            </a:p>
          </p:txBody>
        </p:sp>
        <p:pic>
          <p:nvPicPr>
            <p:cNvPr id="52" name="pasted-image.pdf"/>
            <p:cNvPicPr>
              <a:picLocks noChangeAspect="1"/>
            </p:cNvPicPr>
            <p:nvPr/>
          </p:nvPicPr>
          <p:blipFill>
            <a:blip r:embed="rId5">
              <a:extLst/>
            </a:blip>
            <a:stretch>
              <a:fillRect/>
            </a:stretch>
          </p:blipFill>
          <p:spPr>
            <a:xfrm>
              <a:off x="233264" y="265014"/>
              <a:ext cx="381001" cy="317501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grpSp>
        <p:nvGrpSpPr>
          <p:cNvPr id="53" name="Group 1568"/>
          <p:cNvGrpSpPr/>
          <p:nvPr/>
        </p:nvGrpSpPr>
        <p:grpSpPr>
          <a:xfrm>
            <a:off x="8169768" y="4445543"/>
            <a:ext cx="1022074" cy="1039321"/>
            <a:chOff x="0" y="0"/>
            <a:chExt cx="847528" cy="847528"/>
          </a:xfrm>
        </p:grpSpPr>
        <p:sp>
          <p:nvSpPr>
            <p:cNvPr id="54" name="Shape 1566"/>
            <p:cNvSpPr/>
            <p:nvPr/>
          </p:nvSpPr>
          <p:spPr>
            <a:xfrm>
              <a:off x="0" y="0"/>
              <a:ext cx="847529" cy="847529"/>
            </a:xfrm>
            <a:prstGeom prst="rect">
              <a:avLst/>
            </a:prstGeom>
            <a:noFill/>
            <a:ln w="25400" cap="flat">
              <a:solidFill>
                <a:srgbClr val="000000"/>
              </a:solidFill>
              <a:prstDash val="solid"/>
              <a:miter lim="400000"/>
            </a:ln>
            <a:effectLst/>
          </p:spPr>
          <p:txBody>
            <a:bodyPr wrap="square" lIns="42863" tIns="42863" rIns="42863" bIns="42863" numCol="1" anchor="ctr">
              <a:noAutofit/>
            </a:bodyPr>
            <a:lstStyle/>
            <a:p>
              <a:pPr>
                <a:defRPr sz="2400"/>
              </a:pPr>
              <a:endParaRPr sz="2025"/>
            </a:p>
          </p:txBody>
        </p:sp>
        <p:pic>
          <p:nvPicPr>
            <p:cNvPr id="58" name="pasted-image.pdf"/>
            <p:cNvPicPr>
              <a:picLocks noChangeAspect="1"/>
            </p:cNvPicPr>
            <p:nvPr/>
          </p:nvPicPr>
          <p:blipFill>
            <a:blip r:embed="rId6">
              <a:extLst/>
            </a:blip>
            <a:stretch>
              <a:fillRect/>
            </a:stretch>
          </p:blipFill>
          <p:spPr>
            <a:xfrm>
              <a:off x="252314" y="265014"/>
              <a:ext cx="342901" cy="317501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pic>
        <p:nvPicPr>
          <p:cNvPr id="65" name="pasted-image.pdf"/>
          <p:cNvPicPr>
            <a:picLocks noChangeAspect="1"/>
          </p:cNvPicPr>
          <p:nvPr/>
        </p:nvPicPr>
        <p:blipFill>
          <a:blip r:embed="rId7">
            <a:extLst/>
          </a:blip>
          <a:stretch>
            <a:fillRect/>
          </a:stretch>
        </p:blipFill>
        <p:spPr>
          <a:xfrm>
            <a:off x="8294152" y="6296304"/>
            <a:ext cx="781092" cy="482793"/>
          </a:xfrm>
          <a:prstGeom prst="rect">
            <a:avLst/>
          </a:prstGeom>
          <a:ln w="12700">
            <a:miter lim="400000"/>
          </a:ln>
        </p:spPr>
      </p:pic>
      <p:cxnSp>
        <p:nvCxnSpPr>
          <p:cNvPr id="66" name="Straight Arrow Connector 65"/>
          <p:cNvCxnSpPr/>
          <p:nvPr/>
        </p:nvCxnSpPr>
        <p:spPr>
          <a:xfrm>
            <a:off x="8680806" y="5535610"/>
            <a:ext cx="3892" cy="667423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3" name="pasted-image.pdf"/>
          <p:cNvPicPr>
            <a:picLocks noChangeAspect="1"/>
          </p:cNvPicPr>
          <p:nvPr/>
        </p:nvPicPr>
        <p:blipFill>
          <a:blip r:embed="rId8">
            <a:extLst/>
          </a:blip>
          <a:stretch>
            <a:fillRect/>
          </a:stretch>
        </p:blipFill>
        <p:spPr>
          <a:xfrm>
            <a:off x="3759180" y="4321856"/>
            <a:ext cx="107609" cy="255581"/>
          </a:xfrm>
          <a:prstGeom prst="rect">
            <a:avLst/>
          </a:prstGeom>
          <a:ln w="12700">
            <a:miter lim="400000"/>
          </a:ln>
        </p:spPr>
      </p:pic>
      <p:pic>
        <p:nvPicPr>
          <p:cNvPr id="34" name="pasted-image.pdf"/>
          <p:cNvPicPr>
            <a:picLocks/>
          </p:cNvPicPr>
          <p:nvPr/>
        </p:nvPicPr>
        <p:blipFill>
          <a:blip r:embed="rId9">
            <a:extLst/>
          </a:blip>
          <a:stretch>
            <a:fillRect/>
          </a:stretch>
        </p:blipFill>
        <p:spPr>
          <a:xfrm>
            <a:off x="1828801" y="2335549"/>
            <a:ext cx="276563" cy="4846813"/>
          </a:xfrm>
          <a:prstGeom prst="rect">
            <a:avLst/>
          </a:prstGeom>
          <a:ln w="12700">
            <a:miter lim="400000"/>
          </a:ln>
        </p:spPr>
      </p:pic>
      <p:pic>
        <p:nvPicPr>
          <p:cNvPr id="35" name="pasted-image.pdf"/>
          <p:cNvPicPr>
            <a:picLocks/>
          </p:cNvPicPr>
          <p:nvPr/>
        </p:nvPicPr>
        <p:blipFill>
          <a:blip r:embed="rId10">
            <a:extLst/>
          </a:blip>
          <a:stretch>
            <a:fillRect/>
          </a:stretch>
        </p:blipFill>
        <p:spPr>
          <a:xfrm>
            <a:off x="4069242" y="2335549"/>
            <a:ext cx="276565" cy="4846813"/>
          </a:xfrm>
          <a:prstGeom prst="rect">
            <a:avLst/>
          </a:prstGeom>
          <a:ln w="12700">
            <a:miter lim="400000"/>
          </a:ln>
        </p:spPr>
      </p:pic>
      <p:pic>
        <p:nvPicPr>
          <p:cNvPr id="36" name="pasted-image.png"/>
          <p:cNvPicPr>
            <a:picLocks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5581" y="5243843"/>
            <a:ext cx="1880143" cy="1239067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37" name="pasted-image.png"/>
          <p:cNvPicPr>
            <a:picLocks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9101" y="2448868"/>
            <a:ext cx="1880143" cy="1239067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38" name="pasted-image.pdf"/>
          <p:cNvPicPr>
            <a:picLocks noChangeAspect="1"/>
          </p:cNvPicPr>
          <p:nvPr/>
        </p:nvPicPr>
        <p:blipFill>
          <a:blip r:embed="rId13">
            <a:extLst/>
          </a:blip>
          <a:stretch>
            <a:fillRect/>
          </a:stretch>
        </p:blipFill>
        <p:spPr>
          <a:xfrm>
            <a:off x="2830754" y="1970553"/>
            <a:ext cx="476837" cy="360610"/>
          </a:xfrm>
          <a:prstGeom prst="rect">
            <a:avLst/>
          </a:prstGeom>
          <a:ln w="12700">
            <a:miter lim="400000"/>
          </a:ln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45" name="Shape 198"/>
              <p:cNvSpPr/>
              <p:nvPr/>
            </p:nvSpPr>
            <p:spPr>
              <a:xfrm rot="5400000">
                <a:off x="2378104" y="6702382"/>
                <a:ext cx="1375094" cy="1056210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53578" tIns="53578" rIns="53578" bIns="53578" numCol="1" anchor="ctr">
                <a:noAutofit/>
              </a:bodyPr>
              <a:lstStyle>
                <a:lvl1pPr defTabSz="821531">
                  <a:defRPr sz="4000">
                    <a:latin typeface="Adobe 繁黑體 Std B"/>
                    <a:ea typeface="Adobe 繁黑體 Std B"/>
                    <a:cs typeface="Adobe 繁黑體 Std B"/>
                    <a:sym typeface="Adobe 繁黑體 Std B"/>
                  </a:defRPr>
                </a:lvl1pPr>
              </a:lstStyle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7500" i="1">
                          <a:latin typeface="Cambria Math" charset="0"/>
                        </a:rPr>
                        <m:t>⋯</m:t>
                      </m:r>
                    </m:oMath>
                  </m:oMathPara>
                </a14:m>
                <a:endParaRPr sz="7500" dirty="0">
                  <a:latin typeface="Adobe Clean" panose="020B0503020404020204" pitchFamily="34" charset="0"/>
                </a:endParaRPr>
              </a:p>
            </p:txBody>
          </p:sp>
        </mc:Choice>
        <mc:Fallback xmlns="">
          <p:sp>
            <p:nvSpPr>
              <p:cNvPr id="45" name="Shape 19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5400000">
                <a:off x="549304" y="6702382"/>
                <a:ext cx="1375094" cy="1056210"/>
              </a:xfrm>
              <a:prstGeom prst="rect">
                <a:avLst/>
              </a:prstGeom>
              <a:blipFill rotWithShape="0">
                <a:blip r:embed="rId16"/>
                <a:stretch>
                  <a:fillRect/>
                </a:stretch>
              </a:blipFill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5" name="pasted-image.png"/>
          <p:cNvPicPr>
            <a:picLocks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5579" y="3846715"/>
            <a:ext cx="1883664" cy="1239067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57" name="pasted-image.png"/>
          <p:cNvPicPr>
            <a:picLocks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20287" y="2448867"/>
            <a:ext cx="1883664" cy="1243202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59" name="pasted-image.png"/>
          <p:cNvPicPr>
            <a:picLocks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20287" y="5243842"/>
            <a:ext cx="1883664" cy="1243202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60" name="pasted-image.png"/>
          <p:cNvPicPr>
            <a:picLocks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20287" y="3846714"/>
            <a:ext cx="1883664" cy="1243202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61" name="pasted-image.pdf"/>
          <p:cNvPicPr>
            <a:picLocks/>
          </p:cNvPicPr>
          <p:nvPr/>
        </p:nvPicPr>
        <p:blipFill>
          <a:blip r:embed="rId9">
            <a:extLst/>
          </a:blip>
          <a:stretch>
            <a:fillRect/>
          </a:stretch>
        </p:blipFill>
        <p:spPr>
          <a:xfrm>
            <a:off x="9907489" y="2335549"/>
            <a:ext cx="302939" cy="4862989"/>
          </a:xfrm>
          <a:prstGeom prst="rect">
            <a:avLst/>
          </a:prstGeom>
          <a:ln w="12700">
            <a:miter lim="400000"/>
          </a:ln>
        </p:spPr>
      </p:pic>
      <p:pic>
        <p:nvPicPr>
          <p:cNvPr id="62" name="pasted-image.pdf"/>
          <p:cNvPicPr>
            <a:picLocks/>
          </p:cNvPicPr>
          <p:nvPr/>
        </p:nvPicPr>
        <p:blipFill>
          <a:blip r:embed="rId10">
            <a:extLst/>
          </a:blip>
          <a:stretch>
            <a:fillRect/>
          </a:stretch>
        </p:blipFill>
        <p:spPr>
          <a:xfrm>
            <a:off x="12124830" y="2335549"/>
            <a:ext cx="302939" cy="4862989"/>
          </a:xfrm>
          <a:prstGeom prst="rect">
            <a:avLst/>
          </a:prstGeom>
          <a:ln w="12700">
            <a:miter lim="400000"/>
          </a:ln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63" name="Shape 198"/>
              <p:cNvSpPr/>
              <p:nvPr/>
            </p:nvSpPr>
            <p:spPr>
              <a:xfrm rot="5400000">
                <a:off x="10474572" y="6702382"/>
                <a:ext cx="1375094" cy="1056210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53578" tIns="53578" rIns="53578" bIns="53578" numCol="1" anchor="ctr">
                <a:noAutofit/>
              </a:bodyPr>
              <a:lstStyle>
                <a:lvl1pPr defTabSz="821531">
                  <a:defRPr sz="4000">
                    <a:latin typeface="Adobe 繁黑體 Std B"/>
                    <a:ea typeface="Adobe 繁黑體 Std B"/>
                    <a:cs typeface="Adobe 繁黑體 Std B"/>
                    <a:sym typeface="Adobe 繁黑體 Std B"/>
                  </a:defRPr>
                </a:lvl1pPr>
              </a:lstStyle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7500" i="1">
                          <a:latin typeface="Cambria Math" charset="0"/>
                        </a:rPr>
                        <m:t>⋯</m:t>
                      </m:r>
                    </m:oMath>
                  </m:oMathPara>
                </a14:m>
                <a:endParaRPr sz="7500" dirty="0">
                  <a:latin typeface="Adobe Clean" panose="020B0503020404020204" pitchFamily="34" charset="0"/>
                </a:endParaRPr>
              </a:p>
            </p:txBody>
          </p:sp>
        </mc:Choice>
        <mc:Fallback xmlns="">
          <p:sp>
            <p:nvSpPr>
              <p:cNvPr id="63" name="Shape 19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5400000">
                <a:off x="8645772" y="6702382"/>
                <a:ext cx="1375094" cy="1056210"/>
              </a:xfrm>
              <a:prstGeom prst="rect">
                <a:avLst/>
              </a:prstGeom>
              <a:blipFill rotWithShape="0">
                <a:blip r:embed="rId22"/>
                <a:stretch>
                  <a:fillRect/>
                </a:stretch>
              </a:blipFill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4" name="pasted-image.pdf"/>
          <p:cNvPicPr>
            <a:picLocks noChangeAspect="1"/>
          </p:cNvPicPr>
          <p:nvPr/>
        </p:nvPicPr>
        <p:blipFill>
          <a:blip r:embed="rId23">
            <a:extLst/>
          </a:blip>
          <a:stretch>
            <a:fillRect/>
          </a:stretch>
        </p:blipFill>
        <p:spPr>
          <a:xfrm>
            <a:off x="10927080" y="1969349"/>
            <a:ext cx="470081" cy="361814"/>
          </a:xfrm>
          <a:prstGeom prst="rect">
            <a:avLst/>
          </a:prstGeom>
          <a:ln w="12700">
            <a:miter lim="400000"/>
          </a:ln>
        </p:spPr>
      </p:pic>
      <p:sp>
        <p:nvSpPr>
          <p:cNvPr id="32" name="TextBox 31"/>
          <p:cNvSpPr txBox="1"/>
          <p:nvPr/>
        </p:nvSpPr>
        <p:spPr>
          <a:xfrm>
            <a:off x="8479805" y="7706380"/>
            <a:ext cx="61505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altLang="zh-CN" sz="2800" dirty="0" smtClean="0">
                <a:latin typeface="+mj-lt"/>
              </a:rPr>
              <a:t>[</a:t>
            </a:r>
            <a:r>
              <a:rPr lang="en-US" sz="2800" dirty="0" smtClean="0">
                <a:latin typeface="+mj-lt"/>
              </a:rPr>
              <a:t>Zhu</a:t>
            </a:r>
            <a:r>
              <a:rPr lang="en-US" sz="2800" dirty="0">
                <a:latin typeface="+mj-lt"/>
              </a:rPr>
              <a:t>*, </a:t>
            </a:r>
            <a:r>
              <a:rPr lang="en-US" sz="2800" dirty="0" smtClean="0">
                <a:latin typeface="+mj-lt"/>
              </a:rPr>
              <a:t>Park</a:t>
            </a:r>
            <a:r>
              <a:rPr lang="en-US" sz="2800" dirty="0">
                <a:latin typeface="+mj-lt"/>
              </a:rPr>
              <a:t>*, </a:t>
            </a:r>
            <a:r>
              <a:rPr lang="en-US" sz="2800" dirty="0" smtClean="0">
                <a:latin typeface="+mj-lt"/>
              </a:rPr>
              <a:t>Isola</a:t>
            </a:r>
            <a:r>
              <a:rPr lang="en-US" sz="2800" dirty="0">
                <a:latin typeface="+mj-lt"/>
              </a:rPr>
              <a:t>, and </a:t>
            </a:r>
            <a:r>
              <a:rPr lang="en-US" sz="2800" dirty="0" err="1" smtClean="0">
                <a:latin typeface="+mj-lt"/>
              </a:rPr>
              <a:t>Efros</a:t>
            </a:r>
            <a:r>
              <a:rPr lang="en-US" altLang="zh-CN" sz="2800" dirty="0" smtClean="0">
                <a:latin typeface="+mj-lt"/>
              </a:rPr>
              <a:t>,</a:t>
            </a:r>
            <a:r>
              <a:rPr lang="zh-CN" altLang="en-US" sz="2800" dirty="0" smtClean="0">
                <a:latin typeface="+mj-lt"/>
              </a:rPr>
              <a:t> </a:t>
            </a:r>
            <a:r>
              <a:rPr lang="en-US" altLang="zh-CN" sz="2800" dirty="0" smtClean="0">
                <a:latin typeface="+mj-lt"/>
              </a:rPr>
              <a:t>ICCV</a:t>
            </a:r>
            <a:r>
              <a:rPr lang="zh-CN" altLang="en-US" sz="2800" dirty="0" smtClean="0">
                <a:latin typeface="+mj-lt"/>
              </a:rPr>
              <a:t> </a:t>
            </a:r>
            <a:r>
              <a:rPr lang="en-US" altLang="zh-CN" sz="2800" dirty="0" smtClean="0">
                <a:latin typeface="+mj-lt"/>
              </a:rPr>
              <a:t>2017]</a:t>
            </a:r>
            <a:endParaRPr lang="en-US" sz="28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2256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987"/>
    </mc:Choice>
    <mc:Fallback xmlns="">
      <p:transition spd="slow" advTm="24987"/>
    </mc:Fallback>
  </mc:AlternateContent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Title 1"/>
          <p:cNvSpPr txBox="1">
            <a:spLocks/>
          </p:cNvSpPr>
          <p:nvPr/>
        </p:nvSpPr>
        <p:spPr>
          <a:xfrm>
            <a:off x="2377440" y="329566"/>
            <a:ext cx="9875520" cy="1371600"/>
          </a:xfrm>
          <a:prstGeom prst="rect">
            <a:avLst/>
          </a:prstGeom>
        </p:spPr>
        <p:txBody>
          <a:bodyPr vert="horz" lIns="71437" tIns="71437" rIns="71437" bIns="71437" rtlCol="0" anchor="ctr">
            <a:normAutofit/>
          </a:bodyPr>
          <a:lstStyle>
            <a:lvl1pPr algn="ctr" defTabSz="369671" rtl="0" eaLnBrk="1" latinLnBrk="0" hangingPunct="1">
              <a:spcBef>
                <a:spcPct val="0"/>
              </a:spcBef>
              <a:buNone/>
              <a:defRPr sz="5040" kern="1200">
                <a:solidFill>
                  <a:schemeClr val="tx1"/>
                </a:solidFill>
                <a:latin typeface="+mn-lt"/>
                <a:ea typeface="+mn-ea"/>
                <a:cs typeface="+mn-cs"/>
                <a:sym typeface="Helvetica Light"/>
              </a:defRPr>
            </a:lvl1pPr>
          </a:lstStyle>
          <a:p>
            <a:r>
              <a:rPr lang="en-US" altLang="zh-CN" sz="6000" dirty="0">
                <a:latin typeface="Calibri" charset="0"/>
                <a:ea typeface="Calibri" charset="0"/>
                <a:cs typeface="Calibri" charset="0"/>
              </a:rPr>
              <a:t>Cycle </a:t>
            </a:r>
            <a:r>
              <a:rPr lang="en-US" altLang="zh-CN" sz="6000">
                <a:latin typeface="Calibri" charset="0"/>
                <a:ea typeface="Calibri" charset="0"/>
                <a:cs typeface="Calibri" charset="0"/>
              </a:rPr>
              <a:t>Consistency Loss</a:t>
            </a:r>
            <a:endParaRPr lang="en-US" sz="6000" dirty="0"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107" name="Picture 2" descr="https://taesung89.github.io/cyclegan/images/horse-to-zebra-supplemental/train_cherrypicked/real_A/horse2zebra_153_50_real_A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0796" y="2321584"/>
            <a:ext cx="946169" cy="946169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8" name="Picture 4" descr="https://taesung89.github.io/cyclegan/images/horse-to-zebra-supplemental/train_cherrypicked/fake_B/horse2zebra_153_50_fake_B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3668" y="2321580"/>
            <a:ext cx="946404" cy="946404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9" name="Picture 2" descr="https://taesung89.github.io/cyclegan/images/horse-to-zebra-supplemental/train_cherrypicked/real_A/horse2zebra_153_50_real_A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3068" y="2321586"/>
            <a:ext cx="946169" cy="946169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10" name="Rectangle 109"/>
              <p:cNvSpPr/>
              <p:nvPr/>
            </p:nvSpPr>
            <p:spPr>
              <a:xfrm>
                <a:off x="4309572" y="1882553"/>
                <a:ext cx="880369" cy="4801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2520">
                          <a:latin typeface="Cambria Math" panose="02040503050406030204" pitchFamily="18" charset="0"/>
                        </a:rPr>
                        <m:t>G</m:t>
                      </m:r>
                      <m:r>
                        <a:rPr lang="en-US" sz="2520">
                          <a:latin typeface="Cambria Math" panose="02040503050406030204" pitchFamily="18" charset="0"/>
                        </a:rPr>
                        <m:t>(</m:t>
                      </m:r>
                      <m:r>
                        <m:rPr>
                          <m:sty m:val="p"/>
                        </m:rPr>
                        <a:rPr lang="en-US" sz="2520">
                          <a:latin typeface="Cambria Math" panose="02040503050406030204" pitchFamily="18" charset="0"/>
                        </a:rPr>
                        <m:t>x</m:t>
                      </m:r>
                      <m:r>
                        <a:rPr lang="en-US" sz="252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US" sz="2520" dirty="0"/>
              </a:p>
            </p:txBody>
          </p:sp>
        </mc:Choice>
        <mc:Fallback xmlns="">
          <p:sp>
            <p:nvSpPr>
              <p:cNvPr id="110" name="Rectangle 10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80771" y="1882552"/>
                <a:ext cx="880369" cy="480131"/>
              </a:xfrm>
              <a:prstGeom prst="rect">
                <a:avLst/>
              </a:prstGeom>
              <a:blipFill rotWithShape="0">
                <a:blip r:embed="rId9"/>
                <a:stretch>
                  <a:fillRect r="-3472" b="-1772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1" name="Rectangle 110"/>
              <p:cNvSpPr/>
              <p:nvPr/>
            </p:nvSpPr>
            <p:spPr>
              <a:xfrm>
                <a:off x="5857040" y="1882553"/>
                <a:ext cx="1321772" cy="4801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2520">
                          <a:latin typeface="Cambria Math" panose="02040503050406030204" pitchFamily="18" charset="0"/>
                        </a:rPr>
                        <m:t>F</m:t>
                      </m:r>
                      <m:r>
                        <a:rPr lang="en-US" sz="2520">
                          <a:latin typeface="Cambria Math" panose="02040503050406030204" pitchFamily="18" charset="0"/>
                        </a:rPr>
                        <m:t>(</m:t>
                      </m:r>
                      <m:r>
                        <m:rPr>
                          <m:sty m:val="p"/>
                        </m:rPr>
                        <a:rPr lang="en-US" sz="2520">
                          <a:latin typeface="Cambria Math" panose="02040503050406030204" pitchFamily="18" charset="0"/>
                        </a:rPr>
                        <m:t>G</m:t>
                      </m:r>
                      <m:d>
                        <m:dPr>
                          <m:ctrlPr>
                            <a:rPr lang="en-US" sz="2520" i="1">
                              <a:latin typeface="Cambria Math" charset="0"/>
                            </a:rPr>
                          </m:ctrlPr>
                        </m:dPr>
                        <m:e>
                          <m:r>
                            <m:rPr>
                              <m:sty m:val="p"/>
                            </m:rPr>
                            <a:rPr lang="en-US" sz="2520">
                              <a:latin typeface="Cambria Math" panose="02040503050406030204" pitchFamily="18" charset="0"/>
                            </a:rPr>
                            <m:t>x</m:t>
                          </m:r>
                        </m:e>
                      </m:d>
                      <m:r>
                        <a:rPr lang="en-US" sz="252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US" sz="2520" dirty="0"/>
              </a:p>
            </p:txBody>
          </p:sp>
        </mc:Choice>
        <mc:Fallback xmlns="">
          <p:sp>
            <p:nvSpPr>
              <p:cNvPr id="111" name="Rectangle 11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28240" y="1882552"/>
                <a:ext cx="1321772" cy="480131"/>
              </a:xfrm>
              <a:prstGeom prst="rect">
                <a:avLst/>
              </a:prstGeom>
              <a:blipFill rotWithShape="0">
                <a:blip r:embed="rId10"/>
                <a:stretch>
                  <a:fillRect r="-1843" b="-1772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2" name="Rectangle 111"/>
              <p:cNvSpPr/>
              <p:nvPr/>
            </p:nvSpPr>
            <p:spPr>
              <a:xfrm>
                <a:off x="2566931" y="1882553"/>
                <a:ext cx="413896" cy="4801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2520">
                          <a:latin typeface="Cambria Math" panose="02040503050406030204" pitchFamily="18" charset="0"/>
                        </a:rPr>
                        <m:t>x</m:t>
                      </m:r>
                    </m:oMath>
                  </m:oMathPara>
                </a14:m>
                <a:endParaRPr lang="en-US" sz="2520" dirty="0"/>
              </a:p>
            </p:txBody>
          </p:sp>
        </mc:Choice>
        <mc:Fallback xmlns="">
          <p:sp>
            <p:nvSpPr>
              <p:cNvPr id="112" name="Rectangle 1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8131" y="1882552"/>
                <a:ext cx="413896" cy="480131"/>
              </a:xfrm>
              <a:prstGeom prst="rect">
                <a:avLst/>
              </a:prstGeom>
              <a:blipFill rotWithShape="0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3" name="Shape 1371"/>
          <p:cNvSpPr/>
          <p:nvPr/>
        </p:nvSpPr>
        <p:spPr>
          <a:xfrm>
            <a:off x="3189113" y="3504377"/>
            <a:ext cx="1110863" cy="22116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16202" extrusionOk="0">
                <a:moveTo>
                  <a:pt x="0" y="16202"/>
                </a:moveTo>
                <a:cubicBezTo>
                  <a:pt x="7090" y="-5139"/>
                  <a:pt x="14290" y="-5398"/>
                  <a:pt x="21600" y="15426"/>
                </a:cubicBezTo>
              </a:path>
            </a:pathLst>
          </a:custGeom>
          <a:ln w="25400">
            <a:solidFill>
              <a:srgbClr val="000000"/>
            </a:solidFill>
            <a:miter lim="400000"/>
            <a:tailEnd type="stealth"/>
          </a:ln>
        </p:spPr>
        <p:txBody>
          <a:bodyPr/>
          <a:lstStyle/>
          <a:p>
            <a:endParaRPr sz="2175" b="1"/>
          </a:p>
        </p:txBody>
      </p:sp>
      <p:sp>
        <p:nvSpPr>
          <p:cNvPr id="114" name="Shape 1329"/>
          <p:cNvSpPr/>
          <p:nvPr/>
        </p:nvSpPr>
        <p:spPr>
          <a:xfrm>
            <a:off x="2484342" y="3563625"/>
            <a:ext cx="635648" cy="635648"/>
          </a:xfrm>
          <a:prstGeom prst="rect">
            <a:avLst/>
          </a:prstGeom>
          <a:noFill/>
          <a:ln w="25400" cap="flat">
            <a:solidFill>
              <a:srgbClr val="000000"/>
            </a:solidFill>
            <a:prstDash val="solid"/>
            <a:miter lim="400000"/>
          </a:ln>
          <a:effectLst/>
        </p:spPr>
        <p:txBody>
          <a:bodyPr wrap="square" lIns="38100" tIns="38100" rIns="38100" bIns="38100" numCol="1" anchor="ctr">
            <a:noAutofit/>
          </a:bodyPr>
          <a:lstStyle/>
          <a:p>
            <a:pPr>
              <a:defRPr sz="2400"/>
            </a:pPr>
            <a:endParaRPr sz="1800" b="1"/>
          </a:p>
        </p:txBody>
      </p:sp>
      <p:sp>
        <p:nvSpPr>
          <p:cNvPr id="116" name="Shape 1372"/>
          <p:cNvSpPr/>
          <p:nvPr/>
        </p:nvSpPr>
        <p:spPr>
          <a:xfrm>
            <a:off x="5073468" y="3904186"/>
            <a:ext cx="1110863" cy="22116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16202" extrusionOk="0">
                <a:moveTo>
                  <a:pt x="0" y="0"/>
                </a:moveTo>
                <a:cubicBezTo>
                  <a:pt x="7090" y="21341"/>
                  <a:pt x="14290" y="21600"/>
                  <a:pt x="21600" y="776"/>
                </a:cubicBezTo>
              </a:path>
            </a:pathLst>
          </a:custGeom>
          <a:ln w="25400">
            <a:solidFill>
              <a:srgbClr val="000000"/>
            </a:solidFill>
            <a:miter lim="400000"/>
            <a:tailEnd type="stealth"/>
          </a:ln>
        </p:spPr>
        <p:txBody>
          <a:bodyPr/>
          <a:lstStyle/>
          <a:p>
            <a:endParaRPr sz="2175" b="1"/>
          </a:p>
        </p:txBody>
      </p:sp>
      <p:pic>
        <p:nvPicPr>
          <p:cNvPr id="117" name="pasted-image.pdf"/>
          <p:cNvPicPr>
            <a:picLocks noChangeAspect="1"/>
          </p:cNvPicPr>
          <p:nvPr/>
        </p:nvPicPr>
        <p:blipFill>
          <a:blip r:embed="rId12">
            <a:extLst/>
          </a:blip>
          <a:stretch>
            <a:fillRect/>
          </a:stretch>
        </p:blipFill>
        <p:spPr>
          <a:xfrm>
            <a:off x="5502102" y="4207020"/>
            <a:ext cx="247651" cy="238126"/>
          </a:xfrm>
          <a:prstGeom prst="rect">
            <a:avLst/>
          </a:prstGeom>
          <a:ln w="12700">
            <a:miter lim="400000"/>
          </a:ln>
        </p:spPr>
      </p:pic>
      <p:sp>
        <p:nvSpPr>
          <p:cNvPr id="118" name="Shape 1335"/>
          <p:cNvSpPr/>
          <p:nvPr/>
        </p:nvSpPr>
        <p:spPr>
          <a:xfrm>
            <a:off x="6247507" y="3563625"/>
            <a:ext cx="635648" cy="635648"/>
          </a:xfrm>
          <a:prstGeom prst="rect">
            <a:avLst/>
          </a:prstGeom>
          <a:noFill/>
          <a:ln w="25400" cap="flat">
            <a:solidFill>
              <a:srgbClr val="000000"/>
            </a:solidFill>
            <a:prstDash val="solid"/>
            <a:miter lim="400000"/>
          </a:ln>
          <a:effectLst/>
        </p:spPr>
        <p:txBody>
          <a:bodyPr wrap="square" lIns="38100" tIns="38100" rIns="38100" bIns="38100" numCol="1" anchor="ctr">
            <a:noAutofit/>
          </a:bodyPr>
          <a:lstStyle/>
          <a:p>
            <a:pPr>
              <a:defRPr sz="2400"/>
            </a:pPr>
            <a:endParaRPr sz="1800" b="1"/>
          </a:p>
        </p:txBody>
      </p:sp>
      <p:sp>
        <p:nvSpPr>
          <p:cNvPr id="119" name="Shape 1338"/>
          <p:cNvSpPr/>
          <p:nvPr/>
        </p:nvSpPr>
        <p:spPr>
          <a:xfrm>
            <a:off x="4368897" y="3563625"/>
            <a:ext cx="635648" cy="635648"/>
          </a:xfrm>
          <a:prstGeom prst="rect">
            <a:avLst/>
          </a:prstGeom>
          <a:noFill/>
          <a:ln w="25400" cap="flat">
            <a:solidFill>
              <a:srgbClr val="000000"/>
            </a:solidFill>
            <a:prstDash val="solid"/>
            <a:miter lim="400000"/>
          </a:ln>
          <a:effectLst/>
        </p:spPr>
        <p:txBody>
          <a:bodyPr wrap="square" lIns="38100" tIns="38100" rIns="38100" bIns="38100" numCol="1" anchor="ctr">
            <a:noAutofit/>
          </a:bodyPr>
          <a:lstStyle/>
          <a:p>
            <a:pPr>
              <a:defRPr sz="2400"/>
            </a:pPr>
            <a:endParaRPr sz="1800" b="1"/>
          </a:p>
        </p:txBody>
      </p:sp>
      <p:sp>
        <p:nvSpPr>
          <p:cNvPr id="121" name="Shape 1341"/>
          <p:cNvSpPr/>
          <p:nvPr/>
        </p:nvSpPr>
        <p:spPr>
          <a:xfrm>
            <a:off x="4832112" y="6306992"/>
            <a:ext cx="191554" cy="191554"/>
          </a:xfrm>
          <a:prstGeom prst="ellipse">
            <a:avLst/>
          </a:prstGeom>
          <a:solidFill>
            <a:schemeClr val="accent1"/>
          </a:solidFill>
          <a:ln w="25400">
            <a:solidFill>
              <a:srgbClr val="000000"/>
            </a:solidFill>
            <a:miter lim="400000"/>
          </a:ln>
        </p:spPr>
        <p:txBody>
          <a:bodyPr lIns="38100" tIns="38100" rIns="38100" bIns="38100" anchor="ctr"/>
          <a:lstStyle/>
          <a:p>
            <a:pPr>
              <a:defRPr sz="2400">
                <a:solidFill>
                  <a:srgbClr val="FFFFFF"/>
                </a:solidFill>
              </a:defRPr>
            </a:pPr>
            <a:endParaRPr sz="1800"/>
          </a:p>
        </p:txBody>
      </p:sp>
      <p:sp>
        <p:nvSpPr>
          <p:cNvPr id="122" name="Shape 1342"/>
          <p:cNvSpPr/>
          <p:nvPr/>
        </p:nvSpPr>
        <p:spPr>
          <a:xfrm>
            <a:off x="4718319" y="5870695"/>
            <a:ext cx="191554" cy="191554"/>
          </a:xfrm>
          <a:prstGeom prst="ellipse">
            <a:avLst/>
          </a:prstGeom>
          <a:solidFill>
            <a:schemeClr val="accent1"/>
          </a:solidFill>
          <a:ln w="25400">
            <a:solidFill>
              <a:srgbClr val="000000"/>
            </a:solidFill>
            <a:miter lim="400000"/>
          </a:ln>
        </p:spPr>
        <p:txBody>
          <a:bodyPr lIns="38100" tIns="38100" rIns="38100" bIns="38100" anchor="ctr"/>
          <a:lstStyle/>
          <a:p>
            <a:pPr>
              <a:defRPr sz="2400">
                <a:solidFill>
                  <a:srgbClr val="FFFFFF"/>
                </a:solidFill>
              </a:defRPr>
            </a:pPr>
            <a:endParaRPr sz="1800"/>
          </a:p>
        </p:txBody>
      </p:sp>
      <p:sp>
        <p:nvSpPr>
          <p:cNvPr id="123" name="Shape 1343"/>
          <p:cNvSpPr/>
          <p:nvPr/>
        </p:nvSpPr>
        <p:spPr>
          <a:xfrm>
            <a:off x="6355254" y="6033100"/>
            <a:ext cx="191554" cy="191554"/>
          </a:xfrm>
          <a:prstGeom prst="ellipse">
            <a:avLst/>
          </a:prstGeom>
          <a:solidFill>
            <a:srgbClr val="FF0000"/>
          </a:solidFill>
          <a:ln w="25400">
            <a:solidFill>
              <a:srgbClr val="000000"/>
            </a:solidFill>
            <a:miter lim="400000"/>
          </a:ln>
        </p:spPr>
        <p:txBody>
          <a:bodyPr lIns="38100" tIns="38100" rIns="38100" bIns="38100" anchor="ctr"/>
          <a:lstStyle/>
          <a:p>
            <a:pPr>
              <a:defRPr sz="2400">
                <a:solidFill>
                  <a:srgbClr val="FFFFFF"/>
                </a:solidFill>
              </a:defRPr>
            </a:pPr>
            <a:endParaRPr sz="1800"/>
          </a:p>
        </p:txBody>
      </p:sp>
      <p:pic>
        <p:nvPicPr>
          <p:cNvPr id="124" name="pasted-image.pdf"/>
          <p:cNvPicPr>
            <a:picLocks noChangeAspect="1"/>
          </p:cNvPicPr>
          <p:nvPr/>
        </p:nvPicPr>
        <p:blipFill>
          <a:blip r:embed="rId13">
            <a:extLst/>
          </a:blip>
          <a:stretch>
            <a:fillRect/>
          </a:stretch>
        </p:blipFill>
        <p:spPr>
          <a:xfrm>
            <a:off x="4257997" y="5559593"/>
            <a:ext cx="285751" cy="238126"/>
          </a:xfrm>
          <a:prstGeom prst="rect">
            <a:avLst/>
          </a:prstGeom>
          <a:ln w="12700">
            <a:miter lim="400000"/>
          </a:ln>
        </p:spPr>
      </p:pic>
      <p:pic>
        <p:nvPicPr>
          <p:cNvPr id="125" name="pasted-image.pdf"/>
          <p:cNvPicPr>
            <a:picLocks noChangeAspect="1"/>
          </p:cNvPicPr>
          <p:nvPr/>
        </p:nvPicPr>
        <p:blipFill>
          <a:blip r:embed="rId14">
            <a:extLst/>
          </a:blip>
          <a:stretch>
            <a:fillRect/>
          </a:stretch>
        </p:blipFill>
        <p:spPr>
          <a:xfrm>
            <a:off x="6566400" y="5559593"/>
            <a:ext cx="257176" cy="238126"/>
          </a:xfrm>
          <a:prstGeom prst="rect">
            <a:avLst/>
          </a:prstGeom>
          <a:ln w="12700">
            <a:miter lim="400000"/>
          </a:ln>
        </p:spPr>
      </p:pic>
      <p:sp>
        <p:nvSpPr>
          <p:cNvPr id="126" name="Shape 1346"/>
          <p:cNvSpPr/>
          <p:nvPr/>
        </p:nvSpPr>
        <p:spPr>
          <a:xfrm>
            <a:off x="4168342" y="5439992"/>
            <a:ext cx="1291511" cy="1339104"/>
          </a:xfrm>
          <a:prstGeom prst="rect">
            <a:avLst/>
          </a:prstGeom>
          <a:ln w="25400">
            <a:solidFill>
              <a:srgbClr val="000000"/>
            </a:solidFill>
            <a:miter lim="400000"/>
          </a:ln>
        </p:spPr>
        <p:txBody>
          <a:bodyPr lIns="38100" tIns="38100" rIns="38100" bIns="38100" anchor="ctr"/>
          <a:lstStyle/>
          <a:p>
            <a:pPr>
              <a:defRPr sz="2400"/>
            </a:pPr>
            <a:endParaRPr sz="1800"/>
          </a:p>
        </p:txBody>
      </p:sp>
      <p:sp>
        <p:nvSpPr>
          <p:cNvPr id="127" name="Shape 1373"/>
          <p:cNvSpPr/>
          <p:nvPr/>
        </p:nvSpPr>
        <p:spPr>
          <a:xfrm>
            <a:off x="4910476" y="5741741"/>
            <a:ext cx="1453267" cy="26134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16337" extrusionOk="0">
                <a:moveTo>
                  <a:pt x="0" y="10899"/>
                </a:moveTo>
                <a:cubicBezTo>
                  <a:pt x="7399" y="-5263"/>
                  <a:pt x="14599" y="-3450"/>
                  <a:pt x="21600" y="16337"/>
                </a:cubicBezTo>
              </a:path>
            </a:pathLst>
          </a:custGeom>
          <a:ln w="25400">
            <a:solidFill>
              <a:srgbClr val="000000"/>
            </a:solidFill>
            <a:miter lim="400000"/>
            <a:tailEnd type="stealth"/>
          </a:ln>
        </p:spPr>
        <p:txBody>
          <a:bodyPr/>
          <a:lstStyle/>
          <a:p>
            <a:endParaRPr sz="2175"/>
          </a:p>
        </p:txBody>
      </p:sp>
      <p:sp>
        <p:nvSpPr>
          <p:cNvPr id="128" name="Shape 1374"/>
          <p:cNvSpPr/>
          <p:nvPr/>
        </p:nvSpPr>
        <p:spPr>
          <a:xfrm>
            <a:off x="5027827" y="6165280"/>
            <a:ext cx="1331525" cy="37022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17237" extrusionOk="0">
                <a:moveTo>
                  <a:pt x="21600" y="0"/>
                </a:moveTo>
                <a:cubicBezTo>
                  <a:pt x="15398" y="17346"/>
                  <a:pt x="8198" y="21600"/>
                  <a:pt x="0" y="12762"/>
                </a:cubicBezTo>
              </a:path>
            </a:pathLst>
          </a:custGeom>
          <a:ln w="25400">
            <a:solidFill>
              <a:srgbClr val="000000"/>
            </a:solidFill>
            <a:miter lim="400000"/>
            <a:tailEnd type="stealth"/>
          </a:ln>
        </p:spPr>
        <p:txBody>
          <a:bodyPr/>
          <a:lstStyle/>
          <a:p>
            <a:endParaRPr sz="2175"/>
          </a:p>
        </p:txBody>
      </p:sp>
      <p:sp>
        <p:nvSpPr>
          <p:cNvPr id="129" name="Shape 1349"/>
          <p:cNvSpPr/>
          <p:nvPr/>
        </p:nvSpPr>
        <p:spPr>
          <a:xfrm>
            <a:off x="5603115" y="5439992"/>
            <a:ext cx="1291511" cy="1339104"/>
          </a:xfrm>
          <a:prstGeom prst="rect">
            <a:avLst/>
          </a:prstGeom>
          <a:ln w="25400">
            <a:solidFill>
              <a:srgbClr val="000000"/>
            </a:solidFill>
            <a:miter lim="400000"/>
          </a:ln>
        </p:spPr>
        <p:txBody>
          <a:bodyPr lIns="38100" tIns="38100" rIns="38100" bIns="38100" anchor="ctr"/>
          <a:lstStyle/>
          <a:p>
            <a:pPr>
              <a:defRPr sz="2400"/>
            </a:pPr>
            <a:endParaRPr sz="1800"/>
          </a:p>
        </p:txBody>
      </p:sp>
      <p:pic>
        <p:nvPicPr>
          <p:cNvPr id="130" name="pasted-image.pdf"/>
          <p:cNvPicPr>
            <a:picLocks noChangeAspect="1"/>
          </p:cNvPicPr>
          <p:nvPr/>
        </p:nvPicPr>
        <p:blipFill>
          <a:blip r:embed="rId15">
            <a:extLst/>
          </a:blip>
          <a:stretch>
            <a:fillRect/>
          </a:stretch>
        </p:blipFill>
        <p:spPr>
          <a:xfrm rot="20698722">
            <a:off x="4582473" y="5868814"/>
            <a:ext cx="130649" cy="749514"/>
          </a:xfrm>
          <a:prstGeom prst="rect">
            <a:avLst/>
          </a:prstGeom>
          <a:ln w="12700">
            <a:miter lim="400000"/>
          </a:ln>
        </p:spPr>
      </p:pic>
      <p:sp>
        <p:nvSpPr>
          <p:cNvPr id="131" name="Shape 1351"/>
          <p:cNvSpPr/>
          <p:nvPr/>
        </p:nvSpPr>
        <p:spPr>
          <a:xfrm flipV="1">
            <a:off x="4011039" y="6253097"/>
            <a:ext cx="608906" cy="141139"/>
          </a:xfrm>
          <a:prstGeom prst="line">
            <a:avLst/>
          </a:prstGeom>
          <a:ln w="38100">
            <a:solidFill>
              <a:srgbClr val="000000"/>
            </a:solidFill>
            <a:prstDash val="sysDot"/>
            <a:miter lim="400000"/>
          </a:ln>
        </p:spPr>
        <p:txBody>
          <a:bodyPr lIns="38100" tIns="38100" rIns="38100" bIns="38100" anchor="ctr"/>
          <a:lstStyle/>
          <a:p>
            <a:pPr>
              <a:defRPr sz="2400"/>
            </a:pPr>
            <a:endParaRPr sz="180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4" name="Rectangle 133"/>
              <p:cNvSpPr/>
              <p:nvPr/>
            </p:nvSpPr>
            <p:spPr>
              <a:xfrm>
                <a:off x="4213836" y="6851105"/>
                <a:ext cx="2957348" cy="71231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3200" i="1">
                              <a:latin typeface="Cambria Math" charset="0"/>
                            </a:rPr>
                          </m:ctrlPr>
                        </m:sSubPr>
                        <m:e>
                          <m:d>
                            <m:dPr>
                              <m:begChr m:val="‖"/>
                              <m:endChr m:val="‖"/>
                              <m:ctrlPr>
                                <a:rPr lang="en-US" sz="3200" i="1">
                                  <a:latin typeface="Cambria Math" charset="0"/>
                                </a:rPr>
                              </m:ctrlPr>
                            </m:dPr>
                            <m:e>
                              <m:r>
                                <m:rPr>
                                  <m:sty m:val="p"/>
                                </m:rPr>
                                <a:rPr lang="en-US" sz="3200">
                                  <a:latin typeface="Cambria Math" panose="02040503050406030204" pitchFamily="18" charset="0"/>
                                </a:rPr>
                                <m:t>F</m:t>
                              </m:r>
                              <m:d>
                                <m:dPr>
                                  <m:ctrlPr>
                                    <a:rPr lang="en-US" sz="3200" i="1">
                                      <a:latin typeface="Cambria Math" charset="0"/>
                                    </a:rPr>
                                  </m:ctrlPr>
                                </m:d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US" sz="3200">
                                      <a:latin typeface="Cambria Math" panose="02040503050406030204" pitchFamily="18" charset="0"/>
                                    </a:rPr>
                                    <m:t>G</m:t>
                                  </m:r>
                                  <m:d>
                                    <m:dPr>
                                      <m:ctrlPr>
                                        <a:rPr lang="en-US" sz="3200" i="1">
                                          <a:latin typeface="Cambria Math" charset="0"/>
                                        </a:rPr>
                                      </m:ctrlPr>
                                    </m:dPr>
                                    <m:e>
                                      <m:r>
                                        <m:rPr>
                                          <m:sty m:val="p"/>
                                        </m:rPr>
                                        <a:rPr lang="en-US" sz="3200">
                                          <a:latin typeface="Cambria Math" panose="02040503050406030204" pitchFamily="18" charset="0"/>
                                        </a:rPr>
                                        <m:t>x</m:t>
                                      </m:r>
                                    </m:e>
                                  </m:d>
                                </m:e>
                              </m:d>
                              <m:r>
                                <a:rPr lang="en-US" sz="320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m:rPr>
                                  <m:sty m:val="p"/>
                                </m:rPr>
                                <a:rPr lang="en-US" sz="3200">
                                  <a:latin typeface="Cambria Math" panose="02040503050406030204" pitchFamily="18" charset="0"/>
                                </a:rPr>
                                <m:t>x</m:t>
                              </m:r>
                            </m:e>
                          </m:d>
                        </m:e>
                        <m:sub>
                          <m:r>
                            <a:rPr lang="en-US" sz="320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en-US" sz="3200" dirty="0"/>
              </a:p>
            </p:txBody>
          </p:sp>
        </mc:Choice>
        <mc:Fallback xmlns="">
          <p:sp>
            <p:nvSpPr>
              <p:cNvPr id="134" name="Rectangle 13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85036" y="6851104"/>
                <a:ext cx="2957348" cy="712311"/>
              </a:xfrm>
              <a:prstGeom prst="rect">
                <a:avLst/>
              </a:prstGeom>
              <a:blipFill rotWithShape="0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38" name="Straight Arrow Connector 137"/>
          <p:cNvCxnSpPr/>
          <p:nvPr/>
        </p:nvCxnSpPr>
        <p:spPr>
          <a:xfrm>
            <a:off x="4686720" y="4279978"/>
            <a:ext cx="0" cy="410886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6" name="pasted-image.pdf"/>
          <p:cNvPicPr>
            <a:picLocks noChangeAspect="1"/>
          </p:cNvPicPr>
          <p:nvPr/>
        </p:nvPicPr>
        <p:blipFill>
          <a:blip r:embed="rId21">
            <a:extLst/>
          </a:blip>
          <a:stretch>
            <a:fillRect/>
          </a:stretch>
        </p:blipFill>
        <p:spPr>
          <a:xfrm>
            <a:off x="3612983" y="3197015"/>
            <a:ext cx="257176" cy="266701"/>
          </a:xfrm>
          <a:prstGeom prst="rect">
            <a:avLst/>
          </a:prstGeom>
          <a:ln w="12700">
            <a:miter lim="400000"/>
          </a:ln>
        </p:spPr>
      </p:pic>
      <p:pic>
        <p:nvPicPr>
          <p:cNvPr id="37" name="pasted-image.pdf"/>
          <p:cNvPicPr>
            <a:picLocks noChangeAspect="1"/>
          </p:cNvPicPr>
          <p:nvPr/>
        </p:nvPicPr>
        <p:blipFill>
          <a:blip r:embed="rId22">
            <a:extLst/>
          </a:blip>
          <a:stretch>
            <a:fillRect/>
          </a:stretch>
        </p:blipFill>
        <p:spPr>
          <a:xfrm>
            <a:off x="4558133" y="3696468"/>
            <a:ext cx="257176" cy="333376"/>
          </a:xfrm>
          <a:prstGeom prst="rect">
            <a:avLst/>
          </a:prstGeom>
          <a:ln w="12700" cap="flat">
            <a:noFill/>
            <a:miter lim="400000"/>
          </a:ln>
          <a:effectLst/>
        </p:spPr>
      </p:pic>
      <p:pic>
        <p:nvPicPr>
          <p:cNvPr id="38" name="pasted-image.pdf"/>
          <p:cNvPicPr>
            <a:picLocks noChangeAspect="1"/>
          </p:cNvPicPr>
          <p:nvPr/>
        </p:nvPicPr>
        <p:blipFill>
          <a:blip r:embed="rId23">
            <a:extLst/>
          </a:blip>
          <a:stretch>
            <a:fillRect/>
          </a:stretch>
        </p:blipFill>
        <p:spPr>
          <a:xfrm>
            <a:off x="2689486" y="3828204"/>
            <a:ext cx="225363" cy="201641"/>
          </a:xfrm>
          <a:prstGeom prst="rect">
            <a:avLst/>
          </a:prstGeom>
          <a:ln w="12700">
            <a:miter lim="400000"/>
          </a:ln>
        </p:spPr>
      </p:pic>
      <p:pic>
        <p:nvPicPr>
          <p:cNvPr id="39" name="pasted-image.pdf"/>
          <p:cNvPicPr>
            <a:picLocks noChangeAspect="1"/>
          </p:cNvPicPr>
          <p:nvPr/>
        </p:nvPicPr>
        <p:blipFill>
          <a:blip r:embed="rId24">
            <a:extLst/>
          </a:blip>
          <a:stretch>
            <a:fillRect/>
          </a:stretch>
        </p:blipFill>
        <p:spPr>
          <a:xfrm>
            <a:off x="6451031" y="3704992"/>
            <a:ext cx="228600" cy="324852"/>
          </a:xfrm>
          <a:prstGeom prst="rect">
            <a:avLst/>
          </a:prstGeom>
          <a:ln w="12700">
            <a:miter lim="400000"/>
          </a:ln>
        </p:spPr>
      </p:pic>
      <p:sp>
        <p:nvSpPr>
          <p:cNvPr id="40" name="TextBox 39"/>
          <p:cNvSpPr txBox="1"/>
          <p:nvPr/>
        </p:nvSpPr>
        <p:spPr>
          <a:xfrm>
            <a:off x="8479805" y="7706380"/>
            <a:ext cx="61505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altLang="zh-CN" sz="2800" dirty="0" smtClean="0">
                <a:latin typeface="+mj-lt"/>
              </a:rPr>
              <a:t>[</a:t>
            </a:r>
            <a:r>
              <a:rPr lang="en-US" sz="2800" dirty="0" smtClean="0">
                <a:latin typeface="+mj-lt"/>
              </a:rPr>
              <a:t>Zhu</a:t>
            </a:r>
            <a:r>
              <a:rPr lang="en-US" sz="2800" dirty="0">
                <a:latin typeface="+mj-lt"/>
              </a:rPr>
              <a:t>*, </a:t>
            </a:r>
            <a:r>
              <a:rPr lang="en-US" sz="2800" dirty="0" smtClean="0">
                <a:latin typeface="+mj-lt"/>
              </a:rPr>
              <a:t>Park</a:t>
            </a:r>
            <a:r>
              <a:rPr lang="en-US" sz="2800" dirty="0">
                <a:latin typeface="+mj-lt"/>
              </a:rPr>
              <a:t>*, </a:t>
            </a:r>
            <a:r>
              <a:rPr lang="en-US" sz="2800" dirty="0" smtClean="0">
                <a:latin typeface="+mj-lt"/>
              </a:rPr>
              <a:t>Isola</a:t>
            </a:r>
            <a:r>
              <a:rPr lang="en-US" sz="2800" dirty="0">
                <a:latin typeface="+mj-lt"/>
              </a:rPr>
              <a:t>, and </a:t>
            </a:r>
            <a:r>
              <a:rPr lang="en-US" sz="2800" dirty="0" err="1" smtClean="0">
                <a:latin typeface="+mj-lt"/>
              </a:rPr>
              <a:t>Efros</a:t>
            </a:r>
            <a:r>
              <a:rPr lang="en-US" altLang="zh-CN" sz="2800" dirty="0" smtClean="0">
                <a:latin typeface="+mj-lt"/>
              </a:rPr>
              <a:t>,</a:t>
            </a:r>
            <a:r>
              <a:rPr lang="zh-CN" altLang="en-US" sz="2800" dirty="0" smtClean="0">
                <a:latin typeface="+mj-lt"/>
              </a:rPr>
              <a:t> </a:t>
            </a:r>
            <a:r>
              <a:rPr lang="en-US" altLang="zh-CN" sz="2800" dirty="0" smtClean="0">
                <a:latin typeface="+mj-lt"/>
              </a:rPr>
              <a:t>ICCV</a:t>
            </a:r>
            <a:r>
              <a:rPr lang="zh-CN" altLang="en-US" sz="2800" dirty="0" smtClean="0">
                <a:latin typeface="+mj-lt"/>
              </a:rPr>
              <a:t> </a:t>
            </a:r>
            <a:r>
              <a:rPr lang="en-US" altLang="zh-CN" sz="2800" dirty="0" smtClean="0">
                <a:latin typeface="+mj-lt"/>
              </a:rPr>
              <a:t>2017]</a:t>
            </a:r>
            <a:endParaRPr lang="en-US" sz="2800" dirty="0">
              <a:latin typeface="+mj-lt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1" name="Rectangle 40"/>
              <p:cNvSpPr/>
              <p:nvPr/>
            </p:nvSpPr>
            <p:spPr>
              <a:xfrm>
                <a:off x="3888494" y="4732302"/>
                <a:ext cx="1887247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zh-CN" sz="3200" b="0" i="1" smtClean="0">
                              <a:latin typeface="Cambria Math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altLang="zh-CN" sz="3200" b="0" i="0" smtClean="0">
                              <a:latin typeface="Cambria Math" charset="0"/>
                            </a:rPr>
                            <m:t>D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US" altLang="zh-CN" sz="3200" b="0" i="0" smtClean="0">
                              <a:latin typeface="Cambria Math" charset="0"/>
                            </a:rPr>
                            <m:t>Y</m:t>
                          </m:r>
                        </m:sub>
                      </m:sSub>
                      <m:r>
                        <a:rPr lang="en-US" altLang="zh-CN" sz="3200" b="0" i="0" smtClean="0">
                          <a:latin typeface="Cambria Math" charset="0"/>
                        </a:rPr>
                        <m:t>(</m:t>
                      </m:r>
                      <m:r>
                        <m:rPr>
                          <m:sty m:val="p"/>
                        </m:rPr>
                        <a:rPr lang="en-US" altLang="zh-CN" sz="3200" b="0" i="0" smtClean="0">
                          <a:latin typeface="Cambria Math" charset="0"/>
                        </a:rPr>
                        <m:t>G</m:t>
                      </m:r>
                      <m:d>
                        <m:dPr>
                          <m:ctrlPr>
                            <a:rPr lang="en-US" altLang="zh-CN" sz="3200" b="0" i="1" smtClean="0">
                              <a:latin typeface="Cambria Math" charset="0"/>
                            </a:rPr>
                          </m:ctrlPr>
                        </m:dPr>
                        <m:e>
                          <m:r>
                            <m:rPr>
                              <m:sty m:val="p"/>
                            </m:rPr>
                            <a:rPr lang="en-US" altLang="zh-CN" sz="3200" b="0" i="0" smtClean="0">
                              <a:latin typeface="Cambria Math" charset="0"/>
                            </a:rPr>
                            <m:t>x</m:t>
                          </m:r>
                        </m:e>
                      </m:d>
                      <m:r>
                        <a:rPr lang="en-US" altLang="zh-CN" sz="3200" b="0" i="0" smtClean="0">
                          <a:latin typeface="Cambria Math" charset="0"/>
                        </a:rPr>
                        <m:t>)</m:t>
                      </m:r>
                    </m:oMath>
                  </m:oMathPara>
                </a14:m>
                <a:endParaRPr lang="en-US" sz="3200" dirty="0"/>
              </a:p>
            </p:txBody>
          </p:sp>
        </mc:Choice>
        <mc:Fallback xmlns="">
          <p:sp>
            <p:nvSpPr>
              <p:cNvPr id="41" name="Rectangle 4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88494" y="4732302"/>
                <a:ext cx="1887247" cy="584775"/>
              </a:xfrm>
              <a:prstGeom prst="rect">
                <a:avLst/>
              </a:prstGeom>
              <a:blipFill rotWithShape="0">
                <a:blip r:embed="rId2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TextBox 1"/>
          <p:cNvSpPr txBox="1"/>
          <p:nvPr/>
        </p:nvSpPr>
        <p:spPr>
          <a:xfrm>
            <a:off x="1723119" y="5904115"/>
            <a:ext cx="2301464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altLang="zh-CN" sz="2600" dirty="0" smtClean="0"/>
              <a:t>Reconstruction</a:t>
            </a:r>
            <a:r>
              <a:rPr lang="zh-CN" altLang="en-US" sz="2600" dirty="0" smtClean="0"/>
              <a:t> </a:t>
            </a:r>
            <a:endParaRPr lang="en-US" altLang="zh-CN" sz="2600" dirty="0" smtClean="0"/>
          </a:p>
          <a:p>
            <a:pPr algn="ctr"/>
            <a:r>
              <a:rPr lang="en-US" altLang="zh-CN" sz="2600" dirty="0" smtClean="0"/>
              <a:t>error</a:t>
            </a:r>
            <a:endParaRPr lang="en-US" sz="2600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949349367"/>
      </p:ext>
    </p:extLst>
  </p:cSld>
  <p:clrMapOvr>
    <a:masterClrMapping/>
  </p:clrMapOvr>
  <p:transition spd="med" advTm="18216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0" grpId="0"/>
      <p:bldP spid="111" grpId="0"/>
      <p:bldP spid="113" grpId="0" animBg="1"/>
      <p:bldP spid="116" grpId="0" animBg="1"/>
      <p:bldP spid="118" grpId="0" animBg="1"/>
      <p:bldP spid="119" grpId="0" animBg="1"/>
      <p:bldP spid="121" grpId="0" animBg="1"/>
      <p:bldP spid="123" grpId="0" animBg="1"/>
      <p:bldP spid="127" grpId="0" animBg="1"/>
      <p:bldP spid="128" grpId="0" animBg="1"/>
      <p:bldP spid="131" grpId="0" animBg="1"/>
      <p:bldP spid="134" grpId="0"/>
      <p:bldP spid="41" grpId="0"/>
    </p:bld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Title 1"/>
          <p:cNvSpPr txBox="1">
            <a:spLocks/>
          </p:cNvSpPr>
          <p:nvPr/>
        </p:nvSpPr>
        <p:spPr>
          <a:xfrm>
            <a:off x="2377440" y="329566"/>
            <a:ext cx="9875520" cy="1371600"/>
          </a:xfrm>
          <a:prstGeom prst="rect">
            <a:avLst/>
          </a:prstGeom>
        </p:spPr>
        <p:txBody>
          <a:bodyPr vert="horz" lIns="71437" tIns="71437" rIns="71437" bIns="71437" rtlCol="0" anchor="ctr">
            <a:normAutofit/>
          </a:bodyPr>
          <a:lstStyle>
            <a:lvl1pPr algn="ctr" defTabSz="369671" rtl="0" eaLnBrk="1" latinLnBrk="0" hangingPunct="1">
              <a:spcBef>
                <a:spcPct val="0"/>
              </a:spcBef>
              <a:buNone/>
              <a:defRPr sz="5040" kern="1200">
                <a:solidFill>
                  <a:schemeClr val="tx1"/>
                </a:solidFill>
                <a:latin typeface="+mn-lt"/>
                <a:ea typeface="+mn-ea"/>
                <a:cs typeface="+mn-cs"/>
                <a:sym typeface="Helvetica Light"/>
              </a:defRPr>
            </a:lvl1pPr>
          </a:lstStyle>
          <a:p>
            <a:r>
              <a:rPr lang="en-US" altLang="zh-CN" sz="6000" dirty="0">
                <a:latin typeface="Calibri" charset="0"/>
                <a:ea typeface="Calibri" charset="0"/>
                <a:cs typeface="Calibri" charset="0"/>
              </a:rPr>
              <a:t>Cycle </a:t>
            </a:r>
            <a:r>
              <a:rPr lang="en-US" altLang="zh-CN" sz="6000">
                <a:latin typeface="Calibri" charset="0"/>
                <a:ea typeface="Calibri" charset="0"/>
                <a:cs typeface="Calibri" charset="0"/>
              </a:rPr>
              <a:t>Consistency Loss</a:t>
            </a:r>
            <a:endParaRPr lang="en-US" sz="6000" dirty="0"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107" name="Picture 2" descr="https://taesung89.github.io/cyclegan/images/horse-to-zebra-supplemental/train_cherrypicked/real_A/horse2zebra_153_50_real_A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0796" y="2321584"/>
            <a:ext cx="946169" cy="946169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8" name="Picture 4" descr="https://taesung89.github.io/cyclegan/images/horse-to-zebra-supplemental/train_cherrypicked/fake_B/horse2zebra_153_50_fake_B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3668" y="2321580"/>
            <a:ext cx="946404" cy="946404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9" name="Picture 2" descr="https://taesung89.github.io/cyclegan/images/horse-to-zebra-supplemental/train_cherrypicked/real_A/horse2zebra_153_50_real_A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3068" y="2321586"/>
            <a:ext cx="946169" cy="946169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10" name="Rectangle 109"/>
              <p:cNvSpPr/>
              <p:nvPr/>
            </p:nvSpPr>
            <p:spPr>
              <a:xfrm>
                <a:off x="4309572" y="1882553"/>
                <a:ext cx="880369" cy="4801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2520">
                          <a:latin typeface="Cambria Math" panose="02040503050406030204" pitchFamily="18" charset="0"/>
                        </a:rPr>
                        <m:t>G</m:t>
                      </m:r>
                      <m:r>
                        <a:rPr lang="en-US" sz="2520">
                          <a:latin typeface="Cambria Math" panose="02040503050406030204" pitchFamily="18" charset="0"/>
                        </a:rPr>
                        <m:t>(</m:t>
                      </m:r>
                      <m:r>
                        <m:rPr>
                          <m:sty m:val="p"/>
                        </m:rPr>
                        <a:rPr lang="en-US" sz="2520">
                          <a:latin typeface="Cambria Math" panose="02040503050406030204" pitchFamily="18" charset="0"/>
                        </a:rPr>
                        <m:t>x</m:t>
                      </m:r>
                      <m:r>
                        <a:rPr lang="en-US" sz="252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US" sz="2520" dirty="0"/>
              </a:p>
            </p:txBody>
          </p:sp>
        </mc:Choice>
        <mc:Fallback xmlns="">
          <p:sp>
            <p:nvSpPr>
              <p:cNvPr id="110" name="Rectangle 10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80771" y="1882552"/>
                <a:ext cx="880369" cy="480131"/>
              </a:xfrm>
              <a:prstGeom prst="rect">
                <a:avLst/>
              </a:prstGeom>
              <a:blipFill rotWithShape="0">
                <a:blip r:embed="rId9"/>
                <a:stretch>
                  <a:fillRect r="-3472" b="-1772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1" name="Rectangle 110"/>
              <p:cNvSpPr/>
              <p:nvPr/>
            </p:nvSpPr>
            <p:spPr>
              <a:xfrm>
                <a:off x="5857040" y="1882553"/>
                <a:ext cx="1321772" cy="4801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2520">
                          <a:latin typeface="Cambria Math" panose="02040503050406030204" pitchFamily="18" charset="0"/>
                        </a:rPr>
                        <m:t>F</m:t>
                      </m:r>
                      <m:r>
                        <a:rPr lang="en-US" sz="2520">
                          <a:latin typeface="Cambria Math" panose="02040503050406030204" pitchFamily="18" charset="0"/>
                        </a:rPr>
                        <m:t>(</m:t>
                      </m:r>
                      <m:r>
                        <m:rPr>
                          <m:sty m:val="p"/>
                        </m:rPr>
                        <a:rPr lang="en-US" sz="2520">
                          <a:latin typeface="Cambria Math" panose="02040503050406030204" pitchFamily="18" charset="0"/>
                        </a:rPr>
                        <m:t>G</m:t>
                      </m:r>
                      <m:d>
                        <m:dPr>
                          <m:ctrlPr>
                            <a:rPr lang="en-US" sz="2520" i="1">
                              <a:latin typeface="Cambria Math" charset="0"/>
                            </a:rPr>
                          </m:ctrlPr>
                        </m:dPr>
                        <m:e>
                          <m:r>
                            <m:rPr>
                              <m:sty m:val="p"/>
                            </m:rPr>
                            <a:rPr lang="en-US" sz="2520">
                              <a:latin typeface="Cambria Math" panose="02040503050406030204" pitchFamily="18" charset="0"/>
                            </a:rPr>
                            <m:t>x</m:t>
                          </m:r>
                        </m:e>
                      </m:d>
                      <m:r>
                        <a:rPr lang="en-US" sz="252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US" sz="2520" dirty="0"/>
              </a:p>
            </p:txBody>
          </p:sp>
        </mc:Choice>
        <mc:Fallback xmlns="">
          <p:sp>
            <p:nvSpPr>
              <p:cNvPr id="111" name="Rectangle 11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28240" y="1882552"/>
                <a:ext cx="1321772" cy="480131"/>
              </a:xfrm>
              <a:prstGeom prst="rect">
                <a:avLst/>
              </a:prstGeom>
              <a:blipFill rotWithShape="0">
                <a:blip r:embed="rId10"/>
                <a:stretch>
                  <a:fillRect r="-1843" b="-1772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2" name="Rectangle 111"/>
              <p:cNvSpPr/>
              <p:nvPr/>
            </p:nvSpPr>
            <p:spPr>
              <a:xfrm>
                <a:off x="2566931" y="1882553"/>
                <a:ext cx="413896" cy="4801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2520">
                          <a:latin typeface="Cambria Math" panose="02040503050406030204" pitchFamily="18" charset="0"/>
                        </a:rPr>
                        <m:t>x</m:t>
                      </m:r>
                    </m:oMath>
                  </m:oMathPara>
                </a14:m>
                <a:endParaRPr lang="en-US" sz="2520" dirty="0"/>
              </a:p>
            </p:txBody>
          </p:sp>
        </mc:Choice>
        <mc:Fallback xmlns="">
          <p:sp>
            <p:nvSpPr>
              <p:cNvPr id="112" name="Rectangle 1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8131" y="1882552"/>
                <a:ext cx="413896" cy="480131"/>
              </a:xfrm>
              <a:prstGeom prst="rect">
                <a:avLst/>
              </a:prstGeom>
              <a:blipFill rotWithShape="0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3" name="Shape 1371"/>
          <p:cNvSpPr/>
          <p:nvPr/>
        </p:nvSpPr>
        <p:spPr>
          <a:xfrm>
            <a:off x="3189113" y="3504377"/>
            <a:ext cx="1110863" cy="22116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16202" extrusionOk="0">
                <a:moveTo>
                  <a:pt x="0" y="16202"/>
                </a:moveTo>
                <a:cubicBezTo>
                  <a:pt x="7090" y="-5139"/>
                  <a:pt x="14290" y="-5398"/>
                  <a:pt x="21600" y="15426"/>
                </a:cubicBezTo>
              </a:path>
            </a:pathLst>
          </a:custGeom>
          <a:ln w="25400">
            <a:solidFill>
              <a:srgbClr val="000000"/>
            </a:solidFill>
            <a:miter lim="400000"/>
            <a:tailEnd type="stealth"/>
          </a:ln>
        </p:spPr>
        <p:txBody>
          <a:bodyPr/>
          <a:lstStyle/>
          <a:p>
            <a:endParaRPr sz="2175" b="1"/>
          </a:p>
        </p:txBody>
      </p:sp>
      <p:sp>
        <p:nvSpPr>
          <p:cNvPr id="114" name="Shape 1329"/>
          <p:cNvSpPr/>
          <p:nvPr/>
        </p:nvSpPr>
        <p:spPr>
          <a:xfrm>
            <a:off x="2484342" y="3563625"/>
            <a:ext cx="635648" cy="635648"/>
          </a:xfrm>
          <a:prstGeom prst="rect">
            <a:avLst/>
          </a:prstGeom>
          <a:noFill/>
          <a:ln w="25400" cap="flat">
            <a:solidFill>
              <a:srgbClr val="000000"/>
            </a:solidFill>
            <a:prstDash val="solid"/>
            <a:miter lim="400000"/>
          </a:ln>
          <a:effectLst/>
        </p:spPr>
        <p:txBody>
          <a:bodyPr wrap="square" lIns="38100" tIns="38100" rIns="38100" bIns="38100" numCol="1" anchor="ctr">
            <a:noAutofit/>
          </a:bodyPr>
          <a:lstStyle/>
          <a:p>
            <a:pPr>
              <a:defRPr sz="2400"/>
            </a:pPr>
            <a:endParaRPr sz="1800" b="1"/>
          </a:p>
        </p:txBody>
      </p:sp>
      <p:sp>
        <p:nvSpPr>
          <p:cNvPr id="116" name="Shape 1372"/>
          <p:cNvSpPr/>
          <p:nvPr/>
        </p:nvSpPr>
        <p:spPr>
          <a:xfrm>
            <a:off x="5073468" y="3904186"/>
            <a:ext cx="1110863" cy="22116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16202" extrusionOk="0">
                <a:moveTo>
                  <a:pt x="0" y="0"/>
                </a:moveTo>
                <a:cubicBezTo>
                  <a:pt x="7090" y="21341"/>
                  <a:pt x="14290" y="21600"/>
                  <a:pt x="21600" y="776"/>
                </a:cubicBezTo>
              </a:path>
            </a:pathLst>
          </a:custGeom>
          <a:ln w="25400">
            <a:solidFill>
              <a:srgbClr val="000000"/>
            </a:solidFill>
            <a:miter lim="400000"/>
            <a:tailEnd type="stealth"/>
          </a:ln>
        </p:spPr>
        <p:txBody>
          <a:bodyPr/>
          <a:lstStyle/>
          <a:p>
            <a:endParaRPr sz="2175" b="1"/>
          </a:p>
        </p:txBody>
      </p:sp>
      <p:pic>
        <p:nvPicPr>
          <p:cNvPr id="117" name="pasted-image.pdf"/>
          <p:cNvPicPr>
            <a:picLocks noChangeAspect="1"/>
          </p:cNvPicPr>
          <p:nvPr/>
        </p:nvPicPr>
        <p:blipFill>
          <a:blip r:embed="rId12">
            <a:extLst/>
          </a:blip>
          <a:stretch>
            <a:fillRect/>
          </a:stretch>
        </p:blipFill>
        <p:spPr>
          <a:xfrm>
            <a:off x="5502102" y="4207020"/>
            <a:ext cx="247651" cy="238126"/>
          </a:xfrm>
          <a:prstGeom prst="rect">
            <a:avLst/>
          </a:prstGeom>
          <a:ln w="12700">
            <a:miter lim="400000"/>
          </a:ln>
        </p:spPr>
      </p:pic>
      <p:sp>
        <p:nvSpPr>
          <p:cNvPr id="118" name="Shape 1335"/>
          <p:cNvSpPr/>
          <p:nvPr/>
        </p:nvSpPr>
        <p:spPr>
          <a:xfrm>
            <a:off x="6247507" y="3563625"/>
            <a:ext cx="635648" cy="635648"/>
          </a:xfrm>
          <a:prstGeom prst="rect">
            <a:avLst/>
          </a:prstGeom>
          <a:noFill/>
          <a:ln w="25400" cap="flat">
            <a:solidFill>
              <a:srgbClr val="000000"/>
            </a:solidFill>
            <a:prstDash val="solid"/>
            <a:miter lim="400000"/>
          </a:ln>
          <a:effectLst/>
        </p:spPr>
        <p:txBody>
          <a:bodyPr wrap="square" lIns="38100" tIns="38100" rIns="38100" bIns="38100" numCol="1" anchor="ctr">
            <a:noAutofit/>
          </a:bodyPr>
          <a:lstStyle/>
          <a:p>
            <a:pPr>
              <a:defRPr sz="2400"/>
            </a:pPr>
            <a:endParaRPr sz="1800" b="1"/>
          </a:p>
        </p:txBody>
      </p:sp>
      <p:sp>
        <p:nvSpPr>
          <p:cNvPr id="119" name="Shape 1338"/>
          <p:cNvSpPr/>
          <p:nvPr/>
        </p:nvSpPr>
        <p:spPr>
          <a:xfrm>
            <a:off x="4368897" y="3563625"/>
            <a:ext cx="635648" cy="635648"/>
          </a:xfrm>
          <a:prstGeom prst="rect">
            <a:avLst/>
          </a:prstGeom>
          <a:noFill/>
          <a:ln w="25400" cap="flat">
            <a:solidFill>
              <a:srgbClr val="000000"/>
            </a:solidFill>
            <a:prstDash val="solid"/>
            <a:miter lim="400000"/>
          </a:ln>
          <a:effectLst/>
        </p:spPr>
        <p:txBody>
          <a:bodyPr wrap="square" lIns="38100" tIns="38100" rIns="38100" bIns="38100" numCol="1" anchor="ctr">
            <a:noAutofit/>
          </a:bodyPr>
          <a:lstStyle/>
          <a:p>
            <a:pPr>
              <a:defRPr sz="2400"/>
            </a:pPr>
            <a:endParaRPr sz="1800" b="1"/>
          </a:p>
        </p:txBody>
      </p:sp>
      <p:sp>
        <p:nvSpPr>
          <p:cNvPr id="121" name="Shape 1341"/>
          <p:cNvSpPr/>
          <p:nvPr/>
        </p:nvSpPr>
        <p:spPr>
          <a:xfrm>
            <a:off x="4832112" y="6306992"/>
            <a:ext cx="191554" cy="191554"/>
          </a:xfrm>
          <a:prstGeom prst="ellipse">
            <a:avLst/>
          </a:prstGeom>
          <a:solidFill>
            <a:schemeClr val="accent1"/>
          </a:solidFill>
          <a:ln w="25400">
            <a:solidFill>
              <a:srgbClr val="000000"/>
            </a:solidFill>
            <a:miter lim="400000"/>
          </a:ln>
        </p:spPr>
        <p:txBody>
          <a:bodyPr lIns="38100" tIns="38100" rIns="38100" bIns="38100" anchor="ctr"/>
          <a:lstStyle/>
          <a:p>
            <a:pPr>
              <a:defRPr sz="2400">
                <a:solidFill>
                  <a:srgbClr val="FFFFFF"/>
                </a:solidFill>
              </a:defRPr>
            </a:pPr>
            <a:endParaRPr sz="1800"/>
          </a:p>
        </p:txBody>
      </p:sp>
      <p:sp>
        <p:nvSpPr>
          <p:cNvPr id="122" name="Shape 1342"/>
          <p:cNvSpPr/>
          <p:nvPr/>
        </p:nvSpPr>
        <p:spPr>
          <a:xfrm>
            <a:off x="4718319" y="5870695"/>
            <a:ext cx="191554" cy="191554"/>
          </a:xfrm>
          <a:prstGeom prst="ellipse">
            <a:avLst/>
          </a:prstGeom>
          <a:solidFill>
            <a:schemeClr val="accent1"/>
          </a:solidFill>
          <a:ln w="25400">
            <a:solidFill>
              <a:srgbClr val="000000"/>
            </a:solidFill>
            <a:miter lim="400000"/>
          </a:ln>
        </p:spPr>
        <p:txBody>
          <a:bodyPr lIns="38100" tIns="38100" rIns="38100" bIns="38100" anchor="ctr"/>
          <a:lstStyle/>
          <a:p>
            <a:pPr>
              <a:defRPr sz="2400">
                <a:solidFill>
                  <a:srgbClr val="FFFFFF"/>
                </a:solidFill>
              </a:defRPr>
            </a:pPr>
            <a:endParaRPr sz="1800"/>
          </a:p>
        </p:txBody>
      </p:sp>
      <p:sp>
        <p:nvSpPr>
          <p:cNvPr id="123" name="Shape 1343"/>
          <p:cNvSpPr/>
          <p:nvPr/>
        </p:nvSpPr>
        <p:spPr>
          <a:xfrm>
            <a:off x="6355254" y="6033100"/>
            <a:ext cx="191554" cy="191554"/>
          </a:xfrm>
          <a:prstGeom prst="ellipse">
            <a:avLst/>
          </a:prstGeom>
          <a:solidFill>
            <a:srgbClr val="FF0000"/>
          </a:solidFill>
          <a:ln w="25400">
            <a:solidFill>
              <a:srgbClr val="000000"/>
            </a:solidFill>
            <a:miter lim="400000"/>
          </a:ln>
        </p:spPr>
        <p:txBody>
          <a:bodyPr lIns="38100" tIns="38100" rIns="38100" bIns="38100" anchor="ctr"/>
          <a:lstStyle/>
          <a:p>
            <a:pPr>
              <a:defRPr sz="2400">
                <a:solidFill>
                  <a:srgbClr val="FFFFFF"/>
                </a:solidFill>
              </a:defRPr>
            </a:pPr>
            <a:endParaRPr sz="1800"/>
          </a:p>
        </p:txBody>
      </p:sp>
      <p:pic>
        <p:nvPicPr>
          <p:cNvPr id="124" name="pasted-image.pdf"/>
          <p:cNvPicPr>
            <a:picLocks noChangeAspect="1"/>
          </p:cNvPicPr>
          <p:nvPr/>
        </p:nvPicPr>
        <p:blipFill>
          <a:blip r:embed="rId13">
            <a:extLst/>
          </a:blip>
          <a:stretch>
            <a:fillRect/>
          </a:stretch>
        </p:blipFill>
        <p:spPr>
          <a:xfrm>
            <a:off x="4257997" y="5559593"/>
            <a:ext cx="285751" cy="238126"/>
          </a:xfrm>
          <a:prstGeom prst="rect">
            <a:avLst/>
          </a:prstGeom>
          <a:ln w="12700">
            <a:miter lim="400000"/>
          </a:ln>
        </p:spPr>
      </p:pic>
      <p:pic>
        <p:nvPicPr>
          <p:cNvPr id="125" name="pasted-image.pdf"/>
          <p:cNvPicPr>
            <a:picLocks noChangeAspect="1"/>
          </p:cNvPicPr>
          <p:nvPr/>
        </p:nvPicPr>
        <p:blipFill>
          <a:blip r:embed="rId14">
            <a:extLst/>
          </a:blip>
          <a:stretch>
            <a:fillRect/>
          </a:stretch>
        </p:blipFill>
        <p:spPr>
          <a:xfrm>
            <a:off x="6566400" y="5559593"/>
            <a:ext cx="257176" cy="238126"/>
          </a:xfrm>
          <a:prstGeom prst="rect">
            <a:avLst/>
          </a:prstGeom>
          <a:ln w="12700">
            <a:miter lim="400000"/>
          </a:ln>
        </p:spPr>
      </p:pic>
      <p:sp>
        <p:nvSpPr>
          <p:cNvPr id="126" name="Shape 1346"/>
          <p:cNvSpPr/>
          <p:nvPr/>
        </p:nvSpPr>
        <p:spPr>
          <a:xfrm>
            <a:off x="4168342" y="5439992"/>
            <a:ext cx="1291511" cy="1339104"/>
          </a:xfrm>
          <a:prstGeom prst="rect">
            <a:avLst/>
          </a:prstGeom>
          <a:ln w="25400">
            <a:solidFill>
              <a:srgbClr val="000000"/>
            </a:solidFill>
            <a:miter lim="400000"/>
          </a:ln>
        </p:spPr>
        <p:txBody>
          <a:bodyPr lIns="38100" tIns="38100" rIns="38100" bIns="38100" anchor="ctr"/>
          <a:lstStyle/>
          <a:p>
            <a:pPr>
              <a:defRPr sz="2400"/>
            </a:pPr>
            <a:endParaRPr sz="1800"/>
          </a:p>
        </p:txBody>
      </p:sp>
      <p:sp>
        <p:nvSpPr>
          <p:cNvPr id="127" name="Shape 1373"/>
          <p:cNvSpPr/>
          <p:nvPr/>
        </p:nvSpPr>
        <p:spPr>
          <a:xfrm>
            <a:off x="4910476" y="5741741"/>
            <a:ext cx="1453267" cy="26134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16337" extrusionOk="0">
                <a:moveTo>
                  <a:pt x="0" y="10899"/>
                </a:moveTo>
                <a:cubicBezTo>
                  <a:pt x="7399" y="-5263"/>
                  <a:pt x="14599" y="-3450"/>
                  <a:pt x="21600" y="16337"/>
                </a:cubicBezTo>
              </a:path>
            </a:pathLst>
          </a:custGeom>
          <a:ln w="25400">
            <a:solidFill>
              <a:srgbClr val="000000"/>
            </a:solidFill>
            <a:miter lim="400000"/>
            <a:tailEnd type="stealth"/>
          </a:ln>
        </p:spPr>
        <p:txBody>
          <a:bodyPr/>
          <a:lstStyle/>
          <a:p>
            <a:endParaRPr sz="2175"/>
          </a:p>
        </p:txBody>
      </p:sp>
      <p:sp>
        <p:nvSpPr>
          <p:cNvPr id="128" name="Shape 1374"/>
          <p:cNvSpPr/>
          <p:nvPr/>
        </p:nvSpPr>
        <p:spPr>
          <a:xfrm>
            <a:off x="5027827" y="6165280"/>
            <a:ext cx="1331525" cy="37022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17237" extrusionOk="0">
                <a:moveTo>
                  <a:pt x="21600" y="0"/>
                </a:moveTo>
                <a:cubicBezTo>
                  <a:pt x="15398" y="17346"/>
                  <a:pt x="8198" y="21600"/>
                  <a:pt x="0" y="12762"/>
                </a:cubicBezTo>
              </a:path>
            </a:pathLst>
          </a:custGeom>
          <a:ln w="25400">
            <a:solidFill>
              <a:srgbClr val="000000"/>
            </a:solidFill>
            <a:miter lim="400000"/>
            <a:tailEnd type="stealth"/>
          </a:ln>
        </p:spPr>
        <p:txBody>
          <a:bodyPr/>
          <a:lstStyle/>
          <a:p>
            <a:endParaRPr sz="2175"/>
          </a:p>
        </p:txBody>
      </p:sp>
      <p:sp>
        <p:nvSpPr>
          <p:cNvPr id="129" name="Shape 1349"/>
          <p:cNvSpPr/>
          <p:nvPr/>
        </p:nvSpPr>
        <p:spPr>
          <a:xfrm>
            <a:off x="5603115" y="5439992"/>
            <a:ext cx="1291511" cy="1339104"/>
          </a:xfrm>
          <a:prstGeom prst="rect">
            <a:avLst/>
          </a:prstGeom>
          <a:ln w="25400">
            <a:solidFill>
              <a:srgbClr val="000000"/>
            </a:solidFill>
            <a:miter lim="400000"/>
          </a:ln>
        </p:spPr>
        <p:txBody>
          <a:bodyPr lIns="38100" tIns="38100" rIns="38100" bIns="38100" anchor="ctr"/>
          <a:lstStyle/>
          <a:p>
            <a:pPr>
              <a:defRPr sz="2400"/>
            </a:pPr>
            <a:endParaRPr sz="1800"/>
          </a:p>
        </p:txBody>
      </p:sp>
      <p:pic>
        <p:nvPicPr>
          <p:cNvPr id="130" name="pasted-image.pdf"/>
          <p:cNvPicPr>
            <a:picLocks noChangeAspect="1"/>
          </p:cNvPicPr>
          <p:nvPr/>
        </p:nvPicPr>
        <p:blipFill>
          <a:blip r:embed="rId15">
            <a:extLst/>
          </a:blip>
          <a:stretch>
            <a:fillRect/>
          </a:stretch>
        </p:blipFill>
        <p:spPr>
          <a:xfrm rot="20698722">
            <a:off x="4582473" y="5868814"/>
            <a:ext cx="130649" cy="749514"/>
          </a:xfrm>
          <a:prstGeom prst="rect">
            <a:avLst/>
          </a:prstGeom>
          <a:ln w="12700">
            <a:miter lim="400000"/>
          </a:ln>
        </p:spPr>
      </p:pic>
      <p:sp>
        <p:nvSpPr>
          <p:cNvPr id="131" name="Shape 1351"/>
          <p:cNvSpPr/>
          <p:nvPr/>
        </p:nvSpPr>
        <p:spPr>
          <a:xfrm flipV="1">
            <a:off x="4011039" y="6253097"/>
            <a:ext cx="608906" cy="141139"/>
          </a:xfrm>
          <a:prstGeom prst="line">
            <a:avLst/>
          </a:prstGeom>
          <a:ln w="38100">
            <a:solidFill>
              <a:srgbClr val="000000"/>
            </a:solidFill>
            <a:prstDash val="sysDot"/>
            <a:miter lim="400000"/>
          </a:ln>
        </p:spPr>
        <p:txBody>
          <a:bodyPr lIns="38100" tIns="38100" rIns="38100" bIns="38100" anchor="ctr"/>
          <a:lstStyle/>
          <a:p>
            <a:pPr>
              <a:defRPr sz="2400"/>
            </a:pPr>
            <a:endParaRPr sz="180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4" name="Rectangle 133"/>
              <p:cNvSpPr/>
              <p:nvPr/>
            </p:nvSpPr>
            <p:spPr>
              <a:xfrm>
                <a:off x="4213836" y="6851105"/>
                <a:ext cx="2957348" cy="71231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3200" i="1">
                              <a:latin typeface="Cambria Math" charset="0"/>
                            </a:rPr>
                          </m:ctrlPr>
                        </m:sSubPr>
                        <m:e>
                          <m:d>
                            <m:dPr>
                              <m:begChr m:val="‖"/>
                              <m:endChr m:val="‖"/>
                              <m:ctrlPr>
                                <a:rPr lang="en-US" sz="3200" i="1">
                                  <a:latin typeface="Cambria Math" charset="0"/>
                                </a:rPr>
                              </m:ctrlPr>
                            </m:dPr>
                            <m:e>
                              <m:r>
                                <m:rPr>
                                  <m:sty m:val="p"/>
                                </m:rPr>
                                <a:rPr lang="en-US" sz="3200">
                                  <a:latin typeface="Cambria Math" panose="02040503050406030204" pitchFamily="18" charset="0"/>
                                </a:rPr>
                                <m:t>F</m:t>
                              </m:r>
                              <m:d>
                                <m:dPr>
                                  <m:ctrlPr>
                                    <a:rPr lang="en-US" sz="3200" i="1">
                                      <a:latin typeface="Cambria Math" charset="0"/>
                                    </a:rPr>
                                  </m:ctrlPr>
                                </m:d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US" sz="3200">
                                      <a:latin typeface="Cambria Math" panose="02040503050406030204" pitchFamily="18" charset="0"/>
                                    </a:rPr>
                                    <m:t>G</m:t>
                                  </m:r>
                                  <m:d>
                                    <m:dPr>
                                      <m:ctrlPr>
                                        <a:rPr lang="en-US" sz="3200" i="1">
                                          <a:latin typeface="Cambria Math" charset="0"/>
                                        </a:rPr>
                                      </m:ctrlPr>
                                    </m:dPr>
                                    <m:e>
                                      <m:r>
                                        <m:rPr>
                                          <m:sty m:val="p"/>
                                        </m:rPr>
                                        <a:rPr lang="en-US" sz="3200">
                                          <a:latin typeface="Cambria Math" panose="02040503050406030204" pitchFamily="18" charset="0"/>
                                        </a:rPr>
                                        <m:t>x</m:t>
                                      </m:r>
                                    </m:e>
                                  </m:d>
                                </m:e>
                              </m:d>
                              <m:r>
                                <a:rPr lang="en-US" sz="320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m:rPr>
                                  <m:sty m:val="p"/>
                                </m:rPr>
                                <a:rPr lang="en-US" sz="3200">
                                  <a:latin typeface="Cambria Math" panose="02040503050406030204" pitchFamily="18" charset="0"/>
                                </a:rPr>
                                <m:t>x</m:t>
                              </m:r>
                            </m:e>
                          </m:d>
                        </m:e>
                        <m:sub>
                          <m:r>
                            <a:rPr lang="en-US" sz="320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en-US" sz="3200" dirty="0"/>
              </a:p>
            </p:txBody>
          </p:sp>
        </mc:Choice>
        <mc:Fallback xmlns="">
          <p:sp>
            <p:nvSpPr>
              <p:cNvPr id="134" name="Rectangle 13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85036" y="6851104"/>
                <a:ext cx="2957348" cy="712311"/>
              </a:xfrm>
              <a:prstGeom prst="rect">
                <a:avLst/>
              </a:prstGeom>
              <a:blipFill rotWithShape="0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38" name="Straight Arrow Connector 137"/>
          <p:cNvCxnSpPr/>
          <p:nvPr/>
        </p:nvCxnSpPr>
        <p:spPr>
          <a:xfrm>
            <a:off x="4686720" y="4279978"/>
            <a:ext cx="0" cy="410886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6" name="pasted-image.pdf"/>
          <p:cNvPicPr>
            <a:picLocks noChangeAspect="1"/>
          </p:cNvPicPr>
          <p:nvPr/>
        </p:nvPicPr>
        <p:blipFill>
          <a:blip r:embed="rId21">
            <a:extLst/>
          </a:blip>
          <a:stretch>
            <a:fillRect/>
          </a:stretch>
        </p:blipFill>
        <p:spPr>
          <a:xfrm>
            <a:off x="3612983" y="3197015"/>
            <a:ext cx="257176" cy="266701"/>
          </a:xfrm>
          <a:prstGeom prst="rect">
            <a:avLst/>
          </a:prstGeom>
          <a:ln w="12700">
            <a:miter lim="400000"/>
          </a:ln>
        </p:spPr>
      </p:pic>
      <p:pic>
        <p:nvPicPr>
          <p:cNvPr id="37" name="pasted-image.pdf"/>
          <p:cNvPicPr>
            <a:picLocks noChangeAspect="1"/>
          </p:cNvPicPr>
          <p:nvPr/>
        </p:nvPicPr>
        <p:blipFill>
          <a:blip r:embed="rId22">
            <a:extLst/>
          </a:blip>
          <a:stretch>
            <a:fillRect/>
          </a:stretch>
        </p:blipFill>
        <p:spPr>
          <a:xfrm>
            <a:off x="4558133" y="3696468"/>
            <a:ext cx="257176" cy="333376"/>
          </a:xfrm>
          <a:prstGeom prst="rect">
            <a:avLst/>
          </a:prstGeom>
          <a:ln w="12700" cap="flat">
            <a:noFill/>
            <a:miter lim="400000"/>
          </a:ln>
          <a:effectLst/>
        </p:spPr>
      </p:pic>
      <p:pic>
        <p:nvPicPr>
          <p:cNvPr id="38" name="pasted-image.pdf"/>
          <p:cNvPicPr>
            <a:picLocks noChangeAspect="1"/>
          </p:cNvPicPr>
          <p:nvPr/>
        </p:nvPicPr>
        <p:blipFill>
          <a:blip r:embed="rId23">
            <a:extLst/>
          </a:blip>
          <a:stretch>
            <a:fillRect/>
          </a:stretch>
        </p:blipFill>
        <p:spPr>
          <a:xfrm>
            <a:off x="2689486" y="3828204"/>
            <a:ext cx="225363" cy="201641"/>
          </a:xfrm>
          <a:prstGeom prst="rect">
            <a:avLst/>
          </a:prstGeom>
          <a:ln w="12700">
            <a:miter lim="400000"/>
          </a:ln>
        </p:spPr>
      </p:pic>
      <p:pic>
        <p:nvPicPr>
          <p:cNvPr id="39" name="pasted-image.pdf"/>
          <p:cNvPicPr>
            <a:picLocks noChangeAspect="1"/>
          </p:cNvPicPr>
          <p:nvPr/>
        </p:nvPicPr>
        <p:blipFill>
          <a:blip r:embed="rId24">
            <a:extLst/>
          </a:blip>
          <a:stretch>
            <a:fillRect/>
          </a:stretch>
        </p:blipFill>
        <p:spPr>
          <a:xfrm>
            <a:off x="6451031" y="3704992"/>
            <a:ext cx="228600" cy="324852"/>
          </a:xfrm>
          <a:prstGeom prst="rect">
            <a:avLst/>
          </a:prstGeom>
          <a:ln w="12700">
            <a:miter lim="400000"/>
          </a:ln>
        </p:spPr>
      </p:pic>
      <p:pic>
        <p:nvPicPr>
          <p:cNvPr id="40" name="Picture 4" descr="https://taesung89.github.io/cyclegan/images/horse-to-zebra-supplemental/train_cherrypicked/fake_B/horse2zebra_153_50_fake_B.jpg"/>
          <p:cNvPicPr>
            <a:picLocks noChangeAspect="1" noChangeArrowheads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99576" y="4312853"/>
            <a:ext cx="1261872" cy="1261872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40" descr="https://taesung89.github.io/cyclegan/images/horse-to-zebra-supplemental/train_cherrypicked/real_A/horse2zebra_153_50_real_A.jpg"/>
          <p:cNvPicPr>
            <a:picLocks noChangeAspect="1" noChangeArrowheads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0930" y="4312853"/>
            <a:ext cx="1261559" cy="1261559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2" descr="https://taesung89.github.io/cyclegan/images/horse-to-zebra-supplemental/train_cherrypicked/real_A/horse2zebra_716_50_real_A.jpg"/>
          <p:cNvPicPr>
            <a:picLocks noChangeAspect="1" noChangeArrowheads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0930" y="2539922"/>
            <a:ext cx="1261872" cy="1261872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6" descr="https://taesung89.github.io/cyclegan/images/horse-to-zebra-supplemental/train_cherrypicked/real_A/horse2zebra_263_50_real_A.jpg"/>
          <p:cNvPicPr>
            <a:picLocks noChangeAspect="1" noChangeArrowheads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0930" y="6056961"/>
            <a:ext cx="1261872" cy="1261872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4" name="Straight Arrow Connector 43"/>
          <p:cNvCxnSpPr/>
          <p:nvPr/>
        </p:nvCxnSpPr>
        <p:spPr>
          <a:xfrm>
            <a:off x="9379880" y="3199839"/>
            <a:ext cx="1327087" cy="174395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Arrow Connector 44"/>
          <p:cNvCxnSpPr/>
          <p:nvPr/>
        </p:nvCxnSpPr>
        <p:spPr>
          <a:xfrm>
            <a:off x="9372645" y="4943789"/>
            <a:ext cx="1326931" cy="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Arrow Connector 45"/>
          <p:cNvCxnSpPr/>
          <p:nvPr/>
        </p:nvCxnSpPr>
        <p:spPr>
          <a:xfrm flipV="1">
            <a:off x="9372802" y="4943789"/>
            <a:ext cx="1326774" cy="1744108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7" name="Picture 2" descr="https://taesung89.github.io/cyclegan/images/horse-to-zebra-supplemental/train_cherrypicked/real_A/horse2zebra_153_50_real_A.jpg"/>
          <p:cNvPicPr>
            <a:picLocks noChangeAspect="1" noChangeArrowheads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31824" y="4312853"/>
            <a:ext cx="1261559" cy="1261559"/>
          </a:xfrm>
          <a:prstGeom prst="rect">
            <a:avLst/>
          </a:prstGeom>
          <a:ln w="76200"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2" descr="https://taesung89.github.io/cyclegan/images/horse-to-zebra-supplemental/train_cherrypicked/real_A/horse2zebra_716_50_real_A.jpg"/>
          <p:cNvPicPr>
            <a:picLocks noChangeAspect="1" noChangeArrowheads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0617" y="2569059"/>
            <a:ext cx="1261872" cy="1261872"/>
          </a:xfrm>
          <a:prstGeom prst="rect">
            <a:avLst/>
          </a:prstGeom>
          <a:ln w="76200"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6" descr="https://taesung89.github.io/cyclegan/images/horse-to-zebra-supplemental/train_cherrypicked/real_A/horse2zebra_263_50_real_A.jpg"/>
          <p:cNvPicPr>
            <a:picLocks noChangeAspect="1" noChangeArrowheads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0930" y="6056961"/>
            <a:ext cx="1261872" cy="1261872"/>
          </a:xfrm>
          <a:prstGeom prst="rect">
            <a:avLst/>
          </a:prstGeom>
          <a:ln w="76200"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0" name="Straight Arrow Connector 49"/>
          <p:cNvCxnSpPr>
            <a:endCxn id="56" idx="1"/>
          </p:cNvCxnSpPr>
          <p:nvPr/>
        </p:nvCxnSpPr>
        <p:spPr>
          <a:xfrm>
            <a:off x="11961448" y="4943632"/>
            <a:ext cx="970376" cy="1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Rectangle 50"/>
          <p:cNvSpPr/>
          <p:nvPr/>
        </p:nvSpPr>
        <p:spPr>
          <a:xfrm>
            <a:off x="9782624" y="1713344"/>
            <a:ext cx="2861168" cy="6093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360" dirty="0">
                <a:solidFill>
                  <a:srgbClr val="FF0000"/>
                </a:solidFill>
              </a:rPr>
              <a:t>Large</a:t>
            </a:r>
            <a:r>
              <a:rPr lang="en-US" sz="3360" dirty="0"/>
              <a:t> cycle loss</a:t>
            </a:r>
            <a:endParaRPr lang="en-US" sz="3360" dirty="0">
              <a:solidFill>
                <a:schemeClr val="tx1"/>
              </a:solidFill>
            </a:endParaRPr>
          </a:p>
        </p:txBody>
      </p:sp>
      <p:sp>
        <p:nvSpPr>
          <p:cNvPr id="52" name="Rectangle 51"/>
          <p:cNvSpPr/>
          <p:nvPr/>
        </p:nvSpPr>
        <p:spPr>
          <a:xfrm>
            <a:off x="9782624" y="1713344"/>
            <a:ext cx="2862643" cy="6093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360" dirty="0">
                <a:solidFill>
                  <a:srgbClr val="00B050"/>
                </a:solidFill>
              </a:rPr>
              <a:t>Small</a:t>
            </a:r>
            <a:r>
              <a:rPr lang="en-US" sz="3360" dirty="0"/>
              <a:t> cycle loss</a:t>
            </a:r>
            <a:endParaRPr lang="en-US" sz="3360" dirty="0">
              <a:solidFill>
                <a:schemeClr val="tx1"/>
              </a:solidFill>
            </a:endParaRPr>
          </a:p>
        </p:txBody>
      </p:sp>
      <p:pic>
        <p:nvPicPr>
          <p:cNvPr id="53" name="Picture 2" descr="https://taesung89.github.io/cyclegan/images/horse-to-zebra-supplemental/train_cherrypicked/real_A/horse2zebra_153_50_real_A.jpg"/>
          <p:cNvPicPr>
            <a:picLocks noChangeAspect="1" noChangeArrowheads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0930" y="4312853"/>
            <a:ext cx="1261559" cy="1261559"/>
          </a:xfrm>
          <a:prstGeom prst="rect">
            <a:avLst/>
          </a:prstGeom>
          <a:ln w="76200">
            <a:solidFill>
              <a:srgbClr val="00B05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4" name="Connector: Curved 9"/>
          <p:cNvCxnSpPr>
            <a:stCxn id="56" idx="2"/>
          </p:cNvCxnSpPr>
          <p:nvPr/>
        </p:nvCxnSpPr>
        <p:spPr>
          <a:xfrm rot="5400000">
            <a:off x="11152157" y="3163965"/>
            <a:ext cx="12700" cy="4820894"/>
          </a:xfrm>
          <a:prstGeom prst="curvedConnector3">
            <a:avLst>
              <a:gd name="adj1" fmla="val 3821055"/>
            </a:avLst>
          </a:prstGeom>
          <a:ln w="76200">
            <a:solidFill>
              <a:srgbClr val="00B050"/>
            </a:solidFill>
            <a:prstDash val="sysDot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Connector: Curved 12"/>
          <p:cNvCxnSpPr>
            <a:stCxn id="56" idx="0"/>
          </p:cNvCxnSpPr>
          <p:nvPr/>
        </p:nvCxnSpPr>
        <p:spPr>
          <a:xfrm rot="16200000" flipV="1">
            <a:off x="10911118" y="1661366"/>
            <a:ext cx="1112858" cy="4190115"/>
          </a:xfrm>
          <a:prstGeom prst="curvedConnector2">
            <a:avLst/>
          </a:prstGeom>
          <a:ln w="76200">
            <a:solidFill>
              <a:srgbClr val="FF0000"/>
            </a:solidFill>
            <a:prstDash val="sysDot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Connector: Curved 59"/>
          <p:cNvCxnSpPr>
            <a:stCxn id="56" idx="2"/>
          </p:cNvCxnSpPr>
          <p:nvPr/>
        </p:nvCxnSpPr>
        <p:spPr>
          <a:xfrm rot="5400000">
            <a:off x="10910961" y="4036253"/>
            <a:ext cx="1113485" cy="4189802"/>
          </a:xfrm>
          <a:prstGeom prst="curvedConnector2">
            <a:avLst/>
          </a:prstGeom>
          <a:ln w="76200">
            <a:solidFill>
              <a:srgbClr val="FF0000"/>
            </a:solidFill>
            <a:prstDash val="sysDot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TextBox 56"/>
          <p:cNvSpPr txBox="1"/>
          <p:nvPr/>
        </p:nvSpPr>
        <p:spPr>
          <a:xfrm>
            <a:off x="8479805" y="7706380"/>
            <a:ext cx="61505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altLang="zh-CN" sz="2800" dirty="0" smtClean="0">
                <a:latin typeface="+mj-lt"/>
              </a:rPr>
              <a:t>[</a:t>
            </a:r>
            <a:r>
              <a:rPr lang="en-US" sz="2800" dirty="0" smtClean="0">
                <a:latin typeface="+mj-lt"/>
              </a:rPr>
              <a:t>Zhu</a:t>
            </a:r>
            <a:r>
              <a:rPr lang="en-US" sz="2800" dirty="0">
                <a:latin typeface="+mj-lt"/>
              </a:rPr>
              <a:t>*, </a:t>
            </a:r>
            <a:r>
              <a:rPr lang="en-US" sz="2800" dirty="0" smtClean="0">
                <a:latin typeface="+mj-lt"/>
              </a:rPr>
              <a:t>Park</a:t>
            </a:r>
            <a:r>
              <a:rPr lang="en-US" sz="2800" dirty="0">
                <a:latin typeface="+mj-lt"/>
              </a:rPr>
              <a:t>*, </a:t>
            </a:r>
            <a:r>
              <a:rPr lang="en-US" sz="2800" dirty="0" smtClean="0">
                <a:latin typeface="+mj-lt"/>
              </a:rPr>
              <a:t>Isola</a:t>
            </a:r>
            <a:r>
              <a:rPr lang="en-US" sz="2800" dirty="0">
                <a:latin typeface="+mj-lt"/>
              </a:rPr>
              <a:t>, and </a:t>
            </a:r>
            <a:r>
              <a:rPr lang="en-US" sz="2800" dirty="0" err="1" smtClean="0">
                <a:latin typeface="+mj-lt"/>
              </a:rPr>
              <a:t>Efros</a:t>
            </a:r>
            <a:r>
              <a:rPr lang="en-US" altLang="zh-CN" sz="2800" dirty="0" smtClean="0">
                <a:latin typeface="+mj-lt"/>
              </a:rPr>
              <a:t>,</a:t>
            </a:r>
            <a:r>
              <a:rPr lang="zh-CN" altLang="en-US" sz="2800" dirty="0" smtClean="0">
                <a:latin typeface="+mj-lt"/>
              </a:rPr>
              <a:t> </a:t>
            </a:r>
            <a:r>
              <a:rPr lang="en-US" altLang="zh-CN" sz="2800" dirty="0" smtClean="0">
                <a:latin typeface="+mj-lt"/>
              </a:rPr>
              <a:t>ICCV</a:t>
            </a:r>
            <a:r>
              <a:rPr lang="zh-CN" altLang="en-US" sz="2800" dirty="0" smtClean="0">
                <a:latin typeface="+mj-lt"/>
              </a:rPr>
              <a:t> </a:t>
            </a:r>
            <a:r>
              <a:rPr lang="en-US" altLang="zh-CN" sz="2800" dirty="0" smtClean="0">
                <a:latin typeface="+mj-lt"/>
              </a:rPr>
              <a:t>2017]</a:t>
            </a:r>
            <a:endParaRPr lang="en-US" sz="2800" dirty="0">
              <a:latin typeface="+mj-lt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8" name="Rectangle 57"/>
              <p:cNvSpPr/>
              <p:nvPr/>
            </p:nvSpPr>
            <p:spPr>
              <a:xfrm>
                <a:off x="3888494" y="4732302"/>
                <a:ext cx="1887247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zh-CN" sz="3200" b="0" i="1" smtClean="0">
                              <a:latin typeface="Cambria Math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altLang="zh-CN" sz="3200" b="0" i="0" smtClean="0">
                              <a:latin typeface="Cambria Math" charset="0"/>
                            </a:rPr>
                            <m:t>D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US" altLang="zh-CN" sz="3200" b="0" i="0" smtClean="0">
                              <a:latin typeface="Cambria Math" charset="0"/>
                            </a:rPr>
                            <m:t>Y</m:t>
                          </m:r>
                        </m:sub>
                      </m:sSub>
                      <m:r>
                        <a:rPr lang="en-US" altLang="zh-CN" sz="3200" b="0" i="0" smtClean="0">
                          <a:latin typeface="Cambria Math" charset="0"/>
                        </a:rPr>
                        <m:t>(</m:t>
                      </m:r>
                      <m:r>
                        <m:rPr>
                          <m:sty m:val="p"/>
                        </m:rPr>
                        <a:rPr lang="en-US" altLang="zh-CN" sz="3200" b="0" i="0" smtClean="0">
                          <a:latin typeface="Cambria Math" charset="0"/>
                        </a:rPr>
                        <m:t>G</m:t>
                      </m:r>
                      <m:d>
                        <m:dPr>
                          <m:ctrlPr>
                            <a:rPr lang="en-US" altLang="zh-CN" sz="3200" b="0" i="1" smtClean="0">
                              <a:latin typeface="Cambria Math" charset="0"/>
                            </a:rPr>
                          </m:ctrlPr>
                        </m:dPr>
                        <m:e>
                          <m:r>
                            <m:rPr>
                              <m:sty m:val="p"/>
                            </m:rPr>
                            <a:rPr lang="en-US" altLang="zh-CN" sz="3200" b="0" i="0" smtClean="0">
                              <a:latin typeface="Cambria Math" charset="0"/>
                            </a:rPr>
                            <m:t>x</m:t>
                          </m:r>
                        </m:e>
                      </m:d>
                      <m:r>
                        <a:rPr lang="en-US" altLang="zh-CN" sz="3200" b="0" i="0" smtClean="0">
                          <a:latin typeface="Cambria Math" charset="0"/>
                        </a:rPr>
                        <m:t>)</m:t>
                      </m:r>
                    </m:oMath>
                  </m:oMathPara>
                </a14:m>
                <a:endParaRPr lang="en-US" sz="3200" dirty="0"/>
              </a:p>
            </p:txBody>
          </p:sp>
        </mc:Choice>
        <mc:Fallback xmlns="">
          <p:sp>
            <p:nvSpPr>
              <p:cNvPr id="58" name="Rectangle 5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88494" y="4732302"/>
                <a:ext cx="1887247" cy="584775"/>
              </a:xfrm>
              <a:prstGeom prst="rect">
                <a:avLst/>
              </a:prstGeom>
              <a:blipFill rotWithShape="0">
                <a:blip r:embed="rId2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9" name="TextBox 58"/>
          <p:cNvSpPr txBox="1"/>
          <p:nvPr/>
        </p:nvSpPr>
        <p:spPr>
          <a:xfrm>
            <a:off x="1723119" y="5904115"/>
            <a:ext cx="2301464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altLang="zh-CN" sz="2600" dirty="0" smtClean="0"/>
              <a:t>Reconstruction</a:t>
            </a:r>
            <a:r>
              <a:rPr lang="zh-CN" altLang="en-US" sz="2600" dirty="0" smtClean="0"/>
              <a:t> </a:t>
            </a:r>
            <a:endParaRPr lang="en-US" altLang="zh-CN" sz="2600" dirty="0" smtClean="0"/>
          </a:p>
          <a:p>
            <a:pPr algn="ctr"/>
            <a:r>
              <a:rPr lang="en-US" altLang="zh-CN" sz="2600" dirty="0" smtClean="0"/>
              <a:t>error</a:t>
            </a:r>
            <a:endParaRPr lang="en-US" sz="2600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14807095"/>
      </p:ext>
    </p:extLst>
  </p:cSld>
  <p:clrMapOvr>
    <a:masterClrMapping/>
  </p:clrMapOvr>
  <p:transition spd="med" advTm="18216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" grpId="0"/>
      <p:bldP spid="52" grpId="0"/>
      <p:bldP spid="52" grpId="1"/>
    </p:bld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https://taesung89.github.io/cyclegan/images/horse-to-zebra-supplemental/train_cherrypicked/real_A/horse2zebra_153_50_real_A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0796" y="2321584"/>
            <a:ext cx="946169" cy="946169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https://taesung89.github.io/cyclegan/images/horse-to-zebra-supplemental/train_cherrypicked/fake_B/horse2zebra_153_50_fake_B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3668" y="2321580"/>
            <a:ext cx="946404" cy="946404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https://taesung89.github.io/cyclegan/images/horse-to-zebra-supplemental/train_cherrypicked/real_A/horse2zebra_153_50_real_A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3068" y="2321586"/>
            <a:ext cx="946169" cy="946169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https://taesung89.github.io/cyclegan/images/horse-to-zebra-supplemental/train_cherrypicked/real_B/horse2zebra_342_50_real_B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2971" y="2321580"/>
            <a:ext cx="946404" cy="946404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https://taesung89.github.io/cyclegan/images/horse-to-zebra-supplemental/train_cherrypicked/real_B/horse2zebra_342_50_real_B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65650" y="2321580"/>
            <a:ext cx="946404" cy="946404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s://taesung89.github.io/cyclegan/images/horse-to-zebra-supplemental/train_cherrypicked/fake_A/horse2zebra_342_50_fake_A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59311" y="2321580"/>
            <a:ext cx="946404" cy="946404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5" name="Rectangle 14"/>
              <p:cNvSpPr/>
              <p:nvPr/>
            </p:nvSpPr>
            <p:spPr>
              <a:xfrm>
                <a:off x="4309572" y="1882553"/>
                <a:ext cx="880369" cy="4801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2520">
                          <a:latin typeface="Cambria Math" panose="02040503050406030204" pitchFamily="18" charset="0"/>
                        </a:rPr>
                        <m:t>G</m:t>
                      </m:r>
                      <m:r>
                        <a:rPr lang="en-US" sz="2520">
                          <a:latin typeface="Cambria Math" panose="02040503050406030204" pitchFamily="18" charset="0"/>
                        </a:rPr>
                        <m:t>(</m:t>
                      </m:r>
                      <m:r>
                        <m:rPr>
                          <m:sty m:val="p"/>
                        </m:rPr>
                        <a:rPr lang="en-US" sz="2520">
                          <a:latin typeface="Cambria Math" panose="02040503050406030204" pitchFamily="18" charset="0"/>
                        </a:rPr>
                        <m:t>x</m:t>
                      </m:r>
                      <m:r>
                        <a:rPr lang="en-US" sz="252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US" sz="2520" dirty="0"/>
              </a:p>
            </p:txBody>
          </p:sp>
        </mc:Choice>
        <mc:Fallback xmlns="">
          <p:sp>
            <p:nvSpPr>
              <p:cNvPr id="15" name="Rectangle 1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80771" y="1882552"/>
                <a:ext cx="880369" cy="480131"/>
              </a:xfrm>
              <a:prstGeom prst="rect">
                <a:avLst/>
              </a:prstGeom>
              <a:blipFill rotWithShape="0">
                <a:blip r:embed="rId9"/>
                <a:stretch>
                  <a:fillRect r="-3472" b="-1772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Rectangle 15"/>
              <p:cNvSpPr/>
              <p:nvPr/>
            </p:nvSpPr>
            <p:spPr>
              <a:xfrm>
                <a:off x="5857040" y="1882553"/>
                <a:ext cx="1321772" cy="4801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2520">
                          <a:latin typeface="Cambria Math" panose="02040503050406030204" pitchFamily="18" charset="0"/>
                        </a:rPr>
                        <m:t>F</m:t>
                      </m:r>
                      <m:r>
                        <a:rPr lang="en-US" sz="2520">
                          <a:latin typeface="Cambria Math" panose="02040503050406030204" pitchFamily="18" charset="0"/>
                        </a:rPr>
                        <m:t>(</m:t>
                      </m:r>
                      <m:r>
                        <m:rPr>
                          <m:sty m:val="p"/>
                        </m:rPr>
                        <a:rPr lang="en-US" sz="2520">
                          <a:latin typeface="Cambria Math" panose="02040503050406030204" pitchFamily="18" charset="0"/>
                        </a:rPr>
                        <m:t>G</m:t>
                      </m:r>
                      <m:d>
                        <m:dPr>
                          <m:ctrlPr>
                            <a:rPr lang="en-US" sz="2520" i="1">
                              <a:latin typeface="Cambria Math" charset="0"/>
                            </a:rPr>
                          </m:ctrlPr>
                        </m:dPr>
                        <m:e>
                          <m:r>
                            <m:rPr>
                              <m:sty m:val="p"/>
                            </m:rPr>
                            <a:rPr lang="en-US" sz="2520">
                              <a:latin typeface="Cambria Math" panose="02040503050406030204" pitchFamily="18" charset="0"/>
                            </a:rPr>
                            <m:t>x</m:t>
                          </m:r>
                        </m:e>
                      </m:d>
                      <m:r>
                        <a:rPr lang="en-US" sz="252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US" sz="2520" dirty="0"/>
              </a:p>
            </p:txBody>
          </p:sp>
        </mc:Choice>
        <mc:Fallback xmlns="">
          <p:sp>
            <p:nvSpPr>
              <p:cNvPr id="16" name="Rectangle 1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28240" y="1882552"/>
                <a:ext cx="1321772" cy="480131"/>
              </a:xfrm>
              <a:prstGeom prst="rect">
                <a:avLst/>
              </a:prstGeom>
              <a:blipFill rotWithShape="0">
                <a:blip r:embed="rId10"/>
                <a:stretch>
                  <a:fillRect r="-1843" b="-1772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Rectangle 16"/>
              <p:cNvSpPr/>
              <p:nvPr/>
            </p:nvSpPr>
            <p:spPr>
              <a:xfrm>
                <a:off x="2566931" y="1882553"/>
                <a:ext cx="413896" cy="4801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2520">
                          <a:latin typeface="Cambria Math" panose="02040503050406030204" pitchFamily="18" charset="0"/>
                        </a:rPr>
                        <m:t>x</m:t>
                      </m:r>
                    </m:oMath>
                  </m:oMathPara>
                </a14:m>
                <a:endParaRPr lang="en-US" sz="2520" dirty="0"/>
              </a:p>
            </p:txBody>
          </p:sp>
        </mc:Choice>
        <mc:Fallback xmlns="">
          <p:sp>
            <p:nvSpPr>
              <p:cNvPr id="17" name="Rectangle 1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8131" y="1882552"/>
                <a:ext cx="413896" cy="480131"/>
              </a:xfrm>
              <a:prstGeom prst="rect">
                <a:avLst/>
              </a:prstGeom>
              <a:blipFill rotWithShape="0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Rectangle 17"/>
              <p:cNvSpPr/>
              <p:nvPr/>
            </p:nvSpPr>
            <p:spPr>
              <a:xfrm>
                <a:off x="9578876" y="1882554"/>
                <a:ext cx="864339" cy="4801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2520">
                          <a:latin typeface="Cambria Math" panose="02040503050406030204" pitchFamily="18" charset="0"/>
                        </a:rPr>
                        <m:t>F</m:t>
                      </m:r>
                      <m:r>
                        <a:rPr lang="en-US" sz="2520">
                          <a:latin typeface="Cambria Math" panose="02040503050406030204" pitchFamily="18" charset="0"/>
                        </a:rPr>
                        <m:t>(</m:t>
                      </m:r>
                      <m:r>
                        <m:rPr>
                          <m:sty m:val="p"/>
                        </m:rPr>
                        <a:rPr lang="en-US" sz="2520">
                          <a:latin typeface="Cambria Math" panose="02040503050406030204" pitchFamily="18" charset="0"/>
                        </a:rPr>
                        <m:t>y</m:t>
                      </m:r>
                      <m:r>
                        <a:rPr lang="en-US" sz="252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US" sz="2520" dirty="0"/>
              </a:p>
            </p:txBody>
          </p:sp>
        </mc:Choice>
        <mc:Fallback xmlns="">
          <p:sp>
            <p:nvSpPr>
              <p:cNvPr id="18" name="Rectangle 1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50075" y="1882553"/>
                <a:ext cx="864339" cy="480131"/>
              </a:xfrm>
              <a:prstGeom prst="rect">
                <a:avLst/>
              </a:prstGeom>
              <a:blipFill rotWithShape="0">
                <a:blip r:embed="rId12"/>
                <a:stretch>
                  <a:fillRect r="-2817" b="-1772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Rectangle 18"/>
              <p:cNvSpPr/>
              <p:nvPr/>
            </p:nvSpPr>
            <p:spPr>
              <a:xfrm>
                <a:off x="11223801" y="1882554"/>
                <a:ext cx="1321772" cy="4801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2520">
                          <a:latin typeface="Cambria Math" panose="02040503050406030204" pitchFamily="18" charset="0"/>
                        </a:rPr>
                        <m:t>G</m:t>
                      </m:r>
                      <m:r>
                        <a:rPr lang="en-US" sz="2520">
                          <a:latin typeface="Cambria Math" panose="02040503050406030204" pitchFamily="18" charset="0"/>
                        </a:rPr>
                        <m:t>(</m:t>
                      </m:r>
                      <m:r>
                        <m:rPr>
                          <m:sty m:val="p"/>
                        </m:rPr>
                        <a:rPr lang="en-US" sz="2520">
                          <a:latin typeface="Cambria Math" panose="02040503050406030204" pitchFamily="18" charset="0"/>
                        </a:rPr>
                        <m:t>F</m:t>
                      </m:r>
                      <m:d>
                        <m:dPr>
                          <m:ctrlPr>
                            <a:rPr lang="en-US" sz="2520" i="1">
                              <a:latin typeface="Cambria Math" charset="0"/>
                            </a:rPr>
                          </m:ctrlPr>
                        </m:dPr>
                        <m:e>
                          <m:r>
                            <m:rPr>
                              <m:sty m:val="p"/>
                            </m:rPr>
                            <a:rPr lang="en-US" sz="2520">
                              <a:latin typeface="Cambria Math" panose="02040503050406030204" pitchFamily="18" charset="0"/>
                            </a:rPr>
                            <m:t>x</m:t>
                          </m:r>
                        </m:e>
                      </m:d>
                      <m:r>
                        <a:rPr lang="en-US" sz="252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US" sz="2520" dirty="0"/>
              </a:p>
            </p:txBody>
          </p:sp>
        </mc:Choice>
        <mc:Fallback xmlns="">
          <p:sp>
            <p:nvSpPr>
              <p:cNvPr id="19" name="Rectangle 1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95001" y="1882553"/>
                <a:ext cx="1321772" cy="480131"/>
              </a:xfrm>
              <a:prstGeom prst="rect">
                <a:avLst/>
              </a:prstGeom>
              <a:blipFill rotWithShape="0">
                <a:blip r:embed="rId13"/>
                <a:stretch>
                  <a:fillRect r="-1843" b="-1772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Rectangle 19"/>
              <p:cNvSpPr/>
              <p:nvPr/>
            </p:nvSpPr>
            <p:spPr>
              <a:xfrm>
                <a:off x="7803644" y="1882554"/>
                <a:ext cx="445058" cy="4801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520" i="1">
                          <a:latin typeface="Cambria Math" panose="02040503050406030204" pitchFamily="18" charset="0"/>
                        </a:rPr>
                        <m:t>𝑦</m:t>
                      </m:r>
                    </m:oMath>
                  </m:oMathPara>
                </a14:m>
                <a:endParaRPr lang="en-US" sz="2520" dirty="0"/>
              </a:p>
            </p:txBody>
          </p:sp>
        </mc:Choice>
        <mc:Fallback xmlns="">
          <p:sp>
            <p:nvSpPr>
              <p:cNvPr id="20" name="Rectangle 1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74844" y="1882553"/>
                <a:ext cx="445058" cy="480131"/>
              </a:xfrm>
              <a:prstGeom prst="rect">
                <a:avLst/>
              </a:prstGeom>
              <a:blipFill rotWithShape="0">
                <a:blip r:embed="rId14"/>
                <a:stretch>
                  <a:fillRect b="-886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5" name="Shape 1354"/>
          <p:cNvSpPr/>
          <p:nvPr/>
        </p:nvSpPr>
        <p:spPr>
          <a:xfrm>
            <a:off x="8100066" y="6243572"/>
            <a:ext cx="191554" cy="191554"/>
          </a:xfrm>
          <a:prstGeom prst="ellipse">
            <a:avLst/>
          </a:prstGeom>
          <a:solidFill>
            <a:schemeClr val="accent1"/>
          </a:solidFill>
          <a:ln w="25400">
            <a:solidFill>
              <a:srgbClr val="000000"/>
            </a:solidFill>
            <a:miter lim="400000"/>
          </a:ln>
        </p:spPr>
        <p:txBody>
          <a:bodyPr lIns="38100" tIns="38100" rIns="38100" bIns="38100" anchor="ctr"/>
          <a:lstStyle/>
          <a:p>
            <a:pPr>
              <a:defRPr sz="2400">
                <a:solidFill>
                  <a:srgbClr val="FFFFFF"/>
                </a:solidFill>
              </a:defRPr>
            </a:pPr>
            <a:endParaRPr sz="1800"/>
          </a:p>
        </p:txBody>
      </p:sp>
      <p:sp>
        <p:nvSpPr>
          <p:cNvPr id="76" name="Shape 1355"/>
          <p:cNvSpPr/>
          <p:nvPr/>
        </p:nvSpPr>
        <p:spPr>
          <a:xfrm>
            <a:off x="9697452" y="6306993"/>
            <a:ext cx="191554" cy="191554"/>
          </a:xfrm>
          <a:prstGeom prst="ellipse">
            <a:avLst/>
          </a:prstGeom>
          <a:solidFill>
            <a:srgbClr val="FF0000"/>
          </a:solidFill>
          <a:ln w="25400">
            <a:solidFill>
              <a:srgbClr val="000000"/>
            </a:solidFill>
            <a:miter lim="400000"/>
          </a:ln>
        </p:spPr>
        <p:txBody>
          <a:bodyPr lIns="38100" tIns="38100" rIns="38100" bIns="38100" anchor="ctr"/>
          <a:lstStyle/>
          <a:p>
            <a:pPr>
              <a:defRPr sz="2400">
                <a:solidFill>
                  <a:srgbClr val="FFFFFF"/>
                </a:solidFill>
              </a:defRPr>
            </a:pPr>
            <a:endParaRPr sz="1800"/>
          </a:p>
        </p:txBody>
      </p:sp>
      <p:pic>
        <p:nvPicPr>
          <p:cNvPr id="77" name="pasted-image.pdf"/>
          <p:cNvPicPr>
            <a:picLocks noChangeAspect="1"/>
          </p:cNvPicPr>
          <p:nvPr/>
        </p:nvPicPr>
        <p:blipFill>
          <a:blip r:embed="rId15">
            <a:extLst/>
          </a:blip>
          <a:stretch>
            <a:fillRect/>
          </a:stretch>
        </p:blipFill>
        <p:spPr>
          <a:xfrm>
            <a:off x="7758818" y="5559594"/>
            <a:ext cx="285751" cy="238126"/>
          </a:xfrm>
          <a:prstGeom prst="rect">
            <a:avLst/>
          </a:prstGeom>
          <a:ln w="12700">
            <a:miter lim="400000"/>
          </a:ln>
        </p:spPr>
      </p:pic>
      <p:pic>
        <p:nvPicPr>
          <p:cNvPr id="78" name="pasted-image.pdf"/>
          <p:cNvPicPr>
            <a:picLocks noChangeAspect="1"/>
          </p:cNvPicPr>
          <p:nvPr/>
        </p:nvPicPr>
        <p:blipFill>
          <a:blip r:embed="rId16">
            <a:extLst/>
          </a:blip>
          <a:stretch>
            <a:fillRect/>
          </a:stretch>
        </p:blipFill>
        <p:spPr>
          <a:xfrm>
            <a:off x="10067220" y="5559594"/>
            <a:ext cx="257176" cy="238126"/>
          </a:xfrm>
          <a:prstGeom prst="rect">
            <a:avLst/>
          </a:prstGeom>
          <a:ln w="12700">
            <a:miter lim="400000"/>
          </a:ln>
        </p:spPr>
      </p:pic>
      <p:sp>
        <p:nvSpPr>
          <p:cNvPr id="79" name="Shape 1358"/>
          <p:cNvSpPr/>
          <p:nvPr/>
        </p:nvSpPr>
        <p:spPr>
          <a:xfrm>
            <a:off x="7669158" y="5439989"/>
            <a:ext cx="1291512" cy="1339104"/>
          </a:xfrm>
          <a:prstGeom prst="rect">
            <a:avLst/>
          </a:prstGeom>
          <a:ln w="25400">
            <a:solidFill>
              <a:srgbClr val="000000"/>
            </a:solidFill>
            <a:miter lim="400000"/>
          </a:ln>
        </p:spPr>
        <p:txBody>
          <a:bodyPr lIns="38100" tIns="38100" rIns="38100" bIns="38100" anchor="ctr"/>
          <a:lstStyle/>
          <a:p>
            <a:pPr>
              <a:defRPr sz="2400"/>
            </a:pPr>
            <a:endParaRPr sz="1800"/>
          </a:p>
        </p:txBody>
      </p:sp>
      <p:sp>
        <p:nvSpPr>
          <p:cNvPr id="82" name="Shape 1361"/>
          <p:cNvSpPr/>
          <p:nvPr/>
        </p:nvSpPr>
        <p:spPr>
          <a:xfrm>
            <a:off x="9103938" y="5439989"/>
            <a:ext cx="1291511" cy="1339104"/>
          </a:xfrm>
          <a:prstGeom prst="rect">
            <a:avLst/>
          </a:prstGeom>
          <a:ln w="25400">
            <a:solidFill>
              <a:srgbClr val="000000"/>
            </a:solidFill>
            <a:miter lim="400000"/>
          </a:ln>
        </p:spPr>
        <p:txBody>
          <a:bodyPr lIns="38100" tIns="38100" rIns="38100" bIns="38100" anchor="ctr"/>
          <a:lstStyle/>
          <a:p>
            <a:pPr>
              <a:defRPr sz="2400"/>
            </a:pPr>
            <a:endParaRPr sz="1800"/>
          </a:p>
        </p:txBody>
      </p:sp>
      <p:pic>
        <p:nvPicPr>
          <p:cNvPr id="83" name="pasted-image.pdf"/>
          <p:cNvPicPr>
            <a:picLocks/>
          </p:cNvPicPr>
          <p:nvPr/>
        </p:nvPicPr>
        <p:blipFill>
          <a:blip r:embed="rId17">
            <a:extLst/>
          </a:blip>
          <a:srcRect/>
          <a:stretch>
            <a:fillRect/>
          </a:stretch>
        </p:blipFill>
        <p:spPr>
          <a:xfrm rot="20532180" flipH="1">
            <a:off x="9879861" y="5957872"/>
            <a:ext cx="124300" cy="502904"/>
          </a:xfrm>
          <a:prstGeom prst="rect">
            <a:avLst/>
          </a:prstGeom>
          <a:ln w="12700">
            <a:miter lim="400000"/>
          </a:ln>
        </p:spPr>
      </p:pic>
      <p:sp>
        <p:nvSpPr>
          <p:cNvPr id="84" name="Shape 1363"/>
          <p:cNvSpPr/>
          <p:nvPr/>
        </p:nvSpPr>
        <p:spPr>
          <a:xfrm flipV="1">
            <a:off x="10009497" y="6048522"/>
            <a:ext cx="629358" cy="136767"/>
          </a:xfrm>
          <a:prstGeom prst="line">
            <a:avLst/>
          </a:prstGeom>
          <a:ln w="38100">
            <a:solidFill>
              <a:srgbClr val="000000"/>
            </a:solidFill>
            <a:prstDash val="sysDot"/>
            <a:miter lim="400000"/>
          </a:ln>
        </p:spPr>
        <p:txBody>
          <a:bodyPr lIns="38100" tIns="38100" rIns="38100" bIns="38100" anchor="ctr"/>
          <a:lstStyle/>
          <a:p>
            <a:pPr>
              <a:defRPr sz="2400"/>
            </a:pPr>
            <a:endParaRPr sz="1800"/>
          </a:p>
        </p:txBody>
      </p:sp>
      <p:sp>
        <p:nvSpPr>
          <p:cNvPr id="87" name="Shape 1366"/>
          <p:cNvSpPr/>
          <p:nvPr/>
        </p:nvSpPr>
        <p:spPr>
          <a:xfrm>
            <a:off x="9588417" y="6013767"/>
            <a:ext cx="191554" cy="191554"/>
          </a:xfrm>
          <a:prstGeom prst="ellipse">
            <a:avLst/>
          </a:prstGeom>
          <a:solidFill>
            <a:srgbClr val="FF0000"/>
          </a:solidFill>
          <a:ln w="25400">
            <a:solidFill>
              <a:srgbClr val="000000"/>
            </a:solidFill>
            <a:miter lim="400000"/>
          </a:ln>
        </p:spPr>
        <p:txBody>
          <a:bodyPr lIns="38100" tIns="38100" rIns="38100" bIns="38100" anchor="ctr"/>
          <a:lstStyle/>
          <a:p>
            <a:pPr>
              <a:defRPr sz="2400">
                <a:solidFill>
                  <a:srgbClr val="FFFFFF"/>
                </a:solidFill>
              </a:defRPr>
            </a:pPr>
            <a:endParaRPr sz="1800"/>
          </a:p>
        </p:txBody>
      </p:sp>
      <p:cxnSp>
        <p:nvCxnSpPr>
          <p:cNvPr id="4103" name="Connector: Curved 4102"/>
          <p:cNvCxnSpPr>
            <a:stCxn id="87" idx="1"/>
            <a:endCxn id="75" idx="7"/>
          </p:cNvCxnSpPr>
          <p:nvPr/>
        </p:nvCxnSpPr>
        <p:spPr>
          <a:xfrm rot="16200000" flipH="1" flipV="1">
            <a:off x="8825118" y="5480271"/>
            <a:ext cx="229804" cy="1352902"/>
          </a:xfrm>
          <a:prstGeom prst="curvedConnector3">
            <a:avLst>
              <a:gd name="adj1" fmla="val -52816"/>
            </a:avLst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Connector: Curved 99"/>
          <p:cNvCxnSpPr>
            <a:stCxn id="75" idx="5"/>
            <a:endCxn id="76" idx="4"/>
          </p:cNvCxnSpPr>
          <p:nvPr/>
        </p:nvCxnSpPr>
        <p:spPr>
          <a:xfrm rot="16200000" flipH="1">
            <a:off x="8982660" y="5687979"/>
            <a:ext cx="91473" cy="1529661"/>
          </a:xfrm>
          <a:prstGeom prst="curvedConnector3">
            <a:avLst>
              <a:gd name="adj1" fmla="val 287432"/>
            </a:avLst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" name="Shape 1371"/>
          <p:cNvSpPr/>
          <p:nvPr/>
        </p:nvSpPr>
        <p:spPr>
          <a:xfrm>
            <a:off x="3189113" y="3504377"/>
            <a:ext cx="1110863" cy="22116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16202" extrusionOk="0">
                <a:moveTo>
                  <a:pt x="0" y="16202"/>
                </a:moveTo>
                <a:cubicBezTo>
                  <a:pt x="7090" y="-5139"/>
                  <a:pt x="14290" y="-5398"/>
                  <a:pt x="21600" y="15426"/>
                </a:cubicBezTo>
              </a:path>
            </a:pathLst>
          </a:custGeom>
          <a:ln w="25400">
            <a:solidFill>
              <a:srgbClr val="000000"/>
            </a:solidFill>
            <a:miter lim="400000"/>
            <a:tailEnd type="stealth"/>
          </a:ln>
        </p:spPr>
        <p:txBody>
          <a:bodyPr/>
          <a:lstStyle/>
          <a:p>
            <a:endParaRPr sz="2175" b="1"/>
          </a:p>
        </p:txBody>
      </p:sp>
      <p:sp>
        <p:nvSpPr>
          <p:cNvPr id="109" name="Shape 1329"/>
          <p:cNvSpPr/>
          <p:nvPr/>
        </p:nvSpPr>
        <p:spPr>
          <a:xfrm>
            <a:off x="2484342" y="3563625"/>
            <a:ext cx="635648" cy="635648"/>
          </a:xfrm>
          <a:prstGeom prst="rect">
            <a:avLst/>
          </a:prstGeom>
          <a:noFill/>
          <a:ln w="25400" cap="flat">
            <a:solidFill>
              <a:srgbClr val="000000"/>
            </a:solidFill>
            <a:prstDash val="solid"/>
            <a:miter lim="400000"/>
          </a:ln>
          <a:effectLst/>
        </p:spPr>
        <p:txBody>
          <a:bodyPr wrap="square" lIns="38100" tIns="38100" rIns="38100" bIns="38100" numCol="1" anchor="ctr">
            <a:noAutofit/>
          </a:bodyPr>
          <a:lstStyle/>
          <a:p>
            <a:pPr>
              <a:defRPr sz="2400"/>
            </a:pPr>
            <a:endParaRPr sz="1800" b="1"/>
          </a:p>
        </p:txBody>
      </p:sp>
      <p:pic>
        <p:nvPicPr>
          <p:cNvPr id="80" name="pasted-image.pdf"/>
          <p:cNvPicPr>
            <a:picLocks noChangeAspect="1"/>
          </p:cNvPicPr>
          <p:nvPr/>
        </p:nvPicPr>
        <p:blipFill>
          <a:blip r:embed="rId18">
            <a:extLst/>
          </a:blip>
          <a:stretch>
            <a:fillRect/>
          </a:stretch>
        </p:blipFill>
        <p:spPr>
          <a:xfrm>
            <a:off x="3612983" y="3197015"/>
            <a:ext cx="257176" cy="266701"/>
          </a:xfrm>
          <a:prstGeom prst="rect">
            <a:avLst/>
          </a:prstGeom>
          <a:ln w="12700">
            <a:miter lim="400000"/>
          </a:ln>
        </p:spPr>
      </p:pic>
      <p:sp>
        <p:nvSpPr>
          <p:cNvPr id="81" name="Shape 1372"/>
          <p:cNvSpPr/>
          <p:nvPr/>
        </p:nvSpPr>
        <p:spPr>
          <a:xfrm>
            <a:off x="5073468" y="3904186"/>
            <a:ext cx="1110863" cy="22116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16202" extrusionOk="0">
                <a:moveTo>
                  <a:pt x="0" y="0"/>
                </a:moveTo>
                <a:cubicBezTo>
                  <a:pt x="7090" y="21341"/>
                  <a:pt x="14290" y="21600"/>
                  <a:pt x="21600" y="776"/>
                </a:cubicBezTo>
              </a:path>
            </a:pathLst>
          </a:custGeom>
          <a:ln w="25400">
            <a:solidFill>
              <a:srgbClr val="000000"/>
            </a:solidFill>
            <a:miter lim="400000"/>
            <a:tailEnd type="stealth"/>
          </a:ln>
        </p:spPr>
        <p:txBody>
          <a:bodyPr/>
          <a:lstStyle/>
          <a:p>
            <a:endParaRPr sz="2175" b="1"/>
          </a:p>
        </p:txBody>
      </p:sp>
      <p:pic>
        <p:nvPicPr>
          <p:cNvPr id="88" name="pasted-image.pdf"/>
          <p:cNvPicPr>
            <a:picLocks noChangeAspect="1"/>
          </p:cNvPicPr>
          <p:nvPr/>
        </p:nvPicPr>
        <p:blipFill>
          <a:blip r:embed="rId19">
            <a:extLst/>
          </a:blip>
          <a:stretch>
            <a:fillRect/>
          </a:stretch>
        </p:blipFill>
        <p:spPr>
          <a:xfrm>
            <a:off x="5502102" y="4207020"/>
            <a:ext cx="247651" cy="238126"/>
          </a:xfrm>
          <a:prstGeom prst="rect">
            <a:avLst/>
          </a:prstGeom>
          <a:ln w="12700">
            <a:miter lim="400000"/>
          </a:ln>
        </p:spPr>
      </p:pic>
      <p:sp>
        <p:nvSpPr>
          <p:cNvPr id="107" name="Shape 1335"/>
          <p:cNvSpPr/>
          <p:nvPr/>
        </p:nvSpPr>
        <p:spPr>
          <a:xfrm>
            <a:off x="6247507" y="3563625"/>
            <a:ext cx="635648" cy="635648"/>
          </a:xfrm>
          <a:prstGeom prst="rect">
            <a:avLst/>
          </a:prstGeom>
          <a:noFill/>
          <a:ln w="25400" cap="flat">
            <a:solidFill>
              <a:srgbClr val="000000"/>
            </a:solidFill>
            <a:prstDash val="solid"/>
            <a:miter lim="400000"/>
          </a:ln>
          <a:effectLst/>
        </p:spPr>
        <p:txBody>
          <a:bodyPr wrap="square" lIns="38100" tIns="38100" rIns="38100" bIns="38100" numCol="1" anchor="ctr">
            <a:noAutofit/>
          </a:bodyPr>
          <a:lstStyle/>
          <a:p>
            <a:pPr>
              <a:defRPr sz="2400"/>
            </a:pPr>
            <a:endParaRPr sz="1800" b="1"/>
          </a:p>
        </p:txBody>
      </p:sp>
      <p:sp>
        <p:nvSpPr>
          <p:cNvPr id="105" name="Shape 1338"/>
          <p:cNvSpPr/>
          <p:nvPr/>
        </p:nvSpPr>
        <p:spPr>
          <a:xfrm>
            <a:off x="4368897" y="3563625"/>
            <a:ext cx="635648" cy="635648"/>
          </a:xfrm>
          <a:prstGeom prst="rect">
            <a:avLst/>
          </a:prstGeom>
          <a:noFill/>
          <a:ln w="25400" cap="flat">
            <a:solidFill>
              <a:srgbClr val="000000"/>
            </a:solidFill>
            <a:prstDash val="solid"/>
            <a:miter lim="400000"/>
          </a:ln>
          <a:effectLst/>
        </p:spPr>
        <p:txBody>
          <a:bodyPr wrap="square" lIns="38100" tIns="38100" rIns="38100" bIns="38100" numCol="1" anchor="ctr">
            <a:noAutofit/>
          </a:bodyPr>
          <a:lstStyle/>
          <a:p>
            <a:pPr>
              <a:defRPr sz="2400"/>
            </a:pPr>
            <a:endParaRPr sz="1800" b="1"/>
          </a:p>
        </p:txBody>
      </p:sp>
      <p:pic>
        <p:nvPicPr>
          <p:cNvPr id="106" name="pasted-image.pdf"/>
          <p:cNvPicPr>
            <a:picLocks noChangeAspect="1"/>
          </p:cNvPicPr>
          <p:nvPr/>
        </p:nvPicPr>
        <p:blipFill>
          <a:blip r:embed="rId20">
            <a:extLst/>
          </a:blip>
          <a:stretch>
            <a:fillRect/>
          </a:stretch>
        </p:blipFill>
        <p:spPr>
          <a:xfrm>
            <a:off x="4558133" y="3696468"/>
            <a:ext cx="257176" cy="333376"/>
          </a:xfrm>
          <a:prstGeom prst="rect">
            <a:avLst/>
          </a:prstGeom>
          <a:ln w="12700" cap="flat">
            <a:noFill/>
            <a:miter lim="400000"/>
          </a:ln>
          <a:effectLst/>
        </p:spPr>
      </p:pic>
      <p:sp>
        <p:nvSpPr>
          <p:cNvPr id="91" name="Shape 1341"/>
          <p:cNvSpPr/>
          <p:nvPr/>
        </p:nvSpPr>
        <p:spPr>
          <a:xfrm>
            <a:off x="4832112" y="6306992"/>
            <a:ext cx="191554" cy="191554"/>
          </a:xfrm>
          <a:prstGeom prst="ellipse">
            <a:avLst/>
          </a:prstGeom>
          <a:solidFill>
            <a:schemeClr val="accent1"/>
          </a:solidFill>
          <a:ln w="25400">
            <a:solidFill>
              <a:srgbClr val="000000"/>
            </a:solidFill>
            <a:miter lim="400000"/>
          </a:ln>
        </p:spPr>
        <p:txBody>
          <a:bodyPr lIns="38100" tIns="38100" rIns="38100" bIns="38100" anchor="ctr"/>
          <a:lstStyle/>
          <a:p>
            <a:pPr>
              <a:defRPr sz="2400">
                <a:solidFill>
                  <a:srgbClr val="FFFFFF"/>
                </a:solidFill>
              </a:defRPr>
            </a:pPr>
            <a:endParaRPr sz="1800"/>
          </a:p>
        </p:txBody>
      </p:sp>
      <p:sp>
        <p:nvSpPr>
          <p:cNvPr id="92" name="Shape 1342"/>
          <p:cNvSpPr/>
          <p:nvPr/>
        </p:nvSpPr>
        <p:spPr>
          <a:xfrm>
            <a:off x="4718319" y="5870695"/>
            <a:ext cx="191554" cy="191554"/>
          </a:xfrm>
          <a:prstGeom prst="ellipse">
            <a:avLst/>
          </a:prstGeom>
          <a:solidFill>
            <a:schemeClr val="accent1"/>
          </a:solidFill>
          <a:ln w="25400">
            <a:solidFill>
              <a:srgbClr val="000000"/>
            </a:solidFill>
            <a:miter lim="400000"/>
          </a:ln>
        </p:spPr>
        <p:txBody>
          <a:bodyPr lIns="38100" tIns="38100" rIns="38100" bIns="38100" anchor="ctr"/>
          <a:lstStyle/>
          <a:p>
            <a:pPr>
              <a:defRPr sz="2400">
                <a:solidFill>
                  <a:srgbClr val="FFFFFF"/>
                </a:solidFill>
              </a:defRPr>
            </a:pPr>
            <a:endParaRPr sz="1800"/>
          </a:p>
        </p:txBody>
      </p:sp>
      <p:sp>
        <p:nvSpPr>
          <p:cNvPr id="93" name="Shape 1343"/>
          <p:cNvSpPr/>
          <p:nvPr/>
        </p:nvSpPr>
        <p:spPr>
          <a:xfrm>
            <a:off x="6318386" y="5985026"/>
            <a:ext cx="191554" cy="191554"/>
          </a:xfrm>
          <a:prstGeom prst="ellipse">
            <a:avLst/>
          </a:prstGeom>
          <a:solidFill>
            <a:srgbClr val="FF0000"/>
          </a:solidFill>
          <a:ln w="25400">
            <a:solidFill>
              <a:srgbClr val="000000"/>
            </a:solidFill>
            <a:miter lim="400000"/>
          </a:ln>
        </p:spPr>
        <p:txBody>
          <a:bodyPr lIns="38100" tIns="38100" rIns="38100" bIns="38100" anchor="ctr"/>
          <a:lstStyle/>
          <a:p>
            <a:pPr>
              <a:defRPr sz="2400">
                <a:solidFill>
                  <a:srgbClr val="FFFFFF"/>
                </a:solidFill>
              </a:defRPr>
            </a:pPr>
            <a:endParaRPr sz="1800"/>
          </a:p>
        </p:txBody>
      </p:sp>
      <p:pic>
        <p:nvPicPr>
          <p:cNvPr id="94" name="pasted-image.pdf"/>
          <p:cNvPicPr>
            <a:picLocks noChangeAspect="1"/>
          </p:cNvPicPr>
          <p:nvPr/>
        </p:nvPicPr>
        <p:blipFill>
          <a:blip r:embed="rId15">
            <a:extLst/>
          </a:blip>
          <a:stretch>
            <a:fillRect/>
          </a:stretch>
        </p:blipFill>
        <p:spPr>
          <a:xfrm>
            <a:off x="4257997" y="5559593"/>
            <a:ext cx="285751" cy="238126"/>
          </a:xfrm>
          <a:prstGeom prst="rect">
            <a:avLst/>
          </a:prstGeom>
          <a:ln w="12700">
            <a:miter lim="400000"/>
          </a:ln>
        </p:spPr>
      </p:pic>
      <p:pic>
        <p:nvPicPr>
          <p:cNvPr id="95" name="pasted-image.pdf"/>
          <p:cNvPicPr>
            <a:picLocks noChangeAspect="1"/>
          </p:cNvPicPr>
          <p:nvPr/>
        </p:nvPicPr>
        <p:blipFill>
          <a:blip r:embed="rId16">
            <a:extLst/>
          </a:blip>
          <a:stretch>
            <a:fillRect/>
          </a:stretch>
        </p:blipFill>
        <p:spPr>
          <a:xfrm>
            <a:off x="6566400" y="5559593"/>
            <a:ext cx="257176" cy="238126"/>
          </a:xfrm>
          <a:prstGeom prst="rect">
            <a:avLst/>
          </a:prstGeom>
          <a:ln w="12700">
            <a:miter lim="400000"/>
          </a:ln>
        </p:spPr>
      </p:pic>
      <p:sp>
        <p:nvSpPr>
          <p:cNvPr id="96" name="Shape 1346"/>
          <p:cNvSpPr/>
          <p:nvPr/>
        </p:nvSpPr>
        <p:spPr>
          <a:xfrm>
            <a:off x="4168342" y="5439992"/>
            <a:ext cx="1291511" cy="1339104"/>
          </a:xfrm>
          <a:prstGeom prst="rect">
            <a:avLst/>
          </a:prstGeom>
          <a:ln w="25400">
            <a:solidFill>
              <a:srgbClr val="000000"/>
            </a:solidFill>
            <a:miter lim="400000"/>
          </a:ln>
        </p:spPr>
        <p:txBody>
          <a:bodyPr lIns="38100" tIns="38100" rIns="38100" bIns="38100" anchor="ctr"/>
          <a:lstStyle/>
          <a:p>
            <a:pPr>
              <a:defRPr sz="2400"/>
            </a:pPr>
            <a:endParaRPr sz="1800"/>
          </a:p>
        </p:txBody>
      </p:sp>
      <p:sp>
        <p:nvSpPr>
          <p:cNvPr id="97" name="Shape 1373"/>
          <p:cNvSpPr/>
          <p:nvPr/>
        </p:nvSpPr>
        <p:spPr>
          <a:xfrm>
            <a:off x="4910476" y="5741741"/>
            <a:ext cx="1453267" cy="26134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16337" extrusionOk="0">
                <a:moveTo>
                  <a:pt x="0" y="10899"/>
                </a:moveTo>
                <a:cubicBezTo>
                  <a:pt x="7399" y="-5263"/>
                  <a:pt x="14599" y="-3450"/>
                  <a:pt x="21600" y="16337"/>
                </a:cubicBezTo>
              </a:path>
            </a:pathLst>
          </a:custGeom>
          <a:ln w="25400">
            <a:solidFill>
              <a:srgbClr val="000000"/>
            </a:solidFill>
            <a:miter lim="400000"/>
            <a:tailEnd type="stealth"/>
          </a:ln>
        </p:spPr>
        <p:txBody>
          <a:bodyPr/>
          <a:lstStyle/>
          <a:p>
            <a:endParaRPr sz="2175"/>
          </a:p>
        </p:txBody>
      </p:sp>
      <p:sp>
        <p:nvSpPr>
          <p:cNvPr id="98" name="Shape 1374"/>
          <p:cNvSpPr/>
          <p:nvPr/>
        </p:nvSpPr>
        <p:spPr>
          <a:xfrm>
            <a:off x="5027827" y="6165280"/>
            <a:ext cx="1331525" cy="37022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17237" extrusionOk="0">
                <a:moveTo>
                  <a:pt x="21600" y="0"/>
                </a:moveTo>
                <a:cubicBezTo>
                  <a:pt x="15398" y="17346"/>
                  <a:pt x="8198" y="21600"/>
                  <a:pt x="0" y="12762"/>
                </a:cubicBezTo>
              </a:path>
            </a:pathLst>
          </a:custGeom>
          <a:ln w="25400">
            <a:solidFill>
              <a:srgbClr val="000000"/>
            </a:solidFill>
            <a:miter lim="400000"/>
            <a:tailEnd type="stealth"/>
          </a:ln>
        </p:spPr>
        <p:txBody>
          <a:bodyPr/>
          <a:lstStyle/>
          <a:p>
            <a:endParaRPr sz="2175"/>
          </a:p>
        </p:txBody>
      </p:sp>
      <p:sp>
        <p:nvSpPr>
          <p:cNvPr id="99" name="Shape 1349"/>
          <p:cNvSpPr/>
          <p:nvPr/>
        </p:nvSpPr>
        <p:spPr>
          <a:xfrm>
            <a:off x="5603115" y="5439992"/>
            <a:ext cx="1291511" cy="1339104"/>
          </a:xfrm>
          <a:prstGeom prst="rect">
            <a:avLst/>
          </a:prstGeom>
          <a:ln w="25400">
            <a:solidFill>
              <a:srgbClr val="000000"/>
            </a:solidFill>
            <a:miter lim="400000"/>
          </a:ln>
        </p:spPr>
        <p:txBody>
          <a:bodyPr lIns="38100" tIns="38100" rIns="38100" bIns="38100" anchor="ctr"/>
          <a:lstStyle/>
          <a:p>
            <a:pPr>
              <a:defRPr sz="2400"/>
            </a:pPr>
            <a:endParaRPr sz="1800"/>
          </a:p>
        </p:txBody>
      </p:sp>
      <p:pic>
        <p:nvPicPr>
          <p:cNvPr id="101" name="pasted-image.pdf"/>
          <p:cNvPicPr>
            <a:picLocks noChangeAspect="1"/>
          </p:cNvPicPr>
          <p:nvPr/>
        </p:nvPicPr>
        <p:blipFill>
          <a:blip r:embed="rId17">
            <a:extLst/>
          </a:blip>
          <a:stretch>
            <a:fillRect/>
          </a:stretch>
        </p:blipFill>
        <p:spPr>
          <a:xfrm rot="20698722">
            <a:off x="4582473" y="5868814"/>
            <a:ext cx="130649" cy="749514"/>
          </a:xfrm>
          <a:prstGeom prst="rect">
            <a:avLst/>
          </a:prstGeom>
          <a:ln w="12700">
            <a:miter lim="400000"/>
          </a:ln>
        </p:spPr>
      </p:pic>
      <p:sp>
        <p:nvSpPr>
          <p:cNvPr id="102" name="Shape 1351"/>
          <p:cNvSpPr/>
          <p:nvPr/>
        </p:nvSpPr>
        <p:spPr>
          <a:xfrm flipV="1">
            <a:off x="4011039" y="6253097"/>
            <a:ext cx="608906" cy="141139"/>
          </a:xfrm>
          <a:prstGeom prst="line">
            <a:avLst/>
          </a:prstGeom>
          <a:ln w="38100">
            <a:solidFill>
              <a:srgbClr val="000000"/>
            </a:solidFill>
            <a:prstDash val="sysDot"/>
            <a:miter lim="400000"/>
          </a:ln>
        </p:spPr>
        <p:txBody>
          <a:bodyPr lIns="38100" tIns="38100" rIns="38100" bIns="38100" anchor="ctr"/>
          <a:lstStyle/>
          <a:p>
            <a:pPr>
              <a:defRPr sz="2400"/>
            </a:pPr>
            <a:endParaRPr sz="1800"/>
          </a:p>
        </p:txBody>
      </p:sp>
      <p:sp>
        <p:nvSpPr>
          <p:cNvPr id="124" name="Shape 1298"/>
          <p:cNvSpPr/>
          <p:nvPr/>
        </p:nvSpPr>
        <p:spPr>
          <a:xfrm>
            <a:off x="10324398" y="3518793"/>
            <a:ext cx="1110863" cy="22116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16202" extrusionOk="0">
                <a:moveTo>
                  <a:pt x="0" y="16202"/>
                </a:moveTo>
                <a:cubicBezTo>
                  <a:pt x="7090" y="-5139"/>
                  <a:pt x="14290" y="-5398"/>
                  <a:pt x="21600" y="15426"/>
                </a:cubicBezTo>
              </a:path>
            </a:pathLst>
          </a:custGeom>
          <a:ln w="25400">
            <a:solidFill>
              <a:srgbClr val="000000"/>
            </a:solidFill>
            <a:miter lim="400000"/>
            <a:tailEnd type="stealth"/>
          </a:ln>
        </p:spPr>
        <p:txBody>
          <a:bodyPr/>
          <a:lstStyle/>
          <a:p>
            <a:endParaRPr sz="2175"/>
          </a:p>
        </p:txBody>
      </p:sp>
      <p:pic>
        <p:nvPicPr>
          <p:cNvPr id="125" name="pasted-image.pdf"/>
          <p:cNvPicPr>
            <a:picLocks noChangeAspect="1"/>
          </p:cNvPicPr>
          <p:nvPr/>
        </p:nvPicPr>
        <p:blipFill>
          <a:blip r:embed="rId18">
            <a:extLst/>
          </a:blip>
          <a:stretch>
            <a:fillRect/>
          </a:stretch>
        </p:blipFill>
        <p:spPr>
          <a:xfrm>
            <a:off x="10748268" y="3211431"/>
            <a:ext cx="257176" cy="266701"/>
          </a:xfrm>
          <a:prstGeom prst="rect">
            <a:avLst/>
          </a:prstGeom>
          <a:ln w="12700">
            <a:miter lim="400000"/>
          </a:ln>
        </p:spPr>
      </p:pic>
      <p:sp>
        <p:nvSpPr>
          <p:cNvPr id="126" name="Shape 1299"/>
          <p:cNvSpPr/>
          <p:nvPr/>
        </p:nvSpPr>
        <p:spPr>
          <a:xfrm>
            <a:off x="8442816" y="3918597"/>
            <a:ext cx="1110863" cy="22116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16202" extrusionOk="0">
                <a:moveTo>
                  <a:pt x="0" y="0"/>
                </a:moveTo>
                <a:cubicBezTo>
                  <a:pt x="7090" y="21341"/>
                  <a:pt x="14290" y="21600"/>
                  <a:pt x="21600" y="776"/>
                </a:cubicBezTo>
              </a:path>
            </a:pathLst>
          </a:custGeom>
          <a:ln w="25400">
            <a:solidFill>
              <a:srgbClr val="000000"/>
            </a:solidFill>
            <a:miter lim="400000"/>
            <a:tailEnd type="stealth"/>
          </a:ln>
        </p:spPr>
        <p:txBody>
          <a:bodyPr/>
          <a:lstStyle/>
          <a:p>
            <a:endParaRPr sz="2175"/>
          </a:p>
        </p:txBody>
      </p:sp>
      <p:pic>
        <p:nvPicPr>
          <p:cNvPr id="127" name="pasted-image.pdf"/>
          <p:cNvPicPr>
            <a:picLocks noChangeAspect="1"/>
          </p:cNvPicPr>
          <p:nvPr/>
        </p:nvPicPr>
        <p:blipFill>
          <a:blip r:embed="rId19">
            <a:extLst/>
          </a:blip>
          <a:stretch>
            <a:fillRect/>
          </a:stretch>
        </p:blipFill>
        <p:spPr>
          <a:xfrm>
            <a:off x="8871449" y="4221436"/>
            <a:ext cx="247651" cy="238126"/>
          </a:xfrm>
          <a:prstGeom prst="rect">
            <a:avLst/>
          </a:prstGeom>
          <a:ln w="12700">
            <a:miter lim="400000"/>
          </a:ln>
        </p:spPr>
      </p:pic>
      <p:sp>
        <p:nvSpPr>
          <p:cNvPr id="129" name="Shape 1285"/>
          <p:cNvSpPr/>
          <p:nvPr/>
        </p:nvSpPr>
        <p:spPr>
          <a:xfrm>
            <a:off x="9622672" y="3563626"/>
            <a:ext cx="635649" cy="635649"/>
          </a:xfrm>
          <a:prstGeom prst="rect">
            <a:avLst/>
          </a:prstGeom>
          <a:noFill/>
          <a:ln w="25400" cap="flat">
            <a:solidFill>
              <a:srgbClr val="000000"/>
            </a:solidFill>
            <a:prstDash val="solid"/>
            <a:miter lim="400000"/>
          </a:ln>
          <a:effectLst/>
        </p:spPr>
        <p:txBody>
          <a:bodyPr wrap="square" lIns="38100" tIns="38100" rIns="38100" bIns="38100" numCol="1" anchor="ctr">
            <a:noAutofit/>
          </a:bodyPr>
          <a:lstStyle/>
          <a:p>
            <a:pPr>
              <a:defRPr sz="2400"/>
            </a:pPr>
            <a:endParaRPr sz="1800"/>
          </a:p>
        </p:txBody>
      </p:sp>
      <p:pic>
        <p:nvPicPr>
          <p:cNvPr id="130" name="pasted-image.pdf"/>
          <p:cNvPicPr>
            <a:picLocks noChangeAspect="1"/>
          </p:cNvPicPr>
          <p:nvPr/>
        </p:nvPicPr>
        <p:blipFill>
          <a:blip r:embed="rId21">
            <a:extLst/>
          </a:blip>
          <a:stretch>
            <a:fillRect/>
          </a:stretch>
        </p:blipFill>
        <p:spPr>
          <a:xfrm>
            <a:off x="9797619" y="3696468"/>
            <a:ext cx="285752" cy="333377"/>
          </a:xfrm>
          <a:prstGeom prst="rect">
            <a:avLst/>
          </a:prstGeom>
          <a:ln w="12700" cap="flat">
            <a:noFill/>
            <a:miter lim="400000"/>
          </a:ln>
          <a:effectLst/>
        </p:spPr>
      </p:pic>
      <p:sp>
        <p:nvSpPr>
          <p:cNvPr id="132" name="Shape 1288"/>
          <p:cNvSpPr/>
          <p:nvPr/>
        </p:nvSpPr>
        <p:spPr>
          <a:xfrm>
            <a:off x="11512898" y="3563626"/>
            <a:ext cx="635649" cy="635649"/>
          </a:xfrm>
          <a:prstGeom prst="rect">
            <a:avLst/>
          </a:prstGeom>
          <a:noFill/>
          <a:ln w="25400" cap="flat">
            <a:solidFill>
              <a:srgbClr val="000000"/>
            </a:solidFill>
            <a:prstDash val="solid"/>
            <a:miter lim="400000"/>
          </a:ln>
          <a:effectLst/>
        </p:spPr>
        <p:txBody>
          <a:bodyPr wrap="square" lIns="38100" tIns="38100" rIns="38100" bIns="38100" numCol="1" anchor="ctr">
            <a:noAutofit/>
          </a:bodyPr>
          <a:lstStyle/>
          <a:p>
            <a:pPr>
              <a:defRPr sz="2400"/>
            </a:pPr>
            <a:endParaRPr sz="1800"/>
          </a:p>
        </p:txBody>
      </p:sp>
      <p:sp>
        <p:nvSpPr>
          <p:cNvPr id="135" name="Shape 1291"/>
          <p:cNvSpPr/>
          <p:nvPr/>
        </p:nvSpPr>
        <p:spPr>
          <a:xfrm>
            <a:off x="7732300" y="3563626"/>
            <a:ext cx="635649" cy="635649"/>
          </a:xfrm>
          <a:prstGeom prst="rect">
            <a:avLst/>
          </a:prstGeom>
          <a:noFill/>
          <a:ln w="25400" cap="flat">
            <a:solidFill>
              <a:srgbClr val="000000"/>
            </a:solidFill>
            <a:prstDash val="solid"/>
            <a:miter lim="400000"/>
          </a:ln>
          <a:effectLst/>
        </p:spPr>
        <p:txBody>
          <a:bodyPr wrap="square" lIns="38100" tIns="38100" rIns="38100" bIns="38100" numCol="1" anchor="ctr">
            <a:noAutofit/>
          </a:bodyPr>
          <a:lstStyle/>
          <a:p>
            <a:pPr>
              <a:defRPr sz="2400"/>
            </a:pPr>
            <a:endParaRPr sz="1800"/>
          </a:p>
        </p:txBody>
      </p:sp>
      <p:sp>
        <p:nvSpPr>
          <p:cNvPr id="111" name="Title 1"/>
          <p:cNvSpPr txBox="1">
            <a:spLocks/>
          </p:cNvSpPr>
          <p:nvPr/>
        </p:nvSpPr>
        <p:spPr>
          <a:xfrm>
            <a:off x="2377440" y="329566"/>
            <a:ext cx="9875520" cy="1371600"/>
          </a:xfrm>
          <a:prstGeom prst="rect">
            <a:avLst/>
          </a:prstGeom>
        </p:spPr>
        <p:txBody>
          <a:bodyPr vert="horz" lIns="71437" tIns="71437" rIns="71437" bIns="71437" rtlCol="0" anchor="ctr">
            <a:normAutofit/>
          </a:bodyPr>
          <a:lstStyle>
            <a:lvl1pPr algn="ctr" defTabSz="369671" rtl="0" eaLnBrk="1" latinLnBrk="0" hangingPunct="1">
              <a:spcBef>
                <a:spcPct val="0"/>
              </a:spcBef>
              <a:buNone/>
              <a:defRPr sz="5040" kern="1200">
                <a:solidFill>
                  <a:schemeClr val="tx1"/>
                </a:solidFill>
                <a:latin typeface="+mn-lt"/>
                <a:ea typeface="+mn-ea"/>
                <a:cs typeface="+mn-cs"/>
                <a:sym typeface="Helvetica Light"/>
              </a:defRPr>
            </a:lvl1pPr>
          </a:lstStyle>
          <a:p>
            <a:r>
              <a:rPr lang="en-US" altLang="zh-CN" sz="6000" dirty="0">
                <a:latin typeface="Calibri" charset="0"/>
                <a:ea typeface="Calibri" charset="0"/>
                <a:cs typeface="Calibri" charset="0"/>
              </a:rPr>
              <a:t>Cycle </a:t>
            </a:r>
            <a:r>
              <a:rPr lang="en-US" altLang="zh-CN" sz="6000">
                <a:latin typeface="Calibri" charset="0"/>
                <a:ea typeface="Calibri" charset="0"/>
                <a:cs typeface="Calibri" charset="0"/>
              </a:rPr>
              <a:t>Consistency Loss</a:t>
            </a:r>
            <a:endParaRPr lang="en-US" sz="6000" dirty="0">
              <a:latin typeface="Calibri" charset="0"/>
              <a:ea typeface="Calibri" charset="0"/>
              <a:cs typeface="Calibri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2" name="Rectangle 111"/>
              <p:cNvSpPr/>
              <p:nvPr/>
            </p:nvSpPr>
            <p:spPr>
              <a:xfrm>
                <a:off x="4213836" y="6851105"/>
                <a:ext cx="2957348" cy="71231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3200" i="1">
                              <a:latin typeface="Cambria Math" charset="0"/>
                            </a:rPr>
                          </m:ctrlPr>
                        </m:sSubPr>
                        <m:e>
                          <m:d>
                            <m:dPr>
                              <m:begChr m:val="‖"/>
                              <m:endChr m:val="‖"/>
                              <m:ctrlPr>
                                <a:rPr lang="en-US" sz="3200" i="1">
                                  <a:latin typeface="Cambria Math" charset="0"/>
                                </a:rPr>
                              </m:ctrlPr>
                            </m:dPr>
                            <m:e>
                              <m:r>
                                <m:rPr>
                                  <m:sty m:val="p"/>
                                </m:rPr>
                                <a:rPr lang="en-US" sz="3200">
                                  <a:latin typeface="Cambria Math" panose="02040503050406030204" pitchFamily="18" charset="0"/>
                                </a:rPr>
                                <m:t>F</m:t>
                              </m:r>
                              <m:d>
                                <m:dPr>
                                  <m:ctrlPr>
                                    <a:rPr lang="en-US" sz="3200" i="1">
                                      <a:latin typeface="Cambria Math" charset="0"/>
                                    </a:rPr>
                                  </m:ctrlPr>
                                </m:d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US" sz="3200">
                                      <a:latin typeface="Cambria Math" panose="02040503050406030204" pitchFamily="18" charset="0"/>
                                    </a:rPr>
                                    <m:t>G</m:t>
                                  </m:r>
                                  <m:d>
                                    <m:dPr>
                                      <m:ctrlPr>
                                        <a:rPr lang="en-US" sz="3200" i="1">
                                          <a:latin typeface="Cambria Math" charset="0"/>
                                        </a:rPr>
                                      </m:ctrlPr>
                                    </m:dPr>
                                    <m:e>
                                      <m:r>
                                        <m:rPr>
                                          <m:sty m:val="p"/>
                                        </m:rPr>
                                        <a:rPr lang="en-US" sz="3200">
                                          <a:latin typeface="Cambria Math" panose="02040503050406030204" pitchFamily="18" charset="0"/>
                                        </a:rPr>
                                        <m:t>x</m:t>
                                      </m:r>
                                    </m:e>
                                  </m:d>
                                </m:e>
                              </m:d>
                              <m:r>
                                <a:rPr lang="en-US" sz="320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m:rPr>
                                  <m:sty m:val="p"/>
                                </m:rPr>
                                <a:rPr lang="en-US" sz="3200">
                                  <a:latin typeface="Cambria Math" panose="02040503050406030204" pitchFamily="18" charset="0"/>
                                </a:rPr>
                                <m:t>x</m:t>
                              </m:r>
                            </m:e>
                          </m:d>
                        </m:e>
                        <m:sub>
                          <m:r>
                            <a:rPr lang="en-US" sz="320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en-US" sz="3200" dirty="0"/>
              </a:p>
            </p:txBody>
          </p:sp>
        </mc:Choice>
        <mc:Fallback xmlns="">
          <p:sp>
            <p:nvSpPr>
              <p:cNvPr id="112" name="Rectangle 1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85036" y="6851104"/>
                <a:ext cx="2957348" cy="712311"/>
              </a:xfrm>
              <a:prstGeom prst="rect">
                <a:avLst/>
              </a:prstGeom>
              <a:blipFill rotWithShape="0">
                <a:blip r:embed="rId2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3" name="Rectangle 112"/>
              <p:cNvSpPr/>
              <p:nvPr/>
            </p:nvSpPr>
            <p:spPr>
              <a:xfrm>
                <a:off x="7696768" y="6851105"/>
                <a:ext cx="3002809" cy="71231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3200" i="1">
                              <a:latin typeface="Cambria Math" charset="0"/>
                            </a:rPr>
                          </m:ctrlPr>
                        </m:sSubPr>
                        <m:e>
                          <m:d>
                            <m:dPr>
                              <m:begChr m:val="‖"/>
                              <m:endChr m:val="‖"/>
                              <m:ctrlPr>
                                <a:rPr lang="en-US" sz="3200" i="1">
                                  <a:latin typeface="Cambria Math" charset="0"/>
                                </a:rPr>
                              </m:ctrlPr>
                            </m:dPr>
                            <m:e>
                              <m:r>
                                <m:rPr>
                                  <m:sty m:val="p"/>
                                </m:rPr>
                                <a:rPr lang="en-US" altLang="zh-CN" sz="3200">
                                  <a:latin typeface="Cambria Math" charset="0"/>
                                </a:rPr>
                                <m:t>G</m:t>
                              </m:r>
                              <m:d>
                                <m:dPr>
                                  <m:ctrlPr>
                                    <a:rPr lang="en-US" sz="3200" i="1">
                                      <a:latin typeface="Cambria Math" charset="0"/>
                                    </a:rPr>
                                  </m:ctrlPr>
                                </m:d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US" altLang="zh-CN" sz="3200">
                                      <a:latin typeface="Cambria Math" charset="0"/>
                                    </a:rPr>
                                    <m:t>F</m:t>
                                  </m:r>
                                  <m:d>
                                    <m:dPr>
                                      <m:ctrlPr>
                                        <a:rPr lang="en-US" sz="3200" i="1">
                                          <a:latin typeface="Cambria Math" charset="0"/>
                                        </a:rPr>
                                      </m:ctrlPr>
                                    </m:dPr>
                                    <m:e>
                                      <m:r>
                                        <m:rPr>
                                          <m:sty m:val="p"/>
                                        </m:rPr>
                                        <a:rPr lang="en-US" altLang="zh-CN" sz="3200">
                                          <a:latin typeface="Cambria Math" charset="0"/>
                                        </a:rPr>
                                        <m:t>y</m:t>
                                      </m:r>
                                    </m:e>
                                  </m:d>
                                </m:e>
                              </m:d>
                              <m:r>
                                <a:rPr lang="en-US" sz="320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US" altLang="zh-CN" sz="3200" i="1">
                                  <a:latin typeface="Cambria Math" charset="0"/>
                                </a:rPr>
                                <m:t>𝑦</m:t>
                              </m:r>
                            </m:e>
                          </m:d>
                        </m:e>
                        <m:sub>
                          <m:r>
                            <a:rPr lang="en-US" sz="320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en-US" sz="3200" dirty="0"/>
              </a:p>
            </p:txBody>
          </p:sp>
        </mc:Choice>
        <mc:Fallback xmlns="">
          <p:sp>
            <p:nvSpPr>
              <p:cNvPr id="113" name="Rectangle 11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67967" y="6851104"/>
                <a:ext cx="3002809" cy="712311"/>
              </a:xfrm>
              <a:prstGeom prst="rect">
                <a:avLst/>
              </a:prstGeom>
              <a:blipFill rotWithShape="0">
                <a:blip r:embed="rId2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14" name="pasted-image.pdf"/>
          <p:cNvPicPr>
            <a:picLocks noChangeAspect="1"/>
          </p:cNvPicPr>
          <p:nvPr/>
        </p:nvPicPr>
        <p:blipFill>
          <a:blip r:embed="rId26">
            <a:extLst/>
          </a:blip>
          <a:stretch>
            <a:fillRect/>
          </a:stretch>
        </p:blipFill>
        <p:spPr>
          <a:xfrm>
            <a:off x="2689486" y="3828204"/>
            <a:ext cx="225363" cy="201641"/>
          </a:xfrm>
          <a:prstGeom prst="rect">
            <a:avLst/>
          </a:prstGeom>
          <a:ln w="12700">
            <a:miter lim="400000"/>
          </a:ln>
        </p:spPr>
      </p:pic>
      <p:pic>
        <p:nvPicPr>
          <p:cNvPr id="115" name="pasted-image.pdf"/>
          <p:cNvPicPr>
            <a:picLocks noChangeAspect="1"/>
          </p:cNvPicPr>
          <p:nvPr/>
        </p:nvPicPr>
        <p:blipFill>
          <a:blip r:embed="rId27">
            <a:extLst/>
          </a:blip>
          <a:stretch>
            <a:fillRect/>
          </a:stretch>
        </p:blipFill>
        <p:spPr>
          <a:xfrm>
            <a:off x="6451031" y="3704992"/>
            <a:ext cx="228600" cy="324852"/>
          </a:xfrm>
          <a:prstGeom prst="rect">
            <a:avLst/>
          </a:prstGeom>
          <a:ln w="12700">
            <a:miter lim="400000"/>
          </a:ln>
        </p:spPr>
      </p:pic>
      <p:pic>
        <p:nvPicPr>
          <p:cNvPr id="116" name="pasted-image.pdf"/>
          <p:cNvPicPr>
            <a:picLocks noChangeAspect="1"/>
          </p:cNvPicPr>
          <p:nvPr/>
        </p:nvPicPr>
        <p:blipFill>
          <a:blip r:embed="rId28">
            <a:extLst/>
          </a:blip>
          <a:stretch>
            <a:fillRect/>
          </a:stretch>
        </p:blipFill>
        <p:spPr>
          <a:xfrm>
            <a:off x="7935823" y="3809998"/>
            <a:ext cx="228600" cy="304802"/>
          </a:xfrm>
          <a:prstGeom prst="rect">
            <a:avLst/>
          </a:prstGeom>
          <a:ln w="12700">
            <a:miter lim="400000"/>
          </a:ln>
        </p:spPr>
      </p:pic>
      <p:pic>
        <p:nvPicPr>
          <p:cNvPr id="117" name="pasted-image.pdf"/>
          <p:cNvPicPr>
            <a:picLocks noChangeAspect="1"/>
          </p:cNvPicPr>
          <p:nvPr/>
        </p:nvPicPr>
        <p:blipFill>
          <a:blip r:embed="rId29">
            <a:extLst/>
          </a:blip>
          <a:stretch>
            <a:fillRect/>
          </a:stretch>
        </p:blipFill>
        <p:spPr>
          <a:xfrm>
            <a:off x="11716421" y="3695700"/>
            <a:ext cx="228600" cy="419100"/>
          </a:xfrm>
          <a:prstGeom prst="rect">
            <a:avLst/>
          </a:prstGeom>
          <a:ln w="12700">
            <a:miter lim="400000"/>
          </a:ln>
        </p:spPr>
      </p:pic>
      <p:cxnSp>
        <p:nvCxnSpPr>
          <p:cNvPr id="119" name="Straight Arrow Connector 118"/>
          <p:cNvCxnSpPr/>
          <p:nvPr/>
        </p:nvCxnSpPr>
        <p:spPr>
          <a:xfrm>
            <a:off x="4686720" y="4279978"/>
            <a:ext cx="0" cy="410886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Straight Arrow Connector 120"/>
          <p:cNvCxnSpPr/>
          <p:nvPr/>
        </p:nvCxnSpPr>
        <p:spPr>
          <a:xfrm>
            <a:off x="9940423" y="4279978"/>
            <a:ext cx="0" cy="410886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9" name="TextBox 68"/>
          <p:cNvSpPr txBox="1"/>
          <p:nvPr/>
        </p:nvSpPr>
        <p:spPr>
          <a:xfrm>
            <a:off x="8479805" y="7706380"/>
            <a:ext cx="61505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altLang="zh-CN" sz="2800" dirty="0" smtClean="0">
                <a:latin typeface="+mj-lt"/>
              </a:rPr>
              <a:t>[</a:t>
            </a:r>
            <a:r>
              <a:rPr lang="en-US" sz="2800" dirty="0" smtClean="0">
                <a:latin typeface="+mj-lt"/>
              </a:rPr>
              <a:t>Zhu</a:t>
            </a:r>
            <a:r>
              <a:rPr lang="en-US" sz="2800" dirty="0">
                <a:latin typeface="+mj-lt"/>
              </a:rPr>
              <a:t>*, </a:t>
            </a:r>
            <a:r>
              <a:rPr lang="en-US" sz="2800" dirty="0" smtClean="0">
                <a:latin typeface="+mj-lt"/>
              </a:rPr>
              <a:t>Park</a:t>
            </a:r>
            <a:r>
              <a:rPr lang="en-US" sz="2800" dirty="0">
                <a:latin typeface="+mj-lt"/>
              </a:rPr>
              <a:t>*, </a:t>
            </a:r>
            <a:r>
              <a:rPr lang="en-US" sz="2800" dirty="0" smtClean="0">
                <a:latin typeface="+mj-lt"/>
              </a:rPr>
              <a:t>Isola</a:t>
            </a:r>
            <a:r>
              <a:rPr lang="en-US" sz="2800" dirty="0">
                <a:latin typeface="+mj-lt"/>
              </a:rPr>
              <a:t>, and </a:t>
            </a:r>
            <a:r>
              <a:rPr lang="en-US" sz="2800" dirty="0" err="1" smtClean="0">
                <a:latin typeface="+mj-lt"/>
              </a:rPr>
              <a:t>Efros</a:t>
            </a:r>
            <a:r>
              <a:rPr lang="en-US" altLang="zh-CN" sz="2800" dirty="0" smtClean="0">
                <a:latin typeface="+mj-lt"/>
              </a:rPr>
              <a:t>,</a:t>
            </a:r>
            <a:r>
              <a:rPr lang="zh-CN" altLang="en-US" sz="2800" dirty="0" smtClean="0">
                <a:latin typeface="+mj-lt"/>
              </a:rPr>
              <a:t> </a:t>
            </a:r>
            <a:r>
              <a:rPr lang="en-US" altLang="zh-CN" sz="2800" dirty="0" smtClean="0">
                <a:latin typeface="+mj-lt"/>
              </a:rPr>
              <a:t>ICCV</a:t>
            </a:r>
            <a:r>
              <a:rPr lang="zh-CN" altLang="en-US" sz="2800" dirty="0" smtClean="0">
                <a:latin typeface="+mj-lt"/>
              </a:rPr>
              <a:t> </a:t>
            </a:r>
            <a:r>
              <a:rPr lang="en-US" altLang="zh-CN" sz="2800" dirty="0" smtClean="0">
                <a:latin typeface="+mj-lt"/>
              </a:rPr>
              <a:t>2017]</a:t>
            </a:r>
            <a:endParaRPr lang="en-US" sz="2800" dirty="0">
              <a:latin typeface="+mj-lt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8" name="Rectangle 67"/>
              <p:cNvSpPr/>
              <p:nvPr/>
            </p:nvSpPr>
            <p:spPr>
              <a:xfrm>
                <a:off x="3888494" y="4732302"/>
                <a:ext cx="1887247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zh-CN" sz="3200" b="0" i="1" smtClean="0">
                              <a:latin typeface="Cambria Math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altLang="zh-CN" sz="3200" b="0" i="0" smtClean="0">
                              <a:latin typeface="Cambria Math" charset="0"/>
                            </a:rPr>
                            <m:t>D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US" altLang="zh-CN" sz="3200" b="0" i="0" smtClean="0">
                              <a:latin typeface="Cambria Math" charset="0"/>
                            </a:rPr>
                            <m:t>Y</m:t>
                          </m:r>
                        </m:sub>
                      </m:sSub>
                      <m:r>
                        <a:rPr lang="en-US" altLang="zh-CN" sz="3200" b="0" i="0" smtClean="0">
                          <a:latin typeface="Cambria Math" charset="0"/>
                        </a:rPr>
                        <m:t>(</m:t>
                      </m:r>
                      <m:r>
                        <m:rPr>
                          <m:sty m:val="p"/>
                        </m:rPr>
                        <a:rPr lang="en-US" altLang="zh-CN" sz="3200" b="0" i="0" smtClean="0">
                          <a:latin typeface="Cambria Math" charset="0"/>
                        </a:rPr>
                        <m:t>G</m:t>
                      </m:r>
                      <m:d>
                        <m:dPr>
                          <m:ctrlPr>
                            <a:rPr lang="en-US" altLang="zh-CN" sz="3200" b="0" i="1" smtClean="0">
                              <a:latin typeface="Cambria Math" charset="0"/>
                            </a:rPr>
                          </m:ctrlPr>
                        </m:dPr>
                        <m:e>
                          <m:r>
                            <m:rPr>
                              <m:sty m:val="p"/>
                            </m:rPr>
                            <a:rPr lang="en-US" altLang="zh-CN" sz="3200" b="0" i="0" smtClean="0">
                              <a:latin typeface="Cambria Math" charset="0"/>
                            </a:rPr>
                            <m:t>x</m:t>
                          </m:r>
                        </m:e>
                      </m:d>
                      <m:r>
                        <a:rPr lang="en-US" altLang="zh-CN" sz="3200" b="0" i="0" smtClean="0">
                          <a:latin typeface="Cambria Math" charset="0"/>
                        </a:rPr>
                        <m:t>)</m:t>
                      </m:r>
                    </m:oMath>
                  </m:oMathPara>
                </a14:m>
                <a:endParaRPr lang="en-US" sz="3200" dirty="0"/>
              </a:p>
            </p:txBody>
          </p:sp>
        </mc:Choice>
        <mc:Fallback xmlns="">
          <p:sp>
            <p:nvSpPr>
              <p:cNvPr id="68" name="Rectangle 6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88494" y="4732302"/>
                <a:ext cx="1887247" cy="584775"/>
              </a:xfrm>
              <a:prstGeom prst="rect">
                <a:avLst/>
              </a:prstGeom>
              <a:blipFill rotWithShape="0">
                <a:blip r:embed="rId3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0" name="TextBox 69"/>
          <p:cNvSpPr txBox="1"/>
          <p:nvPr/>
        </p:nvSpPr>
        <p:spPr>
          <a:xfrm>
            <a:off x="1723119" y="5904115"/>
            <a:ext cx="2301464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altLang="zh-CN" sz="2600" dirty="0" smtClean="0"/>
              <a:t>Reconstruction</a:t>
            </a:r>
            <a:r>
              <a:rPr lang="zh-CN" altLang="en-US" sz="2600" dirty="0" smtClean="0"/>
              <a:t> </a:t>
            </a:r>
            <a:endParaRPr lang="en-US" altLang="zh-CN" sz="2600" dirty="0" smtClean="0"/>
          </a:p>
          <a:p>
            <a:pPr algn="ctr"/>
            <a:r>
              <a:rPr lang="en-US" altLang="zh-CN" sz="2600" dirty="0" smtClean="0"/>
              <a:t>error</a:t>
            </a:r>
            <a:endParaRPr lang="en-US" sz="2600" dirty="0"/>
          </a:p>
        </p:txBody>
      </p:sp>
      <p:sp>
        <p:nvSpPr>
          <p:cNvPr id="71" name="TextBox 70"/>
          <p:cNvSpPr txBox="1"/>
          <p:nvPr/>
        </p:nvSpPr>
        <p:spPr>
          <a:xfrm>
            <a:off x="10743253" y="5646272"/>
            <a:ext cx="2301464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altLang="zh-CN" sz="2600" dirty="0" smtClean="0"/>
              <a:t>Reconstruction</a:t>
            </a:r>
            <a:r>
              <a:rPr lang="zh-CN" altLang="en-US" sz="2600" dirty="0" smtClean="0"/>
              <a:t> </a:t>
            </a:r>
            <a:endParaRPr lang="en-US" altLang="zh-CN" sz="2600" dirty="0" smtClean="0"/>
          </a:p>
          <a:p>
            <a:pPr algn="ctr"/>
            <a:r>
              <a:rPr lang="en-US" altLang="zh-CN" sz="2600" dirty="0" smtClean="0"/>
              <a:t>error</a:t>
            </a:r>
            <a:endParaRPr lang="en-US" sz="26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2" name="Rectangle 71"/>
              <p:cNvSpPr/>
              <p:nvPr/>
            </p:nvSpPr>
            <p:spPr>
              <a:xfrm>
                <a:off x="9132413" y="4732302"/>
                <a:ext cx="1869614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zh-CN" sz="3200" b="0" i="1" smtClean="0">
                              <a:latin typeface="Cambria Math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altLang="zh-CN" sz="3200" b="0" i="0" smtClean="0">
                              <a:latin typeface="Cambria Math" charset="0"/>
                            </a:rPr>
                            <m:t>D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US" altLang="zh-CN" sz="3200" b="0" i="0" smtClean="0">
                              <a:latin typeface="Cambria Math" charset="0"/>
                            </a:rPr>
                            <m:t>G</m:t>
                          </m:r>
                        </m:sub>
                      </m:sSub>
                      <m:r>
                        <a:rPr lang="en-US" altLang="zh-CN" sz="3200" b="0" i="0" smtClean="0">
                          <a:latin typeface="Cambria Math" charset="0"/>
                        </a:rPr>
                        <m:t>(</m:t>
                      </m:r>
                      <m:r>
                        <m:rPr>
                          <m:sty m:val="p"/>
                        </m:rPr>
                        <a:rPr lang="en-US" altLang="zh-CN" sz="3200" b="0" i="0" smtClean="0">
                          <a:latin typeface="Cambria Math" charset="0"/>
                        </a:rPr>
                        <m:t>F</m:t>
                      </m:r>
                      <m:d>
                        <m:dPr>
                          <m:ctrlPr>
                            <a:rPr lang="en-US" altLang="zh-CN" sz="3200" b="0" i="1" smtClean="0">
                              <a:latin typeface="Cambria Math" charset="0"/>
                            </a:rPr>
                          </m:ctrlPr>
                        </m:dPr>
                        <m:e>
                          <m:r>
                            <m:rPr>
                              <m:sty m:val="p"/>
                            </m:rPr>
                            <a:rPr lang="en-US" altLang="zh-CN" sz="3200" b="0" i="0" smtClean="0">
                              <a:latin typeface="Cambria Math" charset="0"/>
                            </a:rPr>
                            <m:t>x</m:t>
                          </m:r>
                        </m:e>
                      </m:d>
                      <m:r>
                        <a:rPr lang="en-US" altLang="zh-CN" sz="3200" b="0" i="0" smtClean="0">
                          <a:latin typeface="Cambria Math" charset="0"/>
                        </a:rPr>
                        <m:t>)</m:t>
                      </m:r>
                    </m:oMath>
                  </m:oMathPara>
                </a14:m>
                <a:endParaRPr lang="en-US" sz="3200" dirty="0"/>
              </a:p>
            </p:txBody>
          </p:sp>
        </mc:Choice>
        <mc:Fallback xmlns="">
          <p:sp>
            <p:nvSpPr>
              <p:cNvPr id="72" name="Rectangle 7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132413" y="4732302"/>
                <a:ext cx="1869614" cy="584775"/>
              </a:xfrm>
              <a:prstGeom prst="rect">
                <a:avLst/>
              </a:prstGeom>
              <a:blipFill rotWithShape="0">
                <a:blip r:embed="rId3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28946918"/>
      </p:ext>
    </p:extLst>
  </p:cSld>
  <p:clrMapOvr>
    <a:masterClrMapping/>
  </p:clrMapOvr>
  <p:transition spd="med" advTm="4117"/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7316" y="3203972"/>
            <a:ext cx="13215769" cy="1821656"/>
          </a:xfrm>
        </p:spPr>
        <p:txBody>
          <a:bodyPr>
            <a:noAutofit/>
          </a:bodyPr>
          <a:lstStyle/>
          <a:p>
            <a:r>
              <a:rPr lang="en-US" sz="10000" dirty="0"/>
              <a:t>Results</a:t>
            </a:r>
          </a:p>
        </p:txBody>
      </p:sp>
    </p:spTree>
    <p:extLst>
      <p:ext uri="{BB962C8B-B14F-4D97-AF65-F5344CB8AC3E}">
        <p14:creationId xmlns:p14="http://schemas.microsoft.com/office/powerpoint/2010/main" val="574447527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Collection</a:t>
            </a:r>
            <a:r>
              <a:rPr lang="zh-CN" altLang="en-US" dirty="0"/>
              <a:t> </a:t>
            </a:r>
            <a:r>
              <a:rPr lang="en-US" altLang="zh-CN" dirty="0"/>
              <a:t>Style</a:t>
            </a:r>
            <a:r>
              <a:rPr lang="zh-CN" altLang="en-US" dirty="0"/>
              <a:t> </a:t>
            </a:r>
            <a:r>
              <a:rPr lang="en-US" altLang="zh-CN" dirty="0"/>
              <a:t>Transfer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8416" y="1522512"/>
            <a:ext cx="4389120" cy="2914650"/>
          </a:xfrm>
          <a:prstGeom prst="rect">
            <a:avLst/>
          </a:prstGeom>
          <a:ln w="12700">
            <a:solidFill>
              <a:srgbClr val="000000"/>
            </a:solidFill>
            <a:miter lim="400000"/>
          </a:ln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63472" y="1522513"/>
            <a:ext cx="4389120" cy="2914650"/>
          </a:xfrm>
          <a:prstGeom prst="rect">
            <a:avLst/>
          </a:prstGeom>
          <a:ln w="12700">
            <a:solidFill>
              <a:srgbClr val="000000"/>
            </a:solidFill>
            <a:miter lim="400000"/>
          </a:ln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29200" y="4921805"/>
            <a:ext cx="4389120" cy="2914650"/>
          </a:xfrm>
          <a:prstGeom prst="rect">
            <a:avLst/>
          </a:prstGeom>
          <a:ln w="12700">
            <a:solidFill>
              <a:srgbClr val="000000"/>
            </a:solidFill>
            <a:miter lim="400000"/>
          </a:ln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29200" y="1522513"/>
            <a:ext cx="4389120" cy="2914650"/>
          </a:xfrm>
          <a:prstGeom prst="rect">
            <a:avLst/>
          </a:prstGeom>
          <a:ln w="12700">
            <a:solidFill>
              <a:srgbClr val="000000"/>
            </a:solidFill>
            <a:miter lim="400000"/>
          </a:ln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63472" y="4906888"/>
            <a:ext cx="4389120" cy="2914650"/>
          </a:xfrm>
          <a:prstGeom prst="rect">
            <a:avLst/>
          </a:prstGeom>
          <a:ln w="12700">
            <a:solidFill>
              <a:srgbClr val="000000"/>
            </a:solidFill>
            <a:miter lim="400000"/>
          </a:ln>
        </p:spPr>
      </p:pic>
      <p:sp>
        <p:nvSpPr>
          <p:cNvPr id="18" name="Shape 129"/>
          <p:cNvSpPr/>
          <p:nvPr/>
        </p:nvSpPr>
        <p:spPr>
          <a:xfrm>
            <a:off x="770094" y="4427456"/>
            <a:ext cx="3160730" cy="913611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square" lIns="50800" tIns="50800" rIns="50800" bIns="50800" numCol="1" anchor="ctr">
            <a:noAutofit/>
          </a:bodyPr>
          <a:lstStyle>
            <a:lvl1pPr>
              <a:defRPr sz="1500" b="1"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pPr algn="ctr">
              <a:lnSpc>
                <a:spcPts val="2400"/>
              </a:lnSpc>
            </a:pPr>
            <a:r>
              <a:rPr lang="en-US" sz="3200" b="0" dirty="0">
                <a:latin typeface="+mj-lt"/>
              </a:rPr>
              <a:t>Photograph</a:t>
            </a:r>
          </a:p>
          <a:p>
            <a:pPr algn="ctr">
              <a:lnSpc>
                <a:spcPts val="2400"/>
              </a:lnSpc>
            </a:pPr>
            <a:r>
              <a:rPr lang="en-US" sz="3200" b="0" dirty="0">
                <a:latin typeface="+mj-lt"/>
              </a:rPr>
              <a:t>@ Alexei </a:t>
            </a:r>
            <a:r>
              <a:rPr lang="en-US" sz="3200" b="0" dirty="0" err="1">
                <a:latin typeface="+mj-lt"/>
              </a:rPr>
              <a:t>Efros</a:t>
            </a:r>
            <a:endParaRPr sz="3200" b="0" dirty="0">
              <a:latin typeface="+mj-lt"/>
            </a:endParaRPr>
          </a:p>
        </p:txBody>
      </p:sp>
      <p:sp>
        <p:nvSpPr>
          <p:cNvPr id="15" name="Shape 129"/>
          <p:cNvSpPr/>
          <p:nvPr/>
        </p:nvSpPr>
        <p:spPr>
          <a:xfrm>
            <a:off x="1727489" y="6729581"/>
            <a:ext cx="2220372" cy="913611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square" lIns="50800" tIns="50800" rIns="50800" bIns="50800" numCol="1" anchor="ctr">
            <a:noAutofit/>
          </a:bodyPr>
          <a:lstStyle>
            <a:lvl1pPr>
              <a:defRPr sz="1500" b="1"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pPr algn="ctr"/>
            <a:r>
              <a:rPr lang="en-US" sz="3200" b="0" dirty="0">
                <a:latin typeface="+mj-lt"/>
              </a:rPr>
              <a:t>Monet</a:t>
            </a:r>
            <a:endParaRPr sz="3200" b="0" dirty="0">
              <a:latin typeface="+mj-lt"/>
            </a:endParaRPr>
          </a:p>
        </p:txBody>
      </p:sp>
      <p:sp>
        <p:nvSpPr>
          <p:cNvPr id="19" name="Shape 129"/>
          <p:cNvSpPr/>
          <p:nvPr/>
        </p:nvSpPr>
        <p:spPr>
          <a:xfrm>
            <a:off x="114400" y="6729581"/>
            <a:ext cx="2220372" cy="913611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square" lIns="50800" tIns="50800" rIns="50800" bIns="50800" numCol="1" anchor="ctr">
            <a:noAutofit/>
          </a:bodyPr>
          <a:lstStyle>
            <a:lvl1pPr>
              <a:defRPr sz="1500" b="1"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pPr algn="ctr"/>
            <a:r>
              <a:rPr lang="en-US" sz="3200" b="0" dirty="0">
                <a:latin typeface="+mj-lt"/>
              </a:rPr>
              <a:t>Van Gogh</a:t>
            </a:r>
            <a:endParaRPr sz="3200" b="0" dirty="0">
              <a:latin typeface="+mj-lt"/>
            </a:endParaRPr>
          </a:p>
        </p:txBody>
      </p:sp>
      <p:sp>
        <p:nvSpPr>
          <p:cNvPr id="20" name="Shape 129"/>
          <p:cNvSpPr/>
          <p:nvPr/>
        </p:nvSpPr>
        <p:spPr>
          <a:xfrm>
            <a:off x="1710452" y="5907407"/>
            <a:ext cx="2220372" cy="913611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square" lIns="50800" tIns="50800" rIns="50800" bIns="50800" numCol="1" anchor="ctr">
            <a:noAutofit/>
          </a:bodyPr>
          <a:lstStyle>
            <a:lvl1pPr>
              <a:defRPr sz="1500" b="1"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pPr algn="ctr"/>
            <a:r>
              <a:rPr lang="en-US" sz="3200" b="0" dirty="0">
                <a:latin typeface="+mj-lt"/>
              </a:rPr>
              <a:t>Cezanne</a:t>
            </a:r>
            <a:endParaRPr sz="3200" b="0" dirty="0">
              <a:latin typeface="+mj-lt"/>
            </a:endParaRPr>
          </a:p>
        </p:txBody>
      </p:sp>
      <p:sp>
        <p:nvSpPr>
          <p:cNvPr id="21" name="Shape 129"/>
          <p:cNvSpPr/>
          <p:nvPr/>
        </p:nvSpPr>
        <p:spPr>
          <a:xfrm>
            <a:off x="114400" y="5907407"/>
            <a:ext cx="2220372" cy="913611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square" lIns="50800" tIns="50800" rIns="50800" bIns="50800" numCol="1" anchor="ctr">
            <a:noAutofit/>
          </a:bodyPr>
          <a:lstStyle>
            <a:lvl1pPr>
              <a:defRPr sz="1500" b="1"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pPr algn="ctr"/>
            <a:r>
              <a:rPr lang="en-US" sz="3200" b="0" dirty="0">
                <a:latin typeface="+mj-lt"/>
              </a:rPr>
              <a:t>Ukiyo-e</a:t>
            </a:r>
            <a:endParaRPr sz="3200" b="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27400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0972E-6 -3.88889E-6 L 0.30122 -0.31192 " pathEditMode="relative" rAng="0" ptsTypes="AA">
                                      <p:cBhvr>
                                        <p:cTn id="1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061" y="-15606"/>
                                    </p:animMotion>
                                  </p:childTnLst>
                                </p:cTn>
                              </p:par>
                              <p:par>
                                <p:cTn id="17" presetID="42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4583E-6 -3.88889E-6 L 0.73622 -0.31192 " pathEditMode="relative" rAng="0" ptsTypes="AA">
                                      <p:cBhvr>
                                        <p:cTn id="1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6806" y="-15606"/>
                                    </p:animMotion>
                                  </p:childTnLst>
                                </p:cTn>
                              </p:par>
                              <p:par>
                                <p:cTn id="19" presetID="42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1.04938E-6 L 0.30241 0.19908 " pathEditMode="relative" rAng="0" ptsTypes="AA">
                                      <p:cBhvr>
                                        <p:cTn id="2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115" y="9954"/>
                                    </p:animMotion>
                                  </p:childTnLst>
                                </p:cTn>
                              </p:par>
                              <p:par>
                                <p:cTn id="21" presetID="42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4583E-6 -1.04938E-6 L 0.72645 0.19908 " pathEditMode="relative" rAng="0" ptsTypes="AA">
                                      <p:cBhvr>
                                        <p:cTn id="2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6317" y="99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5" grpId="1"/>
      <p:bldP spid="19" grpId="0"/>
      <p:bldP spid="19" grpId="1"/>
      <p:bldP spid="20" grpId="0"/>
      <p:bldP spid="20" grpId="1"/>
      <p:bldP spid="21" grpId="0"/>
      <p:bldP spid="21" grpId="1"/>
    </p:bld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56179" y="565791"/>
            <a:ext cx="2577194" cy="1657373"/>
          </a:xfrm>
          <a:prstGeom prst="rect">
            <a:avLst/>
          </a:prstGeom>
          <a:ln w="12700">
            <a:solidFill>
              <a:srgbClr val="000000"/>
            </a:solidFill>
            <a:miter lim="400000"/>
          </a:ln>
        </p:spPr>
      </p:pic>
      <p:sp>
        <p:nvSpPr>
          <p:cNvPr id="13" name="TextBox 12"/>
          <p:cNvSpPr txBox="1"/>
          <p:nvPr/>
        </p:nvSpPr>
        <p:spPr>
          <a:xfrm>
            <a:off x="9448534" y="37708"/>
            <a:ext cx="159248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3200" dirty="0">
                <a:latin typeface="+mj-lt"/>
                <a:cs typeface="Times New Roman" panose="02020603050405020304" pitchFamily="18" charset="0"/>
              </a:rPr>
              <a:t>Cezanne</a:t>
            </a:r>
          </a:p>
        </p:txBody>
      </p:sp>
      <p:pic>
        <p:nvPicPr>
          <p:cNvPr id="19" name="Picture 20" descr="http://kancho.banatao.berkeley.edu:4000/images/style-transfer/cezanne/20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56179" y="2420986"/>
            <a:ext cx="2577194" cy="1657373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30" descr="http://kancho.banatao.berkeley.edu:4000/images/style-transfer/cezanne/77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56179" y="4276181"/>
            <a:ext cx="2577194" cy="1871856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7" name="Group 36"/>
          <p:cNvGrpSpPr/>
          <p:nvPr/>
        </p:nvGrpSpPr>
        <p:grpSpPr>
          <a:xfrm>
            <a:off x="11759086" y="37708"/>
            <a:ext cx="2577194" cy="7965524"/>
            <a:chOff x="11759086" y="37708"/>
            <a:chExt cx="2577194" cy="7965524"/>
          </a:xfrm>
        </p:grpSpPr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759086" y="565791"/>
              <a:ext cx="2577194" cy="1657373"/>
            </a:xfrm>
            <a:prstGeom prst="rect">
              <a:avLst/>
            </a:prstGeom>
            <a:ln w="12700">
              <a:solidFill>
                <a:srgbClr val="000000"/>
              </a:solidFill>
              <a:miter lim="400000"/>
            </a:ln>
          </p:spPr>
        </p:pic>
        <p:sp>
          <p:nvSpPr>
            <p:cNvPr id="9" name="TextBox 8"/>
            <p:cNvSpPr txBox="1"/>
            <p:nvPr/>
          </p:nvSpPr>
          <p:spPr>
            <a:xfrm>
              <a:off x="12320561" y="37708"/>
              <a:ext cx="1454245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3200" dirty="0">
                  <a:latin typeface="+mj-lt"/>
                  <a:cs typeface="Times New Roman" panose="02020603050405020304" pitchFamily="18" charset="0"/>
                </a:rPr>
                <a:t>Ukiyo-e</a:t>
              </a:r>
            </a:p>
          </p:txBody>
        </p:sp>
        <p:pic>
          <p:nvPicPr>
            <p:cNvPr id="15" name="Picture 18" descr="http://kancho.banatao.berkeley.edu:4000/images/style-transfer/ukiyoe/201.jpg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759086" y="2420986"/>
              <a:ext cx="2577194" cy="1657373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1" name="Picture 28" descr="http://kancho.banatao.berkeley.edu:4000/images/style-transfer/ukiyoe/77.jpg"/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759086" y="4276181"/>
              <a:ext cx="2577194" cy="1871856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7" name="Picture 48" descr="http://kancho.banatao.berkeley.edu:4000/images/style-transfer/ukiyoe/10.jpg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759086" y="6345859"/>
              <a:ext cx="2577194" cy="1657373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5" name="Group 34"/>
          <p:cNvGrpSpPr/>
          <p:nvPr/>
        </p:nvGrpSpPr>
        <p:grpSpPr>
          <a:xfrm>
            <a:off x="3350367" y="37708"/>
            <a:ext cx="2577194" cy="7965524"/>
            <a:chOff x="3350367" y="37708"/>
            <a:chExt cx="2577194" cy="7965524"/>
          </a:xfrm>
        </p:grpSpPr>
        <p:pic>
          <p:nvPicPr>
            <p:cNvPr id="8" name="Picture 7"/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50367" y="565791"/>
              <a:ext cx="2577194" cy="1657373"/>
            </a:xfrm>
            <a:prstGeom prst="rect">
              <a:avLst/>
            </a:prstGeom>
            <a:ln w="12700">
              <a:solidFill>
                <a:srgbClr val="000000"/>
              </a:solidFill>
              <a:miter lim="400000"/>
            </a:ln>
          </p:spPr>
        </p:pic>
        <p:sp>
          <p:nvSpPr>
            <p:cNvPr id="10" name="TextBox 9"/>
            <p:cNvSpPr txBox="1"/>
            <p:nvPr/>
          </p:nvSpPr>
          <p:spPr>
            <a:xfrm>
              <a:off x="3985067" y="37708"/>
              <a:ext cx="1307794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3200" dirty="0">
                  <a:latin typeface="+mj-lt"/>
                  <a:cs typeface="Times New Roman" panose="02020603050405020304" pitchFamily="18" charset="0"/>
                </a:rPr>
                <a:t>Monet</a:t>
              </a:r>
            </a:p>
          </p:txBody>
        </p:sp>
        <p:pic>
          <p:nvPicPr>
            <p:cNvPr id="16" name="Picture 14" descr="http://kancho.banatao.berkeley.edu:4000/images/style-transfer/monet/201.jpg"/>
            <p:cNvPicPr>
              <a:picLocks noChangeAspect="1" noChangeArrowheads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50367" y="2420986"/>
              <a:ext cx="2577194" cy="1657373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2" name="Picture 24" descr="http://kancho.banatao.berkeley.edu:4000/images/style-transfer/monet/77.jpg"/>
            <p:cNvPicPr>
              <a:picLocks noChangeAspect="1" noChangeArrowheads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50367" y="4276181"/>
              <a:ext cx="2577194" cy="1871856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8" name="Picture 44" descr="http://kancho.banatao.berkeley.edu:4000/images/style-transfer/monet/10.jpg"/>
            <p:cNvPicPr>
              <a:picLocks noChangeAspect="1" noChangeArrowheads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50367" y="6345859"/>
              <a:ext cx="2577194" cy="1657373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4" name="Group 33"/>
          <p:cNvGrpSpPr/>
          <p:nvPr/>
        </p:nvGrpSpPr>
        <p:grpSpPr>
          <a:xfrm>
            <a:off x="294120" y="37708"/>
            <a:ext cx="2577194" cy="7965524"/>
            <a:chOff x="294120" y="37708"/>
            <a:chExt cx="2577194" cy="7965524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94120" y="565791"/>
              <a:ext cx="2577194" cy="1657373"/>
            </a:xfrm>
            <a:prstGeom prst="rect">
              <a:avLst/>
            </a:prstGeom>
            <a:ln w="12700">
              <a:solidFill>
                <a:srgbClr val="000000"/>
              </a:solidFill>
              <a:miter lim="400000"/>
            </a:ln>
          </p:spPr>
        </p:pic>
        <p:sp>
          <p:nvSpPr>
            <p:cNvPr id="11" name="TextBox 10"/>
            <p:cNvSpPr txBox="1"/>
            <p:nvPr/>
          </p:nvSpPr>
          <p:spPr>
            <a:xfrm>
              <a:off x="1005476" y="37708"/>
              <a:ext cx="1154483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3200" dirty="0">
                  <a:latin typeface="+mj-lt"/>
                  <a:cs typeface="Times New Roman" panose="02020603050405020304" pitchFamily="18" charset="0"/>
                </a:rPr>
                <a:t>Input</a:t>
              </a:r>
              <a:r>
                <a:rPr lang="en-US" sz="20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	</a:t>
              </a:r>
            </a:p>
          </p:txBody>
        </p:sp>
        <p:pic>
          <p:nvPicPr>
            <p:cNvPr id="17" name="Picture 12" descr="http://kancho.banatao.berkeley.edu:4000/images/style-transfer/original/201.jpg"/>
            <p:cNvPicPr>
              <a:picLocks noChangeAspect="1" noChangeArrowheads="1"/>
            </p:cNvPicPr>
            <p:nvPr/>
          </p:nvPicPr>
          <p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4120" y="2420986"/>
              <a:ext cx="2577194" cy="1657373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3" name="Picture 22" descr="http://kancho.banatao.berkeley.edu:4000/images/style-transfer/original/77.jpg"/>
            <p:cNvPicPr>
              <a:picLocks noChangeAspect="1" noChangeArrowheads="1"/>
            </p:cNvPicPr>
            <p:nvPr/>
          </p:nvPicPr>
          <p:blipFill>
            <a:blip r:embed="rId1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4120" y="4276181"/>
              <a:ext cx="2577194" cy="1871856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9" name="Picture 42" descr="http://kancho.banatao.berkeley.edu:4000/images/style-transfer/original/10.jpg"/>
            <p:cNvPicPr>
              <a:picLocks noChangeAspect="1" noChangeArrowheads="1"/>
            </p:cNvPicPr>
            <p:nvPr/>
          </p:nvPicPr>
          <p:blipFill>
            <a:blip r:embed="rId1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4120" y="6345859"/>
              <a:ext cx="2577194" cy="1657373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6" name="Group 35"/>
          <p:cNvGrpSpPr/>
          <p:nvPr/>
        </p:nvGrpSpPr>
        <p:grpSpPr>
          <a:xfrm>
            <a:off x="6153273" y="37708"/>
            <a:ext cx="2577194" cy="7965524"/>
            <a:chOff x="6153273" y="37708"/>
            <a:chExt cx="2577194" cy="7965524"/>
          </a:xfrm>
        </p:grpSpPr>
        <p:pic>
          <p:nvPicPr>
            <p:cNvPr id="5" name="Picture 4"/>
            <p:cNvPicPr>
              <a:picLocks noChangeAspect="1"/>
            </p:cNvPicPr>
            <p:nvPr/>
          </p:nvPicPr>
          <p:blipFill>
            <a:blip r:embed="rId1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153273" y="565791"/>
              <a:ext cx="2577194" cy="1657373"/>
            </a:xfrm>
            <a:prstGeom prst="rect">
              <a:avLst/>
            </a:prstGeom>
            <a:ln w="12700">
              <a:solidFill>
                <a:srgbClr val="000000"/>
              </a:solidFill>
              <a:miter lim="400000"/>
            </a:ln>
          </p:spPr>
        </p:pic>
        <p:sp>
          <p:nvSpPr>
            <p:cNvPr id="12" name="TextBox 11"/>
            <p:cNvSpPr txBox="1"/>
            <p:nvPr/>
          </p:nvSpPr>
          <p:spPr>
            <a:xfrm>
              <a:off x="6548227" y="37708"/>
              <a:ext cx="1787285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3200" dirty="0">
                  <a:latin typeface="+mj-lt"/>
                  <a:cs typeface="Times New Roman" panose="02020603050405020304" pitchFamily="18" charset="0"/>
                </a:rPr>
                <a:t>Van Gogh</a:t>
              </a:r>
            </a:p>
          </p:txBody>
        </p:sp>
        <p:pic>
          <p:nvPicPr>
            <p:cNvPr id="18" name="Picture 16" descr="http://kancho.banatao.berkeley.edu:4000/images/style-transfer/vangogh/201.jpg"/>
            <p:cNvPicPr>
              <a:picLocks noChangeAspect="1" noChangeArrowheads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53273" y="2420986"/>
              <a:ext cx="2577194" cy="1657373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4" name="Picture 26" descr="http://kancho.banatao.berkeley.edu:4000/images/style-transfer/vangogh/77.jpg"/>
            <p:cNvPicPr>
              <a:picLocks noChangeAspect="1" noChangeArrowheads="1"/>
            </p:cNvPicPr>
            <p:nvPr/>
          </p:nvPicPr>
          <p:blipFill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53273" y="4276181"/>
              <a:ext cx="2577194" cy="1871856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" name="Picture 46" descr="http://kancho.banatao.berkeley.edu:4000/images/style-transfer/vangogh/10.jpg"/>
            <p:cNvPicPr>
              <a:picLocks noChangeAspect="1" noChangeArrowheads="1"/>
            </p:cNvPicPr>
            <p:nvPr/>
          </p:nvPicPr>
          <p:blipFill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53273" y="6345859"/>
              <a:ext cx="2577194" cy="1657373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31" name="Picture 50" descr="http://kancho.banatao.berkeley.edu:4000/images/style-transfer/cezanne/10.jpg"/>
          <p:cNvPicPr>
            <a:picLocks noChangeAspect="1" noChangeArrowheads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56179" y="6345859"/>
            <a:ext cx="2577194" cy="1657373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3" name="Straight Connector 32"/>
          <p:cNvCxnSpPr/>
          <p:nvPr/>
        </p:nvCxnSpPr>
        <p:spPr>
          <a:xfrm>
            <a:off x="3106652" y="371820"/>
            <a:ext cx="0" cy="7863840"/>
          </a:xfrm>
          <a:prstGeom prst="line">
            <a:avLst/>
          </a:prstGeom>
          <a:ln w="7620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4409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itle 1"/>
              <p:cNvSpPr>
                <a:spLocks noGrp="1"/>
              </p:cNvSpPr>
              <p:nvPr>
                <p:ph type="title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en-US" altLang="zh-CN" dirty="0"/>
                  <a:t>Monet’s</a:t>
                </a:r>
                <a:r>
                  <a:rPr lang="zh-CN" altLang="en-US" dirty="0"/>
                  <a:t> </a:t>
                </a:r>
                <a:r>
                  <a:rPr lang="en-US" altLang="zh-CN" dirty="0"/>
                  <a:t>paintings</a:t>
                </a:r>
                <a:r>
                  <a:rPr lang="zh-CN" altLang="en-US" dirty="0"/>
                  <a:t> </a:t>
                </a:r>
                <a14:m>
                  <m:oMath xmlns:m="http://schemas.openxmlformats.org/officeDocument/2006/math">
                    <m:r>
                      <a:rPr lang="en-US" altLang="zh-CN" b="0" i="1" smtClean="0">
                        <a:latin typeface="Cambria Math" charset="0"/>
                      </a:rPr>
                      <m:t>→</m:t>
                    </m:r>
                  </m:oMath>
                </a14:m>
                <a:r>
                  <a:rPr lang="zh-CN" altLang="en-US" dirty="0"/>
                  <a:t> </a:t>
                </a:r>
                <a:r>
                  <a:rPr lang="en-US" altLang="zh-CN" dirty="0"/>
                  <a:t>photos</a:t>
                </a:r>
                <a:endParaRPr lang="en-US" dirty="0"/>
              </a:p>
            </p:txBody>
          </p:sp>
        </mc:Choice>
        <mc:Fallback xmlns="">
          <p:sp>
            <p:nvSpPr>
              <p:cNvPr id="2" name="Title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blipFill rotWithShape="0">
                <a:blip r:embed="rId2"/>
                <a:stretch>
                  <a:fillRect t="-8444" b="-28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" name="pasted-image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1579" y="1810544"/>
            <a:ext cx="6858000" cy="5602309"/>
          </a:xfrm>
          <a:prstGeom prst="rect">
            <a:avLst/>
          </a:prstGeom>
          <a:ln w="12700">
            <a:solidFill>
              <a:srgbClr val="000000"/>
            </a:solidFill>
            <a:miter lim="400000"/>
          </a:ln>
        </p:spPr>
      </p:pic>
      <p:pic>
        <p:nvPicPr>
          <p:cNvPr id="8" name="pasted-image.pn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" y="1810544"/>
            <a:ext cx="6858000" cy="5602309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14971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s://taesung89.github.io/cyclegan/images/monet-to-photo-512-small-idt/real_A/00367.png"/>
          <p:cNvPicPr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" y="2033535"/>
            <a:ext cx="6858000" cy="512064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https://taesung89.github.io/cyclegan/images/monet-to-photo-512-small-idt/fake_B/00367.png"/>
          <p:cNvPicPr>
            <a:picLocks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" y="2033535"/>
            <a:ext cx="6858000" cy="512064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2" name="Title 1"/>
              <p:cNvSpPr>
                <a:spLocks noGrp="1"/>
              </p:cNvSpPr>
              <p:nvPr>
                <p:ph type="title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en-US" altLang="zh-CN" dirty="0"/>
                  <a:t>Monet’s</a:t>
                </a:r>
                <a:r>
                  <a:rPr lang="zh-CN" altLang="en-US" dirty="0"/>
                  <a:t> </a:t>
                </a:r>
                <a:r>
                  <a:rPr lang="en-US" altLang="zh-CN" dirty="0"/>
                  <a:t>paintings</a:t>
                </a:r>
                <a:r>
                  <a:rPr lang="zh-CN" altLang="en-US" dirty="0"/>
                  <a:t> </a:t>
                </a:r>
                <a14:m>
                  <m:oMath xmlns:m="http://schemas.openxmlformats.org/officeDocument/2006/math">
                    <m:r>
                      <a:rPr lang="en-US" altLang="zh-CN" b="0" i="1" smtClean="0">
                        <a:latin typeface="Cambria Math" charset="0"/>
                      </a:rPr>
                      <m:t>→</m:t>
                    </m:r>
                  </m:oMath>
                </a14:m>
                <a:r>
                  <a:rPr lang="zh-CN" altLang="en-US" dirty="0"/>
                  <a:t> </a:t>
                </a:r>
                <a:r>
                  <a:rPr lang="en-US" altLang="zh-CN" dirty="0"/>
                  <a:t>photos</a:t>
                </a:r>
                <a:endParaRPr lang="en-US" dirty="0"/>
              </a:p>
            </p:txBody>
          </p:sp>
        </mc:Choice>
        <mc:Fallback xmlns="">
          <p:sp>
            <p:nvSpPr>
              <p:cNvPr id="2" name="Title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blipFill rotWithShape="0">
                <a:blip r:embed="rId4"/>
                <a:stretch>
                  <a:fillRect t="-8444" b="-28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5543" y="2033535"/>
            <a:ext cx="6710093" cy="512064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32359" y="2033535"/>
            <a:ext cx="6710093" cy="512064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951497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asted-image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955570" y="4474840"/>
            <a:ext cx="4928616" cy="3562045"/>
          </a:xfrm>
          <a:prstGeom prst="rect">
            <a:avLst/>
          </a:prstGeom>
          <a:ln w="12700">
            <a:solidFill>
              <a:srgbClr val="000000"/>
            </a:solidFill>
            <a:miter lim="400000"/>
          </a:ln>
        </p:spPr>
      </p:pic>
      <p:pic>
        <p:nvPicPr>
          <p:cNvPr id="16" name="pasted-image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955570" y="4474840"/>
            <a:ext cx="4928616" cy="3562045"/>
          </a:xfrm>
          <a:prstGeom prst="rect">
            <a:avLst/>
          </a:prstGeom>
          <a:ln w="12700">
            <a:solidFill>
              <a:srgbClr val="000000"/>
            </a:solidFill>
            <a:miter lim="400000"/>
          </a:ln>
        </p:spPr>
      </p:pic>
      <p:pic>
        <p:nvPicPr>
          <p:cNvPr id="7" name="pasted-image.png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1967096" y="442392"/>
            <a:ext cx="4925147" cy="3895344"/>
          </a:xfrm>
          <a:prstGeom prst="rect">
            <a:avLst/>
          </a:prstGeom>
          <a:ln w="12700">
            <a:solidFill>
              <a:srgbClr val="000000"/>
            </a:solidFill>
            <a:miter lim="400000"/>
          </a:ln>
        </p:spPr>
      </p:pic>
      <p:pic>
        <p:nvPicPr>
          <p:cNvPr id="12" name="pasted-image.png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1967096" y="442392"/>
            <a:ext cx="4925147" cy="3895344"/>
          </a:xfrm>
          <a:prstGeom prst="rect">
            <a:avLst/>
          </a:prstGeom>
          <a:ln w="12700">
            <a:solidFill>
              <a:srgbClr val="000000"/>
            </a:solidFill>
            <a:miter lim="400000"/>
          </a:ln>
        </p:spPr>
      </p:pic>
      <p:pic>
        <p:nvPicPr>
          <p:cNvPr id="10" name="Picture 26" descr="http://people.eecs.berkeley.edu/~taesung_park/up2p_results/summer2winter_yosemite/summer2winter_yosemite_256_final/latest_test/images/real_A/2012-05-17%2013:40:40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1672" y="439670"/>
            <a:ext cx="5851362" cy="3891154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8" descr="http://people.eecs.berkeley.edu/~taesung_park/up2p_results/summer2winter_yosemite/summer2winter_yosemite_256_final/latest_test/images/fake_B/2012-05-17%2013:40:40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1672" y="439670"/>
            <a:ext cx="5851361" cy="3891154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4" descr="http://people.eecs.berkeley.edu/~taesung_park/up2p_results/summer2winter_yosemite/summer2winter_yosemite_256_final/latest_test/images/real_B/2014-07-19%2016:10:10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1672" y="4474840"/>
            <a:ext cx="5852160" cy="3562045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6" descr="http://people.eecs.berkeley.edu/~taesung_park/up2p_results/summer2winter_yosemite/summer2winter_yosemite_256_final/latest_test/images/fake_A/2014-07-19%2016:10:10.jp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2471" y="4474840"/>
            <a:ext cx="5851361" cy="3562045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90621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235" name="pasted-image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39840" y="1636744"/>
            <a:ext cx="5947256" cy="4956112"/>
          </a:xfrm>
          <a:prstGeom prst="rect">
            <a:avLst/>
          </a:prstGeom>
          <a:ln w="12700">
            <a:solidFill>
              <a:srgbClr val="000000"/>
            </a:solidFill>
            <a:miter lim="400000"/>
          </a:ln>
        </p:spPr>
      </p:pic>
      <p:pic>
        <p:nvPicPr>
          <p:cNvPr id="4236" name="pasted-image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39840" y="1636744"/>
            <a:ext cx="5947256" cy="4956112"/>
          </a:xfrm>
          <a:prstGeom prst="rect">
            <a:avLst/>
          </a:prstGeom>
          <a:ln w="12700">
            <a:solidFill>
              <a:srgbClr val="000000"/>
            </a:solidFill>
            <a:miter lim="400000"/>
          </a:ln>
        </p:spPr>
      </p:pic>
      <p:pic>
        <p:nvPicPr>
          <p:cNvPr id="4237" name="pasted-image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0070" y="1634303"/>
            <a:ext cx="5953113" cy="4960993"/>
          </a:xfrm>
          <a:prstGeom prst="rect">
            <a:avLst/>
          </a:prstGeom>
          <a:ln w="12700">
            <a:miter lim="400000"/>
          </a:ln>
        </p:spPr>
      </p:pic>
      <p:pic>
        <p:nvPicPr>
          <p:cNvPr id="4238" name="pasted-image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0070" y="1634303"/>
            <a:ext cx="5953113" cy="4960993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1240551409"/>
      </p:ext>
    </p:extLst>
  </p:cSld>
  <p:clrMapOvr>
    <a:masterClrMapping/>
  </p:clrMapOvr>
  <p:transition spd="slow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2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4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2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35" grpId="0" animBg="1" advAuto="0"/>
      <p:bldP spid="4236" grpId="0" animBg="1" advAuto="0"/>
    </p:bld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235" name="pasted-image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665613" y="1141171"/>
            <a:ext cx="5947256" cy="5947258"/>
          </a:xfrm>
          <a:prstGeom prst="rect">
            <a:avLst/>
          </a:prstGeom>
          <a:ln w="12700">
            <a:solidFill>
              <a:srgbClr val="000000"/>
            </a:solidFill>
            <a:miter lim="400000"/>
          </a:ln>
        </p:spPr>
      </p:pic>
      <p:pic>
        <p:nvPicPr>
          <p:cNvPr id="4236" name="pasted-image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7665613" y="1141171"/>
            <a:ext cx="5947256" cy="5947258"/>
          </a:xfrm>
          <a:prstGeom prst="rect">
            <a:avLst/>
          </a:prstGeom>
          <a:ln w="12700">
            <a:solidFill>
              <a:srgbClr val="000000"/>
            </a:solidFill>
            <a:miter lim="400000"/>
          </a:ln>
        </p:spPr>
      </p:pic>
      <p:pic>
        <p:nvPicPr>
          <p:cNvPr id="4237" name="pasted-image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0070" y="1138243"/>
            <a:ext cx="5953113" cy="5953113"/>
          </a:xfrm>
          <a:prstGeom prst="rect">
            <a:avLst/>
          </a:prstGeom>
          <a:ln w="12700">
            <a:miter lim="400000"/>
          </a:ln>
        </p:spPr>
      </p:pic>
      <p:pic>
        <p:nvPicPr>
          <p:cNvPr id="4238" name="pasted-image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0070" y="1138243"/>
            <a:ext cx="5953113" cy="5953113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28802340"/>
      </p:ext>
    </p:extLst>
  </p:cSld>
  <p:clrMapOvr>
    <a:masterClrMapping/>
  </p:clrMapOvr>
  <p:transition spd="slow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2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4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2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35" grpId="0" animBg="1" advAuto="0"/>
      <p:bldP spid="4236" grpId="0" animBg="1" advAuto="0"/>
      <p:bldP spid="4238" grpId="0" animBg="1" advAuto="0"/>
    </p:bld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7316" y="3203972"/>
            <a:ext cx="13215769" cy="1821656"/>
          </a:xfrm>
        </p:spPr>
        <p:txBody>
          <a:bodyPr>
            <a:noAutofit/>
          </a:bodyPr>
          <a:lstStyle/>
          <a:p>
            <a:r>
              <a:rPr lang="en-US" sz="10000" dirty="0"/>
              <a:t>Failure cases</a:t>
            </a:r>
          </a:p>
        </p:txBody>
      </p:sp>
    </p:spTree>
    <p:extLst>
      <p:ext uri="{BB962C8B-B14F-4D97-AF65-F5344CB8AC3E}">
        <p14:creationId xmlns:p14="http://schemas.microsoft.com/office/powerpoint/2010/main" val="897107805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r="50676"/>
          <a:stretch/>
        </p:blipFill>
        <p:spPr>
          <a:xfrm>
            <a:off x="258416" y="240614"/>
            <a:ext cx="5256584" cy="79928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9696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416" y="240614"/>
            <a:ext cx="10657184" cy="79928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411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416" y="240614"/>
            <a:ext cx="10657184" cy="7992888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1407533" y="472159"/>
            <a:ext cx="2326086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3200" dirty="0"/>
              <a:t>ImageNet </a:t>
            </a:r>
          </a:p>
          <a:p>
            <a:pPr algn="ctr"/>
            <a:r>
              <a:rPr lang="en-US" sz="3200" dirty="0"/>
              <a:t>“Wild horse”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12760" y="1594520"/>
            <a:ext cx="1828800" cy="182880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74038" y="3034679"/>
            <a:ext cx="1828800" cy="182880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90622" y="4258816"/>
            <a:ext cx="1828800" cy="182880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27160" y="5447231"/>
            <a:ext cx="1828800" cy="182880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42249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9940841" y="4888778"/>
            <a:ext cx="2846967" cy="618118"/>
          </a:xfrm>
          <a:prstGeom prst="rect">
            <a:avLst/>
          </a:prstGeom>
          <a:noFill/>
          <a:ln w="76200">
            <a:noFill/>
          </a:ln>
        </p:spPr>
        <p:txBody>
          <a:bodyPr wrap="square" rtlCol="0">
            <a:spAutoFit/>
          </a:bodyPr>
          <a:lstStyle/>
          <a:p>
            <a:pPr algn="ctr">
              <a:lnSpc>
                <a:spcPts val="4060"/>
              </a:lnSpc>
            </a:pPr>
            <a:r>
              <a:rPr lang="en-US" sz="4800" dirty="0" err="1"/>
              <a:t>PyTorch</a:t>
            </a:r>
            <a:endParaRPr lang="en-US" sz="4800" dirty="0"/>
          </a:p>
        </p:txBody>
      </p:sp>
      <p:sp>
        <p:nvSpPr>
          <p:cNvPr id="10" name="TextBox 9"/>
          <p:cNvSpPr txBox="1"/>
          <p:nvPr/>
        </p:nvSpPr>
        <p:spPr>
          <a:xfrm>
            <a:off x="10418556" y="2480393"/>
            <a:ext cx="1891536" cy="830997"/>
          </a:xfrm>
          <a:prstGeom prst="rect">
            <a:avLst/>
          </a:prstGeom>
          <a:noFill/>
          <a:ln w="76200">
            <a:noFill/>
          </a:ln>
        </p:spPr>
        <p:txBody>
          <a:bodyPr wrap="square" rtlCol="0" anchor="ctr">
            <a:spAutoFit/>
          </a:bodyPr>
          <a:lstStyle/>
          <a:p>
            <a:pPr algn="ctr"/>
            <a:r>
              <a:rPr lang="en-US" sz="4800" dirty="0"/>
              <a:t>Torch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2022613" y="6520288"/>
            <a:ext cx="10420545" cy="1323439"/>
          </a:xfrm>
          <a:prstGeom prst="rect">
            <a:avLst/>
          </a:prstGeom>
          <a:noFill/>
          <a:ln w="57150">
            <a:noFill/>
          </a:ln>
        </p:spPr>
        <p:txBody>
          <a:bodyPr wrap="none" rtlCol="0">
            <a:spAutoFit/>
          </a:bodyPr>
          <a:lstStyle/>
          <a:p>
            <a:r>
              <a:rPr lang="en-US" altLang="zh-CN" sz="4000" dirty="0" smtClean="0"/>
              <a:t>30</a:t>
            </a:r>
            <a:r>
              <a:rPr lang="en-US" altLang="zh-CN" sz="4000" dirty="0"/>
              <a:t>+</a:t>
            </a:r>
            <a:r>
              <a:rPr lang="zh-CN" altLang="en-US" sz="4000" dirty="0"/>
              <a:t> </a:t>
            </a:r>
            <a:r>
              <a:rPr lang="en-US" altLang="zh-CN" sz="4000" dirty="0"/>
              <a:t>implementations</a:t>
            </a:r>
            <a:r>
              <a:rPr lang="zh-CN" altLang="en-US" sz="4000" dirty="0"/>
              <a:t> </a:t>
            </a:r>
            <a:r>
              <a:rPr lang="en-US" altLang="zh-CN" sz="4000" dirty="0"/>
              <a:t>by</a:t>
            </a:r>
            <a:r>
              <a:rPr lang="zh-CN" altLang="en-US" sz="4000" dirty="0"/>
              <a:t> </a:t>
            </a:r>
            <a:r>
              <a:rPr lang="en-US" altLang="zh-CN" sz="4000" dirty="0"/>
              <a:t>researchers/developers:</a:t>
            </a:r>
            <a:r>
              <a:rPr lang="zh-CN" altLang="en-US" sz="4000" dirty="0"/>
              <a:t> </a:t>
            </a:r>
            <a:endParaRPr lang="en-US" altLang="zh-CN" sz="4000" dirty="0"/>
          </a:p>
          <a:p>
            <a:pPr marL="571500" indent="-571500">
              <a:buFont typeface="Arial" charset="0"/>
              <a:buChar char="•"/>
            </a:pPr>
            <a:r>
              <a:rPr lang="en-US" altLang="zh-CN" sz="4000" dirty="0" err="1"/>
              <a:t>Tensorflow</a:t>
            </a:r>
            <a:r>
              <a:rPr lang="en-US" altLang="zh-CN" sz="4000" dirty="0"/>
              <a:t>,</a:t>
            </a:r>
            <a:r>
              <a:rPr lang="zh-CN" altLang="en-US" sz="4000" dirty="0"/>
              <a:t> </a:t>
            </a:r>
            <a:r>
              <a:rPr lang="en-US" altLang="zh-CN" sz="4000" dirty="0" err="1"/>
              <a:t>Chainer</a:t>
            </a:r>
            <a:r>
              <a:rPr lang="en-US" altLang="zh-CN" sz="4000" dirty="0"/>
              <a:t>,</a:t>
            </a:r>
            <a:r>
              <a:rPr lang="zh-CN" altLang="en-US" sz="4000" dirty="0"/>
              <a:t> </a:t>
            </a:r>
            <a:r>
              <a:rPr lang="en-US" altLang="zh-CN" sz="4000" dirty="0" err="1"/>
              <a:t>mxnet</a:t>
            </a:r>
            <a:r>
              <a:rPr lang="en-US" altLang="zh-CN" sz="4000" dirty="0"/>
              <a:t>,</a:t>
            </a:r>
            <a:r>
              <a:rPr lang="zh-CN" altLang="en-US" sz="4000" dirty="0"/>
              <a:t> </a:t>
            </a:r>
            <a:r>
              <a:rPr lang="en-US" altLang="zh-CN" sz="4000" dirty="0" err="1"/>
              <a:t>Lasagne</a:t>
            </a:r>
            <a:r>
              <a:rPr lang="en-US" altLang="zh-CN" sz="4000" dirty="0"/>
              <a:t>,</a:t>
            </a:r>
            <a:r>
              <a:rPr lang="zh-CN" altLang="en-US" sz="4000" dirty="0"/>
              <a:t> </a:t>
            </a:r>
            <a:r>
              <a:rPr lang="en-US" altLang="zh-CN" sz="4000" dirty="0" err="1"/>
              <a:t>Keras</a:t>
            </a:r>
            <a:r>
              <a:rPr lang="mr-IN" altLang="zh-CN" sz="4000" dirty="0"/>
              <a:t>…</a:t>
            </a:r>
            <a:endParaRPr lang="en-US" sz="4000" dirty="0"/>
          </a:p>
        </p:txBody>
      </p:sp>
      <p:sp>
        <p:nvSpPr>
          <p:cNvPr id="13" name="TextBox 12"/>
          <p:cNvSpPr txBox="1"/>
          <p:nvPr/>
        </p:nvSpPr>
        <p:spPr>
          <a:xfrm>
            <a:off x="2664343" y="362833"/>
            <a:ext cx="9301714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6400" err="1" smtClean="0"/>
              <a:t>CycleGAN</a:t>
            </a:r>
            <a:r>
              <a:rPr lang="en-US" altLang="zh-CN" sz="6400" dirty="0" smtClean="0"/>
              <a:t> implementations</a:t>
            </a:r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22613" y="4229592"/>
            <a:ext cx="6110838" cy="2405488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22612" y="1803718"/>
            <a:ext cx="6168052" cy="2455097"/>
          </a:xfrm>
          <a:prstGeom prst="rect">
            <a:avLst/>
          </a:prstGeom>
        </p:spPr>
      </p:pic>
      <p:cxnSp>
        <p:nvCxnSpPr>
          <p:cNvPr id="7" name="Straight Arrow Connector 6"/>
          <p:cNvCxnSpPr/>
          <p:nvPr/>
        </p:nvCxnSpPr>
        <p:spPr>
          <a:xfrm flipV="1">
            <a:off x="8263872" y="2895891"/>
            <a:ext cx="1801656" cy="1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/>
          <p:nvPr/>
        </p:nvCxnSpPr>
        <p:spPr>
          <a:xfrm>
            <a:off x="8263872" y="5169488"/>
            <a:ext cx="1801656" cy="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"/>
    </p:custDataLst>
    <p:extLst>
      <p:ext uri="{BB962C8B-B14F-4D97-AF65-F5344CB8AC3E}">
        <p14:creationId xmlns:p14="http://schemas.microsoft.com/office/powerpoint/2010/main" val="1998759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40"/>
    </mc:Choice>
    <mc:Fallback xmlns="">
      <p:transition spd="slow" advTm="76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2" grpId="0"/>
    </p:bld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7316" y="3203972"/>
            <a:ext cx="13215769" cy="1821656"/>
          </a:xfrm>
        </p:spPr>
        <p:txBody>
          <a:bodyPr>
            <a:noAutofit/>
          </a:bodyPr>
          <a:lstStyle/>
          <a:p>
            <a:r>
              <a:rPr lang="en-US" altLang="zh-CN" sz="10000" dirty="0" smtClean="0"/>
              <a:t>Applications</a:t>
            </a:r>
            <a:endParaRPr lang="en-US" sz="10000" dirty="0"/>
          </a:p>
        </p:txBody>
      </p:sp>
    </p:spTree>
    <p:extLst>
      <p:ext uri="{BB962C8B-B14F-4D97-AF65-F5344CB8AC3E}">
        <p14:creationId xmlns:p14="http://schemas.microsoft.com/office/powerpoint/2010/main" val="835897396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itle 1"/>
              <p:cNvSpPr>
                <a:spLocks noGrp="1"/>
              </p:cNvSpPr>
              <p:nvPr>
                <p:ph type="title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en-US" dirty="0"/>
                  <a:t>CG2Real: GTA5 </a:t>
                </a:r>
                <a14:m>
                  <m:oMath xmlns:m="http://schemas.openxmlformats.org/officeDocument/2006/math">
                    <m:r>
                      <a:rPr lang="en-US" b="0" i="1" smtClean="0">
                        <a:latin typeface="Cambria Math" panose="02040503050406030204" pitchFamily="18" charset="0"/>
                      </a:rPr>
                      <m:t>→</m:t>
                    </m:r>
                  </m:oMath>
                </a14:m>
                <a:r>
                  <a:rPr lang="en-US" dirty="0"/>
                  <a:t> real </a:t>
                </a:r>
                <a:r>
                  <a:rPr lang="en-US" dirty="0" err="1"/>
                  <a:t>streetview</a:t>
                </a:r>
                <a:endParaRPr lang="en-US" dirty="0"/>
              </a:p>
            </p:txBody>
          </p:sp>
        </mc:Choice>
        <mc:Fallback xmlns="">
          <p:sp>
            <p:nvSpPr>
              <p:cNvPr id="2" name="Title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blipFill>
                <a:blip r:embed="rId3"/>
                <a:stretch>
                  <a:fillRect t="-8444" b="-28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Box 3"/>
          <p:cNvSpPr txBox="1"/>
          <p:nvPr/>
        </p:nvSpPr>
        <p:spPr>
          <a:xfrm>
            <a:off x="9582547" y="7765872"/>
            <a:ext cx="5074787" cy="53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Inspired by [Johnson et al. 2011]</a:t>
            </a:r>
          </a:p>
        </p:txBody>
      </p:sp>
      <p:pic>
        <p:nvPicPr>
          <p:cNvPr id="5" name="Picture 14" descr="http://kancho.banatao.berkeley.edu:4000/images/gta-to-cityscapes-1024/1_gta/00121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7036" y="1485402"/>
            <a:ext cx="6165851" cy="3059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6" descr="http://kancho.banatao.berkeley.edu:4000/images/gta-to-cityscapes-1024/2_cityscapes/00121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7513" y="1485402"/>
            <a:ext cx="6165851" cy="3065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8" descr="http://kancho.banatao.berkeley.edu:4000/images/gta-to-cityscapes-1024/1_gta/02011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7036" y="4631073"/>
            <a:ext cx="6165851" cy="3059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http://kancho.banatao.berkeley.edu:4000/images/gta-to-cityscapes-1024/2_cityscapes/02011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7513" y="4625637"/>
            <a:ext cx="6165851" cy="3065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/>
          <p:cNvSpPr txBox="1"/>
          <p:nvPr/>
        </p:nvSpPr>
        <p:spPr>
          <a:xfrm>
            <a:off x="3003001" y="7711929"/>
            <a:ext cx="2373920" cy="53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GTA5 CG Input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806290" y="7711929"/>
            <a:ext cx="1268296" cy="53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Output</a:t>
            </a:r>
          </a:p>
        </p:txBody>
      </p:sp>
    </p:spTree>
    <p:extLst>
      <p:ext uri="{BB962C8B-B14F-4D97-AF65-F5344CB8AC3E}">
        <p14:creationId xmlns:p14="http://schemas.microsoft.com/office/powerpoint/2010/main" val="12551447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0" grpId="0"/>
      <p:bldP spid="11" grpId="0"/>
    </p:bld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itle 1"/>
              <p:cNvSpPr>
                <a:spLocks noGrp="1"/>
              </p:cNvSpPr>
              <p:nvPr>
                <p:ph type="title"/>
              </p:nvPr>
            </p:nvSpPr>
            <p:spPr/>
            <p:txBody>
              <a:bodyPr/>
              <a:lstStyle/>
              <a:p>
                <a:r>
                  <a:rPr lang="en-US" dirty="0"/>
                  <a:t>Real2CG: real </a:t>
                </a:r>
                <a:r>
                  <a:rPr lang="en-US" dirty="0" err="1"/>
                  <a:t>streetview</a:t>
                </a:r>
                <a:r>
                  <a:rPr lang="en-US" dirty="0"/>
                  <a:t> </a:t>
                </a:r>
                <a14:m>
                  <m:oMath xmlns:m="http://schemas.openxmlformats.org/officeDocument/2006/math">
                    <m:r>
                      <a:rPr lang="en-US" b="0" i="1" smtClean="0">
                        <a:latin typeface="Cambria Math" panose="02040503050406030204" pitchFamily="18" charset="0"/>
                      </a:rPr>
                      <m:t>→</m:t>
                    </m:r>
                  </m:oMath>
                </a14:m>
                <a:r>
                  <a:rPr lang="en-US" dirty="0"/>
                  <a:t> GTA</a:t>
                </a:r>
              </a:p>
            </p:txBody>
          </p:sp>
        </mc:Choice>
        <mc:Fallback xmlns="">
          <p:sp>
            <p:nvSpPr>
              <p:cNvPr id="2" name="Title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blipFill>
                <a:blip r:embed="rId3"/>
                <a:stretch>
                  <a:fillRect t="-8444" b="-28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8466" y="1522512"/>
            <a:ext cx="12693469" cy="635804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922712" y="7752655"/>
            <a:ext cx="2504083" cy="53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Cityscape Input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691464" y="7752655"/>
            <a:ext cx="1268296" cy="53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Output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4"/>
          <a:srcRect r="50633"/>
          <a:stretch/>
        </p:blipFill>
        <p:spPr>
          <a:xfrm>
            <a:off x="968466" y="1522512"/>
            <a:ext cx="6266342" cy="63580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9825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9943091" y="7690991"/>
            <a:ext cx="4687309" cy="53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[Richter*, </a:t>
            </a:r>
            <a:r>
              <a:rPr lang="en-US" dirty="0" err="1"/>
              <a:t>Vineet</a:t>
            </a:r>
            <a:r>
              <a:rPr lang="zh-CN" altLang="en-US" dirty="0"/>
              <a:t>* </a:t>
            </a:r>
            <a:r>
              <a:rPr lang="en-US" dirty="0"/>
              <a:t>et al. 2016]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98145" y="948503"/>
            <a:ext cx="11434111" cy="6332594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570784" y="7139136"/>
            <a:ext cx="2117631" cy="53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GTA5 </a:t>
            </a:r>
            <a:r>
              <a:rPr lang="en-US" altLang="zh-CN" dirty="0"/>
              <a:t>images</a:t>
            </a:r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8755360" y="7139136"/>
            <a:ext cx="3215689" cy="53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Segmentation labels</a:t>
            </a:r>
          </a:p>
        </p:txBody>
      </p:sp>
    </p:spTree>
    <p:extLst>
      <p:ext uri="{BB962C8B-B14F-4D97-AF65-F5344CB8AC3E}">
        <p14:creationId xmlns:p14="http://schemas.microsoft.com/office/powerpoint/2010/main" val="1464432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2300686" y="362833"/>
            <a:ext cx="10029028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6400" dirty="0" smtClean="0"/>
              <a:t>Computer</a:t>
            </a:r>
            <a:r>
              <a:rPr lang="zh-CN" altLang="en-US" sz="6400" dirty="0" smtClean="0"/>
              <a:t> </a:t>
            </a:r>
            <a:r>
              <a:rPr lang="en-US" altLang="zh-CN" sz="6400" dirty="0" smtClean="0"/>
              <a:t>Vision</a:t>
            </a:r>
            <a:r>
              <a:rPr lang="zh-CN" altLang="en-US" sz="6400" dirty="0" smtClean="0"/>
              <a:t> </a:t>
            </a:r>
            <a:r>
              <a:rPr lang="en-US" altLang="zh-CN" sz="6400" dirty="0" smtClean="0"/>
              <a:t>Applications</a:t>
            </a:r>
            <a:endParaRPr lang="en-US" sz="6400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7979433" y="5133600"/>
            <a:ext cx="4989185" cy="2314296"/>
          </a:xfrm>
          <a:prstGeom prst="rect">
            <a:avLst/>
          </a:prstGeom>
        </p:spPr>
      </p:pic>
      <p:grpSp>
        <p:nvGrpSpPr>
          <p:cNvPr id="26" name="Group 25"/>
          <p:cNvGrpSpPr/>
          <p:nvPr/>
        </p:nvGrpSpPr>
        <p:grpSpPr>
          <a:xfrm>
            <a:off x="1734625" y="1256976"/>
            <a:ext cx="11047521" cy="3361880"/>
            <a:chOff x="1734625" y="1090464"/>
            <a:chExt cx="11047521" cy="3361880"/>
          </a:xfrm>
        </p:grpSpPr>
        <p:grpSp>
          <p:nvGrpSpPr>
            <p:cNvPr id="25" name="Group 24"/>
            <p:cNvGrpSpPr/>
            <p:nvPr/>
          </p:nvGrpSpPr>
          <p:grpSpPr>
            <a:xfrm>
              <a:off x="1734625" y="1090464"/>
              <a:ext cx="11047521" cy="2962805"/>
              <a:chOff x="1734625" y="1090464"/>
              <a:chExt cx="11047521" cy="2962805"/>
            </a:xfrm>
          </p:grpSpPr>
          <p:sp>
            <p:nvSpPr>
              <p:cNvPr id="8" name="Rectangle 7"/>
              <p:cNvSpPr/>
              <p:nvPr/>
            </p:nvSpPr>
            <p:spPr>
              <a:xfrm>
                <a:off x="1924381" y="1090464"/>
                <a:ext cx="4817895" cy="648174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en-US" altLang="zh-CN" sz="3200" b="1" dirty="0"/>
                  <a:t>Attribute Editing</a:t>
                </a:r>
                <a:r>
                  <a:rPr lang="zh-CN" altLang="en-US" sz="3200" b="1" dirty="0"/>
                  <a:t> </a:t>
                </a:r>
                <a:r>
                  <a:rPr lang="en-US" altLang="zh-CN" sz="2800" dirty="0"/>
                  <a:t>[Lu</a:t>
                </a:r>
                <a:r>
                  <a:rPr lang="zh-CN" altLang="en-US" sz="2800" dirty="0"/>
                  <a:t> </a:t>
                </a:r>
                <a:r>
                  <a:rPr lang="en-US" altLang="zh-CN" sz="2800" dirty="0"/>
                  <a:t>et</a:t>
                </a:r>
                <a:r>
                  <a:rPr lang="zh-CN" altLang="en-US" sz="2800" dirty="0"/>
                  <a:t> </a:t>
                </a:r>
                <a:r>
                  <a:rPr lang="en-US" altLang="zh-CN" sz="2800" dirty="0"/>
                  <a:t>al.]</a:t>
                </a:r>
              </a:p>
            </p:txBody>
          </p:sp>
          <p:sp>
            <p:nvSpPr>
              <p:cNvPr id="13" name="Rectangle 12"/>
              <p:cNvSpPr/>
              <p:nvPr/>
            </p:nvSpPr>
            <p:spPr>
              <a:xfrm>
                <a:off x="1875616" y="3473323"/>
                <a:ext cx="1430022" cy="579946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altLang="zh-CN" sz="2800" dirty="0"/>
                  <a:t>Low-res</a:t>
                </a:r>
              </a:p>
            </p:txBody>
          </p:sp>
          <p:sp>
            <p:nvSpPr>
              <p:cNvPr id="14" name="Rectangle 13"/>
              <p:cNvSpPr/>
              <p:nvPr/>
            </p:nvSpPr>
            <p:spPr>
              <a:xfrm>
                <a:off x="3959285" y="3473323"/>
                <a:ext cx="889431" cy="579946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altLang="zh-CN" sz="2800" dirty="0"/>
                  <a:t>Bald</a:t>
                </a:r>
              </a:p>
            </p:txBody>
          </p:sp>
          <p:sp>
            <p:nvSpPr>
              <p:cNvPr id="16" name="Rectangle 15"/>
              <p:cNvSpPr/>
              <p:nvPr/>
            </p:nvSpPr>
            <p:spPr>
              <a:xfrm>
                <a:off x="5503788" y="3473323"/>
                <a:ext cx="1135532" cy="579946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altLang="zh-CN" sz="2800" dirty="0"/>
                  <a:t>Bangs</a:t>
                </a:r>
              </a:p>
            </p:txBody>
          </p:sp>
          <p:grpSp>
            <p:nvGrpSpPr>
              <p:cNvPr id="24" name="Group 23"/>
              <p:cNvGrpSpPr/>
              <p:nvPr/>
            </p:nvGrpSpPr>
            <p:grpSpPr>
              <a:xfrm>
                <a:off x="1734625" y="1645268"/>
                <a:ext cx="5197410" cy="1858691"/>
                <a:chOff x="373832" y="2014339"/>
                <a:chExt cx="4807245" cy="1676888"/>
              </a:xfrm>
            </p:grpSpPr>
            <p:pic>
              <p:nvPicPr>
                <p:cNvPr id="12" name="Picture 11"/>
                <p:cNvPicPr>
                  <a:picLocks noChangeAspect="1"/>
                </p:cNvPicPr>
                <p:nvPr/>
              </p:nvPicPr>
              <p:blipFill rotWithShape="1">
                <a:blip r:embed="rId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t="202" r="75511" b="3861"/>
                <a:stretch/>
              </p:blipFill>
              <p:spPr>
                <a:xfrm>
                  <a:off x="373832" y="2014339"/>
                  <a:ext cx="1583485" cy="1676888"/>
                </a:xfrm>
                <a:prstGeom prst="rect">
                  <a:avLst/>
                </a:prstGeom>
              </p:spPr>
            </p:pic>
            <p:pic>
              <p:nvPicPr>
                <p:cNvPr id="18" name="Picture 17"/>
                <p:cNvPicPr>
                  <a:picLocks noChangeAspect="1"/>
                </p:cNvPicPr>
                <p:nvPr/>
              </p:nvPicPr>
              <p:blipFill rotWithShape="1">
                <a:blip r:embed="rId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27711" t="371" r="23744" b="3861"/>
                <a:stretch/>
              </p:blipFill>
              <p:spPr>
                <a:xfrm>
                  <a:off x="2042121" y="2015813"/>
                  <a:ext cx="3138956" cy="1673940"/>
                </a:xfrm>
                <a:prstGeom prst="rect">
                  <a:avLst/>
                </a:prstGeom>
              </p:spPr>
            </p:pic>
          </p:grpSp>
          <p:sp>
            <p:nvSpPr>
              <p:cNvPr id="17" name="Rectangle 16"/>
              <p:cNvSpPr/>
              <p:nvPr/>
            </p:nvSpPr>
            <p:spPr>
              <a:xfrm>
                <a:off x="7645893" y="1090464"/>
                <a:ext cx="4813667" cy="648174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en-US" altLang="zh-CN" sz="3200" b="1" dirty="0"/>
                  <a:t>Object</a:t>
                </a:r>
                <a:r>
                  <a:rPr lang="zh-CN" altLang="en-US" sz="3200" b="1" dirty="0"/>
                  <a:t> </a:t>
                </a:r>
                <a:r>
                  <a:rPr lang="en-US" altLang="zh-CN" sz="3200" b="1" dirty="0"/>
                  <a:t>Editing </a:t>
                </a:r>
                <a:r>
                  <a:rPr lang="en-US" altLang="zh-CN" sz="2800" dirty="0"/>
                  <a:t>[Liang</a:t>
                </a:r>
                <a:r>
                  <a:rPr lang="zh-CN" altLang="en-US" sz="2800" dirty="0"/>
                  <a:t> </a:t>
                </a:r>
                <a:r>
                  <a:rPr lang="en-US" altLang="zh-CN" sz="2800" dirty="0"/>
                  <a:t>et</a:t>
                </a:r>
                <a:r>
                  <a:rPr lang="zh-CN" altLang="en-US" sz="2800" dirty="0"/>
                  <a:t> </a:t>
                </a:r>
                <a:r>
                  <a:rPr lang="en-US" altLang="zh-CN" sz="2800" dirty="0"/>
                  <a:t>al.]</a:t>
                </a:r>
              </a:p>
            </p:txBody>
          </p:sp>
          <p:grpSp>
            <p:nvGrpSpPr>
              <p:cNvPr id="22" name="Group 21"/>
              <p:cNvGrpSpPr/>
              <p:nvPr/>
            </p:nvGrpSpPr>
            <p:grpSpPr>
              <a:xfrm>
                <a:off x="7323303" y="1643967"/>
                <a:ext cx="5458843" cy="1854771"/>
                <a:chOff x="5542974" y="2013166"/>
                <a:chExt cx="5049052" cy="1673352"/>
              </a:xfrm>
            </p:grpSpPr>
            <p:pic>
              <p:nvPicPr>
                <p:cNvPr id="3" name="Picture 2"/>
                <p:cNvPicPr>
                  <a:picLocks/>
                </p:cNvPicPr>
                <p:nvPr/>
              </p:nvPicPr>
              <p:blipFill>
                <a:blip r:embed="rId5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5542974" y="2013166"/>
                  <a:ext cx="1645920" cy="1673352"/>
                </a:xfrm>
                <a:prstGeom prst="rect">
                  <a:avLst/>
                </a:prstGeom>
              </p:spPr>
            </p:pic>
            <p:pic>
              <p:nvPicPr>
                <p:cNvPr id="4" name="Picture 3"/>
                <p:cNvPicPr>
                  <a:picLocks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7244540" y="2013166"/>
                  <a:ext cx="1645920" cy="1673352"/>
                </a:xfrm>
                <a:prstGeom prst="rect">
                  <a:avLst/>
                </a:prstGeom>
              </p:spPr>
            </p:pic>
            <p:pic>
              <p:nvPicPr>
                <p:cNvPr id="5" name="Picture 4"/>
                <p:cNvPicPr>
                  <a:picLocks/>
                </p:cNvPicPr>
                <p:nvPr/>
              </p:nvPicPr>
              <p:blipFill>
                <a:blip r:embed="rId7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8946106" y="2013166"/>
                  <a:ext cx="1645920" cy="1673352"/>
                </a:xfrm>
                <a:prstGeom prst="rect">
                  <a:avLst/>
                </a:prstGeom>
              </p:spPr>
            </p:pic>
          </p:grpSp>
          <p:sp>
            <p:nvSpPr>
              <p:cNvPr id="19" name="Rectangle 18"/>
              <p:cNvSpPr/>
              <p:nvPr/>
            </p:nvSpPr>
            <p:spPr>
              <a:xfrm>
                <a:off x="7689486" y="3473323"/>
                <a:ext cx="1047143" cy="579946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altLang="zh-CN" sz="2800" dirty="0"/>
                  <a:t>Mask</a:t>
                </a:r>
              </a:p>
            </p:txBody>
          </p:sp>
          <p:sp>
            <p:nvSpPr>
              <p:cNvPr id="20" name="Rectangle 19"/>
              <p:cNvSpPr/>
              <p:nvPr/>
            </p:nvSpPr>
            <p:spPr>
              <a:xfrm>
                <a:off x="9532621" y="3473323"/>
                <a:ext cx="1040211" cy="579946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altLang="zh-CN" sz="2800" dirty="0"/>
                  <a:t>Input</a:t>
                </a:r>
              </a:p>
            </p:txBody>
          </p:sp>
          <p:sp>
            <p:nvSpPr>
              <p:cNvPr id="21" name="Rectangle 20"/>
              <p:cNvSpPr/>
              <p:nvPr/>
            </p:nvSpPr>
            <p:spPr>
              <a:xfrm>
                <a:off x="11227574" y="3473323"/>
                <a:ext cx="1329639" cy="579946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altLang="zh-CN" sz="2800" dirty="0"/>
                  <a:t>Output</a:t>
                </a:r>
              </a:p>
            </p:txBody>
          </p:sp>
        </p:grpSp>
        <p:sp>
          <p:nvSpPr>
            <p:cNvPr id="10" name="TextBox 9"/>
            <p:cNvSpPr txBox="1"/>
            <p:nvPr/>
          </p:nvSpPr>
          <p:spPr>
            <a:xfrm>
              <a:off x="2801089" y="3855341"/>
              <a:ext cx="3064478" cy="59700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pt-BR" sz="2800" dirty="0"/>
                <a:t>arXiv:1705.09966</a:t>
              </a:r>
              <a:endParaRPr lang="en-US" sz="2800" dirty="0"/>
            </a:p>
          </p:txBody>
        </p:sp>
        <p:sp>
          <p:nvSpPr>
            <p:cNvPr id="30" name="TextBox 29"/>
            <p:cNvSpPr txBox="1"/>
            <p:nvPr/>
          </p:nvSpPr>
          <p:spPr>
            <a:xfrm>
              <a:off x="8511159" y="3855341"/>
              <a:ext cx="3064478" cy="59700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nb-NO" sz="2800" dirty="0"/>
                <a:t>arXiv:1708.00315</a:t>
              </a:r>
              <a:endParaRPr lang="en-US" sz="2800" dirty="0"/>
            </a:p>
          </p:txBody>
        </p:sp>
      </p:grpSp>
      <p:sp>
        <p:nvSpPr>
          <p:cNvPr id="31" name="Rectangle 30"/>
          <p:cNvSpPr/>
          <p:nvPr/>
        </p:nvSpPr>
        <p:spPr>
          <a:xfrm>
            <a:off x="1514426" y="4691789"/>
            <a:ext cx="6333600" cy="64817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3200" b="1" dirty="0"/>
              <a:t>Photo Enhancement </a:t>
            </a:r>
            <a:r>
              <a:rPr lang="en-US" altLang="zh-CN" sz="2800" dirty="0"/>
              <a:t>[</a:t>
            </a:r>
            <a:r>
              <a:rPr lang="en-US" sz="2800" dirty="0"/>
              <a:t>Ignatov </a:t>
            </a:r>
            <a:r>
              <a:rPr lang="en-US" altLang="zh-CN" sz="2800" dirty="0"/>
              <a:t>et</a:t>
            </a:r>
            <a:r>
              <a:rPr lang="zh-CN" altLang="en-US" sz="2800" dirty="0"/>
              <a:t> </a:t>
            </a:r>
            <a:r>
              <a:rPr lang="en-US" altLang="zh-CN" sz="2800" dirty="0"/>
              <a:t>al.]</a:t>
            </a:r>
          </a:p>
        </p:txBody>
      </p:sp>
      <p:grpSp>
        <p:nvGrpSpPr>
          <p:cNvPr id="9" name="Group 8"/>
          <p:cNvGrpSpPr/>
          <p:nvPr/>
        </p:nvGrpSpPr>
        <p:grpSpPr>
          <a:xfrm>
            <a:off x="1399643" y="5283212"/>
            <a:ext cx="6563165" cy="2089227"/>
            <a:chOff x="245774" y="5338216"/>
            <a:chExt cx="6070474" cy="1884875"/>
          </a:xfrm>
        </p:grpSpPr>
        <p:pic>
          <p:nvPicPr>
            <p:cNvPr id="15" name="Picture 14"/>
            <p:cNvPicPr>
              <a:picLocks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26160" y="5338216"/>
              <a:ext cx="2990088" cy="1883664"/>
            </a:xfrm>
            <a:prstGeom prst="rect">
              <a:avLst/>
            </a:prstGeom>
          </p:spPr>
        </p:pic>
        <p:pic>
          <p:nvPicPr>
            <p:cNvPr id="23" name="Picture 22"/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5774" y="5338216"/>
              <a:ext cx="2991994" cy="1884875"/>
            </a:xfrm>
            <a:prstGeom prst="rect">
              <a:avLst/>
            </a:prstGeom>
          </p:spPr>
        </p:pic>
      </p:grpSp>
      <p:sp>
        <p:nvSpPr>
          <p:cNvPr id="38" name="Rectangle 37"/>
          <p:cNvSpPr/>
          <p:nvPr/>
        </p:nvSpPr>
        <p:spPr>
          <a:xfrm>
            <a:off x="2496954" y="7292463"/>
            <a:ext cx="1040211" cy="57994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zh-CN" sz="2800" dirty="0"/>
              <a:t>Input</a:t>
            </a:r>
          </a:p>
        </p:txBody>
      </p:sp>
      <p:sp>
        <p:nvSpPr>
          <p:cNvPr id="39" name="Rectangle 38"/>
          <p:cNvSpPr/>
          <p:nvPr/>
        </p:nvSpPr>
        <p:spPr>
          <a:xfrm>
            <a:off x="4950062" y="7292463"/>
            <a:ext cx="2792727" cy="57994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zh-CN" sz="2800" dirty="0"/>
              <a:t>Enhanced image</a:t>
            </a:r>
          </a:p>
        </p:txBody>
      </p:sp>
      <p:sp>
        <p:nvSpPr>
          <p:cNvPr id="40" name="TextBox 39"/>
          <p:cNvSpPr txBox="1"/>
          <p:nvPr/>
        </p:nvSpPr>
        <p:spPr>
          <a:xfrm>
            <a:off x="3148987" y="7766270"/>
            <a:ext cx="3064478" cy="5970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arXiv:1709.01118</a:t>
            </a:r>
            <a:endParaRPr lang="en-US" sz="2800" dirty="0"/>
          </a:p>
        </p:txBody>
      </p:sp>
      <p:sp>
        <p:nvSpPr>
          <p:cNvPr id="41" name="Rectangle 40"/>
          <p:cNvSpPr/>
          <p:nvPr/>
        </p:nvSpPr>
        <p:spPr>
          <a:xfrm>
            <a:off x="7962808" y="4691789"/>
            <a:ext cx="5267949" cy="64817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3200" b="1" dirty="0"/>
              <a:t>Data generation </a:t>
            </a:r>
            <a:r>
              <a:rPr lang="en-US" altLang="zh-CN" sz="2800" dirty="0"/>
              <a:t>[</a:t>
            </a:r>
            <a:r>
              <a:rPr lang="en-US" sz="2800" dirty="0"/>
              <a:t>Wang </a:t>
            </a:r>
            <a:r>
              <a:rPr lang="en-US" altLang="zh-CN" sz="2800" dirty="0"/>
              <a:t>et</a:t>
            </a:r>
            <a:r>
              <a:rPr lang="zh-CN" altLang="en-US" sz="2800" dirty="0"/>
              <a:t> </a:t>
            </a:r>
            <a:r>
              <a:rPr lang="en-US" altLang="zh-CN" sz="2800" dirty="0"/>
              <a:t>al.]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9064544" y="7766270"/>
            <a:ext cx="3064478" cy="5970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nb-NO" sz="2800" dirty="0"/>
              <a:t>arXiv:1707.03124</a:t>
            </a:r>
            <a:endParaRPr lang="en-US" sz="2800" dirty="0"/>
          </a:p>
        </p:txBody>
      </p:sp>
      <p:sp>
        <p:nvSpPr>
          <p:cNvPr id="32" name="Rectangle 31"/>
          <p:cNvSpPr/>
          <p:nvPr/>
        </p:nvSpPr>
        <p:spPr>
          <a:xfrm>
            <a:off x="8634560" y="7292463"/>
            <a:ext cx="3924445" cy="57994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zh-CN" sz="2800"/>
              <a:t>samples by </a:t>
            </a:r>
            <a:r>
              <a:rPr lang="en-US" altLang="zh-CN" sz="2800" dirty="0" err="1"/>
              <a:t>CycleWGAN</a:t>
            </a:r>
            <a:endParaRPr lang="en-US" altLang="zh-CN" sz="2800" dirty="0"/>
          </a:p>
        </p:txBody>
      </p:sp>
    </p:spTree>
    <p:extLst>
      <p:ext uri="{BB962C8B-B14F-4D97-AF65-F5344CB8AC3E}">
        <p14:creationId xmlns:p14="http://schemas.microsoft.com/office/powerpoint/2010/main" val="3524647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848"/>
    </mc:Choice>
    <mc:Fallback xmlns="">
      <p:transition spd="slow" advTm="4848"/>
    </mc:Fallback>
  </mc:AlternateContent>
  <p:timing>
    <p:tnLst>
      <p:par>
        <p:cTn id="1" dur="indefinite" restart="never" nodeType="tmRoot"/>
      </p:par>
    </p:tn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/>
          <p:nvPr/>
        </p:nvSpPr>
        <p:spPr>
          <a:xfrm>
            <a:off x="2602604" y="6954442"/>
            <a:ext cx="9865096" cy="1077218"/>
          </a:xfrm>
          <a:prstGeom prst="rect">
            <a:avLst/>
          </a:prstGeom>
          <a:ln w="57150">
            <a:noFill/>
          </a:ln>
        </p:spPr>
        <p:txBody>
          <a:bodyPr wrap="square">
            <a:spAutoFit/>
          </a:bodyPr>
          <a:lstStyle/>
          <a:p>
            <a:pPr marL="457200" indent="-457200">
              <a:buFont typeface="Arial" charset="0"/>
              <a:buChar char="•"/>
            </a:pPr>
            <a:r>
              <a:rPr lang="en-US" altLang="zh-CN" sz="3200" b="1" dirty="0" smtClean="0"/>
              <a:t>MRI </a:t>
            </a:r>
            <a:r>
              <a:rPr lang="en-US" altLang="zh-CN" sz="3200" b="1" dirty="0"/>
              <a:t>reconstruction </a:t>
            </a:r>
            <a:r>
              <a:rPr lang="en-US" altLang="zh-CN" sz="3200" dirty="0"/>
              <a:t>[</a:t>
            </a:r>
            <a:r>
              <a:rPr lang="en-US" altLang="zh-CN" sz="3200" dirty="0" err="1"/>
              <a:t>Quan</a:t>
            </a:r>
            <a:r>
              <a:rPr lang="zh-CN" altLang="en-US" sz="3200" dirty="0"/>
              <a:t> </a:t>
            </a:r>
            <a:r>
              <a:rPr lang="en-US" altLang="zh-CN" sz="3200" dirty="0"/>
              <a:t>et</a:t>
            </a:r>
            <a:r>
              <a:rPr lang="zh-CN" altLang="en-US" sz="3200" dirty="0"/>
              <a:t> </a:t>
            </a:r>
            <a:r>
              <a:rPr lang="en-US" altLang="zh-CN" sz="3200" dirty="0"/>
              <a:t>al.] </a:t>
            </a:r>
            <a:r>
              <a:rPr lang="en-US" altLang="zh-CN" sz="3200" dirty="0" err="1"/>
              <a:t>arxiv</a:t>
            </a:r>
            <a:r>
              <a:rPr lang="en-US" altLang="zh-CN" sz="3200" dirty="0"/>
              <a:t>:</a:t>
            </a:r>
            <a:r>
              <a:rPr lang="is-IS" altLang="zh-CN" sz="3200" dirty="0"/>
              <a:t>1709.00753</a:t>
            </a:r>
            <a:endParaRPr lang="en-US" altLang="zh-CN" sz="3200" b="1" dirty="0"/>
          </a:p>
          <a:p>
            <a:pPr marL="457200" indent="-457200">
              <a:buFont typeface="Arial" charset="0"/>
              <a:buChar char="•"/>
            </a:pPr>
            <a:r>
              <a:rPr lang="en-US" sz="3200" b="1" dirty="0"/>
              <a:t>Cardiac MR images from CT </a:t>
            </a:r>
            <a:r>
              <a:rPr lang="en-US" altLang="zh-CN" sz="3200" dirty="0"/>
              <a:t>[</a:t>
            </a:r>
            <a:r>
              <a:rPr lang="en-US" sz="3200" dirty="0" err="1"/>
              <a:t>Chartsias</a:t>
            </a:r>
            <a:r>
              <a:rPr lang="en-US" sz="3200" dirty="0"/>
              <a:t> et al. 2017]</a:t>
            </a:r>
            <a:endParaRPr lang="en-US" altLang="zh-CN" sz="3200" dirty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r="30567" b="14014"/>
          <a:stretch/>
        </p:blipFill>
        <p:spPr>
          <a:xfrm>
            <a:off x="994208" y="1903430"/>
            <a:ext cx="12641984" cy="4587633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7" name="Rectangle 6"/>
              <p:cNvSpPr/>
              <p:nvPr/>
            </p:nvSpPr>
            <p:spPr>
              <a:xfrm>
                <a:off x="3467256" y="1518963"/>
                <a:ext cx="7695889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en-US" altLang="zh-CN" sz="3200" b="1" dirty="0"/>
                  <a:t>MR</a:t>
                </a:r>
                <a:r>
                  <a:rPr lang="zh-CN" altLang="en-US" sz="3200" b="1" dirty="0"/>
                  <a:t> </a:t>
                </a:r>
                <a14:m>
                  <m:oMath xmlns:m="http://schemas.openxmlformats.org/officeDocument/2006/math">
                    <m:r>
                      <a:rPr lang="en-US" altLang="zh-CN" sz="3200" b="1" i="1">
                        <a:latin typeface="Cambria Math" charset="0"/>
                      </a:rPr>
                      <m:t>→</m:t>
                    </m:r>
                  </m:oMath>
                </a14:m>
                <a:r>
                  <a:rPr lang="zh-CN" altLang="en-US" sz="3200" b="1" dirty="0"/>
                  <a:t> </a:t>
                </a:r>
                <a:r>
                  <a:rPr lang="en-US" altLang="zh-CN" sz="3200" b="1" dirty="0"/>
                  <a:t>CT</a:t>
                </a:r>
                <a:r>
                  <a:rPr lang="zh-CN" altLang="en-US" sz="3200" b="1" dirty="0"/>
                  <a:t> </a:t>
                </a:r>
                <a:r>
                  <a:rPr lang="en-US" altLang="zh-CN" sz="3200" dirty="0"/>
                  <a:t>[</a:t>
                </a:r>
                <a:r>
                  <a:rPr lang="en-US" sz="3200" dirty="0" err="1"/>
                  <a:t>Wolterink</a:t>
                </a:r>
                <a:r>
                  <a:rPr lang="zh-CN" altLang="en-US" sz="3200" dirty="0"/>
                  <a:t> </a:t>
                </a:r>
                <a:r>
                  <a:rPr lang="en-US" altLang="zh-CN" sz="3200" dirty="0"/>
                  <a:t>et</a:t>
                </a:r>
                <a:r>
                  <a:rPr lang="zh-CN" altLang="en-US" sz="3200" dirty="0"/>
                  <a:t> </a:t>
                </a:r>
                <a:r>
                  <a:rPr lang="en-US" altLang="zh-CN" sz="3200" dirty="0"/>
                  <a:t>al] </a:t>
                </a:r>
                <a:r>
                  <a:rPr lang="en-US" altLang="zh-CN" sz="3200" dirty="0" err="1"/>
                  <a:t>arxiv</a:t>
                </a:r>
                <a:r>
                  <a:rPr lang="en-US" altLang="zh-CN" sz="3200" dirty="0"/>
                  <a:t>:</a:t>
                </a:r>
                <a:r>
                  <a:rPr lang="is-IS" altLang="zh-CN" sz="3200" dirty="0"/>
                  <a:t> 1708.01155</a:t>
                </a:r>
                <a:r>
                  <a:rPr lang="en-US" altLang="zh-CN" sz="3200" dirty="0"/>
                  <a:t> </a:t>
                </a:r>
              </a:p>
            </p:txBody>
          </p:sp>
        </mc:Choice>
        <mc:Fallback xmlns="">
          <p:sp>
            <p:nvSpPr>
              <p:cNvPr id="7" name="Rectangle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67256" y="1518963"/>
                <a:ext cx="7695889" cy="584775"/>
              </a:xfrm>
              <a:prstGeom prst="rect">
                <a:avLst/>
              </a:prstGeom>
              <a:blipFill rotWithShape="0">
                <a:blip r:embed="rId4"/>
                <a:stretch>
                  <a:fillRect l="-2060" t="-12500" b="-3437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Box 7"/>
          <p:cNvSpPr txBox="1"/>
          <p:nvPr/>
        </p:nvSpPr>
        <p:spPr>
          <a:xfrm>
            <a:off x="5092922" y="5285921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altLang="zh-CN" sz="2800" dirty="0"/>
          </a:p>
        </p:txBody>
      </p:sp>
      <p:sp>
        <p:nvSpPr>
          <p:cNvPr id="18" name="Rectangle 17"/>
          <p:cNvSpPr/>
          <p:nvPr/>
        </p:nvSpPr>
        <p:spPr>
          <a:xfrm>
            <a:off x="2418656" y="6352310"/>
            <a:ext cx="174278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zh-CN" sz="3200" dirty="0"/>
              <a:t>Input</a:t>
            </a:r>
            <a:r>
              <a:rPr lang="zh-CN" altLang="en-US" sz="3200" dirty="0"/>
              <a:t> </a:t>
            </a:r>
            <a:r>
              <a:rPr lang="en-US" altLang="zh-CN" sz="3200" dirty="0"/>
              <a:t>MR</a:t>
            </a:r>
          </a:p>
        </p:txBody>
      </p:sp>
      <p:sp>
        <p:nvSpPr>
          <p:cNvPr id="19" name="Rectangle 18"/>
          <p:cNvSpPr/>
          <p:nvPr/>
        </p:nvSpPr>
        <p:spPr>
          <a:xfrm>
            <a:off x="6083100" y="6352310"/>
            <a:ext cx="246420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zh-CN" sz="3200" dirty="0"/>
              <a:t>Generated</a:t>
            </a:r>
            <a:r>
              <a:rPr lang="zh-CN" altLang="en-US" sz="3200" dirty="0"/>
              <a:t> </a:t>
            </a:r>
            <a:r>
              <a:rPr lang="en-US" altLang="zh-CN" sz="3200" dirty="0"/>
              <a:t>CT</a:t>
            </a:r>
          </a:p>
        </p:txBody>
      </p:sp>
      <p:sp>
        <p:nvSpPr>
          <p:cNvPr id="20" name="Rectangle 19"/>
          <p:cNvSpPr/>
          <p:nvPr/>
        </p:nvSpPr>
        <p:spPr>
          <a:xfrm>
            <a:off x="10242949" y="6352310"/>
            <a:ext cx="290489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zh-CN" sz="3200" dirty="0"/>
              <a:t>Ground</a:t>
            </a:r>
            <a:r>
              <a:rPr lang="zh-CN" altLang="en-US" sz="3200" dirty="0"/>
              <a:t> </a:t>
            </a:r>
            <a:r>
              <a:rPr lang="en-US" altLang="zh-CN" sz="3200" dirty="0"/>
              <a:t>truth CT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2336658" y="362833"/>
            <a:ext cx="9957085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6400" dirty="0" err="1" smtClean="0"/>
              <a:t>Medcial</a:t>
            </a:r>
            <a:r>
              <a:rPr lang="en-US" altLang="zh-CN" sz="6400" dirty="0" smtClean="0"/>
              <a:t> Imaging</a:t>
            </a:r>
            <a:r>
              <a:rPr lang="zh-CN" altLang="en-US" sz="6400" dirty="0" smtClean="0"/>
              <a:t> </a:t>
            </a:r>
            <a:r>
              <a:rPr lang="en-US" altLang="zh-CN" sz="6400" dirty="0" smtClean="0"/>
              <a:t>Applications</a:t>
            </a:r>
            <a:endParaRPr lang="en-US" sz="6400" dirty="0"/>
          </a:p>
        </p:txBody>
      </p:sp>
    </p:spTree>
    <p:extLst>
      <p:ext uri="{BB962C8B-B14F-4D97-AF65-F5344CB8AC3E}">
        <p14:creationId xmlns:p14="http://schemas.microsoft.com/office/powerpoint/2010/main" val="5788734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138"/>
    </mc:Choice>
    <mc:Fallback xmlns="">
      <p:transition spd="slow" advTm="8138"/>
    </mc:Fallback>
  </mc:AlternateContent>
  <p:timing>
    <p:tnLst>
      <p:par>
        <p:cTn id="1" dur="indefinite" restart="never" nodeType="tmRoot"/>
      </p:par>
    </p:tn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 smtClean="0"/>
              <a:t>Latest</a:t>
            </a:r>
            <a:r>
              <a:rPr lang="zh-CN" altLang="en-US" dirty="0" smtClean="0"/>
              <a:t> </a:t>
            </a:r>
            <a:r>
              <a:rPr lang="en-US" altLang="zh-CN" dirty="0" smtClean="0"/>
              <a:t>development</a:t>
            </a:r>
            <a:r>
              <a:rPr lang="zh-CN" altLang="en-US" dirty="0" smtClean="0"/>
              <a:t> </a:t>
            </a:r>
            <a:r>
              <a:rPr lang="en-US" altLang="zh-CN" dirty="0" smtClean="0"/>
              <a:t>at</a:t>
            </a:r>
            <a:r>
              <a:rPr lang="zh-CN" altLang="en-US" dirty="0" smtClean="0"/>
              <a:t> </a:t>
            </a:r>
            <a:r>
              <a:rPr lang="en-US" altLang="zh-CN" dirty="0" smtClean="0"/>
              <a:t>CVPR</a:t>
            </a:r>
            <a:r>
              <a:rPr lang="zh-CN" altLang="en-US" dirty="0" smtClean="0"/>
              <a:t> </a:t>
            </a:r>
            <a:r>
              <a:rPr lang="en-US" altLang="zh-CN" dirty="0" smtClean="0"/>
              <a:t>2018</a:t>
            </a:r>
            <a:endParaRPr lang="en-US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4664" y="1627584"/>
            <a:ext cx="11887200" cy="5943600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4664" y="1627584"/>
            <a:ext cx="11887200" cy="59436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4664" y="1627584"/>
            <a:ext cx="11887200" cy="594360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1896184" y="7571184"/>
            <a:ext cx="1090416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3200" b="1" dirty="0" smtClean="0"/>
              <a:t>Applying</a:t>
            </a:r>
            <a:r>
              <a:rPr lang="zh-CN" altLang="en-US" sz="3200" b="1" dirty="0" smtClean="0"/>
              <a:t> </a:t>
            </a:r>
            <a:r>
              <a:rPr lang="en-US" altLang="zh-CN" sz="3200" b="1" dirty="0" smtClean="0"/>
              <a:t>and</a:t>
            </a:r>
            <a:r>
              <a:rPr lang="zh-CN" altLang="en-US" sz="3200" b="1" dirty="0" smtClean="0"/>
              <a:t> </a:t>
            </a:r>
            <a:r>
              <a:rPr lang="en-US" altLang="zh-CN" sz="3200" b="1" dirty="0" smtClean="0"/>
              <a:t>Removing</a:t>
            </a:r>
            <a:r>
              <a:rPr lang="zh-CN" altLang="en-US" sz="3200" b="1" dirty="0" smtClean="0"/>
              <a:t> </a:t>
            </a:r>
            <a:r>
              <a:rPr lang="en-US" altLang="zh-CN" sz="3200" b="1" dirty="0" smtClean="0"/>
              <a:t>Makeup</a:t>
            </a:r>
            <a:r>
              <a:rPr lang="zh-CN" altLang="en-US" sz="3200" b="1" dirty="0" smtClean="0"/>
              <a:t> </a:t>
            </a:r>
            <a:r>
              <a:rPr lang="en-US" altLang="zh-CN" sz="3200" dirty="0" smtClean="0"/>
              <a:t>[Chang</a:t>
            </a:r>
            <a:r>
              <a:rPr lang="zh-CN" altLang="en-US" sz="3200" dirty="0" smtClean="0"/>
              <a:t> </a:t>
            </a:r>
            <a:r>
              <a:rPr lang="en-US" altLang="zh-CN" sz="3200" dirty="0" smtClean="0"/>
              <a:t>et</a:t>
            </a:r>
            <a:r>
              <a:rPr lang="zh-CN" altLang="en-US" sz="3200" dirty="0" smtClean="0"/>
              <a:t> </a:t>
            </a:r>
            <a:r>
              <a:rPr lang="en-US" altLang="zh-CN" sz="3200" dirty="0" smtClean="0"/>
              <a:t>al</a:t>
            </a:r>
            <a:r>
              <a:rPr lang="zh-CN" altLang="en-US" sz="3200" dirty="0" smtClean="0"/>
              <a:t> </a:t>
            </a:r>
            <a:r>
              <a:rPr lang="en-US" altLang="zh-CN" sz="3200" dirty="0" smtClean="0"/>
              <a:t>2018]</a:t>
            </a:r>
            <a:endParaRPr lang="en-US" altLang="zh-CN" sz="3200" b="1" dirty="0"/>
          </a:p>
        </p:txBody>
      </p:sp>
    </p:spTree>
    <p:extLst>
      <p:ext uri="{BB962C8B-B14F-4D97-AF65-F5344CB8AC3E}">
        <p14:creationId xmlns:p14="http://schemas.microsoft.com/office/powerpoint/2010/main" val="1734782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Latest</a:t>
            </a:r>
            <a:r>
              <a:rPr lang="zh-CN" altLang="en-US" dirty="0"/>
              <a:t> </a:t>
            </a:r>
            <a:r>
              <a:rPr lang="en-US" altLang="zh-CN" dirty="0"/>
              <a:t>development</a:t>
            </a:r>
            <a:r>
              <a:rPr lang="zh-CN" altLang="en-US" dirty="0"/>
              <a:t> </a:t>
            </a:r>
            <a:r>
              <a:rPr lang="en-US" altLang="zh-CN" dirty="0"/>
              <a:t>at</a:t>
            </a:r>
            <a:r>
              <a:rPr lang="zh-CN" altLang="en-US" dirty="0"/>
              <a:t> </a:t>
            </a:r>
            <a:r>
              <a:rPr lang="en-US" altLang="zh-CN" dirty="0"/>
              <a:t>CVPR</a:t>
            </a:r>
            <a:r>
              <a:rPr lang="zh-CN" altLang="en-US" dirty="0"/>
              <a:t> </a:t>
            </a:r>
            <a:r>
              <a:rPr lang="en-US" altLang="zh-CN" dirty="0"/>
              <a:t>2018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b="14972"/>
          <a:stretch/>
        </p:blipFill>
        <p:spPr>
          <a:xfrm>
            <a:off x="2274640" y="1595785"/>
            <a:ext cx="10081120" cy="5975399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-173632" y="7571184"/>
            <a:ext cx="1497766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3200" b="1" dirty="0" err="1" smtClean="0"/>
              <a:t>StarGAN</a:t>
            </a:r>
            <a:r>
              <a:rPr lang="en-US" altLang="zh-CN" sz="3200" b="1" dirty="0" smtClean="0"/>
              <a:t>:</a:t>
            </a:r>
            <a:r>
              <a:rPr lang="zh-CN" altLang="en-US" sz="3200" b="1" dirty="0" smtClean="0"/>
              <a:t> </a:t>
            </a:r>
            <a:r>
              <a:rPr lang="en-US" sz="3200" b="1" dirty="0" smtClean="0"/>
              <a:t>Multi-Domain</a:t>
            </a:r>
            <a:r>
              <a:rPr lang="zh-CN" altLang="en-US" sz="3200" b="1" dirty="0" smtClean="0"/>
              <a:t> </a:t>
            </a:r>
            <a:r>
              <a:rPr lang="en-US" altLang="zh-CN" sz="3200" b="1" dirty="0" smtClean="0"/>
              <a:t>Image-to-Image</a:t>
            </a:r>
            <a:r>
              <a:rPr lang="zh-CN" altLang="en-US" sz="3200" b="1" dirty="0" smtClean="0"/>
              <a:t> </a:t>
            </a:r>
            <a:r>
              <a:rPr lang="en-US" altLang="zh-CN" sz="3200" b="1" dirty="0" smtClean="0"/>
              <a:t>Translation</a:t>
            </a:r>
            <a:r>
              <a:rPr lang="zh-CN" altLang="en-US" sz="3200" b="1" dirty="0" smtClean="0"/>
              <a:t> </a:t>
            </a:r>
            <a:r>
              <a:rPr lang="en-US" altLang="zh-CN" sz="3200" dirty="0" smtClean="0"/>
              <a:t>[Choi</a:t>
            </a:r>
            <a:r>
              <a:rPr lang="zh-CN" altLang="en-US" sz="3200" dirty="0" smtClean="0"/>
              <a:t> </a:t>
            </a:r>
            <a:r>
              <a:rPr lang="en-US" altLang="zh-CN" sz="3200" dirty="0" smtClean="0"/>
              <a:t>et</a:t>
            </a:r>
            <a:r>
              <a:rPr lang="zh-CN" altLang="en-US" sz="3200" dirty="0" smtClean="0"/>
              <a:t> </a:t>
            </a:r>
            <a:r>
              <a:rPr lang="en-US" altLang="zh-CN" sz="3200" dirty="0" smtClean="0"/>
              <a:t>al</a:t>
            </a:r>
            <a:r>
              <a:rPr lang="zh-CN" altLang="en-US" sz="3200" dirty="0" smtClean="0"/>
              <a:t> </a:t>
            </a:r>
            <a:r>
              <a:rPr lang="en-US" altLang="zh-CN" sz="3200" dirty="0" smtClean="0"/>
              <a:t>2018]</a:t>
            </a:r>
            <a:endParaRPr lang="en-US" altLang="zh-CN" sz="3200" b="1" dirty="0"/>
          </a:p>
        </p:txBody>
      </p:sp>
    </p:spTree>
    <p:extLst>
      <p:ext uri="{BB962C8B-B14F-4D97-AF65-F5344CB8AC3E}">
        <p14:creationId xmlns:p14="http://schemas.microsoft.com/office/powerpoint/2010/main" val="611128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Latest</a:t>
            </a:r>
            <a:r>
              <a:rPr lang="zh-CN" altLang="en-US" dirty="0"/>
              <a:t> </a:t>
            </a:r>
            <a:r>
              <a:rPr lang="en-US" altLang="zh-CN" dirty="0"/>
              <a:t>development</a:t>
            </a:r>
            <a:r>
              <a:rPr lang="zh-CN" altLang="en-US" dirty="0"/>
              <a:t> </a:t>
            </a:r>
            <a:r>
              <a:rPr lang="en-US" altLang="zh-CN" dirty="0"/>
              <a:t>at</a:t>
            </a:r>
            <a:r>
              <a:rPr lang="zh-CN" altLang="en-US" dirty="0"/>
              <a:t> </a:t>
            </a:r>
            <a:r>
              <a:rPr lang="en-US" altLang="zh-CN" dirty="0"/>
              <a:t>CVPR</a:t>
            </a:r>
            <a:r>
              <a:rPr lang="zh-CN" altLang="en-US" dirty="0"/>
              <a:t> </a:t>
            </a:r>
            <a:r>
              <a:rPr lang="en-US" altLang="zh-CN" dirty="0"/>
              <a:t>2018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8713" y="1378496"/>
            <a:ext cx="12012974" cy="5976664"/>
          </a:xfrm>
        </p:spPr>
      </p:pic>
      <p:sp>
        <p:nvSpPr>
          <p:cNvPr id="5" name="Rectangle 4"/>
          <p:cNvSpPr/>
          <p:nvPr/>
        </p:nvSpPr>
        <p:spPr>
          <a:xfrm>
            <a:off x="-173632" y="7571184"/>
            <a:ext cx="1497766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200" b="1" dirty="0"/>
              <a:t>Unsupervised Motion </a:t>
            </a:r>
            <a:r>
              <a:rPr lang="en-US" sz="3200" b="1" dirty="0" err="1" smtClean="0"/>
              <a:t>Retargetting</a:t>
            </a:r>
            <a:r>
              <a:rPr lang="zh-CN" altLang="en-US" sz="3200" b="1" dirty="0" smtClean="0"/>
              <a:t> </a:t>
            </a:r>
            <a:r>
              <a:rPr lang="en-US" altLang="zh-CN" sz="3200" dirty="0" smtClean="0"/>
              <a:t>[</a:t>
            </a:r>
            <a:r>
              <a:rPr lang="en-US" sz="3200" dirty="0"/>
              <a:t>Villegas </a:t>
            </a:r>
            <a:r>
              <a:rPr lang="en-US" altLang="zh-CN" sz="3200" dirty="0" smtClean="0"/>
              <a:t>et</a:t>
            </a:r>
            <a:r>
              <a:rPr lang="zh-CN" altLang="en-US" sz="3200" dirty="0" smtClean="0"/>
              <a:t> </a:t>
            </a:r>
            <a:r>
              <a:rPr lang="en-US" altLang="zh-CN" sz="3200" dirty="0" smtClean="0"/>
              <a:t>al</a:t>
            </a:r>
            <a:r>
              <a:rPr lang="zh-CN" altLang="en-US" sz="3200" dirty="0" smtClean="0"/>
              <a:t> </a:t>
            </a:r>
            <a:r>
              <a:rPr lang="en-US" altLang="zh-CN" sz="3200" dirty="0" smtClean="0"/>
              <a:t>2018]</a:t>
            </a:r>
            <a:endParaRPr lang="en-US" altLang="zh-CN" sz="3200" b="1" dirty="0"/>
          </a:p>
        </p:txBody>
      </p:sp>
    </p:spTree>
    <p:extLst>
      <p:ext uri="{BB962C8B-B14F-4D97-AF65-F5344CB8AC3E}">
        <p14:creationId xmlns:p14="http://schemas.microsoft.com/office/powerpoint/2010/main" val="1945610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/>
          <p:cNvGrpSpPr/>
          <p:nvPr/>
        </p:nvGrpSpPr>
        <p:grpSpPr>
          <a:xfrm>
            <a:off x="1194520" y="5176812"/>
            <a:ext cx="5617071" cy="2839758"/>
            <a:chOff x="1194520" y="5176812"/>
            <a:chExt cx="5617071" cy="2839758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 rotWithShape="1">
            <a:blip r:embed="rId3"/>
            <a:srcRect l="8799" t="6861" b="46070"/>
            <a:stretch/>
          </p:blipFill>
          <p:spPr>
            <a:xfrm>
              <a:off x="1194520" y="5176812"/>
              <a:ext cx="5617071" cy="2394629"/>
            </a:xfrm>
            <a:prstGeom prst="rect">
              <a:avLst/>
            </a:prstGeom>
          </p:spPr>
        </p:pic>
        <p:sp>
          <p:nvSpPr>
            <p:cNvPr id="7" name="TextBox 6"/>
            <p:cNvSpPr txBox="1"/>
            <p:nvPr/>
          </p:nvSpPr>
          <p:spPr>
            <a:xfrm>
              <a:off x="2418487" y="7477961"/>
              <a:ext cx="3169137" cy="53860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dirty="0"/>
                <a:t>Birds @Matt Powell‏</a:t>
              </a:r>
            </a:p>
          </p:txBody>
        </p:sp>
      </p:grpSp>
      <p:grpSp>
        <p:nvGrpSpPr>
          <p:cNvPr id="19" name="Group 18"/>
          <p:cNvGrpSpPr/>
          <p:nvPr/>
        </p:nvGrpSpPr>
        <p:grpSpPr>
          <a:xfrm>
            <a:off x="7957559" y="5619818"/>
            <a:ext cx="6480720" cy="2666056"/>
            <a:chOff x="7957559" y="5619818"/>
            <a:chExt cx="6480720" cy="2666056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9" name="TextBox 8"/>
                <p:cNvSpPr txBox="1"/>
                <p:nvPr/>
              </p:nvSpPr>
              <p:spPr>
                <a:xfrm>
                  <a:off x="8938358" y="7747265"/>
                  <a:ext cx="4519122" cy="538609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 algn="ctr"/>
                  <a:r>
                    <a:rPr lang="en-US" dirty="0"/>
                    <a:t>Bear </a:t>
                  </a:r>
                  <a14:m>
                    <m:oMath xmlns:m="http://schemas.openxmlformats.org/officeDocument/2006/math"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→</m:t>
                      </m:r>
                    </m:oMath>
                  </a14:m>
                  <a:r>
                    <a:rPr lang="en-US" dirty="0">
                      <a:sym typeface="Wingdings" panose="05000000000000000000" pitchFamily="2" charset="2"/>
                    </a:rPr>
                    <a:t> Panda </a:t>
                  </a:r>
                  <a:r>
                    <a:rPr lang="en-US" dirty="0"/>
                    <a:t>@Matt Powell‏</a:t>
                  </a:r>
                </a:p>
              </p:txBody>
            </p:sp>
          </mc:Choice>
          <mc:Fallback xmlns="">
            <p:sp>
              <p:nvSpPr>
                <p:cNvPr id="9" name="TextBox 8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8938358" y="7747265"/>
                  <a:ext cx="4519122" cy="538609"/>
                </a:xfrm>
                <a:prstGeom prst="rect">
                  <a:avLst/>
                </a:prstGeom>
                <a:blipFill>
                  <a:blip r:embed="rId4"/>
                  <a:stretch>
                    <a:fillRect l="-2426" t="-13636" r="-2426" b="-32955"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pic>
          <p:nvPicPr>
            <p:cNvPr id="1028" name="Picture 4" descr="screenshot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957559" y="5619818"/>
              <a:ext cx="6480720" cy="21274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8" name="TextBox 7"/>
          <p:cNvSpPr txBox="1"/>
          <p:nvPr/>
        </p:nvSpPr>
        <p:spPr>
          <a:xfrm>
            <a:off x="3509575" y="2793"/>
            <a:ext cx="681744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6000" dirty="0" smtClean="0"/>
              <a:t>#</a:t>
            </a:r>
            <a:r>
              <a:rPr lang="en-US" altLang="zh-CN" sz="6000" b="1" dirty="0" err="1" smtClean="0"/>
              <a:t>CycleGAN</a:t>
            </a:r>
            <a:r>
              <a:rPr lang="zh-CN" altLang="en-US" sz="6000" dirty="0" smtClean="0"/>
              <a:t> </a:t>
            </a:r>
            <a:r>
              <a:rPr lang="en-US" altLang="zh-CN" sz="6000" dirty="0"/>
              <a:t>at</a:t>
            </a:r>
            <a:r>
              <a:rPr lang="zh-CN" altLang="en-US" sz="6000" dirty="0"/>
              <a:t> </a:t>
            </a:r>
            <a:r>
              <a:rPr lang="en-US" altLang="zh-CN" sz="6000" dirty="0" smtClean="0"/>
              <a:t>Twitter</a:t>
            </a:r>
            <a:endParaRPr lang="en-US" sz="6000" b="1" dirty="0"/>
          </a:p>
        </p:txBody>
      </p:sp>
      <p:grpSp>
        <p:nvGrpSpPr>
          <p:cNvPr id="11" name="Group 10"/>
          <p:cNvGrpSpPr/>
          <p:nvPr/>
        </p:nvGrpSpPr>
        <p:grpSpPr>
          <a:xfrm>
            <a:off x="358108" y="939070"/>
            <a:ext cx="7419975" cy="4269398"/>
            <a:chOff x="120618" y="973397"/>
            <a:chExt cx="7419975" cy="4269398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6" name="TextBox 5"/>
                <p:cNvSpPr txBox="1"/>
                <p:nvPr/>
              </p:nvSpPr>
              <p:spPr>
                <a:xfrm>
                  <a:off x="530407" y="4704186"/>
                  <a:ext cx="6600397" cy="538609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 algn="ctr"/>
                  <a:r>
                    <a:rPr lang="en-US" dirty="0"/>
                    <a:t>Monet </a:t>
                  </a:r>
                  <a14:m>
                    <m:oMath xmlns:m="http://schemas.openxmlformats.org/officeDocument/2006/math"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→</m:t>
                      </m:r>
                    </m:oMath>
                  </a14:m>
                  <a:r>
                    <a:rPr lang="en-US" dirty="0"/>
                    <a:t> Thomas </a:t>
                  </a:r>
                  <a:r>
                    <a:rPr lang="en-US" dirty="0" err="1"/>
                    <a:t>Kinkade</a:t>
                  </a:r>
                  <a:r>
                    <a:rPr lang="en-US" dirty="0"/>
                    <a:t> @David </a:t>
                  </a:r>
                  <a:r>
                    <a:rPr lang="en-US" dirty="0" err="1"/>
                    <a:t>Fouhey</a:t>
                  </a:r>
                  <a:endParaRPr lang="en-US" dirty="0"/>
                </a:p>
              </p:txBody>
            </p:sp>
          </mc:Choice>
          <mc:Fallback xmlns="">
            <p:sp>
              <p:nvSpPr>
                <p:cNvPr id="6" name="TextBox 5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30407" y="4704186"/>
                  <a:ext cx="6600397" cy="538609"/>
                </a:xfrm>
                <a:prstGeom prst="rect">
                  <a:avLst/>
                </a:prstGeom>
                <a:blipFill>
                  <a:blip r:embed="rId6"/>
                  <a:stretch>
                    <a:fillRect l="-1477" t="-11364" r="-1570" b="-32955"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pic>
          <p:nvPicPr>
            <p:cNvPr id="2" name="Picture 1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120618" y="973397"/>
              <a:ext cx="7419975" cy="3714750"/>
            </a:xfrm>
            <a:prstGeom prst="rect">
              <a:avLst/>
            </a:prstGeom>
          </p:spPr>
        </p:pic>
      </p:grpSp>
      <p:grpSp>
        <p:nvGrpSpPr>
          <p:cNvPr id="16" name="Group 15"/>
          <p:cNvGrpSpPr/>
          <p:nvPr/>
        </p:nvGrpSpPr>
        <p:grpSpPr>
          <a:xfrm>
            <a:off x="7396303" y="1085101"/>
            <a:ext cx="7603232" cy="4617427"/>
            <a:chOff x="7396303" y="1085101"/>
            <a:chExt cx="7603232" cy="4617427"/>
          </a:xfrm>
        </p:grpSpPr>
        <p:pic>
          <p:nvPicPr>
            <p:cNvPr id="2050" name="Picture 2" descr="https://junyanz.github.io/CycleGAN/images/ancient_maps.jpg"/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066090" y="1085101"/>
              <a:ext cx="6263659" cy="42243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8" name="TextBox 17"/>
            <p:cNvSpPr txBox="1"/>
            <p:nvPr/>
          </p:nvSpPr>
          <p:spPr>
            <a:xfrm>
              <a:off x="7396303" y="5163919"/>
              <a:ext cx="7603232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/>
                <a:t>Resurrecting Ancient Cities @ Jack Clark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854445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3333"/>
          <a:stretch/>
        </p:blipFill>
        <p:spPr>
          <a:xfrm>
            <a:off x="2060004" y="1630527"/>
            <a:ext cx="5183188" cy="5183188"/>
          </a:xfrm>
          <a:prstGeom prst="rect">
            <a:avLst/>
          </a:prstGeom>
          <a:noFill/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3259"/>
          <a:stretch/>
        </p:blipFill>
        <p:spPr>
          <a:xfrm>
            <a:off x="7466372" y="1630529"/>
            <a:ext cx="5177421" cy="5183186"/>
          </a:xfrm>
          <a:prstGeom prst="rect">
            <a:avLst/>
          </a:prstGeom>
          <a:noFill/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8" name="Rectangle 7"/>
          <p:cNvSpPr/>
          <p:nvPr/>
        </p:nvSpPr>
        <p:spPr>
          <a:xfrm>
            <a:off x="2860092" y="7172816"/>
            <a:ext cx="9999725" cy="107721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/>
            <a:r>
              <a:rPr lang="en-US" sz="3400" dirty="0" err="1"/>
              <a:t>CycleGAN</a:t>
            </a:r>
            <a:r>
              <a:rPr lang="en-US" sz="3400" dirty="0"/>
              <a:t> with </a:t>
            </a:r>
            <a:r>
              <a:rPr lang="en-US" sz="3600" dirty="0"/>
              <a:t>architectural </a:t>
            </a:r>
            <a:r>
              <a:rPr lang="en-US" sz="3400" dirty="0"/>
              <a:t>modifications, by </a:t>
            </a:r>
            <a:r>
              <a:rPr lang="en-US" sz="3400" dirty="0" err="1"/>
              <a:t>itok_msi</a:t>
            </a:r>
            <a:endParaRPr lang="en-US" sz="3400" dirty="0"/>
          </a:p>
          <a:p>
            <a:pPr algn="r"/>
            <a:r>
              <a:rPr lang="en-US" sz="2800" dirty="0">
                <a:hlinkClick r:id="rId6"/>
              </a:rPr>
              <a:t>https://</a:t>
            </a:r>
            <a:r>
              <a:rPr lang="en-US" sz="2800" dirty="0" err="1">
                <a:hlinkClick r:id="rId6"/>
              </a:rPr>
              <a:t>qiita.com</a:t>
            </a:r>
            <a:r>
              <a:rPr lang="en-US" sz="2800" dirty="0">
                <a:hlinkClick r:id="rId6"/>
              </a:rPr>
              <a:t>/</a:t>
            </a:r>
            <a:r>
              <a:rPr lang="en-US" sz="2800" dirty="0" err="1">
                <a:hlinkClick r:id="rId6"/>
              </a:rPr>
              <a:t>itok_msi</a:t>
            </a:r>
            <a:r>
              <a:rPr lang="en-US" sz="2800" dirty="0">
                <a:hlinkClick r:id="rId6"/>
              </a:rPr>
              <a:t>/items/b6b615bc28b1a720afd7</a:t>
            </a:r>
            <a:endParaRPr lang="en-US" sz="2800" dirty="0"/>
          </a:p>
        </p:txBody>
      </p:sp>
      <p:pic>
        <p:nvPicPr>
          <p:cNvPr id="6" name="Content Placeholder 4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14" b="33333"/>
          <a:stretch/>
        </p:blipFill>
        <p:spPr>
          <a:xfrm>
            <a:off x="2060004" y="1630527"/>
            <a:ext cx="2590900" cy="5183188"/>
          </a:xfrm>
          <a:prstGeom prst="rect">
            <a:avLst/>
          </a:prstGeom>
          <a:noFill/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828800" y="302271"/>
            <a:ext cx="10972800" cy="1028700"/>
          </a:xfrm>
        </p:spPr>
        <p:txBody>
          <a:bodyPr>
            <a:noAutofit/>
          </a:bodyPr>
          <a:lstStyle/>
          <a:p>
            <a:r>
              <a:rPr lang="en-US" altLang="zh-CN" sz="6000" dirty="0">
                <a:latin typeface="Calibri" charset="0"/>
                <a:ea typeface="Calibri" charset="0"/>
                <a:cs typeface="Calibri" charset="0"/>
              </a:rPr>
              <a:t>Latest</a:t>
            </a:r>
            <a:r>
              <a:rPr lang="zh-CN" altLang="en-US" sz="6000" dirty="0">
                <a:latin typeface="Calibri" charset="0"/>
                <a:ea typeface="Calibri" charset="0"/>
                <a:cs typeface="Calibri" charset="0"/>
              </a:rPr>
              <a:t> </a:t>
            </a:r>
            <a:r>
              <a:rPr lang="en-US" altLang="zh-CN" sz="6000" dirty="0">
                <a:latin typeface="Calibri" charset="0"/>
                <a:ea typeface="Calibri" charset="0"/>
                <a:cs typeface="Calibri" charset="0"/>
              </a:rPr>
              <a:t>from</a:t>
            </a:r>
            <a:r>
              <a:rPr lang="zh-CN" altLang="en-US" sz="6000" dirty="0">
                <a:latin typeface="Calibri" charset="0"/>
                <a:ea typeface="Calibri" charset="0"/>
                <a:cs typeface="Calibri" charset="0"/>
              </a:rPr>
              <a:t> </a:t>
            </a:r>
            <a:r>
              <a:rPr lang="en-US" altLang="zh-CN" sz="6000" dirty="0">
                <a:latin typeface="Calibri" charset="0"/>
                <a:ea typeface="Calibri" charset="0"/>
                <a:cs typeface="Calibri" charset="0"/>
              </a:rPr>
              <a:t>#</a:t>
            </a:r>
            <a:r>
              <a:rPr lang="en-US" altLang="zh-CN" sz="6000" dirty="0" err="1">
                <a:latin typeface="Calibri" charset="0"/>
                <a:ea typeface="Calibri" charset="0"/>
                <a:cs typeface="Calibri" charset="0"/>
              </a:rPr>
              <a:t>CycleGAN</a:t>
            </a:r>
            <a:endParaRPr lang="en-US" sz="6000" dirty="0">
              <a:latin typeface="Calibri" charset="0"/>
              <a:ea typeface="Calibri" charset="0"/>
              <a:cs typeface="Calibri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32591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206"/>
    </mc:Choice>
    <mc:Fallback xmlns="">
      <p:transition spd="slow" advTm="152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 txBox="1">
            <a:spLocks/>
          </p:cNvSpPr>
          <p:nvPr/>
        </p:nvSpPr>
        <p:spPr>
          <a:xfrm>
            <a:off x="53236" y="1562100"/>
            <a:ext cx="14523928" cy="5105400"/>
          </a:xfrm>
          <a:prstGeom prst="rect">
            <a:avLst/>
          </a:prstGeom>
        </p:spPr>
        <p:txBody>
          <a:bodyPr vert="horz" lIns="146304" tIns="73152" rIns="146304" bIns="73152" rtlCol="0" anchor="ctr">
            <a:noAutofit/>
          </a:bodyPr>
          <a:lstStyle>
            <a:lvl1pPr algn="ctr" defTabSz="1463040" rtl="0" eaLnBrk="1" latinLnBrk="0" hangingPunct="1">
              <a:spcBef>
                <a:spcPct val="0"/>
              </a:spcBef>
              <a:buNone/>
              <a:defRPr sz="7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0000" dirty="0"/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181468957"/>
      </p:ext>
    </p:extLst>
  </p:cSld>
  <p:clrMapOvr>
    <a:masterClrMapping/>
  </p:clrMapOvr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rapezoid 5"/>
          <p:cNvSpPr/>
          <p:nvPr/>
        </p:nvSpPr>
        <p:spPr>
          <a:xfrm rot="5400000">
            <a:off x="5980526" y="746052"/>
            <a:ext cx="2376264" cy="2990858"/>
          </a:xfrm>
          <a:prstGeom prst="trapezoid">
            <a:avLst>
              <a:gd name="adj" fmla="val 25000"/>
            </a:avLst>
          </a:prstGeom>
          <a:ln w="5715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endParaRPr lang="en-US" sz="3600" dirty="0"/>
          </a:p>
        </p:txBody>
      </p:sp>
      <p:grpSp>
        <p:nvGrpSpPr>
          <p:cNvPr id="20" name="Group 19"/>
          <p:cNvGrpSpPr/>
          <p:nvPr/>
        </p:nvGrpSpPr>
        <p:grpSpPr>
          <a:xfrm>
            <a:off x="1122512" y="547069"/>
            <a:ext cx="13016287" cy="3388825"/>
            <a:chOff x="1122512" y="547069"/>
            <a:chExt cx="13016287" cy="3388825"/>
          </a:xfrm>
        </p:grpSpPr>
        <p:pic>
          <p:nvPicPr>
            <p:cNvPr id="8" name="Picture 7"/>
            <p:cNvPicPr>
              <a:picLocks noChangeAspect="1"/>
            </p:cNvPicPr>
            <p:nvPr/>
          </p:nvPicPr>
          <p:blipFill rotWithShape="1">
            <a:blip r:embed="rId3"/>
            <a:srcRect l="15705" t="9834" r="8394"/>
            <a:stretch/>
          </p:blipFill>
          <p:spPr>
            <a:xfrm>
              <a:off x="1122512" y="547069"/>
              <a:ext cx="4104456" cy="3388825"/>
            </a:xfrm>
            <a:prstGeom prst="rect">
              <a:avLst/>
            </a:prstGeom>
            <a:ln w="12700">
              <a:solidFill>
                <a:schemeClr val="tx1"/>
              </a:solidFill>
            </a:ln>
          </p:spPr>
        </p:pic>
        <p:sp>
          <p:nvSpPr>
            <p:cNvPr id="9" name="Rectangle 8"/>
            <p:cNvSpPr/>
            <p:nvPr/>
          </p:nvSpPr>
          <p:spPr>
            <a:xfrm>
              <a:off x="9386271" y="1440771"/>
              <a:ext cx="4752528" cy="1754326"/>
            </a:xfrm>
            <a:prstGeom prst="rect">
              <a:avLst/>
            </a:prstGeom>
            <a:ln w="57150">
              <a:solidFill>
                <a:schemeClr val="tx1"/>
              </a:solidFill>
            </a:ln>
          </p:spPr>
          <p:txBody>
            <a:bodyPr wrap="square">
              <a:spAutoFit/>
            </a:bodyPr>
            <a:lstStyle/>
            <a:p>
              <a:r>
                <a:rPr lang="en-US" sz="3600" dirty="0">
                  <a:cs typeface="Times New Roman" panose="02020603050405020304" pitchFamily="18" charset="0"/>
                </a:rPr>
                <a:t>A city street filled with lots of people walking in the rain.</a:t>
              </a:r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5673229" y="1618288"/>
              <a:ext cx="2942345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3600" dirty="0"/>
                <a:t>Visual </a:t>
              </a:r>
            </a:p>
            <a:p>
              <a:pPr algn="ctr"/>
              <a:r>
                <a:rPr lang="en-US" sz="3600" dirty="0"/>
                <a:t>Understanding</a:t>
              </a:r>
            </a:p>
          </p:txBody>
        </p:sp>
      </p:grpSp>
      <p:grpSp>
        <p:nvGrpSpPr>
          <p:cNvPr id="18" name="Group 17"/>
          <p:cNvGrpSpPr/>
          <p:nvPr/>
        </p:nvGrpSpPr>
        <p:grpSpPr>
          <a:xfrm>
            <a:off x="5803032" y="4549636"/>
            <a:ext cx="2990858" cy="2376264"/>
            <a:chOff x="5803032" y="4549636"/>
            <a:chExt cx="2990858" cy="2376264"/>
          </a:xfrm>
        </p:grpSpPr>
        <p:sp>
          <p:nvSpPr>
            <p:cNvPr id="13" name="Trapezoid 12"/>
            <p:cNvSpPr/>
            <p:nvPr/>
          </p:nvSpPr>
          <p:spPr>
            <a:xfrm rot="16200000" flipH="1">
              <a:off x="6110329" y="4242339"/>
              <a:ext cx="2376264" cy="2990858"/>
            </a:xfrm>
            <a:prstGeom prst="trapezoid">
              <a:avLst>
                <a:gd name="adj" fmla="val 25000"/>
              </a:avLst>
            </a:prstGeom>
            <a:ln w="57150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"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TextBox 15"/>
            <p:cNvSpPr txBox="1"/>
            <p:nvPr/>
          </p:nvSpPr>
          <p:spPr>
            <a:xfrm>
              <a:off x="6391118" y="5137603"/>
              <a:ext cx="1930017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3600" dirty="0"/>
                <a:t>Visual </a:t>
              </a:r>
            </a:p>
            <a:p>
              <a:pPr algn="ctr"/>
              <a:r>
                <a:rPr lang="en-US" sz="3600" dirty="0"/>
                <a:t>Synthesis</a:t>
              </a:r>
            </a:p>
          </p:txBody>
        </p:sp>
      </p:grpSp>
      <p:pic>
        <p:nvPicPr>
          <p:cNvPr id="1026" name="Picture 2" descr="domdrawings_1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2512" y="4186808"/>
            <a:ext cx="4104456" cy="3101918"/>
          </a:xfrm>
          <a:prstGeom prst="rect">
            <a:avLst/>
          </a:prstGeom>
          <a:ln w="127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domdrawings_16"/>
          <p:cNvPicPr>
            <a:picLocks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86271" y="4290539"/>
            <a:ext cx="4105656" cy="2894457"/>
          </a:xfrm>
          <a:prstGeom prst="rect">
            <a:avLst/>
          </a:prstGeom>
          <a:ln w="127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Box 18"/>
          <p:cNvSpPr txBox="1"/>
          <p:nvPr/>
        </p:nvSpPr>
        <p:spPr>
          <a:xfrm>
            <a:off x="12063607" y="7283152"/>
            <a:ext cx="2566793" cy="53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by Dom’s father</a:t>
            </a:r>
          </a:p>
        </p:txBody>
      </p:sp>
    </p:spTree>
    <p:extLst>
      <p:ext uri="{BB962C8B-B14F-4D97-AF65-F5344CB8AC3E}">
        <p14:creationId xmlns:p14="http://schemas.microsoft.com/office/powerpoint/2010/main" val="4112089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indefinit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7" dur="indefinite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rapezoid 5"/>
          <p:cNvSpPr/>
          <p:nvPr/>
        </p:nvSpPr>
        <p:spPr>
          <a:xfrm rot="5400000">
            <a:off x="5980526" y="746052"/>
            <a:ext cx="2376264" cy="2990858"/>
          </a:xfrm>
          <a:prstGeom prst="trapezoid">
            <a:avLst>
              <a:gd name="adj" fmla="val 25000"/>
            </a:avLst>
          </a:prstGeom>
          <a:ln w="5715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endParaRPr lang="en-US" sz="3600" dirty="0"/>
          </a:p>
        </p:txBody>
      </p:sp>
      <p:grpSp>
        <p:nvGrpSpPr>
          <p:cNvPr id="20" name="Group 19"/>
          <p:cNvGrpSpPr/>
          <p:nvPr/>
        </p:nvGrpSpPr>
        <p:grpSpPr>
          <a:xfrm>
            <a:off x="1122512" y="547069"/>
            <a:ext cx="13016287" cy="3388825"/>
            <a:chOff x="1122512" y="547069"/>
            <a:chExt cx="13016287" cy="3388825"/>
          </a:xfrm>
        </p:grpSpPr>
        <p:pic>
          <p:nvPicPr>
            <p:cNvPr id="8" name="Picture 7"/>
            <p:cNvPicPr>
              <a:picLocks noChangeAspect="1"/>
            </p:cNvPicPr>
            <p:nvPr/>
          </p:nvPicPr>
          <p:blipFill rotWithShape="1">
            <a:blip r:embed="rId3"/>
            <a:srcRect l="15705" t="9834" r="8394"/>
            <a:stretch/>
          </p:blipFill>
          <p:spPr>
            <a:xfrm>
              <a:off x="1122512" y="547069"/>
              <a:ext cx="4104456" cy="3388825"/>
            </a:xfrm>
            <a:prstGeom prst="rect">
              <a:avLst/>
            </a:prstGeom>
            <a:ln w="12700">
              <a:solidFill>
                <a:schemeClr val="tx1"/>
              </a:solidFill>
            </a:ln>
          </p:spPr>
        </p:pic>
        <p:sp>
          <p:nvSpPr>
            <p:cNvPr id="9" name="Rectangle 8"/>
            <p:cNvSpPr/>
            <p:nvPr/>
          </p:nvSpPr>
          <p:spPr>
            <a:xfrm>
              <a:off x="9386271" y="1440771"/>
              <a:ext cx="4752528" cy="1754326"/>
            </a:xfrm>
            <a:prstGeom prst="rect">
              <a:avLst/>
            </a:prstGeom>
            <a:ln w="57150">
              <a:solidFill>
                <a:schemeClr val="tx1"/>
              </a:solidFill>
            </a:ln>
          </p:spPr>
          <p:txBody>
            <a:bodyPr wrap="square">
              <a:spAutoFit/>
            </a:bodyPr>
            <a:lstStyle/>
            <a:p>
              <a:r>
                <a:rPr lang="en-US" sz="3600" dirty="0">
                  <a:cs typeface="Times New Roman" panose="02020603050405020304" pitchFamily="18" charset="0"/>
                </a:rPr>
                <a:t>A city street filled with lots of people walking in the rain.</a:t>
              </a:r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5673229" y="1618288"/>
              <a:ext cx="2942345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3600" dirty="0"/>
                <a:t>Visual </a:t>
              </a:r>
            </a:p>
            <a:p>
              <a:pPr algn="ctr"/>
              <a:r>
                <a:rPr lang="en-US" sz="3600" dirty="0"/>
                <a:t>Understanding</a:t>
              </a:r>
            </a:p>
          </p:txBody>
        </p:sp>
      </p:grpSp>
      <p:grpSp>
        <p:nvGrpSpPr>
          <p:cNvPr id="18" name="Group 17"/>
          <p:cNvGrpSpPr/>
          <p:nvPr/>
        </p:nvGrpSpPr>
        <p:grpSpPr>
          <a:xfrm>
            <a:off x="5803032" y="4549636"/>
            <a:ext cx="2990858" cy="2376264"/>
            <a:chOff x="5803032" y="4549636"/>
            <a:chExt cx="2990858" cy="2376264"/>
          </a:xfrm>
        </p:grpSpPr>
        <p:sp>
          <p:nvSpPr>
            <p:cNvPr id="13" name="Trapezoid 12"/>
            <p:cNvSpPr/>
            <p:nvPr/>
          </p:nvSpPr>
          <p:spPr>
            <a:xfrm rot="16200000" flipH="1">
              <a:off x="6110329" y="4242339"/>
              <a:ext cx="2376264" cy="2990858"/>
            </a:xfrm>
            <a:prstGeom prst="trapezoid">
              <a:avLst>
                <a:gd name="adj" fmla="val 25000"/>
              </a:avLst>
            </a:prstGeom>
            <a:ln w="57150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"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TextBox 15"/>
            <p:cNvSpPr txBox="1"/>
            <p:nvPr/>
          </p:nvSpPr>
          <p:spPr>
            <a:xfrm>
              <a:off x="6391118" y="5137603"/>
              <a:ext cx="1930017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3600" dirty="0"/>
                <a:t>Visual </a:t>
              </a:r>
            </a:p>
            <a:p>
              <a:pPr algn="ctr"/>
              <a:r>
                <a:rPr lang="en-US" sz="3600" dirty="0"/>
                <a:t>Synthesis</a:t>
              </a:r>
            </a:p>
          </p:txBody>
        </p:sp>
      </p:grpSp>
      <p:sp>
        <p:nvSpPr>
          <p:cNvPr id="19" name="TextBox 18"/>
          <p:cNvSpPr txBox="1"/>
          <p:nvPr/>
        </p:nvSpPr>
        <p:spPr>
          <a:xfrm>
            <a:off x="13226041" y="7643192"/>
            <a:ext cx="1404359" cy="53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by </a:t>
            </a:r>
            <a:r>
              <a:rPr lang="en-US" dirty="0" err="1"/>
              <a:t>iGAN</a:t>
            </a:r>
            <a:endParaRPr lang="en-US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38536" y="4182452"/>
            <a:ext cx="3657600" cy="3316724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00258" y="4182452"/>
            <a:ext cx="3657600" cy="3316724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490051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indefinit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7" dur="indefinite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L1cGAN_13258.jpg"/>
          <p:cNvPicPr>
            <a:picLocks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9400258" y="4182452"/>
            <a:ext cx="3657600" cy="3319272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pic>
        <p:nvPicPr>
          <p:cNvPr id="21" name="input_13258.jpg"/>
          <p:cNvPicPr>
            <a:picLocks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508974" y="4182452"/>
            <a:ext cx="3657600" cy="3319272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sp>
        <p:nvSpPr>
          <p:cNvPr id="6" name="Trapezoid 5"/>
          <p:cNvSpPr/>
          <p:nvPr/>
        </p:nvSpPr>
        <p:spPr>
          <a:xfrm rot="5400000">
            <a:off x="5980526" y="746052"/>
            <a:ext cx="2376264" cy="2990858"/>
          </a:xfrm>
          <a:prstGeom prst="trapezoid">
            <a:avLst>
              <a:gd name="adj" fmla="val 25000"/>
            </a:avLst>
          </a:prstGeom>
          <a:ln w="5715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endParaRPr lang="en-US" sz="3600" dirty="0"/>
          </a:p>
        </p:txBody>
      </p:sp>
      <p:grpSp>
        <p:nvGrpSpPr>
          <p:cNvPr id="20" name="Group 19"/>
          <p:cNvGrpSpPr/>
          <p:nvPr/>
        </p:nvGrpSpPr>
        <p:grpSpPr>
          <a:xfrm>
            <a:off x="1122512" y="547069"/>
            <a:ext cx="13016287" cy="3388825"/>
            <a:chOff x="1122512" y="547069"/>
            <a:chExt cx="13016287" cy="3388825"/>
          </a:xfrm>
        </p:grpSpPr>
        <p:pic>
          <p:nvPicPr>
            <p:cNvPr id="8" name="Picture 7"/>
            <p:cNvPicPr>
              <a:picLocks noChangeAspect="1"/>
            </p:cNvPicPr>
            <p:nvPr/>
          </p:nvPicPr>
          <p:blipFill rotWithShape="1">
            <a:blip r:embed="rId5"/>
            <a:srcRect l="15705" t="9834" r="8394"/>
            <a:stretch/>
          </p:blipFill>
          <p:spPr>
            <a:xfrm>
              <a:off x="1122512" y="547069"/>
              <a:ext cx="4104456" cy="3388825"/>
            </a:xfrm>
            <a:prstGeom prst="rect">
              <a:avLst/>
            </a:prstGeom>
            <a:ln w="12700">
              <a:solidFill>
                <a:schemeClr val="tx1"/>
              </a:solidFill>
            </a:ln>
          </p:spPr>
        </p:pic>
        <p:sp>
          <p:nvSpPr>
            <p:cNvPr id="9" name="Rectangle 8"/>
            <p:cNvSpPr/>
            <p:nvPr/>
          </p:nvSpPr>
          <p:spPr>
            <a:xfrm>
              <a:off x="9386271" y="1440771"/>
              <a:ext cx="4752528" cy="1754326"/>
            </a:xfrm>
            <a:prstGeom prst="rect">
              <a:avLst/>
            </a:prstGeom>
            <a:ln w="57150">
              <a:solidFill>
                <a:schemeClr val="tx1"/>
              </a:solidFill>
            </a:ln>
          </p:spPr>
          <p:txBody>
            <a:bodyPr wrap="square">
              <a:spAutoFit/>
            </a:bodyPr>
            <a:lstStyle/>
            <a:p>
              <a:r>
                <a:rPr lang="en-US" sz="3600" dirty="0">
                  <a:cs typeface="Times New Roman" panose="02020603050405020304" pitchFamily="18" charset="0"/>
                </a:rPr>
                <a:t>A city street filled with lots of people walking in the rain.</a:t>
              </a:r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5673229" y="1618288"/>
              <a:ext cx="2942345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3600" dirty="0"/>
                <a:t>Visual </a:t>
              </a:r>
            </a:p>
            <a:p>
              <a:pPr algn="ctr"/>
              <a:r>
                <a:rPr lang="en-US" sz="3600" dirty="0"/>
                <a:t>Understanding</a:t>
              </a:r>
            </a:p>
          </p:txBody>
        </p:sp>
      </p:grpSp>
      <p:grpSp>
        <p:nvGrpSpPr>
          <p:cNvPr id="18" name="Group 17"/>
          <p:cNvGrpSpPr/>
          <p:nvPr/>
        </p:nvGrpSpPr>
        <p:grpSpPr>
          <a:xfrm>
            <a:off x="5803032" y="4549636"/>
            <a:ext cx="2990858" cy="2376264"/>
            <a:chOff x="5803032" y="4549636"/>
            <a:chExt cx="2990858" cy="2376264"/>
          </a:xfrm>
        </p:grpSpPr>
        <p:sp>
          <p:nvSpPr>
            <p:cNvPr id="13" name="Trapezoid 12"/>
            <p:cNvSpPr/>
            <p:nvPr/>
          </p:nvSpPr>
          <p:spPr>
            <a:xfrm rot="16200000" flipH="1">
              <a:off x="6110329" y="4242339"/>
              <a:ext cx="2376264" cy="2990858"/>
            </a:xfrm>
            <a:prstGeom prst="trapezoid">
              <a:avLst>
                <a:gd name="adj" fmla="val 25000"/>
              </a:avLst>
            </a:prstGeom>
            <a:ln w="57150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"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TextBox 15"/>
            <p:cNvSpPr txBox="1"/>
            <p:nvPr/>
          </p:nvSpPr>
          <p:spPr>
            <a:xfrm>
              <a:off x="6391118" y="5137603"/>
              <a:ext cx="1930017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3600" dirty="0"/>
                <a:t>Visual </a:t>
              </a:r>
            </a:p>
            <a:p>
              <a:pPr algn="ctr"/>
              <a:r>
                <a:rPr lang="en-US" sz="3600" dirty="0"/>
                <a:t>Synthesis</a:t>
              </a:r>
            </a:p>
          </p:txBody>
        </p:sp>
      </p:grpSp>
      <p:sp>
        <p:nvSpPr>
          <p:cNvPr id="19" name="TextBox 18"/>
          <p:cNvSpPr txBox="1"/>
          <p:nvPr/>
        </p:nvSpPr>
        <p:spPr>
          <a:xfrm>
            <a:off x="12932691" y="7643192"/>
            <a:ext cx="1697709" cy="53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by Pix2pix</a:t>
            </a:r>
          </a:p>
        </p:txBody>
      </p:sp>
    </p:spTree>
    <p:extLst>
      <p:ext uri="{BB962C8B-B14F-4D97-AF65-F5344CB8AC3E}">
        <p14:creationId xmlns:p14="http://schemas.microsoft.com/office/powerpoint/2010/main" val="31689517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indefinit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7" dur="indefinite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rapezoid 5"/>
          <p:cNvSpPr/>
          <p:nvPr/>
        </p:nvSpPr>
        <p:spPr>
          <a:xfrm rot="5400000">
            <a:off x="5980526" y="746052"/>
            <a:ext cx="2376264" cy="2990858"/>
          </a:xfrm>
          <a:prstGeom prst="trapezoid">
            <a:avLst>
              <a:gd name="adj" fmla="val 25000"/>
            </a:avLst>
          </a:prstGeom>
          <a:ln w="5715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endParaRPr lang="en-US" sz="3600" dirty="0"/>
          </a:p>
        </p:txBody>
      </p:sp>
      <p:grpSp>
        <p:nvGrpSpPr>
          <p:cNvPr id="20" name="Group 19"/>
          <p:cNvGrpSpPr/>
          <p:nvPr/>
        </p:nvGrpSpPr>
        <p:grpSpPr>
          <a:xfrm>
            <a:off x="1122512" y="547069"/>
            <a:ext cx="13016287" cy="3388825"/>
            <a:chOff x="1122512" y="547069"/>
            <a:chExt cx="13016287" cy="3388825"/>
          </a:xfrm>
        </p:grpSpPr>
        <p:pic>
          <p:nvPicPr>
            <p:cNvPr id="8" name="Picture 7"/>
            <p:cNvPicPr>
              <a:picLocks noChangeAspect="1"/>
            </p:cNvPicPr>
            <p:nvPr/>
          </p:nvPicPr>
          <p:blipFill rotWithShape="1">
            <a:blip r:embed="rId3"/>
            <a:srcRect l="15705" t="9834" r="8394"/>
            <a:stretch/>
          </p:blipFill>
          <p:spPr>
            <a:xfrm>
              <a:off x="1122512" y="547069"/>
              <a:ext cx="4104456" cy="3388825"/>
            </a:xfrm>
            <a:prstGeom prst="rect">
              <a:avLst/>
            </a:prstGeom>
            <a:ln w="12700">
              <a:solidFill>
                <a:schemeClr val="tx1"/>
              </a:solidFill>
            </a:ln>
          </p:spPr>
        </p:pic>
        <p:sp>
          <p:nvSpPr>
            <p:cNvPr id="9" name="Rectangle 8"/>
            <p:cNvSpPr/>
            <p:nvPr/>
          </p:nvSpPr>
          <p:spPr>
            <a:xfrm>
              <a:off x="9386271" y="1440771"/>
              <a:ext cx="4752528" cy="1754326"/>
            </a:xfrm>
            <a:prstGeom prst="rect">
              <a:avLst/>
            </a:prstGeom>
            <a:ln w="57150">
              <a:solidFill>
                <a:schemeClr val="tx1"/>
              </a:solidFill>
            </a:ln>
          </p:spPr>
          <p:txBody>
            <a:bodyPr wrap="square">
              <a:spAutoFit/>
            </a:bodyPr>
            <a:lstStyle/>
            <a:p>
              <a:r>
                <a:rPr lang="en-US" sz="3600" dirty="0">
                  <a:cs typeface="Times New Roman" panose="02020603050405020304" pitchFamily="18" charset="0"/>
                </a:rPr>
                <a:t>A city street filled with lots of people walking in the rain.</a:t>
              </a:r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5673229" y="1618288"/>
              <a:ext cx="2942345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3600" dirty="0"/>
                <a:t>Visual </a:t>
              </a:r>
            </a:p>
            <a:p>
              <a:pPr algn="ctr"/>
              <a:r>
                <a:rPr lang="en-US" sz="3600" dirty="0"/>
                <a:t>Understanding</a:t>
              </a:r>
            </a:p>
          </p:txBody>
        </p:sp>
      </p:grpSp>
      <p:grpSp>
        <p:nvGrpSpPr>
          <p:cNvPr id="18" name="Group 17"/>
          <p:cNvGrpSpPr/>
          <p:nvPr/>
        </p:nvGrpSpPr>
        <p:grpSpPr>
          <a:xfrm>
            <a:off x="5803032" y="4549636"/>
            <a:ext cx="2990858" cy="2376264"/>
            <a:chOff x="5803032" y="4549636"/>
            <a:chExt cx="2990858" cy="2376264"/>
          </a:xfrm>
        </p:grpSpPr>
        <p:sp>
          <p:nvSpPr>
            <p:cNvPr id="13" name="Trapezoid 12"/>
            <p:cNvSpPr/>
            <p:nvPr/>
          </p:nvSpPr>
          <p:spPr>
            <a:xfrm rot="16200000" flipH="1">
              <a:off x="6110329" y="4242339"/>
              <a:ext cx="2376264" cy="2990858"/>
            </a:xfrm>
            <a:prstGeom prst="trapezoid">
              <a:avLst>
                <a:gd name="adj" fmla="val 25000"/>
              </a:avLst>
            </a:prstGeom>
            <a:ln w="57150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"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TextBox 15"/>
            <p:cNvSpPr txBox="1"/>
            <p:nvPr/>
          </p:nvSpPr>
          <p:spPr>
            <a:xfrm>
              <a:off x="6391118" y="5137603"/>
              <a:ext cx="1930017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3600" dirty="0"/>
                <a:t>Visual </a:t>
              </a:r>
            </a:p>
            <a:p>
              <a:pPr algn="ctr"/>
              <a:r>
                <a:rPr lang="en-US" sz="3600" dirty="0"/>
                <a:t>Synthesis</a:t>
              </a:r>
            </a:p>
          </p:txBody>
        </p:sp>
      </p:grpSp>
      <p:sp>
        <p:nvSpPr>
          <p:cNvPr id="19" name="TextBox 18"/>
          <p:cNvSpPr txBox="1"/>
          <p:nvPr/>
        </p:nvSpPr>
        <p:spPr>
          <a:xfrm>
            <a:off x="12355760" y="7643192"/>
            <a:ext cx="2108141" cy="53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by </a:t>
            </a:r>
            <a:r>
              <a:rPr lang="en-US" dirty="0" err="1"/>
              <a:t>CycleGAN</a:t>
            </a:r>
            <a:endParaRPr lang="en-US" dirty="0"/>
          </a:p>
        </p:txBody>
      </p:sp>
      <p:pic>
        <p:nvPicPr>
          <p:cNvPr id="17" name="pasted-image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810545" y="4330824"/>
            <a:ext cx="3200399" cy="3200400"/>
          </a:xfrm>
          <a:prstGeom prst="rect">
            <a:avLst/>
          </a:prstGeom>
          <a:ln w="12700">
            <a:solidFill>
              <a:srgbClr val="000000"/>
            </a:solidFill>
            <a:miter lim="400000"/>
          </a:ln>
        </p:spPr>
      </p:pic>
      <p:pic>
        <p:nvPicPr>
          <p:cNvPr id="21" name="pasted-image.png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9907488" y="4330824"/>
            <a:ext cx="3200399" cy="3200400"/>
          </a:xfrm>
          <a:prstGeom prst="rect">
            <a:avLst/>
          </a:prstGeom>
          <a:ln w="12700">
            <a:solidFill>
              <a:srgbClr val="000000"/>
            </a:solidFill>
            <a:miter lim="400000"/>
          </a:ln>
        </p:spPr>
      </p:pic>
    </p:spTree>
    <p:extLst>
      <p:ext uri="{BB962C8B-B14F-4D97-AF65-F5344CB8AC3E}">
        <p14:creationId xmlns:p14="http://schemas.microsoft.com/office/powerpoint/2010/main" val="2541421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indefinit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7" dur="indefinite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 advAuto="0"/>
      <p:bldP spid="21" grpId="0" animBg="1" advAuto="0"/>
    </p:bldLst>
  </p:timing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5770068" y="4931394"/>
            <a:ext cx="2990858" cy="2376264"/>
            <a:chOff x="5803032" y="4549636"/>
            <a:chExt cx="2990858" cy="2376264"/>
          </a:xfrm>
        </p:grpSpPr>
        <p:sp>
          <p:nvSpPr>
            <p:cNvPr id="5" name="Trapezoid 4"/>
            <p:cNvSpPr/>
            <p:nvPr/>
          </p:nvSpPr>
          <p:spPr>
            <a:xfrm rot="16200000" flipH="1">
              <a:off x="6110329" y="4242339"/>
              <a:ext cx="2376264" cy="2990858"/>
            </a:xfrm>
            <a:prstGeom prst="trapezoid">
              <a:avLst>
                <a:gd name="adj" fmla="val 25000"/>
              </a:avLst>
            </a:prstGeom>
            <a:ln w="57150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" rtlCol="0" anchor="ctr"/>
            <a:lstStyle/>
            <a:p>
              <a:pPr algn="ctr"/>
              <a:endParaRPr lang="en-US" dirty="0"/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6391118" y="5137603"/>
              <a:ext cx="1930017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3600" dirty="0"/>
                <a:t>Visual </a:t>
              </a:r>
            </a:p>
            <a:p>
              <a:pPr algn="ctr"/>
              <a:r>
                <a:rPr lang="en-US" sz="3600" dirty="0"/>
                <a:t>Synthesis</a:t>
              </a:r>
            </a:p>
          </p:txBody>
        </p:sp>
      </p:grpSp>
      <p:pic>
        <p:nvPicPr>
          <p:cNvPr id="7" name="Picture 2" descr="domdrawings_1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9548" y="4568566"/>
            <a:ext cx="4104456" cy="3101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domdrawings_16"/>
          <p:cNvPicPr>
            <a:picLocks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53307" y="4672297"/>
            <a:ext cx="4105656" cy="28944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31520" y="329566"/>
            <a:ext cx="13167360" cy="1371600"/>
          </a:xfrm>
        </p:spPr>
        <p:txBody>
          <a:bodyPr/>
          <a:lstStyle/>
          <a:p>
            <a:r>
              <a:rPr lang="en-US" dirty="0"/>
              <a:t>Things I have learned</a:t>
            </a:r>
          </a:p>
        </p:txBody>
      </p:sp>
      <p:sp>
        <p:nvSpPr>
          <p:cNvPr id="10" name="Content Placeholder 2"/>
          <p:cNvSpPr>
            <a:spLocks noGrp="1"/>
          </p:cNvSpPr>
          <p:nvPr>
            <p:ph idx="1"/>
          </p:nvPr>
        </p:nvSpPr>
        <p:spPr>
          <a:xfrm>
            <a:off x="731520" y="1594520"/>
            <a:ext cx="13167360" cy="5431155"/>
          </a:xfrm>
        </p:spPr>
        <p:txBody>
          <a:bodyPr>
            <a:normAutofit/>
          </a:bodyPr>
          <a:lstStyle/>
          <a:p>
            <a:pPr>
              <a:lnSpc>
                <a:spcPts val="3600"/>
              </a:lnSpc>
            </a:pPr>
            <a:r>
              <a:rPr lang="en-US" sz="4000" dirty="0"/>
              <a:t>Strong </a:t>
            </a:r>
            <a:r>
              <a:rPr lang="en-US" altLang="zh-CN" sz="4000" dirty="0"/>
              <a:t>and weak </a:t>
            </a:r>
            <a:r>
              <a:rPr lang="en-US" sz="4000" dirty="0"/>
              <a:t>supervision from natural images.</a:t>
            </a:r>
          </a:p>
          <a:p>
            <a:pPr>
              <a:lnSpc>
                <a:spcPts val="3600"/>
              </a:lnSpc>
            </a:pPr>
            <a:r>
              <a:rPr lang="en-US" sz="4000" dirty="0"/>
              <a:t>Conditional image generation makes one’s life easier.</a:t>
            </a:r>
          </a:p>
          <a:p>
            <a:pPr>
              <a:lnSpc>
                <a:spcPts val="3600"/>
              </a:lnSpc>
            </a:pPr>
            <a:r>
              <a:rPr lang="en-US" sz="4000" dirty="0"/>
              <a:t>Build general-purpose tools &amp; find cool datasets/problems. </a:t>
            </a:r>
          </a:p>
          <a:p>
            <a:pPr>
              <a:lnSpc>
                <a:spcPts val="3600"/>
              </a:lnSpc>
            </a:pPr>
            <a:r>
              <a:rPr lang="en-US" sz="4000" dirty="0"/>
              <a:t>Open-source the code and data. </a:t>
            </a:r>
          </a:p>
        </p:txBody>
      </p:sp>
    </p:spTree>
    <p:extLst>
      <p:ext uri="{BB962C8B-B14F-4D97-AF65-F5344CB8AC3E}">
        <p14:creationId xmlns:p14="http://schemas.microsoft.com/office/powerpoint/2010/main" val="2883269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3051" y="414682"/>
            <a:ext cx="1482979" cy="1915753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-720585" y="5256644"/>
            <a:ext cx="6720856" cy="1371600"/>
          </a:xfrm>
        </p:spPr>
        <p:txBody>
          <a:bodyPr>
            <a:noAutofit/>
          </a:bodyPr>
          <a:lstStyle/>
          <a:p>
            <a:r>
              <a:rPr lang="en-US" sz="9000" dirty="0"/>
              <a:t>Thank You!</a:t>
            </a:r>
          </a:p>
        </p:txBody>
      </p:sp>
      <p:pic>
        <p:nvPicPr>
          <p:cNvPr id="10" name="Picture 9"/>
          <p:cNvPicPr>
            <a:picLocks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1317" y="451058"/>
            <a:ext cx="1737360" cy="178308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6" name="TextBox 15"/>
          <p:cNvSpPr txBox="1"/>
          <p:nvPr/>
        </p:nvSpPr>
        <p:spPr>
          <a:xfrm>
            <a:off x="4720437" y="2234524"/>
            <a:ext cx="165865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/>
              <a:t>Eli </a:t>
            </a:r>
            <a:r>
              <a:rPr lang="en-US" sz="2000" dirty="0" err="1"/>
              <a:t>Shechtman</a:t>
            </a:r>
            <a:endParaRPr lang="en-US" sz="2000" dirty="0">
              <a:latin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1" name="Picture 10"/>
          <p:cNvPicPr>
            <a:picLocks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12508" y="451058"/>
            <a:ext cx="1737360" cy="178308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7" name="TextBox 16"/>
          <p:cNvSpPr txBox="1"/>
          <p:nvPr/>
        </p:nvSpPr>
        <p:spPr>
          <a:xfrm>
            <a:off x="2639843" y="2234524"/>
            <a:ext cx="215507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latin typeface="Calibri" panose="020F0502020204030204" pitchFamily="34" charset="0"/>
                <a:cs typeface="Times New Roman" panose="02020603050405020304" pitchFamily="18" charset="0"/>
              </a:rPr>
              <a:t>Philipp </a:t>
            </a:r>
            <a:r>
              <a:rPr lang="en-US" sz="2000" dirty="0" err="1">
                <a:latin typeface="Calibri" panose="020F0502020204030204" pitchFamily="34" charset="0"/>
                <a:cs typeface="Times New Roman" panose="02020603050405020304" pitchFamily="18" charset="0"/>
              </a:rPr>
              <a:t>Krähenbühl</a:t>
            </a:r>
            <a:endParaRPr lang="en-US" sz="2000" dirty="0">
              <a:latin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2" name="Picture 11"/>
          <p:cNvPicPr>
            <a:picLocks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91108" y="5050904"/>
            <a:ext cx="1737360" cy="178308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8" name="TextBox 17"/>
          <p:cNvSpPr txBox="1"/>
          <p:nvPr/>
        </p:nvSpPr>
        <p:spPr>
          <a:xfrm>
            <a:off x="11472906" y="6800017"/>
            <a:ext cx="157376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latin typeface="Calibri" panose="020F0502020204030204" pitchFamily="34" charset="0"/>
                <a:cs typeface="Times New Roman" panose="02020603050405020304" pitchFamily="18" charset="0"/>
              </a:rPr>
              <a:t>Alyosha </a:t>
            </a:r>
            <a:r>
              <a:rPr lang="en-US" sz="2000" dirty="0" err="1">
                <a:latin typeface="Calibri" panose="020F0502020204030204" pitchFamily="34" charset="0"/>
                <a:cs typeface="Times New Roman" panose="02020603050405020304" pitchFamily="18" charset="0"/>
              </a:rPr>
              <a:t>Efros</a:t>
            </a:r>
            <a:endParaRPr lang="en-US" sz="2000" dirty="0">
              <a:latin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1266528" y="2234524"/>
            <a:ext cx="149278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/>
              <a:t>Yong Jae Lee</a:t>
            </a:r>
            <a:endParaRPr lang="en-US" sz="2000" dirty="0">
              <a:latin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976" y="451058"/>
            <a:ext cx="1303877" cy="178308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9" name="TextBox 18"/>
          <p:cNvSpPr txBox="1"/>
          <p:nvPr/>
        </p:nvSpPr>
        <p:spPr>
          <a:xfrm>
            <a:off x="42392" y="2234524"/>
            <a:ext cx="136447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latin typeface="Calibri" panose="020F0502020204030204" pitchFamily="34" charset="0"/>
                <a:cs typeface="Times New Roman" panose="02020603050405020304" pitchFamily="18" charset="0"/>
              </a:rPr>
              <a:t>Phillip Isola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5977" y="2728125"/>
            <a:ext cx="1337523" cy="178308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29" name="TextBox 28"/>
          <p:cNvSpPr txBox="1"/>
          <p:nvPr/>
        </p:nvSpPr>
        <p:spPr>
          <a:xfrm>
            <a:off x="-29616" y="4486506"/>
            <a:ext cx="154728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 err="1">
                <a:latin typeface="Calibri" panose="020F0502020204030204" pitchFamily="34" charset="0"/>
                <a:cs typeface="Times New Roman" panose="02020603050405020304" pitchFamily="18" charset="0"/>
              </a:rPr>
              <a:t>Taesung</a:t>
            </a:r>
            <a:r>
              <a:rPr lang="en-US" sz="2000" dirty="0">
                <a:latin typeface="Calibri" panose="020F0502020204030204" pitchFamily="34" charset="0"/>
                <a:cs typeface="Times New Roman" panose="02020603050405020304" pitchFamily="18" charset="0"/>
              </a:rPr>
              <a:t> Park</a:t>
            </a:r>
          </a:p>
        </p:txBody>
      </p:sp>
      <p:pic>
        <p:nvPicPr>
          <p:cNvPr id="21" name="Picture 2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65051" y="2728125"/>
            <a:ext cx="1598198" cy="178308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22" name="TextBox 21"/>
          <p:cNvSpPr txBox="1"/>
          <p:nvPr/>
        </p:nvSpPr>
        <p:spPr>
          <a:xfrm>
            <a:off x="3115019" y="4486506"/>
            <a:ext cx="166231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latin typeface="Calibri" panose="020F0502020204030204" pitchFamily="34" charset="0"/>
                <a:cs typeface="Times New Roman" panose="02020603050405020304" pitchFamily="18" charset="0"/>
              </a:rPr>
              <a:t>Richard Zhang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6350721" y="4486506"/>
            <a:ext cx="153439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 err="1">
                <a:latin typeface="Calibri" panose="020F0502020204030204" pitchFamily="34" charset="0"/>
                <a:cs typeface="Times New Roman" panose="02020603050405020304" pitchFamily="18" charset="0"/>
              </a:rPr>
              <a:t>Tinghui</a:t>
            </a:r>
            <a:r>
              <a:rPr lang="en-US" sz="2000" dirty="0">
                <a:latin typeface="Calibri" panose="020F0502020204030204" pitchFamily="34" charset="0"/>
                <a:cs typeface="Times New Roman" panose="02020603050405020304" pitchFamily="18" charset="0"/>
              </a:rPr>
              <a:t> Zhou</a:t>
            </a:r>
          </a:p>
        </p:txBody>
      </p:sp>
      <p:pic>
        <p:nvPicPr>
          <p:cNvPr id="24" name="Picture 23"/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394998" y="2728125"/>
            <a:ext cx="1467733" cy="178308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050" name="Picture 2" descr="Image result for deepak pathak"/>
          <p:cNvPicPr>
            <a:picLocks noChangeAspect="1" noChangeArrowheads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4861233" y="2728125"/>
            <a:ext cx="1435781" cy="178308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Image result for ting-chun wang"/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1491484" y="2728125"/>
            <a:ext cx="1575583" cy="178308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TextBox 25"/>
          <p:cNvSpPr txBox="1"/>
          <p:nvPr/>
        </p:nvSpPr>
        <p:spPr>
          <a:xfrm>
            <a:off x="1379667" y="4486506"/>
            <a:ext cx="189737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latin typeface="Calibri" panose="020F0502020204030204" pitchFamily="34" charset="0"/>
                <a:cs typeface="Times New Roman" panose="02020603050405020304" pitchFamily="18" charset="0"/>
              </a:rPr>
              <a:t>Ting-Chun Wang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4704323" y="4486506"/>
            <a:ext cx="174131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Calibri" panose="020F0502020204030204" pitchFamily="34" charset="0"/>
                <a:cs typeface="Times New Roman" panose="02020603050405020304" pitchFamily="18" charset="0"/>
              </a:rPr>
              <a:t>Deepak Pathak</a:t>
            </a:r>
          </a:p>
        </p:txBody>
      </p:sp>
      <p:pic>
        <p:nvPicPr>
          <p:cNvPr id="2054" name="Picture 6" descr="Image result for trevor darrell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36742" y="5050904"/>
            <a:ext cx="1273629" cy="178308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TextBox 27"/>
          <p:cNvSpPr txBox="1"/>
          <p:nvPr/>
        </p:nvSpPr>
        <p:spPr>
          <a:xfrm>
            <a:off x="9885840" y="6800017"/>
            <a:ext cx="16058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Calibri" panose="020F0502020204030204" pitchFamily="34" charset="0"/>
                <a:cs typeface="Times New Roman" panose="02020603050405020304" pitchFamily="18" charset="0"/>
              </a:rPr>
              <a:t>Trevor Darrell</a:t>
            </a:r>
          </a:p>
        </p:txBody>
      </p:sp>
      <p:pic>
        <p:nvPicPr>
          <p:cNvPr id="2056" name="Picture 8" descr="Image result for ravi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36526" y="5050904"/>
            <a:ext cx="1319479" cy="178308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2" name="TextBox 31"/>
          <p:cNvSpPr txBox="1"/>
          <p:nvPr/>
        </p:nvSpPr>
        <p:spPr>
          <a:xfrm>
            <a:off x="8502555" y="6800017"/>
            <a:ext cx="162095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000" dirty="0">
                <a:latin typeface="Calibri" panose="020F0502020204030204" pitchFamily="34" charset="0"/>
                <a:cs typeface="Times New Roman" panose="02020603050405020304" pitchFamily="18" charset="0"/>
              </a:rPr>
              <a:t>Ravi </a:t>
            </a:r>
          </a:p>
          <a:p>
            <a:pPr algn="ctr"/>
            <a:r>
              <a:rPr lang="en-US" sz="2000" dirty="0" err="1">
                <a:latin typeface="Calibri" panose="020F0502020204030204" pitchFamily="34" charset="0"/>
                <a:cs typeface="Times New Roman" panose="02020603050405020304" pitchFamily="18" charset="0"/>
              </a:rPr>
              <a:t>Ramamoorthi</a:t>
            </a:r>
            <a:endParaRPr lang="en-US" sz="2000" dirty="0">
              <a:latin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2058" name="Picture 10" descr="http://nkhademi.com/images/Nima_Pic.png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3103" y="5050904"/>
            <a:ext cx="1796166" cy="178308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4" name="TextBox 33"/>
          <p:cNvSpPr txBox="1"/>
          <p:nvPr/>
        </p:nvSpPr>
        <p:spPr>
          <a:xfrm>
            <a:off x="5125687" y="6800017"/>
            <a:ext cx="19734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 err="1">
                <a:latin typeface="Calibri" panose="020F0502020204030204" pitchFamily="34" charset="0"/>
                <a:cs typeface="Times New Roman" panose="02020603050405020304" pitchFamily="18" charset="0"/>
              </a:rPr>
              <a:t>Nima</a:t>
            </a:r>
            <a:r>
              <a:rPr lang="en-US" sz="2000" dirty="0">
                <a:latin typeface="Calibri" panose="020F0502020204030204" pitchFamily="34" charset="0"/>
                <a:cs typeface="Times New Roman" panose="02020603050405020304" pitchFamily="18" charset="0"/>
              </a:rPr>
              <a:t> K. Kalantari</a:t>
            </a:r>
          </a:p>
        </p:txBody>
      </p:sp>
      <p:pic>
        <p:nvPicPr>
          <p:cNvPr id="2060" name="Picture 12" descr="Image result for jue wang adobe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5892" y="451058"/>
            <a:ext cx="1457088" cy="178308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Image result for oliver wang adobe"/>
          <p:cNvPicPr>
            <a:picLocks noChangeAspect="1" noChangeArrowheads="1"/>
          </p:cNvPicPr>
          <p:nvPr/>
        </p:nvPicPr>
        <p:blipFill rotWithShape="1"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6470126" y="451058"/>
            <a:ext cx="1594317" cy="178308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0" name="TextBox 39"/>
          <p:cNvSpPr txBox="1"/>
          <p:nvPr/>
        </p:nvSpPr>
        <p:spPr>
          <a:xfrm>
            <a:off x="8292415" y="2234524"/>
            <a:ext cx="118404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 err="1"/>
              <a:t>Jue</a:t>
            </a:r>
            <a:r>
              <a:rPr lang="en-US" sz="2000" dirty="0"/>
              <a:t> Wang</a:t>
            </a:r>
            <a:endParaRPr lang="en-US" sz="2000" dirty="0">
              <a:latin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1" name="TextBox 40"/>
          <p:cNvSpPr txBox="1"/>
          <p:nvPr/>
        </p:nvSpPr>
        <p:spPr>
          <a:xfrm>
            <a:off x="6537854" y="2234524"/>
            <a:ext cx="145886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/>
              <a:t>Oliver Wang</a:t>
            </a:r>
            <a:endParaRPr lang="en-US" sz="2000" dirty="0">
              <a:latin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2064" name="Picture 16" descr="http://www.agarwala.org/portrait5.jpg"/>
          <p:cNvPicPr>
            <a:picLocks noChangeAspect="1" noChangeArrowheads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04429" y="451058"/>
            <a:ext cx="1264365" cy="178308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3" name="TextBox 42"/>
          <p:cNvSpPr txBox="1"/>
          <p:nvPr/>
        </p:nvSpPr>
        <p:spPr>
          <a:xfrm>
            <a:off x="9475440" y="2234524"/>
            <a:ext cx="19192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 err="1">
                <a:latin typeface="Calibri" panose="020F0502020204030204" pitchFamily="34" charset="0"/>
                <a:cs typeface="Times New Roman" panose="02020603050405020304" pitchFamily="18" charset="0"/>
              </a:rPr>
              <a:t>Aseem</a:t>
            </a:r>
            <a:r>
              <a:rPr lang="en-US" sz="2000" dirty="0">
                <a:latin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000" dirty="0" err="1">
                <a:latin typeface="Calibri" panose="020F0502020204030204" pitchFamily="34" charset="0"/>
                <a:cs typeface="Times New Roman" panose="02020603050405020304" pitchFamily="18" charset="0"/>
              </a:rPr>
              <a:t>Agarwala</a:t>
            </a:r>
            <a:endParaRPr lang="en-US" sz="2000" dirty="0">
              <a:latin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2066" name="Picture 18" descr="http://cs.stanford.edu/~jhoffman/images/me7.jpg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41779" y="2728125"/>
            <a:ext cx="1186312" cy="1783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Image result for eric tzeng"/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0715" y="2728125"/>
            <a:ext cx="1783080" cy="1783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7" name="TextBox 46"/>
          <p:cNvSpPr txBox="1"/>
          <p:nvPr/>
        </p:nvSpPr>
        <p:spPr>
          <a:xfrm>
            <a:off x="8246705" y="4486506"/>
            <a:ext cx="121110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latin typeface="Calibri" panose="020F0502020204030204" pitchFamily="34" charset="0"/>
                <a:cs typeface="Times New Roman" panose="02020603050405020304" pitchFamily="18" charset="0"/>
              </a:rPr>
              <a:t>Eric </a:t>
            </a:r>
            <a:r>
              <a:rPr lang="en-US" sz="2000" dirty="0" err="1">
                <a:latin typeface="Calibri" panose="020F0502020204030204" pitchFamily="34" charset="0"/>
                <a:cs typeface="Times New Roman" panose="02020603050405020304" pitchFamily="18" charset="0"/>
              </a:rPr>
              <a:t>Tzeng</a:t>
            </a:r>
            <a:endParaRPr lang="en-US" sz="2000" dirty="0">
              <a:latin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2072" name="Picture 24" descr="Image result for ce liu"/>
          <p:cNvPicPr>
            <a:picLocks noChangeAspect="1" noChangeArrowheads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60243" y="451058"/>
            <a:ext cx="1564106" cy="178308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0" name="TextBox 49"/>
          <p:cNvSpPr txBox="1"/>
          <p:nvPr/>
        </p:nvSpPr>
        <p:spPr>
          <a:xfrm>
            <a:off x="11438179" y="2234524"/>
            <a:ext cx="80823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latin typeface="Calibri" panose="020F0502020204030204" pitchFamily="34" charset="0"/>
                <a:cs typeface="Times New Roman" panose="02020603050405020304" pitchFamily="18" charset="0"/>
              </a:rPr>
              <a:t>Ce Liu</a:t>
            </a:r>
          </a:p>
        </p:txBody>
      </p:sp>
      <p:pic>
        <p:nvPicPr>
          <p:cNvPr id="2074" name="Picture 26" descr="Image result for miki mit"/>
          <p:cNvPicPr>
            <a:picLocks noChangeAspect="1" noChangeArrowheads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15801" y="451058"/>
            <a:ext cx="1779513" cy="178308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2" name="TextBox 51"/>
          <p:cNvSpPr txBox="1"/>
          <p:nvPr/>
        </p:nvSpPr>
        <p:spPr>
          <a:xfrm>
            <a:off x="12715800" y="2234524"/>
            <a:ext cx="18044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latin typeface="Calibri" panose="020F0502020204030204" pitchFamily="34" charset="0"/>
                <a:cs typeface="Times New Roman" panose="02020603050405020304" pitchFamily="18" charset="0"/>
              </a:rPr>
              <a:t>Miki Rubinstein</a:t>
            </a:r>
          </a:p>
        </p:txBody>
      </p:sp>
      <p:pic>
        <p:nvPicPr>
          <p:cNvPr id="2076" name="Picture 28" descr="Image result for Manmohan Chandraker"/>
          <p:cNvPicPr>
            <a:picLocks noChangeAspect="1" noChangeArrowheads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0006" y="5050904"/>
            <a:ext cx="1475783" cy="178308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5" name="TextBox 54"/>
          <p:cNvSpPr txBox="1"/>
          <p:nvPr/>
        </p:nvSpPr>
        <p:spPr>
          <a:xfrm>
            <a:off x="9604198" y="4486506"/>
            <a:ext cx="162166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latin typeface="Calibri" panose="020F0502020204030204" pitchFamily="34" charset="0"/>
                <a:cs typeface="Times New Roman" panose="02020603050405020304" pitchFamily="18" charset="0"/>
              </a:rPr>
              <a:t>Judy Hoffman</a:t>
            </a:r>
          </a:p>
        </p:txBody>
      </p:sp>
      <p:sp>
        <p:nvSpPr>
          <p:cNvPr id="56" name="TextBox 55"/>
          <p:cNvSpPr txBox="1"/>
          <p:nvPr/>
        </p:nvSpPr>
        <p:spPr>
          <a:xfrm>
            <a:off x="6595120" y="6800017"/>
            <a:ext cx="24582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latin typeface="Calibri" panose="020F0502020204030204" pitchFamily="34" charset="0"/>
                <a:cs typeface="Times New Roman" panose="02020603050405020304" pitchFamily="18" charset="0"/>
              </a:rPr>
              <a:t>Manmohan </a:t>
            </a:r>
            <a:r>
              <a:rPr lang="en-US" sz="2000" dirty="0" err="1">
                <a:latin typeface="Calibri" panose="020F0502020204030204" pitchFamily="34" charset="0"/>
                <a:cs typeface="Times New Roman" panose="02020603050405020304" pitchFamily="18" charset="0"/>
              </a:rPr>
              <a:t>Chandraker</a:t>
            </a:r>
            <a:endParaRPr lang="en-US" sz="2000" dirty="0">
              <a:latin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2078" name="Picture 30" descr="Image result for young geng berkeley"/>
          <p:cNvPicPr>
            <a:picLocks noChangeAspect="1" noChangeArrowheads="1"/>
          </p:cNvPicPr>
          <p:nvPr/>
        </p:nvPicPr>
        <p:blipFill rotWithShape="1">
          <a:blip r:embed="rId2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13010874" y="2745238"/>
            <a:ext cx="1501391" cy="178308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8" name="TextBox 57"/>
          <p:cNvSpPr txBox="1"/>
          <p:nvPr/>
        </p:nvSpPr>
        <p:spPr>
          <a:xfrm>
            <a:off x="13052850" y="4486506"/>
            <a:ext cx="141743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latin typeface="Calibri" panose="020F0502020204030204" pitchFamily="34" charset="0"/>
                <a:cs typeface="Times New Roman" panose="02020603050405020304" pitchFamily="18" charset="0"/>
              </a:rPr>
              <a:t>Young </a:t>
            </a:r>
            <a:r>
              <a:rPr lang="en-US" sz="2000" dirty="0" err="1">
                <a:latin typeface="Calibri" panose="020F0502020204030204" pitchFamily="34" charset="0"/>
                <a:cs typeface="Times New Roman" panose="02020603050405020304" pitchFamily="18" charset="0"/>
              </a:rPr>
              <a:t>Geng</a:t>
            </a:r>
            <a:endParaRPr lang="en-US" sz="2000" dirty="0">
              <a:latin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2080" name="Picture 32" descr="Image result for angela lin berkeley"/>
          <p:cNvPicPr>
            <a:picLocks noChangeAspect="1" noChangeArrowheads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26075" y="2745238"/>
            <a:ext cx="1783080" cy="1783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0" name="TextBox 59"/>
          <p:cNvSpPr txBox="1"/>
          <p:nvPr/>
        </p:nvSpPr>
        <p:spPr>
          <a:xfrm>
            <a:off x="11389334" y="4486506"/>
            <a:ext cx="125656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latin typeface="Calibri" panose="020F0502020204030204" pitchFamily="34" charset="0"/>
                <a:cs typeface="Times New Roman" panose="02020603050405020304" pitchFamily="18" charset="0"/>
              </a:rPr>
              <a:t>Angela Lin</a:t>
            </a:r>
          </a:p>
        </p:txBody>
      </p:sp>
      <p:pic>
        <p:nvPicPr>
          <p:cNvPr id="61" name="Picture 60"/>
          <p:cNvPicPr>
            <a:picLocks noChangeAspect="1"/>
          </p:cNvPicPr>
          <p:nvPr/>
        </p:nvPicPr>
        <p:blipFill>
          <a:blip r:embed="rId2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2986321" y="5273789"/>
            <a:ext cx="1783080" cy="133731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62" name="TextBox 61"/>
          <p:cNvSpPr txBox="1"/>
          <p:nvPr/>
        </p:nvSpPr>
        <p:spPr>
          <a:xfrm>
            <a:off x="13322260" y="6800017"/>
            <a:ext cx="111120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latin typeface="Calibri" panose="020F0502020204030204" pitchFamily="34" charset="0"/>
                <a:cs typeface="Times New Roman" panose="02020603050405020304" pitchFamily="18" charset="0"/>
              </a:rPr>
              <a:t>Aquarius</a:t>
            </a:r>
          </a:p>
        </p:txBody>
      </p:sp>
    </p:spTree>
    <p:extLst>
      <p:ext uri="{BB962C8B-B14F-4D97-AF65-F5344CB8AC3E}">
        <p14:creationId xmlns:p14="http://schemas.microsoft.com/office/powerpoint/2010/main" val="280693830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 tmFilter="0, 0; .2, .5; .8, .5; 1, 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250" autoRev="1" fill="hold"/>
                                        <p:tgtEl>
                                          <p:spTgt spid="6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1520" y="3429000"/>
            <a:ext cx="13167360" cy="1371600"/>
          </a:xfrm>
        </p:spPr>
        <p:txBody>
          <a:bodyPr>
            <a:noAutofit/>
          </a:bodyPr>
          <a:lstStyle/>
          <a:p>
            <a:r>
              <a:rPr lang="en-US" sz="10000" dirty="0"/>
              <a:t>Questions?</a:t>
            </a:r>
          </a:p>
        </p:txBody>
      </p:sp>
      <p:pic>
        <p:nvPicPr>
          <p:cNvPr id="3" name="horizantal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848401" y="5050904"/>
            <a:ext cx="6933598" cy="198102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7497292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1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Training Details: Objective </a:t>
            </a:r>
            <a:r>
              <a:rPr lang="en-US" altLang="zh-CN" dirty="0"/>
              <a:t>function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Conditional GAN 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r="27430"/>
          <a:stretch/>
        </p:blipFill>
        <p:spPr>
          <a:xfrm>
            <a:off x="1194519" y="2818656"/>
            <a:ext cx="7920881" cy="1440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16527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Training Details: Objective function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1520" y="1920242"/>
            <a:ext cx="13167360" cy="5431155"/>
          </a:xfrm>
        </p:spPr>
        <p:txBody>
          <a:bodyPr/>
          <a:lstStyle/>
          <a:p>
            <a:r>
              <a:rPr lang="en-US" dirty="0"/>
              <a:t>Conditional GAN + L1 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4519" y="2818656"/>
            <a:ext cx="10914895" cy="1440160"/>
          </a:xfrm>
          <a:prstGeom prst="rect">
            <a:avLst/>
          </a:prstGeom>
        </p:spPr>
      </p:pic>
      <p:grpSp>
        <p:nvGrpSpPr>
          <p:cNvPr id="35" name="Group 34"/>
          <p:cNvGrpSpPr/>
          <p:nvPr/>
        </p:nvGrpSpPr>
        <p:grpSpPr>
          <a:xfrm>
            <a:off x="3679973" y="4761419"/>
            <a:ext cx="2396624" cy="2033522"/>
            <a:chOff x="2608473" y="275452"/>
            <a:chExt cx="2396624" cy="2033522"/>
          </a:xfrm>
        </p:grpSpPr>
        <p:sp>
          <p:nvSpPr>
            <p:cNvPr id="36" name="Shape 3813"/>
            <p:cNvSpPr/>
            <p:nvPr/>
          </p:nvSpPr>
          <p:spPr>
            <a:xfrm>
              <a:off x="2608473" y="1634194"/>
              <a:ext cx="2396624" cy="1"/>
            </a:xfrm>
            <a:prstGeom prst="line">
              <a:avLst/>
            </a:prstGeom>
            <a:ln w="38100">
              <a:solidFill>
                <a:srgbClr val="000000"/>
              </a:solidFill>
              <a:miter lim="400000"/>
              <a:tailEnd type="stealth"/>
            </a:ln>
          </p:spPr>
          <p:txBody>
            <a:bodyPr lIns="42862" tIns="42862" rIns="42862" bIns="42862" anchor="ctr"/>
            <a:lstStyle/>
            <a:p>
              <a:pPr>
                <a:defRPr sz="3200"/>
              </a:pPr>
              <a:endParaRPr sz="1920"/>
            </a:p>
          </p:txBody>
        </p:sp>
        <p:sp>
          <p:nvSpPr>
            <p:cNvPr id="37" name="Shape 3814"/>
            <p:cNvSpPr/>
            <p:nvPr/>
          </p:nvSpPr>
          <p:spPr>
            <a:xfrm rot="10800000">
              <a:off x="3691331" y="959414"/>
              <a:ext cx="230906" cy="1349560"/>
            </a:xfrm>
            <a:prstGeom prst="rect">
              <a:avLst/>
            </a:prstGeom>
            <a:solidFill>
              <a:srgbClr val="FFFFFF"/>
            </a:solidFill>
            <a:ln w="38100">
              <a:solidFill>
                <a:srgbClr val="000000"/>
              </a:solidFill>
              <a:miter lim="400000"/>
            </a:ln>
          </p:spPr>
          <p:txBody>
            <a:bodyPr lIns="42862" tIns="42862" rIns="42862" bIns="42862" anchor="ctr"/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1920"/>
            </a:p>
          </p:txBody>
        </p:sp>
        <p:sp>
          <p:nvSpPr>
            <p:cNvPr id="38" name="Shape 3815"/>
            <p:cNvSpPr/>
            <p:nvPr/>
          </p:nvSpPr>
          <p:spPr>
            <a:xfrm rot="10800000">
              <a:off x="4030703" y="959414"/>
              <a:ext cx="230906" cy="1349560"/>
            </a:xfrm>
            <a:prstGeom prst="rect">
              <a:avLst/>
            </a:prstGeom>
            <a:solidFill>
              <a:srgbClr val="FFFFFF"/>
            </a:solidFill>
            <a:ln w="38100">
              <a:solidFill>
                <a:srgbClr val="000000"/>
              </a:solidFill>
              <a:miter lim="400000"/>
            </a:ln>
          </p:spPr>
          <p:txBody>
            <a:bodyPr lIns="42862" tIns="42862" rIns="42862" bIns="42862" anchor="ctr"/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1920"/>
            </a:p>
          </p:txBody>
        </p:sp>
        <p:sp>
          <p:nvSpPr>
            <p:cNvPr id="39" name="Shape 3816"/>
            <p:cNvSpPr/>
            <p:nvPr/>
          </p:nvSpPr>
          <p:spPr>
            <a:xfrm rot="10800000">
              <a:off x="3351961" y="959414"/>
              <a:ext cx="230906" cy="1349560"/>
            </a:xfrm>
            <a:prstGeom prst="rect">
              <a:avLst/>
            </a:prstGeom>
            <a:solidFill>
              <a:srgbClr val="FFFFFF"/>
            </a:solidFill>
            <a:ln w="38100">
              <a:solidFill>
                <a:srgbClr val="000000"/>
              </a:solidFill>
              <a:miter lim="400000"/>
            </a:ln>
          </p:spPr>
          <p:txBody>
            <a:bodyPr lIns="42862" tIns="42862" rIns="42862" bIns="42862" anchor="ctr"/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1920"/>
            </a:p>
          </p:txBody>
        </p:sp>
        <p:pic>
          <p:nvPicPr>
            <p:cNvPr id="40" name="pasted-image.pdf"/>
            <p:cNvPicPr>
              <a:picLocks noChangeAspect="1"/>
            </p:cNvPicPr>
            <p:nvPr/>
          </p:nvPicPr>
          <p:blipFill>
            <a:blip r:embed="rId3">
              <a:extLst/>
            </a:blip>
            <a:stretch>
              <a:fillRect/>
            </a:stretch>
          </p:blipFill>
          <p:spPr>
            <a:xfrm>
              <a:off x="3593349" y="275452"/>
              <a:ext cx="426872" cy="442682"/>
            </a:xfrm>
            <a:prstGeom prst="rect">
              <a:avLst/>
            </a:prstGeom>
            <a:ln w="12700">
              <a:miter lim="400000"/>
            </a:ln>
          </p:spPr>
        </p:pic>
      </p:grpSp>
      <p:pic>
        <p:nvPicPr>
          <p:cNvPr id="41" name="pasted-image.pdf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2202623" y="4740202"/>
            <a:ext cx="347822" cy="268771"/>
          </a:xfrm>
          <a:prstGeom prst="rect">
            <a:avLst/>
          </a:prstGeom>
          <a:ln w="12700">
            <a:miter lim="400000"/>
          </a:ln>
        </p:spPr>
      </p:pic>
      <p:pic>
        <p:nvPicPr>
          <p:cNvPr id="43" name="pasted-image-filtered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25804" y="5085588"/>
            <a:ext cx="1950721" cy="1950721"/>
          </a:xfrm>
          <a:prstGeom prst="rect">
            <a:avLst/>
          </a:prstGeom>
          <a:ln w="25400">
            <a:solidFill>
              <a:srgbClr val="000000"/>
            </a:solidFill>
            <a:miter lim="400000"/>
          </a:ln>
        </p:spPr>
      </p:pic>
      <p:grpSp>
        <p:nvGrpSpPr>
          <p:cNvPr id="49" name="Group 48"/>
          <p:cNvGrpSpPr/>
          <p:nvPr/>
        </p:nvGrpSpPr>
        <p:grpSpPr>
          <a:xfrm>
            <a:off x="6872436" y="4654832"/>
            <a:ext cx="1954932" cy="2442758"/>
            <a:chOff x="6368380" y="4654832"/>
            <a:chExt cx="1954932" cy="2442758"/>
          </a:xfrm>
        </p:grpSpPr>
        <p:pic>
          <p:nvPicPr>
            <p:cNvPr id="42" name="pasted-image.pdf"/>
            <p:cNvPicPr>
              <a:picLocks noChangeAspect="1"/>
            </p:cNvPicPr>
            <p:nvPr/>
          </p:nvPicPr>
          <p:blipFill>
            <a:blip r:embed="rId6">
              <a:extLst/>
            </a:blip>
            <a:stretch>
              <a:fillRect/>
            </a:stretch>
          </p:blipFill>
          <p:spPr>
            <a:xfrm>
              <a:off x="6957377" y="4654832"/>
              <a:ext cx="776939" cy="393791"/>
            </a:xfrm>
            <a:prstGeom prst="rect">
              <a:avLst/>
            </a:prstGeom>
            <a:ln w="12700">
              <a:miter lim="400000"/>
            </a:ln>
          </p:spPr>
        </p:pic>
        <p:pic>
          <p:nvPicPr>
            <p:cNvPr id="44" name="pasted-image-enhanced.png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68380" y="5142658"/>
              <a:ext cx="1954932" cy="1954932"/>
            </a:xfrm>
            <a:prstGeom prst="rect">
              <a:avLst/>
            </a:prstGeom>
            <a:ln w="25400">
              <a:solidFill>
                <a:srgbClr val="000000"/>
              </a:solidFill>
              <a:miter lim="400000"/>
            </a:ln>
          </p:spPr>
        </p:pic>
      </p:grpSp>
      <p:grpSp>
        <p:nvGrpSpPr>
          <p:cNvPr id="48" name="Group 47"/>
          <p:cNvGrpSpPr/>
          <p:nvPr/>
        </p:nvGrpSpPr>
        <p:grpSpPr>
          <a:xfrm>
            <a:off x="9506665" y="4487208"/>
            <a:ext cx="1954932" cy="2601279"/>
            <a:chOff x="9506665" y="4487208"/>
            <a:chExt cx="1954932" cy="2601279"/>
          </a:xfrm>
        </p:grpSpPr>
        <p:pic>
          <p:nvPicPr>
            <p:cNvPr id="46" name="pasted-image-enhanced.png"/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506665" y="5133555"/>
              <a:ext cx="1954932" cy="1954932"/>
            </a:xfrm>
            <a:prstGeom prst="rect">
              <a:avLst/>
            </a:prstGeom>
            <a:ln w="25400">
              <a:solidFill>
                <a:srgbClr val="000000"/>
              </a:solidFill>
              <a:miter lim="400000"/>
            </a:ln>
          </p:spPr>
        </p:pic>
        <mc:AlternateContent xmlns:mc="http://schemas.openxmlformats.org/markup-compatibility/2006" xmlns:a14="http://schemas.microsoft.com/office/drawing/2010/main">
          <mc:Choice Requires="a14">
            <p:sp>
              <p:nvSpPr>
                <p:cNvPr id="47" name="TextBox 46"/>
                <p:cNvSpPr txBox="1"/>
                <p:nvPr/>
              </p:nvSpPr>
              <p:spPr>
                <a:xfrm>
                  <a:off x="10227202" y="4487208"/>
                  <a:ext cx="513859" cy="584775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US" sz="3200" i="1" dirty="0" smtClean="0">
                            <a:latin typeface="Cambria Math" panose="02040503050406030204" pitchFamily="18" charset="0"/>
                          </a:rPr>
                          <m:t>𝑦</m:t>
                        </m:r>
                      </m:oMath>
                    </m:oMathPara>
                  </a14:m>
                  <a:endParaRPr lang="en-US" sz="3200" dirty="0"/>
                </a:p>
              </p:txBody>
            </p:sp>
          </mc:Choice>
          <mc:Fallback xmlns="">
            <p:sp>
              <p:nvSpPr>
                <p:cNvPr id="47" name="TextBox 46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0227202" y="4487208"/>
                  <a:ext cx="513859" cy="584775"/>
                </a:xfrm>
                <a:prstGeom prst="rect">
                  <a:avLst/>
                </a:prstGeom>
                <a:blipFill>
                  <a:blip r:embed="rId9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50" name="TextBox 49"/>
              <p:cNvSpPr txBox="1"/>
              <p:nvPr/>
            </p:nvSpPr>
            <p:spPr>
              <a:xfrm>
                <a:off x="8798166" y="5971483"/>
                <a:ext cx="737701" cy="163121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0000" b="0" i="1" dirty="0" smtClean="0">
                          <a:latin typeface="Cambria Math" panose="02040503050406030204" pitchFamily="18" charset="0"/>
                        </a:rPr>
                        <m:t>,</m:t>
                      </m:r>
                    </m:oMath>
                  </m:oMathPara>
                </a14:m>
                <a:endParaRPr lang="en-US" sz="10000" dirty="0"/>
              </a:p>
            </p:txBody>
          </p:sp>
        </mc:Choice>
        <mc:Fallback xmlns="">
          <p:sp>
            <p:nvSpPr>
              <p:cNvPr id="50" name="TextBox 4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798166" y="5971483"/>
                <a:ext cx="737701" cy="1631216"/>
              </a:xfrm>
              <a:prstGeom prst="rect">
                <a:avLst/>
              </a:prstGeom>
              <a:blipFill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1" name="TextBox 50"/>
              <p:cNvSpPr txBox="1"/>
              <p:nvPr/>
            </p:nvSpPr>
            <p:spPr>
              <a:xfrm>
                <a:off x="5842990" y="4974247"/>
                <a:ext cx="1207382" cy="209288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3000" b="0" i="1" dirty="0" smtClean="0">
                          <a:latin typeface="Cambria Math" panose="02040503050406030204" pitchFamily="18" charset="0"/>
                        </a:rPr>
                        <m:t>{</m:t>
                      </m:r>
                    </m:oMath>
                  </m:oMathPara>
                </a14:m>
                <a:endParaRPr lang="en-US" sz="13000" dirty="0"/>
              </a:p>
            </p:txBody>
          </p:sp>
        </mc:Choice>
        <mc:Fallback xmlns="">
          <p:sp>
            <p:nvSpPr>
              <p:cNvPr id="51" name="TextBox 5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42990" y="4974247"/>
                <a:ext cx="1207382" cy="2092881"/>
              </a:xfrm>
              <a:prstGeom prst="rect">
                <a:avLst/>
              </a:prstGeom>
              <a:blipFill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2" name="TextBox 51"/>
              <p:cNvSpPr txBox="1"/>
              <p:nvPr/>
            </p:nvSpPr>
            <p:spPr>
              <a:xfrm>
                <a:off x="11275640" y="5051191"/>
                <a:ext cx="1170513" cy="193899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2000" b="0" i="1" dirty="0" smtClean="0">
                          <a:latin typeface="Cambria Math" panose="02040503050406030204" pitchFamily="18" charset="0"/>
                        </a:rPr>
                        <m:t>}</m:t>
                      </m:r>
                    </m:oMath>
                  </m:oMathPara>
                </a14:m>
                <a:endParaRPr lang="en-US" sz="12000" dirty="0"/>
              </a:p>
            </p:txBody>
          </p:sp>
        </mc:Choice>
        <mc:Fallback xmlns="">
          <p:sp>
            <p:nvSpPr>
              <p:cNvPr id="52" name="TextBox 5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275640" y="5051191"/>
                <a:ext cx="1170513" cy="1938992"/>
              </a:xfrm>
              <a:prstGeom prst="rect">
                <a:avLst/>
              </a:prstGeom>
              <a:blipFill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3" name="Content Placeholder 2"/>
          <p:cNvSpPr txBox="1">
            <a:spLocks/>
          </p:cNvSpPr>
          <p:nvPr/>
        </p:nvSpPr>
        <p:spPr>
          <a:xfrm>
            <a:off x="731520" y="7108581"/>
            <a:ext cx="13167360" cy="5431155"/>
          </a:xfrm>
          <a:prstGeom prst="rect">
            <a:avLst/>
          </a:prstGeom>
        </p:spPr>
        <p:txBody>
          <a:bodyPr vert="horz" lIns="146304" tIns="73152" rIns="146304" bIns="73152" rtlCol="0">
            <a:normAutofit/>
          </a:bodyPr>
          <a:lstStyle>
            <a:lvl1pPr marL="548640" indent="-548640" algn="l" defTabSz="146304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5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188720" indent="-457200" algn="l" defTabSz="146304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4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8800" indent="-365760" algn="l" defTabSz="146304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560320" indent="-365760" algn="l" defTabSz="146304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291840" indent="-365760" algn="l" defTabSz="146304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023360" indent="-365760" algn="l" defTabSz="146304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754880" indent="-365760" algn="l" defTabSz="146304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5486400" indent="-365760" algn="l" defTabSz="146304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6217920" indent="-365760" algn="l" defTabSz="146304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Stable training + fast convergence. </a:t>
            </a:r>
          </a:p>
          <a:p>
            <a:pPr marL="0" indent="0">
              <a:buFont typeface="Arial" pitchFamily="34" charset="0"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85586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" grpId="0"/>
      <p:bldP spid="51" grpId="0"/>
      <p:bldP spid="52" grpId="0"/>
      <p:bldP spid="53" grpId="0"/>
    </p:bldLst>
  </p:timing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itle 1"/>
              <p:cNvSpPr>
                <a:spLocks noGrp="1"/>
              </p:cNvSpPr>
              <p:nvPr>
                <p:ph type="title"/>
              </p:nvPr>
            </p:nvSpPr>
            <p:spPr/>
            <p:txBody>
              <a:bodyPr/>
              <a:lstStyle/>
              <a:p>
                <a:r>
                  <a:rPr lang="en-US" altLang="zh-CN" dirty="0"/>
                  <a:t>Training Details: </a:t>
                </a:r>
                <a:r>
                  <a:rPr lang="en-US" dirty="0"/>
                  <a:t>Discriminator </a:t>
                </a:r>
                <a14:m>
                  <m:oMath xmlns:m="http://schemas.openxmlformats.org/officeDocument/2006/math">
                    <m:r>
                      <a:rPr lang="en-US" b="0" i="1" smtClean="0">
                        <a:latin typeface="Cambria Math" panose="02040503050406030204" pitchFamily="18" charset="0"/>
                      </a:rPr>
                      <m:t>𝐷</m:t>
                    </m:r>
                  </m:oMath>
                </a14:m>
                <a:endParaRPr lang="en-US" dirty="0"/>
              </a:p>
            </p:txBody>
          </p:sp>
        </mc:Choice>
        <mc:Fallback xmlns="">
          <p:sp>
            <p:nvSpPr>
              <p:cNvPr id="2" name="Title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blipFill>
                <a:blip r:embed="rId2"/>
                <a:stretch>
                  <a:fillRect t="-8444" b="-28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Shape 4278"/>
          <p:cNvSpPr/>
          <p:nvPr/>
        </p:nvSpPr>
        <p:spPr>
          <a:xfrm>
            <a:off x="5392853" y="4204185"/>
            <a:ext cx="832763" cy="667494"/>
          </a:xfrm>
          <a:prstGeom prst="rect">
            <a:avLst/>
          </a:prstGeom>
          <a:solidFill>
            <a:srgbClr val="FFFFFF"/>
          </a:solidFill>
          <a:ln w="12700" cap="flat">
            <a:noFill/>
            <a:miter lim="400000"/>
          </a:ln>
          <a:effectLst/>
        </p:spPr>
        <p:txBody>
          <a:bodyPr wrap="square" lIns="71437" tIns="71437" rIns="71437" bIns="71437" numCol="1" anchor="ctr">
            <a:noAutofit/>
          </a:bodyPr>
          <a:lstStyle/>
          <a:p>
            <a:pPr>
              <a:defRPr sz="3200">
                <a:solidFill>
                  <a:srgbClr val="FFFFFF"/>
                </a:solidFill>
              </a:defRPr>
            </a:pPr>
            <a:endParaRPr/>
          </a:p>
        </p:txBody>
      </p:sp>
      <p:grpSp>
        <p:nvGrpSpPr>
          <p:cNvPr id="22" name="Group 21"/>
          <p:cNvGrpSpPr/>
          <p:nvPr/>
        </p:nvGrpSpPr>
        <p:grpSpPr>
          <a:xfrm>
            <a:off x="1555231" y="1810544"/>
            <a:ext cx="5327921" cy="4738859"/>
            <a:chOff x="115071" y="2422903"/>
            <a:chExt cx="5327921" cy="4738859"/>
          </a:xfrm>
        </p:grpSpPr>
        <p:pic>
          <p:nvPicPr>
            <p:cNvPr id="16" name="Screen Shot 2017-01-11 at 3.27.55 AM.png"/>
            <p:cNvPicPr>
              <a:picLocks noChangeAspect="1"/>
            </p:cNvPicPr>
            <p:nvPr/>
          </p:nvPicPr>
          <p:blipFill rotWithShape="1">
            <a:blip r:embed="rId3">
              <a:extLst/>
            </a:blip>
            <a:srcRect l="71158" t="26292"/>
            <a:stretch/>
          </p:blipFill>
          <p:spPr>
            <a:xfrm>
              <a:off x="115071" y="2890664"/>
              <a:ext cx="5327921" cy="4140213"/>
            </a:xfrm>
            <a:prstGeom prst="rect">
              <a:avLst/>
            </a:prstGeom>
            <a:ln w="12700">
              <a:miter lim="400000"/>
            </a:ln>
          </p:spPr>
        </p:pic>
        <p:sp>
          <p:nvSpPr>
            <p:cNvPr id="18" name="Shape 3595"/>
            <p:cNvSpPr/>
            <p:nvPr/>
          </p:nvSpPr>
          <p:spPr>
            <a:xfrm>
              <a:off x="1050504" y="6582758"/>
              <a:ext cx="3612783" cy="579004"/>
            </a:xfrm>
            <a:prstGeom prst="rect">
              <a:avLst/>
            </a:prstGeom>
            <a:ln w="12700">
              <a:miter lim="400000"/>
            </a:ln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42862" tIns="42862" rIns="42862" bIns="42862" anchor="ctr">
              <a:spAutoFit/>
            </a:bodyPr>
            <a:lstStyle>
              <a:lvl1pPr>
                <a:defRPr sz="4200"/>
              </a:lvl1pPr>
            </a:lstStyle>
            <a:p>
              <a:r>
                <a:rPr sz="3200" dirty="0"/>
                <a:t>[</a:t>
              </a:r>
              <a:r>
                <a:rPr lang="en-US" altLang="zh-CN" sz="3200" dirty="0"/>
                <a:t>Radford</a:t>
              </a:r>
              <a:r>
                <a:rPr sz="3200" dirty="0"/>
                <a:t> et al., 201</a:t>
              </a:r>
              <a:r>
                <a:rPr lang="en-US" sz="3200" dirty="0"/>
                <a:t>5</a:t>
              </a:r>
              <a:r>
                <a:rPr sz="3200" dirty="0"/>
                <a:t>]</a:t>
              </a:r>
            </a:p>
          </p:txBody>
        </p:sp>
        <p:sp>
          <p:nvSpPr>
            <p:cNvPr id="21" name="Shape 3595"/>
            <p:cNvSpPr/>
            <p:nvPr/>
          </p:nvSpPr>
          <p:spPr>
            <a:xfrm>
              <a:off x="1342998" y="2422903"/>
              <a:ext cx="2649699" cy="794447"/>
            </a:xfrm>
            <a:prstGeom prst="rect">
              <a:avLst/>
            </a:prstGeom>
            <a:ln w="12700">
              <a:miter lim="400000"/>
            </a:ln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42862" tIns="42862" rIns="42862" bIns="42862" anchor="ctr">
              <a:spAutoFit/>
            </a:bodyPr>
            <a:lstStyle>
              <a:lvl1pPr>
                <a:defRPr sz="4200"/>
              </a:lvl1pPr>
            </a:lstStyle>
            <a:p>
              <a:r>
                <a:rPr lang="en-US" sz="4600" dirty="0" err="1"/>
                <a:t>ImageGAN</a:t>
              </a:r>
              <a:endParaRPr sz="4600" dirty="0"/>
            </a:p>
          </p:txBody>
        </p:sp>
      </p:grpSp>
      <p:sp>
        <p:nvSpPr>
          <p:cNvPr id="24" name="TextBox 23"/>
          <p:cNvSpPr txBox="1"/>
          <p:nvPr/>
        </p:nvSpPr>
        <p:spPr>
          <a:xfrm>
            <a:off x="10947527" y="7643192"/>
            <a:ext cx="3856505" cy="53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Slide from Victor Garcia</a:t>
            </a:r>
          </a:p>
        </p:txBody>
      </p:sp>
      <p:sp>
        <p:nvSpPr>
          <p:cNvPr id="25" name="Shape 4273"/>
          <p:cNvSpPr/>
          <p:nvPr/>
        </p:nvSpPr>
        <p:spPr>
          <a:xfrm>
            <a:off x="721317" y="7019934"/>
            <a:ext cx="9289933" cy="92012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square" lIns="42862" tIns="42862" rIns="42862" bIns="42862" anchor="ctr">
            <a:spAutoFit/>
          </a:bodyPr>
          <a:lstStyle/>
          <a:p>
            <a:pPr marL="457200" indent="-457200">
              <a:lnSpc>
                <a:spcPts val="2032"/>
              </a:lnSpc>
              <a:spcBef>
                <a:spcPts val="2520"/>
              </a:spcBef>
              <a:buFont typeface="Arial" panose="020B0604020202020204" pitchFamily="34" charset="0"/>
              <a:buChar char="•"/>
              <a:defRPr sz="5600"/>
            </a:pPr>
            <a:r>
              <a:rPr sz="3360" dirty="0"/>
              <a:t>Faster, fewer parameters</a:t>
            </a:r>
            <a:r>
              <a:rPr lang="en-US" sz="3360" dirty="0"/>
              <a:t>; </a:t>
            </a:r>
            <a:r>
              <a:rPr sz="3360" dirty="0"/>
              <a:t>Arbitrarily large images</a:t>
            </a:r>
            <a:r>
              <a:rPr lang="en-US" sz="3360" dirty="0"/>
              <a:t> </a:t>
            </a:r>
            <a:endParaRPr sz="3360" dirty="0"/>
          </a:p>
          <a:p>
            <a:pPr marL="457200" indent="-457200">
              <a:lnSpc>
                <a:spcPts val="2032"/>
              </a:lnSpc>
              <a:spcBef>
                <a:spcPts val="2520"/>
              </a:spcBef>
              <a:buFont typeface="Arial" panose="020B0604020202020204" pitchFamily="34" charset="0"/>
              <a:buChar char="•"/>
              <a:defRPr sz="5600"/>
            </a:pPr>
            <a:r>
              <a:rPr sz="3360" dirty="0"/>
              <a:t>Equal or better results</a:t>
            </a:r>
          </a:p>
        </p:txBody>
      </p:sp>
      <p:grpSp>
        <p:nvGrpSpPr>
          <p:cNvPr id="29" name="Group 28"/>
          <p:cNvGrpSpPr/>
          <p:nvPr/>
        </p:nvGrpSpPr>
        <p:grpSpPr>
          <a:xfrm>
            <a:off x="7231892" y="1810544"/>
            <a:ext cx="6457950" cy="4738859"/>
            <a:chOff x="7231892" y="2422903"/>
            <a:chExt cx="6457950" cy="4738859"/>
          </a:xfrm>
        </p:grpSpPr>
        <p:sp>
          <p:nvSpPr>
            <p:cNvPr id="19" name="Shape 3595"/>
            <p:cNvSpPr/>
            <p:nvPr/>
          </p:nvSpPr>
          <p:spPr>
            <a:xfrm>
              <a:off x="8951544" y="6582758"/>
              <a:ext cx="3018646" cy="579004"/>
            </a:xfrm>
            <a:prstGeom prst="rect">
              <a:avLst/>
            </a:prstGeom>
            <a:ln w="12700">
              <a:miter lim="400000"/>
            </a:ln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42862" tIns="42862" rIns="42862" bIns="42862" anchor="ctr">
              <a:spAutoFit/>
            </a:bodyPr>
            <a:lstStyle>
              <a:lvl1pPr>
                <a:defRPr sz="4200"/>
              </a:lvl1pPr>
            </a:lstStyle>
            <a:p>
              <a:r>
                <a:rPr lang="en-US" sz="3200" dirty="0"/>
                <a:t>Our discriminator</a:t>
              </a:r>
              <a:endParaRPr sz="3200" dirty="0"/>
            </a:p>
          </p:txBody>
        </p:sp>
        <p:sp>
          <p:nvSpPr>
            <p:cNvPr id="20" name="Shape 3595"/>
            <p:cNvSpPr/>
            <p:nvPr/>
          </p:nvSpPr>
          <p:spPr>
            <a:xfrm>
              <a:off x="9262719" y="2422903"/>
              <a:ext cx="2396296" cy="763670"/>
            </a:xfrm>
            <a:prstGeom prst="rect">
              <a:avLst/>
            </a:prstGeom>
            <a:ln w="12700">
              <a:miter lim="400000"/>
            </a:ln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42862" tIns="42862" rIns="42862" bIns="42862" anchor="ctr">
              <a:spAutoFit/>
            </a:bodyPr>
            <a:lstStyle>
              <a:lvl1pPr>
                <a:defRPr sz="4200"/>
              </a:lvl1pPr>
            </a:lstStyle>
            <a:p>
              <a:r>
                <a:rPr lang="en-US" sz="4400" dirty="0" err="1"/>
                <a:t>PatchGAN</a:t>
              </a:r>
              <a:endParaRPr sz="4400" dirty="0"/>
            </a:p>
          </p:txBody>
        </p:sp>
        <p:pic>
          <p:nvPicPr>
            <p:cNvPr id="28" name="Picture 27"/>
            <p:cNvPicPr>
              <a:picLocks noChangeAspect="1"/>
            </p:cNvPicPr>
            <p:nvPr/>
          </p:nvPicPr>
          <p:blipFill rotWithShape="1">
            <a:blip r:embed="rId4"/>
            <a:srcRect b="13549"/>
            <a:stretch/>
          </p:blipFill>
          <p:spPr>
            <a:xfrm>
              <a:off x="7231892" y="3156117"/>
              <a:ext cx="6457950" cy="3334947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9797014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/>
          <p:nvPr/>
        </p:nvGrpSpPr>
        <p:grpSpPr>
          <a:xfrm>
            <a:off x="2585569" y="1486708"/>
            <a:ext cx="9459263" cy="6836887"/>
            <a:chOff x="2553790" y="1486708"/>
            <a:chExt cx="9459263" cy="6836887"/>
          </a:xfrm>
        </p:grpSpPr>
        <p:pic>
          <p:nvPicPr>
            <p:cNvPr id="4288" name="pasted-image.png"/>
            <p:cNvPicPr>
              <a:picLocks noChangeAspect="1"/>
            </p:cNvPicPr>
            <p:nvPr/>
          </p:nvPicPr>
          <p:blipFill>
            <a:blip r:embed="rId2">
              <a:extLst/>
            </a:blip>
            <a:srcRect r="74711"/>
            <a:stretch>
              <a:fillRect/>
            </a:stretch>
          </p:blipFill>
          <p:spPr>
            <a:xfrm>
              <a:off x="2553790" y="1486708"/>
              <a:ext cx="4694348" cy="3728461"/>
            </a:xfrm>
            <a:prstGeom prst="rect">
              <a:avLst/>
            </a:prstGeom>
            <a:ln w="12700">
              <a:miter lim="400000"/>
            </a:ln>
          </p:spPr>
        </p:pic>
        <p:pic>
          <p:nvPicPr>
            <p:cNvPr id="4289" name="pasted-image.png"/>
            <p:cNvPicPr>
              <a:picLocks noChangeAspect="1"/>
            </p:cNvPicPr>
            <p:nvPr/>
          </p:nvPicPr>
          <p:blipFill>
            <a:blip r:embed="rId2">
              <a:extLst/>
            </a:blip>
            <a:srcRect l="25317" r="49969"/>
            <a:stretch>
              <a:fillRect/>
            </a:stretch>
          </p:blipFill>
          <p:spPr>
            <a:xfrm>
              <a:off x="7327840" y="1493070"/>
              <a:ext cx="4576533" cy="3719652"/>
            </a:xfrm>
            <a:prstGeom prst="rect">
              <a:avLst/>
            </a:prstGeom>
            <a:ln w="12700">
              <a:miter lim="400000"/>
            </a:ln>
          </p:spPr>
        </p:pic>
        <p:pic>
          <p:nvPicPr>
            <p:cNvPr id="4290" name="pasted-image.png"/>
            <p:cNvPicPr>
              <a:picLocks noChangeAspect="1"/>
            </p:cNvPicPr>
            <p:nvPr/>
          </p:nvPicPr>
          <p:blipFill>
            <a:blip r:embed="rId2">
              <a:extLst/>
            </a:blip>
            <a:srcRect l="49957" r="25493"/>
            <a:stretch>
              <a:fillRect/>
            </a:stretch>
          </p:blipFill>
          <p:spPr>
            <a:xfrm>
              <a:off x="2681245" y="4573704"/>
              <a:ext cx="4557024" cy="3728461"/>
            </a:xfrm>
            <a:prstGeom prst="rect">
              <a:avLst/>
            </a:prstGeom>
            <a:ln w="12700">
              <a:miter lim="400000"/>
            </a:ln>
          </p:spPr>
        </p:pic>
        <p:pic>
          <p:nvPicPr>
            <p:cNvPr id="4291" name="pasted-image.png"/>
            <p:cNvPicPr>
              <a:picLocks noChangeAspect="1"/>
            </p:cNvPicPr>
            <p:nvPr/>
          </p:nvPicPr>
          <p:blipFill>
            <a:blip r:embed="rId2">
              <a:extLst/>
            </a:blip>
            <a:srcRect l="75161"/>
            <a:stretch>
              <a:fillRect/>
            </a:stretch>
          </p:blipFill>
          <p:spPr>
            <a:xfrm>
              <a:off x="7327660" y="4534799"/>
              <a:ext cx="4685393" cy="3788796"/>
            </a:xfrm>
            <a:prstGeom prst="rect">
              <a:avLst/>
            </a:prstGeom>
            <a:ln w="12700">
              <a:miter lim="400000"/>
            </a:ln>
          </p:spPr>
        </p:pic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itle 1"/>
              <p:cNvSpPr txBox="1">
                <a:spLocks/>
              </p:cNvSpPr>
              <p:nvPr/>
            </p:nvSpPr>
            <p:spPr>
              <a:xfrm>
                <a:off x="731520" y="329566"/>
                <a:ext cx="13167360" cy="1371600"/>
              </a:xfrm>
              <a:prstGeom prst="rect">
                <a:avLst/>
              </a:prstGeom>
            </p:spPr>
            <p:txBody>
              <a:bodyPr vert="horz" lIns="146304" tIns="73152" rIns="146304" bIns="73152" rtlCol="0" anchor="ctr">
                <a:normAutofit/>
              </a:bodyPr>
              <a:lstStyle>
                <a:lvl1pPr algn="ctr" defTabSz="1463040" rtl="0" eaLnBrk="1" latinLnBrk="0" hangingPunct="1">
                  <a:spcBef>
                    <a:spcPct val="0"/>
                  </a:spcBef>
                  <a:buNone/>
                  <a:defRPr sz="70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r>
                  <a:rPr lang="en-US" dirty="0"/>
                  <a:t>Effects of discriminator </a:t>
                </a:r>
                <a14:m>
                  <m:oMath xmlns:m="http://schemas.openxmlformats.org/officeDocument/2006/math">
                    <m:r>
                      <a:rPr lang="en-US" i="1" smtClean="0">
                        <a:latin typeface="Cambria Math" panose="02040503050406030204" pitchFamily="18" charset="0"/>
                      </a:rPr>
                      <m:t>𝐷</m:t>
                    </m:r>
                  </m:oMath>
                </a14:m>
                <a:endParaRPr lang="en-US" dirty="0"/>
              </a:p>
            </p:txBody>
          </p:sp>
        </mc:Choice>
        <mc:Fallback xmlns="">
          <p:sp>
            <p:nvSpPr>
              <p:cNvPr id="7" name="Tit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1520" y="329566"/>
                <a:ext cx="13167360" cy="1371600"/>
              </a:xfrm>
              <a:prstGeom prst="rect">
                <a:avLst/>
              </a:prstGeom>
              <a:blipFill>
                <a:blip r:embed="rId3"/>
                <a:stretch>
                  <a:fillRect t="-8444" b="-28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8144857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itle 1"/>
              <p:cNvSpPr>
                <a:spLocks noGrp="1"/>
              </p:cNvSpPr>
              <p:nvPr>
                <p:ph type="title"/>
              </p:nvPr>
            </p:nvSpPr>
            <p:spPr/>
            <p:txBody>
              <a:bodyPr/>
              <a:lstStyle/>
              <a:p>
                <a:r>
                  <a:rPr lang="en-US" altLang="zh-CN" dirty="0"/>
                  <a:t>Training Details: </a:t>
                </a:r>
                <a:r>
                  <a:rPr lang="en-US" dirty="0"/>
                  <a:t>Generator </a:t>
                </a:r>
                <a14:m>
                  <m:oMath xmlns:m="http://schemas.openxmlformats.org/officeDocument/2006/math">
                    <m:r>
                      <a:rPr lang="en-US" b="0" i="1" smtClean="0">
                        <a:latin typeface="Cambria Math" panose="02040503050406030204" pitchFamily="18" charset="0"/>
                      </a:rPr>
                      <m:t>𝐺</m:t>
                    </m:r>
                  </m:oMath>
                </a14:m>
                <a:endParaRPr lang="en-US" dirty="0"/>
              </a:p>
            </p:txBody>
          </p:sp>
        </mc:Choice>
        <mc:Fallback xmlns="">
          <p:sp>
            <p:nvSpPr>
              <p:cNvPr id="2" name="Title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blipFill>
                <a:blip r:embed="rId2"/>
                <a:stretch>
                  <a:fillRect t="-8444" b="-28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Shape 4226"/>
          <p:cNvSpPr/>
          <p:nvPr/>
        </p:nvSpPr>
        <p:spPr>
          <a:xfrm>
            <a:off x="1583347" y="3869486"/>
            <a:ext cx="4079897" cy="82137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71437" tIns="71437" rIns="71437" bIns="71437" anchor="ctr">
            <a:spAutoFit/>
          </a:bodyPr>
          <a:lstStyle>
            <a:lvl1pPr>
              <a:defRPr sz="4400"/>
            </a:lvl1pPr>
          </a:lstStyle>
          <a:p>
            <a:pPr algn="ctr"/>
            <a:r>
              <a:rPr dirty="0"/>
              <a:t>Encoder-decoder</a:t>
            </a:r>
          </a:p>
        </p:txBody>
      </p:sp>
      <p:grpSp>
        <p:nvGrpSpPr>
          <p:cNvPr id="17" name="Group 4240"/>
          <p:cNvGrpSpPr/>
          <p:nvPr/>
        </p:nvGrpSpPr>
        <p:grpSpPr>
          <a:xfrm rot="5400000">
            <a:off x="2549337" y="441934"/>
            <a:ext cx="2119341" cy="5001567"/>
            <a:chOff x="0" y="2736801"/>
            <a:chExt cx="4035195" cy="5001566"/>
          </a:xfrm>
        </p:grpSpPr>
        <p:sp>
          <p:nvSpPr>
            <p:cNvPr id="23" name="Shape 4227"/>
            <p:cNvSpPr/>
            <p:nvPr/>
          </p:nvSpPr>
          <p:spPr>
            <a:xfrm>
              <a:off x="0" y="7164122"/>
              <a:ext cx="4035195" cy="574245"/>
            </a:xfrm>
            <a:prstGeom prst="rect">
              <a:avLst/>
            </a:prstGeom>
            <a:solidFill>
              <a:srgbClr val="DCDEE0"/>
            </a:solidFill>
            <a:ln w="12700" cap="flat">
              <a:solidFill>
                <a:srgbClr val="53585F"/>
              </a:solidFill>
              <a:prstDash val="solid"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/>
            </a:p>
          </p:txBody>
        </p:sp>
        <p:sp>
          <p:nvSpPr>
            <p:cNvPr id="26" name="Shape 4228"/>
            <p:cNvSpPr/>
            <p:nvPr/>
          </p:nvSpPr>
          <p:spPr>
            <a:xfrm>
              <a:off x="761883" y="6057291"/>
              <a:ext cx="2511427" cy="574245"/>
            </a:xfrm>
            <a:prstGeom prst="rect">
              <a:avLst/>
            </a:prstGeom>
            <a:solidFill>
              <a:srgbClr val="DCDEE0"/>
            </a:solidFill>
            <a:ln w="12700" cap="flat">
              <a:solidFill>
                <a:srgbClr val="53585F"/>
              </a:solidFill>
              <a:prstDash val="solid"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/>
            </a:p>
          </p:txBody>
        </p:sp>
        <p:sp>
          <p:nvSpPr>
            <p:cNvPr id="27" name="Shape 4229"/>
            <p:cNvSpPr/>
            <p:nvPr/>
          </p:nvSpPr>
          <p:spPr>
            <a:xfrm>
              <a:off x="1728997" y="4950461"/>
              <a:ext cx="577197" cy="574245"/>
            </a:xfrm>
            <a:prstGeom prst="rect">
              <a:avLst/>
            </a:prstGeom>
            <a:solidFill>
              <a:srgbClr val="FFFFFF"/>
            </a:solidFill>
            <a:ln w="12700" cap="flat">
              <a:solidFill>
                <a:srgbClr val="53585F"/>
              </a:solidFill>
              <a:prstDash val="solid"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/>
            </a:p>
          </p:txBody>
        </p:sp>
        <p:sp>
          <p:nvSpPr>
            <p:cNvPr id="30" name="Shape 4230"/>
            <p:cNvSpPr/>
            <p:nvPr/>
          </p:nvSpPr>
          <p:spPr>
            <a:xfrm>
              <a:off x="761883" y="3843631"/>
              <a:ext cx="2511427" cy="574245"/>
            </a:xfrm>
            <a:prstGeom prst="rect">
              <a:avLst/>
            </a:prstGeom>
            <a:solidFill>
              <a:srgbClr val="FFFFFF"/>
            </a:solidFill>
            <a:ln w="12700" cap="flat">
              <a:solidFill>
                <a:srgbClr val="53585F"/>
              </a:solidFill>
              <a:prstDash val="solid"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/>
            </a:p>
          </p:txBody>
        </p:sp>
        <p:sp>
          <p:nvSpPr>
            <p:cNvPr id="31" name="Shape 4231"/>
            <p:cNvSpPr/>
            <p:nvPr/>
          </p:nvSpPr>
          <p:spPr>
            <a:xfrm>
              <a:off x="0" y="2736801"/>
              <a:ext cx="4035195" cy="574245"/>
            </a:xfrm>
            <a:prstGeom prst="rect">
              <a:avLst/>
            </a:prstGeom>
            <a:solidFill>
              <a:srgbClr val="FFFFFF"/>
            </a:solidFill>
            <a:ln w="12700" cap="flat">
              <a:solidFill>
                <a:srgbClr val="53585F"/>
              </a:solidFill>
              <a:prstDash val="solid"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/>
            </a:p>
          </p:txBody>
        </p:sp>
        <p:sp>
          <p:nvSpPr>
            <p:cNvPr id="32" name="Shape 4232"/>
            <p:cNvSpPr/>
            <p:nvPr/>
          </p:nvSpPr>
          <p:spPr>
            <a:xfrm flipV="1">
              <a:off x="2017596" y="6649304"/>
              <a:ext cx="1" cy="487350"/>
            </a:xfrm>
            <a:prstGeom prst="line">
              <a:avLst/>
            </a:prstGeom>
            <a:noFill/>
            <a:ln w="25400" cap="flat">
              <a:solidFill>
                <a:srgbClr val="53585F"/>
              </a:solidFill>
              <a:prstDash val="solid"/>
              <a:miter lim="400000"/>
              <a:tailEnd type="arrow" w="med" len="med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/>
              </a:pPr>
              <a:endParaRPr/>
            </a:p>
          </p:txBody>
        </p:sp>
        <p:sp>
          <p:nvSpPr>
            <p:cNvPr id="33" name="Shape 4233"/>
            <p:cNvSpPr/>
            <p:nvPr/>
          </p:nvSpPr>
          <p:spPr>
            <a:xfrm flipV="1">
              <a:off x="2017596" y="5542474"/>
              <a:ext cx="1" cy="487350"/>
            </a:xfrm>
            <a:prstGeom prst="line">
              <a:avLst/>
            </a:prstGeom>
            <a:noFill/>
            <a:ln w="25400" cap="flat">
              <a:solidFill>
                <a:srgbClr val="53585F"/>
              </a:solidFill>
              <a:prstDash val="solid"/>
              <a:miter lim="400000"/>
              <a:tailEnd type="arrow" w="med" len="med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/>
              </a:pPr>
              <a:endParaRPr/>
            </a:p>
          </p:txBody>
        </p:sp>
        <p:sp>
          <p:nvSpPr>
            <p:cNvPr id="34" name="Shape 4234"/>
            <p:cNvSpPr/>
            <p:nvPr/>
          </p:nvSpPr>
          <p:spPr>
            <a:xfrm flipV="1">
              <a:off x="2017596" y="4435645"/>
              <a:ext cx="1" cy="487350"/>
            </a:xfrm>
            <a:prstGeom prst="line">
              <a:avLst/>
            </a:prstGeom>
            <a:noFill/>
            <a:ln w="25400" cap="flat">
              <a:solidFill>
                <a:srgbClr val="53585F"/>
              </a:solidFill>
              <a:prstDash val="solid"/>
              <a:miter lim="400000"/>
              <a:tailEnd type="arrow" w="med" len="med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/>
              </a:pPr>
              <a:endParaRPr/>
            </a:p>
          </p:txBody>
        </p:sp>
        <p:sp>
          <p:nvSpPr>
            <p:cNvPr id="35" name="Shape 4235"/>
            <p:cNvSpPr/>
            <p:nvPr/>
          </p:nvSpPr>
          <p:spPr>
            <a:xfrm flipV="1">
              <a:off x="2017596" y="3328813"/>
              <a:ext cx="1" cy="487351"/>
            </a:xfrm>
            <a:prstGeom prst="line">
              <a:avLst/>
            </a:prstGeom>
            <a:noFill/>
            <a:ln w="25400" cap="flat">
              <a:solidFill>
                <a:srgbClr val="53585F"/>
              </a:solidFill>
              <a:prstDash val="solid"/>
              <a:miter lim="400000"/>
              <a:tailEnd type="arrow" w="med" len="med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/>
              </a:pPr>
              <a:endParaRPr/>
            </a:p>
          </p:txBody>
        </p:sp>
      </p:grpSp>
      <p:sp>
        <p:nvSpPr>
          <p:cNvPr id="41" name="Shape 4241"/>
          <p:cNvSpPr/>
          <p:nvPr/>
        </p:nvSpPr>
        <p:spPr>
          <a:xfrm>
            <a:off x="1975934" y="6828491"/>
            <a:ext cx="3266150" cy="1283043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71437" tIns="71437" rIns="71437" bIns="71437" numCol="1" anchor="ctr">
            <a:spAutoFit/>
          </a:bodyPr>
          <a:lstStyle>
            <a:lvl1pPr>
              <a:defRPr sz="4400"/>
            </a:lvl1pPr>
          </a:lstStyle>
          <a:p>
            <a:pPr algn="ctr"/>
            <a:r>
              <a:rPr dirty="0"/>
              <a:t>U-Net</a:t>
            </a:r>
            <a:endParaRPr lang="en-US" dirty="0"/>
          </a:p>
          <a:p>
            <a:pPr algn="ctr"/>
            <a:r>
              <a:rPr lang="en-US" sz="3000" dirty="0"/>
              <a:t>[</a:t>
            </a:r>
            <a:r>
              <a:rPr lang="en-US" sz="3000" dirty="0" err="1"/>
              <a:t>Ronneberger</a:t>
            </a:r>
            <a:r>
              <a:rPr lang="en-US" sz="3000" dirty="0"/>
              <a:t> et al.]</a:t>
            </a:r>
            <a:endParaRPr sz="3000" dirty="0"/>
          </a:p>
        </p:txBody>
      </p:sp>
      <p:grpSp>
        <p:nvGrpSpPr>
          <p:cNvPr id="42" name="Group 4259"/>
          <p:cNvGrpSpPr/>
          <p:nvPr/>
        </p:nvGrpSpPr>
        <p:grpSpPr>
          <a:xfrm rot="5400000">
            <a:off x="2492708" y="3469060"/>
            <a:ext cx="2232599" cy="5001567"/>
            <a:chOff x="0" y="2836616"/>
            <a:chExt cx="4250834" cy="5001566"/>
          </a:xfrm>
        </p:grpSpPr>
        <p:sp>
          <p:nvSpPr>
            <p:cNvPr id="43" name="Shape 4242"/>
            <p:cNvSpPr/>
            <p:nvPr/>
          </p:nvSpPr>
          <p:spPr>
            <a:xfrm>
              <a:off x="955845" y="4176199"/>
              <a:ext cx="2511427" cy="574245"/>
            </a:xfrm>
            <a:prstGeom prst="rect">
              <a:avLst/>
            </a:prstGeom>
            <a:solidFill>
              <a:srgbClr val="DCDEE0"/>
            </a:solidFill>
            <a:ln w="12700" cap="flat">
              <a:solidFill>
                <a:srgbClr val="53585F"/>
              </a:solidFill>
              <a:prstDash val="solid"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/>
            </a:p>
          </p:txBody>
        </p:sp>
        <p:sp>
          <p:nvSpPr>
            <p:cNvPr id="44" name="Shape 4243"/>
            <p:cNvSpPr/>
            <p:nvPr/>
          </p:nvSpPr>
          <p:spPr>
            <a:xfrm>
              <a:off x="215638" y="3046518"/>
              <a:ext cx="4035196" cy="574245"/>
            </a:xfrm>
            <a:prstGeom prst="rect">
              <a:avLst/>
            </a:prstGeom>
            <a:solidFill>
              <a:srgbClr val="DCDEE0"/>
            </a:solidFill>
            <a:ln w="12700" cap="flat">
              <a:solidFill>
                <a:srgbClr val="53585F"/>
              </a:solidFill>
              <a:prstDash val="solid"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/>
            </a:p>
          </p:txBody>
        </p:sp>
        <p:sp>
          <p:nvSpPr>
            <p:cNvPr id="45" name="Shape 4244"/>
            <p:cNvSpPr/>
            <p:nvPr/>
          </p:nvSpPr>
          <p:spPr>
            <a:xfrm>
              <a:off x="0" y="7263937"/>
              <a:ext cx="4035195" cy="574245"/>
            </a:xfrm>
            <a:prstGeom prst="rect">
              <a:avLst/>
            </a:prstGeom>
            <a:solidFill>
              <a:srgbClr val="DCDEE0"/>
            </a:solidFill>
            <a:ln w="12700" cap="flat">
              <a:solidFill>
                <a:srgbClr val="53585F"/>
              </a:solidFill>
              <a:prstDash val="solid"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/>
            </a:p>
          </p:txBody>
        </p:sp>
        <p:sp>
          <p:nvSpPr>
            <p:cNvPr id="46" name="Shape 4245"/>
            <p:cNvSpPr/>
            <p:nvPr/>
          </p:nvSpPr>
          <p:spPr>
            <a:xfrm>
              <a:off x="761883" y="6157107"/>
              <a:ext cx="2511427" cy="574245"/>
            </a:xfrm>
            <a:prstGeom prst="rect">
              <a:avLst/>
            </a:prstGeom>
            <a:solidFill>
              <a:srgbClr val="DCDEE0"/>
            </a:solidFill>
            <a:ln w="12700" cap="flat">
              <a:solidFill>
                <a:srgbClr val="53585F"/>
              </a:solidFill>
              <a:prstDash val="solid"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/>
            </a:p>
          </p:txBody>
        </p:sp>
        <p:sp>
          <p:nvSpPr>
            <p:cNvPr id="47" name="Shape 4246"/>
            <p:cNvSpPr/>
            <p:nvPr/>
          </p:nvSpPr>
          <p:spPr>
            <a:xfrm>
              <a:off x="1729001" y="5050277"/>
              <a:ext cx="577196" cy="574245"/>
            </a:xfrm>
            <a:prstGeom prst="rect">
              <a:avLst/>
            </a:prstGeom>
            <a:solidFill>
              <a:srgbClr val="FFFFFF"/>
            </a:solidFill>
            <a:ln w="12700" cap="flat">
              <a:solidFill>
                <a:srgbClr val="53585F"/>
              </a:solidFill>
              <a:prstDash val="solid"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/>
            </a:p>
          </p:txBody>
        </p:sp>
        <p:sp>
          <p:nvSpPr>
            <p:cNvPr id="48" name="Shape 4247"/>
            <p:cNvSpPr/>
            <p:nvPr/>
          </p:nvSpPr>
          <p:spPr>
            <a:xfrm>
              <a:off x="761883" y="3943447"/>
              <a:ext cx="2511427" cy="574245"/>
            </a:xfrm>
            <a:prstGeom prst="rect">
              <a:avLst/>
            </a:prstGeom>
            <a:solidFill>
              <a:srgbClr val="FFFFFF"/>
            </a:solidFill>
            <a:ln w="12700" cap="flat">
              <a:solidFill>
                <a:srgbClr val="53585F"/>
              </a:solidFill>
              <a:prstDash val="solid"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/>
            </a:p>
          </p:txBody>
        </p:sp>
        <p:sp>
          <p:nvSpPr>
            <p:cNvPr id="49" name="Shape 4248"/>
            <p:cNvSpPr/>
            <p:nvPr/>
          </p:nvSpPr>
          <p:spPr>
            <a:xfrm>
              <a:off x="0" y="2836616"/>
              <a:ext cx="4035195" cy="574244"/>
            </a:xfrm>
            <a:prstGeom prst="rect">
              <a:avLst/>
            </a:prstGeom>
            <a:solidFill>
              <a:srgbClr val="FFFFFF"/>
            </a:solidFill>
            <a:ln w="12700" cap="flat">
              <a:solidFill>
                <a:srgbClr val="53585F"/>
              </a:solidFill>
              <a:prstDash val="solid"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/>
            </a:p>
          </p:txBody>
        </p:sp>
        <p:sp>
          <p:nvSpPr>
            <p:cNvPr id="50" name="Shape 4249"/>
            <p:cNvSpPr/>
            <p:nvPr/>
          </p:nvSpPr>
          <p:spPr>
            <a:xfrm flipV="1">
              <a:off x="2017596" y="6749120"/>
              <a:ext cx="1" cy="487350"/>
            </a:xfrm>
            <a:prstGeom prst="line">
              <a:avLst/>
            </a:prstGeom>
            <a:noFill/>
            <a:ln w="25400" cap="flat">
              <a:solidFill>
                <a:srgbClr val="53585F"/>
              </a:solidFill>
              <a:prstDash val="solid"/>
              <a:miter lim="400000"/>
              <a:tailEnd type="arrow" w="med" len="med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/>
              </a:pPr>
              <a:endParaRPr/>
            </a:p>
          </p:txBody>
        </p:sp>
        <p:sp>
          <p:nvSpPr>
            <p:cNvPr id="51" name="Shape 4250"/>
            <p:cNvSpPr/>
            <p:nvPr/>
          </p:nvSpPr>
          <p:spPr>
            <a:xfrm flipV="1">
              <a:off x="2017596" y="5642290"/>
              <a:ext cx="1" cy="487350"/>
            </a:xfrm>
            <a:prstGeom prst="line">
              <a:avLst/>
            </a:prstGeom>
            <a:noFill/>
            <a:ln w="25400" cap="flat">
              <a:solidFill>
                <a:srgbClr val="53585F"/>
              </a:solidFill>
              <a:prstDash val="solid"/>
              <a:miter lim="400000"/>
              <a:tailEnd type="arrow" w="med" len="med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/>
              </a:pPr>
              <a:endParaRPr/>
            </a:p>
          </p:txBody>
        </p:sp>
        <p:sp>
          <p:nvSpPr>
            <p:cNvPr id="52" name="Shape 4251"/>
            <p:cNvSpPr/>
            <p:nvPr/>
          </p:nvSpPr>
          <p:spPr>
            <a:xfrm flipV="1">
              <a:off x="2017596" y="4535459"/>
              <a:ext cx="1" cy="487351"/>
            </a:xfrm>
            <a:prstGeom prst="line">
              <a:avLst/>
            </a:prstGeom>
            <a:noFill/>
            <a:ln w="25400" cap="flat">
              <a:solidFill>
                <a:srgbClr val="53585F"/>
              </a:solidFill>
              <a:prstDash val="solid"/>
              <a:miter lim="400000"/>
              <a:tailEnd type="arrow" w="med" len="med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/>
              </a:pPr>
              <a:endParaRPr/>
            </a:p>
          </p:txBody>
        </p:sp>
        <p:sp>
          <p:nvSpPr>
            <p:cNvPr id="53" name="Shape 4252"/>
            <p:cNvSpPr/>
            <p:nvPr/>
          </p:nvSpPr>
          <p:spPr>
            <a:xfrm flipV="1">
              <a:off x="2017596" y="3428629"/>
              <a:ext cx="1" cy="487351"/>
            </a:xfrm>
            <a:prstGeom prst="line">
              <a:avLst/>
            </a:prstGeom>
            <a:noFill/>
            <a:ln w="25400" cap="flat">
              <a:solidFill>
                <a:srgbClr val="53585F"/>
              </a:solidFill>
              <a:prstDash val="solid"/>
              <a:miter lim="400000"/>
              <a:tailEnd type="arrow" w="med" len="med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/>
              </a:pPr>
              <a:endParaRPr/>
            </a:p>
          </p:txBody>
        </p:sp>
        <p:sp>
          <p:nvSpPr>
            <p:cNvPr id="54" name="Shape 4253"/>
            <p:cNvSpPr/>
            <p:nvPr/>
          </p:nvSpPr>
          <p:spPr>
            <a:xfrm flipV="1">
              <a:off x="2869225" y="4802520"/>
              <a:ext cx="1" cy="1327120"/>
            </a:xfrm>
            <a:prstGeom prst="line">
              <a:avLst/>
            </a:prstGeom>
            <a:noFill/>
            <a:ln w="25400" cap="flat">
              <a:solidFill>
                <a:srgbClr val="53585F"/>
              </a:solidFill>
              <a:prstDash val="solid"/>
              <a:miter lim="400000"/>
              <a:tailEnd type="arrow" w="med" len="med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/>
              </a:pPr>
              <a:endParaRPr/>
            </a:p>
          </p:txBody>
        </p:sp>
        <p:sp>
          <p:nvSpPr>
            <p:cNvPr id="55" name="Shape 4254"/>
            <p:cNvSpPr/>
            <p:nvPr/>
          </p:nvSpPr>
          <p:spPr>
            <a:xfrm flipV="1">
              <a:off x="3759646" y="3631839"/>
              <a:ext cx="1" cy="3636598"/>
            </a:xfrm>
            <a:prstGeom prst="line">
              <a:avLst/>
            </a:prstGeom>
            <a:noFill/>
            <a:ln w="25400" cap="flat">
              <a:solidFill>
                <a:srgbClr val="53585F"/>
              </a:solidFill>
              <a:prstDash val="solid"/>
              <a:miter lim="400000"/>
              <a:tailEnd type="arrow" w="med" len="med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/>
              </a:pPr>
              <a:endParaRPr/>
            </a:p>
          </p:txBody>
        </p:sp>
      </p:grpSp>
      <p:pic>
        <p:nvPicPr>
          <p:cNvPr id="64" name="pasted-image.png"/>
          <p:cNvPicPr>
            <a:picLocks noChangeAspect="1"/>
          </p:cNvPicPr>
          <p:nvPr/>
        </p:nvPicPr>
        <p:blipFill rotWithShape="1">
          <a:blip r:embed="rId3">
            <a:extLst/>
          </a:blip>
          <a:srcRect l="52574" t="8207" b="47102"/>
          <a:stretch/>
        </p:blipFill>
        <p:spPr>
          <a:xfrm>
            <a:off x="7302660" y="1647905"/>
            <a:ext cx="5152772" cy="2589625"/>
          </a:xfrm>
          <a:prstGeom prst="rect">
            <a:avLst/>
          </a:prstGeom>
          <a:ln w="12700">
            <a:miter lim="400000"/>
          </a:ln>
        </p:spPr>
      </p:pic>
      <p:pic>
        <p:nvPicPr>
          <p:cNvPr id="67" name="pasted-image.png"/>
          <p:cNvPicPr>
            <a:picLocks noChangeAspect="1"/>
          </p:cNvPicPr>
          <p:nvPr/>
        </p:nvPicPr>
        <p:blipFill rotWithShape="1">
          <a:blip r:embed="rId3">
            <a:extLst/>
          </a:blip>
          <a:srcRect l="52574" t="52776" b="-549"/>
          <a:stretch/>
        </p:blipFill>
        <p:spPr>
          <a:xfrm>
            <a:off x="7302660" y="4584527"/>
            <a:ext cx="5157216" cy="2770633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29084997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/>
    </p:bldLst>
  </p:timing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71" y="6371611"/>
            <a:ext cx="8856984" cy="177798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Training Details: Objective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GANs with cross-entropy loss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Least square GANs </a:t>
            </a:r>
            <a:r>
              <a:rPr lang="en-US" sz="3600" dirty="0"/>
              <a:t>[Mao et al. 2016]</a:t>
            </a:r>
          </a:p>
          <a:p>
            <a:pPr marL="0" indent="0">
              <a:buNone/>
            </a:pPr>
            <a:r>
              <a:rPr lang="en-US" dirty="0"/>
              <a:t>    Stable training + better results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4371" y="2987538"/>
            <a:ext cx="9289032" cy="1456331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63472" y="2579148"/>
            <a:ext cx="3105175" cy="2273109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763472" y="5842992"/>
            <a:ext cx="2983029" cy="2167311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10051504" y="4972554"/>
            <a:ext cx="3116815" cy="53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Vanishing gradients</a:t>
            </a:r>
          </a:p>
        </p:txBody>
      </p:sp>
      <p:sp>
        <p:nvSpPr>
          <p:cNvPr id="7" name="Oval 6"/>
          <p:cNvSpPr/>
          <p:nvPr/>
        </p:nvSpPr>
        <p:spPr>
          <a:xfrm>
            <a:off x="11544304" y="4232459"/>
            <a:ext cx="1183717" cy="521019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506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 animBg="1"/>
    </p:bldLst>
  </p:timing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itle 1"/>
              <p:cNvSpPr>
                <a:spLocks noGrp="1"/>
              </p:cNvSpPr>
              <p:nvPr>
                <p:ph type="title"/>
              </p:nvPr>
            </p:nvSpPr>
            <p:spPr/>
            <p:txBody>
              <a:bodyPr/>
              <a:lstStyle/>
              <a:p>
                <a:r>
                  <a:rPr lang="en-US" altLang="zh-CN" dirty="0"/>
                  <a:t>Training Details: </a:t>
                </a:r>
                <a:r>
                  <a:rPr lang="en-US" dirty="0"/>
                  <a:t>Generator </a:t>
                </a:r>
                <a14:m>
                  <m:oMath xmlns:m="http://schemas.openxmlformats.org/officeDocument/2006/math">
                    <m:r>
                      <a:rPr lang="en-US" b="0" i="1" smtClean="0">
                        <a:latin typeface="Cambria Math" panose="02040503050406030204" pitchFamily="18" charset="0"/>
                      </a:rPr>
                      <m:t>𝐺</m:t>
                    </m:r>
                  </m:oMath>
                </a14:m>
                <a:endParaRPr lang="en-US" dirty="0"/>
              </a:p>
            </p:txBody>
          </p:sp>
        </mc:Choice>
        <mc:Fallback xmlns="">
          <p:sp>
            <p:nvSpPr>
              <p:cNvPr id="2" name="Title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blipFill>
                <a:blip r:embed="rId2"/>
                <a:stretch>
                  <a:fillRect t="-8444" b="-28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6" name="Group 15"/>
          <p:cNvGrpSpPr/>
          <p:nvPr/>
        </p:nvGrpSpPr>
        <p:grpSpPr>
          <a:xfrm>
            <a:off x="1108224" y="1883047"/>
            <a:ext cx="5001567" cy="2807817"/>
            <a:chOff x="1108224" y="1883047"/>
            <a:chExt cx="5001567" cy="2807817"/>
          </a:xfrm>
        </p:grpSpPr>
        <p:sp>
          <p:nvSpPr>
            <p:cNvPr id="14" name="Shape 4226"/>
            <p:cNvSpPr/>
            <p:nvPr/>
          </p:nvSpPr>
          <p:spPr>
            <a:xfrm>
              <a:off x="1583347" y="3869486"/>
              <a:ext cx="4079897" cy="821378"/>
            </a:xfrm>
            <a:prstGeom prst="rect">
              <a:avLst/>
            </a:prstGeom>
            <a:ln w="12700">
              <a:miter lim="400000"/>
            </a:ln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71437" tIns="71437" rIns="71437" bIns="71437" anchor="ctr">
              <a:spAutoFit/>
            </a:bodyPr>
            <a:lstStyle>
              <a:lvl1pPr>
                <a:defRPr sz="4400"/>
              </a:lvl1pPr>
            </a:lstStyle>
            <a:p>
              <a:pPr algn="ctr"/>
              <a:r>
                <a:rPr dirty="0"/>
                <a:t>Encoder-decoder</a:t>
              </a:r>
            </a:p>
          </p:txBody>
        </p:sp>
        <p:sp>
          <p:nvSpPr>
            <p:cNvPr id="23" name="Shape 4227"/>
            <p:cNvSpPr/>
            <p:nvPr/>
          </p:nvSpPr>
          <p:spPr>
            <a:xfrm rot="5400000">
              <a:off x="335676" y="2655595"/>
              <a:ext cx="2119341" cy="574245"/>
            </a:xfrm>
            <a:prstGeom prst="rect">
              <a:avLst/>
            </a:prstGeom>
            <a:solidFill>
              <a:srgbClr val="DCDEE0"/>
            </a:solidFill>
            <a:ln w="12700" cap="flat">
              <a:solidFill>
                <a:srgbClr val="53585F"/>
              </a:solidFill>
              <a:prstDash val="solid"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/>
            </a:p>
          </p:txBody>
        </p:sp>
        <p:sp>
          <p:nvSpPr>
            <p:cNvPr id="26" name="Shape 4228"/>
            <p:cNvSpPr/>
            <p:nvPr/>
          </p:nvSpPr>
          <p:spPr>
            <a:xfrm rot="5400000">
              <a:off x="1842659" y="2655594"/>
              <a:ext cx="1319037" cy="574245"/>
            </a:xfrm>
            <a:prstGeom prst="rect">
              <a:avLst/>
            </a:prstGeom>
            <a:solidFill>
              <a:srgbClr val="DCDEE0"/>
            </a:solidFill>
            <a:ln w="12700" cap="flat">
              <a:solidFill>
                <a:srgbClr val="53585F"/>
              </a:solidFill>
              <a:prstDash val="solid"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/>
            </a:p>
          </p:txBody>
        </p:sp>
        <p:sp>
          <p:nvSpPr>
            <p:cNvPr id="27" name="Shape 4229"/>
            <p:cNvSpPr/>
            <p:nvPr/>
          </p:nvSpPr>
          <p:spPr>
            <a:xfrm rot="5400000">
              <a:off x="3457432" y="2655594"/>
              <a:ext cx="303152" cy="574245"/>
            </a:xfrm>
            <a:prstGeom prst="rect">
              <a:avLst/>
            </a:prstGeom>
            <a:solidFill>
              <a:srgbClr val="FFFFFF"/>
            </a:solidFill>
            <a:ln w="12700" cap="flat">
              <a:solidFill>
                <a:srgbClr val="53585F"/>
              </a:solidFill>
              <a:prstDash val="solid"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/>
            </a:p>
          </p:txBody>
        </p:sp>
        <p:sp>
          <p:nvSpPr>
            <p:cNvPr id="30" name="Shape 4230"/>
            <p:cNvSpPr/>
            <p:nvPr/>
          </p:nvSpPr>
          <p:spPr>
            <a:xfrm rot="5400000">
              <a:off x="4056320" y="2655594"/>
              <a:ext cx="1319037" cy="574245"/>
            </a:xfrm>
            <a:prstGeom prst="rect">
              <a:avLst/>
            </a:prstGeom>
            <a:solidFill>
              <a:srgbClr val="FFFFFF"/>
            </a:solidFill>
            <a:ln w="12700" cap="flat">
              <a:solidFill>
                <a:srgbClr val="53585F"/>
              </a:solidFill>
              <a:prstDash val="solid"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/>
            </a:p>
          </p:txBody>
        </p:sp>
        <p:sp>
          <p:nvSpPr>
            <p:cNvPr id="31" name="Shape 4231"/>
            <p:cNvSpPr/>
            <p:nvPr/>
          </p:nvSpPr>
          <p:spPr>
            <a:xfrm rot="5400000">
              <a:off x="4762998" y="2655595"/>
              <a:ext cx="2119341" cy="574245"/>
            </a:xfrm>
            <a:prstGeom prst="rect">
              <a:avLst/>
            </a:prstGeom>
            <a:solidFill>
              <a:srgbClr val="FFFFFF"/>
            </a:solidFill>
            <a:ln w="12700" cap="flat">
              <a:solidFill>
                <a:srgbClr val="53585F"/>
              </a:solidFill>
              <a:prstDash val="solid"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/>
            </a:p>
          </p:txBody>
        </p:sp>
        <p:sp>
          <p:nvSpPr>
            <p:cNvPr id="32" name="Shape 4232"/>
            <p:cNvSpPr/>
            <p:nvPr/>
          </p:nvSpPr>
          <p:spPr>
            <a:xfrm rot="5400000" flipV="1">
              <a:off x="1953612" y="2699042"/>
              <a:ext cx="1" cy="487350"/>
            </a:xfrm>
            <a:prstGeom prst="line">
              <a:avLst/>
            </a:prstGeom>
            <a:noFill/>
            <a:ln w="25400" cap="flat">
              <a:solidFill>
                <a:srgbClr val="53585F"/>
              </a:solidFill>
              <a:prstDash val="solid"/>
              <a:miter lim="400000"/>
              <a:tailEnd type="arrow" w="med" len="med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/>
              </a:pPr>
              <a:endParaRPr/>
            </a:p>
          </p:txBody>
        </p:sp>
        <p:sp>
          <p:nvSpPr>
            <p:cNvPr id="33" name="Shape 4233"/>
            <p:cNvSpPr/>
            <p:nvPr/>
          </p:nvSpPr>
          <p:spPr>
            <a:xfrm rot="5400000" flipV="1">
              <a:off x="3060442" y="2699042"/>
              <a:ext cx="1" cy="487350"/>
            </a:xfrm>
            <a:prstGeom prst="line">
              <a:avLst/>
            </a:prstGeom>
            <a:noFill/>
            <a:ln w="25400" cap="flat">
              <a:solidFill>
                <a:srgbClr val="53585F"/>
              </a:solidFill>
              <a:prstDash val="solid"/>
              <a:miter lim="400000"/>
              <a:tailEnd type="arrow" w="med" len="med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/>
              </a:pPr>
              <a:endParaRPr/>
            </a:p>
          </p:txBody>
        </p:sp>
        <p:sp>
          <p:nvSpPr>
            <p:cNvPr id="34" name="Shape 4234"/>
            <p:cNvSpPr/>
            <p:nvPr/>
          </p:nvSpPr>
          <p:spPr>
            <a:xfrm rot="5400000" flipV="1">
              <a:off x="4167271" y="2699042"/>
              <a:ext cx="1" cy="487350"/>
            </a:xfrm>
            <a:prstGeom prst="line">
              <a:avLst/>
            </a:prstGeom>
            <a:noFill/>
            <a:ln w="25400" cap="flat">
              <a:solidFill>
                <a:srgbClr val="53585F"/>
              </a:solidFill>
              <a:prstDash val="solid"/>
              <a:miter lim="400000"/>
              <a:tailEnd type="arrow" w="med" len="med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/>
              </a:pPr>
              <a:endParaRPr/>
            </a:p>
          </p:txBody>
        </p:sp>
        <p:sp>
          <p:nvSpPr>
            <p:cNvPr id="35" name="Shape 4235"/>
            <p:cNvSpPr/>
            <p:nvPr/>
          </p:nvSpPr>
          <p:spPr>
            <a:xfrm rot="5400000" flipV="1">
              <a:off x="5274103" y="2699041"/>
              <a:ext cx="1" cy="487351"/>
            </a:xfrm>
            <a:prstGeom prst="line">
              <a:avLst/>
            </a:prstGeom>
            <a:noFill/>
            <a:ln w="25400" cap="flat">
              <a:solidFill>
                <a:srgbClr val="53585F"/>
              </a:solidFill>
              <a:prstDash val="solid"/>
              <a:miter lim="400000"/>
              <a:tailEnd type="arrow" w="med" len="med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/>
              </a:pPr>
              <a:endParaRPr/>
            </a:p>
          </p:txBody>
        </p:sp>
      </p:grpSp>
      <p:grpSp>
        <p:nvGrpSpPr>
          <p:cNvPr id="15" name="Group 14"/>
          <p:cNvGrpSpPr/>
          <p:nvPr/>
        </p:nvGrpSpPr>
        <p:grpSpPr>
          <a:xfrm>
            <a:off x="1108223" y="1883047"/>
            <a:ext cx="5001568" cy="3242601"/>
            <a:chOff x="1108223" y="4853544"/>
            <a:chExt cx="5001568" cy="3242601"/>
          </a:xfrm>
        </p:grpSpPr>
        <p:sp>
          <p:nvSpPr>
            <p:cNvPr id="41" name="Shape 4241"/>
            <p:cNvSpPr/>
            <p:nvPr/>
          </p:nvSpPr>
          <p:spPr>
            <a:xfrm>
              <a:off x="2079520" y="6843880"/>
              <a:ext cx="3058977" cy="1252265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71437" tIns="71437" rIns="71437" bIns="71437" numCol="1" anchor="ctr">
              <a:spAutoFit/>
            </a:bodyPr>
            <a:lstStyle>
              <a:lvl1pPr>
                <a:defRPr sz="4400"/>
              </a:lvl1pPr>
            </a:lstStyle>
            <a:p>
              <a:pPr algn="ctr"/>
              <a:r>
                <a:rPr dirty="0"/>
                <a:t>U-Net</a:t>
              </a:r>
              <a:endParaRPr lang="en-US" dirty="0"/>
            </a:p>
            <a:p>
              <a:pPr algn="ctr"/>
              <a:r>
                <a:rPr lang="en-US" sz="2800" dirty="0"/>
                <a:t>[</a:t>
              </a:r>
              <a:r>
                <a:rPr lang="en-US" sz="2800" dirty="0" err="1"/>
                <a:t>Ronneberger</a:t>
              </a:r>
              <a:r>
                <a:rPr lang="en-US" sz="2800" dirty="0"/>
                <a:t> et al.]</a:t>
              </a:r>
              <a:endParaRPr sz="2800" dirty="0"/>
            </a:p>
          </p:txBody>
        </p:sp>
        <p:sp>
          <p:nvSpPr>
            <p:cNvPr id="43" name="Shape 4242"/>
            <p:cNvSpPr/>
            <p:nvPr/>
          </p:nvSpPr>
          <p:spPr>
            <a:xfrm rot="5400000">
              <a:off x="3823566" y="5727964"/>
              <a:ext cx="1319037" cy="574245"/>
            </a:xfrm>
            <a:prstGeom prst="rect">
              <a:avLst/>
            </a:prstGeom>
            <a:solidFill>
              <a:srgbClr val="DCDEE0"/>
            </a:solidFill>
            <a:ln w="12700" cap="flat">
              <a:solidFill>
                <a:srgbClr val="53585F"/>
              </a:solidFill>
              <a:prstDash val="solid"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/>
            </a:p>
          </p:txBody>
        </p:sp>
        <p:sp>
          <p:nvSpPr>
            <p:cNvPr id="44" name="Shape 4243"/>
            <p:cNvSpPr/>
            <p:nvPr/>
          </p:nvSpPr>
          <p:spPr>
            <a:xfrm rot="5400000">
              <a:off x="4553095" y="5739349"/>
              <a:ext cx="2119343" cy="574245"/>
            </a:xfrm>
            <a:prstGeom prst="rect">
              <a:avLst/>
            </a:prstGeom>
            <a:solidFill>
              <a:srgbClr val="DCDEE0"/>
            </a:solidFill>
            <a:ln w="12700" cap="flat">
              <a:solidFill>
                <a:srgbClr val="53585F"/>
              </a:solidFill>
              <a:prstDash val="solid"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/>
            </a:p>
          </p:txBody>
        </p:sp>
        <p:sp>
          <p:nvSpPr>
            <p:cNvPr id="45" name="Shape 4244"/>
            <p:cNvSpPr/>
            <p:nvPr/>
          </p:nvSpPr>
          <p:spPr>
            <a:xfrm rot="5400000">
              <a:off x="335675" y="5626093"/>
              <a:ext cx="2119342" cy="574245"/>
            </a:xfrm>
            <a:prstGeom prst="rect">
              <a:avLst/>
            </a:prstGeom>
            <a:solidFill>
              <a:srgbClr val="DCDEE0"/>
            </a:solidFill>
            <a:ln w="12700" cap="flat">
              <a:solidFill>
                <a:srgbClr val="53585F"/>
              </a:solidFill>
              <a:prstDash val="solid"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/>
            </a:p>
          </p:txBody>
        </p:sp>
        <p:sp>
          <p:nvSpPr>
            <p:cNvPr id="46" name="Shape 4245"/>
            <p:cNvSpPr/>
            <p:nvPr/>
          </p:nvSpPr>
          <p:spPr>
            <a:xfrm rot="5400000">
              <a:off x="1842658" y="5626092"/>
              <a:ext cx="1319037" cy="574245"/>
            </a:xfrm>
            <a:prstGeom prst="rect">
              <a:avLst/>
            </a:prstGeom>
            <a:solidFill>
              <a:srgbClr val="DCDEE0"/>
            </a:solidFill>
            <a:ln w="12700" cap="flat">
              <a:solidFill>
                <a:srgbClr val="53585F"/>
              </a:solidFill>
              <a:prstDash val="solid"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/>
            </a:p>
          </p:txBody>
        </p:sp>
        <p:sp>
          <p:nvSpPr>
            <p:cNvPr id="47" name="Shape 4246"/>
            <p:cNvSpPr/>
            <p:nvPr/>
          </p:nvSpPr>
          <p:spPr>
            <a:xfrm rot="5400000">
              <a:off x="3457431" y="5626093"/>
              <a:ext cx="303152" cy="574245"/>
            </a:xfrm>
            <a:prstGeom prst="rect">
              <a:avLst/>
            </a:prstGeom>
            <a:solidFill>
              <a:srgbClr val="FFFFFF"/>
            </a:solidFill>
            <a:ln w="12700" cap="flat">
              <a:solidFill>
                <a:srgbClr val="53585F"/>
              </a:solidFill>
              <a:prstDash val="solid"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/>
            </a:p>
          </p:txBody>
        </p:sp>
        <p:sp>
          <p:nvSpPr>
            <p:cNvPr id="48" name="Shape 4247"/>
            <p:cNvSpPr/>
            <p:nvPr/>
          </p:nvSpPr>
          <p:spPr>
            <a:xfrm rot="5400000">
              <a:off x="4056318" y="5626092"/>
              <a:ext cx="1319037" cy="574245"/>
            </a:xfrm>
            <a:prstGeom prst="rect">
              <a:avLst/>
            </a:prstGeom>
            <a:solidFill>
              <a:srgbClr val="FFFFFF"/>
            </a:solidFill>
            <a:ln w="12700" cap="flat">
              <a:solidFill>
                <a:srgbClr val="53585F"/>
              </a:solidFill>
              <a:prstDash val="solid"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/>
            </a:p>
          </p:txBody>
        </p:sp>
        <p:sp>
          <p:nvSpPr>
            <p:cNvPr id="49" name="Shape 4248"/>
            <p:cNvSpPr/>
            <p:nvPr/>
          </p:nvSpPr>
          <p:spPr>
            <a:xfrm rot="5400000">
              <a:off x="4762998" y="5626093"/>
              <a:ext cx="2119342" cy="574244"/>
            </a:xfrm>
            <a:prstGeom prst="rect">
              <a:avLst/>
            </a:prstGeom>
            <a:solidFill>
              <a:srgbClr val="FFFFFF"/>
            </a:solidFill>
            <a:ln w="12700" cap="flat">
              <a:solidFill>
                <a:srgbClr val="53585F"/>
              </a:solidFill>
              <a:prstDash val="solid"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/>
            </a:p>
          </p:txBody>
        </p:sp>
        <p:sp>
          <p:nvSpPr>
            <p:cNvPr id="50" name="Shape 4249"/>
            <p:cNvSpPr/>
            <p:nvPr/>
          </p:nvSpPr>
          <p:spPr>
            <a:xfrm rot="5400000" flipV="1">
              <a:off x="1953611" y="5669540"/>
              <a:ext cx="1" cy="487350"/>
            </a:xfrm>
            <a:prstGeom prst="line">
              <a:avLst/>
            </a:prstGeom>
            <a:noFill/>
            <a:ln w="25400" cap="flat">
              <a:solidFill>
                <a:srgbClr val="53585F"/>
              </a:solidFill>
              <a:prstDash val="solid"/>
              <a:miter lim="400000"/>
              <a:tailEnd type="arrow" w="med" len="med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/>
              </a:pPr>
              <a:endParaRPr/>
            </a:p>
          </p:txBody>
        </p:sp>
        <p:sp>
          <p:nvSpPr>
            <p:cNvPr id="51" name="Shape 4250"/>
            <p:cNvSpPr/>
            <p:nvPr/>
          </p:nvSpPr>
          <p:spPr>
            <a:xfrm rot="5400000" flipV="1">
              <a:off x="3060441" y="5669540"/>
              <a:ext cx="1" cy="487350"/>
            </a:xfrm>
            <a:prstGeom prst="line">
              <a:avLst/>
            </a:prstGeom>
            <a:noFill/>
            <a:ln w="25400" cap="flat">
              <a:solidFill>
                <a:srgbClr val="53585F"/>
              </a:solidFill>
              <a:prstDash val="solid"/>
              <a:miter lim="400000"/>
              <a:tailEnd type="arrow" w="med" len="med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/>
              </a:pPr>
              <a:endParaRPr/>
            </a:p>
          </p:txBody>
        </p:sp>
        <p:sp>
          <p:nvSpPr>
            <p:cNvPr id="52" name="Shape 4251"/>
            <p:cNvSpPr/>
            <p:nvPr/>
          </p:nvSpPr>
          <p:spPr>
            <a:xfrm rot="5400000" flipV="1">
              <a:off x="4167272" y="5669539"/>
              <a:ext cx="1" cy="487351"/>
            </a:xfrm>
            <a:prstGeom prst="line">
              <a:avLst/>
            </a:prstGeom>
            <a:noFill/>
            <a:ln w="25400" cap="flat">
              <a:solidFill>
                <a:srgbClr val="53585F"/>
              </a:solidFill>
              <a:prstDash val="solid"/>
              <a:miter lim="400000"/>
              <a:tailEnd type="arrow" w="med" len="med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/>
              </a:pPr>
              <a:endParaRPr/>
            </a:p>
          </p:txBody>
        </p:sp>
        <p:sp>
          <p:nvSpPr>
            <p:cNvPr id="53" name="Shape 4252"/>
            <p:cNvSpPr/>
            <p:nvPr/>
          </p:nvSpPr>
          <p:spPr>
            <a:xfrm rot="5400000" flipV="1">
              <a:off x="5274102" y="5669539"/>
              <a:ext cx="1" cy="487351"/>
            </a:xfrm>
            <a:prstGeom prst="line">
              <a:avLst/>
            </a:prstGeom>
            <a:noFill/>
            <a:ln w="25400" cap="flat">
              <a:solidFill>
                <a:srgbClr val="53585F"/>
              </a:solidFill>
              <a:prstDash val="solid"/>
              <a:miter lim="400000"/>
              <a:tailEnd type="arrow" w="med" len="med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/>
              </a:pPr>
              <a:endParaRPr/>
            </a:p>
          </p:txBody>
        </p:sp>
        <p:sp>
          <p:nvSpPr>
            <p:cNvPr id="54" name="Shape 4253"/>
            <p:cNvSpPr/>
            <p:nvPr/>
          </p:nvSpPr>
          <p:spPr>
            <a:xfrm rot="5400000" flipV="1">
              <a:off x="3480326" y="5696942"/>
              <a:ext cx="1" cy="1327120"/>
            </a:xfrm>
            <a:prstGeom prst="line">
              <a:avLst/>
            </a:prstGeom>
            <a:noFill/>
            <a:ln w="25400" cap="flat">
              <a:solidFill>
                <a:srgbClr val="53585F"/>
              </a:solidFill>
              <a:prstDash val="solid"/>
              <a:miter lim="400000"/>
              <a:tailEnd type="arrow" w="med" len="med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/>
              </a:pPr>
              <a:endParaRPr/>
            </a:p>
          </p:txBody>
        </p:sp>
        <p:sp>
          <p:nvSpPr>
            <p:cNvPr id="55" name="Shape 4254"/>
            <p:cNvSpPr/>
            <p:nvPr/>
          </p:nvSpPr>
          <p:spPr>
            <a:xfrm rot="5400000" flipV="1">
              <a:off x="3496268" y="5009865"/>
              <a:ext cx="1" cy="3636599"/>
            </a:xfrm>
            <a:prstGeom prst="line">
              <a:avLst/>
            </a:prstGeom>
            <a:noFill/>
            <a:ln w="25400" cap="flat">
              <a:solidFill>
                <a:srgbClr val="53585F"/>
              </a:solidFill>
              <a:prstDash val="solid"/>
              <a:miter lim="400000"/>
              <a:tailEnd type="arrow" w="med" len="med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/>
              </a:pPr>
              <a:endParaRPr/>
            </a:p>
          </p:txBody>
        </p:sp>
      </p:grpSp>
      <p:grpSp>
        <p:nvGrpSpPr>
          <p:cNvPr id="13" name="Group 12"/>
          <p:cNvGrpSpPr/>
          <p:nvPr/>
        </p:nvGrpSpPr>
        <p:grpSpPr>
          <a:xfrm>
            <a:off x="6366017" y="1611927"/>
            <a:ext cx="8065448" cy="3038038"/>
            <a:chOff x="6366017" y="1611927"/>
            <a:chExt cx="8065448" cy="3038038"/>
          </a:xfrm>
        </p:grpSpPr>
        <p:grpSp>
          <p:nvGrpSpPr>
            <p:cNvPr id="12" name="Group 11"/>
            <p:cNvGrpSpPr/>
            <p:nvPr/>
          </p:nvGrpSpPr>
          <p:grpSpPr>
            <a:xfrm>
              <a:off x="7090232" y="2530624"/>
              <a:ext cx="6273640" cy="2119341"/>
              <a:chOff x="7090232" y="2530624"/>
              <a:chExt cx="6273640" cy="2119341"/>
            </a:xfrm>
          </p:grpSpPr>
          <p:sp>
            <p:nvSpPr>
              <p:cNvPr id="36" name="Shape 4227"/>
              <p:cNvSpPr/>
              <p:nvPr/>
            </p:nvSpPr>
            <p:spPr>
              <a:xfrm rot="5400000">
                <a:off x="6317684" y="3303172"/>
                <a:ext cx="2119341" cy="574245"/>
              </a:xfrm>
              <a:prstGeom prst="rect">
                <a:avLst/>
              </a:prstGeom>
              <a:solidFill>
                <a:srgbClr val="DCDEE0"/>
              </a:solidFill>
              <a:ln w="12700" cap="flat">
                <a:solidFill>
                  <a:srgbClr val="53585F"/>
                </a:solidFill>
                <a:prstDash val="solid"/>
                <a:miter lim="400000"/>
              </a:ln>
              <a:effectLst/>
            </p:spPr>
            <p:txBody>
              <a:bodyPr wrap="square" lIns="71437" tIns="71437" rIns="71437" bIns="71437" numCol="1" anchor="ctr">
                <a:noAutofit/>
              </a:bodyPr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/>
              </a:p>
            </p:txBody>
          </p:sp>
          <p:sp>
            <p:nvSpPr>
              <p:cNvPr id="40" name="Shape 4231"/>
              <p:cNvSpPr/>
              <p:nvPr/>
            </p:nvSpPr>
            <p:spPr>
              <a:xfrm rot="5400000">
                <a:off x="12017079" y="3303172"/>
                <a:ext cx="2119341" cy="574245"/>
              </a:xfrm>
              <a:prstGeom prst="rect">
                <a:avLst/>
              </a:prstGeom>
              <a:solidFill>
                <a:srgbClr val="FFFFFF"/>
              </a:solidFill>
              <a:ln w="12700" cap="flat">
                <a:solidFill>
                  <a:srgbClr val="53585F"/>
                </a:solidFill>
                <a:prstDash val="solid"/>
                <a:miter lim="400000"/>
              </a:ln>
              <a:effectLst/>
            </p:spPr>
            <p:txBody>
              <a:bodyPr wrap="square" lIns="71437" tIns="71437" rIns="71437" bIns="71437" numCol="1" anchor="ctr">
                <a:noAutofit/>
              </a:bodyPr>
              <a:lstStyle/>
              <a:p>
                <a:pPr>
                  <a:defRPr sz="3200">
                    <a:solidFill>
                      <a:srgbClr val="FFFFFF"/>
                    </a:solidFill>
                  </a:defRPr>
                </a:pPr>
                <a:endParaRPr/>
              </a:p>
            </p:txBody>
          </p:sp>
          <p:sp>
            <p:nvSpPr>
              <p:cNvPr id="56" name="Shape 4232"/>
              <p:cNvSpPr/>
              <p:nvPr/>
            </p:nvSpPr>
            <p:spPr>
              <a:xfrm rot="5400000" flipV="1">
                <a:off x="7935620" y="3346619"/>
                <a:ext cx="1" cy="487350"/>
              </a:xfrm>
              <a:prstGeom prst="line">
                <a:avLst/>
              </a:prstGeom>
              <a:noFill/>
              <a:ln w="25400" cap="flat">
                <a:solidFill>
                  <a:srgbClr val="53585F"/>
                </a:solidFill>
                <a:prstDash val="solid"/>
                <a:miter lim="400000"/>
                <a:tailEnd type="arrow" w="med" len="med"/>
              </a:ln>
              <a:effectLst/>
            </p:spPr>
            <p:txBody>
              <a:bodyPr wrap="square" lIns="71437" tIns="71437" rIns="71437" bIns="71437" numCol="1" anchor="ctr">
                <a:noAutofit/>
              </a:bodyPr>
              <a:lstStyle/>
              <a:p>
                <a:pPr>
                  <a:defRPr sz="3200"/>
                </a:pPr>
                <a:endParaRPr/>
              </a:p>
            </p:txBody>
          </p:sp>
          <p:sp>
            <p:nvSpPr>
              <p:cNvPr id="59" name="Shape 4235"/>
              <p:cNvSpPr/>
              <p:nvPr/>
            </p:nvSpPr>
            <p:spPr>
              <a:xfrm rot="5400000" flipV="1">
                <a:off x="12528184" y="3346618"/>
                <a:ext cx="1" cy="487351"/>
              </a:xfrm>
              <a:prstGeom prst="line">
                <a:avLst/>
              </a:prstGeom>
              <a:noFill/>
              <a:ln w="25400" cap="flat">
                <a:solidFill>
                  <a:srgbClr val="53585F"/>
                </a:solidFill>
                <a:prstDash val="solid"/>
                <a:miter lim="400000"/>
                <a:tailEnd type="arrow" w="med" len="med"/>
              </a:ln>
              <a:effectLst/>
            </p:spPr>
            <p:txBody>
              <a:bodyPr wrap="square" lIns="71437" tIns="71437" rIns="71437" bIns="71437" numCol="1" anchor="ctr">
                <a:noAutofit/>
              </a:bodyPr>
              <a:lstStyle/>
              <a:p>
                <a:pPr>
                  <a:defRPr sz="3200"/>
                </a:pPr>
                <a:endParaRPr/>
              </a:p>
            </p:txBody>
          </p:sp>
          <p:grpSp>
            <p:nvGrpSpPr>
              <p:cNvPr id="5" name="Group 4"/>
              <p:cNvGrpSpPr/>
              <p:nvPr/>
            </p:nvGrpSpPr>
            <p:grpSpPr>
              <a:xfrm>
                <a:off x="8317962" y="2841468"/>
                <a:ext cx="3827881" cy="1497653"/>
                <a:chOff x="8383863" y="2841468"/>
                <a:chExt cx="3827881" cy="1497653"/>
              </a:xfrm>
            </p:grpSpPr>
            <p:sp>
              <p:nvSpPr>
                <p:cNvPr id="37" name="Shape 4228"/>
                <p:cNvSpPr/>
                <p:nvPr/>
              </p:nvSpPr>
              <p:spPr>
                <a:xfrm rot="5400000">
                  <a:off x="8072813" y="3152518"/>
                  <a:ext cx="1497653" cy="875553"/>
                </a:xfrm>
                <a:prstGeom prst="rect">
                  <a:avLst/>
                </a:prstGeom>
                <a:solidFill>
                  <a:schemeClr val="tx1"/>
                </a:solidFill>
                <a:ln w="12700" cap="flat">
                  <a:solidFill>
                    <a:srgbClr val="53585F"/>
                  </a:solidFill>
                  <a:prstDash val="solid"/>
                  <a:miter lim="400000"/>
                </a:ln>
                <a:effectLst/>
              </p:spPr>
              <p:txBody>
                <a:bodyPr wrap="square" lIns="71437" tIns="71437" rIns="71437" bIns="71437" numCol="1" anchor="ctr">
                  <a:noAutofit/>
                </a:bodyPr>
                <a:lstStyle/>
                <a:p>
                  <a:pPr>
                    <a:defRPr sz="3200">
                      <a:solidFill>
                        <a:srgbClr val="FFFFFF"/>
                      </a:solidFill>
                    </a:defRPr>
                  </a:pPr>
                  <a:endParaRPr/>
                </a:p>
              </p:txBody>
            </p:sp>
            <p:sp>
              <p:nvSpPr>
                <p:cNvPr id="71" name="Shape 4228"/>
                <p:cNvSpPr/>
                <p:nvPr/>
              </p:nvSpPr>
              <p:spPr>
                <a:xfrm rot="5400000">
                  <a:off x="9056922" y="3152518"/>
                  <a:ext cx="1497653" cy="875553"/>
                </a:xfrm>
                <a:prstGeom prst="rect">
                  <a:avLst/>
                </a:prstGeom>
                <a:solidFill>
                  <a:schemeClr val="tx1"/>
                </a:solidFill>
                <a:ln w="12700" cap="flat">
                  <a:solidFill>
                    <a:srgbClr val="53585F"/>
                  </a:solidFill>
                  <a:prstDash val="solid"/>
                  <a:miter lim="400000"/>
                </a:ln>
                <a:effectLst/>
              </p:spPr>
              <p:txBody>
                <a:bodyPr wrap="square" lIns="71437" tIns="71437" rIns="71437" bIns="71437" numCol="1" anchor="ctr">
                  <a:noAutofit/>
                </a:bodyPr>
                <a:lstStyle/>
                <a:p>
                  <a:pPr>
                    <a:defRPr sz="3200">
                      <a:solidFill>
                        <a:srgbClr val="FFFFFF"/>
                      </a:solidFill>
                    </a:defRPr>
                  </a:pPr>
                  <a:endParaRPr/>
                </a:p>
              </p:txBody>
            </p:sp>
            <p:sp>
              <p:nvSpPr>
                <p:cNvPr id="72" name="Shape 4228"/>
                <p:cNvSpPr/>
                <p:nvPr/>
              </p:nvSpPr>
              <p:spPr>
                <a:xfrm rot="5400000">
                  <a:off x="10041031" y="3152518"/>
                  <a:ext cx="1497653" cy="875553"/>
                </a:xfrm>
                <a:prstGeom prst="rect">
                  <a:avLst/>
                </a:prstGeom>
                <a:solidFill>
                  <a:schemeClr val="tx1"/>
                </a:solidFill>
                <a:ln w="12700" cap="flat">
                  <a:solidFill>
                    <a:srgbClr val="53585F"/>
                  </a:solidFill>
                  <a:prstDash val="solid"/>
                  <a:miter lim="400000"/>
                </a:ln>
                <a:effectLst/>
              </p:spPr>
              <p:txBody>
                <a:bodyPr wrap="square" lIns="71437" tIns="71437" rIns="71437" bIns="71437" numCol="1" anchor="ctr">
                  <a:noAutofit/>
                </a:bodyPr>
                <a:lstStyle/>
                <a:p>
                  <a:pPr>
                    <a:defRPr sz="3200">
                      <a:solidFill>
                        <a:srgbClr val="FFFFFF"/>
                      </a:solidFill>
                    </a:defRPr>
                  </a:pPr>
                  <a:endParaRPr/>
                </a:p>
              </p:txBody>
            </p:sp>
            <p:sp>
              <p:nvSpPr>
                <p:cNvPr id="73" name="Shape 4228"/>
                <p:cNvSpPr/>
                <p:nvPr/>
              </p:nvSpPr>
              <p:spPr>
                <a:xfrm rot="5400000">
                  <a:off x="11025141" y="3152518"/>
                  <a:ext cx="1497653" cy="875553"/>
                </a:xfrm>
                <a:prstGeom prst="rect">
                  <a:avLst/>
                </a:prstGeom>
                <a:solidFill>
                  <a:schemeClr val="tx1"/>
                </a:solidFill>
                <a:ln w="12700" cap="flat">
                  <a:solidFill>
                    <a:srgbClr val="53585F"/>
                  </a:solidFill>
                  <a:prstDash val="solid"/>
                  <a:miter lim="400000"/>
                </a:ln>
                <a:effectLst/>
              </p:spPr>
              <p:txBody>
                <a:bodyPr wrap="square" lIns="71437" tIns="71437" rIns="71437" bIns="71437" numCol="1" anchor="ctr">
                  <a:noAutofit/>
                </a:bodyPr>
                <a:lstStyle/>
                <a:p>
                  <a:pPr>
                    <a:defRPr sz="3200">
                      <a:solidFill>
                        <a:srgbClr val="FFFFFF"/>
                      </a:solidFill>
                    </a:defRPr>
                  </a:pPr>
                  <a:endParaRPr/>
                </a:p>
              </p:txBody>
            </p:sp>
          </p:grpSp>
        </p:grpSp>
        <p:sp>
          <p:nvSpPr>
            <p:cNvPr id="74" name="Shape 4226"/>
            <p:cNvSpPr/>
            <p:nvPr/>
          </p:nvSpPr>
          <p:spPr>
            <a:xfrm>
              <a:off x="6366017" y="1611927"/>
              <a:ext cx="8065448" cy="821378"/>
            </a:xfrm>
            <a:prstGeom prst="rect">
              <a:avLst/>
            </a:prstGeom>
            <a:ln w="12700">
              <a:miter lim="400000"/>
            </a:ln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71437" tIns="71437" rIns="71437" bIns="71437" anchor="ctr">
              <a:spAutoFit/>
            </a:bodyPr>
            <a:lstStyle>
              <a:lvl1pPr>
                <a:defRPr sz="4400"/>
              </a:lvl1pPr>
            </a:lstStyle>
            <a:p>
              <a:pPr algn="ctr"/>
              <a:r>
                <a:rPr lang="en-US" dirty="0" err="1"/>
                <a:t>ResNet</a:t>
              </a:r>
              <a:r>
                <a:rPr lang="en-US" dirty="0"/>
                <a:t> </a:t>
              </a:r>
              <a:r>
                <a:rPr lang="en-US" sz="2800" dirty="0"/>
                <a:t>[</a:t>
              </a:r>
              <a:r>
                <a:rPr lang="en-US" altLang="zh-CN" sz="2800" dirty="0"/>
                <a:t>He et al.] </a:t>
              </a:r>
              <a:r>
                <a:rPr lang="en-US" sz="2800" dirty="0"/>
                <a:t>[Johnson et al.]</a:t>
              </a:r>
              <a:endParaRPr sz="2800" dirty="0"/>
            </a:p>
          </p:txBody>
        </p:sp>
      </p:grp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6200000" flipH="1">
            <a:off x="9033683" y="4630183"/>
            <a:ext cx="2697971" cy="4235187"/>
          </a:xfrm>
          <a:prstGeom prst="rect">
            <a:avLst/>
          </a:prstGeom>
        </p:spPr>
      </p:pic>
      <p:cxnSp>
        <p:nvCxnSpPr>
          <p:cNvPr id="7" name="Straight Arrow Connector 6"/>
          <p:cNvCxnSpPr/>
          <p:nvPr/>
        </p:nvCxnSpPr>
        <p:spPr>
          <a:xfrm>
            <a:off x="8366319" y="4241801"/>
            <a:ext cx="245025" cy="1354578"/>
          </a:xfrm>
          <a:prstGeom prst="straightConnector1">
            <a:avLst/>
          </a:prstGeom>
          <a:ln w="76200">
            <a:solidFill>
              <a:schemeClr val="tx1"/>
            </a:solidFill>
            <a:prstDash val="sysDot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Straight Arrow Connector 74"/>
          <p:cNvCxnSpPr/>
          <p:nvPr/>
        </p:nvCxnSpPr>
        <p:spPr>
          <a:xfrm>
            <a:off x="8856037" y="4241801"/>
            <a:ext cx="3289806" cy="1354578"/>
          </a:xfrm>
          <a:prstGeom prst="straightConnector1">
            <a:avLst/>
          </a:prstGeom>
          <a:ln w="76200">
            <a:solidFill>
              <a:schemeClr val="tx1"/>
            </a:solidFill>
            <a:prstDash val="sysDot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/>
          <p:cNvSpPr txBox="1"/>
          <p:nvPr/>
        </p:nvSpPr>
        <p:spPr>
          <a:xfrm>
            <a:off x="186408" y="5626968"/>
            <a:ext cx="8361648" cy="240065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5000" dirty="0"/>
              <a:t>Both have skip </a:t>
            </a:r>
            <a:r>
              <a:rPr lang="en-US" altLang="zh-CN" sz="5000" dirty="0"/>
              <a:t>connections 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5000" dirty="0" err="1"/>
              <a:t>ResNet</a:t>
            </a:r>
            <a:r>
              <a:rPr lang="en-US" sz="5000" dirty="0"/>
              <a:t>: fewer parameters</a:t>
            </a:r>
          </a:p>
          <a:p>
            <a:r>
              <a:rPr lang="en-US" sz="5000" dirty="0"/>
              <a:t>     better for ill-posed problems</a:t>
            </a:r>
          </a:p>
        </p:txBody>
      </p:sp>
    </p:spTree>
    <p:extLst>
      <p:ext uri="{BB962C8B-B14F-4D97-AF65-F5344CB8AC3E}">
        <p14:creationId xmlns:p14="http://schemas.microsoft.com/office/powerpoint/2010/main" val="3574044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424" y="1457000"/>
            <a:ext cx="10027572" cy="6779096"/>
          </a:xfrm>
          <a:prstGeom prst="rect">
            <a:avLst/>
          </a:prstGeom>
        </p:spPr>
      </p:pic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731520" y="82352"/>
            <a:ext cx="13167360" cy="1371600"/>
          </a:xfrm>
        </p:spPr>
        <p:txBody>
          <a:bodyPr>
            <a:normAutofit/>
          </a:bodyPr>
          <a:lstStyle/>
          <a:p>
            <a:r>
              <a:rPr lang="en-US" dirty="0"/>
              <a:t>Neural Style Transfer </a:t>
            </a:r>
            <a:r>
              <a:rPr lang="en-US" sz="4800" dirty="0"/>
              <a:t>[</a:t>
            </a:r>
            <a:r>
              <a:rPr lang="en-US" sz="4800" dirty="0" err="1"/>
              <a:t>Gatys</a:t>
            </a:r>
            <a:r>
              <a:rPr lang="en-US" sz="4800" dirty="0"/>
              <a:t> et al. 2015]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3" cstate="print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4392"/>
          <a:stretch/>
        </p:blipFill>
        <p:spPr>
          <a:xfrm>
            <a:off x="9835480" y="3538736"/>
            <a:ext cx="4602121" cy="144016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07790" y="5122912"/>
            <a:ext cx="2857500" cy="160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551519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026836" y="165973"/>
            <a:ext cx="8499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>
                <a:latin typeface="+mj-lt"/>
                <a:cs typeface="Times New Roman" panose="02020603050405020304" pitchFamily="18" charset="0"/>
              </a:rPr>
              <a:t>Input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473557" y="165973"/>
            <a:ext cx="17722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dirty="0">
                <a:latin typeface="+mj-lt"/>
                <a:cs typeface="Times New Roman" panose="02020603050405020304" pitchFamily="18" charset="0"/>
              </a:rPr>
              <a:t>Style Image I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2379086" y="165973"/>
            <a:ext cx="14086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dirty="0">
                <a:latin typeface="+mj-lt"/>
                <a:cs typeface="Times New Roman" panose="02020603050405020304" pitchFamily="18" charset="0"/>
              </a:rPr>
              <a:t>CycleGAN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346197" y="165973"/>
            <a:ext cx="18428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dirty="0">
                <a:latin typeface="+mj-lt"/>
                <a:cs typeface="Times New Roman" panose="02020603050405020304" pitchFamily="18" charset="0"/>
              </a:rPr>
              <a:t>Style image II</a:t>
            </a:r>
          </a:p>
        </p:txBody>
      </p:sp>
      <p:pic>
        <p:nvPicPr>
          <p:cNvPr id="8" name="Picture 6" descr="http://kancho.banatao.berkeley.edu:4000/images/style-transfer/original/1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00" y="586408"/>
            <a:ext cx="2816185" cy="365224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9" name="Group 8"/>
          <p:cNvGrpSpPr/>
          <p:nvPr/>
        </p:nvGrpSpPr>
        <p:grpSpPr>
          <a:xfrm>
            <a:off x="2951605" y="586408"/>
            <a:ext cx="2816185" cy="3659610"/>
            <a:chOff x="7021286" y="709958"/>
            <a:chExt cx="2692089" cy="3498349"/>
          </a:xfrm>
        </p:grpSpPr>
        <p:pic>
          <p:nvPicPr>
            <p:cNvPr id="10" name="Picture 9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21286" y="709958"/>
              <a:ext cx="2692089" cy="3498349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11" name="Picture 10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879795" y="3124693"/>
              <a:ext cx="809651" cy="1027581"/>
            </a:xfrm>
            <a:prstGeom prst="rect">
              <a:avLst/>
            </a:prstGeom>
            <a:ln w="38100" cap="sq">
              <a:solidFill>
                <a:srgbClr val="000000"/>
              </a:solidFill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</p:spPr>
        </p:pic>
      </p:grpSp>
      <p:pic>
        <p:nvPicPr>
          <p:cNvPr id="12" name="Picture 11" descr="http://kancho.banatao.berkeley.edu:4000/images/style-transfer/vangogh/17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75321" y="586408"/>
            <a:ext cx="2816185" cy="365224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3" name="Group 12"/>
          <p:cNvGrpSpPr/>
          <p:nvPr/>
        </p:nvGrpSpPr>
        <p:grpSpPr>
          <a:xfrm>
            <a:off x="5859511" y="586408"/>
            <a:ext cx="2816184" cy="3659610"/>
            <a:chOff x="5586969" y="364443"/>
            <a:chExt cx="2692088" cy="3498349"/>
          </a:xfrm>
        </p:grpSpPr>
        <p:pic>
          <p:nvPicPr>
            <p:cNvPr id="14" name="Picture 1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86969" y="364443"/>
              <a:ext cx="2692088" cy="3498349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15" name="Picture 14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445478" y="3025303"/>
              <a:ext cx="809651" cy="809651"/>
            </a:xfrm>
            <a:prstGeom prst="rect">
              <a:avLst/>
            </a:prstGeom>
            <a:ln w="38100" cap="sq">
              <a:solidFill>
                <a:srgbClr val="000000"/>
              </a:solidFill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</p:spPr>
        </p:pic>
      </p:grpSp>
      <p:pic>
        <p:nvPicPr>
          <p:cNvPr id="16" name="Picture 15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768490" y="586408"/>
            <a:ext cx="2810513" cy="365224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Box 16"/>
          <p:cNvSpPr txBox="1"/>
          <p:nvPr/>
        </p:nvSpPr>
        <p:spPr>
          <a:xfrm>
            <a:off x="9071457" y="165973"/>
            <a:ext cx="22045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dirty="0">
                <a:latin typeface="+mj-lt"/>
                <a:cs typeface="Times New Roman" panose="02020603050405020304" pitchFamily="18" charset="0"/>
              </a:rPr>
              <a:t>Entire collection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Box 17"/>
              <p:cNvSpPr txBox="1"/>
              <p:nvPr/>
            </p:nvSpPr>
            <p:spPr>
              <a:xfrm>
                <a:off x="5612458" y="4212700"/>
                <a:ext cx="3405484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3200" dirty="0">
                    <a:latin typeface="+mj-lt"/>
                    <a:cs typeface="Times New Roman" panose="02020603050405020304" pitchFamily="18" charset="0"/>
                  </a:rPr>
                  <a:t>Photo </a:t>
                </a:r>
                <a14:m>
                  <m:oMath xmlns:m="http://schemas.openxmlformats.org/officeDocument/2006/math">
                    <m:r>
                      <a:rPr lang="en-US" sz="3200" b="0" i="1" smtClean="0">
                        <a:latin typeface="Cambria Math" panose="02040503050406030204" pitchFamily="18" charset="0"/>
                        <a:cs typeface="Times New Roman" panose="02020603050405020304" pitchFamily="18" charset="0"/>
                      </a:rPr>
                      <m:t>→</m:t>
                    </m:r>
                  </m:oMath>
                </a14:m>
                <a:r>
                  <a:rPr lang="en-US" sz="3200" dirty="0">
                    <a:latin typeface="+mj-lt"/>
                    <a:cs typeface="Times New Roman" panose="02020603050405020304" pitchFamily="18" charset="0"/>
                  </a:rPr>
                  <a:t> Van Gogh </a:t>
                </a:r>
              </a:p>
            </p:txBody>
          </p:sp>
        </mc:Choice>
        <mc:Fallback xmlns="">
          <p:sp>
            <p:nvSpPr>
              <p:cNvPr id="18" name="TextBox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12458" y="4212700"/>
                <a:ext cx="3405484" cy="584775"/>
              </a:xfrm>
              <a:prstGeom prst="rect">
                <a:avLst/>
              </a:prstGeom>
              <a:blipFill>
                <a:blip r:embed="rId9"/>
                <a:stretch>
                  <a:fillRect l="-4659" t="-12500" r="-3584" b="-3437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1" name="Picture 20"/>
          <p:cNvPicPr>
            <a:picLocks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00" y="5518679"/>
            <a:ext cx="2812967" cy="220062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2" name="Picture 21"/>
          <p:cNvPicPr>
            <a:picLocks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78253" y="5518679"/>
            <a:ext cx="2812967" cy="220062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3" name="Picture 22"/>
          <p:cNvPicPr>
            <a:picLocks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69614" y="5511001"/>
            <a:ext cx="2812967" cy="220062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4" name="Picture 23"/>
          <p:cNvPicPr>
            <a:picLocks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0976" y="5518679"/>
            <a:ext cx="2812967" cy="220062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5" name="Picture 24"/>
          <p:cNvPicPr>
            <a:picLocks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53214" y="5518679"/>
            <a:ext cx="2812967" cy="220062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Box 25"/>
              <p:cNvSpPr txBox="1"/>
              <p:nvPr/>
            </p:nvSpPr>
            <p:spPr>
              <a:xfrm>
                <a:off x="5992851" y="7706489"/>
                <a:ext cx="2644698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3200" dirty="0">
                    <a:latin typeface="+mj-lt"/>
                    <a:cs typeface="Times New Roman" panose="02020603050405020304" pitchFamily="18" charset="0"/>
                  </a:rPr>
                  <a:t>horse  </a:t>
                </a:r>
                <a14:m>
                  <m:oMath xmlns:m="http://schemas.openxmlformats.org/officeDocument/2006/math">
                    <m:r>
                      <a:rPr lang="en-US" sz="3200" b="0" i="1" smtClean="0">
                        <a:latin typeface="Cambria Math" panose="02040503050406030204" pitchFamily="18" charset="0"/>
                        <a:cs typeface="Times New Roman" panose="02020603050405020304" pitchFamily="18" charset="0"/>
                      </a:rPr>
                      <m:t>→</m:t>
                    </m:r>
                  </m:oMath>
                </a14:m>
                <a:r>
                  <a:rPr lang="en-US" sz="3200" dirty="0">
                    <a:latin typeface="+mj-lt"/>
                    <a:cs typeface="Times New Roman" panose="02020603050405020304" pitchFamily="18" charset="0"/>
                  </a:rPr>
                  <a:t> zebra</a:t>
                </a:r>
              </a:p>
            </p:txBody>
          </p:sp>
        </mc:Choice>
        <mc:Fallback xmlns="">
          <p:sp>
            <p:nvSpPr>
              <p:cNvPr id="26" name="TextBox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92851" y="7706489"/>
                <a:ext cx="2644698" cy="584775"/>
              </a:xfrm>
              <a:prstGeom prst="rect">
                <a:avLst/>
              </a:prstGeom>
              <a:blipFill>
                <a:blip r:embed="rId15"/>
                <a:stretch>
                  <a:fillRect l="-5760" t="-12500" r="-5069" b="-3437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7" name="Picture 26"/>
          <p:cNvPicPr>
            <a:picLocks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4326" y="6961840"/>
            <a:ext cx="861112" cy="71759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8" name="Picture 27"/>
          <p:cNvPicPr>
            <a:picLocks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72964" y="6961840"/>
            <a:ext cx="861112" cy="71759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34" name="TextBox 33"/>
          <p:cNvSpPr txBox="1"/>
          <p:nvPr/>
        </p:nvSpPr>
        <p:spPr>
          <a:xfrm>
            <a:off x="1025227" y="5093295"/>
            <a:ext cx="8499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>
                <a:latin typeface="+mj-lt"/>
                <a:cs typeface="Times New Roman" panose="02020603050405020304" pitchFamily="18" charset="0"/>
              </a:rPr>
              <a:t>Input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3476763" y="5093295"/>
            <a:ext cx="17658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dirty="0">
                <a:latin typeface="+mj-lt"/>
                <a:cs typeface="Times New Roman" panose="02020603050405020304" pitchFamily="18" charset="0"/>
              </a:rPr>
              <a:t>Style image I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12380409" y="5093295"/>
            <a:ext cx="14086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dirty="0">
                <a:latin typeface="+mj-lt"/>
                <a:cs typeface="Times New Roman" panose="02020603050405020304" pitchFamily="18" charset="0"/>
              </a:rPr>
              <a:t>CycleGAN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6346053" y="5093295"/>
            <a:ext cx="18428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dirty="0">
                <a:latin typeface="+mj-lt"/>
                <a:cs typeface="Times New Roman" panose="02020603050405020304" pitchFamily="18" charset="0"/>
              </a:rPr>
              <a:t>Style image II</a:t>
            </a:r>
          </a:p>
        </p:txBody>
      </p:sp>
      <p:sp>
        <p:nvSpPr>
          <p:cNvPr id="38" name="TextBox 37"/>
          <p:cNvSpPr txBox="1"/>
          <p:nvPr/>
        </p:nvSpPr>
        <p:spPr>
          <a:xfrm>
            <a:off x="9073808" y="5093295"/>
            <a:ext cx="22045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dirty="0">
                <a:latin typeface="+mj-lt"/>
                <a:cs typeface="Times New Roman" panose="02020603050405020304" pitchFamily="18" charset="0"/>
              </a:rPr>
              <a:t>Entire collection</a:t>
            </a:r>
          </a:p>
        </p:txBody>
      </p:sp>
    </p:spTree>
    <p:extLst>
      <p:ext uri="{BB962C8B-B14F-4D97-AF65-F5344CB8AC3E}">
        <p14:creationId xmlns:p14="http://schemas.microsoft.com/office/powerpoint/2010/main" val="53507073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17" grpId="0"/>
      <p:bldP spid="18" grpId="0"/>
      <p:bldP spid="26" grpId="0"/>
      <p:bldP spid="34" grpId="0"/>
      <p:bldP spid="35" grpId="0"/>
      <p:bldP spid="36" grpId="0"/>
      <p:bldP spid="37" grpId="0"/>
      <p:bldP spid="38" grpId="0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8.5|19.6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6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6.6|42.7|2.8|15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2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.5|46.2|2.5|2|1.6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.5|46.2|2.5|2|1.6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.5|46.2|2.5|2|1.6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1|0.9|13.1|8.6|19.5|8.9|9.9|10.6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9|1|1.8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5|0.4|0.6|0.6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2.8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.2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.8|3.9|4.5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.8|3.9|4.5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8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3|5.6"/>
</p:tagLst>
</file>

<file path=ppt/theme/theme1.xml><?xml version="1.0" encoding="utf-8"?>
<a:theme xmlns:a="http://schemas.openxmlformats.org/drawingml/2006/main" name="Tema de Office">
  <a:themeElements>
    <a:clrScheme name="Oficina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icina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icina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icina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2415</Words>
  <Application>Microsoft Macintosh PowerPoint</Application>
  <PresentationFormat>Custom</PresentationFormat>
  <Paragraphs>675</Paragraphs>
  <Slides>107</Slides>
  <Notes>80</Notes>
  <HiddenSlides>10</HiddenSlides>
  <MMClips>11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107</vt:i4>
      </vt:variant>
    </vt:vector>
  </HeadingPairs>
  <TitlesOfParts>
    <vt:vector size="119" baseType="lpstr">
      <vt:lpstr>Adobe Clean</vt:lpstr>
      <vt:lpstr>Adobe 繁黑體 Std B</vt:lpstr>
      <vt:lpstr>Calibri</vt:lpstr>
      <vt:lpstr>Cambria Math</vt:lpstr>
      <vt:lpstr>Helvetica</vt:lpstr>
      <vt:lpstr>Helvetica Light</vt:lpstr>
      <vt:lpstr>Mangal</vt:lpstr>
      <vt:lpstr>Times New Roman</vt:lpstr>
      <vt:lpstr>Wingdings</vt:lpstr>
      <vt:lpstr>宋体</vt:lpstr>
      <vt:lpstr>Arial</vt:lpstr>
      <vt:lpstr>Tema de Office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Man-Computer Symbiosis</vt:lpstr>
      <vt:lpstr>Sketchpad</vt:lpstr>
      <vt:lpstr>PowerPoint Presentation</vt:lpstr>
      <vt:lpstr>What makes an image look real?</vt:lpstr>
      <vt:lpstr>What makes an image look fake?</vt:lpstr>
      <vt:lpstr>Deep Generative Models</vt:lpstr>
      <vt:lpstr>Generative Adversarial Networks (GANs)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Images generated by GANs</vt:lpstr>
      <vt:lpstr>Explore the GANs latent space</vt:lpstr>
      <vt:lpstr>Limitations of GANs</vt:lpstr>
      <vt:lpstr>Limitations of GANs</vt:lpstr>
      <vt:lpstr>Controllable Image Generation</vt:lpstr>
      <vt:lpstr>PowerPoint Presentation</vt:lpstr>
      <vt:lpstr>Manipulating the Latent Vector</vt:lpstr>
      <vt:lpstr>Manipulating the Latent Vector</vt:lpstr>
      <vt:lpstr>Manipulating the Latent Vector</vt:lpstr>
      <vt:lpstr>Product Design</vt:lpstr>
      <vt:lpstr>Overview</vt:lpstr>
      <vt:lpstr>Overview</vt:lpstr>
      <vt:lpstr>Edit Transfer via Generalized Optical Flow</vt:lpstr>
      <vt:lpstr>Edit Transfer via Generalized Optical Flow</vt:lpstr>
      <vt:lpstr>Edit Transfer via Generalized Optical Flow</vt:lpstr>
      <vt:lpstr>Editing handbags</vt:lpstr>
      <vt:lpstr>Editing shoes</vt:lpstr>
      <vt:lpstr>PowerPoint Presentation</vt:lpstr>
      <vt:lpstr>PowerPoint Presentation</vt:lpstr>
      <vt:lpstr>Image-to-Image Translation</vt:lpstr>
      <vt:lpstr>pix2pix: Image-to-Image Translation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User-Guided Colorization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Results</vt:lpstr>
      <vt:lpstr>Collection Style Transfer</vt:lpstr>
      <vt:lpstr>PowerPoint Presentation</vt:lpstr>
      <vt:lpstr>Monet’s paintings → photos</vt:lpstr>
      <vt:lpstr>Monet’s paintings → photos</vt:lpstr>
      <vt:lpstr>PowerPoint Presentation</vt:lpstr>
      <vt:lpstr>PowerPoint Presentation</vt:lpstr>
      <vt:lpstr>PowerPoint Presentation</vt:lpstr>
      <vt:lpstr>Failure cases</vt:lpstr>
      <vt:lpstr>PowerPoint Presentation</vt:lpstr>
      <vt:lpstr>PowerPoint Presentation</vt:lpstr>
      <vt:lpstr>PowerPoint Presentation</vt:lpstr>
      <vt:lpstr>PowerPoint Presentation</vt:lpstr>
      <vt:lpstr>Applications</vt:lpstr>
      <vt:lpstr>CG2Real: GTA5 → real streetview</vt:lpstr>
      <vt:lpstr>Real2CG: real streetview → GTA</vt:lpstr>
      <vt:lpstr>PowerPoint Presentation</vt:lpstr>
      <vt:lpstr>PowerPoint Presentation</vt:lpstr>
      <vt:lpstr>PowerPoint Presentation</vt:lpstr>
      <vt:lpstr>Latest development at CVPR 2018</vt:lpstr>
      <vt:lpstr>Latest development at CVPR 2018</vt:lpstr>
      <vt:lpstr>Latest development at CVPR 2018</vt:lpstr>
      <vt:lpstr>PowerPoint Presentation</vt:lpstr>
      <vt:lpstr>Latest from #CycleGAN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Things I have learned</vt:lpstr>
      <vt:lpstr>Thank You!</vt:lpstr>
      <vt:lpstr>Questions?</vt:lpstr>
      <vt:lpstr>Training Details: Objective function</vt:lpstr>
      <vt:lpstr>Training Details: Objective function</vt:lpstr>
      <vt:lpstr>Training Details: Discriminator D</vt:lpstr>
      <vt:lpstr>PowerPoint Presentation</vt:lpstr>
      <vt:lpstr>Training Details: Generator G</vt:lpstr>
      <vt:lpstr>Training Details: Objective</vt:lpstr>
      <vt:lpstr>Training Details: Generator G</vt:lpstr>
      <vt:lpstr>Neural Style Transfer [Gatys et al. 2015]</vt:lpstr>
      <vt:lpstr>PowerPoint Presentation</vt:lpstr>
    </vt:vector>
  </TitlesOfParts>
  <LinksUpToDate>false</LinksUpToDate>
  <SharedDoc>false</SharedDoc>
  <HyperlinksChanged>false</HyperlinksChanged>
  <AppVersion>15.0032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2017-07-10T20:22:06Z</dcterms:created>
  <dcterms:modified xsi:type="dcterms:W3CDTF">2018-04-29T23:16:45Z</dcterms:modified>
</cp:coreProperties>
</file>