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tags/tag20.xml" ContentType="application/vnd.openxmlformats-officedocument.presentationml.tags+xml"/>
  <Override PartName="/ppt/notesSlides/notesSlide39.xml" ContentType="application/vnd.openxmlformats-officedocument.presentationml.notesSlide+xml"/>
  <Override PartName="/ppt/tags/tag2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2.xml" ContentType="application/vnd.openxmlformats-officedocument.themeOverr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3"/>
  </p:notesMasterIdLst>
  <p:handoutMasterIdLst>
    <p:handoutMasterId r:id="rId54"/>
  </p:handoutMasterIdLst>
  <p:sldIdLst>
    <p:sldId id="308" r:id="rId2"/>
    <p:sldId id="553" r:id="rId3"/>
    <p:sldId id="554" r:id="rId4"/>
    <p:sldId id="555" r:id="rId5"/>
    <p:sldId id="622" r:id="rId6"/>
    <p:sldId id="556" r:id="rId7"/>
    <p:sldId id="600" r:id="rId8"/>
    <p:sldId id="601" r:id="rId9"/>
    <p:sldId id="557" r:id="rId10"/>
    <p:sldId id="583" r:id="rId11"/>
    <p:sldId id="634" r:id="rId12"/>
    <p:sldId id="586" r:id="rId13"/>
    <p:sldId id="587" r:id="rId14"/>
    <p:sldId id="588" r:id="rId15"/>
    <p:sldId id="589" r:id="rId16"/>
    <p:sldId id="590" r:id="rId17"/>
    <p:sldId id="591" r:id="rId18"/>
    <p:sldId id="592" r:id="rId19"/>
    <p:sldId id="593" r:id="rId20"/>
    <p:sldId id="594" r:id="rId21"/>
    <p:sldId id="595" r:id="rId22"/>
    <p:sldId id="596" r:id="rId23"/>
    <p:sldId id="624" r:id="rId24"/>
    <p:sldId id="625" r:id="rId25"/>
    <p:sldId id="558" r:id="rId26"/>
    <p:sldId id="559" r:id="rId27"/>
    <p:sldId id="560" r:id="rId28"/>
    <p:sldId id="561" r:id="rId29"/>
    <p:sldId id="627" r:id="rId30"/>
    <p:sldId id="630" r:id="rId31"/>
    <p:sldId id="564" r:id="rId32"/>
    <p:sldId id="565" r:id="rId33"/>
    <p:sldId id="566" r:id="rId34"/>
    <p:sldId id="632" r:id="rId35"/>
    <p:sldId id="568" r:id="rId36"/>
    <p:sldId id="631" r:id="rId37"/>
    <p:sldId id="570" r:id="rId38"/>
    <p:sldId id="571" r:id="rId39"/>
    <p:sldId id="572" r:id="rId40"/>
    <p:sldId id="573" r:id="rId41"/>
    <p:sldId id="574" r:id="rId42"/>
    <p:sldId id="577" r:id="rId43"/>
    <p:sldId id="598" r:id="rId44"/>
    <p:sldId id="578" r:id="rId45"/>
    <p:sldId id="626" r:id="rId46"/>
    <p:sldId id="579" r:id="rId47"/>
    <p:sldId id="608" r:id="rId48"/>
    <p:sldId id="633" r:id="rId49"/>
    <p:sldId id="603" r:id="rId50"/>
    <p:sldId id="605" r:id="rId51"/>
    <p:sldId id="520" r:id="rId52"/>
  </p:sldIdLst>
  <p:sldSz cx="14630400" cy="8229600"/>
  <p:notesSz cx="6858000" cy="9144000"/>
  <p:defaultTextStyle>
    <a:defPPr>
      <a:defRPr lang="es-E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592">
          <p15:clr>
            <a:srgbClr val="A4A3A4"/>
          </p15:clr>
        </p15:guide>
        <p15:guide id="4"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1F1F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6" autoAdjust="0"/>
    <p:restoredTop sz="82938" autoAdjust="0"/>
  </p:normalViewPr>
  <p:slideViewPr>
    <p:cSldViewPr>
      <p:cViewPr varScale="1">
        <p:scale>
          <a:sx n="62" d="100"/>
          <a:sy n="62" d="100"/>
        </p:scale>
        <p:origin x="480" y="48"/>
      </p:cViewPr>
      <p:guideLst>
        <p:guide orient="horz" pos="1620"/>
        <p:guide pos="2880"/>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FD750C-FA67-49B5-91AC-D57DF3776E99}" type="datetimeFigureOut">
              <a:rPr lang="en-US" smtClean="0"/>
              <a:t>10/12/2016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67EA6F-131B-4C94-A96A-6B4A185B3545}" type="slidenum">
              <a:rPr lang="en-US" smtClean="0"/>
              <a:t>‹#›</a:t>
            </a:fld>
            <a:endParaRPr lang="en-US"/>
          </a:p>
        </p:txBody>
      </p:sp>
    </p:spTree>
    <p:extLst>
      <p:ext uri="{BB962C8B-B14F-4D97-AF65-F5344CB8AC3E}">
        <p14:creationId xmlns:p14="http://schemas.microsoft.com/office/powerpoint/2010/main" val="2542503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8EF0CC-3B63-44DF-AB92-2EEECBE7991A}" type="datetimeFigureOut">
              <a:rPr lang="es-ES" smtClean="0"/>
              <a:t>12/10/2016</a:t>
            </a:fld>
            <a:endParaRPr lang="es-ES"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7FEA5E-F7F5-4500-A602-A04F11FD5847}" type="slidenum">
              <a:rPr lang="es-ES" smtClean="0"/>
              <a:t>‹#›</a:t>
            </a:fld>
            <a:endParaRPr lang="es-ES" dirty="0"/>
          </a:p>
        </p:txBody>
      </p:sp>
    </p:spTree>
    <p:extLst>
      <p:ext uri="{BB962C8B-B14F-4D97-AF65-F5344CB8AC3E}">
        <p14:creationId xmlns:p14="http://schemas.microsoft.com/office/powerpoint/2010/main" val="3867454027"/>
      </p:ext>
    </p:extLst>
  </p:cSld>
  <p:clrMap bg1="lt1" tx1="dk1" bg2="lt2" tx2="dk2" accent1="accent1" accent2="accent2" accent3="accent3" accent4="accent4" accent5="accent5" accent6="accent6" hlink="hlink" folHlink="folHlink"/>
  <p:notesStyle>
    <a:lvl1pPr marL="0" algn="l" defTabSz="1463040" rtl="0" eaLnBrk="1" latinLnBrk="0" hangingPunct="1">
      <a:defRPr sz="1900" kern="1200">
        <a:solidFill>
          <a:schemeClr val="tx1"/>
        </a:solidFill>
        <a:latin typeface="+mn-lt"/>
        <a:ea typeface="+mn-ea"/>
        <a:cs typeface="+mn-cs"/>
      </a:defRPr>
    </a:lvl1pPr>
    <a:lvl2pPr marL="731520" algn="l" defTabSz="1463040" rtl="0" eaLnBrk="1" latinLnBrk="0" hangingPunct="1">
      <a:defRPr sz="1900" kern="1200">
        <a:solidFill>
          <a:schemeClr val="tx1"/>
        </a:solidFill>
        <a:latin typeface="+mn-lt"/>
        <a:ea typeface="+mn-ea"/>
        <a:cs typeface="+mn-cs"/>
      </a:defRPr>
    </a:lvl2pPr>
    <a:lvl3pPr marL="1463040" algn="l" defTabSz="1463040" rtl="0" eaLnBrk="1" latinLnBrk="0" hangingPunct="1">
      <a:defRPr sz="1900" kern="1200">
        <a:solidFill>
          <a:schemeClr val="tx1"/>
        </a:solidFill>
        <a:latin typeface="+mn-lt"/>
        <a:ea typeface="+mn-ea"/>
        <a:cs typeface="+mn-cs"/>
      </a:defRPr>
    </a:lvl3pPr>
    <a:lvl4pPr marL="2194560" algn="l" defTabSz="1463040" rtl="0" eaLnBrk="1" latinLnBrk="0" hangingPunct="1">
      <a:defRPr sz="1900" kern="1200">
        <a:solidFill>
          <a:schemeClr val="tx1"/>
        </a:solidFill>
        <a:latin typeface="+mn-lt"/>
        <a:ea typeface="+mn-ea"/>
        <a:cs typeface="+mn-cs"/>
      </a:defRPr>
    </a:lvl4pPr>
    <a:lvl5pPr marL="2926080" algn="l" defTabSz="1463040" rtl="0" eaLnBrk="1" latinLnBrk="0" hangingPunct="1">
      <a:defRPr sz="1900" kern="1200">
        <a:solidFill>
          <a:schemeClr val="tx1"/>
        </a:solidFill>
        <a:latin typeface="+mn-lt"/>
        <a:ea typeface="+mn-ea"/>
        <a:cs typeface="+mn-cs"/>
      </a:defRPr>
    </a:lvl5pPr>
    <a:lvl6pPr marL="3657600" algn="l" defTabSz="1463040" rtl="0" eaLnBrk="1" latinLnBrk="0" hangingPunct="1">
      <a:defRPr sz="1900" kern="1200">
        <a:solidFill>
          <a:schemeClr val="tx1"/>
        </a:solidFill>
        <a:latin typeface="+mn-lt"/>
        <a:ea typeface="+mn-ea"/>
        <a:cs typeface="+mn-cs"/>
      </a:defRPr>
    </a:lvl6pPr>
    <a:lvl7pPr marL="4389120" algn="l" defTabSz="1463040" rtl="0" eaLnBrk="1" latinLnBrk="0" hangingPunct="1">
      <a:defRPr sz="1900" kern="1200">
        <a:solidFill>
          <a:schemeClr val="tx1"/>
        </a:solidFill>
        <a:latin typeface="+mn-lt"/>
        <a:ea typeface="+mn-ea"/>
        <a:cs typeface="+mn-cs"/>
      </a:defRPr>
    </a:lvl7pPr>
    <a:lvl8pPr marL="5120640" algn="l" defTabSz="1463040" rtl="0" eaLnBrk="1" latinLnBrk="0" hangingPunct="1">
      <a:defRPr sz="1900" kern="1200">
        <a:solidFill>
          <a:schemeClr val="tx1"/>
        </a:solidFill>
        <a:latin typeface="+mn-lt"/>
        <a:ea typeface="+mn-ea"/>
        <a:cs typeface="+mn-cs"/>
      </a:defRPr>
    </a:lvl8pPr>
    <a:lvl9pPr marL="5852160" algn="l" defTabSz="1463040"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Bicycle_whee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n.wikipedia.org/wiki/Sense_of_balance" TargetMode="External"/><Relationship Id="rId4" Type="http://schemas.openxmlformats.org/officeDocument/2006/relationships/hyperlink" Target="https://en.wikipedia.org/wiki/Bicycl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67FEA5E-F7F5-4500-A602-A04F11FD5847}" type="slidenum">
              <a:rPr lang="es-ES" smtClean="0"/>
              <a:t>1</a:t>
            </a:fld>
            <a:endParaRPr lang="es-ES" dirty="0"/>
          </a:p>
        </p:txBody>
      </p:sp>
    </p:spTree>
    <p:extLst>
      <p:ext uri="{BB962C8B-B14F-4D97-AF65-F5344CB8AC3E}">
        <p14:creationId xmlns:p14="http://schemas.microsoft.com/office/powerpoint/2010/main" val="74330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present two kinds of</a:t>
            </a:r>
            <a:r>
              <a:rPr lang="en-US" baseline="0" dirty="0"/>
              <a:t>  ways of modeling natural image manifold: in the first part, we consider a realistic image lie on the manifold if it is predicted as realistic by a CNN classifier. In the second part, we will use image generation model to represent the natural image manifold.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10</a:t>
            </a:fld>
            <a:endParaRPr lang="es-ES" dirty="0"/>
          </a:p>
        </p:txBody>
      </p:sp>
    </p:spTree>
    <p:extLst>
      <p:ext uri="{BB962C8B-B14F-4D97-AF65-F5344CB8AC3E}">
        <p14:creationId xmlns:p14="http://schemas.microsoft.com/office/powerpoint/2010/main" val="233340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image compositing as a study case. </a:t>
            </a:r>
          </a:p>
          <a:p>
            <a:r>
              <a:rPr lang="en-US" dirty="0"/>
              <a:t>So</a:t>
            </a:r>
            <a:r>
              <a:rPr lang="en-US" baseline="0" dirty="0"/>
              <a:t> w</a:t>
            </a:r>
            <a:r>
              <a:rPr lang="en-US" dirty="0"/>
              <a:t>hat is a composite image? </a:t>
            </a:r>
          </a:p>
          <a:p>
            <a:r>
              <a:rPr lang="en-US" dirty="0"/>
              <a:t>To produce a composite image, we combine a foreground object (such as this red</a:t>
            </a:r>
            <a:r>
              <a:rPr lang="en-US" baseline="0" dirty="0"/>
              <a:t> car) with a masked background (such as this parking lot)  together.</a:t>
            </a:r>
            <a:endParaRPr lang="en-US" dirty="0"/>
          </a:p>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11</a:t>
            </a:fld>
            <a:endParaRPr lang="es-ES" dirty="0"/>
          </a:p>
        </p:txBody>
      </p:sp>
    </p:spTree>
    <p:extLst>
      <p:ext uri="{BB962C8B-B14F-4D97-AF65-F5344CB8AC3E}">
        <p14:creationId xmlns:p14="http://schemas.microsoft.com/office/powerpoint/2010/main" val="80685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baseline="0" dirty="0">
                <a:solidFill>
                  <a:schemeClr val="tx1"/>
                </a:solidFill>
                <a:effectLst/>
                <a:latin typeface="+mn-lt"/>
                <a:ea typeface="+mn-ea"/>
                <a:cs typeface="+mn-cs"/>
              </a:rPr>
              <a:t>In our implementation, w</a:t>
            </a:r>
            <a:r>
              <a:rPr lang="en-US" sz="1900" i="0" kern="1200" dirty="0">
                <a:solidFill>
                  <a:schemeClr val="tx1"/>
                </a:solidFill>
                <a:effectLst/>
                <a:latin typeface="+mn-lt"/>
                <a:ea typeface="+mn-ea"/>
                <a:cs typeface="+mn-cs"/>
              </a:rPr>
              <a:t>e train a convolutional</a:t>
            </a:r>
            <a:r>
              <a:rPr lang="en-US" sz="1900" i="0" kern="1200" baseline="0" dirty="0">
                <a:solidFill>
                  <a:schemeClr val="tx1"/>
                </a:solidFill>
                <a:effectLst/>
                <a:latin typeface="+mn-lt"/>
                <a:ea typeface="+mn-ea"/>
                <a:cs typeface="+mn-cs"/>
              </a:rPr>
              <a:t> neural network </a:t>
            </a:r>
            <a:r>
              <a:rPr lang="en-US" sz="1900" i="0" kern="1200" dirty="0">
                <a:solidFill>
                  <a:schemeClr val="tx1"/>
                </a:solidFill>
                <a:effectLst/>
                <a:latin typeface="+mn-lt"/>
                <a:ea typeface="+mn-ea"/>
                <a:cs typeface="+mn-cs"/>
              </a:rPr>
              <a:t>to distinguish natural from automatically generated image composites.</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In fact, our model seems to pick up on cues about visual realism.</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For example, our</a:t>
            </a:r>
            <a:r>
              <a:rPr lang="en-US" sz="1900" i="0" kern="1200" baseline="0" dirty="0">
                <a:solidFill>
                  <a:schemeClr val="tx1"/>
                </a:solidFill>
                <a:effectLst/>
                <a:latin typeface="+mn-lt"/>
                <a:ea typeface="+mn-ea"/>
                <a:cs typeface="+mn-cs"/>
              </a:rPr>
              <a:t> model places these two green </a:t>
            </a:r>
            <a:r>
              <a:rPr lang="en-US" sz="1900" i="0" kern="1200" dirty="0">
                <a:solidFill>
                  <a:schemeClr val="tx1"/>
                </a:solidFill>
                <a:effectLst/>
                <a:latin typeface="+mn-lt"/>
                <a:ea typeface="+mn-ea"/>
                <a:cs typeface="+mn-cs"/>
              </a:rPr>
              <a:t>composites close to the decision boundary – these turn out to be composites which most of our human subjects thought were real images</a:t>
            </a:r>
          </a:p>
          <a:p>
            <a:br>
              <a:rPr lang="en-US" sz="190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12</a:t>
            </a:fld>
            <a:endParaRPr lang="es-ES" dirty="0"/>
          </a:p>
        </p:txBody>
      </p:sp>
    </p:spTree>
    <p:extLst>
      <p:ext uri="{BB962C8B-B14F-4D97-AF65-F5344CB8AC3E}">
        <p14:creationId xmlns:p14="http://schemas.microsoft.com/office/powerpoint/2010/main" val="347713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How can</a:t>
            </a:r>
            <a:r>
              <a:rPr lang="en-US" sz="1900" i="0" kern="1200" baseline="0" dirty="0">
                <a:solidFill>
                  <a:schemeClr val="tx1"/>
                </a:solidFill>
                <a:effectLst/>
                <a:latin typeface="+mn-lt"/>
                <a:ea typeface="+mn-ea"/>
                <a:cs typeface="+mn-cs"/>
              </a:rPr>
              <a:t> we automatically generate composite images for training? </a:t>
            </a:r>
          </a:p>
          <a:p>
            <a:r>
              <a:rPr lang="en-US" sz="1900" i="0" kern="1200" dirty="0">
                <a:solidFill>
                  <a:schemeClr val="tx1"/>
                </a:solidFill>
                <a:effectLst/>
                <a:latin typeface="+mn-lt"/>
                <a:ea typeface="+mn-ea"/>
                <a:cs typeface="+mn-cs"/>
              </a:rPr>
              <a:t>Given an original photo with a</a:t>
            </a:r>
            <a:r>
              <a:rPr lang="en-US" sz="1900" i="0" kern="1200" baseline="0" dirty="0">
                <a:solidFill>
                  <a:schemeClr val="tx1"/>
                </a:solidFill>
                <a:effectLst/>
                <a:latin typeface="+mn-lt"/>
                <a:ea typeface="+mn-ea"/>
                <a:cs typeface="+mn-cs"/>
              </a:rPr>
              <a:t>n </a:t>
            </a:r>
            <a:r>
              <a:rPr lang="en-US" sz="1900" i="0" kern="1200" dirty="0">
                <a:solidFill>
                  <a:schemeClr val="tx1"/>
                </a:solidFill>
                <a:effectLst/>
                <a:latin typeface="+mn-lt"/>
                <a:ea typeface="+mn-ea"/>
                <a:cs typeface="+mn-cs"/>
              </a:rPr>
              <a:t>object and its object mask, we search for new objects whose object mask matches well the shape of</a:t>
            </a:r>
            <a:r>
              <a:rPr lang="en-US" sz="1900" i="0" kern="1200" baseline="0" dirty="0">
                <a:solidFill>
                  <a:schemeClr val="tx1"/>
                </a:solidFill>
                <a:effectLst/>
                <a:latin typeface="+mn-lt"/>
                <a:ea typeface="+mn-ea"/>
                <a:cs typeface="+mn-cs"/>
              </a:rPr>
              <a:t> original object</a:t>
            </a:r>
            <a:r>
              <a:rPr lang="en-US" sz="1900" i="0" kern="1200" dirty="0">
                <a:solidFill>
                  <a:schemeClr val="tx1"/>
                </a:solidFill>
                <a:effectLst/>
                <a:latin typeface="+mn-lt"/>
                <a:ea typeface="+mn-ea"/>
                <a:cs typeface="+mn-cs"/>
              </a:rPr>
              <a:t>, and replace the target object with them. </a:t>
            </a:r>
            <a:br>
              <a:rPr lang="en-US" sz="1900" i="0" kern="1200" dirty="0">
                <a:solidFill>
                  <a:schemeClr val="tx1"/>
                </a:solidFill>
                <a:effectLst/>
                <a:latin typeface="+mn-lt"/>
                <a:ea typeface="+mn-ea"/>
                <a:cs typeface="+mn-cs"/>
              </a:rPr>
            </a:br>
            <a:endParaRPr lang="en-US" sz="1900" i="0" kern="1200" dirty="0">
              <a:solidFill>
                <a:schemeClr val="tx1"/>
              </a:solidFill>
              <a:effectLst/>
              <a:latin typeface="+mn-lt"/>
              <a:ea typeface="+mn-ea"/>
              <a:cs typeface="+mn-cs"/>
            </a:endParaRPr>
          </a:p>
          <a:p>
            <a:r>
              <a:rPr lang="en-US" sz="1900" i="0" kern="1200" dirty="0">
                <a:solidFill>
                  <a:schemeClr val="tx1"/>
                </a:solidFill>
                <a:effectLst/>
                <a:latin typeface="+mn-lt"/>
                <a:ea typeface="+mn-ea"/>
                <a:cs typeface="+mn-cs"/>
              </a:rPr>
              <a:t>The object mask</a:t>
            </a:r>
            <a:r>
              <a:rPr lang="en-US" sz="1900" i="0" kern="1200" baseline="0" dirty="0">
                <a:solidFill>
                  <a:schemeClr val="tx1"/>
                </a:solidFill>
                <a:effectLst/>
                <a:latin typeface="+mn-lt"/>
                <a:ea typeface="+mn-ea"/>
                <a:cs typeface="+mn-cs"/>
              </a:rPr>
              <a:t> comes from either human annotation or region proposal.</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13</a:t>
            </a:fld>
            <a:endParaRPr lang="es-ES" dirty="0"/>
          </a:p>
        </p:txBody>
      </p:sp>
    </p:spTree>
    <p:extLst>
      <p:ext uri="{BB962C8B-B14F-4D97-AF65-F5344CB8AC3E}">
        <p14:creationId xmlns:p14="http://schemas.microsoft.com/office/powerpoint/2010/main" val="2696538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evaluate our</a:t>
            </a:r>
            <a:r>
              <a:rPr lang="en-US" baseline="0" dirty="0"/>
              <a:t> method in a </a:t>
            </a:r>
            <a:r>
              <a:rPr lang="en-US" sz="1900" i="0" kern="1200" dirty="0">
                <a:solidFill>
                  <a:schemeClr val="tx1"/>
                </a:solidFill>
                <a:effectLst/>
                <a:latin typeface="+mn-lt"/>
                <a:ea typeface="+mn-ea"/>
                <a:cs typeface="+mn-cs"/>
              </a:rPr>
              <a:t>public dataset</a:t>
            </a:r>
            <a:r>
              <a:rPr lang="en-US" sz="1900" i="0" kern="1200" baseline="0" dirty="0">
                <a:solidFill>
                  <a:schemeClr val="tx1"/>
                </a:solidFill>
                <a:effectLst/>
                <a:latin typeface="+mn-lt"/>
                <a:ea typeface="+mn-ea"/>
                <a:cs typeface="+mn-cs"/>
              </a:rPr>
              <a:t> with human annotations o</a:t>
            </a:r>
            <a:r>
              <a:rPr lang="en-US" sz="1900" i="0" kern="1200" dirty="0">
                <a:solidFill>
                  <a:schemeClr val="tx1"/>
                </a:solidFill>
                <a:effectLst/>
                <a:latin typeface="+mn-lt"/>
                <a:ea typeface="+mn-ea"/>
                <a:cs typeface="+mn-cs"/>
              </a:rPr>
              <a:t>n a binary classification task of unrealistic photos versus realistic ones. Our model outperforms</a:t>
            </a:r>
            <a:r>
              <a:rPr lang="en-US" sz="1900" i="0" kern="1200" baseline="0" dirty="0">
                <a:solidFill>
                  <a:schemeClr val="tx1"/>
                </a:solidFill>
                <a:effectLst/>
                <a:latin typeface="+mn-lt"/>
                <a:ea typeface="+mn-ea"/>
                <a:cs typeface="+mn-cs"/>
              </a:rPr>
              <a:t> previous methods, and the results are close to human performance. </a:t>
            </a:r>
            <a:r>
              <a:rPr lang="en-US" sz="1900" i="0" kern="1200" dirty="0">
                <a:solidFill>
                  <a:schemeClr val="tx1"/>
                </a:solidFill>
                <a:effectLst/>
                <a:latin typeface="+mn-lt"/>
                <a:ea typeface="+mn-ea"/>
                <a:cs typeface="+mn-cs"/>
              </a:rPr>
              <a:t>Without any human annotation on</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visual realism, our model already outperforms previous</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methods</a:t>
            </a:r>
            <a:br>
              <a:rPr lang="en-US" sz="1900" i="0" kern="1200" dirty="0">
                <a:solidFill>
                  <a:schemeClr val="tx1"/>
                </a:solidFill>
                <a:effectLst/>
                <a:latin typeface="+mn-lt"/>
                <a:ea typeface="+mn-ea"/>
                <a:cs typeface="+mn-cs"/>
              </a:rPr>
            </a:br>
            <a:r>
              <a:rPr lang="en-US" sz="1900" i="0" kern="1200" dirty="0">
                <a:solidFill>
                  <a:schemeClr val="tx1"/>
                </a:solidFill>
                <a:effectLst/>
                <a:latin typeface="+mn-lt"/>
                <a:ea typeface="+mn-ea"/>
                <a:cs typeface="+mn-cs"/>
              </a:rPr>
              <a:t>We then fine-tune</a:t>
            </a:r>
            <a:r>
              <a:rPr lang="en-US" sz="1900" i="0" kern="1200" baseline="0" dirty="0">
                <a:solidFill>
                  <a:schemeClr val="tx1"/>
                </a:solidFill>
                <a:effectLst/>
                <a:latin typeface="+mn-lt"/>
                <a:ea typeface="+mn-ea"/>
                <a:cs typeface="+mn-cs"/>
              </a:rPr>
              <a:t> our model </a:t>
            </a:r>
            <a:r>
              <a:rPr lang="en-US" sz="1900" i="0" kern="1200" dirty="0">
                <a:solidFill>
                  <a:schemeClr val="tx1"/>
                </a:solidFill>
                <a:effectLst/>
                <a:latin typeface="+mn-lt"/>
                <a:ea typeface="+mn-ea"/>
                <a:cs typeface="+mn-cs"/>
              </a:rPr>
              <a:t>with additional small amount of  human realism labeling,</a:t>
            </a:r>
            <a:r>
              <a:rPr lang="en-US" sz="1900" i="0" kern="1200" baseline="0" dirty="0">
                <a:solidFill>
                  <a:schemeClr val="tx1"/>
                </a:solidFill>
                <a:effectLst/>
                <a:latin typeface="+mn-lt"/>
                <a:ea typeface="+mn-ea"/>
                <a:cs typeface="+mn-cs"/>
              </a:rPr>
              <a:t> and</a:t>
            </a:r>
            <a:r>
              <a:rPr lang="en-US" sz="1900" i="0" kern="1200" dirty="0">
                <a:solidFill>
                  <a:schemeClr val="tx1"/>
                </a:solidFill>
                <a:effectLst/>
                <a:latin typeface="+mn-lt"/>
                <a:ea typeface="+mn-ea"/>
                <a:cs typeface="+mn-cs"/>
              </a:rPr>
              <a:t> use the human annotation, and train a linear SVM on top of the</a:t>
            </a:r>
            <a:r>
              <a:rPr lang="en-US" sz="1900" i="0" kern="1200" baseline="0" dirty="0">
                <a:solidFill>
                  <a:schemeClr val="tx1"/>
                </a:solidFill>
                <a:effectLst/>
                <a:latin typeface="+mn-lt"/>
                <a:ea typeface="+mn-ea"/>
                <a:cs typeface="+mn-cs"/>
              </a:rPr>
              <a:t> </a:t>
            </a:r>
            <a:r>
              <a:rPr lang="en-US" sz="1900" i="1" kern="1200" dirty="0">
                <a:solidFill>
                  <a:schemeClr val="tx1"/>
                </a:solidFill>
                <a:effectLst/>
                <a:latin typeface="+mn-lt"/>
                <a:ea typeface="+mn-ea"/>
                <a:cs typeface="+mn-cs"/>
              </a:rPr>
              <a:t>fc</a:t>
            </a:r>
            <a:r>
              <a:rPr lang="en-US" sz="1900" i="0" kern="1200" dirty="0">
                <a:solidFill>
                  <a:schemeClr val="tx1"/>
                </a:solidFill>
                <a:effectLst/>
                <a:latin typeface="+mn-lt"/>
                <a:ea typeface="+mn-ea"/>
                <a:cs typeface="+mn-cs"/>
              </a:rPr>
              <a:t>7</a:t>
            </a:r>
            <a:r>
              <a:rPr lang="en-US" sz="1900" i="0" kern="1200" baseline="0" dirty="0">
                <a:solidFill>
                  <a:schemeClr val="tx1"/>
                </a:solidFill>
                <a:effectLst/>
                <a:latin typeface="+mn-lt"/>
                <a:ea typeface="+mn-ea"/>
                <a:cs typeface="+mn-cs"/>
              </a:rPr>
              <a:t> feature, and outperform the previous method by a large margin.</a:t>
            </a:r>
            <a:br>
              <a:rPr lang="en-US" sz="1900" i="0" kern="1200" dirty="0">
                <a:solidFill>
                  <a:schemeClr val="tx1"/>
                </a:solidFill>
                <a:effectLst/>
                <a:latin typeface="+mn-lt"/>
                <a:ea typeface="+mn-ea"/>
                <a:cs typeface="+mn-cs"/>
              </a:rPr>
            </a:br>
            <a:br>
              <a:rPr lang="en-US" sz="1900" i="0" kern="1200" dirty="0">
                <a:solidFill>
                  <a:schemeClr val="tx1"/>
                </a:solidFill>
                <a:effectLst/>
                <a:latin typeface="+mn-lt"/>
                <a:ea typeface="+mn-ea"/>
                <a:cs typeface="+mn-cs"/>
              </a:rPr>
            </a:br>
            <a:br>
              <a:rPr lang="en-US" sz="1900" i="0" kern="1200" dirty="0">
                <a:solidFill>
                  <a:schemeClr val="tx1"/>
                </a:solidFill>
                <a:effectLst/>
                <a:latin typeface="+mn-lt"/>
                <a:ea typeface="+mn-ea"/>
                <a:cs typeface="+mn-cs"/>
              </a:rPr>
            </a:br>
            <a:endParaRPr lang="en-US" sz="1900" i="0" kern="1200" dirty="0">
              <a:solidFill>
                <a:schemeClr val="tx1"/>
              </a:solidFill>
              <a:effectLst/>
              <a:latin typeface="+mn-lt"/>
              <a:ea typeface="+mn-ea"/>
              <a:cs typeface="+mn-cs"/>
            </a:endParaRPr>
          </a:p>
          <a:p>
            <a:br>
              <a:rPr lang="en-US" sz="190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15</a:t>
            </a:fld>
            <a:endParaRPr lang="es-ES" dirty="0"/>
          </a:p>
        </p:txBody>
      </p:sp>
    </p:spTree>
    <p:extLst>
      <p:ext uri="{BB962C8B-B14F-4D97-AF65-F5344CB8AC3E}">
        <p14:creationId xmlns:p14="http://schemas.microsoft.com/office/powerpoint/2010/main" val="2696293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pipeline. We</a:t>
            </a:r>
            <a:r>
              <a:rPr lang="en-US" baseline="0" dirty="0"/>
              <a:t> first train a classifier to tell if a photo is natural or generated by a image editing model. Given the trained classifier, we then improve the image editing model so that the classifier outputs higher realism score.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17</a:t>
            </a:fld>
            <a:endParaRPr lang="es-ES" dirty="0"/>
          </a:p>
        </p:txBody>
      </p:sp>
    </p:spTree>
    <p:extLst>
      <p:ext uri="{BB962C8B-B14F-4D97-AF65-F5344CB8AC3E}">
        <p14:creationId xmlns:p14="http://schemas.microsoft.com/office/powerpoint/2010/main" val="152603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baseline="0" dirty="0">
                <a:solidFill>
                  <a:schemeClr val="tx1"/>
                </a:solidFill>
                <a:effectLst/>
                <a:latin typeface="+mn-lt"/>
                <a:ea typeface="+mn-ea"/>
                <a:cs typeface="+mn-cs"/>
              </a:rPr>
              <a:t>For this, we add a composition layer between original image and CNN model. This composition model encodes the object  instance, color and segmentation. This summer, we mainly focus on improving the color, and optimizing the foreground segmentation. We want to minimize the energy function that contains the CNN loss, and added regulation terms for the parameter prior. </a:t>
            </a:r>
            <a:br>
              <a:rPr lang="en-US" sz="190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18</a:t>
            </a:fld>
            <a:endParaRPr lang="es-ES" dirty="0"/>
          </a:p>
        </p:txBody>
      </p:sp>
    </p:spTree>
    <p:extLst>
      <p:ext uri="{BB962C8B-B14F-4D97-AF65-F5344CB8AC3E}">
        <p14:creationId xmlns:p14="http://schemas.microsoft.com/office/powerpoint/2010/main" val="1376951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20</a:t>
            </a:fld>
            <a:endParaRPr lang="es-ES" dirty="0"/>
          </a:p>
        </p:txBody>
      </p:sp>
    </p:spTree>
    <p:extLst>
      <p:ext uri="{BB962C8B-B14F-4D97-AF65-F5344CB8AC3E}">
        <p14:creationId xmlns:p14="http://schemas.microsoft.com/office/powerpoint/2010/main" val="543901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21</a:t>
            </a:fld>
            <a:endParaRPr lang="es-ES" dirty="0"/>
          </a:p>
        </p:txBody>
      </p:sp>
    </p:spTree>
    <p:extLst>
      <p:ext uri="{BB962C8B-B14F-4D97-AF65-F5344CB8AC3E}">
        <p14:creationId xmlns:p14="http://schemas.microsoft.com/office/powerpoint/2010/main" val="47509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would like to visualize locally what the model captures. We show a gradient map (partial of energy with respect to each pixel), Our model seems to mainly capture the color inconsistency  along the boundary. we show in each optimization iteration, the result improves as the energy function decreases.  </a:t>
            </a:r>
          </a:p>
        </p:txBody>
      </p:sp>
      <p:sp>
        <p:nvSpPr>
          <p:cNvPr id="4" name="Slide Number Placeholder 3"/>
          <p:cNvSpPr>
            <a:spLocks noGrp="1"/>
          </p:cNvSpPr>
          <p:nvPr>
            <p:ph type="sldNum" sz="quarter" idx="10"/>
          </p:nvPr>
        </p:nvSpPr>
        <p:spPr/>
        <p:txBody>
          <a:bodyPr/>
          <a:lstStyle/>
          <a:p>
            <a:fld id="{267FEA5E-F7F5-4500-A602-A04F11FD5847}" type="slidenum">
              <a:rPr lang="es-ES" smtClean="0"/>
              <a:t>22</a:t>
            </a:fld>
            <a:endParaRPr lang="es-ES" dirty="0"/>
          </a:p>
        </p:txBody>
      </p:sp>
    </p:spTree>
    <p:extLst>
      <p:ext uri="{BB962C8B-B14F-4D97-AF65-F5344CB8AC3E}">
        <p14:creationId xmlns:p14="http://schemas.microsoft.com/office/powerpoint/2010/main" val="420569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Image editing is a well established area in computer graphics where an input image is manipulated to achieve a certain goal specified by the user.</a:t>
            </a:r>
            <a:br>
              <a:rPr lang="en-US" sz="1900" i="0" kern="1200" dirty="0">
                <a:solidFill>
                  <a:schemeClr val="tx1"/>
                </a:solidFill>
                <a:effectLst/>
                <a:latin typeface="+mn-lt"/>
                <a:ea typeface="+mn-ea"/>
                <a:cs typeface="+mn-cs"/>
              </a:rPr>
            </a:br>
            <a:r>
              <a:rPr lang="en-US" sz="1900" i="0" kern="1200" dirty="0">
                <a:solidFill>
                  <a:schemeClr val="tx1"/>
                </a:solidFill>
                <a:effectLst/>
                <a:latin typeface="+mn-lt"/>
                <a:ea typeface="+mn-ea"/>
                <a:cs typeface="+mn-cs"/>
              </a:rPr>
              <a:t>Realistic image manipulation is challenging because it requires modifying the image appearance in a user-controlled way, while preserving the realism of the result.</a:t>
            </a:r>
            <a:br>
              <a:rPr lang="en-US" sz="1900" i="0" kern="1200" dirty="0">
                <a:solidFill>
                  <a:schemeClr val="tx1"/>
                </a:solidFill>
                <a:effectLst/>
                <a:latin typeface="+mn-lt"/>
                <a:ea typeface="+mn-ea"/>
                <a:cs typeface="+mn-cs"/>
              </a:rPr>
            </a:br>
            <a:r>
              <a:rPr lang="en-US" sz="1900" i="0" kern="1200" dirty="0">
                <a:solidFill>
                  <a:schemeClr val="tx1"/>
                </a:solidFill>
                <a:effectLst/>
                <a:latin typeface="+mn-lt"/>
                <a:ea typeface="+mn-ea"/>
                <a:cs typeface="+mn-cs"/>
              </a:rPr>
              <a:t>Let’s take warping as an</a:t>
            </a:r>
            <a:r>
              <a:rPr lang="en-US" sz="1900" i="0" kern="1200" baseline="0" dirty="0">
                <a:solidFill>
                  <a:schemeClr val="tx1"/>
                </a:solidFill>
                <a:effectLst/>
                <a:latin typeface="+mn-lt"/>
                <a:ea typeface="+mn-ea"/>
                <a:cs typeface="+mn-cs"/>
              </a:rPr>
              <a:t> example</a:t>
            </a:r>
            <a:endParaRPr lang="en-US" sz="19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7FEA5E-F7F5-4500-A602-A04F11FD5847}" type="slidenum">
              <a:rPr lang="es-ES" smtClean="0"/>
              <a:t>2</a:t>
            </a:fld>
            <a:endParaRPr lang="es-ES" dirty="0"/>
          </a:p>
        </p:txBody>
      </p:sp>
    </p:spTree>
    <p:extLst>
      <p:ext uri="{BB962C8B-B14F-4D97-AF65-F5344CB8AC3E}">
        <p14:creationId xmlns:p14="http://schemas.microsoft.com/office/powerpoint/2010/main" val="2353838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24</a:t>
            </a:fld>
            <a:endParaRPr lang="es-ES" dirty="0"/>
          </a:p>
        </p:txBody>
      </p:sp>
    </p:spTree>
    <p:extLst>
      <p:ext uri="{BB962C8B-B14F-4D97-AF65-F5344CB8AC3E}">
        <p14:creationId xmlns:p14="http://schemas.microsoft.com/office/powerpoint/2010/main" val="1613830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Understanding the natural image manifold has been a longstanding open research problem. In</a:t>
            </a:r>
            <a:r>
              <a:rPr lang="en-US" sz="1900" i="0" kern="1200" baseline="0" dirty="0">
                <a:solidFill>
                  <a:schemeClr val="tx1"/>
                </a:solidFill>
                <a:effectLst/>
                <a:latin typeface="+mn-lt"/>
                <a:ea typeface="+mn-ea"/>
                <a:cs typeface="+mn-cs"/>
              </a:rPr>
              <a:t> the last two years, there has been rapid advancement thanks to the new development in deep generative models. </a:t>
            </a:r>
            <a:r>
              <a:rPr lang="en-US" sz="1900" i="0" kern="1200" dirty="0">
                <a:solidFill>
                  <a:schemeClr val="tx1"/>
                </a:solidFill>
                <a:effectLst/>
                <a:latin typeface="+mn-lt"/>
                <a:ea typeface="+mn-ea"/>
                <a:cs typeface="+mn-cs"/>
              </a:rPr>
              <a:t>(e.g.</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restricted Boltzmann machines,</a:t>
            </a:r>
            <a:r>
              <a:rPr lang="en-US" sz="1900" i="0" kern="1200" baseline="0" dirty="0">
                <a:solidFill>
                  <a:schemeClr val="tx1"/>
                </a:solidFill>
                <a:effectLst/>
                <a:latin typeface="+mn-lt"/>
                <a:ea typeface="+mn-ea"/>
                <a:cs typeface="+mn-cs"/>
              </a:rPr>
              <a:t> variational auto-encoder. )</a:t>
            </a:r>
          </a:p>
          <a:p>
            <a:endParaRPr lang="en-US" dirty="0"/>
          </a:p>
          <a:p>
            <a:r>
              <a:rPr lang="en-US" dirty="0"/>
              <a:t>Popular</a:t>
            </a:r>
            <a:r>
              <a:rPr lang="en-US" baseline="0" dirty="0"/>
              <a:t> for unsupervised feature learning/pre-training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25</a:t>
            </a:fld>
            <a:endParaRPr lang="es-ES" dirty="0"/>
          </a:p>
        </p:txBody>
      </p:sp>
    </p:spTree>
    <p:extLst>
      <p:ext uri="{BB962C8B-B14F-4D97-AF65-F5344CB8AC3E}">
        <p14:creationId xmlns:p14="http://schemas.microsoft.com/office/powerpoint/2010/main" val="2003124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In our work,</a:t>
            </a:r>
            <a:r>
              <a:rPr lang="en-US" sz="1900" i="0" kern="1200" baseline="0" dirty="0">
                <a:solidFill>
                  <a:schemeClr val="tx1"/>
                </a:solidFill>
                <a:effectLst/>
                <a:latin typeface="+mn-lt"/>
                <a:ea typeface="+mn-ea"/>
                <a:cs typeface="+mn-cs"/>
              </a:rPr>
              <a:t> we use </a:t>
            </a:r>
            <a:r>
              <a:rPr lang="en-US" sz="1900" i="0" kern="1200" dirty="0">
                <a:solidFill>
                  <a:schemeClr val="tx1"/>
                </a:solidFill>
                <a:effectLst/>
                <a:latin typeface="+mn-lt"/>
                <a:ea typeface="+mn-ea"/>
                <a:cs typeface="+mn-cs"/>
              </a:rPr>
              <a:t>Generative adversarial networks (GANs),</a:t>
            </a:r>
            <a:r>
              <a:rPr lang="en-US" sz="1900" i="0" kern="1200" baseline="0" dirty="0">
                <a:solidFill>
                  <a:schemeClr val="tx1"/>
                </a:solidFill>
                <a:effectLst/>
                <a:latin typeface="+mn-lt"/>
                <a:ea typeface="+mn-ea"/>
                <a:cs typeface="+mn-cs"/>
              </a:rPr>
              <a:t> which was </a:t>
            </a:r>
            <a:r>
              <a:rPr lang="en-US" sz="1900" i="0" kern="1200" dirty="0">
                <a:solidFill>
                  <a:schemeClr val="tx1"/>
                </a:solidFill>
                <a:effectLst/>
                <a:latin typeface="+mn-lt"/>
                <a:ea typeface="+mn-ea"/>
                <a:cs typeface="+mn-cs"/>
              </a:rPr>
              <a:t>proposed by </a:t>
            </a:r>
            <a:r>
              <a:rPr lang="en-US" sz="1900" i="0" kern="1200" dirty="0" err="1">
                <a:solidFill>
                  <a:schemeClr val="tx1"/>
                </a:solidFill>
                <a:effectLst/>
                <a:latin typeface="+mn-lt"/>
                <a:ea typeface="+mn-ea"/>
                <a:cs typeface="+mn-cs"/>
              </a:rPr>
              <a:t>Goodfellow</a:t>
            </a:r>
            <a:r>
              <a:rPr lang="en-US" sz="1900" i="0" kern="1200" dirty="0">
                <a:solidFill>
                  <a:schemeClr val="tx1"/>
                </a:solidFill>
                <a:effectLst/>
                <a:latin typeface="+mn-lt"/>
                <a:ea typeface="+mn-ea"/>
                <a:cs typeface="+mn-cs"/>
              </a:rPr>
              <a:t> et al. and</a:t>
            </a:r>
            <a:r>
              <a:rPr lang="en-US" sz="1900" i="0" kern="1200" baseline="0" dirty="0">
                <a:solidFill>
                  <a:schemeClr val="tx1"/>
                </a:solidFill>
                <a:effectLst/>
                <a:latin typeface="+mn-lt"/>
                <a:ea typeface="+mn-ea"/>
                <a:cs typeface="+mn-cs"/>
              </a:rPr>
              <a:t> later improved by [Radford et al.] at Facebook.  The basic idea is simple. </a:t>
            </a:r>
            <a:r>
              <a:rPr lang="en-US" sz="1900" i="0" kern="1200" dirty="0">
                <a:solidFill>
                  <a:schemeClr val="tx1"/>
                </a:solidFill>
                <a:effectLst/>
                <a:latin typeface="+mn-lt"/>
                <a:ea typeface="+mn-ea"/>
                <a:cs typeface="+mn-cs"/>
              </a:rPr>
              <a:t>We have a model G to generate an image from a latent vector. In addition to that, a second adversarial network is learned to discriminate between the generated samples and natural image</a:t>
            </a:r>
            <a:br>
              <a:rPr lang="en-US" sz="1900" i="0" kern="1200" dirty="0">
                <a:solidFill>
                  <a:schemeClr val="tx1"/>
                </a:solidFill>
                <a:effectLst/>
                <a:latin typeface="+mn-lt"/>
                <a:ea typeface="+mn-ea"/>
                <a:cs typeface="+mn-cs"/>
              </a:rPr>
            </a:br>
            <a:r>
              <a:rPr lang="en-US" sz="1900" i="0" kern="1200" dirty="0">
                <a:solidFill>
                  <a:schemeClr val="tx1"/>
                </a:solidFill>
                <a:effectLst/>
                <a:latin typeface="+mn-lt"/>
                <a:ea typeface="+mn-ea"/>
                <a:cs typeface="+mn-cs"/>
              </a:rPr>
              <a:t>samples.</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26</a:t>
            </a:fld>
            <a:endParaRPr lang="es-ES" dirty="0"/>
          </a:p>
        </p:txBody>
      </p:sp>
    </p:spTree>
    <p:extLst>
      <p:ext uri="{BB962C8B-B14F-4D97-AF65-F5344CB8AC3E}">
        <p14:creationId xmlns:p14="http://schemas.microsoft.com/office/powerpoint/2010/main" val="2613662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GAN has</a:t>
            </a:r>
            <a:r>
              <a:rPr lang="en-US" baseline="0" dirty="0"/>
              <a:t> some nice properties: first it produces pretty good images although sometimes it messed up details and structure</a:t>
            </a:r>
            <a:endParaRPr lang="en-US" sz="1900" i="0" kern="1200" dirty="0">
              <a:solidFill>
                <a:schemeClr val="tx1"/>
              </a:solidFill>
              <a:effectLst/>
              <a:latin typeface="+mn-lt"/>
              <a:ea typeface="+mn-ea"/>
              <a:cs typeface="+mn-cs"/>
            </a:endParaRPr>
          </a:p>
          <a:p>
            <a:br>
              <a:rPr lang="en-US" sz="1900" i="0" kern="1200" dirty="0">
                <a:solidFill>
                  <a:schemeClr val="tx1"/>
                </a:solidFill>
                <a:effectLst/>
                <a:latin typeface="+mn-lt"/>
                <a:ea typeface="+mn-ea"/>
                <a:cs typeface="+mn-cs"/>
              </a:rPr>
            </a:br>
            <a:endParaRPr lang="en-US" sz="1900" i="0" kern="1200" dirty="0">
              <a:solidFill>
                <a:schemeClr val="tx1"/>
              </a:solidFill>
              <a:effectLst/>
              <a:latin typeface="+mn-lt"/>
              <a:ea typeface="+mn-ea"/>
              <a:cs typeface="+mn-cs"/>
            </a:endParaRPr>
          </a:p>
          <a:p>
            <a:endParaRPr lang="en-US" sz="1900" i="0" kern="1200" dirty="0">
              <a:solidFill>
                <a:schemeClr val="tx1"/>
              </a:solidFill>
              <a:effectLst/>
              <a:latin typeface="+mn-lt"/>
              <a:ea typeface="+mn-ea"/>
              <a:cs typeface="+mn-cs"/>
            </a:endParaRPr>
          </a:p>
          <a:p>
            <a:br>
              <a:rPr lang="en-US" sz="190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27</a:t>
            </a:fld>
            <a:endParaRPr lang="es-ES" dirty="0"/>
          </a:p>
        </p:txBody>
      </p:sp>
    </p:spTree>
    <p:extLst>
      <p:ext uri="{BB962C8B-B14F-4D97-AF65-F5344CB8AC3E}">
        <p14:creationId xmlns:p14="http://schemas.microsoft.com/office/powerpoint/2010/main" val="220788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Furthermore, the interpolation is easy: We see </a:t>
            </a:r>
            <a:r>
              <a:rPr lang="en-US" sz="1900" i="0" kern="1200" dirty="0">
                <a:solidFill>
                  <a:schemeClr val="tx1"/>
                </a:solidFill>
                <a:effectLst/>
                <a:latin typeface="+mn-lt"/>
                <a:ea typeface="+mn-ea"/>
                <a:cs typeface="+mn-cs"/>
              </a:rPr>
              <a:t>a smooth and meaningful image sequence generated by interpolating between two points in the latent space.</a:t>
            </a:r>
          </a:p>
          <a:p>
            <a:r>
              <a:rPr lang="en-US" sz="1900" i="0" kern="1200" dirty="0">
                <a:solidFill>
                  <a:schemeClr val="tx1"/>
                </a:solidFill>
                <a:effectLst/>
                <a:latin typeface="+mn-lt"/>
                <a:ea typeface="+mn-ea"/>
                <a:cs typeface="+mn-cs"/>
              </a:rPr>
              <a:t>Limitations:</a:t>
            </a:r>
            <a:r>
              <a:rPr lang="en-US" sz="1900" i="0" kern="1200" baseline="0" dirty="0">
                <a:solidFill>
                  <a:schemeClr val="tx1"/>
                </a:solidFill>
                <a:effectLst/>
                <a:latin typeface="+mn-lt"/>
                <a:ea typeface="+mn-ea"/>
                <a:cs typeface="+mn-cs"/>
              </a:rPr>
              <a:t> </a:t>
            </a:r>
            <a:endParaRPr lang="en-US" sz="1900" i="0" kern="1200" dirty="0">
              <a:solidFill>
                <a:schemeClr val="tx1"/>
              </a:solidFill>
              <a:effectLst/>
              <a:latin typeface="+mn-lt"/>
              <a:ea typeface="+mn-ea"/>
              <a:cs typeface="+mn-cs"/>
            </a:endParaRPr>
          </a:p>
          <a:p>
            <a:r>
              <a:rPr lang="en-US" sz="1900" i="0" kern="1200" dirty="0">
                <a:solidFill>
                  <a:schemeClr val="tx1"/>
                </a:solidFill>
                <a:effectLst/>
                <a:latin typeface="+mn-lt"/>
                <a:ea typeface="+mn-ea"/>
                <a:cs typeface="+mn-cs"/>
              </a:rPr>
              <a:t>First, the generated images,</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while good, are still not photo-realistic enough, and there are also practical issues in making them high resolution. Second, these generative models are setup to produce images by sampling a latent vector-space, typically at random. So, these methods cannot be used to create and/or manipulate visual content in a user-controlled fashion.</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28</a:t>
            </a:fld>
            <a:endParaRPr lang="es-ES" dirty="0"/>
          </a:p>
        </p:txBody>
      </p:sp>
    </p:spTree>
    <p:extLst>
      <p:ext uri="{BB962C8B-B14F-4D97-AF65-F5344CB8AC3E}">
        <p14:creationId xmlns:p14="http://schemas.microsoft.com/office/powerpoint/2010/main" val="26313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Given a original photo,</a:t>
            </a:r>
            <a:r>
              <a:rPr lang="en-US" sz="1900" i="0" kern="1200" baseline="0" dirty="0">
                <a:solidFill>
                  <a:schemeClr val="tx1"/>
                </a:solidFill>
                <a:effectLst/>
                <a:latin typeface="+mn-lt"/>
                <a:ea typeface="+mn-ea"/>
                <a:cs typeface="+mn-cs"/>
              </a:rPr>
              <a:t>  w</a:t>
            </a:r>
            <a:r>
              <a:rPr lang="en-US" sz="1900" i="0" kern="1200" dirty="0">
                <a:solidFill>
                  <a:schemeClr val="tx1"/>
                </a:solidFill>
                <a:effectLst/>
                <a:latin typeface="+mn-lt"/>
                <a:ea typeface="+mn-ea"/>
                <a:cs typeface="+mn-cs"/>
              </a:rPr>
              <a:t>e first project</a:t>
            </a:r>
            <a:r>
              <a:rPr lang="en-US" sz="1900" i="0" kern="1200" baseline="0" dirty="0">
                <a:solidFill>
                  <a:schemeClr val="tx1"/>
                </a:solidFill>
                <a:effectLst/>
                <a:latin typeface="+mn-lt"/>
                <a:ea typeface="+mn-ea"/>
                <a:cs typeface="+mn-cs"/>
              </a:rPr>
              <a:t> it </a:t>
            </a:r>
            <a:r>
              <a:rPr lang="en-US" sz="1900" i="0" kern="1200" dirty="0">
                <a:solidFill>
                  <a:schemeClr val="tx1"/>
                </a:solidFill>
                <a:effectLst/>
                <a:latin typeface="+mn-lt"/>
                <a:ea typeface="+mn-ea"/>
                <a:cs typeface="+mn-cs"/>
              </a:rPr>
              <a:t>onto a low-dimensional latent vector representation by regenerating it using GAN. </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We then [CLICK ] use our real-time editing interface to</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modify the color and shape of the generated image</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using various brush tools (for example, dragging the top of the shoe).  Finally, we apply the same amount of geometric and color changes to the original photos to achieve the final result.</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29</a:t>
            </a:fld>
            <a:endParaRPr lang="es-ES" dirty="0"/>
          </a:p>
        </p:txBody>
      </p:sp>
    </p:spTree>
    <p:extLst>
      <p:ext uri="{BB962C8B-B14F-4D97-AF65-F5344CB8AC3E}">
        <p14:creationId xmlns:p14="http://schemas.microsoft.com/office/powerpoint/2010/main" val="482760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30</a:t>
            </a:fld>
            <a:endParaRPr lang="es-ES" dirty="0"/>
          </a:p>
        </p:txBody>
      </p:sp>
    </p:spTree>
    <p:extLst>
      <p:ext uri="{BB962C8B-B14F-4D97-AF65-F5344CB8AC3E}">
        <p14:creationId xmlns:p14="http://schemas.microsoft.com/office/powerpoint/2010/main" val="1060119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L2</a:t>
                </a:r>
                <a:r>
                  <a:rPr lang="en-US" baseline="0" dirty="0"/>
                  <a:t> of </a:t>
                </a:r>
                <a:r>
                  <a:rPr lang="en-US" dirty="0"/>
                  <a:t> raw pixel colors</a:t>
                </a:r>
              </a:p>
              <a:p>
                <a:pPr marL="457200" indent="-457200">
                  <a:buFont typeface="Arial" panose="020B0604020202020204" pitchFamily="34" charset="0"/>
                  <a:buChar char="•"/>
                </a:pPr>
                <a:r>
                  <a:rPr lang="en-US" altLang="zh-CN" dirty="0"/>
                  <a:t>L2 of</a:t>
                </a:r>
                <a:r>
                  <a:rPr lang="en-US" altLang="zh-CN" baseline="0" dirty="0"/>
                  <a:t> </a:t>
                </a:r>
                <a:r>
                  <a:rPr lang="en-US" altLang="zh-CN" dirty="0" err="1"/>
                  <a:t>AlexNet</a:t>
                </a:r>
                <a:r>
                  <a:rPr lang="en-US" altLang="zh-CN" dirty="0"/>
                  <a:t> </a:t>
                </a:r>
                <a14:m>
                  <m:oMath xmlns:m="http://schemas.openxmlformats.org/officeDocument/2006/math">
                    <m:r>
                      <a:rPr lang="en-US" altLang="zh-CN" i="1" dirty="0" smtClean="0">
                        <a:latin typeface="Cambria Math" panose="02040503050406030204" pitchFamily="18" charset="0"/>
                      </a:rPr>
                      <m:t>𝑐𝑜𝑛𝑣</m:t>
                    </m:r>
                    <m:r>
                      <a:rPr lang="en-US" altLang="zh-CN" b="0" i="1" dirty="0" smtClean="0">
                        <a:latin typeface="Cambria Math" panose="02040503050406030204" pitchFamily="18" charset="0"/>
                      </a:rPr>
                      <m:t>4</m:t>
                    </m:r>
                    <m:r>
                      <a:rPr lang="en-US" altLang="zh-CN" i="1" dirty="0" smtClean="0">
                        <a:latin typeface="Cambria Math" panose="02040503050406030204" pitchFamily="18" charset="0"/>
                      </a:rPr>
                      <m:t> </m:t>
                    </m:r>
                  </m:oMath>
                </a14:m>
                <a:endParaRPr lang="en-US" altLang="zh-CN" dirty="0"/>
              </a:p>
              <a:p>
                <a:endParaRPr lang="en-US" dirty="0"/>
              </a:p>
            </p:txBody>
          </p:sp>
        </mc:Choice>
        <mc:Fallback xmlns="">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smtClean="0"/>
                  <a:t>L2 + raw pixel colors</a:t>
                </a:r>
              </a:p>
              <a:p>
                <a:pPr marL="457200" indent="-457200">
                  <a:buFont typeface="Arial" panose="020B0604020202020204" pitchFamily="34" charset="0"/>
                  <a:buChar char="•"/>
                </a:pPr>
                <a:r>
                  <a:rPr lang="en-US" altLang="zh-CN" dirty="0" smtClean="0"/>
                  <a:t>L2 +  AlexNet </a:t>
                </a:r>
                <a:r>
                  <a:rPr lang="en-US" altLang="zh-CN" i="0" dirty="0" smtClean="0">
                    <a:latin typeface="Cambria Math" panose="02040503050406030204" pitchFamily="18" charset="0"/>
                  </a:rPr>
                  <a:t>𝑐𝑜𝑛𝑣</a:t>
                </a:r>
                <a:r>
                  <a:rPr lang="en-US" altLang="zh-CN" b="0" i="0" dirty="0" smtClean="0">
                    <a:latin typeface="Cambria Math" panose="02040503050406030204" pitchFamily="18" charset="0"/>
                  </a:rPr>
                  <a:t>4</a:t>
                </a:r>
                <a:r>
                  <a:rPr lang="en-US" altLang="zh-CN" i="0" dirty="0" smtClean="0">
                    <a:latin typeface="Cambria Math" panose="02040503050406030204" pitchFamily="18" charset="0"/>
                  </a:rPr>
                  <a:t> </a:t>
                </a:r>
                <a:endParaRPr lang="en-US" altLang="zh-CN" dirty="0" smtClean="0"/>
              </a:p>
              <a:p>
                <a:endParaRPr lang="en-US" dirty="0"/>
              </a:p>
            </p:txBody>
          </p:sp>
        </mc:Fallback>
      </mc:AlternateContent>
      <p:sp>
        <p:nvSpPr>
          <p:cNvPr id="4" name="Slide Number Placeholder 3"/>
          <p:cNvSpPr>
            <a:spLocks noGrp="1"/>
          </p:cNvSpPr>
          <p:nvPr>
            <p:ph type="sldNum" sz="quarter" idx="10"/>
          </p:nvPr>
        </p:nvSpPr>
        <p:spPr/>
        <p:txBody>
          <a:bodyPr/>
          <a:lstStyle/>
          <a:p>
            <a:fld id="{267FEA5E-F7F5-4500-A602-A04F11FD5847}" type="slidenum">
              <a:rPr lang="es-ES" smtClean="0"/>
              <a:t>31</a:t>
            </a:fld>
            <a:endParaRPr lang="es-ES"/>
          </a:p>
        </p:txBody>
      </p:sp>
    </p:spTree>
    <p:extLst>
      <p:ext uri="{BB962C8B-B14F-4D97-AF65-F5344CB8AC3E}">
        <p14:creationId xmlns:p14="http://schemas.microsoft.com/office/powerpoint/2010/main" val="3260581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32</a:t>
            </a:fld>
            <a:endParaRPr lang="es-ES"/>
          </a:p>
        </p:txBody>
      </p:sp>
    </p:spTree>
    <p:extLst>
      <p:ext uri="{BB962C8B-B14F-4D97-AF65-F5344CB8AC3E}">
        <p14:creationId xmlns:p14="http://schemas.microsoft.com/office/powerpoint/2010/main" val="647271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33</a:t>
            </a:fld>
            <a:endParaRPr lang="es-ES"/>
          </a:p>
        </p:txBody>
      </p:sp>
    </p:spTree>
    <p:extLst>
      <p:ext uri="{BB962C8B-B14F-4D97-AF65-F5344CB8AC3E}">
        <p14:creationId xmlns:p14="http://schemas.microsoft.com/office/powerpoint/2010/main" val="271292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another example: image compositing</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a:t>
            </a:fld>
            <a:endParaRPr lang="es-ES" dirty="0"/>
          </a:p>
        </p:txBody>
      </p:sp>
    </p:spTree>
    <p:extLst>
      <p:ext uri="{BB962C8B-B14F-4D97-AF65-F5344CB8AC3E}">
        <p14:creationId xmlns:p14="http://schemas.microsoft.com/office/powerpoint/2010/main" val="3874748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34</a:t>
            </a:fld>
            <a:endParaRPr lang="es-ES" dirty="0"/>
          </a:p>
        </p:txBody>
      </p:sp>
    </p:spTree>
    <p:extLst>
      <p:ext uri="{BB962C8B-B14F-4D97-AF65-F5344CB8AC3E}">
        <p14:creationId xmlns:p14="http://schemas.microsoft.com/office/powerpoint/2010/main" val="596303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sz="1900" i="0" kern="1200" dirty="0">
                  <a:solidFill>
                    <a:schemeClr val="tx1"/>
                  </a:solidFill>
                  <a:effectLst/>
                  <a:latin typeface="+mn-lt"/>
                  <a:ea typeface="+mn-ea"/>
                  <a:cs typeface="+mn-cs"/>
                </a:endParaRPr>
              </a:p>
              <a:p>
                <a:r>
                  <a:rPr lang="en-US" sz="1900" i="0" kern="1200" dirty="0">
                    <a:solidFill>
                      <a:schemeClr val="tx1"/>
                    </a:solidFill>
                    <a:effectLst/>
                    <a:latin typeface="+mn-lt"/>
                    <a:ea typeface="+mn-ea"/>
                    <a:cs typeface="+mn-cs"/>
                  </a:rPr>
                  <a:t>With the image </a:t>
                </a:r>
                <a:r>
                  <a:rPr lang="en-US" sz="1900" i="1" kern="1200" dirty="0">
                    <a:solidFill>
                      <a:schemeClr val="tx1"/>
                    </a:solidFill>
                    <a:effectLst/>
                    <a:latin typeface="+mn-lt"/>
                    <a:ea typeface="+mn-ea"/>
                    <a:cs typeface="+mn-cs"/>
                  </a:rPr>
                  <a:t>xR </a:t>
                </a:r>
                <a:r>
                  <a:rPr lang="en-US" sz="1900" i="0" kern="1200" dirty="0">
                    <a:solidFill>
                      <a:schemeClr val="tx1"/>
                    </a:solidFill>
                    <a:effectLst/>
                    <a:latin typeface="+mn-lt"/>
                    <a:ea typeface="+mn-ea"/>
                    <a:cs typeface="+mn-cs"/>
                  </a:rPr>
                  <a:t>0 projected onto the manifold M ˜ as </a:t>
                </a:r>
                <a:r>
                  <a:rPr lang="en-US" sz="1900" i="1" kern="1200" dirty="0">
                    <a:solidFill>
                      <a:schemeClr val="tx1"/>
                    </a:solidFill>
                    <a:effectLst/>
                    <a:latin typeface="+mn-lt"/>
                    <a:ea typeface="+mn-ea"/>
                    <a:cs typeface="+mn-cs"/>
                  </a:rPr>
                  <a:t>x</a:t>
                </a:r>
                <a:r>
                  <a:rPr lang="en-US" sz="1900" i="0" kern="1200" dirty="0">
                    <a:solidFill>
                      <a:schemeClr val="tx1"/>
                    </a:solidFill>
                    <a:effectLst/>
                    <a:latin typeface="+mn-lt"/>
                    <a:ea typeface="+mn-ea"/>
                    <a:cs typeface="+mn-cs"/>
                  </a:rPr>
                  <a:t>0, we can now modify the</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image on that manifold. We update the initial projection </a:t>
                </a:r>
                <a:r>
                  <a:rPr lang="en-US" sz="1900" i="1" kern="1200" dirty="0">
                    <a:solidFill>
                      <a:schemeClr val="tx1"/>
                    </a:solidFill>
                    <a:effectLst/>
                    <a:latin typeface="+mn-lt"/>
                    <a:ea typeface="+mn-ea"/>
                    <a:cs typeface="+mn-cs"/>
                  </a:rPr>
                  <a:t>x</a:t>
                </a:r>
                <a:r>
                  <a:rPr lang="en-US" sz="1900" i="0" kern="1200" dirty="0">
                    <a:solidFill>
                      <a:schemeClr val="tx1"/>
                    </a:solidFill>
                    <a:effectLst/>
                    <a:latin typeface="+mn-lt"/>
                    <a:ea typeface="+mn-ea"/>
                    <a:cs typeface="+mn-cs"/>
                  </a:rPr>
                  <a:t>0 by simultaneously matching user intentions while staying on the manifold close to the original image </a:t>
                </a:r>
                <a:r>
                  <a:rPr lang="en-US" sz="1900" i="1" kern="1200" dirty="0">
                    <a:solidFill>
                      <a:schemeClr val="tx1"/>
                    </a:solidFill>
                    <a:effectLst/>
                    <a:latin typeface="+mn-lt"/>
                    <a:ea typeface="+mn-ea"/>
                    <a:cs typeface="+mn-cs"/>
                  </a:rPr>
                  <a:t>x</a:t>
                </a:r>
                <a:r>
                  <a:rPr lang="en-US" sz="1900" i="0" kern="1200" dirty="0">
                    <a:solidFill>
                      <a:schemeClr val="tx1"/>
                    </a:solidFill>
                    <a:effectLst/>
                    <a:latin typeface="+mn-lt"/>
                    <a:ea typeface="+mn-ea"/>
                    <a:cs typeface="+mn-cs"/>
                  </a:rPr>
                  <a:t>0.</a:t>
                </a:r>
              </a:p>
              <a:p>
                <a:endParaRPr lang="en-US" sz="1900" i="0" kern="1200" dirty="0">
                  <a:solidFill>
                    <a:schemeClr val="tx1"/>
                  </a:solidFill>
                  <a:effectLst/>
                  <a:latin typeface="+mn-lt"/>
                  <a:ea typeface="+mn-ea"/>
                  <a:cs typeface="+mn-cs"/>
                </a:endParaRPr>
              </a:p>
              <a:p>
                <a:r>
                  <a:rPr lang="en-US" sz="1900" i="0" kern="1200" dirty="0">
                    <a:solidFill>
                      <a:schemeClr val="tx1"/>
                    </a:solidFill>
                    <a:effectLst/>
                    <a:latin typeface="+mn-lt"/>
                    <a:ea typeface="+mn-ea"/>
                    <a:cs typeface="+mn-cs"/>
                  </a:rPr>
                  <a:t>where the data term measures constraint violation and the smoothness term</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enforces smooth transition on the manifold. </a:t>
                </a:r>
              </a:p>
              <a:p>
                <a:endParaRPr lang="en-US" sz="1900" i="0" kern="1200" dirty="0">
                  <a:solidFill>
                    <a:schemeClr val="tx1"/>
                  </a:solidFill>
                  <a:effectLst/>
                  <a:latin typeface="+mn-lt"/>
                  <a:ea typeface="+mn-ea"/>
                  <a:cs typeface="+mn-cs"/>
                </a:endParaRPr>
              </a:p>
              <a:p>
                <a:pPr marL="457200" indent="-457200">
                  <a:buFont typeface="Arial" panose="020B0604020202020204" pitchFamily="34" charset="0"/>
                  <a:buChar char="•"/>
                </a:pPr>
                <a:r>
                  <a:rPr lang="en-US" altLang="zh-CN" dirty="0"/>
                  <a:t>Color: </a:t>
                </a:r>
                <a:r>
                  <a:rPr lang="en-US" dirty="0"/>
                  <a:t>L2 + raw pixel colors </a:t>
                </a:r>
              </a:p>
              <a:p>
                <a:pPr marL="457200" indent="-457200">
                  <a:buFont typeface="Arial" panose="020B0604020202020204" pitchFamily="34" charset="0"/>
                  <a:buChar char="•"/>
                </a:pPr>
                <a:r>
                  <a:rPr lang="en-US" altLang="zh-CN" dirty="0"/>
                  <a:t>Sketching: L2 + HOG</a:t>
                </a:r>
              </a:p>
              <a:p>
                <a:pPr marL="457200" indent="-457200">
                  <a:buFont typeface="Arial" panose="020B0604020202020204" pitchFamily="34" charset="0"/>
                  <a:buChar char="•"/>
                </a:pPr>
                <a:r>
                  <a:rPr lang="en-US" altLang="zh-CN" dirty="0"/>
                  <a:t>Warping: L2 + </a:t>
                </a:r>
                <a:r>
                  <a:rPr lang="en-US" altLang="zh-CN" dirty="0" err="1"/>
                  <a:t>AlexNet</a:t>
                </a:r>
                <a:r>
                  <a:rPr lang="en-US" altLang="zh-CN" dirty="0"/>
                  <a:t> </a:t>
                </a:r>
                <a14:m>
                  <m:oMath xmlns:m="http://schemas.openxmlformats.org/officeDocument/2006/math">
                    <m:r>
                      <a:rPr lang="en-US" altLang="zh-CN" i="1" dirty="0" smtClean="0">
                        <a:latin typeface="Cambria Math" panose="02040503050406030204" pitchFamily="18" charset="0"/>
                      </a:rPr>
                      <m:t>𝑐𝑜𝑛𝑣</m:t>
                    </m:r>
                    <m:r>
                      <a:rPr lang="en-US" altLang="zh-CN" i="1" dirty="0" smtClean="0">
                        <a:latin typeface="Cambria Math" panose="02040503050406030204" pitchFamily="18" charset="0"/>
                      </a:rPr>
                      <m:t>4</m:t>
                    </m:r>
                  </m:oMath>
                </a14:m>
                <a:endParaRPr lang="en-US" altLang="zh-CN" dirty="0"/>
              </a:p>
              <a:p>
                <a:br>
                  <a:rPr lang="en-US" sz="1900" i="0" kern="1200" dirty="0">
                    <a:solidFill>
                      <a:schemeClr val="tx1"/>
                    </a:solidFill>
                    <a:effectLst/>
                    <a:latin typeface="+mn-lt"/>
                    <a:ea typeface="+mn-ea"/>
                    <a:cs typeface="+mn-cs"/>
                  </a:rPr>
                </a:br>
                <a:br>
                  <a:rPr lang="en-US" sz="1900" i="0" kern="1200" dirty="0">
                    <a:solidFill>
                      <a:schemeClr val="tx1"/>
                    </a:solidFill>
                    <a:effectLst/>
                    <a:latin typeface="+mn-lt"/>
                    <a:ea typeface="+mn-ea"/>
                    <a:cs typeface="+mn-cs"/>
                  </a:rPr>
                </a:br>
                <a:endParaRPr lang="en-US" dirty="0"/>
              </a:p>
            </p:txBody>
          </p:sp>
        </mc:Choice>
        <mc:Fallback xmlns="">
          <p:sp>
            <p:nvSpPr>
              <p:cNvPr id="3" name="Notes Placeholder 2"/>
              <p:cNvSpPr>
                <a:spLocks noGrp="1"/>
              </p:cNvSpPr>
              <p:nvPr>
                <p:ph type="body" idx="1"/>
              </p:nvPr>
            </p:nvSpPr>
            <p:spPr/>
            <p:txBody>
              <a:bodyPr/>
              <a:lstStyle/>
              <a:p>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With the image </a:t>
                </a:r>
                <a:r>
                  <a:rPr lang="en-US" sz="1900" i="1" kern="1200" dirty="0" smtClean="0">
                    <a:solidFill>
                      <a:schemeClr val="tx1"/>
                    </a:solidFill>
                    <a:effectLst/>
                    <a:latin typeface="+mn-lt"/>
                    <a:ea typeface="+mn-ea"/>
                    <a:cs typeface="+mn-cs"/>
                  </a:rPr>
                  <a:t>xR </a:t>
                </a:r>
                <a:r>
                  <a:rPr lang="en-US" sz="1900" i="0" kern="1200" dirty="0" smtClean="0">
                    <a:solidFill>
                      <a:schemeClr val="tx1"/>
                    </a:solidFill>
                    <a:effectLst/>
                    <a:latin typeface="+mn-lt"/>
                    <a:ea typeface="+mn-ea"/>
                    <a:cs typeface="+mn-cs"/>
                  </a:rPr>
                  <a:t>0 projected onto the manifold M ˜ as </a:t>
                </a:r>
                <a:r>
                  <a:rPr lang="en-US" sz="1900" i="1" kern="1200" dirty="0" smtClean="0">
                    <a:solidFill>
                      <a:schemeClr val="tx1"/>
                    </a:solidFill>
                    <a:effectLst/>
                    <a:latin typeface="+mn-lt"/>
                    <a:ea typeface="+mn-ea"/>
                    <a:cs typeface="+mn-cs"/>
                  </a:rPr>
                  <a:t>x</a:t>
                </a:r>
                <a:r>
                  <a:rPr lang="en-US" sz="1900" i="0" kern="1200" dirty="0" smtClean="0">
                    <a:solidFill>
                      <a:schemeClr val="tx1"/>
                    </a:solidFill>
                    <a:effectLst/>
                    <a:latin typeface="+mn-lt"/>
                    <a:ea typeface="+mn-ea"/>
                    <a:cs typeface="+mn-cs"/>
                  </a:rPr>
                  <a:t>0, we can now modify the</a:t>
                </a:r>
                <a:r>
                  <a:rPr lang="en-US" sz="1900" i="0" kern="1200" baseline="0" dirty="0" smtClean="0">
                    <a:solidFill>
                      <a:schemeClr val="tx1"/>
                    </a:solidFill>
                    <a:effectLst/>
                    <a:latin typeface="+mn-lt"/>
                    <a:ea typeface="+mn-ea"/>
                    <a:cs typeface="+mn-cs"/>
                  </a:rPr>
                  <a:t> </a:t>
                </a:r>
                <a:r>
                  <a:rPr lang="en-US" sz="1900" i="0" kern="1200" dirty="0" smtClean="0">
                    <a:solidFill>
                      <a:schemeClr val="tx1"/>
                    </a:solidFill>
                    <a:effectLst/>
                    <a:latin typeface="+mn-lt"/>
                    <a:ea typeface="+mn-ea"/>
                    <a:cs typeface="+mn-cs"/>
                  </a:rPr>
                  <a:t>image on that manifold. We update the initial projection </a:t>
                </a:r>
                <a:r>
                  <a:rPr lang="en-US" sz="1900" i="1" kern="1200" dirty="0" smtClean="0">
                    <a:solidFill>
                      <a:schemeClr val="tx1"/>
                    </a:solidFill>
                    <a:effectLst/>
                    <a:latin typeface="+mn-lt"/>
                    <a:ea typeface="+mn-ea"/>
                    <a:cs typeface="+mn-cs"/>
                  </a:rPr>
                  <a:t>x</a:t>
                </a:r>
                <a:r>
                  <a:rPr lang="en-US" sz="1900" i="0" kern="1200" dirty="0" smtClean="0">
                    <a:solidFill>
                      <a:schemeClr val="tx1"/>
                    </a:solidFill>
                    <a:effectLst/>
                    <a:latin typeface="+mn-lt"/>
                    <a:ea typeface="+mn-ea"/>
                    <a:cs typeface="+mn-cs"/>
                  </a:rPr>
                  <a:t>0 by simultaneously matching user intentions while staying on the manifold close to the original image </a:t>
                </a:r>
                <a:r>
                  <a:rPr lang="en-US" sz="1900" i="1" kern="1200" dirty="0" smtClean="0">
                    <a:solidFill>
                      <a:schemeClr val="tx1"/>
                    </a:solidFill>
                    <a:effectLst/>
                    <a:latin typeface="+mn-lt"/>
                    <a:ea typeface="+mn-ea"/>
                    <a:cs typeface="+mn-cs"/>
                  </a:rPr>
                  <a:t>x</a:t>
                </a:r>
                <a:r>
                  <a:rPr lang="en-US" sz="1900" i="0" kern="1200" dirty="0" smtClean="0">
                    <a:solidFill>
                      <a:schemeClr val="tx1"/>
                    </a:solidFill>
                    <a:effectLst/>
                    <a:latin typeface="+mn-lt"/>
                    <a:ea typeface="+mn-ea"/>
                    <a:cs typeface="+mn-cs"/>
                  </a:rPr>
                  <a:t>0.</a:t>
                </a:r>
              </a:p>
              <a:p>
                <a:endParaRPr lang="en-US" sz="1900" i="0" kern="1200" dirty="0" smtClean="0">
                  <a:solidFill>
                    <a:schemeClr val="tx1"/>
                  </a:solidFill>
                  <a:effectLst/>
                  <a:latin typeface="+mn-lt"/>
                  <a:ea typeface="+mn-ea"/>
                  <a:cs typeface="+mn-cs"/>
                </a:endParaRPr>
              </a:p>
              <a:p>
                <a:r>
                  <a:rPr lang="en-US" sz="1900" i="0" kern="1200" dirty="0" smtClean="0">
                    <a:solidFill>
                      <a:schemeClr val="tx1"/>
                    </a:solidFill>
                    <a:effectLst/>
                    <a:latin typeface="+mn-lt"/>
                    <a:ea typeface="+mn-ea"/>
                    <a:cs typeface="+mn-cs"/>
                  </a:rPr>
                  <a:t>where the data term measures constraint violation and the smoothness term</a:t>
                </a:r>
                <a:r>
                  <a:rPr lang="en-US" sz="1900" i="0" kern="1200" baseline="0" dirty="0" smtClean="0">
                    <a:solidFill>
                      <a:schemeClr val="tx1"/>
                    </a:solidFill>
                    <a:effectLst/>
                    <a:latin typeface="+mn-lt"/>
                    <a:ea typeface="+mn-ea"/>
                    <a:cs typeface="+mn-cs"/>
                  </a:rPr>
                  <a:t> </a:t>
                </a:r>
                <a:r>
                  <a:rPr lang="en-US" sz="1900" i="0" kern="1200" dirty="0" smtClean="0">
                    <a:solidFill>
                      <a:schemeClr val="tx1"/>
                    </a:solidFill>
                    <a:effectLst/>
                    <a:latin typeface="+mn-lt"/>
                    <a:ea typeface="+mn-ea"/>
                    <a:cs typeface="+mn-cs"/>
                  </a:rPr>
                  <a:t>enforces smooth transition on the manifold. </a:t>
                </a:r>
                <a:endParaRPr lang="en-US" sz="1900" i="0" kern="1200" dirty="0" smtClean="0">
                  <a:solidFill>
                    <a:schemeClr val="tx1"/>
                  </a:solidFill>
                  <a:effectLst/>
                  <a:latin typeface="+mn-lt"/>
                  <a:ea typeface="+mn-ea"/>
                  <a:cs typeface="+mn-cs"/>
                </a:endParaRPr>
              </a:p>
              <a:p>
                <a:endParaRPr lang="en-US" sz="1900" i="0" kern="1200" dirty="0" smtClean="0">
                  <a:solidFill>
                    <a:schemeClr val="tx1"/>
                  </a:solidFill>
                  <a:effectLst/>
                  <a:latin typeface="+mn-lt"/>
                  <a:ea typeface="+mn-ea"/>
                  <a:cs typeface="+mn-cs"/>
                </a:endParaRPr>
              </a:p>
              <a:p>
                <a:pPr marL="457200" indent="-457200">
                  <a:buFont typeface="Arial" panose="020B0604020202020204" pitchFamily="34" charset="0"/>
                  <a:buChar char="•"/>
                </a:pPr>
                <a:r>
                  <a:rPr lang="en-US" altLang="zh-CN" dirty="0" smtClean="0"/>
                  <a:t>Color: </a:t>
                </a:r>
                <a:r>
                  <a:rPr lang="en-US" dirty="0" smtClean="0"/>
                  <a:t>L2 + raw pixel colors </a:t>
                </a:r>
              </a:p>
              <a:p>
                <a:pPr marL="457200" indent="-457200">
                  <a:buFont typeface="Arial" panose="020B0604020202020204" pitchFamily="34" charset="0"/>
                  <a:buChar char="•"/>
                </a:pPr>
                <a:r>
                  <a:rPr lang="en-US" altLang="zh-CN" dirty="0" smtClean="0"/>
                  <a:t>Sketching: L2 + HOG</a:t>
                </a:r>
              </a:p>
              <a:p>
                <a:pPr marL="457200" indent="-457200">
                  <a:buFont typeface="Arial" panose="020B0604020202020204" pitchFamily="34" charset="0"/>
                  <a:buChar char="•"/>
                </a:pPr>
                <a:r>
                  <a:rPr lang="en-US" altLang="zh-CN" dirty="0" smtClean="0"/>
                  <a:t>Warping: L2 + </a:t>
                </a:r>
                <a:r>
                  <a:rPr lang="en-US" altLang="zh-CN" dirty="0" err="1" smtClean="0"/>
                  <a:t>AlexNet</a:t>
                </a:r>
                <a:r>
                  <a:rPr lang="en-US" altLang="zh-CN" dirty="0" smtClean="0"/>
                  <a:t> </a:t>
                </a:r>
                <a:r>
                  <a:rPr lang="en-US" altLang="zh-CN" i="0" dirty="0" smtClean="0">
                    <a:latin typeface="Cambria Math" panose="02040503050406030204" pitchFamily="18" charset="0"/>
                  </a:rPr>
                  <a:t>𝑐𝑜𝑛𝑣4</a:t>
                </a:r>
                <a:endParaRPr lang="en-US" altLang="zh-CN" dirty="0" smtClean="0"/>
              </a:p>
              <a:p>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r>
                  <a:rPr lang="en-US" sz="1900" i="0" kern="1200" dirty="0" smtClean="0">
                    <a:solidFill>
                      <a:schemeClr val="tx1"/>
                    </a:solidFill>
                    <a:effectLst/>
                    <a:latin typeface="+mn-lt"/>
                    <a:ea typeface="+mn-ea"/>
                    <a:cs typeface="+mn-cs"/>
                  </a:rPr>
                  <a:t/>
                </a:r>
                <a:br>
                  <a:rPr lang="en-US" sz="1900" i="0" kern="1200" dirty="0" smtClean="0">
                    <a:solidFill>
                      <a:schemeClr val="tx1"/>
                    </a:solidFill>
                    <a:effectLst/>
                    <a:latin typeface="+mn-lt"/>
                    <a:ea typeface="+mn-ea"/>
                    <a:cs typeface="+mn-cs"/>
                  </a:rPr>
                </a:br>
                <a:endParaRPr lang="en-US" dirty="0"/>
              </a:p>
            </p:txBody>
          </p:sp>
        </mc:Fallback>
      </mc:AlternateContent>
      <p:sp>
        <p:nvSpPr>
          <p:cNvPr id="4" name="Slide Number Placeholder 3"/>
          <p:cNvSpPr>
            <a:spLocks noGrp="1"/>
          </p:cNvSpPr>
          <p:nvPr>
            <p:ph type="sldNum" sz="quarter" idx="10"/>
          </p:nvPr>
        </p:nvSpPr>
        <p:spPr/>
        <p:txBody>
          <a:bodyPr/>
          <a:lstStyle/>
          <a:p>
            <a:fld id="{267FEA5E-F7F5-4500-A602-A04F11FD5847}" type="slidenum">
              <a:rPr lang="es-ES" smtClean="0"/>
              <a:t>35</a:t>
            </a:fld>
            <a:endParaRPr lang="es-ES" dirty="0"/>
          </a:p>
        </p:txBody>
      </p:sp>
    </p:spTree>
    <p:extLst>
      <p:ext uri="{BB962C8B-B14F-4D97-AF65-F5344CB8AC3E}">
        <p14:creationId xmlns:p14="http://schemas.microsoft.com/office/powerpoint/2010/main" val="2962999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Given a original photo,</a:t>
            </a:r>
            <a:r>
              <a:rPr lang="en-US" sz="1900" i="0" kern="1200" baseline="0" dirty="0">
                <a:solidFill>
                  <a:schemeClr val="tx1"/>
                </a:solidFill>
                <a:effectLst/>
                <a:latin typeface="+mn-lt"/>
                <a:ea typeface="+mn-ea"/>
                <a:cs typeface="+mn-cs"/>
              </a:rPr>
              <a:t>  w</a:t>
            </a:r>
            <a:r>
              <a:rPr lang="en-US" sz="1900" i="0" kern="1200" dirty="0">
                <a:solidFill>
                  <a:schemeClr val="tx1"/>
                </a:solidFill>
                <a:effectLst/>
                <a:latin typeface="+mn-lt"/>
                <a:ea typeface="+mn-ea"/>
                <a:cs typeface="+mn-cs"/>
              </a:rPr>
              <a:t>e first project</a:t>
            </a:r>
            <a:r>
              <a:rPr lang="en-US" sz="1900" i="0" kern="1200" baseline="0" dirty="0">
                <a:solidFill>
                  <a:schemeClr val="tx1"/>
                </a:solidFill>
                <a:effectLst/>
                <a:latin typeface="+mn-lt"/>
                <a:ea typeface="+mn-ea"/>
                <a:cs typeface="+mn-cs"/>
              </a:rPr>
              <a:t> it </a:t>
            </a:r>
            <a:r>
              <a:rPr lang="en-US" sz="1900" i="0" kern="1200" dirty="0">
                <a:solidFill>
                  <a:schemeClr val="tx1"/>
                </a:solidFill>
                <a:effectLst/>
                <a:latin typeface="+mn-lt"/>
                <a:ea typeface="+mn-ea"/>
                <a:cs typeface="+mn-cs"/>
              </a:rPr>
              <a:t>onto a low-dimensional latent vector representation by regenerating it using GAN. </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We then [CLICK ] use our real-time editing interface to</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modify the color and shape of the generated image</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using various brush tools (for example, dragging the top of the shoe).  Finally, we apply the same amount of geometric and color changes to the original photos to achieve the final result.</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36</a:t>
            </a:fld>
            <a:endParaRPr lang="es-ES" dirty="0"/>
          </a:p>
        </p:txBody>
      </p:sp>
    </p:spTree>
    <p:extLst>
      <p:ext uri="{BB962C8B-B14F-4D97-AF65-F5344CB8AC3E}">
        <p14:creationId xmlns:p14="http://schemas.microsoft.com/office/powerpoint/2010/main" val="1993101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baseline="0" dirty="0">
                <a:solidFill>
                  <a:schemeClr val="tx1"/>
                </a:solidFill>
                <a:effectLst/>
                <a:latin typeface="+mn-lt"/>
                <a:ea typeface="+mn-ea"/>
                <a:cs typeface="+mn-cs"/>
              </a:rPr>
              <a:t>  explain the flow algorithm </a:t>
            </a:r>
          </a:p>
          <a:p>
            <a:r>
              <a:rPr lang="en-US" sz="1900" i="0" kern="1200" baseline="0" dirty="0">
                <a:solidFill>
                  <a:schemeClr val="tx1"/>
                </a:solidFill>
                <a:effectLst/>
                <a:latin typeface="+mn-lt"/>
                <a:ea typeface="+mn-ea"/>
                <a:cs typeface="+mn-cs"/>
              </a:rPr>
              <a:t>Then transfer </a:t>
            </a:r>
            <a:endParaRPr lang="en-US" sz="1900" i="0" kern="1200" dirty="0">
              <a:solidFill>
                <a:schemeClr val="tx1"/>
              </a:solidFill>
              <a:effectLst/>
              <a:latin typeface="+mn-lt"/>
              <a:ea typeface="+mn-ea"/>
              <a:cs typeface="+mn-cs"/>
            </a:endParaRPr>
          </a:p>
          <a:p>
            <a:endParaRPr lang="en-US" sz="1900" i="0" kern="1200" dirty="0">
              <a:solidFill>
                <a:schemeClr val="tx1"/>
              </a:solidFill>
              <a:effectLst/>
              <a:latin typeface="+mn-lt"/>
              <a:ea typeface="+mn-ea"/>
              <a:cs typeface="+mn-cs"/>
            </a:endParaRPr>
          </a:p>
          <a:p>
            <a:r>
              <a:rPr lang="en-US" sz="1900" i="0" kern="1200" dirty="0">
                <a:solidFill>
                  <a:schemeClr val="tx1"/>
                </a:solidFill>
                <a:effectLst/>
                <a:latin typeface="+mn-lt"/>
                <a:ea typeface="+mn-ea"/>
                <a:cs typeface="+mn-cs"/>
              </a:rPr>
              <a:t>The generated image </a:t>
            </a:r>
            <a:r>
              <a:rPr lang="en-US" sz="1900" i="1" kern="1200" dirty="0">
                <a:solidFill>
                  <a:schemeClr val="tx1"/>
                </a:solidFill>
                <a:effectLst/>
                <a:latin typeface="+mn-lt"/>
                <a:ea typeface="+mn-ea"/>
                <a:cs typeface="+mn-cs"/>
              </a:rPr>
              <a:t>G</a:t>
            </a:r>
            <a:r>
              <a:rPr lang="en-US" sz="1900" i="0" kern="1200" dirty="0">
                <a:solidFill>
                  <a:schemeClr val="tx1"/>
                </a:solidFill>
                <a:effectLst/>
                <a:latin typeface="+mn-lt"/>
                <a:ea typeface="+mn-ea"/>
                <a:cs typeface="+mn-cs"/>
              </a:rPr>
              <a:t>(</a:t>
            </a:r>
            <a:r>
              <a:rPr lang="en-US" sz="1900" i="1" kern="1200" dirty="0">
                <a:solidFill>
                  <a:schemeClr val="tx1"/>
                </a:solidFill>
                <a:effectLst/>
                <a:latin typeface="+mn-lt"/>
                <a:ea typeface="+mn-ea"/>
                <a:cs typeface="+mn-cs"/>
              </a:rPr>
              <a:t>z</a:t>
            </a:r>
            <a:r>
              <a:rPr lang="en-US" sz="1900" i="0" kern="1200" dirty="0">
                <a:solidFill>
                  <a:schemeClr val="tx1"/>
                </a:solidFill>
                <a:effectLst/>
                <a:latin typeface="+mn-lt"/>
                <a:ea typeface="+mn-ea"/>
                <a:cs typeface="+mn-cs"/>
              </a:rPr>
              <a:t>1) captures the roughly change we want, albeit</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the quality is degraded w.r.t the original image. We develop a dense correspondence algorithm</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to estimate both the geometric and color changes induced by the editing process</a:t>
            </a:r>
            <a:br>
              <a:rPr lang="en-US" sz="1900" i="0" kern="1200" dirty="0">
                <a:solidFill>
                  <a:schemeClr val="tx1"/>
                </a:solidFill>
                <a:effectLst/>
                <a:latin typeface="+mn-lt"/>
                <a:ea typeface="+mn-ea"/>
                <a:cs typeface="+mn-cs"/>
              </a:rPr>
            </a:br>
            <a:endParaRPr lang="en-US" sz="1900" i="0" kern="1200" dirty="0">
              <a:solidFill>
                <a:schemeClr val="tx1"/>
              </a:solidFill>
              <a:effectLst/>
              <a:latin typeface="+mn-lt"/>
              <a:ea typeface="+mn-ea"/>
              <a:cs typeface="+mn-cs"/>
            </a:endParaRPr>
          </a:p>
          <a:p>
            <a:r>
              <a:rPr lang="en-US" sz="1900" i="0" kern="1200" dirty="0">
                <a:solidFill>
                  <a:schemeClr val="tx1"/>
                </a:solidFill>
                <a:effectLst/>
                <a:latin typeface="+mn-lt"/>
                <a:ea typeface="+mn-ea"/>
                <a:cs typeface="+mn-cs"/>
              </a:rPr>
              <a:t>We estimate the changes between nearby frames, and concatenate these</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changes frame by frame to obtain long-range changes between any two frames along the interpolation sequence </a:t>
            </a:r>
            <a:r>
              <a:rPr lang="en-US" sz="1900" i="1" kern="1200" dirty="0">
                <a:solidFill>
                  <a:schemeClr val="tx1"/>
                </a:solidFill>
                <a:effectLst/>
                <a:latin typeface="+mn-lt"/>
                <a:ea typeface="+mn-ea"/>
                <a:cs typeface="+mn-cs"/>
              </a:rPr>
              <a:t>z</a:t>
            </a:r>
            <a:r>
              <a:rPr lang="en-US" sz="1900" i="0" kern="1200" dirty="0">
                <a:solidFill>
                  <a:schemeClr val="tx1"/>
                </a:solidFill>
                <a:effectLst/>
                <a:latin typeface="+mn-lt"/>
                <a:ea typeface="+mn-ea"/>
                <a:cs typeface="+mn-cs"/>
              </a:rPr>
              <a:t>0 </a:t>
            </a:r>
            <a:r>
              <a:rPr lang="en-US" sz="1900" i="1" kern="1200" dirty="0">
                <a:solidFill>
                  <a:schemeClr val="tx1"/>
                </a:solidFill>
                <a:effectLst/>
                <a:latin typeface="+mn-lt"/>
                <a:ea typeface="+mn-ea"/>
                <a:cs typeface="+mn-cs"/>
              </a:rPr>
              <a:t>→ z</a:t>
            </a:r>
            <a:r>
              <a:rPr lang="en-US" sz="1900" i="0" kern="1200" dirty="0">
                <a:solidFill>
                  <a:schemeClr val="tx1"/>
                </a:solidFill>
                <a:effectLst/>
                <a:latin typeface="+mn-lt"/>
                <a:ea typeface="+mn-ea"/>
                <a:cs typeface="+mn-cs"/>
              </a:rPr>
              <a:t>1. </a:t>
            </a:r>
            <a:br>
              <a:rPr lang="en-US" sz="1900" i="0" kern="1200" dirty="0">
                <a:solidFill>
                  <a:schemeClr val="tx1"/>
                </a:solidFill>
                <a:effectLst/>
                <a:latin typeface="+mn-lt"/>
                <a:ea typeface="+mn-ea"/>
                <a:cs typeface="+mn-cs"/>
              </a:rPr>
            </a:br>
            <a:endParaRPr lang="en-US" sz="19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37</a:t>
            </a:fld>
            <a:endParaRPr lang="es-ES" dirty="0"/>
          </a:p>
        </p:txBody>
      </p:sp>
    </p:spTree>
    <p:extLst>
      <p:ext uri="{BB962C8B-B14F-4D97-AF65-F5344CB8AC3E}">
        <p14:creationId xmlns:p14="http://schemas.microsoft.com/office/powerpoint/2010/main" val="763581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The generated image </a:t>
            </a:r>
            <a:r>
              <a:rPr lang="en-US" sz="1900" i="1" kern="1200" dirty="0">
                <a:solidFill>
                  <a:schemeClr val="tx1"/>
                </a:solidFill>
                <a:effectLst/>
                <a:latin typeface="+mn-lt"/>
                <a:ea typeface="+mn-ea"/>
                <a:cs typeface="+mn-cs"/>
              </a:rPr>
              <a:t>G</a:t>
            </a:r>
            <a:r>
              <a:rPr lang="en-US" sz="1900" i="0" kern="1200" dirty="0">
                <a:solidFill>
                  <a:schemeClr val="tx1"/>
                </a:solidFill>
                <a:effectLst/>
                <a:latin typeface="+mn-lt"/>
                <a:ea typeface="+mn-ea"/>
                <a:cs typeface="+mn-cs"/>
              </a:rPr>
              <a:t>(</a:t>
            </a:r>
            <a:r>
              <a:rPr lang="en-US" sz="1900" i="1" kern="1200" dirty="0">
                <a:solidFill>
                  <a:schemeClr val="tx1"/>
                </a:solidFill>
                <a:effectLst/>
                <a:latin typeface="+mn-lt"/>
                <a:ea typeface="+mn-ea"/>
                <a:cs typeface="+mn-cs"/>
              </a:rPr>
              <a:t>z</a:t>
            </a:r>
            <a:r>
              <a:rPr lang="en-US" sz="1900" i="0" kern="1200" dirty="0">
                <a:solidFill>
                  <a:schemeClr val="tx1"/>
                </a:solidFill>
                <a:effectLst/>
                <a:latin typeface="+mn-lt"/>
                <a:ea typeface="+mn-ea"/>
                <a:cs typeface="+mn-cs"/>
              </a:rPr>
              <a:t>1) captures the roughly change we want, albeit</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the quality is degraded w.r.t the original image. We develop a dense correspondence algorithm</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to estimate both the geometric and color changes induced by the editing process. We estimate the changes between nearby frames, and concatenate these</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changes frame by frame to obtain long-range changes between any two frames along the interpolation sequence </a:t>
            </a:r>
            <a:r>
              <a:rPr lang="en-US" sz="1900" i="1" kern="1200" dirty="0">
                <a:solidFill>
                  <a:schemeClr val="tx1"/>
                </a:solidFill>
                <a:effectLst/>
                <a:latin typeface="+mn-lt"/>
                <a:ea typeface="+mn-ea"/>
                <a:cs typeface="+mn-cs"/>
              </a:rPr>
              <a:t>z</a:t>
            </a:r>
            <a:r>
              <a:rPr lang="en-US" sz="1900" i="0" kern="1200" dirty="0">
                <a:solidFill>
                  <a:schemeClr val="tx1"/>
                </a:solidFill>
                <a:effectLst/>
                <a:latin typeface="+mn-lt"/>
                <a:ea typeface="+mn-ea"/>
                <a:cs typeface="+mn-cs"/>
              </a:rPr>
              <a:t>0 </a:t>
            </a:r>
            <a:r>
              <a:rPr lang="en-US" sz="1900" i="1" kern="1200" dirty="0">
                <a:solidFill>
                  <a:schemeClr val="tx1"/>
                </a:solidFill>
                <a:effectLst/>
                <a:latin typeface="+mn-lt"/>
                <a:ea typeface="+mn-ea"/>
                <a:cs typeface="+mn-cs"/>
              </a:rPr>
              <a:t>→ z</a:t>
            </a:r>
            <a:r>
              <a:rPr lang="en-US" sz="1900" i="0" kern="1200" dirty="0">
                <a:solidFill>
                  <a:schemeClr val="tx1"/>
                </a:solidFill>
                <a:effectLst/>
                <a:latin typeface="+mn-lt"/>
                <a:ea typeface="+mn-ea"/>
                <a:cs typeface="+mn-cs"/>
              </a:rPr>
              <a:t>1. </a:t>
            </a:r>
            <a:br>
              <a:rPr lang="en-US" sz="1900" i="0" kern="1200" dirty="0">
                <a:solidFill>
                  <a:schemeClr val="tx1"/>
                </a:solidFill>
                <a:effectLst/>
                <a:latin typeface="+mn-lt"/>
                <a:ea typeface="+mn-ea"/>
                <a:cs typeface="+mn-cs"/>
              </a:rPr>
            </a:br>
            <a:endParaRPr lang="en-US" sz="19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38</a:t>
            </a:fld>
            <a:endParaRPr lang="es-ES" dirty="0"/>
          </a:p>
        </p:txBody>
      </p:sp>
    </p:spTree>
    <p:extLst>
      <p:ext uri="{BB962C8B-B14F-4D97-AF65-F5344CB8AC3E}">
        <p14:creationId xmlns:p14="http://schemas.microsoft.com/office/powerpoint/2010/main" val="725601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39</a:t>
            </a:fld>
            <a:endParaRPr lang="es-ES" dirty="0"/>
          </a:p>
        </p:txBody>
      </p:sp>
    </p:spTree>
    <p:extLst>
      <p:ext uri="{BB962C8B-B14F-4D97-AF65-F5344CB8AC3E}">
        <p14:creationId xmlns:p14="http://schemas.microsoft.com/office/powerpoint/2010/main" val="3146878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900" b="0" i="0" u="none" strike="noStrike" kern="1200" dirty="0">
                <a:solidFill>
                  <a:schemeClr val="tx1"/>
                </a:solidFill>
                <a:effectLst/>
                <a:latin typeface="+mn-lt"/>
                <a:ea typeface="+mn-ea"/>
                <a:cs typeface="+mn-cs"/>
              </a:rPr>
              <a:t>With our intuitive interface, a user can simply sketch the shape of the handbag in her mind, and our system is able to automatically adjust the handbag keeping all edits as realistic as possible.  A user can further drag the slider to see all the intermediate results interpolated between the original and the final manipulated photo, and choose the one she likes.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40</a:t>
            </a:fld>
            <a:endParaRPr lang="es-ES" dirty="0"/>
          </a:p>
        </p:txBody>
      </p:sp>
    </p:spTree>
    <p:extLst>
      <p:ext uri="{BB962C8B-B14F-4D97-AF65-F5344CB8AC3E}">
        <p14:creationId xmlns:p14="http://schemas.microsoft.com/office/powerpoint/2010/main" val="219264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900" b="0" i="0" u="none" strike="noStrike" kern="1200" dirty="0">
                <a:solidFill>
                  <a:schemeClr val="tx1"/>
                </a:solidFill>
                <a:effectLst/>
                <a:latin typeface="+mn-lt"/>
                <a:ea typeface="+mn-ea"/>
                <a:cs typeface="+mn-cs"/>
              </a:rPr>
              <a:t>Supposed you are looking for shoes, and you have found one that mostly suits </a:t>
            </a:r>
            <a:r>
              <a:rPr lang="en-US" sz="1900" b="0" i="0" u="none" strike="noStrike" kern="1200" dirty="0" err="1">
                <a:solidFill>
                  <a:schemeClr val="tx1"/>
                </a:solidFill>
                <a:effectLst/>
                <a:latin typeface="+mn-lt"/>
                <a:ea typeface="+mn-ea"/>
                <a:cs typeface="+mn-cs"/>
              </a:rPr>
              <a:t>suits</a:t>
            </a:r>
            <a:r>
              <a:rPr lang="en-US" sz="1900" b="0" i="0" u="none" strike="noStrike" kern="1200" dirty="0">
                <a:solidFill>
                  <a:schemeClr val="tx1"/>
                </a:solidFill>
                <a:effectLst/>
                <a:latin typeface="+mn-lt"/>
                <a:ea typeface="+mn-ea"/>
                <a:cs typeface="+mn-cs"/>
              </a:rPr>
              <a:t> you, but you would like to be a little bit more slim. You can simply use our warping tool to drag down the shoe tongue. (It usually takes 5 seconds to render the final result). A user can then adjust the slider to see shoes with different degree of slimness. Now the color seems somewhat boring. Let’s make it exciting by adding some color strokes.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41</a:t>
            </a:fld>
            <a:endParaRPr lang="es-ES" dirty="0"/>
          </a:p>
        </p:txBody>
      </p:sp>
    </p:spTree>
    <p:extLst>
      <p:ext uri="{BB962C8B-B14F-4D97-AF65-F5344CB8AC3E}">
        <p14:creationId xmlns:p14="http://schemas.microsoft.com/office/powerpoint/2010/main" val="3657220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900" i="0" kern="1200" dirty="0">
                <a:solidFill>
                  <a:schemeClr val="tx1"/>
                </a:solidFill>
                <a:effectLst/>
                <a:latin typeface="+mn-lt"/>
                <a:ea typeface="+mn-ea"/>
                <a:cs typeface="+mn-cs"/>
              </a:rPr>
              <a:t>A</a:t>
            </a:r>
            <a:r>
              <a:rPr lang="en-US" sz="1900" i="0" kern="1200" baseline="0" dirty="0">
                <a:solidFill>
                  <a:schemeClr val="tx1"/>
                </a:solidFill>
                <a:effectLst/>
                <a:latin typeface="+mn-lt"/>
                <a:ea typeface="+mn-ea"/>
                <a:cs typeface="+mn-cs"/>
              </a:rPr>
              <a:t> by </a:t>
            </a:r>
            <a:r>
              <a:rPr lang="en-US" sz="1900" i="0" kern="1200" dirty="0">
                <a:solidFill>
                  <a:schemeClr val="tx1"/>
                </a:solidFill>
                <a:effectLst/>
                <a:latin typeface="+mn-lt"/>
                <a:ea typeface="+mn-ea"/>
                <a:cs typeface="+mn-cs"/>
              </a:rPr>
              <a:t>product of our method is that if there is no image to begin with</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and all we have are the user brush strokes, the method would generate a natural image that best satisfies the user constraints </a:t>
            </a:r>
            <a:r>
              <a:rPr lang="en-US" sz="1900" b="0" i="0" u="none" strike="noStrike" kern="1200" dirty="0">
                <a:solidFill>
                  <a:schemeClr val="tx1"/>
                </a:solidFill>
                <a:effectLst/>
                <a:latin typeface="+mn-lt"/>
                <a:ea typeface="+mn-ea"/>
                <a:cs typeface="+mn-cs"/>
              </a:rPr>
              <a:t>Let’s do some drawing of an outdoor scene. We first create a grassland by painting something greenish at the bottom. Here we can see different samples, all with a grassland. Let’s sketch a mountain on top. Let’s add a blue sky. A snow on the  mountain makes a perfect scene.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42</a:t>
            </a:fld>
            <a:endParaRPr lang="es-ES" dirty="0"/>
          </a:p>
        </p:txBody>
      </p:sp>
    </p:spTree>
    <p:extLst>
      <p:ext uri="{BB962C8B-B14F-4D97-AF65-F5344CB8AC3E}">
        <p14:creationId xmlns:p14="http://schemas.microsoft.com/office/powerpoint/2010/main" val="4240925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0" i="0" u="none" strike="noStrike" kern="1200" dirty="0">
                <a:solidFill>
                  <a:schemeClr val="tx1"/>
                </a:solidFill>
                <a:effectLst/>
                <a:latin typeface="+mn-lt"/>
                <a:ea typeface="+mn-ea"/>
                <a:cs typeface="+mn-cs"/>
              </a:rPr>
              <a:t>We can use our drawing interface to design products as well. The user sketches some desired shape. Now we can browse different shoes with the same shape, but different color and texture. How about a shoe with red vamp and white outsole? Finally, we can add fine details like shoelaces with our sketching tool. </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44</a:t>
            </a:fld>
            <a:endParaRPr lang="es-ES" dirty="0"/>
          </a:p>
        </p:txBody>
      </p:sp>
    </p:spTree>
    <p:extLst>
      <p:ext uri="{BB962C8B-B14F-4D97-AF65-F5344CB8AC3E}">
        <p14:creationId xmlns:p14="http://schemas.microsoft.com/office/powerpoint/2010/main" val="86172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i="0" kern="1200" dirty="0">
                <a:solidFill>
                  <a:schemeClr val="tx1"/>
                </a:solidFill>
                <a:effectLst/>
                <a:latin typeface="+mn-lt"/>
                <a:ea typeface="+mn-ea"/>
                <a:cs typeface="+mn-cs"/>
              </a:rPr>
              <a:t>While achieving impressive results, when these methods</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fail they often produce results that look nothing like a real image</a:t>
            </a:r>
            <a:br>
              <a:rPr lang="en-US" sz="1900" i="0" kern="1200" dirty="0">
                <a:solidFill>
                  <a:schemeClr val="tx1"/>
                </a:solidFill>
                <a:effectLst/>
                <a:latin typeface="+mn-lt"/>
                <a:ea typeface="+mn-ea"/>
                <a:cs typeface="+mn-cs"/>
              </a:rPr>
            </a:br>
            <a:r>
              <a:rPr lang="en-US" sz="1900" i="0" kern="1200" dirty="0">
                <a:solidFill>
                  <a:schemeClr val="tx1"/>
                </a:solidFill>
                <a:effectLst/>
                <a:latin typeface="+mn-lt"/>
                <a:ea typeface="+mn-ea"/>
                <a:cs typeface="+mn-cs"/>
              </a:rPr>
              <a:t>classic visual manipulation paradigm does not prevent the</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user from “falling off” the manifold of natural images.</a:t>
            </a:r>
            <a:br>
              <a:rPr lang="en-US" sz="1900" i="0" kern="1200" dirty="0">
                <a:solidFill>
                  <a:schemeClr val="tx1"/>
                </a:solidFill>
                <a:effectLst/>
                <a:latin typeface="+mn-lt"/>
                <a:ea typeface="+mn-ea"/>
                <a:cs typeface="+mn-cs"/>
              </a:rPr>
            </a:br>
            <a:r>
              <a:rPr lang="en-US" sz="2000" dirty="0">
                <a:solidFill>
                  <a:schemeClr val="tx1"/>
                </a:solidFill>
                <a:latin typeface="Calibri" panose="020F0502020204030204" pitchFamily="34" charset="0"/>
              </a:rPr>
              <a:t>Any less-than-perfect edit immediately makes the image look completely unrealistic</a:t>
            </a:r>
            <a:br>
              <a:rPr lang="en-US" sz="2000" dirty="0">
                <a:solidFill>
                  <a:schemeClr val="tx1"/>
                </a:solidFill>
                <a:latin typeface="Calibri" panose="020F0502020204030204" pitchFamily="34" charset="0"/>
              </a:rPr>
            </a:br>
            <a:r>
              <a:rPr lang="en-US" sz="2000" dirty="0">
                <a:solidFill>
                  <a:schemeClr val="tx1"/>
                </a:solidFill>
                <a:latin typeface="Calibri" panose="020F0502020204030204" pitchFamily="34" charset="0"/>
              </a:rPr>
              <a:t>Classic</a:t>
            </a:r>
            <a:r>
              <a:rPr lang="en-US" sz="2000" baseline="0" dirty="0">
                <a:solidFill>
                  <a:schemeClr val="tx1"/>
                </a:solidFill>
                <a:latin typeface="Calibri" panose="020F0502020204030204" pitchFamily="34" charset="0"/>
              </a:rPr>
              <a:t> image </a:t>
            </a:r>
            <a:r>
              <a:rPr lang="en-US" sz="2000" dirty="0">
                <a:solidFill>
                  <a:schemeClr val="tx1"/>
                </a:solidFill>
                <a:latin typeface="Calibri" panose="020F0502020204030204" pitchFamily="34" charset="0"/>
              </a:rPr>
              <a:t>manipulation paradigm does not prevent the user from “falling off” the manifold of natural images. </a:t>
            </a:r>
          </a:p>
          <a:p>
            <a:pPr algn="l">
              <a:lnSpc>
                <a:spcPct val="75000"/>
              </a:lnSpc>
            </a:pPr>
            <a:endParaRPr lang="en-US" sz="2000" b="1" dirty="0">
              <a:solidFill>
                <a:schemeClr val="tx1"/>
              </a:solidFill>
              <a:latin typeface="Calibri" panose="020F0502020204030204" pitchFamily="34" charset="0"/>
            </a:endParaRPr>
          </a:p>
          <a:p>
            <a:pPr algn="l">
              <a:lnSpc>
                <a:spcPct val="75000"/>
              </a:lnSpc>
            </a:pPr>
            <a:r>
              <a:rPr lang="en-US" sz="2000" b="1" dirty="0">
                <a:solidFill>
                  <a:schemeClr val="tx1"/>
                </a:solidFill>
                <a:latin typeface="Calibri" panose="020F0502020204030204" pitchFamily="34" charset="0"/>
              </a:rPr>
              <a:t>P.S:</a:t>
            </a:r>
            <a:r>
              <a:rPr lang="en-US" sz="2000" b="1" baseline="0" dirty="0">
                <a:solidFill>
                  <a:schemeClr val="tx1"/>
                </a:solidFill>
                <a:latin typeface="Calibri" panose="020F0502020204030204" pitchFamily="34" charset="0"/>
              </a:rPr>
              <a:t> </a:t>
            </a:r>
            <a:endParaRPr lang="en-US" sz="2000" b="1" dirty="0">
              <a:solidFill>
                <a:schemeClr val="tx1"/>
              </a:solidFill>
              <a:latin typeface="Calibri" panose="020F0502020204030204" pitchFamily="34" charset="0"/>
            </a:endParaRPr>
          </a:p>
          <a:p>
            <a:pPr algn="l">
              <a:lnSpc>
                <a:spcPct val="75000"/>
              </a:lnSpc>
            </a:pPr>
            <a:r>
              <a:rPr lang="en-US" sz="1900" b="1" i="0" kern="1200" dirty="0">
                <a:solidFill>
                  <a:schemeClr val="tx1"/>
                </a:solidFill>
                <a:effectLst/>
                <a:latin typeface="+mn-lt"/>
                <a:ea typeface="+mn-ea"/>
                <a:cs typeface="+mn-cs"/>
              </a:rPr>
              <a:t>Training wheels</a:t>
            </a:r>
            <a:r>
              <a:rPr lang="en-US" sz="1900" b="0" i="0" kern="1200" dirty="0">
                <a:solidFill>
                  <a:schemeClr val="tx1"/>
                </a:solidFill>
                <a:effectLst/>
                <a:latin typeface="+mn-lt"/>
                <a:ea typeface="+mn-ea"/>
                <a:cs typeface="+mn-cs"/>
              </a:rPr>
              <a:t> are an additional wheel or wheels mounted parallel to the rear </a:t>
            </a:r>
            <a:r>
              <a:rPr lang="en-US" sz="1900" b="0" i="0" u="none" strike="noStrike" kern="1200" dirty="0">
                <a:solidFill>
                  <a:schemeClr val="tx1"/>
                </a:solidFill>
                <a:effectLst/>
                <a:latin typeface="+mn-lt"/>
                <a:ea typeface="+mn-ea"/>
                <a:cs typeface="+mn-cs"/>
                <a:hlinkClick r:id="rId3" tooltip="Bicycle wheel"/>
              </a:rPr>
              <a:t>wheel</a:t>
            </a:r>
            <a:r>
              <a:rPr lang="en-US" sz="1900" b="0" i="0" kern="1200" dirty="0">
                <a:solidFill>
                  <a:schemeClr val="tx1"/>
                </a:solidFill>
                <a:effectLst/>
                <a:latin typeface="+mn-lt"/>
                <a:ea typeface="+mn-ea"/>
                <a:cs typeface="+mn-cs"/>
              </a:rPr>
              <a:t> of a </a:t>
            </a:r>
            <a:r>
              <a:rPr lang="en-US" sz="1900" b="0" i="0" u="none" strike="noStrike" kern="1200" dirty="0">
                <a:solidFill>
                  <a:schemeClr val="tx1"/>
                </a:solidFill>
                <a:effectLst/>
                <a:latin typeface="+mn-lt"/>
                <a:ea typeface="+mn-ea"/>
                <a:cs typeface="+mn-cs"/>
                <a:hlinkClick r:id="rId4" tooltip="Bicycle"/>
              </a:rPr>
              <a:t>bicycle</a:t>
            </a:r>
            <a:r>
              <a:rPr lang="en-US" sz="1900" b="0" i="0" kern="1200" dirty="0">
                <a:solidFill>
                  <a:schemeClr val="tx1"/>
                </a:solidFill>
                <a:effectLst/>
                <a:latin typeface="+mn-lt"/>
                <a:ea typeface="+mn-ea"/>
                <a:cs typeface="+mn-cs"/>
              </a:rPr>
              <a:t> that assist learners until they have developed a usable </a:t>
            </a:r>
            <a:r>
              <a:rPr lang="en-US" sz="1900" b="0" i="0" u="none" strike="noStrike" kern="1200" dirty="0">
                <a:solidFill>
                  <a:schemeClr val="tx1"/>
                </a:solidFill>
                <a:effectLst/>
                <a:latin typeface="+mn-lt"/>
                <a:ea typeface="+mn-ea"/>
                <a:cs typeface="+mn-cs"/>
                <a:hlinkClick r:id="rId5" tooltip="Sense of balance"/>
              </a:rPr>
              <a:t>sense of balance</a:t>
            </a:r>
            <a:r>
              <a:rPr lang="en-US" sz="1900" b="0" i="0" kern="1200" dirty="0">
                <a:solidFill>
                  <a:schemeClr val="tx1"/>
                </a:solidFill>
                <a:effectLst/>
                <a:latin typeface="+mn-lt"/>
                <a:ea typeface="+mn-ea"/>
                <a:cs typeface="+mn-cs"/>
              </a:rPr>
              <a:t> on the bicycle. Typically they are used in teaching very young children to ride a bike.</a:t>
            </a:r>
          </a:p>
        </p:txBody>
      </p:sp>
      <p:sp>
        <p:nvSpPr>
          <p:cNvPr id="4" name="Slide Number Placeholder 3"/>
          <p:cNvSpPr>
            <a:spLocks noGrp="1"/>
          </p:cNvSpPr>
          <p:nvPr>
            <p:ph type="sldNum" sz="quarter" idx="10"/>
          </p:nvPr>
        </p:nvSpPr>
        <p:spPr/>
        <p:txBody>
          <a:bodyPr/>
          <a:lstStyle/>
          <a:p>
            <a:fld id="{267FEA5E-F7F5-4500-A602-A04F11FD5847}" type="slidenum">
              <a:rPr lang="es-ES" smtClean="0"/>
              <a:t>4</a:t>
            </a:fld>
            <a:endParaRPr lang="es-ES" dirty="0"/>
          </a:p>
        </p:txBody>
      </p:sp>
    </p:spTree>
    <p:extLst>
      <p:ext uri="{BB962C8B-B14F-4D97-AF65-F5344CB8AC3E}">
        <p14:creationId xmlns:p14="http://schemas.microsoft.com/office/powerpoint/2010/main" val="1906966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900" b="0" i="0" u="none" strike="noStrike" kern="1200" dirty="0">
                <a:solidFill>
                  <a:schemeClr val="tx1"/>
                </a:solidFill>
                <a:effectLst/>
                <a:latin typeface="+mn-lt"/>
                <a:ea typeface="+mn-ea"/>
                <a:cs typeface="+mn-cs"/>
              </a:rPr>
              <a:t>An interesting outcome of the editing process is the sequence of intermediate generated images that can be seen as a new kind of image morphing. We call it “generative transformation”. We use this sequence to transform the shape and color of one image to look like another image automatically. </a:t>
            </a:r>
            <a:endParaRPr lang="en-US" b="0" dirty="0">
              <a:effectLst/>
            </a:endParaRPr>
          </a:p>
          <a:p>
            <a:br>
              <a:rPr lang="en-US" b="0" dirty="0">
                <a:effectLst/>
              </a:rPr>
            </a:br>
            <a:r>
              <a:rPr lang="en-US" sz="1900" b="0" i="0" u="none" strike="noStrike" kern="1200" dirty="0">
                <a:solidFill>
                  <a:schemeClr val="tx1"/>
                </a:solidFill>
                <a:effectLst/>
                <a:latin typeface="+mn-lt"/>
                <a:ea typeface="+mn-ea"/>
                <a:cs typeface="+mn-cs"/>
              </a:rPr>
              <a:t>Here the source on the left is transformed to have the shape and color of the target image on the right, and then transformed back. </a:t>
            </a:r>
          </a:p>
          <a:p>
            <a:pPr rtl="0"/>
            <a:r>
              <a:rPr lang="en-US" sz="1900" b="0" i="0" u="none" strike="noStrike" kern="1200" dirty="0">
                <a:solidFill>
                  <a:schemeClr val="tx1"/>
                </a:solidFill>
                <a:effectLst/>
                <a:latin typeface="+mn-lt"/>
                <a:ea typeface="+mn-ea"/>
                <a:cs typeface="+mn-cs"/>
              </a:rPr>
              <a:t>Finally, we compare our morphing results to the optical flow based interpolation methods implemented in Adobe Premiere Pro. We can see our method produces smoother transition between two images with less artifacts.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46</a:t>
            </a:fld>
            <a:endParaRPr lang="es-ES" dirty="0"/>
          </a:p>
        </p:txBody>
      </p:sp>
    </p:spTree>
    <p:extLst>
      <p:ext uri="{BB962C8B-B14F-4D97-AF65-F5344CB8AC3E}">
        <p14:creationId xmlns:p14="http://schemas.microsoft.com/office/powerpoint/2010/main" val="3379293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47</a:t>
            </a:fld>
            <a:endParaRPr lang="es-ES" dirty="0"/>
          </a:p>
        </p:txBody>
      </p:sp>
    </p:spTree>
    <p:extLst>
      <p:ext uri="{BB962C8B-B14F-4D97-AF65-F5344CB8AC3E}">
        <p14:creationId xmlns:p14="http://schemas.microsoft.com/office/powerpoint/2010/main" val="4100756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49</a:t>
            </a:fld>
            <a:endParaRPr lang="es-ES" dirty="0"/>
          </a:p>
        </p:txBody>
      </p:sp>
    </p:spTree>
    <p:extLst>
      <p:ext uri="{BB962C8B-B14F-4D97-AF65-F5344CB8AC3E}">
        <p14:creationId xmlns:p14="http://schemas.microsoft.com/office/powerpoint/2010/main" val="3020209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50</a:t>
            </a:fld>
            <a:endParaRPr lang="es-ES" dirty="0"/>
          </a:p>
        </p:txBody>
      </p:sp>
    </p:spTree>
    <p:extLst>
      <p:ext uri="{BB962C8B-B14F-4D97-AF65-F5344CB8AC3E}">
        <p14:creationId xmlns:p14="http://schemas.microsoft.com/office/powerpoint/2010/main" val="3205796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51</a:t>
            </a:fld>
            <a:endParaRPr lang="es-ES" dirty="0"/>
          </a:p>
        </p:txBody>
      </p:sp>
    </p:spTree>
    <p:extLst>
      <p:ext uri="{BB962C8B-B14F-4D97-AF65-F5344CB8AC3E}">
        <p14:creationId xmlns:p14="http://schemas.microsoft.com/office/powerpoint/2010/main" val="91960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5</a:t>
            </a:fld>
            <a:endParaRPr lang="es-ES" dirty="0"/>
          </a:p>
        </p:txBody>
      </p:sp>
    </p:spTree>
    <p:extLst>
      <p:ext uri="{BB962C8B-B14F-4D97-AF65-F5344CB8AC3E}">
        <p14:creationId xmlns:p14="http://schemas.microsoft.com/office/powerpoint/2010/main" val="597851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a:t>
            </a:fld>
            <a:endParaRPr lang="es-ES" dirty="0"/>
          </a:p>
        </p:txBody>
      </p:sp>
    </p:spTree>
    <p:extLst>
      <p:ext uri="{BB962C8B-B14F-4D97-AF65-F5344CB8AC3E}">
        <p14:creationId xmlns:p14="http://schemas.microsoft.com/office/powerpoint/2010/main" val="164319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a:t>
            </a:r>
            <a:r>
              <a:rPr lang="en-US" baseline="0" dirty="0"/>
              <a:t> of work tries to improve image compositing. The first successful idea is to make </a:t>
            </a:r>
            <a:r>
              <a:rPr lang="en-US" dirty="0"/>
              <a:t>the boundary look seamless</a:t>
            </a:r>
            <a:r>
              <a:rPr lang="en-US" baseline="0" dirty="0"/>
              <a:t> and artifacts-free. Another idea is to make the object’s color and texture compatible with background.  However, none of these methods tries </a:t>
            </a:r>
            <a:r>
              <a:rPr lang="en-US" sz="1900" i="0" kern="1200" dirty="0">
                <a:solidFill>
                  <a:schemeClr val="tx1"/>
                </a:solidFill>
                <a:effectLst/>
                <a:latin typeface="+mn-lt"/>
                <a:ea typeface="+mn-ea"/>
                <a:cs typeface="+mn-cs"/>
              </a:rPr>
              <a:t>to directly improve or measure</a:t>
            </a:r>
            <a:r>
              <a:rPr lang="en-US" sz="1900" i="0" kern="1200" baseline="0" dirty="0">
                <a:solidFill>
                  <a:schemeClr val="tx1"/>
                </a:solidFill>
                <a:effectLst/>
                <a:latin typeface="+mn-lt"/>
                <a:ea typeface="+mn-ea"/>
                <a:cs typeface="+mn-cs"/>
              </a:rPr>
              <a:t> </a:t>
            </a:r>
            <a:r>
              <a:rPr lang="en-US" sz="1900" i="0" kern="1200" dirty="0">
                <a:solidFill>
                  <a:schemeClr val="tx1"/>
                </a:solidFill>
                <a:effectLst/>
                <a:latin typeface="+mn-lt"/>
                <a:ea typeface="+mn-ea"/>
                <a:cs typeface="+mn-cs"/>
              </a:rPr>
              <a:t>the realism of their results.</a:t>
            </a:r>
            <a:br>
              <a:rPr lang="en-US" sz="1900" i="0" kern="1200" dirty="0">
                <a:solidFill>
                  <a:schemeClr val="tx1"/>
                </a:solidFill>
                <a:effectLst/>
                <a:latin typeface="+mn-lt"/>
                <a:ea typeface="+mn-ea"/>
                <a:cs typeface="+mn-cs"/>
              </a:rPr>
            </a:br>
            <a:br>
              <a:rPr lang="en-US" sz="1900" i="0" kern="1200" dirty="0">
                <a:solidFill>
                  <a:schemeClr val="tx1"/>
                </a:solidFill>
                <a:effectLst/>
                <a:latin typeface="+mn-lt"/>
                <a:ea typeface="+mn-ea"/>
                <a:cs typeface="+mn-cs"/>
              </a:rPr>
            </a:br>
            <a:endParaRPr lang="en-US" baseline="0" dirty="0"/>
          </a:p>
        </p:txBody>
      </p:sp>
      <p:sp>
        <p:nvSpPr>
          <p:cNvPr id="4" name="Slide Number Placeholder 3"/>
          <p:cNvSpPr>
            <a:spLocks noGrp="1"/>
          </p:cNvSpPr>
          <p:nvPr>
            <p:ph type="sldNum" sz="quarter" idx="10"/>
          </p:nvPr>
        </p:nvSpPr>
        <p:spPr/>
        <p:txBody>
          <a:bodyPr/>
          <a:lstStyle/>
          <a:p>
            <a:fld id="{267FEA5E-F7F5-4500-A602-A04F11FD5847}" type="slidenum">
              <a:rPr lang="es-ES" smtClean="0"/>
              <a:t>7</a:t>
            </a:fld>
            <a:endParaRPr lang="es-ES" dirty="0"/>
          </a:p>
        </p:txBody>
      </p:sp>
    </p:spTree>
    <p:extLst>
      <p:ext uri="{BB962C8B-B14F-4D97-AF65-F5344CB8AC3E}">
        <p14:creationId xmlns:p14="http://schemas.microsoft.com/office/powerpoint/2010/main" val="268200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researchers</a:t>
            </a:r>
            <a:r>
              <a:rPr lang="en-US" baseline="0" dirty="0"/>
              <a:t> tries to use learning methods to predict the quality of their results. They typically generate a bunch of examples (1,000) with different parameters, and ask a human to label if results look nice or not.  Since the space of parameters is exponential, usually a few of images are used.  Instead, we try to use large-scale data without requiring expensive human annotation.</a:t>
            </a:r>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a:t>
            </a:fld>
            <a:endParaRPr lang="es-ES" dirty="0"/>
          </a:p>
        </p:txBody>
      </p:sp>
    </p:spTree>
    <p:extLst>
      <p:ext uri="{BB962C8B-B14F-4D97-AF65-F5344CB8AC3E}">
        <p14:creationId xmlns:p14="http://schemas.microsoft.com/office/powerpoint/2010/main" val="108496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0" dirty="0"/>
          </a:p>
          <a:p>
            <a:r>
              <a:rPr lang="en-US" sz="2000" baseline="0" dirty="0"/>
              <a:t>The first goal is to learn natural image manifold from large-scale data collection directly.  This is possible due to the recent advance in deep generative models, and discriminative ones. Second, once we learn a model of natural image manifold, we can use this model to further improve image editing and synthesis tools. </a:t>
            </a:r>
            <a:br>
              <a:rPr lang="en-US" sz="2000" i="0" kern="1200" dirty="0">
                <a:solidFill>
                  <a:schemeClr val="tx1"/>
                </a:solidFill>
                <a:effectLst/>
                <a:latin typeface="+mn-lt"/>
                <a:ea typeface="+mn-ea"/>
                <a:cs typeface="+mn-cs"/>
              </a:rPr>
            </a:br>
            <a:endParaRPr lang="en-US" sz="2000" baseline="0" dirty="0"/>
          </a:p>
        </p:txBody>
      </p:sp>
      <p:sp>
        <p:nvSpPr>
          <p:cNvPr id="4" name="Slide Number Placeholder 3"/>
          <p:cNvSpPr>
            <a:spLocks noGrp="1"/>
          </p:cNvSpPr>
          <p:nvPr>
            <p:ph type="sldNum" sz="quarter" idx="10"/>
          </p:nvPr>
        </p:nvSpPr>
        <p:spPr/>
        <p:txBody>
          <a:bodyPr/>
          <a:lstStyle/>
          <a:p>
            <a:fld id="{34DEDD74-D315-47F9-B0A9-FC9A4E5154F9}" type="slidenum">
              <a:rPr lang="en-US" smtClean="0"/>
              <a:t>9</a:t>
            </a:fld>
            <a:endParaRPr lang="en-US" dirty="0"/>
          </a:p>
        </p:txBody>
      </p:sp>
    </p:spTree>
    <p:extLst>
      <p:ext uri="{BB962C8B-B14F-4D97-AF65-F5344CB8AC3E}">
        <p14:creationId xmlns:p14="http://schemas.microsoft.com/office/powerpoint/2010/main" val="64951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097280" y="2556511"/>
            <a:ext cx="12435840" cy="1764030"/>
          </a:xfrm>
        </p:spPr>
        <p:txBody>
          <a:bodyPr/>
          <a:lstStyle/>
          <a:p>
            <a:r>
              <a:rPr lang="es-ES"/>
              <a:t>Haga clic para modificar el estilo de título del patrón</a:t>
            </a:r>
          </a:p>
        </p:txBody>
      </p:sp>
      <p:sp>
        <p:nvSpPr>
          <p:cNvPr id="3" name="2 Subtítulo"/>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0607040" y="329567"/>
            <a:ext cx="3291840" cy="702183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731520" y="329567"/>
            <a:ext cx="9631680" cy="702183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155701" y="5288281"/>
            <a:ext cx="12435840" cy="1634490"/>
          </a:xfrm>
        </p:spPr>
        <p:txBody>
          <a:bodyPr anchor="t"/>
          <a:lstStyle>
            <a:lvl1pPr algn="l">
              <a:defRPr sz="6400" b="1" cap="all"/>
            </a:lvl1pPr>
          </a:lstStyle>
          <a:p>
            <a:r>
              <a:rPr lang="es-ES"/>
              <a:t>Haga clic para modificar el estilo de título del patrón</a:t>
            </a:r>
          </a:p>
        </p:txBody>
      </p:sp>
      <p:sp>
        <p:nvSpPr>
          <p:cNvPr id="3" name="2 Marcador de texto"/>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900">
                <a:solidFill>
                  <a:schemeClr val="tx1">
                    <a:tint val="75000"/>
                  </a:schemeClr>
                </a:solidFill>
              </a:defRPr>
            </a:lvl2pPr>
            <a:lvl3pPr marL="1463040" indent="0">
              <a:buNone/>
              <a:defRPr sz="2600">
                <a:solidFill>
                  <a:schemeClr val="tx1">
                    <a:tint val="75000"/>
                  </a:schemeClr>
                </a:solidFill>
              </a:defRPr>
            </a:lvl3pPr>
            <a:lvl4pPr marL="2194560" indent="0">
              <a:buNone/>
              <a:defRPr sz="2200">
                <a:solidFill>
                  <a:schemeClr val="tx1">
                    <a:tint val="75000"/>
                  </a:schemeClr>
                </a:solidFill>
              </a:defRPr>
            </a:lvl4pPr>
            <a:lvl5pPr marL="2926080" indent="0">
              <a:buNone/>
              <a:defRPr sz="2200">
                <a:solidFill>
                  <a:schemeClr val="tx1">
                    <a:tint val="75000"/>
                  </a:schemeClr>
                </a:solidFill>
              </a:defRPr>
            </a:lvl5pPr>
            <a:lvl6pPr marL="3657600" indent="0">
              <a:buNone/>
              <a:defRPr sz="2200">
                <a:solidFill>
                  <a:schemeClr val="tx1">
                    <a:tint val="75000"/>
                  </a:schemeClr>
                </a:solidFill>
              </a:defRPr>
            </a:lvl6pPr>
            <a:lvl7pPr marL="4389120" indent="0">
              <a:buNone/>
              <a:defRPr sz="2200">
                <a:solidFill>
                  <a:schemeClr val="tx1">
                    <a:tint val="75000"/>
                  </a:schemeClr>
                </a:solidFill>
              </a:defRPr>
            </a:lvl7pPr>
            <a:lvl8pPr marL="5120640" indent="0">
              <a:buNone/>
              <a:defRPr sz="2200">
                <a:solidFill>
                  <a:schemeClr val="tx1">
                    <a:tint val="75000"/>
                  </a:schemeClr>
                </a:solidFill>
              </a:defRPr>
            </a:lvl8pPr>
            <a:lvl9pPr marL="5852160" indent="0">
              <a:buNone/>
              <a:defRPr sz="22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731520" y="1920242"/>
            <a:ext cx="6461760" cy="543115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7437120" y="1920242"/>
            <a:ext cx="6461760" cy="5431155"/>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731520" y="1842136"/>
            <a:ext cx="6464301" cy="767715"/>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s-ES"/>
              <a:t>Haga clic para modificar el estilo de texto del patrón</a:t>
            </a:r>
          </a:p>
        </p:txBody>
      </p:sp>
      <p:sp>
        <p:nvSpPr>
          <p:cNvPr id="4" name="3 Marcador de contenido"/>
          <p:cNvSpPr>
            <a:spLocks noGrp="1"/>
          </p:cNvSpPr>
          <p:nvPr>
            <p:ph sz="half" idx="2"/>
          </p:nvPr>
        </p:nvSpPr>
        <p:spPr>
          <a:xfrm>
            <a:off x="731520" y="2609849"/>
            <a:ext cx="6464301" cy="4741546"/>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7432042" y="1842136"/>
            <a:ext cx="6466840" cy="767715"/>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s-ES"/>
              <a:t>Haga clic para modificar el estilo de texto del patrón</a:t>
            </a:r>
          </a:p>
        </p:txBody>
      </p:sp>
      <p:sp>
        <p:nvSpPr>
          <p:cNvPr id="6" name="5 Marcador de contenido"/>
          <p:cNvSpPr>
            <a:spLocks noGrp="1"/>
          </p:cNvSpPr>
          <p:nvPr>
            <p:ph sz="quarter" idx="4"/>
          </p:nvPr>
        </p:nvSpPr>
        <p:spPr>
          <a:xfrm>
            <a:off x="7432042" y="2609849"/>
            <a:ext cx="6466840" cy="4741546"/>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31522" y="327659"/>
            <a:ext cx="4813301" cy="1394461"/>
          </a:xfrm>
        </p:spPr>
        <p:txBody>
          <a:bodyPr anchor="b"/>
          <a:lstStyle>
            <a:lvl1pPr algn="l">
              <a:defRPr sz="3200" b="1"/>
            </a:lvl1pPr>
          </a:lstStyle>
          <a:p>
            <a:r>
              <a:rPr lang="es-ES"/>
              <a:t>Haga clic para modificar el estilo de título del patrón</a:t>
            </a:r>
          </a:p>
        </p:txBody>
      </p:sp>
      <p:sp>
        <p:nvSpPr>
          <p:cNvPr id="3" name="2 Marcador de contenido"/>
          <p:cNvSpPr>
            <a:spLocks noGrp="1"/>
          </p:cNvSpPr>
          <p:nvPr>
            <p:ph idx="1"/>
          </p:nvPr>
        </p:nvSpPr>
        <p:spPr>
          <a:xfrm>
            <a:off x="5720080" y="327662"/>
            <a:ext cx="8178800" cy="7023736"/>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731522" y="1722123"/>
            <a:ext cx="4813301" cy="5629275"/>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867661" y="5760720"/>
            <a:ext cx="8778240" cy="680086"/>
          </a:xfrm>
        </p:spPr>
        <p:txBody>
          <a:bodyPr anchor="b"/>
          <a:lstStyle>
            <a:lvl1pPr algn="l">
              <a:defRPr sz="3200" b="1"/>
            </a:lvl1pPr>
          </a:lstStyle>
          <a:p>
            <a:r>
              <a:rPr lang="es-ES"/>
              <a:t>Haga clic para modificar el estilo de título del patrón</a:t>
            </a:r>
          </a:p>
        </p:txBody>
      </p:sp>
      <p:sp>
        <p:nvSpPr>
          <p:cNvPr id="3" name="2 Marcador de posición de imagen"/>
          <p:cNvSpPr>
            <a:spLocks noGrp="1"/>
          </p:cNvSpPr>
          <p:nvPr>
            <p:ph type="pic" idx="1"/>
          </p:nvPr>
        </p:nvSpPr>
        <p:spPr>
          <a:xfrm>
            <a:off x="2867661" y="735330"/>
            <a:ext cx="8778240" cy="4937760"/>
          </a:xfrm>
        </p:spPr>
        <p:txBody>
          <a:bodyPr/>
          <a:lstStyle>
            <a:lvl1pPr marL="0" indent="0">
              <a:buNone/>
              <a:defRPr sz="5100"/>
            </a:lvl1pPr>
            <a:lvl2pPr marL="731520" indent="0">
              <a:buNone/>
              <a:defRPr sz="4500"/>
            </a:lvl2pPr>
            <a:lvl3pPr marL="1463040" indent="0">
              <a:buNone/>
              <a:defRPr sz="380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s-ES" dirty="0"/>
          </a:p>
        </p:txBody>
      </p:sp>
      <p:sp>
        <p:nvSpPr>
          <p:cNvPr id="4" name="3 Marcador de texto"/>
          <p:cNvSpPr>
            <a:spLocks noGrp="1"/>
          </p:cNvSpPr>
          <p:nvPr>
            <p:ph type="body" sz="half" idx="2"/>
          </p:nvPr>
        </p:nvSpPr>
        <p:spPr>
          <a:xfrm>
            <a:off x="2867661" y="6440806"/>
            <a:ext cx="8778240" cy="965835"/>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12/10/2016</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731520" y="329566"/>
            <a:ext cx="13167360" cy="1371600"/>
          </a:xfrm>
          <a:prstGeom prst="rect">
            <a:avLst/>
          </a:prstGeom>
        </p:spPr>
        <p:txBody>
          <a:bodyPr vert="horz" lIns="146304" tIns="73152" rIns="146304" bIns="73152"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731520" y="1920242"/>
            <a:ext cx="13167360" cy="5431155"/>
          </a:xfrm>
          <a:prstGeom prst="rect">
            <a:avLst/>
          </a:prstGeom>
        </p:spPr>
        <p:txBody>
          <a:bodyPr vert="horz" lIns="146304" tIns="73152" rIns="146304" bIns="73152"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731520" y="7627621"/>
            <a:ext cx="3413760" cy="438150"/>
          </a:xfrm>
          <a:prstGeom prst="rect">
            <a:avLst/>
          </a:prstGeom>
        </p:spPr>
        <p:txBody>
          <a:bodyPr vert="horz" lIns="146304" tIns="73152" rIns="146304" bIns="73152" rtlCol="0" anchor="ctr"/>
          <a:lstStyle>
            <a:lvl1pPr algn="l">
              <a:defRPr sz="1900">
                <a:solidFill>
                  <a:schemeClr val="tx1">
                    <a:tint val="75000"/>
                  </a:schemeClr>
                </a:solidFill>
              </a:defRPr>
            </a:lvl1pPr>
          </a:lstStyle>
          <a:p>
            <a:fld id="{7A847CFC-816F-41D0-AAC0-9BF4FEBC753E}" type="datetimeFigureOut">
              <a:rPr lang="es-ES" smtClean="0"/>
              <a:t>12/10/2016</a:t>
            </a:fld>
            <a:endParaRPr lang="es-ES" dirty="0"/>
          </a:p>
        </p:txBody>
      </p:sp>
      <p:sp>
        <p:nvSpPr>
          <p:cNvPr id="5" name="4 Marcador de pie de página"/>
          <p:cNvSpPr>
            <a:spLocks noGrp="1"/>
          </p:cNvSpPr>
          <p:nvPr>
            <p:ph type="ftr" sz="quarter" idx="3"/>
          </p:nvPr>
        </p:nvSpPr>
        <p:spPr>
          <a:xfrm>
            <a:off x="4998720" y="7627621"/>
            <a:ext cx="4632960" cy="438150"/>
          </a:xfrm>
          <a:prstGeom prst="rect">
            <a:avLst/>
          </a:prstGeom>
        </p:spPr>
        <p:txBody>
          <a:bodyPr vert="horz" lIns="146304" tIns="73152" rIns="146304" bIns="73152" rtlCol="0" anchor="ctr"/>
          <a:lstStyle>
            <a:lvl1pPr algn="ctr">
              <a:defRPr sz="19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10485120" y="7627621"/>
            <a:ext cx="3413760" cy="438150"/>
          </a:xfrm>
          <a:prstGeom prst="rect">
            <a:avLst/>
          </a:prstGeom>
        </p:spPr>
        <p:txBody>
          <a:bodyPr vert="horz" lIns="146304" tIns="73152" rIns="146304" bIns="73152" rtlCol="0" anchor="ctr"/>
          <a:lstStyle>
            <a:lvl1pPr algn="r">
              <a:defRPr sz="1900">
                <a:solidFill>
                  <a:schemeClr val="tx1">
                    <a:tint val="75000"/>
                  </a:schemeClr>
                </a:solidFill>
              </a:defRPr>
            </a:lvl1pPr>
          </a:lstStyle>
          <a:p>
            <a:fld id="{132FADFE-3B8F-471C-ABF0-DBC7717ECBBC}" type="slidenum">
              <a:rPr lang="es-ES" smtClean="0"/>
              <a:t>‹#›</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63040" rtl="0" eaLnBrk="1" latinLnBrk="0" hangingPunct="1">
        <a:spcBef>
          <a:spcPct val="0"/>
        </a:spcBef>
        <a:buNone/>
        <a:defRPr sz="7000" kern="1200">
          <a:solidFill>
            <a:schemeClr val="tx1"/>
          </a:solidFill>
          <a:latin typeface="+mj-lt"/>
          <a:ea typeface="+mj-ea"/>
          <a:cs typeface="+mj-cs"/>
        </a:defRPr>
      </a:lvl1pPr>
    </p:titleStyle>
    <p:bodyStyle>
      <a:lvl1pPr marL="548640" indent="-548640" algn="l" defTabSz="146304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8720" indent="-457200" algn="l" defTabSz="1463040" rtl="0" eaLnBrk="1" latinLnBrk="0" hangingPunct="1">
        <a:spcBef>
          <a:spcPct val="20000"/>
        </a:spcBef>
        <a:buFont typeface="Arial" pitchFamily="34" charset="0"/>
        <a:buChar char="–"/>
        <a:defRPr sz="4500" kern="1200">
          <a:solidFill>
            <a:schemeClr val="tx1"/>
          </a:solidFill>
          <a:latin typeface="+mn-lt"/>
          <a:ea typeface="+mn-ea"/>
          <a:cs typeface="+mn-cs"/>
        </a:defRPr>
      </a:lvl2pPr>
      <a:lvl3pPr marL="1828800" indent="-365760" algn="l" defTabSz="146304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603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s-E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23.jp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e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jp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jpg"/><Relationship Id="rId3" Type="http://schemas.openxmlformats.org/officeDocument/2006/relationships/image" Target="../media/image57.jpg"/><Relationship Id="rId7" Type="http://schemas.openxmlformats.org/officeDocument/2006/relationships/image" Target="../media/image61.jpg"/><Relationship Id="rId12" Type="http://schemas.openxmlformats.org/officeDocument/2006/relationships/image" Target="../media/image66.jpg"/><Relationship Id="rId2" Type="http://schemas.openxmlformats.org/officeDocument/2006/relationships/image" Target="../media/image56.jpg"/><Relationship Id="rId16"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jpg"/><Relationship Id="rId15" Type="http://schemas.openxmlformats.org/officeDocument/2006/relationships/image" Target="../media/image69.jpg"/><Relationship Id="rId10"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3.jpg"/><Relationship Id="rId14" Type="http://schemas.openxmlformats.org/officeDocument/2006/relationships/image" Target="../media/image6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NULL"/><Relationship Id="rId4" Type="http://schemas.openxmlformats.org/officeDocument/2006/relationships/image" Target="../media/image134.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NULL"/><Relationship Id="rId2" Type="http://schemas.openxmlformats.org/officeDocument/2006/relationships/notesSlide" Target="../notesSlides/notesSlide19.xm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NULL"/><Relationship Id="rId10" Type="http://schemas.openxmlformats.org/officeDocument/2006/relationships/image" Target="../media/image108.png"/><Relationship Id="rId19" Type="http://schemas.openxmlformats.org/officeDocument/2006/relationships/image" Target="NULL"/><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image" Target="../media/image11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90.png"/></Relationships>
</file>

<file path=ppt/slides/_rels/slide2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notesSlide" Target="../notesSlides/notesSlide22.xml"/><Relationship Id="rId7" Type="http://schemas.openxmlformats.org/officeDocument/2006/relationships/image" Target="../media/image25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41.png"/><Relationship Id="rId5" Type="http://schemas.openxmlformats.org/officeDocument/2006/relationships/image" Target="../media/image2310.png"/><Relationship Id="rId4" Type="http://schemas.openxmlformats.org/officeDocument/2006/relationships/image" Target="../media/image112.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92.png"/></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24.xml"/><Relationship Id="rId7"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220.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1210.png"/><Relationship Id="rId13" Type="http://schemas.openxmlformats.org/officeDocument/2006/relationships/image" Target="../media/image370.png"/><Relationship Id="rId3" Type="http://schemas.openxmlformats.org/officeDocument/2006/relationships/notesSlide" Target="../notesSlides/notesSlide27.xml"/><Relationship Id="rId7" Type="http://schemas.openxmlformats.org/officeDocument/2006/relationships/image" Target="../media/image120.png"/><Relationship Id="rId12" Type="http://schemas.openxmlformats.org/officeDocument/2006/relationships/image" Target="../media/image360.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19.png"/><Relationship Id="rId11" Type="http://schemas.openxmlformats.org/officeDocument/2006/relationships/image" Target="../media/image123.pn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png"/><Relationship Id="rId9" Type="http://schemas.openxmlformats.org/officeDocument/2006/relationships/image" Target="../media/image121.pn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6.png"/><Relationship Id="rId3" Type="http://schemas.openxmlformats.org/officeDocument/2006/relationships/notesSlide" Target="../notesSlides/notesSlide28.xml"/><Relationship Id="rId7" Type="http://schemas.openxmlformats.org/officeDocument/2006/relationships/image" Target="../media/image120.png"/><Relationship Id="rId12" Type="http://schemas.openxmlformats.org/officeDocument/2006/relationships/image" Target="../media/image122.png"/><Relationship Id="rId17" Type="http://schemas.openxmlformats.org/officeDocument/2006/relationships/image" Target="../media/image1210.png"/><Relationship Id="rId2" Type="http://schemas.openxmlformats.org/officeDocument/2006/relationships/slideLayout" Target="../slideLayouts/slideLayout2.xml"/><Relationship Id="rId16" Type="http://schemas.openxmlformats.org/officeDocument/2006/relationships/image" Target="../media/image129.png"/><Relationship Id="rId1" Type="http://schemas.openxmlformats.org/officeDocument/2006/relationships/tags" Target="../tags/tag12.xml"/><Relationship Id="rId6" Type="http://schemas.openxmlformats.org/officeDocument/2006/relationships/image" Target="../media/image119.png"/><Relationship Id="rId11" Type="http://schemas.openxmlformats.org/officeDocument/2006/relationships/image" Target="../media/image125.png"/><Relationship Id="rId5" Type="http://schemas.openxmlformats.org/officeDocument/2006/relationships/image" Target="../media/image118.png"/><Relationship Id="rId15" Type="http://schemas.openxmlformats.org/officeDocument/2006/relationships/image" Target="../media/image127.pn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41.png"/><Relationship Id="rId14"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3.png"/><Relationship Id="rId18" Type="http://schemas.openxmlformats.org/officeDocument/2006/relationships/image" Target="../media/image1210.png"/><Relationship Id="rId3" Type="http://schemas.openxmlformats.org/officeDocument/2006/relationships/image" Target="../media/image117.png"/><Relationship Id="rId7" Type="http://schemas.openxmlformats.org/officeDocument/2006/relationships/image" Target="../media/image124.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29.xml"/><Relationship Id="rId16"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2.png"/><Relationship Id="rId5" Type="http://schemas.openxmlformats.org/officeDocument/2006/relationships/image" Target="../media/image119.png"/><Relationship Id="rId15" Type="http://schemas.openxmlformats.org/officeDocument/2006/relationships/image" Target="../media/image128.png"/><Relationship Id="rId10" Type="http://schemas.openxmlformats.org/officeDocument/2006/relationships/image" Target="../media/image125.png"/><Relationship Id="rId4" Type="http://schemas.openxmlformats.org/officeDocument/2006/relationships/image" Target="../media/image118.png"/><Relationship Id="rId9" Type="http://schemas.openxmlformats.org/officeDocument/2006/relationships/image" Target="../media/image121.png"/><Relationship Id="rId14" Type="http://schemas.openxmlformats.org/officeDocument/2006/relationships/image" Target="../media/image127.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610.png"/><Relationship Id="rId18" Type="http://schemas.openxmlformats.org/officeDocument/2006/relationships/image" Target="../media/image61.png"/><Relationship Id="rId3" Type="http://schemas.openxmlformats.org/officeDocument/2006/relationships/notesSlide" Target="../notesSlides/notesSlide31.xml"/><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3.png"/><Relationship Id="rId2" Type="http://schemas.openxmlformats.org/officeDocument/2006/relationships/slideLayout" Target="../slideLayouts/slideLayout2.xml"/><Relationship Id="rId16" Type="http://schemas.openxmlformats.org/officeDocument/2006/relationships/image" Target="../media/image59.png"/><Relationship Id="rId1" Type="http://schemas.openxmlformats.org/officeDocument/2006/relationships/tags" Target="../tags/tag13.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3.png"/><Relationship Id="rId15" Type="http://schemas.openxmlformats.org/officeDocument/2006/relationships/image" Target="../media/image630.png"/><Relationship Id="rId10" Type="http://schemas.openxmlformats.org/officeDocument/2006/relationships/image" Target="../media/image139.png"/><Relationship Id="rId4" Type="http://schemas.openxmlformats.org/officeDocument/2006/relationships/image" Target="../media/image132.png"/><Relationship Id="rId9" Type="http://schemas.openxmlformats.org/officeDocument/2006/relationships/image" Target="../media/image138.png"/><Relationship Id="rId14" Type="http://schemas.openxmlformats.org/officeDocument/2006/relationships/image" Target="../media/image142.png"/></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notesSlide" Target="../notesSlides/notesSlide33.xml"/><Relationship Id="rId201" Type="http://schemas.openxmlformats.org/officeDocument/2006/relationships/image" Target="../media/image156.png"/><Relationship Id="rId7" Type="http://schemas.openxmlformats.org/officeDocument/2006/relationships/image" Target="../media/image700.png"/><Relationship Id="rId12" Type="http://schemas.openxmlformats.org/officeDocument/2006/relationships/image" Target="../media/image149.png"/><Relationship Id="rId200" Type="http://schemas.openxmlformats.org/officeDocument/2006/relationships/image" Target="../media/image154.png"/><Relationship Id="rId2" Type="http://schemas.openxmlformats.org/officeDocument/2006/relationships/slideLayout" Target="../slideLayouts/slideLayout2.xml"/><Relationship Id="rId16" Type="http://schemas.openxmlformats.org/officeDocument/2006/relationships/image" Target="../media/image153.png"/><Relationship Id="rId1" Type="http://schemas.openxmlformats.org/officeDocument/2006/relationships/tags" Target="../tags/tag14.xml"/><Relationship Id="rId6" Type="http://schemas.openxmlformats.org/officeDocument/2006/relationships/image" Target="../media/image144.png"/><Relationship Id="rId11" Type="http://schemas.openxmlformats.org/officeDocument/2006/relationships/image" Target="../media/image148.png"/><Relationship Id="rId5" Type="http://schemas.openxmlformats.org/officeDocument/2006/relationships/image" Target="../media/image680.png"/><Relationship Id="rId15" Type="http://schemas.openxmlformats.org/officeDocument/2006/relationships/image" Target="../media/image152.png"/><Relationship Id="rId199" Type="http://schemas.openxmlformats.org/officeDocument/2006/relationships/image" Target="../media/image920.png"/><Relationship Id="rId10" Type="http://schemas.openxmlformats.org/officeDocument/2006/relationships/image" Target="../media/image147.png"/><Relationship Id="rId9" Type="http://schemas.openxmlformats.org/officeDocument/2006/relationships/image" Target="../media/image146.png"/><Relationship Id="rId14" Type="http://schemas.openxmlformats.org/officeDocument/2006/relationships/image" Target="../media/image151.png"/></Relationships>
</file>

<file path=ppt/slides/_rels/slide38.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5.png"/><Relationship Id="rId3" Type="http://schemas.openxmlformats.org/officeDocument/2006/relationships/notesSlide" Target="../notesSlides/notesSlide34.xml"/><Relationship Id="rId7" Type="http://schemas.openxmlformats.org/officeDocument/2006/relationships/image" Target="../media/image145.png"/><Relationship Id="rId12" Type="http://schemas.openxmlformats.org/officeDocument/2006/relationships/image" Target="../media/image153.png"/><Relationship Id="rId200"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8.png"/><Relationship Id="rId11" Type="http://schemas.openxmlformats.org/officeDocument/2006/relationships/image" Target="../media/image148.png"/><Relationship Id="rId5" Type="http://schemas.openxmlformats.org/officeDocument/2006/relationships/image" Target="../media/image144.png"/><Relationship Id="rId199" Type="http://schemas.openxmlformats.org/officeDocument/2006/relationships/image" Target="../media/image920.png"/><Relationship Id="rId10" Type="http://schemas.openxmlformats.org/officeDocument/2006/relationships/image" Target="../media/image147.png"/><Relationship Id="rId4" Type="http://schemas.openxmlformats.org/officeDocument/2006/relationships/image" Target="../media/image157.png"/><Relationship Id="rId9" Type="http://schemas.openxmlformats.org/officeDocument/2006/relationships/image" Target="../media/image156.png"/></Relationships>
</file>

<file path=ppt/slides/_rels/slide39.xml.rels><?xml version="1.0" encoding="UTF-8" standalone="yes"?>
<Relationships xmlns="http://schemas.openxmlformats.org/package/2006/relationships"><Relationship Id="rId8" Type="http://schemas.openxmlformats.org/officeDocument/2006/relationships/image" Target="../media/image700.png"/><Relationship Id="rId13" Type="http://schemas.openxmlformats.org/officeDocument/2006/relationships/image" Target="../media/image149.png"/><Relationship Id="rId18" Type="http://schemas.openxmlformats.org/officeDocument/2006/relationships/image" Target="../media/image155.png"/><Relationship Id="rId3" Type="http://schemas.openxmlformats.org/officeDocument/2006/relationships/notesSlide" Target="../notesSlides/notesSlide35.xml"/><Relationship Id="rId21" Type="http://schemas.openxmlformats.org/officeDocument/2006/relationships/image" Target="../media/image162.png"/><Relationship Id="rId201" Type="http://schemas.openxmlformats.org/officeDocument/2006/relationships/image" Target="../media/image156.png"/><Relationship Id="rId7" Type="http://schemas.openxmlformats.org/officeDocument/2006/relationships/image" Target="../media/image159.png"/><Relationship Id="rId12" Type="http://schemas.openxmlformats.org/officeDocument/2006/relationships/image" Target="../media/image148.png"/><Relationship Id="rId17" Type="http://schemas.openxmlformats.org/officeDocument/2006/relationships/image" Target="../media/image153.png"/><Relationship Id="rId200" Type="http://schemas.openxmlformats.org/officeDocument/2006/relationships/image" Target="../media/image154.png"/><Relationship Id="rId2" Type="http://schemas.openxmlformats.org/officeDocument/2006/relationships/slideLayout" Target="../slideLayouts/slideLayout2.xml"/><Relationship Id="rId16" Type="http://schemas.openxmlformats.org/officeDocument/2006/relationships/image" Target="../media/image152.png"/><Relationship Id="rId20" Type="http://schemas.openxmlformats.org/officeDocument/2006/relationships/image" Target="../media/image161.png"/><Relationship Id="rId1" Type="http://schemas.openxmlformats.org/officeDocument/2006/relationships/tags" Target="../tags/tag16.xml"/><Relationship Id="rId6" Type="http://schemas.openxmlformats.org/officeDocument/2006/relationships/image" Target="../media/image144.png"/><Relationship Id="rId11" Type="http://schemas.openxmlformats.org/officeDocument/2006/relationships/image" Target="../media/image147.png"/><Relationship Id="rId5" Type="http://schemas.openxmlformats.org/officeDocument/2006/relationships/image" Target="../media/image680.png"/><Relationship Id="rId15" Type="http://schemas.openxmlformats.org/officeDocument/2006/relationships/image" Target="../media/image151.png"/><Relationship Id="rId199" Type="http://schemas.openxmlformats.org/officeDocument/2006/relationships/image" Target="../media/image920.png"/><Relationship Id="rId10" Type="http://schemas.openxmlformats.org/officeDocument/2006/relationships/image" Target="../media/image146.png"/><Relationship Id="rId19" Type="http://schemas.openxmlformats.org/officeDocument/2006/relationships/image" Target="../media/image160.png"/><Relationship Id="rId9" Type="http://schemas.openxmlformats.org/officeDocument/2006/relationships/image" Target="../media/image145.png"/><Relationship Id="rId14" Type="http://schemas.openxmlformats.org/officeDocument/2006/relationships/image" Target="../media/image1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7.xml"/><Relationship Id="rId6" Type="http://schemas.openxmlformats.org/officeDocument/2006/relationships/image" Target="../media/image163.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8.xml"/><Relationship Id="rId6" Type="http://schemas.openxmlformats.org/officeDocument/2006/relationships/image" Target="../media/image164.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19.xml"/><Relationship Id="rId6" Type="http://schemas.openxmlformats.org/officeDocument/2006/relationships/image" Target="../media/image165.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20.xml"/><Relationship Id="rId6" Type="http://schemas.openxmlformats.org/officeDocument/2006/relationships/image" Target="../media/image167.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8.png"/><Relationship Id="rId4" Type="http://schemas.openxmlformats.org/officeDocument/2006/relationships/image" Target="../media/image1660.png"/></Relationships>
</file>

<file path=ppt/slides/_rels/slide46.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21.xml"/><Relationship Id="rId6" Type="http://schemas.openxmlformats.org/officeDocument/2006/relationships/image" Target="../media/image169.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junyanz/iGA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junyanz/CatPaper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78.jpg"/><Relationship Id="rId3" Type="http://schemas.openxmlformats.org/officeDocument/2006/relationships/notesSlide" Target="../notesSlides/notesSlide44.xml"/><Relationship Id="rId7" Type="http://schemas.openxmlformats.org/officeDocument/2006/relationships/image" Target="../media/image177.jpeg"/><Relationship Id="rId2" Type="http://schemas.openxmlformats.org/officeDocument/2006/relationships/slideLayout" Target="../slideLayouts/slideLayout6.xml"/><Relationship Id="rId1" Type="http://schemas.openxmlformats.org/officeDocument/2006/relationships/themeOverride" Target="../theme/themeOverride2.xml"/><Relationship Id="rId6" Type="http://schemas.openxmlformats.org/officeDocument/2006/relationships/image" Target="../media/image176.jpg"/><Relationship Id="rId5" Type="http://schemas.openxmlformats.org/officeDocument/2006/relationships/image" Target="../media/image175.jpg"/><Relationship Id="rId10" Type="http://schemas.openxmlformats.org/officeDocument/2006/relationships/image" Target="../media/image180.jpeg"/><Relationship Id="rId4" Type="http://schemas.openxmlformats.org/officeDocument/2006/relationships/image" Target="../media/image174.jpg"/><Relationship Id="rId9" Type="http://schemas.openxmlformats.org/officeDocument/2006/relationships/image" Target="../media/image17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4080" y="737592"/>
            <a:ext cx="14523928" cy="5105400"/>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7200" dirty="0"/>
              <a:t>Visual Manipulation and Synthesis</a:t>
            </a:r>
          </a:p>
          <a:p>
            <a:r>
              <a:rPr lang="en-US" sz="7200" dirty="0"/>
              <a:t>on the Natural Image Manifold</a:t>
            </a:r>
          </a:p>
        </p:txBody>
      </p:sp>
      <p:sp>
        <p:nvSpPr>
          <p:cNvPr id="8" name="Subtitle 2"/>
          <p:cNvSpPr txBox="1">
            <a:spLocks/>
          </p:cNvSpPr>
          <p:nvPr/>
        </p:nvSpPr>
        <p:spPr>
          <a:xfrm>
            <a:off x="5520" y="5050904"/>
            <a:ext cx="14630400" cy="1728192"/>
          </a:xfrm>
          <a:prstGeom prst="rect">
            <a:avLst/>
          </a:prstGeom>
        </p:spPr>
        <p:txBody>
          <a:bodyPr vert="horz" lIns="130622" tIns="65311" rIns="130622" bIns="65311" rtlCol="0">
            <a:normAutofit lnSpcReduction="10000"/>
          </a:bodyPr>
          <a:lstStyle>
            <a:lvl1pPr marL="489833" indent="-489833" algn="l" defTabSz="130622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algn="ctr">
              <a:spcBef>
                <a:spcPct val="0"/>
              </a:spcBef>
              <a:buNone/>
            </a:pPr>
            <a:r>
              <a:rPr lang="en-US" sz="6000" i="1" dirty="0">
                <a:latin typeface="+mj-lt"/>
                <a:ea typeface="+mj-ea"/>
                <a:cs typeface="+mj-cs"/>
              </a:rPr>
              <a:t>Jun-Yan Zhu</a:t>
            </a:r>
          </a:p>
          <a:p>
            <a:pPr marL="0" indent="0" algn="ctr">
              <a:spcBef>
                <a:spcPct val="0"/>
              </a:spcBef>
              <a:buNone/>
            </a:pPr>
            <a:r>
              <a:rPr lang="en-US" sz="4800" i="1" dirty="0">
                <a:latin typeface="+mj-lt"/>
                <a:ea typeface="+mj-ea"/>
                <a:cs typeface="+mj-cs"/>
              </a:rPr>
              <a:t>UC Berkeley</a:t>
            </a:r>
          </a:p>
        </p:txBody>
      </p:sp>
    </p:spTree>
    <p:extLst>
      <p:ext uri="{BB962C8B-B14F-4D97-AF65-F5344CB8AC3E}">
        <p14:creationId xmlns:p14="http://schemas.microsoft.com/office/powerpoint/2010/main" val="201559873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86408" y="795947"/>
            <a:ext cx="14015493" cy="3448278"/>
            <a:chOff x="68454" y="4684380"/>
            <a:chExt cx="14015493" cy="3448278"/>
          </a:xfrm>
        </p:grpSpPr>
        <p:grpSp>
          <p:nvGrpSpPr>
            <p:cNvPr id="19" name="Group 18"/>
            <p:cNvGrpSpPr/>
            <p:nvPr/>
          </p:nvGrpSpPr>
          <p:grpSpPr>
            <a:xfrm>
              <a:off x="5199695" y="4684380"/>
              <a:ext cx="8884252" cy="3448278"/>
              <a:chOff x="4119575" y="4073253"/>
              <a:chExt cx="10180401" cy="4891198"/>
            </a:xfrm>
          </p:grpSpPr>
          <p:sp>
            <p:nvSpPr>
              <p:cNvPr id="12" name="Rounded Rectangle 11"/>
              <p:cNvSpPr/>
              <p:nvPr/>
            </p:nvSpPr>
            <p:spPr>
              <a:xfrm>
                <a:off x="4119575" y="5061014"/>
                <a:ext cx="2918748"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Realism</a:t>
                </a:r>
              </a:p>
              <a:p>
                <a:pPr algn="ctr">
                  <a:lnSpc>
                    <a:spcPts val="3600"/>
                  </a:lnSpc>
                </a:pPr>
                <a:r>
                  <a:rPr lang="en-US" sz="4200" dirty="0">
                    <a:solidFill>
                      <a:schemeClr val="tx1"/>
                    </a:solidFill>
                    <a:latin typeface="+mj-lt"/>
                    <a:cs typeface="Times New Roman" panose="02020603050405020304" pitchFamily="18" charset="0"/>
                  </a:rPr>
                  <a:t>CNN</a:t>
                </a:r>
              </a:p>
            </p:txBody>
          </p:sp>
          <p:sp>
            <p:nvSpPr>
              <p:cNvPr id="13" name="Rounded Rectangle 12"/>
              <p:cNvSpPr/>
              <p:nvPr/>
            </p:nvSpPr>
            <p:spPr>
              <a:xfrm>
                <a:off x="11392383" y="5061014"/>
                <a:ext cx="2907593"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Image Editing Model</a:t>
                </a:r>
              </a:p>
            </p:txBody>
          </p:sp>
          <p:sp>
            <p:nvSpPr>
              <p:cNvPr id="14" name="Bent Arrow 13"/>
              <p:cNvSpPr/>
              <p:nvPr/>
            </p:nvSpPr>
            <p:spPr>
              <a:xfrm rot="2899464">
                <a:off x="7854521" y="4023047"/>
                <a:ext cx="3154458"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5" name="Title 1"/>
              <p:cNvSpPr txBox="1">
                <a:spLocks/>
              </p:cNvSpPr>
              <p:nvPr/>
            </p:nvSpPr>
            <p:spPr>
              <a:xfrm>
                <a:off x="8200106" y="5512403"/>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Predict Realism</a:t>
                </a:r>
              </a:p>
            </p:txBody>
          </p:sp>
          <p:sp>
            <p:nvSpPr>
              <p:cNvPr id="16" name="Bent Arrow 15"/>
              <p:cNvSpPr/>
              <p:nvPr/>
            </p:nvSpPr>
            <p:spPr>
              <a:xfrm rot="13699464">
                <a:off x="7651043" y="5718431"/>
                <a:ext cx="3237170"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7" name="Title 1"/>
              <p:cNvSpPr txBox="1">
                <a:spLocks/>
              </p:cNvSpPr>
              <p:nvPr/>
            </p:nvSpPr>
            <p:spPr>
              <a:xfrm>
                <a:off x="7684833" y="6942356"/>
                <a:ext cx="3203494" cy="129805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Improve </a:t>
                </a:r>
              </a:p>
              <a:p>
                <a:pPr>
                  <a:lnSpc>
                    <a:spcPct val="85000"/>
                  </a:lnSpc>
                </a:pPr>
                <a:r>
                  <a:rPr lang="en-US" sz="3200" i="1" dirty="0">
                    <a:cs typeface="Times New Roman" pitchFamily="18" charset="0"/>
                  </a:rPr>
                  <a:t>Editing</a:t>
                </a:r>
              </a:p>
            </p:txBody>
          </p:sp>
        </p:grpSp>
        <mc:AlternateContent xmlns:mc="http://schemas.openxmlformats.org/markup-compatibility/2006" xmlns:a14="http://schemas.microsoft.com/office/drawing/2010/main">
          <mc:Choice Requires="a14">
            <p:sp>
              <p:nvSpPr>
                <p:cNvPr id="21" name="TextBox 20"/>
                <p:cNvSpPr txBox="1"/>
                <p:nvPr/>
              </p:nvSpPr>
              <p:spPr>
                <a:xfrm>
                  <a:off x="68454" y="5377468"/>
                  <a:ext cx="4824536" cy="1846659"/>
                </a:xfrm>
                <a:prstGeom prst="rect">
                  <a:avLst/>
                </a:prstGeom>
                <a:noFill/>
              </p:spPr>
              <p:txBody>
                <a:bodyPr wrap="square" rtlCol="0">
                  <a:spAutoFit/>
                </a:bodyPr>
                <a:lstStyle/>
                <a:p>
                  <a:pPr algn="ctr"/>
                  <a:r>
                    <a:rPr lang="en-US" sz="3800" b="1" dirty="0">
                      <a:latin typeface="+mj-lt"/>
                    </a:rPr>
                    <a:t>Discriminative Model</a:t>
                  </a:r>
                </a:p>
                <a:p>
                  <a:pPr algn="ctr"/>
                  <a:r>
                    <a:rPr lang="en-US" sz="3800" b="0" dirty="0"/>
                    <a:t>M: </a:t>
                  </a:r>
                  <a14:m>
                    <m:oMath xmlns:m="http://schemas.openxmlformats.org/officeDocument/2006/math">
                      <m:r>
                        <a:rPr lang="en-US" sz="3800" b="0" i="1" smtClean="0">
                          <a:latin typeface="Cambria Math" panose="02040503050406030204" pitchFamily="18" charset="0"/>
                        </a:rPr>
                        <m:t>{</m:t>
                      </m:r>
                      <m:r>
                        <a:rPr lang="en-US" sz="3800" b="0" i="1" smtClean="0">
                          <a:latin typeface="Cambria Math" panose="02040503050406030204" pitchFamily="18" charset="0"/>
                        </a:rPr>
                        <m:t>𝑥</m:t>
                      </m:r>
                      <m:r>
                        <a:rPr lang="en-US" sz="3800" b="0" i="1" smtClean="0">
                          <a:latin typeface="Cambria Math" panose="02040503050406030204" pitchFamily="18" charset="0"/>
                        </a:rPr>
                        <m:t>|</m:t>
                      </m:r>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𝑟𝑒𝑎𝑙</m:t>
                          </m:r>
                        </m:e>
                        <m:e>
                          <m:r>
                            <a:rPr lang="en-US" sz="3800" b="0" i="1" smtClean="0">
                              <a:latin typeface="Cambria Math" panose="02040503050406030204" pitchFamily="18" charset="0"/>
                            </a:rPr>
                            <m:t>𝑥</m:t>
                          </m:r>
                        </m:e>
                      </m:d>
                      <m:r>
                        <a:rPr lang="en-US" sz="3800" b="0" i="1" smtClean="0">
                          <a:latin typeface="Cambria Math" panose="02040503050406030204" pitchFamily="18" charset="0"/>
                        </a:rPr>
                        <m:t>=1}</m:t>
                      </m:r>
                    </m:oMath>
                  </a14:m>
                  <a:endParaRPr lang="en-US" sz="3800" dirty="0">
                    <a:latin typeface="+mj-lt"/>
                  </a:endParaRPr>
                </a:p>
                <a:p>
                  <a:pPr algn="ctr"/>
                  <a:r>
                    <a:rPr lang="en-US" sz="3800" dirty="0"/>
                    <a:t>[ICCV 15’]</a:t>
                  </a:r>
                </a:p>
              </p:txBody>
            </p:sp>
          </mc:Choice>
          <mc:Fallback xmlns="">
            <p:sp>
              <p:nvSpPr>
                <p:cNvPr id="21" name="TextBox 20"/>
                <p:cNvSpPr txBox="1">
                  <a:spLocks noRot="1" noChangeAspect="1" noMove="1" noResize="1" noEditPoints="1" noAdjustHandles="1" noChangeArrowheads="1" noChangeShapeType="1" noTextEdit="1"/>
                </p:cNvSpPr>
                <p:nvPr/>
              </p:nvSpPr>
              <p:spPr>
                <a:xfrm>
                  <a:off x="68454" y="5377468"/>
                  <a:ext cx="4824536" cy="1846659"/>
                </a:xfrm>
                <a:prstGeom prst="rect">
                  <a:avLst/>
                </a:prstGeom>
                <a:blipFill>
                  <a:blip r:embed="rId3"/>
                  <a:stretch>
                    <a:fillRect l="-1643" t="-5281" r="-253" b="-12541"/>
                  </a:stretch>
                </a:blipFill>
              </p:spPr>
              <p:txBody>
                <a:bodyPr/>
                <a:lstStyle/>
                <a:p>
                  <a:r>
                    <a:rPr lang="en-US">
                      <a:noFill/>
                    </a:rPr>
                    <a:t> </a:t>
                  </a:r>
                </a:p>
              </p:txBody>
            </p:sp>
          </mc:Fallback>
        </mc:AlternateContent>
      </p:grpSp>
      <p:grpSp>
        <p:nvGrpSpPr>
          <p:cNvPr id="5" name="Group 4"/>
          <p:cNvGrpSpPr/>
          <p:nvPr/>
        </p:nvGrpSpPr>
        <p:grpSpPr>
          <a:xfrm>
            <a:off x="428500" y="4595985"/>
            <a:ext cx="13773401" cy="3418253"/>
            <a:chOff x="428500" y="4595985"/>
            <a:chExt cx="13773401" cy="3418253"/>
          </a:xfrm>
        </p:grpSpPr>
        <mc:AlternateContent xmlns:mc="http://schemas.openxmlformats.org/markup-compatibility/2006" xmlns:a14="http://schemas.microsoft.com/office/drawing/2010/main">
          <mc:Choice Requires="a14">
            <p:sp>
              <p:nvSpPr>
                <p:cNvPr id="20" name="TextBox 19"/>
                <p:cNvSpPr txBox="1"/>
                <p:nvPr/>
              </p:nvSpPr>
              <p:spPr>
                <a:xfrm>
                  <a:off x="428500" y="5274060"/>
                  <a:ext cx="4099862" cy="2431435"/>
                </a:xfrm>
                <a:prstGeom prst="rect">
                  <a:avLst/>
                </a:prstGeom>
                <a:noFill/>
              </p:spPr>
              <p:txBody>
                <a:bodyPr wrap="square" rtlCol="0">
                  <a:spAutoFit/>
                </a:bodyPr>
                <a:lstStyle/>
                <a:p>
                  <a:pPr algn="ctr"/>
                  <a:r>
                    <a:rPr lang="en-US" sz="3800" b="1" dirty="0"/>
                    <a:t>Generative Model</a:t>
                  </a:r>
                </a:p>
                <a:p>
                  <a:pPr algn="ctr"/>
                  <a:r>
                    <a:rPr lang="en-US" sz="3800" dirty="0"/>
                    <a:t>M: </a:t>
                  </a:r>
                  <a14:m>
                    <m:oMath xmlns:m="http://schemas.openxmlformats.org/officeDocument/2006/math">
                      <m:r>
                        <a:rPr lang="en-US" sz="3800" i="1">
                          <a:latin typeface="Cambria Math" panose="02040503050406030204" pitchFamily="18" charset="0"/>
                        </a:rPr>
                        <m:t>{</m:t>
                      </m:r>
                      <m:r>
                        <a:rPr lang="en-US" sz="3800" i="1">
                          <a:latin typeface="Cambria Math" panose="02040503050406030204" pitchFamily="18" charset="0"/>
                        </a:rPr>
                        <m:t>𝑥</m:t>
                      </m:r>
                      <m:r>
                        <a:rPr lang="en-US" sz="3800" i="1">
                          <a:latin typeface="Cambria Math" panose="02040503050406030204" pitchFamily="18" charset="0"/>
                        </a:rPr>
                        <m:t>|</m:t>
                      </m:r>
                      <m:r>
                        <a:rPr lang="en-US" sz="3800" b="0" i="1" smtClean="0">
                          <a:latin typeface="Cambria Math" panose="02040503050406030204" pitchFamily="18" charset="0"/>
                        </a:rPr>
                        <m:t>𝑥</m:t>
                      </m:r>
                      <m:r>
                        <a:rPr lang="en-US" sz="3800" b="0" i="1" smtClean="0">
                          <a:latin typeface="Cambria Math" panose="02040503050406030204" pitchFamily="18" charset="0"/>
                        </a:rPr>
                        <m:t>=</m:t>
                      </m:r>
                      <m:r>
                        <a:rPr lang="en-US" sz="3800" b="0" i="1" smtClean="0">
                          <a:latin typeface="Cambria Math" panose="02040503050406030204" pitchFamily="18" charset="0"/>
                        </a:rPr>
                        <m:t>𝐺</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𝑧</m:t>
                          </m:r>
                        </m:e>
                      </m:d>
                      <m:r>
                        <a:rPr lang="en-US" sz="3800" i="1">
                          <a:latin typeface="Cambria Math" panose="02040503050406030204" pitchFamily="18" charset="0"/>
                        </a:rPr>
                        <m:t>}</m:t>
                      </m:r>
                    </m:oMath>
                  </a14:m>
                  <a:endParaRPr lang="en-US" sz="3800" dirty="0"/>
                </a:p>
                <a:p>
                  <a:pPr algn="ctr"/>
                  <a:r>
                    <a:rPr lang="en-US" sz="3800" dirty="0"/>
                    <a:t>[SIGGRAPH 14’]</a:t>
                  </a:r>
                </a:p>
                <a:p>
                  <a:pPr algn="ctr"/>
                  <a:r>
                    <a:rPr lang="en-US" sz="3800" dirty="0"/>
                    <a:t>[ECCV 16’]</a:t>
                  </a:r>
                </a:p>
              </p:txBody>
            </p:sp>
          </mc:Choice>
          <mc:Fallback xmlns="">
            <p:sp>
              <p:nvSpPr>
                <p:cNvPr id="20" name="TextBox 19"/>
                <p:cNvSpPr txBox="1">
                  <a:spLocks noRot="1" noChangeAspect="1" noMove="1" noResize="1" noEditPoints="1" noAdjustHandles="1" noChangeArrowheads="1" noChangeShapeType="1" noTextEdit="1"/>
                </p:cNvSpPr>
                <p:nvPr/>
              </p:nvSpPr>
              <p:spPr>
                <a:xfrm>
                  <a:off x="428500" y="5274060"/>
                  <a:ext cx="4099862" cy="2431435"/>
                </a:xfrm>
                <a:prstGeom prst="rect">
                  <a:avLst/>
                </a:prstGeom>
                <a:blipFill>
                  <a:blip r:embed="rId4"/>
                  <a:stretch>
                    <a:fillRect l="-1189" t="-4261" r="-892" b="-9273"/>
                  </a:stretch>
                </a:blipFill>
              </p:spPr>
              <p:txBody>
                <a:bodyPr/>
                <a:lstStyle/>
                <a:p>
                  <a:r>
                    <a:rPr lang="en-US">
                      <a:noFill/>
                    </a:rPr>
                    <a:t> </a:t>
                  </a:r>
                </a:p>
              </p:txBody>
            </p:sp>
          </mc:Fallback>
        </mc:AlternateContent>
        <p:grpSp>
          <p:nvGrpSpPr>
            <p:cNvPr id="4" name="Group 3"/>
            <p:cNvGrpSpPr/>
            <p:nvPr/>
          </p:nvGrpSpPr>
          <p:grpSpPr>
            <a:xfrm>
              <a:off x="4480825" y="4595985"/>
              <a:ext cx="9721076" cy="3418253"/>
              <a:chOff x="4480825" y="4595985"/>
              <a:chExt cx="9721076" cy="3418253"/>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936" y="6669748"/>
                <a:ext cx="1250722" cy="1344490"/>
              </a:xfrm>
              <a:prstGeom prst="rect">
                <a:avLst/>
              </a:prstGeom>
            </p:spPr>
          </p:pic>
          <p:pic>
            <p:nvPicPr>
              <p:cNvPr id="23" name="Picture 22"/>
              <p:cNvPicPr>
                <a:picLocks/>
              </p:cNvPicPr>
              <p:nvPr/>
            </p:nvPicPr>
            <p:blipFill rotWithShape="1">
              <a:blip r:embed="rId6">
                <a:extLst>
                  <a:ext uri="{28A0092B-C50C-407E-A947-70E740481C1C}">
                    <a14:useLocalDpi xmlns:a14="http://schemas.microsoft.com/office/drawing/2010/main" val="0"/>
                  </a:ext>
                </a:extLst>
              </a:blip>
              <a:srcRect r="87300"/>
              <a:stretch/>
            </p:blipFill>
            <p:spPr>
              <a:xfrm>
                <a:off x="5241942" y="4595985"/>
                <a:ext cx="1239362" cy="1124570"/>
              </a:xfrm>
              <a:prstGeom prst="rect">
                <a:avLst/>
              </a:prstGeom>
              <a:ln>
                <a:solidFill>
                  <a:schemeClr val="tx1"/>
                </a:solidFill>
              </a:ln>
              <a:effectLst>
                <a:outerShdw blurRad="50800" dist="38100" dir="2700000" algn="tl" rotWithShape="0">
                  <a:prstClr val="black">
                    <a:alpha val="40000"/>
                  </a:prstClr>
                </a:outerShdw>
              </a:effectLst>
            </p:spPr>
          </p:pic>
          <p:pic>
            <p:nvPicPr>
              <p:cNvPr id="25" name="Picture 24"/>
              <p:cNvPicPr>
                <a:picLocks/>
              </p:cNvPicPr>
              <p:nvPr/>
            </p:nvPicPr>
            <p:blipFill rotWithShape="1">
              <a:blip r:embed="rId7">
                <a:extLst>
                  <a:ext uri="{28A0092B-C50C-407E-A947-70E740481C1C}">
                    <a14:useLocalDpi xmlns:a14="http://schemas.microsoft.com/office/drawing/2010/main" val="0"/>
                  </a:ext>
                </a:extLst>
              </a:blip>
              <a:srcRect r="87449"/>
              <a:stretch/>
            </p:blipFill>
            <p:spPr>
              <a:xfrm>
                <a:off x="5242500" y="6722847"/>
                <a:ext cx="1239362" cy="1124570"/>
              </a:xfrm>
              <a:prstGeom prst="rect">
                <a:avLst/>
              </a:prstGeom>
              <a:ln>
                <a:solidFill>
                  <a:schemeClr val="tx1"/>
                </a:solidFill>
              </a:ln>
              <a:effectLst>
                <a:outerShdw blurRad="50800" dist="38100" dir="2700000" algn="tl" rotWithShape="0">
                  <a:prstClr val="black">
                    <a:alpha val="40000"/>
                  </a:prstClr>
                </a:outerShdw>
              </a:effectLst>
            </p:spPr>
          </p:pic>
          <p:sp>
            <p:nvSpPr>
              <p:cNvPr id="27" name="Down Arrow 26"/>
              <p:cNvSpPr>
                <a:spLocks noChangeAspect="1"/>
              </p:cNvSpPr>
              <p:nvPr/>
            </p:nvSpPr>
            <p:spPr>
              <a:xfrm>
                <a:off x="5685186" y="5921508"/>
                <a:ext cx="481716" cy="548640"/>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28" name="Down Arrow 27"/>
              <p:cNvSpPr/>
              <p:nvPr/>
            </p:nvSpPr>
            <p:spPr>
              <a:xfrm rot="16200000">
                <a:off x="6723874" y="7063670"/>
                <a:ext cx="320190" cy="442923"/>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29" name="Down Arrow 28"/>
              <p:cNvSpPr>
                <a:spLocks noChangeAspect="1"/>
              </p:cNvSpPr>
              <p:nvPr/>
            </p:nvSpPr>
            <p:spPr>
              <a:xfrm rot="10800000">
                <a:off x="11417899" y="5921509"/>
                <a:ext cx="481716" cy="548640"/>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30" name="TextBox 29"/>
              <p:cNvSpPr txBox="1"/>
              <p:nvPr/>
            </p:nvSpPr>
            <p:spPr>
              <a:xfrm>
                <a:off x="4480825" y="5989659"/>
                <a:ext cx="858071" cy="192458"/>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Project</a:t>
                </a:r>
              </a:p>
            </p:txBody>
          </p:sp>
          <p:sp>
            <p:nvSpPr>
              <p:cNvPr id="31" name="TextBox 30"/>
              <p:cNvSpPr txBox="1"/>
              <p:nvPr/>
            </p:nvSpPr>
            <p:spPr>
              <a:xfrm>
                <a:off x="12215557" y="5989659"/>
                <a:ext cx="1410284" cy="192458"/>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Edit Transfer</a:t>
                </a:r>
              </a:p>
            </p:txBody>
          </p:sp>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4455" y="6722847"/>
                <a:ext cx="4957446" cy="1124570"/>
              </a:xfrm>
              <a:prstGeom prst="rect">
                <a:avLst/>
              </a:prstGeom>
              <a:ln>
                <a:solidFill>
                  <a:schemeClr val="tx1"/>
                </a:solidFill>
              </a:ln>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4455" y="4595985"/>
                <a:ext cx="4957446" cy="1124570"/>
              </a:xfrm>
              <a:prstGeom prst="rect">
                <a:avLst/>
              </a:prstGeom>
              <a:ln>
                <a:solidFill>
                  <a:schemeClr val="tx1"/>
                </a:solidFill>
              </a:ln>
              <a:effectLst>
                <a:outerShdw blurRad="50800" dist="38100" dir="2700000" algn="tl" rotWithShape="0">
                  <a:prstClr val="black">
                    <a:alpha val="40000"/>
                  </a:prstClr>
                </a:outerShdw>
              </a:effectLst>
            </p:spPr>
          </p:pic>
          <p:sp>
            <p:nvSpPr>
              <p:cNvPr id="37" name="TextBox 36"/>
              <p:cNvSpPr txBox="1"/>
              <p:nvPr/>
            </p:nvSpPr>
            <p:spPr>
              <a:xfrm>
                <a:off x="7253033" y="6094713"/>
                <a:ext cx="1189579" cy="202231"/>
              </a:xfrm>
              <a:prstGeom prst="rect">
                <a:avLst/>
              </a:prstGeom>
              <a:noFill/>
            </p:spPr>
            <p:txBody>
              <a:bodyPr wrap="none" rtlCol="0">
                <a:spAutoFit/>
              </a:bodyPr>
              <a:lstStyle/>
              <a:p>
                <a:r>
                  <a:rPr lang="en-US" sz="3000" dirty="0">
                    <a:solidFill>
                      <a:schemeClr val="tx1"/>
                    </a:solidFill>
                    <a:latin typeface="Calibri" panose="020F0502020204030204" pitchFamily="34" charset="0"/>
                    <a:cs typeface="Times New Roman" panose="02020603050405020304" pitchFamily="18" charset="0"/>
                  </a:rPr>
                  <a:t>Editing UI</a:t>
                </a: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6653" y="6676775"/>
                <a:ext cx="364664" cy="386765"/>
              </a:xfrm>
              <a:prstGeom prst="rect">
                <a:avLst/>
              </a:prstGeom>
            </p:spPr>
          </p:pic>
        </p:grpSp>
      </p:grpSp>
    </p:spTree>
    <p:extLst>
      <p:ext uri="{BB962C8B-B14F-4D97-AF65-F5344CB8AC3E}">
        <p14:creationId xmlns:p14="http://schemas.microsoft.com/office/powerpoint/2010/main" val="22644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5"/>
                                        </p:tgtEl>
                                        <p:attrNameLst>
                                          <p:attrName>style.opacity</p:attrName>
                                        </p:attrNameLst>
                                      </p:cBhvr>
                                      <p:to>
                                        <p:strVal val="0.25"/>
                                      </p:to>
                                    </p:set>
                                    <p:animEffect filter="image" prLst="opacity: 0.25">
                                      <p:cBhvr rctx="IE">
                                        <p:cTn id="1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86408" y="795947"/>
            <a:ext cx="14015493" cy="3448278"/>
            <a:chOff x="68454" y="4684380"/>
            <a:chExt cx="14015493" cy="3448278"/>
          </a:xfrm>
        </p:grpSpPr>
        <p:grpSp>
          <p:nvGrpSpPr>
            <p:cNvPr id="19" name="Group 18"/>
            <p:cNvGrpSpPr/>
            <p:nvPr/>
          </p:nvGrpSpPr>
          <p:grpSpPr>
            <a:xfrm>
              <a:off x="5199695" y="4684380"/>
              <a:ext cx="8884252" cy="3448278"/>
              <a:chOff x="4119575" y="4073253"/>
              <a:chExt cx="10180401" cy="4891198"/>
            </a:xfrm>
          </p:grpSpPr>
          <p:sp>
            <p:nvSpPr>
              <p:cNvPr id="12" name="Rounded Rectangle 11"/>
              <p:cNvSpPr/>
              <p:nvPr/>
            </p:nvSpPr>
            <p:spPr>
              <a:xfrm>
                <a:off x="4119575" y="5061014"/>
                <a:ext cx="2918748"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Realism</a:t>
                </a:r>
              </a:p>
              <a:p>
                <a:pPr algn="ctr">
                  <a:lnSpc>
                    <a:spcPts val="3600"/>
                  </a:lnSpc>
                </a:pPr>
                <a:r>
                  <a:rPr lang="en-US" sz="4200" dirty="0">
                    <a:solidFill>
                      <a:schemeClr val="tx1"/>
                    </a:solidFill>
                    <a:latin typeface="+mj-lt"/>
                    <a:cs typeface="Times New Roman" panose="02020603050405020304" pitchFamily="18" charset="0"/>
                  </a:rPr>
                  <a:t>CNN</a:t>
                </a:r>
              </a:p>
            </p:txBody>
          </p:sp>
          <p:sp>
            <p:nvSpPr>
              <p:cNvPr id="13" name="Rounded Rectangle 12"/>
              <p:cNvSpPr/>
              <p:nvPr/>
            </p:nvSpPr>
            <p:spPr>
              <a:xfrm>
                <a:off x="11392383" y="5061014"/>
                <a:ext cx="2907593"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Image Editing Model</a:t>
                </a:r>
              </a:p>
            </p:txBody>
          </p:sp>
          <p:sp>
            <p:nvSpPr>
              <p:cNvPr id="14" name="Bent Arrow 13"/>
              <p:cNvSpPr/>
              <p:nvPr/>
            </p:nvSpPr>
            <p:spPr>
              <a:xfrm rot="2899464">
                <a:off x="7854521" y="4023047"/>
                <a:ext cx="3154458"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5" name="Title 1"/>
              <p:cNvSpPr txBox="1">
                <a:spLocks/>
              </p:cNvSpPr>
              <p:nvPr/>
            </p:nvSpPr>
            <p:spPr>
              <a:xfrm>
                <a:off x="8200106" y="5512403"/>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Predict Realism</a:t>
                </a:r>
              </a:p>
            </p:txBody>
          </p:sp>
          <p:sp>
            <p:nvSpPr>
              <p:cNvPr id="16" name="Bent Arrow 15"/>
              <p:cNvSpPr/>
              <p:nvPr/>
            </p:nvSpPr>
            <p:spPr>
              <a:xfrm rot="13699464">
                <a:off x="7651043" y="5718431"/>
                <a:ext cx="3237170"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7" name="Title 1"/>
              <p:cNvSpPr txBox="1">
                <a:spLocks/>
              </p:cNvSpPr>
              <p:nvPr/>
            </p:nvSpPr>
            <p:spPr>
              <a:xfrm>
                <a:off x="7684833" y="6942356"/>
                <a:ext cx="3203494" cy="129805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Improve </a:t>
                </a:r>
              </a:p>
              <a:p>
                <a:pPr>
                  <a:lnSpc>
                    <a:spcPct val="85000"/>
                  </a:lnSpc>
                </a:pPr>
                <a:r>
                  <a:rPr lang="en-US" sz="3200" i="1" dirty="0">
                    <a:cs typeface="Times New Roman" pitchFamily="18" charset="0"/>
                  </a:rPr>
                  <a:t>Editing</a:t>
                </a:r>
              </a:p>
            </p:txBody>
          </p:sp>
        </p:grpSp>
        <mc:AlternateContent xmlns:mc="http://schemas.openxmlformats.org/markup-compatibility/2006" xmlns:a14="http://schemas.microsoft.com/office/drawing/2010/main">
          <mc:Choice Requires="a14">
            <p:sp>
              <p:nvSpPr>
                <p:cNvPr id="21" name="TextBox 20"/>
                <p:cNvSpPr txBox="1"/>
                <p:nvPr/>
              </p:nvSpPr>
              <p:spPr>
                <a:xfrm>
                  <a:off x="68454" y="5377468"/>
                  <a:ext cx="4824536" cy="1846659"/>
                </a:xfrm>
                <a:prstGeom prst="rect">
                  <a:avLst/>
                </a:prstGeom>
                <a:noFill/>
              </p:spPr>
              <p:txBody>
                <a:bodyPr wrap="square" rtlCol="0">
                  <a:spAutoFit/>
                </a:bodyPr>
                <a:lstStyle/>
                <a:p>
                  <a:pPr algn="ctr"/>
                  <a:r>
                    <a:rPr lang="en-US" sz="3800" b="1" dirty="0">
                      <a:latin typeface="+mj-lt"/>
                    </a:rPr>
                    <a:t>Discriminative Model</a:t>
                  </a:r>
                </a:p>
                <a:p>
                  <a:pPr algn="ctr"/>
                  <a:r>
                    <a:rPr lang="en-US" sz="3800" b="0" dirty="0"/>
                    <a:t>M: </a:t>
                  </a:r>
                  <a14:m>
                    <m:oMath xmlns:m="http://schemas.openxmlformats.org/officeDocument/2006/math">
                      <m:r>
                        <a:rPr lang="en-US" sz="3800" b="0" i="1" smtClean="0">
                          <a:latin typeface="Cambria Math" panose="02040503050406030204" pitchFamily="18" charset="0"/>
                        </a:rPr>
                        <m:t>{</m:t>
                      </m:r>
                      <m:r>
                        <a:rPr lang="en-US" sz="3800" b="0" i="1" smtClean="0">
                          <a:latin typeface="Cambria Math" panose="02040503050406030204" pitchFamily="18" charset="0"/>
                        </a:rPr>
                        <m:t>𝑥</m:t>
                      </m:r>
                      <m:r>
                        <a:rPr lang="en-US" sz="3800" b="0" i="1" smtClean="0">
                          <a:latin typeface="Cambria Math" panose="02040503050406030204" pitchFamily="18" charset="0"/>
                        </a:rPr>
                        <m:t>|</m:t>
                      </m:r>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𝑟𝑒𝑎𝑙</m:t>
                          </m:r>
                        </m:e>
                        <m:e>
                          <m:r>
                            <a:rPr lang="en-US" sz="3800" b="0" i="1" smtClean="0">
                              <a:latin typeface="Cambria Math" panose="02040503050406030204" pitchFamily="18" charset="0"/>
                            </a:rPr>
                            <m:t>𝑥</m:t>
                          </m:r>
                        </m:e>
                      </m:d>
                      <m:r>
                        <a:rPr lang="en-US" sz="3800" b="0" i="1" smtClean="0">
                          <a:latin typeface="Cambria Math" panose="02040503050406030204" pitchFamily="18" charset="0"/>
                        </a:rPr>
                        <m:t>=1}</m:t>
                      </m:r>
                    </m:oMath>
                  </a14:m>
                  <a:endParaRPr lang="en-US" sz="3800" dirty="0">
                    <a:latin typeface="+mj-lt"/>
                  </a:endParaRPr>
                </a:p>
                <a:p>
                  <a:pPr algn="ctr"/>
                  <a:r>
                    <a:rPr lang="en-US" sz="3800" dirty="0"/>
                    <a:t>[ICCV 15’]</a:t>
                  </a:r>
                </a:p>
              </p:txBody>
            </p:sp>
          </mc:Choice>
          <mc:Fallback xmlns="">
            <p:sp>
              <p:nvSpPr>
                <p:cNvPr id="21" name="TextBox 20"/>
                <p:cNvSpPr txBox="1">
                  <a:spLocks noRot="1" noChangeAspect="1" noMove="1" noResize="1" noEditPoints="1" noAdjustHandles="1" noChangeArrowheads="1" noChangeShapeType="1" noTextEdit="1"/>
                </p:cNvSpPr>
                <p:nvPr/>
              </p:nvSpPr>
              <p:spPr>
                <a:xfrm>
                  <a:off x="68454" y="5377468"/>
                  <a:ext cx="4824536" cy="1846659"/>
                </a:xfrm>
                <a:prstGeom prst="rect">
                  <a:avLst/>
                </a:prstGeom>
                <a:blipFill>
                  <a:blip r:embed="rId3"/>
                  <a:stretch>
                    <a:fillRect l="-1643" t="-5281" r="-253" b="-12541"/>
                  </a:stretch>
                </a:blipFill>
              </p:spPr>
              <p:txBody>
                <a:bodyPr/>
                <a:lstStyle/>
                <a:p>
                  <a:r>
                    <a:rPr lang="en-US">
                      <a:noFill/>
                    </a:rPr>
                    <a:t> </a:t>
                  </a:r>
                </a:p>
              </p:txBody>
            </p:sp>
          </mc:Fallback>
        </mc:AlternateContent>
      </p:gr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32" y="4557568"/>
            <a:ext cx="3657600" cy="2744909"/>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32" name="TextBox 31"/>
              <p:cNvSpPr txBox="1"/>
              <p:nvPr/>
            </p:nvSpPr>
            <p:spPr>
              <a:xfrm>
                <a:off x="785741" y="7398820"/>
                <a:ext cx="2890983" cy="461665"/>
              </a:xfrm>
              <a:prstGeom prst="rect">
                <a:avLst/>
              </a:prstGeom>
              <a:noFill/>
            </p:spPr>
            <p:txBody>
              <a:bodyPr wrap="none" rtlCol="0">
                <a:spAutoFit/>
              </a:bodyPr>
              <a:lstStyle/>
              <a:p>
                <a:pPr algn="ctr"/>
                <a:r>
                  <a:rPr lang="en-US" sz="2400" dirty="0">
                    <a:latin typeface="+mj-lt"/>
                    <a:cs typeface="Times New Roman" panose="02020603050405020304" pitchFamily="18" charset="0"/>
                  </a:rPr>
                  <a:t>Foreground Object </a:t>
                </a:r>
                <a14:m>
                  <m:oMath xmlns:m="http://schemas.openxmlformats.org/officeDocument/2006/math">
                    <m:r>
                      <a:rPr lang="en-US" sz="2400" i="1" dirty="0" smtClean="0">
                        <a:latin typeface="Cambria Math" panose="02040503050406030204" pitchFamily="18" charset="0"/>
                        <a:cs typeface="Times New Roman" panose="02020603050405020304" pitchFamily="18" charset="0"/>
                      </a:rPr>
                      <m:t>𝐹</m:t>
                    </m:r>
                  </m:oMath>
                </a14:m>
                <a:endParaRPr lang="en-US" sz="2400" dirty="0">
                  <a:latin typeface="+mj-lt"/>
                  <a:cs typeface="Times New Roman" panose="020206030504050203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85741" y="7398820"/>
                <a:ext cx="2890983" cy="461665"/>
              </a:xfrm>
              <a:prstGeom prst="rect">
                <a:avLst/>
              </a:prstGeom>
              <a:blipFill>
                <a:blip r:embed="rId5"/>
                <a:stretch>
                  <a:fillRect l="-1055" t="-10667" b="-30667"/>
                </a:stretch>
              </a:blipFill>
            </p:spPr>
            <p:txBody>
              <a:bodyPr/>
              <a:lstStyle/>
              <a:p>
                <a:r>
                  <a:rPr lang="en-US">
                    <a:noFill/>
                  </a:rPr>
                  <a:t> </a:t>
                </a:r>
              </a:p>
            </p:txBody>
          </p:sp>
        </mc:Fallback>
      </mc:AlternateContent>
      <p:pic>
        <p:nvPicPr>
          <p:cNvPr id="36" name="Picture 3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50550" y="4557568"/>
            <a:ext cx="3657599" cy="2744909"/>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38" name="TextBox 37"/>
              <p:cNvSpPr txBox="1"/>
              <p:nvPr/>
            </p:nvSpPr>
            <p:spPr>
              <a:xfrm>
                <a:off x="6208507" y="7432221"/>
                <a:ext cx="1941685" cy="461665"/>
              </a:xfrm>
              <a:prstGeom prst="rect">
                <a:avLst/>
              </a:prstGeom>
              <a:noFill/>
            </p:spPr>
            <p:txBody>
              <a:bodyPr wrap="none" rtlCol="0">
                <a:spAutoFit/>
              </a:bodyPr>
              <a:lstStyle/>
              <a:p>
                <a:pPr algn="ctr"/>
                <a:r>
                  <a:rPr lang="en-US" sz="2400" dirty="0">
                    <a:latin typeface="+mj-lt"/>
                    <a:cs typeface="Times New Roman" panose="02020603050405020304" pitchFamily="18" charset="0"/>
                  </a:rPr>
                  <a:t>Background </a:t>
                </a:r>
                <a14:m>
                  <m:oMath xmlns:m="http://schemas.openxmlformats.org/officeDocument/2006/math">
                    <m:r>
                      <a:rPr lang="en-US" sz="2400" b="0" i="1" smtClean="0">
                        <a:latin typeface="Cambria Math"/>
                        <a:cs typeface="Times New Roman" panose="02020603050405020304" pitchFamily="18" charset="0"/>
                      </a:rPr>
                      <m:t>𝐵</m:t>
                    </m:r>
                  </m:oMath>
                </a14:m>
                <a:endParaRPr lang="en-US" sz="2400" dirty="0">
                  <a:latin typeface="+mj-lt"/>
                  <a:cs typeface="Times New Roman" panose="02020603050405020304" pitchFamily="18"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208507" y="7432221"/>
                <a:ext cx="1941685" cy="461665"/>
              </a:xfrm>
              <a:prstGeom prst="rect">
                <a:avLst/>
              </a:prstGeom>
              <a:blipFill>
                <a:blip r:embed="rId8"/>
                <a:stretch>
                  <a:fillRect l="-4389" t="-10526" b="-28947"/>
                </a:stretch>
              </a:blipFill>
            </p:spPr>
            <p:txBody>
              <a:bodyPr/>
              <a:lstStyle/>
              <a:p>
                <a:r>
                  <a:rPr lang="en-US">
                    <a:noFill/>
                  </a:rPr>
                  <a:t> </a:t>
                </a:r>
              </a:p>
            </p:txBody>
          </p:sp>
        </mc:Fallback>
      </mc:AlternateContent>
      <p:sp>
        <p:nvSpPr>
          <p:cNvPr id="39" name="Plus 10"/>
          <p:cNvSpPr/>
          <p:nvPr/>
        </p:nvSpPr>
        <p:spPr>
          <a:xfrm>
            <a:off x="4342129" y="5555118"/>
            <a:ext cx="746354" cy="74980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cs typeface="Times New Roman" panose="02020603050405020304" pitchFamily="18" charset="0"/>
            </a:endParaRPr>
          </a:p>
        </p:txBody>
      </p:sp>
      <p:pic>
        <p:nvPicPr>
          <p:cNvPr id="40" name="Picture 39"/>
          <p:cNvPicPr>
            <a:picLocks/>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60880" y="4558422"/>
            <a:ext cx="3657600" cy="2743200"/>
          </a:xfrm>
          <a:prstGeom prst="rect">
            <a:avLst/>
          </a:prstGeom>
          <a:ln>
            <a:solidFill>
              <a:schemeClr val="tx1"/>
            </a:solidFill>
          </a:ln>
          <a:effectLst>
            <a:outerShdw blurRad="50800" dist="38100" dir="2700000" algn="tl" rotWithShape="0">
              <a:prstClr val="black">
                <a:alpha val="40000"/>
              </a:prstClr>
            </a:outerShdw>
          </a:effectLst>
        </p:spPr>
      </p:pic>
      <p:sp>
        <p:nvSpPr>
          <p:cNvPr id="41" name="Equal 14"/>
          <p:cNvSpPr/>
          <p:nvPr/>
        </p:nvSpPr>
        <p:spPr>
          <a:xfrm>
            <a:off x="9354051" y="5692683"/>
            <a:ext cx="711200" cy="47467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TextBox 41"/>
              <p:cNvSpPr txBox="1"/>
              <p:nvPr/>
            </p:nvSpPr>
            <p:spPr>
              <a:xfrm>
                <a:off x="10713209" y="7381056"/>
                <a:ext cx="2552942" cy="461665"/>
              </a:xfrm>
              <a:prstGeom prst="rect">
                <a:avLst/>
              </a:prstGeom>
              <a:noFill/>
            </p:spPr>
            <p:txBody>
              <a:bodyPr wrap="none" rtlCol="0">
                <a:spAutoFit/>
              </a:bodyPr>
              <a:lstStyle/>
              <a:p>
                <a:pPr algn="ctr"/>
                <a:r>
                  <a:rPr lang="en-US" sz="2400" dirty="0">
                    <a:latin typeface="+mj-lt"/>
                    <a:cs typeface="Times New Roman" panose="02020603050405020304" pitchFamily="18" charset="0"/>
                  </a:rPr>
                  <a:t>Image Composite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𝐼</m:t>
                    </m:r>
                  </m:oMath>
                </a14:m>
                <a:endParaRPr lang="en-US" sz="2400" dirty="0">
                  <a:latin typeface="+mj-lt"/>
                  <a:cs typeface="Times New Roman" panose="02020603050405020304"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0713209" y="7381056"/>
                <a:ext cx="2552942" cy="461665"/>
              </a:xfrm>
              <a:prstGeom prst="rect">
                <a:avLst/>
              </a:prstGeom>
              <a:blipFill>
                <a:blip r:embed="rId11"/>
                <a:stretch>
                  <a:fillRect l="-3103"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97089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6482185" y="3576983"/>
            <a:ext cx="2845010" cy="523220"/>
          </a:xfrm>
          <a:prstGeom prst="rect">
            <a:avLst/>
          </a:prstGeom>
          <a:noFill/>
        </p:spPr>
        <p:txBody>
          <a:bodyPr wrap="none" rtlCol="0">
            <a:spAutoFit/>
          </a:bodyPr>
          <a:lstStyle/>
          <a:p>
            <a:r>
              <a:rPr lang="en-US" sz="2800" i="1" dirty="0">
                <a:latin typeface="+mj-lt"/>
                <a:cs typeface="Times New Roman" panose="02020603050405020304" pitchFamily="18" charset="0"/>
              </a:rPr>
              <a:t>Composite images</a:t>
            </a:r>
          </a:p>
        </p:txBody>
      </p:sp>
      <p:pic>
        <p:nvPicPr>
          <p:cNvPr id="27" name="Picture 26"/>
          <p:cNvPicPr>
            <a:picLocks/>
          </p:cNvPicPr>
          <p:nvPr/>
        </p:nvPicPr>
        <p:blipFill>
          <a:blip r:embed="rId3">
            <a:extLst>
              <a:ext uri="{28A0092B-C50C-407E-A947-70E740481C1C}">
                <a14:useLocalDpi xmlns:a14="http://schemas.microsoft.com/office/drawing/2010/main" val="0"/>
              </a:ext>
            </a:extLst>
          </a:blip>
          <a:stretch>
            <a:fillRect/>
          </a:stretch>
        </p:blipFill>
        <p:spPr>
          <a:xfrm>
            <a:off x="6018378" y="6173610"/>
            <a:ext cx="2070222" cy="1794212"/>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p:cNvPicPr>
          <p:nvPr/>
        </p:nvPicPr>
        <p:blipFill>
          <a:blip r:embed="rId4">
            <a:extLst>
              <a:ext uri="{28A0092B-C50C-407E-A947-70E740481C1C}">
                <a14:useLocalDpi xmlns:a14="http://schemas.microsoft.com/office/drawing/2010/main" val="0"/>
              </a:ext>
            </a:extLst>
          </a:blip>
          <a:stretch>
            <a:fillRect/>
          </a:stretch>
        </p:blipFill>
        <p:spPr>
          <a:xfrm>
            <a:off x="3398132" y="5024458"/>
            <a:ext cx="2067638" cy="1794212"/>
          </a:xfrm>
          <a:prstGeom prst="rect">
            <a:avLst/>
          </a:prstGeom>
          <a:ln>
            <a:solidFill>
              <a:schemeClr val="tx1"/>
            </a:solidFill>
          </a:ln>
          <a:effectLst>
            <a:outerShdw blurRad="50800" dist="38100" dir="2700000" algn="tl" rotWithShape="0">
              <a:prstClr val="black">
                <a:alpha val="40000"/>
              </a:prstClr>
            </a:outerShdw>
          </a:effectLst>
        </p:spPr>
      </p:pic>
      <p:pic>
        <p:nvPicPr>
          <p:cNvPr id="26" name="Picture 25"/>
          <p:cNvPicPr>
            <a:picLocks/>
          </p:cNvPicPr>
          <p:nvPr/>
        </p:nvPicPr>
        <p:blipFill>
          <a:blip r:embed="rId5">
            <a:extLst>
              <a:ext uri="{28A0092B-C50C-407E-A947-70E740481C1C}">
                <a14:useLocalDpi xmlns:a14="http://schemas.microsoft.com/office/drawing/2010/main" val="0"/>
              </a:ext>
            </a:extLst>
          </a:blip>
          <a:stretch>
            <a:fillRect/>
          </a:stretch>
        </p:blipFill>
        <p:spPr>
          <a:xfrm>
            <a:off x="5616527" y="4147741"/>
            <a:ext cx="2070222" cy="1794212"/>
          </a:xfrm>
          <a:prstGeom prst="rect">
            <a:avLst/>
          </a:prstGeom>
          <a:ln>
            <a:solidFill>
              <a:schemeClr val="tx1"/>
            </a:solidFill>
          </a:ln>
          <a:effectLst>
            <a:outerShdw blurRad="50800" dist="38100" dir="2700000" algn="tl" rotWithShape="0">
              <a:prstClr val="black">
                <a:alpha val="40000"/>
              </a:prstClr>
            </a:outerShdw>
          </a:effectLst>
        </p:spPr>
      </p:pic>
      <p:grpSp>
        <p:nvGrpSpPr>
          <p:cNvPr id="4" name="Group 3"/>
          <p:cNvGrpSpPr/>
          <p:nvPr/>
        </p:nvGrpSpPr>
        <p:grpSpPr>
          <a:xfrm>
            <a:off x="2898723" y="1853816"/>
            <a:ext cx="3670488" cy="4671195"/>
            <a:chOff x="2898723" y="1853816"/>
            <a:chExt cx="3670488" cy="4671195"/>
          </a:xfrm>
        </p:grpSpPr>
        <p:sp>
          <p:nvSpPr>
            <p:cNvPr id="21" name="Freeform 20"/>
            <p:cNvSpPr/>
            <p:nvPr/>
          </p:nvSpPr>
          <p:spPr>
            <a:xfrm>
              <a:off x="2898723" y="1853816"/>
              <a:ext cx="3370791" cy="4462968"/>
            </a:xfrm>
            <a:custGeom>
              <a:avLst/>
              <a:gdLst>
                <a:gd name="connsiteX0" fmla="*/ 0 w 3471818"/>
                <a:gd name="connsiteY0" fmla="*/ 4834647 h 4834647"/>
                <a:gd name="connsiteX1" fmla="*/ 437745 w 3471818"/>
                <a:gd name="connsiteY1" fmla="*/ 3171217 h 4834647"/>
                <a:gd name="connsiteX2" fmla="*/ 2373549 w 3471818"/>
                <a:gd name="connsiteY2" fmla="*/ 2480553 h 4834647"/>
                <a:gd name="connsiteX3" fmla="*/ 3365770 w 3471818"/>
                <a:gd name="connsiteY3" fmla="*/ 1673157 h 4834647"/>
                <a:gd name="connsiteX4" fmla="*/ 3443592 w 3471818"/>
                <a:gd name="connsiteY4" fmla="*/ 0 h 4834647"/>
                <a:gd name="connsiteX5" fmla="*/ 3443592 w 3471818"/>
                <a:gd name="connsiteY5" fmla="*/ 0 h 483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818" h="4834647">
                  <a:moveTo>
                    <a:pt x="0" y="4834647"/>
                  </a:moveTo>
                  <a:cubicBezTo>
                    <a:pt x="21077" y="4199106"/>
                    <a:pt x="42154" y="3563566"/>
                    <a:pt x="437745" y="3171217"/>
                  </a:cubicBezTo>
                  <a:cubicBezTo>
                    <a:pt x="833336" y="2778868"/>
                    <a:pt x="1885545" y="2730230"/>
                    <a:pt x="2373549" y="2480553"/>
                  </a:cubicBezTo>
                  <a:cubicBezTo>
                    <a:pt x="2861553" y="2230876"/>
                    <a:pt x="3187430" y="2086582"/>
                    <a:pt x="3365770" y="1673157"/>
                  </a:cubicBezTo>
                  <a:cubicBezTo>
                    <a:pt x="3544110" y="1259732"/>
                    <a:pt x="3443592" y="0"/>
                    <a:pt x="3443592" y="0"/>
                  </a:cubicBezTo>
                  <a:lnTo>
                    <a:pt x="3443592"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mj-lt"/>
              </a:endParaRPr>
            </a:p>
          </p:txBody>
        </p:sp>
        <p:sp>
          <p:nvSpPr>
            <p:cNvPr id="22" name="Freeform 21"/>
            <p:cNvSpPr/>
            <p:nvPr/>
          </p:nvSpPr>
          <p:spPr>
            <a:xfrm>
              <a:off x="3048571" y="1957929"/>
              <a:ext cx="3370791" cy="4462968"/>
            </a:xfrm>
            <a:custGeom>
              <a:avLst/>
              <a:gdLst>
                <a:gd name="connsiteX0" fmla="*/ 0 w 3471818"/>
                <a:gd name="connsiteY0" fmla="*/ 4834647 h 4834647"/>
                <a:gd name="connsiteX1" fmla="*/ 437745 w 3471818"/>
                <a:gd name="connsiteY1" fmla="*/ 3171217 h 4834647"/>
                <a:gd name="connsiteX2" fmla="*/ 2373549 w 3471818"/>
                <a:gd name="connsiteY2" fmla="*/ 2480553 h 4834647"/>
                <a:gd name="connsiteX3" fmla="*/ 3365770 w 3471818"/>
                <a:gd name="connsiteY3" fmla="*/ 1673157 h 4834647"/>
                <a:gd name="connsiteX4" fmla="*/ 3443592 w 3471818"/>
                <a:gd name="connsiteY4" fmla="*/ 0 h 4834647"/>
                <a:gd name="connsiteX5" fmla="*/ 3443592 w 3471818"/>
                <a:gd name="connsiteY5" fmla="*/ 0 h 483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818" h="4834647">
                  <a:moveTo>
                    <a:pt x="0" y="4834647"/>
                  </a:moveTo>
                  <a:cubicBezTo>
                    <a:pt x="21077" y="4199106"/>
                    <a:pt x="42154" y="3563566"/>
                    <a:pt x="437745" y="3171217"/>
                  </a:cubicBezTo>
                  <a:cubicBezTo>
                    <a:pt x="833336" y="2778868"/>
                    <a:pt x="1885545" y="2730230"/>
                    <a:pt x="2373549" y="2480553"/>
                  </a:cubicBezTo>
                  <a:cubicBezTo>
                    <a:pt x="2861553" y="2230876"/>
                    <a:pt x="3187430" y="2086582"/>
                    <a:pt x="3365770" y="1673157"/>
                  </a:cubicBezTo>
                  <a:cubicBezTo>
                    <a:pt x="3544110" y="1259732"/>
                    <a:pt x="3443592" y="0"/>
                    <a:pt x="3443592" y="0"/>
                  </a:cubicBezTo>
                  <a:lnTo>
                    <a:pt x="3443592"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Freeform 22"/>
            <p:cNvSpPr/>
            <p:nvPr/>
          </p:nvSpPr>
          <p:spPr>
            <a:xfrm>
              <a:off x="3198420" y="2062043"/>
              <a:ext cx="3370791" cy="4462968"/>
            </a:xfrm>
            <a:custGeom>
              <a:avLst/>
              <a:gdLst>
                <a:gd name="connsiteX0" fmla="*/ 0 w 3471818"/>
                <a:gd name="connsiteY0" fmla="*/ 4834647 h 4834647"/>
                <a:gd name="connsiteX1" fmla="*/ 437745 w 3471818"/>
                <a:gd name="connsiteY1" fmla="*/ 3171217 h 4834647"/>
                <a:gd name="connsiteX2" fmla="*/ 2373549 w 3471818"/>
                <a:gd name="connsiteY2" fmla="*/ 2480553 h 4834647"/>
                <a:gd name="connsiteX3" fmla="*/ 3365770 w 3471818"/>
                <a:gd name="connsiteY3" fmla="*/ 1673157 h 4834647"/>
                <a:gd name="connsiteX4" fmla="*/ 3443592 w 3471818"/>
                <a:gd name="connsiteY4" fmla="*/ 0 h 4834647"/>
                <a:gd name="connsiteX5" fmla="*/ 3443592 w 3471818"/>
                <a:gd name="connsiteY5" fmla="*/ 0 h 483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818" h="4834647">
                  <a:moveTo>
                    <a:pt x="0" y="4834647"/>
                  </a:moveTo>
                  <a:cubicBezTo>
                    <a:pt x="21077" y="4199106"/>
                    <a:pt x="42154" y="3563566"/>
                    <a:pt x="437745" y="3171217"/>
                  </a:cubicBezTo>
                  <a:cubicBezTo>
                    <a:pt x="833336" y="2778868"/>
                    <a:pt x="1885545" y="2730230"/>
                    <a:pt x="2373549" y="2480553"/>
                  </a:cubicBezTo>
                  <a:cubicBezTo>
                    <a:pt x="2861553" y="2230876"/>
                    <a:pt x="3187430" y="2086582"/>
                    <a:pt x="3365770" y="1673157"/>
                  </a:cubicBezTo>
                  <a:cubicBezTo>
                    <a:pt x="3544110" y="1259732"/>
                    <a:pt x="3443592" y="0"/>
                    <a:pt x="3443592" y="0"/>
                  </a:cubicBezTo>
                  <a:lnTo>
                    <a:pt x="3443592"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mj-lt"/>
              </a:endParaRPr>
            </a:p>
          </p:txBody>
        </p:sp>
      </p:grpSp>
      <p:grpSp>
        <p:nvGrpSpPr>
          <p:cNvPr id="5" name="Group 4"/>
          <p:cNvGrpSpPr/>
          <p:nvPr/>
        </p:nvGrpSpPr>
        <p:grpSpPr>
          <a:xfrm>
            <a:off x="4830511" y="2111666"/>
            <a:ext cx="3061792" cy="636613"/>
            <a:chOff x="4830511" y="2111666"/>
            <a:chExt cx="3061792" cy="636613"/>
          </a:xfrm>
        </p:grpSpPr>
        <p:sp>
          <p:nvSpPr>
            <p:cNvPr id="25" name="Left Arrow 24"/>
            <p:cNvSpPr/>
            <p:nvPr/>
          </p:nvSpPr>
          <p:spPr>
            <a:xfrm rot="1800000">
              <a:off x="4830511" y="2575387"/>
              <a:ext cx="2952668" cy="1728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8" name="Rectangle 27"/>
            <p:cNvSpPr/>
            <p:nvPr/>
          </p:nvSpPr>
          <p:spPr>
            <a:xfrm rot="1804218">
              <a:off x="5072069" y="2111666"/>
              <a:ext cx="2820234" cy="63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cs typeface="Times New Roman" panose="02020603050405020304" pitchFamily="18" charset="0"/>
                </a:rPr>
                <a:t>More Realistic</a:t>
              </a:r>
            </a:p>
          </p:txBody>
        </p:sp>
      </p:grpSp>
      <p:grpSp>
        <p:nvGrpSpPr>
          <p:cNvPr id="2" name="Group 1"/>
          <p:cNvGrpSpPr/>
          <p:nvPr/>
        </p:nvGrpSpPr>
        <p:grpSpPr>
          <a:xfrm>
            <a:off x="330424" y="514400"/>
            <a:ext cx="4537972" cy="4411619"/>
            <a:chOff x="330424" y="514400"/>
            <a:chExt cx="4537972" cy="4411619"/>
          </a:xfrm>
        </p:grpSpPr>
        <p:sp>
          <p:nvSpPr>
            <p:cNvPr id="18" name="TextBox 17"/>
            <p:cNvSpPr txBox="1"/>
            <p:nvPr/>
          </p:nvSpPr>
          <p:spPr>
            <a:xfrm>
              <a:off x="402432" y="4402799"/>
              <a:ext cx="2370008" cy="523220"/>
            </a:xfrm>
            <a:prstGeom prst="rect">
              <a:avLst/>
            </a:prstGeom>
            <a:noFill/>
          </p:spPr>
          <p:txBody>
            <a:bodyPr wrap="none" rtlCol="0">
              <a:spAutoFit/>
            </a:bodyPr>
            <a:lstStyle/>
            <a:p>
              <a:r>
                <a:rPr lang="en-US" sz="2800" i="1" dirty="0">
                  <a:latin typeface="+mj-lt"/>
                  <a:cs typeface="Times New Roman" panose="02020603050405020304" pitchFamily="18" charset="0"/>
                </a:rPr>
                <a:t>Natural Photos</a:t>
              </a:r>
            </a:p>
          </p:txBody>
        </p:sp>
        <p:pic>
          <p:nvPicPr>
            <p:cNvPr id="19" name="Picture 18"/>
            <p:cNvPicPr>
              <a:picLocks/>
            </p:cNvPicPr>
            <p:nvPr/>
          </p:nvPicPr>
          <p:blipFill>
            <a:blip r:embed="rId6">
              <a:extLst>
                <a:ext uri="{28A0092B-C50C-407E-A947-70E740481C1C}">
                  <a14:useLocalDpi xmlns:a14="http://schemas.microsoft.com/office/drawing/2010/main" val="0"/>
                </a:ext>
              </a:extLst>
            </a:blip>
            <a:stretch>
              <a:fillRect/>
            </a:stretch>
          </p:blipFill>
          <p:spPr>
            <a:xfrm>
              <a:off x="1657558" y="514400"/>
              <a:ext cx="2067638" cy="1794212"/>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p:cNvPicPr>
              <a:picLocks/>
            </p:cNvPicPr>
            <p:nvPr/>
          </p:nvPicPr>
          <p:blipFill>
            <a:blip r:embed="rId7">
              <a:extLst>
                <a:ext uri="{28A0092B-C50C-407E-A947-70E740481C1C}">
                  <a14:useLocalDpi xmlns:a14="http://schemas.microsoft.com/office/drawing/2010/main" val="0"/>
                </a:ext>
              </a:extLst>
            </a:blip>
            <a:stretch>
              <a:fillRect/>
            </a:stretch>
          </p:blipFill>
          <p:spPr>
            <a:xfrm>
              <a:off x="330424" y="2443309"/>
              <a:ext cx="2067638" cy="1794212"/>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p:cNvPicPr>
              <a:picLocks/>
            </p:cNvPicPr>
            <p:nvPr/>
          </p:nvPicPr>
          <p:blipFill>
            <a:blip r:embed="rId8">
              <a:extLst>
                <a:ext uri="{28A0092B-C50C-407E-A947-70E740481C1C}">
                  <a14:useLocalDpi xmlns:a14="http://schemas.microsoft.com/office/drawing/2010/main" val="0"/>
                </a:ext>
              </a:extLst>
            </a:blip>
            <a:stretch>
              <a:fillRect/>
            </a:stretch>
          </p:blipFill>
          <p:spPr>
            <a:xfrm>
              <a:off x="2800758" y="2578980"/>
              <a:ext cx="2067638" cy="1794212"/>
            </a:xfrm>
            <a:prstGeom prst="rect">
              <a:avLst/>
            </a:prstGeom>
            <a:ln>
              <a:solidFill>
                <a:schemeClr val="tx1"/>
              </a:solidFill>
            </a:ln>
            <a:effectLst>
              <a:outerShdw blurRad="50800" dist="38100" dir="2700000" algn="tl" rotWithShape="0">
                <a:prstClr val="black">
                  <a:alpha val="40000"/>
                </a:prstClr>
              </a:outerShdw>
            </a:effectLst>
          </p:spPr>
        </p:pic>
      </p:grpSp>
      <p:sp>
        <p:nvSpPr>
          <p:cNvPr id="31" name="TextBox 30"/>
          <p:cNvSpPr txBox="1"/>
          <p:nvPr/>
        </p:nvSpPr>
        <p:spPr>
          <a:xfrm>
            <a:off x="9415270" y="2674640"/>
            <a:ext cx="5100730" cy="3779758"/>
          </a:xfrm>
          <a:prstGeom prst="roundRect">
            <a:avLst/>
          </a:prstGeom>
          <a:ln w="762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a:solidFill>
                  <a:schemeClr val="accent1"/>
                </a:solidFill>
                <a:latin typeface="+mj-lt"/>
                <a:cs typeface="Times New Roman" panose="02020603050405020304" pitchFamily="18" charset="0"/>
              </a:rPr>
              <a:t>CNN Training</a:t>
            </a:r>
          </a:p>
          <a:p>
            <a:pPr algn="ctr"/>
            <a:r>
              <a:rPr lang="en-US" sz="4800" dirty="0">
                <a:latin typeface="+mj-lt"/>
                <a:cs typeface="Times New Roman" panose="02020603050405020304" pitchFamily="18" charset="0"/>
              </a:rPr>
              <a:t>Classifying </a:t>
            </a:r>
          </a:p>
          <a:p>
            <a:pPr algn="ctr"/>
            <a:r>
              <a:rPr lang="en-US" sz="3600" dirty="0">
                <a:latin typeface="+mj-lt"/>
                <a:cs typeface="Times New Roman" panose="02020603050405020304" pitchFamily="18" charset="0"/>
              </a:rPr>
              <a:t>25K natural photos</a:t>
            </a:r>
          </a:p>
          <a:p>
            <a:pPr algn="ctr"/>
            <a:r>
              <a:rPr lang="en-US" sz="4800" dirty="0">
                <a:latin typeface="+mj-lt"/>
                <a:cs typeface="Times New Roman" panose="02020603050405020304" pitchFamily="18" charset="0"/>
              </a:rPr>
              <a:t>vs. </a:t>
            </a:r>
          </a:p>
          <a:p>
            <a:pPr algn="ctr"/>
            <a:r>
              <a:rPr lang="en-US" sz="3600" dirty="0">
                <a:latin typeface="+mj-lt"/>
                <a:cs typeface="Times New Roman" panose="02020603050405020304" pitchFamily="18" charset="0"/>
              </a:rPr>
              <a:t>25k composite images</a:t>
            </a:r>
          </a:p>
        </p:txBody>
      </p:sp>
      <p:sp>
        <p:nvSpPr>
          <p:cNvPr id="32" name="Rectangle 31"/>
          <p:cNvSpPr/>
          <p:nvPr/>
        </p:nvSpPr>
        <p:spPr>
          <a:xfrm>
            <a:off x="5637567" y="4147741"/>
            <a:ext cx="2067638" cy="1794212"/>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ectangle 33"/>
          <p:cNvSpPr/>
          <p:nvPr/>
        </p:nvSpPr>
        <p:spPr>
          <a:xfrm>
            <a:off x="5990168" y="6173610"/>
            <a:ext cx="2067638" cy="17942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Rectangle 5"/>
          <p:cNvSpPr/>
          <p:nvPr/>
        </p:nvSpPr>
        <p:spPr>
          <a:xfrm>
            <a:off x="3398132" y="5024458"/>
            <a:ext cx="2067638" cy="1794212"/>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5" name="Title 1"/>
          <p:cNvSpPr>
            <a:spLocks noGrp="1"/>
          </p:cNvSpPr>
          <p:nvPr>
            <p:ph type="title"/>
          </p:nvPr>
        </p:nvSpPr>
        <p:spPr>
          <a:xfrm>
            <a:off x="3292856" y="196841"/>
            <a:ext cx="13167360" cy="1371600"/>
          </a:xfrm>
        </p:spPr>
        <p:txBody>
          <a:bodyPr/>
          <a:lstStyle/>
          <a:p>
            <a:r>
              <a:rPr lang="en-US" dirty="0"/>
              <a:t>Learning Visual Realism</a:t>
            </a:r>
          </a:p>
        </p:txBody>
      </p:sp>
    </p:spTree>
    <p:extLst>
      <p:ext uri="{BB962C8B-B14F-4D97-AF65-F5344CB8AC3E}">
        <p14:creationId xmlns:p14="http://schemas.microsoft.com/office/powerpoint/2010/main" val="97361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animBg="1"/>
      <p:bldP spid="3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359691" y="6966084"/>
            <a:ext cx="11911018" cy="677108"/>
          </a:xfrm>
          <a:prstGeom prst="rect">
            <a:avLst/>
          </a:prstGeom>
          <a:noFill/>
        </p:spPr>
        <p:txBody>
          <a:bodyPr wrap="none" rtlCol="0">
            <a:spAutoFit/>
          </a:bodyPr>
          <a:lstStyle/>
          <a:p>
            <a:r>
              <a:rPr lang="en-US" sz="3800" dirty="0">
                <a:latin typeface="+mj-lt"/>
                <a:cs typeface="Times New Roman" panose="02020603050405020304" pitchFamily="18" charset="0"/>
              </a:rPr>
              <a:t>Object Mask:  (1) Human Annotation  (2) Object Proposal</a:t>
            </a:r>
          </a:p>
        </p:txBody>
      </p:sp>
      <p:sp>
        <p:nvSpPr>
          <p:cNvPr id="22" name="TextBox 21"/>
          <p:cNvSpPr txBox="1"/>
          <p:nvPr/>
        </p:nvSpPr>
        <p:spPr>
          <a:xfrm>
            <a:off x="10435909" y="7675602"/>
            <a:ext cx="4198714" cy="553998"/>
          </a:xfrm>
          <a:prstGeom prst="rect">
            <a:avLst/>
          </a:prstGeom>
          <a:noFill/>
        </p:spPr>
        <p:txBody>
          <a:bodyPr wrap="none" rtlCol="0">
            <a:spAutoFit/>
          </a:bodyPr>
          <a:lstStyle/>
          <a:p>
            <a:r>
              <a:rPr lang="en-US" sz="3000" i="1" dirty="0">
                <a:latin typeface="+mj-lt"/>
                <a:cs typeface="Times New Roman" panose="02020603050405020304" pitchFamily="18" charset="0"/>
              </a:rPr>
              <a:t>[Lalonde and Efros 2007]</a:t>
            </a:r>
          </a:p>
        </p:txBody>
      </p:sp>
      <p:sp>
        <p:nvSpPr>
          <p:cNvPr id="23" name="Title 1"/>
          <p:cNvSpPr>
            <a:spLocks noGrp="1"/>
          </p:cNvSpPr>
          <p:nvPr>
            <p:ph type="title"/>
          </p:nvPr>
        </p:nvSpPr>
        <p:spPr>
          <a:xfrm>
            <a:off x="731520" y="329566"/>
            <a:ext cx="13167360" cy="1371600"/>
          </a:xfrm>
        </p:spPr>
        <p:txBody>
          <a:bodyPr>
            <a:normAutofit/>
          </a:bodyPr>
          <a:lstStyle/>
          <a:p>
            <a:r>
              <a:rPr lang="en-US" dirty="0"/>
              <a:t>How do we get composite images?</a:t>
            </a:r>
          </a:p>
        </p:txBody>
      </p:sp>
      <p:sp>
        <p:nvSpPr>
          <p:cNvPr id="70" name="TextBox 69"/>
          <p:cNvSpPr txBox="1"/>
          <p:nvPr/>
        </p:nvSpPr>
        <p:spPr>
          <a:xfrm>
            <a:off x="7121836" y="3812065"/>
            <a:ext cx="2970300" cy="523220"/>
          </a:xfrm>
          <a:prstGeom prst="rect">
            <a:avLst/>
          </a:prstGeom>
          <a:noFill/>
        </p:spPr>
        <p:txBody>
          <a:bodyPr wrap="none" rtlCol="0">
            <a:spAutoFit/>
          </a:bodyPr>
          <a:lstStyle/>
          <a:p>
            <a:r>
              <a:rPr lang="en-US" sz="2800" dirty="0">
                <a:latin typeface="+mj-lt"/>
                <a:cs typeface="Times New Roman" panose="02020603050405020304" pitchFamily="18" charset="0"/>
              </a:rPr>
              <a:t>Composite Images</a:t>
            </a:r>
          </a:p>
        </p:txBody>
      </p:sp>
      <p:sp>
        <p:nvSpPr>
          <p:cNvPr id="71" name="TextBox 70"/>
          <p:cNvSpPr txBox="1"/>
          <p:nvPr/>
        </p:nvSpPr>
        <p:spPr>
          <a:xfrm>
            <a:off x="6016437" y="6180720"/>
            <a:ext cx="5181098" cy="523220"/>
          </a:xfrm>
          <a:prstGeom prst="rect">
            <a:avLst/>
          </a:prstGeom>
          <a:noFill/>
        </p:spPr>
        <p:txBody>
          <a:bodyPr wrap="none" rtlCol="0">
            <a:spAutoFit/>
          </a:bodyPr>
          <a:lstStyle/>
          <a:p>
            <a:r>
              <a:rPr lang="en-US" sz="2800" dirty="0">
                <a:latin typeface="+mj-lt"/>
                <a:cs typeface="Times New Roman" panose="02020603050405020304" pitchFamily="18" charset="0"/>
              </a:rPr>
              <a:t>Object Masks with Similar Shapes</a:t>
            </a:r>
          </a:p>
        </p:txBody>
      </p:sp>
      <p:grpSp>
        <p:nvGrpSpPr>
          <p:cNvPr id="72" name="Group 71"/>
          <p:cNvGrpSpPr/>
          <p:nvPr/>
        </p:nvGrpSpPr>
        <p:grpSpPr>
          <a:xfrm>
            <a:off x="3723593" y="2160118"/>
            <a:ext cx="9766787" cy="1600200"/>
            <a:chOff x="4141759" y="647712"/>
            <a:chExt cx="14097037" cy="2057400"/>
          </a:xfrm>
        </p:grpSpPr>
        <p:pic>
          <p:nvPicPr>
            <p:cNvPr id="81" name="Picture 80"/>
            <p:cNvPicPr>
              <a:picLocks/>
            </p:cNvPicPr>
            <p:nvPr/>
          </p:nvPicPr>
          <p:blipFill>
            <a:blip r:embed="rId3">
              <a:extLst>
                <a:ext uri="{28A0092B-C50C-407E-A947-70E740481C1C}">
                  <a14:useLocalDpi xmlns:a14="http://schemas.microsoft.com/office/drawing/2010/main" val="0"/>
                </a:ext>
              </a:extLst>
            </a:blip>
            <a:stretch>
              <a:fillRect/>
            </a:stretch>
          </p:blipFill>
          <p:spPr>
            <a:xfrm>
              <a:off x="4141759" y="64771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82" name="Picture 81"/>
            <p:cNvPicPr>
              <a:picLocks/>
            </p:cNvPicPr>
            <p:nvPr/>
          </p:nvPicPr>
          <p:blipFill>
            <a:blip r:embed="rId4">
              <a:extLst>
                <a:ext uri="{28A0092B-C50C-407E-A947-70E740481C1C}">
                  <a14:useLocalDpi xmlns:a14="http://schemas.microsoft.com/office/drawing/2010/main" val="0"/>
                </a:ext>
              </a:extLst>
            </a:blip>
            <a:stretch>
              <a:fillRect/>
            </a:stretch>
          </p:blipFill>
          <p:spPr>
            <a:xfrm>
              <a:off x="6980219" y="64771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83" name="Picture 82"/>
            <p:cNvPicPr>
              <a:picLocks/>
            </p:cNvPicPr>
            <p:nvPr/>
          </p:nvPicPr>
          <p:blipFill>
            <a:blip r:embed="rId5">
              <a:extLst>
                <a:ext uri="{28A0092B-C50C-407E-A947-70E740481C1C}">
                  <a14:useLocalDpi xmlns:a14="http://schemas.microsoft.com/office/drawing/2010/main" val="0"/>
                </a:ext>
              </a:extLst>
            </a:blip>
            <a:stretch>
              <a:fillRect/>
            </a:stretch>
          </p:blipFill>
          <p:spPr>
            <a:xfrm>
              <a:off x="9818678" y="64771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84" name="Picture 83"/>
            <p:cNvPicPr>
              <a:picLocks/>
            </p:cNvPicPr>
            <p:nvPr/>
          </p:nvPicPr>
          <p:blipFill>
            <a:blip r:embed="rId6">
              <a:extLst>
                <a:ext uri="{28A0092B-C50C-407E-A947-70E740481C1C}">
                  <a14:useLocalDpi xmlns:a14="http://schemas.microsoft.com/office/drawing/2010/main" val="0"/>
                </a:ext>
              </a:extLst>
            </a:blip>
            <a:stretch>
              <a:fillRect/>
            </a:stretch>
          </p:blipFill>
          <p:spPr>
            <a:xfrm>
              <a:off x="12657137" y="64771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85" name="Picture 84"/>
            <p:cNvPicPr>
              <a:picLocks/>
            </p:cNvPicPr>
            <p:nvPr/>
          </p:nvPicPr>
          <p:blipFill>
            <a:blip r:embed="rId7">
              <a:extLst>
                <a:ext uri="{28A0092B-C50C-407E-A947-70E740481C1C}">
                  <a14:useLocalDpi xmlns:a14="http://schemas.microsoft.com/office/drawing/2010/main" val="0"/>
                </a:ext>
              </a:extLst>
            </a:blip>
            <a:stretch>
              <a:fillRect/>
            </a:stretch>
          </p:blipFill>
          <p:spPr>
            <a:xfrm>
              <a:off x="15495596" y="647712"/>
              <a:ext cx="2743200" cy="2057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73" name="Group 72"/>
          <p:cNvGrpSpPr/>
          <p:nvPr/>
        </p:nvGrpSpPr>
        <p:grpSpPr>
          <a:xfrm>
            <a:off x="3723593" y="4535359"/>
            <a:ext cx="9766786" cy="1600200"/>
            <a:chOff x="4141759" y="3701592"/>
            <a:chExt cx="14097036" cy="2057400"/>
          </a:xfrm>
        </p:grpSpPr>
        <p:pic>
          <p:nvPicPr>
            <p:cNvPr id="76" name="Picture 75"/>
            <p:cNvPicPr>
              <a:picLocks/>
            </p:cNvPicPr>
            <p:nvPr/>
          </p:nvPicPr>
          <p:blipFill>
            <a:blip r:embed="rId8">
              <a:extLst>
                <a:ext uri="{28A0092B-C50C-407E-A947-70E740481C1C}">
                  <a14:useLocalDpi xmlns:a14="http://schemas.microsoft.com/office/drawing/2010/main" val="0"/>
                </a:ext>
              </a:extLst>
            </a:blip>
            <a:stretch>
              <a:fillRect/>
            </a:stretch>
          </p:blipFill>
          <p:spPr>
            <a:xfrm>
              <a:off x="4141759" y="370159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77" name="Picture 76"/>
            <p:cNvPicPr>
              <a:picLocks/>
            </p:cNvPicPr>
            <p:nvPr/>
          </p:nvPicPr>
          <p:blipFill>
            <a:blip r:embed="rId9">
              <a:extLst>
                <a:ext uri="{28A0092B-C50C-407E-A947-70E740481C1C}">
                  <a14:useLocalDpi xmlns:a14="http://schemas.microsoft.com/office/drawing/2010/main" val="0"/>
                </a:ext>
              </a:extLst>
            </a:blip>
            <a:stretch>
              <a:fillRect/>
            </a:stretch>
          </p:blipFill>
          <p:spPr>
            <a:xfrm>
              <a:off x="6980218" y="370159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78" name="Picture 77"/>
            <p:cNvPicPr>
              <a:picLocks/>
            </p:cNvPicPr>
            <p:nvPr/>
          </p:nvPicPr>
          <p:blipFill>
            <a:blip r:embed="rId10">
              <a:extLst>
                <a:ext uri="{28A0092B-C50C-407E-A947-70E740481C1C}">
                  <a14:useLocalDpi xmlns:a14="http://schemas.microsoft.com/office/drawing/2010/main" val="0"/>
                </a:ext>
              </a:extLst>
            </a:blip>
            <a:stretch>
              <a:fillRect/>
            </a:stretch>
          </p:blipFill>
          <p:spPr>
            <a:xfrm>
              <a:off x="9818677" y="370159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79" name="Picture 78"/>
            <p:cNvPicPr>
              <a:picLocks/>
            </p:cNvPicPr>
            <p:nvPr/>
          </p:nvPicPr>
          <p:blipFill>
            <a:blip r:embed="rId11">
              <a:extLst>
                <a:ext uri="{28A0092B-C50C-407E-A947-70E740481C1C}">
                  <a14:useLocalDpi xmlns:a14="http://schemas.microsoft.com/office/drawing/2010/main" val="0"/>
                </a:ext>
              </a:extLst>
            </a:blip>
            <a:stretch>
              <a:fillRect/>
            </a:stretch>
          </p:blipFill>
          <p:spPr>
            <a:xfrm>
              <a:off x="12657136" y="3701592"/>
              <a:ext cx="2743200" cy="2057400"/>
            </a:xfrm>
            <a:prstGeom prst="rect">
              <a:avLst/>
            </a:prstGeom>
            <a:ln>
              <a:solidFill>
                <a:schemeClr val="tx1"/>
              </a:solidFill>
            </a:ln>
            <a:effectLst>
              <a:outerShdw blurRad="50800" dist="38100" dir="2700000" algn="tl" rotWithShape="0">
                <a:prstClr val="black">
                  <a:alpha val="40000"/>
                </a:prstClr>
              </a:outerShdw>
            </a:effectLst>
          </p:spPr>
        </p:pic>
        <p:pic>
          <p:nvPicPr>
            <p:cNvPr id="80" name="Picture 79"/>
            <p:cNvPicPr>
              <a:picLocks/>
            </p:cNvPicPr>
            <p:nvPr/>
          </p:nvPicPr>
          <p:blipFill>
            <a:blip r:embed="rId12">
              <a:extLst>
                <a:ext uri="{28A0092B-C50C-407E-A947-70E740481C1C}">
                  <a14:useLocalDpi xmlns:a14="http://schemas.microsoft.com/office/drawing/2010/main" val="0"/>
                </a:ext>
              </a:extLst>
            </a:blip>
            <a:stretch>
              <a:fillRect/>
            </a:stretch>
          </p:blipFill>
          <p:spPr>
            <a:xfrm>
              <a:off x="15495595" y="3701592"/>
              <a:ext cx="2743200" cy="2057400"/>
            </a:xfrm>
            <a:prstGeom prst="rect">
              <a:avLst/>
            </a:prstGeom>
            <a:ln>
              <a:solidFill>
                <a:schemeClr val="tx1"/>
              </a:solidFill>
            </a:ln>
            <a:effectLst>
              <a:outerShdw blurRad="50800" dist="38100" dir="2700000" algn="tl" rotWithShape="0">
                <a:prstClr val="black">
                  <a:alpha val="40000"/>
                </a:prstClr>
              </a:outerShdw>
            </a:effectLst>
          </p:spPr>
        </p:pic>
      </p:grpSp>
      <p:sp>
        <p:nvSpPr>
          <p:cNvPr id="74" name="Rounded Rectangle 73"/>
          <p:cNvSpPr/>
          <p:nvPr/>
        </p:nvSpPr>
        <p:spPr>
          <a:xfrm>
            <a:off x="3525956" y="1690535"/>
            <a:ext cx="10190044" cy="508781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66" name="Picture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2385" y="2160118"/>
            <a:ext cx="1900559" cy="1603298"/>
          </a:xfrm>
          <a:prstGeom prst="rect">
            <a:avLst/>
          </a:prstGeom>
          <a:ln>
            <a:solidFill>
              <a:schemeClr val="tx1"/>
            </a:solidFill>
          </a:ln>
          <a:effectLst>
            <a:outerShdw blurRad="50800" dist="38100" dir="2700000" algn="tl" rotWithShape="0">
              <a:prstClr val="black">
                <a:alpha val="40000"/>
              </a:prstClr>
            </a:outerShdw>
          </a:effectLst>
        </p:spPr>
      </p:pic>
      <p:pic>
        <p:nvPicPr>
          <p:cNvPr id="67" name="Picture 66"/>
          <p:cNvPicPr>
            <a:picLocks/>
          </p:cNvPicPr>
          <p:nvPr/>
        </p:nvPicPr>
        <p:blipFill>
          <a:blip r:embed="rId14">
            <a:extLst>
              <a:ext uri="{28A0092B-C50C-407E-A947-70E740481C1C}">
                <a14:useLocalDpi xmlns:a14="http://schemas.microsoft.com/office/drawing/2010/main" val="0"/>
              </a:ext>
            </a:extLst>
          </a:blip>
          <a:stretch>
            <a:fillRect/>
          </a:stretch>
        </p:blipFill>
        <p:spPr>
          <a:xfrm>
            <a:off x="1172385" y="4535359"/>
            <a:ext cx="1900559" cy="1600200"/>
          </a:xfrm>
          <a:prstGeom prst="rect">
            <a:avLst/>
          </a:prstGeom>
          <a:ln>
            <a:solidFill>
              <a:schemeClr val="tx1"/>
            </a:solidFill>
          </a:ln>
          <a:effectLst>
            <a:outerShdw blurRad="50800" dist="38100" dir="2700000" algn="tl" rotWithShape="0">
              <a:prstClr val="black">
                <a:alpha val="40000"/>
              </a:prstClr>
            </a:outerShdw>
          </a:effectLst>
        </p:spPr>
      </p:pic>
      <p:sp>
        <p:nvSpPr>
          <p:cNvPr id="68" name="TextBox 67"/>
          <p:cNvSpPr txBox="1"/>
          <p:nvPr/>
        </p:nvSpPr>
        <p:spPr>
          <a:xfrm>
            <a:off x="1057821" y="3812065"/>
            <a:ext cx="2129686" cy="523220"/>
          </a:xfrm>
          <a:prstGeom prst="rect">
            <a:avLst/>
          </a:prstGeom>
          <a:noFill/>
        </p:spPr>
        <p:txBody>
          <a:bodyPr wrap="none" rtlCol="0">
            <a:spAutoFit/>
          </a:bodyPr>
          <a:lstStyle/>
          <a:p>
            <a:r>
              <a:rPr lang="en-US" sz="2800" dirty="0">
                <a:latin typeface="+mj-lt"/>
                <a:cs typeface="Times New Roman" panose="02020603050405020304" pitchFamily="18" charset="0"/>
              </a:rPr>
              <a:t>Target Object</a:t>
            </a:r>
          </a:p>
        </p:txBody>
      </p:sp>
      <p:sp>
        <p:nvSpPr>
          <p:cNvPr id="69" name="TextBox 68"/>
          <p:cNvSpPr txBox="1"/>
          <p:nvPr/>
        </p:nvSpPr>
        <p:spPr>
          <a:xfrm>
            <a:off x="1115818" y="6180720"/>
            <a:ext cx="2013693" cy="523220"/>
          </a:xfrm>
          <a:prstGeom prst="rect">
            <a:avLst/>
          </a:prstGeom>
          <a:noFill/>
        </p:spPr>
        <p:txBody>
          <a:bodyPr wrap="none" rtlCol="0">
            <a:spAutoFit/>
          </a:bodyPr>
          <a:lstStyle/>
          <a:p>
            <a:r>
              <a:rPr lang="en-US" sz="2800" dirty="0">
                <a:latin typeface="+mj-lt"/>
                <a:cs typeface="Times New Roman" panose="02020603050405020304" pitchFamily="18" charset="0"/>
              </a:rPr>
              <a:t>Object Mask</a:t>
            </a:r>
          </a:p>
        </p:txBody>
      </p:sp>
      <p:sp>
        <p:nvSpPr>
          <p:cNvPr id="75" name="Rounded Rectangle 74"/>
          <p:cNvSpPr/>
          <p:nvPr/>
        </p:nvSpPr>
        <p:spPr>
          <a:xfrm>
            <a:off x="914400" y="1690535"/>
            <a:ext cx="2416528" cy="5085081"/>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25699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p:bldP spid="70" grpId="0"/>
      <p:bldP spid="71" grpId="0"/>
      <p:bldP spid="74" grpId="0" animBg="1"/>
      <p:bldP spid="68" grpId="0"/>
      <p:bldP spid="69" grpId="0"/>
      <p:bldP spid="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Ranking of Training Composites</a:t>
            </a:r>
          </a:p>
        </p:txBody>
      </p:sp>
      <p:grpSp>
        <p:nvGrpSpPr>
          <p:cNvPr id="19" name="Group 18"/>
          <p:cNvGrpSpPr/>
          <p:nvPr/>
        </p:nvGrpSpPr>
        <p:grpSpPr>
          <a:xfrm>
            <a:off x="375308" y="5003664"/>
            <a:ext cx="13852660" cy="2468880"/>
            <a:chOff x="375308" y="4690864"/>
            <a:chExt cx="13852660" cy="246888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08" y="4690864"/>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92" y="4690864"/>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76" y="4690864"/>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5560" y="4690864"/>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5645" y="4690864"/>
              <a:ext cx="2652323" cy="2468880"/>
            </a:xfrm>
            <a:prstGeom prst="rect">
              <a:avLst/>
            </a:prstGeom>
            <a:ln>
              <a:solidFill>
                <a:schemeClr val="tx1"/>
              </a:solidFill>
            </a:ln>
            <a:effectLst>
              <a:outerShdw blurRad="50800" dist="38100" dir="2700000" algn="tl" rotWithShape="0">
                <a:prstClr val="black">
                  <a:alpha val="40000"/>
                </a:prstClr>
              </a:outerShdw>
            </a:effectLst>
          </p:spPr>
        </p:pic>
      </p:grpSp>
      <p:grpSp>
        <p:nvGrpSpPr>
          <p:cNvPr id="18" name="Group 17"/>
          <p:cNvGrpSpPr/>
          <p:nvPr/>
        </p:nvGrpSpPr>
        <p:grpSpPr>
          <a:xfrm>
            <a:off x="375308" y="1805609"/>
            <a:ext cx="13852660" cy="2468880"/>
            <a:chOff x="375308" y="1738536"/>
            <a:chExt cx="13852660" cy="246888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308" y="1738536"/>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392" y="1738536"/>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5476" y="1738536"/>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5560" y="1738536"/>
              <a:ext cx="2652323" cy="2468880"/>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75645" y="1738536"/>
              <a:ext cx="2652323" cy="2468880"/>
            </a:xfrm>
            <a:prstGeom prst="rect">
              <a:avLst/>
            </a:prstGeom>
            <a:ln>
              <a:solidFill>
                <a:schemeClr val="tx1"/>
              </a:solidFill>
            </a:ln>
            <a:effectLst>
              <a:outerShdw blurRad="50800" dist="38100" dir="2700000" algn="tl" rotWithShape="0">
                <a:prstClr val="black">
                  <a:alpha val="40000"/>
                </a:prstClr>
              </a:outerShdw>
            </a:effectLst>
          </p:spPr>
        </p:pic>
      </p:grpSp>
      <p:sp>
        <p:nvSpPr>
          <p:cNvPr id="16" name="TextBox 15"/>
          <p:cNvSpPr txBox="1"/>
          <p:nvPr/>
        </p:nvSpPr>
        <p:spPr>
          <a:xfrm>
            <a:off x="4355167" y="4157772"/>
            <a:ext cx="5892943" cy="677108"/>
          </a:xfrm>
          <a:prstGeom prst="rect">
            <a:avLst/>
          </a:prstGeom>
          <a:noFill/>
        </p:spPr>
        <p:txBody>
          <a:bodyPr wrap="square" rtlCol="0">
            <a:spAutoFit/>
          </a:bodyPr>
          <a:lstStyle/>
          <a:p>
            <a:pPr algn="ctr"/>
            <a:r>
              <a:rPr lang="en-US" sz="3800" dirty="0">
                <a:solidFill>
                  <a:schemeClr val="tx1"/>
                </a:solidFill>
                <a:latin typeface="Calibri" panose="020F0502020204030204" pitchFamily="34" charset="0"/>
                <a:cs typeface="Times New Roman" panose="02020603050405020304" pitchFamily="18" charset="0"/>
              </a:rPr>
              <a:t>Most realistic composites</a:t>
            </a:r>
          </a:p>
        </p:txBody>
      </p:sp>
      <p:sp>
        <p:nvSpPr>
          <p:cNvPr id="17" name="TextBox 16"/>
          <p:cNvSpPr txBox="1"/>
          <p:nvPr/>
        </p:nvSpPr>
        <p:spPr>
          <a:xfrm>
            <a:off x="4384658" y="7470140"/>
            <a:ext cx="5833961" cy="677108"/>
          </a:xfrm>
          <a:prstGeom prst="rect">
            <a:avLst/>
          </a:prstGeom>
          <a:noFill/>
        </p:spPr>
        <p:txBody>
          <a:bodyPr wrap="square" rtlCol="0">
            <a:spAutoFit/>
          </a:bodyPr>
          <a:lstStyle/>
          <a:p>
            <a:pPr algn="ctr"/>
            <a:r>
              <a:rPr lang="en-US" sz="3800" dirty="0">
                <a:solidFill>
                  <a:schemeClr val="tx1"/>
                </a:solidFill>
                <a:latin typeface="Calibri" panose="020F0502020204030204" pitchFamily="34" charset="0"/>
                <a:cs typeface="Times New Roman" panose="02020603050405020304" pitchFamily="18" charset="0"/>
              </a:rPr>
              <a:t>Least realistic composites</a:t>
            </a:r>
          </a:p>
        </p:txBody>
      </p:sp>
    </p:spTree>
    <p:extLst>
      <p:ext uri="{BB962C8B-B14F-4D97-AF65-F5344CB8AC3E}">
        <p14:creationId xmlns:p14="http://schemas.microsoft.com/office/powerpoint/2010/main" val="182462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Evaluation</a:t>
            </a:r>
          </a:p>
        </p:txBody>
      </p:sp>
      <p:sp>
        <p:nvSpPr>
          <p:cNvPr id="3" name="Rectangle 2"/>
          <p:cNvSpPr/>
          <p:nvPr/>
        </p:nvSpPr>
        <p:spPr>
          <a:xfrm>
            <a:off x="618456" y="1701166"/>
            <a:ext cx="5328592" cy="3539430"/>
          </a:xfrm>
          <a:prstGeom prst="rect">
            <a:avLst/>
          </a:prstGeom>
        </p:spPr>
        <p:txBody>
          <a:bodyPr wrap="square">
            <a:spAutoFit/>
          </a:bodyPr>
          <a:lstStyle/>
          <a:p>
            <a:pPr algn="ctr"/>
            <a:r>
              <a:rPr lang="en-US" sz="3200" b="1" dirty="0">
                <a:latin typeface="Calibri" panose="020F0502020204030204" pitchFamily="34" charset="0"/>
                <a:cs typeface="Times New Roman" panose="02020603050405020304" pitchFamily="18" charset="0"/>
              </a:rPr>
              <a:t>Dataset</a:t>
            </a:r>
            <a:endParaRPr lang="en-US" sz="3200" dirty="0">
              <a:latin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[Lalonde and </a:t>
            </a:r>
            <a:r>
              <a:rPr lang="en-US" sz="3200" dirty="0" err="1">
                <a:latin typeface="Calibri" panose="020F0502020204030204" pitchFamily="34" charset="0"/>
                <a:cs typeface="Times New Roman" panose="02020603050405020304" pitchFamily="18" charset="0"/>
              </a:rPr>
              <a:t>Efros</a:t>
            </a:r>
            <a:r>
              <a:rPr lang="en-US" sz="3200" dirty="0">
                <a:latin typeface="Calibri" panose="020F0502020204030204" pitchFamily="34" charset="0"/>
                <a:cs typeface="Times New Roman" panose="02020603050405020304" pitchFamily="18" charset="0"/>
              </a:rPr>
              <a:t> 2007]</a:t>
            </a:r>
          </a:p>
          <a:p>
            <a:pPr marL="571500" indent="-57150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Task: binary classification</a:t>
            </a:r>
          </a:p>
          <a:p>
            <a:pPr marL="571500" indent="-57150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360 realistic photos   (natural images + realistic composites) </a:t>
            </a:r>
          </a:p>
          <a:p>
            <a:pPr marL="571500" indent="-57150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360 unrealistic photos</a:t>
            </a: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663594598"/>
                  </p:ext>
                </p:extLst>
              </p:nvPr>
            </p:nvGraphicFramePr>
            <p:xfrm>
              <a:off x="6501726" y="2331680"/>
              <a:ext cx="6838206" cy="4663440"/>
            </p:xfrm>
            <a:graphic>
              <a:graphicData uri="http://schemas.openxmlformats.org/drawingml/2006/table">
                <a:tbl>
                  <a:tblPr firstRow="1" bandRow="1">
                    <a:tableStyleId>{B301B821-A1FF-4177-AEE7-76D212191A09}</a:tableStyleId>
                  </a:tblPr>
                  <a:tblGrid>
                    <a:gridCol w="5300217">
                      <a:extLst>
                        <a:ext uri="{9D8B030D-6E8A-4147-A177-3AD203B41FA5}">
                          <a16:colId xmlns:a16="http://schemas.microsoft.com/office/drawing/2014/main" val="20000"/>
                        </a:ext>
                      </a:extLst>
                    </a:gridCol>
                    <a:gridCol w="1537989">
                      <a:extLst>
                        <a:ext uri="{9D8B030D-6E8A-4147-A177-3AD203B41FA5}">
                          <a16:colId xmlns:a16="http://schemas.microsoft.com/office/drawing/2014/main" val="20001"/>
                        </a:ext>
                      </a:extLst>
                    </a:gridCol>
                  </a:tblGrid>
                  <a:tr h="511078">
                    <a:tc gridSpan="2">
                      <a:txBody>
                        <a:bodyPr/>
                        <a:lstStyle/>
                        <a:p>
                          <a:pPr algn="ctr"/>
                          <a:r>
                            <a:rPr lang="en-US" sz="2800" dirty="0"/>
                            <a:t>Methods without object mask</a:t>
                          </a:r>
                          <a:endParaRPr lang="en-US" sz="2800" dirty="0">
                            <a:latin typeface="Calibri" panose="020F050202020403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511078">
                    <a:tc>
                      <a:txBody>
                        <a:bodyPr/>
                        <a:lstStyle/>
                        <a:p>
                          <a:r>
                            <a:rPr lang="en-US" sz="2800" dirty="0"/>
                            <a:t>Lalonde and </a:t>
                          </a:r>
                          <a:r>
                            <a:rPr lang="en-US" sz="2800" dirty="0" err="1"/>
                            <a:t>Efros</a:t>
                          </a:r>
                          <a:r>
                            <a:rPr lang="en-US" sz="2800" baseline="0" dirty="0"/>
                            <a:t> </a:t>
                          </a:r>
                          <a:r>
                            <a:rPr lang="en-US" sz="2800" dirty="0"/>
                            <a:t>(no mask)</a:t>
                          </a:r>
                          <a:endParaRPr lang="en-US" sz="2800" dirty="0">
                            <a:latin typeface="Calibri" panose="020F050202020403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800" dirty="0" smtClean="0">
                                    <a:latin typeface="Cambria Math" panose="02040503050406030204" pitchFamily="18" charset="0"/>
                                  </a:rPr>
                                  <m:t>0.61</m:t>
                                </m:r>
                              </m:oMath>
                            </m:oMathPara>
                          </a14:m>
                          <a:endParaRPr lang="en-US" sz="2800" dirty="0">
                            <a:latin typeface="Calibri" panose="020F0502020204030204" pitchFamily="34" charset="0"/>
                          </a:endParaRPr>
                        </a:p>
                      </a:txBody>
                      <a:tcPr/>
                    </a:tc>
                    <a:extLst>
                      <a:ext uri="{0D108BD9-81ED-4DB2-BD59-A6C34878D82A}">
                        <a16:rowId xmlns:a16="http://schemas.microsoft.com/office/drawing/2014/main" val="10001"/>
                      </a:ext>
                    </a:extLst>
                  </a:tr>
                  <a:tr h="511078">
                    <a:tc>
                      <a:txBody>
                        <a:bodyPr/>
                        <a:lstStyle/>
                        <a:p>
                          <a:r>
                            <a:rPr lang="en-US" sz="2800" dirty="0">
                              <a:latin typeface="Calibri" panose="020F0502020204030204" pitchFamily="34" charset="0"/>
                            </a:rPr>
                            <a:t>AlexNet + SVM</a:t>
                          </a:r>
                        </a:p>
                      </a:txBody>
                      <a:tcPr/>
                    </a:tc>
                    <a:tc>
                      <a:txBody>
                        <a:bodyPr/>
                        <a:lstStyle/>
                        <a:p>
                          <a:pPr algn="ctr"/>
                          <a:r>
                            <a:rPr lang="en-US" sz="2800" dirty="0">
                              <a:latin typeface="Calibri" panose="020F0502020204030204" pitchFamily="34" charset="0"/>
                            </a:rPr>
                            <a:t>0.73</a:t>
                          </a:r>
                        </a:p>
                      </a:txBody>
                      <a:tcPr/>
                    </a:tc>
                    <a:extLst>
                      <a:ext uri="{0D108BD9-81ED-4DB2-BD59-A6C34878D82A}">
                        <a16:rowId xmlns:a16="http://schemas.microsoft.com/office/drawing/2014/main" val="10004"/>
                      </a:ext>
                    </a:extLst>
                  </a:tr>
                  <a:tr h="511078">
                    <a:tc>
                      <a:txBody>
                        <a:bodyPr/>
                        <a:lstStyle/>
                        <a:p>
                          <a:r>
                            <a:rPr lang="en-US" sz="2800" dirty="0"/>
                            <a:t>RealismCNN</a:t>
                          </a:r>
                          <a:endParaRPr lang="en-US" sz="2800" dirty="0">
                            <a:latin typeface="Calibri" panose="020F050202020403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800" dirty="0" smtClean="0">
                                    <a:latin typeface="Cambria Math" panose="02040503050406030204" pitchFamily="18" charset="0"/>
                                  </a:rPr>
                                  <m:t>0.84</m:t>
                                </m:r>
                              </m:oMath>
                            </m:oMathPara>
                          </a14:m>
                          <a:endParaRPr lang="en-US" sz="2800" dirty="0">
                            <a:latin typeface="Calibri" panose="020F0502020204030204" pitchFamily="34" charset="0"/>
                          </a:endParaRPr>
                        </a:p>
                      </a:txBody>
                      <a:tcPr/>
                    </a:tc>
                    <a:extLst>
                      <a:ext uri="{0D108BD9-81ED-4DB2-BD59-A6C34878D82A}">
                        <a16:rowId xmlns:a16="http://schemas.microsoft.com/office/drawing/2014/main" val="10005"/>
                      </a:ext>
                    </a:extLst>
                  </a:tr>
                  <a:tr h="511078">
                    <a:tc>
                      <a:txBody>
                        <a:bodyPr/>
                        <a:lstStyle/>
                        <a:p>
                          <a:r>
                            <a:rPr lang="en-US" sz="2800" dirty="0"/>
                            <a:t>RealismCNN</a:t>
                          </a:r>
                          <a:r>
                            <a:rPr lang="en-US" sz="2800" baseline="0" dirty="0"/>
                            <a:t> + SVM</a:t>
                          </a:r>
                          <a:endParaRPr lang="en-US" sz="2800" dirty="0">
                            <a:latin typeface="Calibri" panose="020F050202020403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800" dirty="0" smtClean="0">
                                    <a:latin typeface="Cambria Math" panose="02040503050406030204" pitchFamily="18" charset="0"/>
                                  </a:rPr>
                                  <m:t>𝟎</m:t>
                                </m:r>
                                <m:r>
                                  <a:rPr lang="en-US" sz="2800" dirty="0" smtClean="0">
                                    <a:latin typeface="Cambria Math" panose="02040503050406030204" pitchFamily="18" charset="0"/>
                                  </a:rPr>
                                  <m:t>.</m:t>
                                </m:r>
                                <m:r>
                                  <a:rPr lang="en-US" sz="2800" dirty="0" smtClean="0">
                                    <a:latin typeface="Cambria Math" panose="02040503050406030204" pitchFamily="18" charset="0"/>
                                  </a:rPr>
                                  <m:t>𝟖𝟖</m:t>
                                </m:r>
                              </m:oMath>
                            </m:oMathPara>
                          </a14:m>
                          <a:endParaRPr lang="en-US" sz="2800" b="1" dirty="0">
                            <a:latin typeface="Calibri" panose="020F0502020204030204" pitchFamily="34" charset="0"/>
                          </a:endParaRPr>
                        </a:p>
                      </a:txBody>
                      <a:tcPr/>
                    </a:tc>
                    <a:extLst>
                      <a:ext uri="{0D108BD9-81ED-4DB2-BD59-A6C34878D82A}">
                        <a16:rowId xmlns:a16="http://schemas.microsoft.com/office/drawing/2014/main" val="10006"/>
                      </a:ext>
                    </a:extLst>
                  </a:tr>
                  <a:tr h="511078">
                    <a:tc>
                      <a:txBody>
                        <a:bodyPr/>
                        <a:lstStyle/>
                        <a:p>
                          <a:r>
                            <a:rPr lang="en-US" sz="2800" dirty="0"/>
                            <a:t>Human</a:t>
                          </a:r>
                          <a:endParaRPr lang="en-US" sz="2800" dirty="0">
                            <a:latin typeface="Calibri" panose="020F050202020403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800" dirty="0" smtClean="0">
                                    <a:latin typeface="Cambria Math" panose="02040503050406030204" pitchFamily="18" charset="0"/>
                                  </a:rPr>
                                  <m:t>0.91</m:t>
                                </m:r>
                              </m:oMath>
                            </m:oMathPara>
                          </a14:m>
                          <a:endParaRPr lang="en-US" sz="2800" b="0" dirty="0">
                            <a:latin typeface="Calibri" panose="020F0502020204030204" pitchFamily="34" charset="0"/>
                          </a:endParaRPr>
                        </a:p>
                      </a:txBody>
                      <a:tcPr/>
                    </a:tc>
                    <a:extLst>
                      <a:ext uri="{0D108BD9-81ED-4DB2-BD59-A6C34878D82A}">
                        <a16:rowId xmlns:a16="http://schemas.microsoft.com/office/drawing/2014/main" val="10007"/>
                      </a:ext>
                    </a:extLst>
                  </a:tr>
                  <a:tr h="511078">
                    <a:tc gridSpan="2">
                      <a:txBody>
                        <a:bodyPr/>
                        <a:lstStyle/>
                        <a:p>
                          <a:pPr marL="0" marR="0" indent="0" algn="ctr" defTabSz="146304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latin typeface="+mn-lt"/>
                              <a:ea typeface="+mn-ea"/>
                              <a:cs typeface="+mn-cs"/>
                            </a:rPr>
                            <a:t>Methods using object mask</a:t>
                          </a:r>
                        </a:p>
                      </a:txBody>
                      <a:tcPr>
                        <a:solidFill>
                          <a:schemeClr val="accent1"/>
                        </a:solidFill>
                      </a:tcPr>
                    </a:tc>
                    <a:tc hMerge="1">
                      <a:txBody>
                        <a:bodyPr/>
                        <a:lstStyle/>
                        <a:p>
                          <a:endParaRPr lang="en-US"/>
                        </a:p>
                      </a:txBody>
                      <a:tcPr/>
                    </a:tc>
                    <a:extLst>
                      <a:ext uri="{0D108BD9-81ED-4DB2-BD59-A6C34878D82A}">
                        <a16:rowId xmlns:a16="http://schemas.microsoft.com/office/drawing/2014/main" val="10008"/>
                      </a:ext>
                    </a:extLst>
                  </a:tr>
                  <a:tr h="511078">
                    <a:tc>
                      <a:txBody>
                        <a:bodyPr/>
                        <a:lstStyle/>
                        <a:p>
                          <a:r>
                            <a:rPr lang="en-US" sz="2800" dirty="0"/>
                            <a:t>Reinhard et al. </a:t>
                          </a:r>
                          <a:endParaRPr lang="en-US" sz="2800" dirty="0">
                            <a:latin typeface="Calibri" panose="020F050202020403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800" dirty="0" smtClean="0">
                                    <a:latin typeface="Cambria Math" panose="02040503050406030204" pitchFamily="18" charset="0"/>
                                  </a:rPr>
                                  <m:t>0.66</m:t>
                                </m:r>
                              </m:oMath>
                            </m:oMathPara>
                          </a14:m>
                          <a:endParaRPr lang="en-US" sz="2800" b="0" dirty="0">
                            <a:latin typeface="Calibri" panose="020F0502020204030204" pitchFamily="34" charset="0"/>
                          </a:endParaRPr>
                        </a:p>
                      </a:txBody>
                      <a:tcPr/>
                    </a:tc>
                    <a:extLst>
                      <a:ext uri="{0D108BD9-81ED-4DB2-BD59-A6C34878D82A}">
                        <a16:rowId xmlns:a16="http://schemas.microsoft.com/office/drawing/2014/main" val="10009"/>
                      </a:ext>
                    </a:extLst>
                  </a:tr>
                  <a:tr h="511078">
                    <a:tc>
                      <a:txBody>
                        <a:bodyPr/>
                        <a:lstStyle/>
                        <a:p>
                          <a:r>
                            <a:rPr lang="en-US" sz="2800" dirty="0"/>
                            <a:t>Lalonde and </a:t>
                          </a:r>
                          <a:r>
                            <a:rPr lang="en-US" sz="2800" dirty="0" err="1"/>
                            <a:t>Efros</a:t>
                          </a:r>
                          <a:r>
                            <a:rPr lang="en-US" sz="2800" baseline="0" dirty="0"/>
                            <a:t>  (with mask) </a:t>
                          </a:r>
                          <a:endParaRPr lang="en-US" sz="2800" dirty="0">
                            <a:latin typeface="Calibri" panose="020F050202020403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800" dirty="0" smtClean="0">
                                    <a:latin typeface="Cambria Math" panose="02040503050406030204" pitchFamily="18" charset="0"/>
                                  </a:rPr>
                                  <m:t>0.81</m:t>
                                </m:r>
                              </m:oMath>
                            </m:oMathPara>
                          </a14:m>
                          <a:endParaRPr lang="en-US" sz="2800" b="0" dirty="0">
                            <a:latin typeface="Calibri" panose="020F0502020204030204" pitchFamily="34" charset="0"/>
                          </a:endParaRPr>
                        </a:p>
                      </a:txBody>
                      <a:tcPr/>
                    </a:tc>
                    <a:extLst>
                      <a:ext uri="{0D108BD9-81ED-4DB2-BD59-A6C34878D82A}">
                        <a16:rowId xmlns:a16="http://schemas.microsoft.com/office/drawing/2014/main" val="1001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663594598"/>
                  </p:ext>
                </p:extLst>
              </p:nvPr>
            </p:nvGraphicFramePr>
            <p:xfrm>
              <a:off x="6501726" y="2331680"/>
              <a:ext cx="6838206" cy="4663440"/>
            </p:xfrm>
            <a:graphic>
              <a:graphicData uri="http://schemas.openxmlformats.org/drawingml/2006/table">
                <a:tbl>
                  <a:tblPr firstRow="1" bandRow="1">
                    <a:tableStyleId>{B301B821-A1FF-4177-AEE7-76D212191A09}</a:tableStyleId>
                  </a:tblPr>
                  <a:tblGrid>
                    <a:gridCol w="5300217">
                      <a:extLst>
                        <a:ext uri="{9D8B030D-6E8A-4147-A177-3AD203B41FA5}">
                          <a16:colId xmlns:a16="http://schemas.microsoft.com/office/drawing/2014/main" val="20000"/>
                        </a:ext>
                      </a:extLst>
                    </a:gridCol>
                    <a:gridCol w="1537989">
                      <a:extLst>
                        <a:ext uri="{9D8B030D-6E8A-4147-A177-3AD203B41FA5}">
                          <a16:colId xmlns:a16="http://schemas.microsoft.com/office/drawing/2014/main" val="20001"/>
                        </a:ext>
                      </a:extLst>
                    </a:gridCol>
                  </a:tblGrid>
                  <a:tr h="518160">
                    <a:tc gridSpan="2">
                      <a:txBody>
                        <a:bodyPr/>
                        <a:lstStyle/>
                        <a:p>
                          <a:pPr algn="ctr"/>
                          <a:r>
                            <a:rPr lang="en-US" sz="2800" dirty="0"/>
                            <a:t>Methods without object mask</a:t>
                          </a:r>
                          <a:endParaRPr lang="en-US" sz="2800" dirty="0">
                            <a:latin typeface="Calibri" panose="020F050202020403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518160">
                    <a:tc>
                      <a:txBody>
                        <a:bodyPr/>
                        <a:lstStyle/>
                        <a:p>
                          <a:r>
                            <a:rPr lang="en-US" sz="2800" dirty="0"/>
                            <a:t>Lalonde and </a:t>
                          </a:r>
                          <a:r>
                            <a:rPr lang="en-US" sz="2800" dirty="0" err="1"/>
                            <a:t>Efros</a:t>
                          </a:r>
                          <a:r>
                            <a:rPr lang="en-US" sz="2800" baseline="0" dirty="0"/>
                            <a:t> </a:t>
                          </a:r>
                          <a:r>
                            <a:rPr lang="en-US" sz="2800" dirty="0"/>
                            <a:t>(no mask)</a:t>
                          </a:r>
                          <a:endParaRPr lang="en-US" sz="2800" dirty="0">
                            <a:latin typeface="Calibri" panose="020F0502020204030204" pitchFamily="34" charset="0"/>
                          </a:endParaRPr>
                        </a:p>
                      </a:txBody>
                      <a:tcPr/>
                    </a:tc>
                    <a:tc>
                      <a:txBody>
                        <a:bodyPr/>
                        <a:lstStyle/>
                        <a:p>
                          <a:endParaRPr lang="en-US"/>
                        </a:p>
                      </a:txBody>
                      <a:tcPr>
                        <a:blipFill>
                          <a:blip r:embed="rId3"/>
                          <a:stretch>
                            <a:fillRect l="-344269" t="-110588" r="-791" b="-734118"/>
                          </a:stretch>
                        </a:blipFill>
                      </a:tcPr>
                    </a:tc>
                    <a:extLst>
                      <a:ext uri="{0D108BD9-81ED-4DB2-BD59-A6C34878D82A}">
                        <a16:rowId xmlns:a16="http://schemas.microsoft.com/office/drawing/2014/main" val="10001"/>
                      </a:ext>
                    </a:extLst>
                  </a:tr>
                  <a:tr h="518160">
                    <a:tc>
                      <a:txBody>
                        <a:bodyPr/>
                        <a:lstStyle/>
                        <a:p>
                          <a:r>
                            <a:rPr lang="en-US" sz="2800" dirty="0">
                              <a:latin typeface="Calibri" panose="020F0502020204030204" pitchFamily="34" charset="0"/>
                            </a:rPr>
                            <a:t>AlexNet + SVM</a:t>
                          </a:r>
                        </a:p>
                      </a:txBody>
                      <a:tcPr/>
                    </a:tc>
                    <a:tc>
                      <a:txBody>
                        <a:bodyPr/>
                        <a:lstStyle/>
                        <a:p>
                          <a:pPr algn="ctr"/>
                          <a:r>
                            <a:rPr lang="en-US" sz="2800" dirty="0">
                              <a:latin typeface="Calibri" panose="020F0502020204030204" pitchFamily="34" charset="0"/>
                            </a:rPr>
                            <a:t>0.73</a:t>
                          </a:r>
                        </a:p>
                      </a:txBody>
                      <a:tcPr/>
                    </a:tc>
                    <a:extLst>
                      <a:ext uri="{0D108BD9-81ED-4DB2-BD59-A6C34878D82A}">
                        <a16:rowId xmlns:a16="http://schemas.microsoft.com/office/drawing/2014/main" val="10004"/>
                      </a:ext>
                    </a:extLst>
                  </a:tr>
                  <a:tr h="518160">
                    <a:tc>
                      <a:txBody>
                        <a:bodyPr/>
                        <a:lstStyle/>
                        <a:p>
                          <a:r>
                            <a:rPr lang="en-US" sz="2800" dirty="0"/>
                            <a:t>RealismCNN</a:t>
                          </a:r>
                          <a:endParaRPr lang="en-US" sz="2800" dirty="0">
                            <a:latin typeface="Calibri" panose="020F0502020204030204" pitchFamily="34" charset="0"/>
                          </a:endParaRPr>
                        </a:p>
                      </a:txBody>
                      <a:tcPr/>
                    </a:tc>
                    <a:tc>
                      <a:txBody>
                        <a:bodyPr/>
                        <a:lstStyle/>
                        <a:p>
                          <a:endParaRPr lang="en-US"/>
                        </a:p>
                      </a:txBody>
                      <a:tcPr>
                        <a:blipFill>
                          <a:blip r:embed="rId3"/>
                          <a:stretch>
                            <a:fillRect l="-344269" t="-310588" r="-791" b="-534118"/>
                          </a:stretch>
                        </a:blipFill>
                      </a:tcPr>
                    </a:tc>
                    <a:extLst>
                      <a:ext uri="{0D108BD9-81ED-4DB2-BD59-A6C34878D82A}">
                        <a16:rowId xmlns:a16="http://schemas.microsoft.com/office/drawing/2014/main" val="10005"/>
                      </a:ext>
                    </a:extLst>
                  </a:tr>
                  <a:tr h="518160">
                    <a:tc>
                      <a:txBody>
                        <a:bodyPr/>
                        <a:lstStyle/>
                        <a:p>
                          <a:r>
                            <a:rPr lang="en-US" sz="2800" dirty="0"/>
                            <a:t>RealismCNN</a:t>
                          </a:r>
                          <a:r>
                            <a:rPr lang="en-US" sz="2800" baseline="0" dirty="0"/>
                            <a:t> + SVM</a:t>
                          </a:r>
                          <a:endParaRPr lang="en-US" sz="2800" dirty="0">
                            <a:latin typeface="Calibri" panose="020F0502020204030204" pitchFamily="34" charset="0"/>
                          </a:endParaRPr>
                        </a:p>
                      </a:txBody>
                      <a:tcPr/>
                    </a:tc>
                    <a:tc>
                      <a:txBody>
                        <a:bodyPr/>
                        <a:lstStyle/>
                        <a:p>
                          <a:endParaRPr lang="en-US"/>
                        </a:p>
                      </a:txBody>
                      <a:tcPr>
                        <a:blipFill>
                          <a:blip r:embed="rId3"/>
                          <a:stretch>
                            <a:fillRect l="-344269" t="-405814" r="-791" b="-427907"/>
                          </a:stretch>
                        </a:blipFill>
                      </a:tcPr>
                    </a:tc>
                    <a:extLst>
                      <a:ext uri="{0D108BD9-81ED-4DB2-BD59-A6C34878D82A}">
                        <a16:rowId xmlns:a16="http://schemas.microsoft.com/office/drawing/2014/main" val="10006"/>
                      </a:ext>
                    </a:extLst>
                  </a:tr>
                  <a:tr h="518160">
                    <a:tc>
                      <a:txBody>
                        <a:bodyPr/>
                        <a:lstStyle/>
                        <a:p>
                          <a:r>
                            <a:rPr lang="en-US" sz="2800" dirty="0"/>
                            <a:t>Human</a:t>
                          </a:r>
                          <a:endParaRPr lang="en-US" sz="2800" dirty="0">
                            <a:latin typeface="Calibri" panose="020F0502020204030204" pitchFamily="34" charset="0"/>
                          </a:endParaRPr>
                        </a:p>
                      </a:txBody>
                      <a:tcPr/>
                    </a:tc>
                    <a:tc>
                      <a:txBody>
                        <a:bodyPr/>
                        <a:lstStyle/>
                        <a:p>
                          <a:endParaRPr lang="en-US"/>
                        </a:p>
                      </a:txBody>
                      <a:tcPr>
                        <a:blipFill>
                          <a:blip r:embed="rId3"/>
                          <a:stretch>
                            <a:fillRect l="-344269" t="-511765" r="-791" b="-332941"/>
                          </a:stretch>
                        </a:blipFill>
                      </a:tcPr>
                    </a:tc>
                    <a:extLst>
                      <a:ext uri="{0D108BD9-81ED-4DB2-BD59-A6C34878D82A}">
                        <a16:rowId xmlns:a16="http://schemas.microsoft.com/office/drawing/2014/main" val="10007"/>
                      </a:ext>
                    </a:extLst>
                  </a:tr>
                  <a:tr h="518160">
                    <a:tc gridSpan="2">
                      <a:txBody>
                        <a:bodyPr/>
                        <a:lstStyle/>
                        <a:p>
                          <a:pPr marL="0" marR="0" indent="0" algn="ctr" defTabSz="146304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latin typeface="+mn-lt"/>
                              <a:ea typeface="+mn-ea"/>
                              <a:cs typeface="+mn-cs"/>
                            </a:rPr>
                            <a:t>Methods using object mask</a:t>
                          </a:r>
                        </a:p>
                      </a:txBody>
                      <a:tcPr>
                        <a:solidFill>
                          <a:schemeClr val="accent1"/>
                        </a:solidFill>
                      </a:tcPr>
                    </a:tc>
                    <a:tc hMerge="1">
                      <a:txBody>
                        <a:bodyPr/>
                        <a:lstStyle/>
                        <a:p>
                          <a:endParaRPr lang="en-US"/>
                        </a:p>
                      </a:txBody>
                      <a:tcPr/>
                    </a:tc>
                    <a:extLst>
                      <a:ext uri="{0D108BD9-81ED-4DB2-BD59-A6C34878D82A}">
                        <a16:rowId xmlns:a16="http://schemas.microsoft.com/office/drawing/2014/main" val="10008"/>
                      </a:ext>
                    </a:extLst>
                  </a:tr>
                  <a:tr h="518160">
                    <a:tc>
                      <a:txBody>
                        <a:bodyPr/>
                        <a:lstStyle/>
                        <a:p>
                          <a:r>
                            <a:rPr lang="en-US" sz="2800" dirty="0"/>
                            <a:t>Reinhard et al. </a:t>
                          </a:r>
                          <a:endParaRPr lang="en-US" sz="2800" dirty="0">
                            <a:latin typeface="Calibri" panose="020F0502020204030204" pitchFamily="34" charset="0"/>
                          </a:endParaRPr>
                        </a:p>
                      </a:txBody>
                      <a:tcPr/>
                    </a:tc>
                    <a:tc>
                      <a:txBody>
                        <a:bodyPr/>
                        <a:lstStyle/>
                        <a:p>
                          <a:endParaRPr lang="en-US"/>
                        </a:p>
                      </a:txBody>
                      <a:tcPr>
                        <a:blipFill>
                          <a:blip r:embed="rId3"/>
                          <a:stretch>
                            <a:fillRect l="-344269" t="-711765" r="-791" b="-132941"/>
                          </a:stretch>
                        </a:blipFill>
                      </a:tcPr>
                    </a:tc>
                    <a:extLst>
                      <a:ext uri="{0D108BD9-81ED-4DB2-BD59-A6C34878D82A}">
                        <a16:rowId xmlns:a16="http://schemas.microsoft.com/office/drawing/2014/main" val="10009"/>
                      </a:ext>
                    </a:extLst>
                  </a:tr>
                  <a:tr h="518160">
                    <a:tc>
                      <a:txBody>
                        <a:bodyPr/>
                        <a:lstStyle/>
                        <a:p>
                          <a:r>
                            <a:rPr lang="en-US" sz="2800" dirty="0"/>
                            <a:t>Lalonde and </a:t>
                          </a:r>
                          <a:r>
                            <a:rPr lang="en-US" sz="2800" dirty="0" err="1"/>
                            <a:t>Efros</a:t>
                          </a:r>
                          <a:r>
                            <a:rPr lang="en-US" sz="2800" baseline="0" dirty="0"/>
                            <a:t>  (with mask) </a:t>
                          </a:r>
                          <a:endParaRPr lang="en-US" sz="2800" dirty="0">
                            <a:latin typeface="Calibri" panose="020F0502020204030204" pitchFamily="34" charset="0"/>
                          </a:endParaRPr>
                        </a:p>
                      </a:txBody>
                      <a:tcPr/>
                    </a:tc>
                    <a:tc>
                      <a:txBody>
                        <a:bodyPr/>
                        <a:lstStyle/>
                        <a:p>
                          <a:endParaRPr lang="en-US"/>
                        </a:p>
                      </a:txBody>
                      <a:tcPr>
                        <a:blipFill>
                          <a:blip r:embed="rId3"/>
                          <a:stretch>
                            <a:fillRect l="-344269" t="-811765" r="-791" b="-32941"/>
                          </a:stretch>
                        </a:blipFill>
                      </a:tcPr>
                    </a:tc>
                    <a:extLst>
                      <a:ext uri="{0D108BD9-81ED-4DB2-BD59-A6C34878D82A}">
                        <a16:rowId xmlns:a16="http://schemas.microsoft.com/office/drawing/2014/main" val="10010"/>
                      </a:ext>
                    </a:extLst>
                  </a:tr>
                </a:tbl>
              </a:graphicData>
            </a:graphic>
          </p:graphicFrame>
        </mc:Fallback>
      </mc:AlternateContent>
      <p:sp>
        <p:nvSpPr>
          <p:cNvPr id="8" name="TextBox 7"/>
          <p:cNvSpPr txBox="1"/>
          <p:nvPr/>
        </p:nvSpPr>
        <p:spPr>
          <a:xfrm>
            <a:off x="7789993" y="1701166"/>
            <a:ext cx="4091618" cy="584775"/>
          </a:xfrm>
          <a:prstGeom prst="rect">
            <a:avLst/>
          </a:prstGeom>
          <a:ln w="76200">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lnSpc>
                <a:spcPct val="100000"/>
              </a:lnSpc>
            </a:pPr>
            <a:r>
              <a:rPr lang="en-US" sz="3200" b="1" dirty="0">
                <a:solidFill>
                  <a:schemeClr val="tx1"/>
                </a:solidFill>
                <a:latin typeface="Calibri" panose="020F0502020204030204" pitchFamily="34" charset="0"/>
                <a:cs typeface="Times New Roman" panose="02020603050405020304" pitchFamily="18" charset="0"/>
              </a:rPr>
              <a:t>Area under ROC Curve</a:t>
            </a:r>
          </a:p>
        </p:txBody>
      </p:sp>
      <p:sp>
        <p:nvSpPr>
          <p:cNvPr id="4" name="Rectangle 3"/>
          <p:cNvSpPr/>
          <p:nvPr/>
        </p:nvSpPr>
        <p:spPr>
          <a:xfrm>
            <a:off x="6501726" y="3891204"/>
            <a:ext cx="6838206" cy="10081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6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8524" y="7465529"/>
            <a:ext cx="11868399" cy="615775"/>
          </a:xfrm>
          <a:prstGeom prst="rect">
            <a:avLst/>
          </a:prstGeom>
          <a:solidFill>
            <a:sysClr val="window" lastClr="FFFFFF"/>
          </a:solidFill>
          <a:ln w="57150" cap="rnd" cmpd="sng" algn="ctr">
            <a:solidFill>
              <a:schemeClr val="tx1"/>
            </a:solidFill>
            <a:prstDash val="solid"/>
          </a:ln>
          <a:effectLst>
            <a:outerShdw blurRad="50800" dist="63500" dir="2700000" algn="tl" rotWithShape="0">
              <a:prstClr val="black">
                <a:alpha val="40000"/>
              </a:prstClr>
            </a:outerShdw>
          </a:effectLst>
        </p:spPr>
        <p:txBody>
          <a:bodyPr anchor="ctr"/>
          <a:lstStyle>
            <a:defPPr>
              <a:defRPr lang="en-GB"/>
            </a:defPPr>
            <a:lvl1pPr algn="ctr" defTabSz="937368" fontAlgn="auto">
              <a:lnSpc>
                <a:spcPct val="100000"/>
              </a:lnSpc>
              <a:spcBef>
                <a:spcPts val="0"/>
              </a:spcBef>
              <a:spcAft>
                <a:spcPts val="0"/>
              </a:spcAft>
              <a:buClrTx/>
              <a:buSzTx/>
              <a:defRPr sz="1846" kern="0">
                <a:solidFill>
                  <a:schemeClr val="tx1"/>
                </a:solidFill>
                <a:latin typeface="Adobe Garamond Pro" panose="02020502060506020403" pitchFamily="18" charset="0"/>
              </a:defRPr>
            </a:lvl1pPr>
          </a:lstStyle>
          <a:p>
            <a:r>
              <a:rPr lang="en-US" sz="3000" b="1" dirty="0">
                <a:solidFill>
                  <a:srgbClr val="FF0000"/>
                </a:solidFill>
                <a:latin typeface="Calibri" panose="020F0502020204030204" pitchFamily="34" charset="0"/>
              </a:rPr>
              <a:t>Red</a:t>
            </a:r>
            <a:r>
              <a:rPr lang="en-US" sz="3000" dirty="0">
                <a:latin typeface="Calibri" panose="020F0502020204030204" pitchFamily="34" charset="0"/>
              </a:rPr>
              <a:t>: unrealistic composite, </a:t>
            </a:r>
            <a:r>
              <a:rPr lang="en-US" sz="3000" b="1" dirty="0">
                <a:solidFill>
                  <a:srgbClr val="92D050"/>
                </a:solidFill>
                <a:latin typeface="Calibri" panose="020F0502020204030204" pitchFamily="34" charset="0"/>
              </a:rPr>
              <a:t>Green</a:t>
            </a:r>
            <a:r>
              <a:rPr lang="en-US" sz="3000" dirty="0">
                <a:latin typeface="Calibri" panose="020F0502020204030204" pitchFamily="34" charset="0"/>
              </a:rPr>
              <a:t>: realistic composite,  </a:t>
            </a:r>
            <a:r>
              <a:rPr lang="en-US" sz="3000" b="1" dirty="0">
                <a:solidFill>
                  <a:srgbClr val="0070C0"/>
                </a:solidFill>
                <a:latin typeface="Calibri" panose="020F0502020204030204" pitchFamily="34" charset="0"/>
              </a:rPr>
              <a:t>Blue</a:t>
            </a:r>
            <a:r>
              <a:rPr lang="en-US" sz="3000" dirty="0">
                <a:latin typeface="Calibri" panose="020F0502020204030204" pitchFamily="34" charset="0"/>
              </a:rPr>
              <a:t>: natural image</a:t>
            </a:r>
          </a:p>
        </p:txBody>
      </p:sp>
      <p:grpSp>
        <p:nvGrpSpPr>
          <p:cNvPr id="44" name="Group 43"/>
          <p:cNvGrpSpPr/>
          <p:nvPr/>
        </p:nvGrpSpPr>
        <p:grpSpPr>
          <a:xfrm>
            <a:off x="76200" y="2396872"/>
            <a:ext cx="13855652" cy="1645920"/>
            <a:chOff x="76200" y="2252856"/>
            <a:chExt cx="13855652" cy="1645920"/>
          </a:xfrm>
        </p:grpSpPr>
        <p:sp>
          <p:nvSpPr>
            <p:cNvPr id="5" name="Title 1"/>
            <p:cNvSpPr txBox="1">
              <a:spLocks/>
            </p:cNvSpPr>
            <p:nvPr/>
          </p:nvSpPr>
          <p:spPr>
            <a:xfrm>
              <a:off x="76200" y="2427744"/>
              <a:ext cx="2118348" cy="1296144"/>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spcBef>
                  <a:spcPts val="0"/>
                </a:spcBef>
              </a:pPr>
              <a:r>
                <a:rPr lang="en-US" sz="3200" dirty="0">
                  <a:latin typeface="Calibri" panose="020F0502020204030204" pitchFamily="34" charset="0"/>
                  <a:cs typeface="Times New Roman" pitchFamily="18" charset="0"/>
                </a:rPr>
                <a:t>Snowy</a:t>
              </a:r>
            </a:p>
            <a:p>
              <a:pPr>
                <a:lnSpc>
                  <a:spcPct val="85000"/>
                </a:lnSpc>
                <a:spcBef>
                  <a:spcPts val="0"/>
                </a:spcBef>
              </a:pPr>
              <a:r>
                <a:rPr lang="en-US" sz="3200" dirty="0">
                  <a:latin typeface="Calibri" panose="020F0502020204030204" pitchFamily="34" charset="0"/>
                  <a:cs typeface="Times New Roman" pitchFamily="18" charset="0"/>
                </a:rPr>
                <a:t>Mountain</a:t>
              </a:r>
            </a:p>
          </p:txBody>
        </p:sp>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1999433" y="2252856"/>
              <a:ext cx="2057400" cy="1645920"/>
            </a:xfrm>
            <a:prstGeom prst="rect">
              <a:avLst/>
            </a:prstGeom>
          </p:spPr>
        </p:pic>
        <p:pic>
          <p:nvPicPr>
            <p:cNvPr id="10" name="Picture 9"/>
            <p:cNvPicPr>
              <a:picLocks/>
            </p:cNvPicPr>
            <p:nvPr/>
          </p:nvPicPr>
          <p:blipFill>
            <a:blip r:embed="rId3">
              <a:extLst>
                <a:ext uri="{28A0092B-C50C-407E-A947-70E740481C1C}">
                  <a14:useLocalDpi xmlns:a14="http://schemas.microsoft.com/office/drawing/2010/main" val="0"/>
                </a:ext>
              </a:extLst>
            </a:blip>
            <a:stretch>
              <a:fillRect/>
            </a:stretch>
          </p:blipFill>
          <p:spPr>
            <a:xfrm>
              <a:off x="4110302" y="2252856"/>
              <a:ext cx="2057400" cy="1645920"/>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11874452" y="2252856"/>
              <a:ext cx="2057400" cy="1645920"/>
            </a:xfrm>
            <a:prstGeom prst="rect">
              <a:avLst/>
            </a:prstGeom>
          </p:spPr>
        </p:pic>
        <p:pic>
          <p:nvPicPr>
            <p:cNvPr id="12" name="Picture 11"/>
            <p:cNvPicPr>
              <a:picLocks/>
            </p:cNvPicPr>
            <p:nvPr/>
          </p:nvPicPr>
          <p:blipFill>
            <a:blip r:embed="rId5">
              <a:extLst>
                <a:ext uri="{28A0092B-C50C-407E-A947-70E740481C1C}">
                  <a14:useLocalDpi xmlns:a14="http://schemas.microsoft.com/office/drawing/2010/main" val="0"/>
                </a:ext>
              </a:extLst>
            </a:blip>
            <a:stretch>
              <a:fillRect/>
            </a:stretch>
          </p:blipFill>
          <p:spPr>
            <a:xfrm>
              <a:off x="7652715" y="2252856"/>
              <a:ext cx="2057400" cy="1645920"/>
            </a:xfrm>
            <a:prstGeom prst="rect">
              <a:avLst/>
            </a:prstGeom>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9763584" y="2252856"/>
              <a:ext cx="2057400" cy="1645920"/>
            </a:xfrm>
            <a:prstGeom prst="rect">
              <a:avLst/>
            </a:prstGeom>
          </p:spPr>
        </p:pic>
        <p:grpSp>
          <p:nvGrpSpPr>
            <p:cNvPr id="14" name="Group 13"/>
            <p:cNvGrpSpPr/>
            <p:nvPr/>
          </p:nvGrpSpPr>
          <p:grpSpPr>
            <a:xfrm>
              <a:off x="6371012" y="3007236"/>
              <a:ext cx="914400" cy="137160"/>
              <a:chOff x="10250428" y="2508736"/>
              <a:chExt cx="560885" cy="87923"/>
            </a:xfrm>
          </p:grpSpPr>
          <p:sp>
            <p:nvSpPr>
              <p:cNvPr id="15" name="Oval 14"/>
              <p:cNvSpPr>
                <a:spLocks noChangeAspect="1"/>
              </p:cNvSpPr>
              <p:nvPr/>
            </p:nvSpPr>
            <p:spPr>
              <a:xfrm>
                <a:off x="10250428"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sp>
            <p:nvSpPr>
              <p:cNvPr id="16" name="Oval 15"/>
              <p:cNvSpPr>
                <a:spLocks noChangeAspect="1"/>
              </p:cNvSpPr>
              <p:nvPr/>
            </p:nvSpPr>
            <p:spPr>
              <a:xfrm>
                <a:off x="10486909"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sp>
            <p:nvSpPr>
              <p:cNvPr id="17" name="Oval 16"/>
              <p:cNvSpPr>
                <a:spLocks noChangeAspect="1"/>
              </p:cNvSpPr>
              <p:nvPr/>
            </p:nvSpPr>
            <p:spPr>
              <a:xfrm>
                <a:off x="10723390"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grpSp>
      </p:grpSp>
      <p:grpSp>
        <p:nvGrpSpPr>
          <p:cNvPr id="46" name="Group 45"/>
          <p:cNvGrpSpPr/>
          <p:nvPr/>
        </p:nvGrpSpPr>
        <p:grpSpPr>
          <a:xfrm>
            <a:off x="199004" y="5770984"/>
            <a:ext cx="13733457" cy="1645920"/>
            <a:chOff x="199004" y="5770984"/>
            <a:chExt cx="13733457" cy="1645920"/>
          </a:xfrm>
        </p:grpSpPr>
        <p:sp>
          <p:nvSpPr>
            <p:cNvPr id="7" name="Title 1"/>
            <p:cNvSpPr txBox="1">
              <a:spLocks/>
            </p:cNvSpPr>
            <p:nvPr/>
          </p:nvSpPr>
          <p:spPr>
            <a:xfrm>
              <a:off x="199004" y="5945872"/>
              <a:ext cx="1856812" cy="1296144"/>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dirty="0">
                  <a:latin typeface="Calibri" panose="020F0502020204030204" pitchFamily="34" charset="0"/>
                </a:rPr>
                <a:t>Ocean</a:t>
              </a:r>
            </a:p>
          </p:txBody>
        </p:sp>
        <p:pic>
          <p:nvPicPr>
            <p:cNvPr id="19" name="Picture 18"/>
            <p:cNvPicPr>
              <a:picLocks/>
            </p:cNvPicPr>
            <p:nvPr/>
          </p:nvPicPr>
          <p:blipFill>
            <a:blip r:embed="rId7">
              <a:extLst>
                <a:ext uri="{28A0092B-C50C-407E-A947-70E740481C1C}">
                  <a14:useLocalDpi xmlns:a14="http://schemas.microsoft.com/office/drawing/2010/main" val="0"/>
                </a:ext>
              </a:extLst>
            </a:blip>
            <a:stretch>
              <a:fillRect/>
            </a:stretch>
          </p:blipFill>
          <p:spPr>
            <a:xfrm>
              <a:off x="1998825" y="5770984"/>
              <a:ext cx="2057400" cy="1645920"/>
            </a:xfrm>
            <a:prstGeom prst="rect">
              <a:avLst/>
            </a:prstGeom>
          </p:spPr>
        </p:pic>
        <p:pic>
          <p:nvPicPr>
            <p:cNvPr id="20" name="Picture 19"/>
            <p:cNvPicPr>
              <a:picLocks/>
            </p:cNvPicPr>
            <p:nvPr/>
          </p:nvPicPr>
          <p:blipFill>
            <a:blip r:embed="rId8">
              <a:extLst>
                <a:ext uri="{28A0092B-C50C-407E-A947-70E740481C1C}">
                  <a14:useLocalDpi xmlns:a14="http://schemas.microsoft.com/office/drawing/2010/main" val="0"/>
                </a:ext>
              </a:extLst>
            </a:blip>
            <a:stretch>
              <a:fillRect/>
            </a:stretch>
          </p:blipFill>
          <p:spPr>
            <a:xfrm>
              <a:off x="4109694" y="5770984"/>
              <a:ext cx="2057400" cy="1645920"/>
            </a:xfrm>
            <a:prstGeom prst="rect">
              <a:avLst/>
            </a:prstGeom>
          </p:spPr>
        </p:pic>
        <p:pic>
          <p:nvPicPr>
            <p:cNvPr id="21" name="Picture 20"/>
            <p:cNvPicPr>
              <a:picLocks/>
            </p:cNvPicPr>
            <p:nvPr/>
          </p:nvPicPr>
          <p:blipFill>
            <a:blip r:embed="rId9">
              <a:extLst>
                <a:ext uri="{28A0092B-C50C-407E-A947-70E740481C1C}">
                  <a14:useLocalDpi xmlns:a14="http://schemas.microsoft.com/office/drawing/2010/main" val="0"/>
                </a:ext>
              </a:extLst>
            </a:blip>
            <a:stretch>
              <a:fillRect/>
            </a:stretch>
          </p:blipFill>
          <p:spPr>
            <a:xfrm>
              <a:off x="11875061" y="5770984"/>
              <a:ext cx="2057400" cy="1645920"/>
            </a:xfrm>
            <a:prstGeom prst="rect">
              <a:avLst/>
            </a:prstGeom>
          </p:spPr>
        </p:pic>
        <p:pic>
          <p:nvPicPr>
            <p:cNvPr id="22" name="Picture 21"/>
            <p:cNvPicPr>
              <a:picLocks/>
            </p:cNvPicPr>
            <p:nvPr/>
          </p:nvPicPr>
          <p:blipFill>
            <a:blip r:embed="rId10">
              <a:extLst>
                <a:ext uri="{28A0092B-C50C-407E-A947-70E740481C1C}">
                  <a14:useLocalDpi xmlns:a14="http://schemas.microsoft.com/office/drawing/2010/main" val="0"/>
                </a:ext>
              </a:extLst>
            </a:blip>
            <a:stretch>
              <a:fillRect/>
            </a:stretch>
          </p:blipFill>
          <p:spPr>
            <a:xfrm>
              <a:off x="7653324" y="5770984"/>
              <a:ext cx="2057400" cy="1645920"/>
            </a:xfrm>
            <a:prstGeom prst="rect">
              <a:avLst/>
            </a:prstGeom>
          </p:spPr>
        </p:pic>
        <p:pic>
          <p:nvPicPr>
            <p:cNvPr id="23" name="Picture 22"/>
            <p:cNvPicPr>
              <a:picLocks/>
            </p:cNvPicPr>
            <p:nvPr/>
          </p:nvPicPr>
          <p:blipFill>
            <a:blip r:embed="rId11">
              <a:extLst>
                <a:ext uri="{28A0092B-C50C-407E-A947-70E740481C1C}">
                  <a14:useLocalDpi xmlns:a14="http://schemas.microsoft.com/office/drawing/2010/main" val="0"/>
                </a:ext>
              </a:extLst>
            </a:blip>
            <a:stretch>
              <a:fillRect/>
            </a:stretch>
          </p:blipFill>
          <p:spPr>
            <a:xfrm>
              <a:off x="9764193" y="5770984"/>
              <a:ext cx="2057400" cy="1645920"/>
            </a:xfrm>
            <a:prstGeom prst="rect">
              <a:avLst/>
            </a:prstGeom>
          </p:spPr>
        </p:pic>
        <p:grpSp>
          <p:nvGrpSpPr>
            <p:cNvPr id="24" name="Group 23"/>
            <p:cNvGrpSpPr/>
            <p:nvPr/>
          </p:nvGrpSpPr>
          <p:grpSpPr>
            <a:xfrm>
              <a:off x="6371621" y="6525364"/>
              <a:ext cx="914400" cy="137160"/>
              <a:chOff x="10250428" y="2508736"/>
              <a:chExt cx="560885" cy="87923"/>
            </a:xfrm>
          </p:grpSpPr>
          <p:sp>
            <p:nvSpPr>
              <p:cNvPr id="25" name="Oval 24"/>
              <p:cNvSpPr>
                <a:spLocks noChangeAspect="1"/>
              </p:cNvSpPr>
              <p:nvPr/>
            </p:nvSpPr>
            <p:spPr>
              <a:xfrm>
                <a:off x="10250428"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sp>
            <p:nvSpPr>
              <p:cNvPr id="26" name="Oval 25"/>
              <p:cNvSpPr>
                <a:spLocks noChangeAspect="1"/>
              </p:cNvSpPr>
              <p:nvPr/>
            </p:nvSpPr>
            <p:spPr>
              <a:xfrm>
                <a:off x="10486909"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sp>
            <p:nvSpPr>
              <p:cNvPr id="27" name="Oval 26"/>
              <p:cNvSpPr>
                <a:spLocks noChangeAspect="1"/>
              </p:cNvSpPr>
              <p:nvPr/>
            </p:nvSpPr>
            <p:spPr>
              <a:xfrm>
                <a:off x="10723390"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grpSp>
      </p:grpSp>
      <p:grpSp>
        <p:nvGrpSpPr>
          <p:cNvPr id="45" name="Group 44"/>
          <p:cNvGrpSpPr/>
          <p:nvPr/>
        </p:nvGrpSpPr>
        <p:grpSpPr>
          <a:xfrm>
            <a:off x="199004" y="4125064"/>
            <a:ext cx="13732848" cy="1645920"/>
            <a:chOff x="199004" y="3981048"/>
            <a:chExt cx="13732848" cy="1645920"/>
          </a:xfrm>
        </p:grpSpPr>
        <p:sp>
          <p:nvSpPr>
            <p:cNvPr id="6" name="Title 1"/>
            <p:cNvSpPr txBox="1">
              <a:spLocks/>
            </p:cNvSpPr>
            <p:nvPr/>
          </p:nvSpPr>
          <p:spPr>
            <a:xfrm>
              <a:off x="199004" y="4155936"/>
              <a:ext cx="1856812" cy="1296144"/>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3200" dirty="0">
                  <a:latin typeface="Calibri" panose="020F0502020204030204" pitchFamily="34" charset="0"/>
                  <a:cs typeface="Times New Roman" pitchFamily="18" charset="0"/>
                </a:rPr>
                <a:t>Highway</a:t>
              </a:r>
            </a:p>
          </p:txBody>
        </p:sp>
        <p:pic>
          <p:nvPicPr>
            <p:cNvPr id="29" name="Picture 28"/>
            <p:cNvPicPr>
              <a:picLocks/>
            </p:cNvPicPr>
            <p:nvPr/>
          </p:nvPicPr>
          <p:blipFill>
            <a:blip r:embed="rId12">
              <a:extLst>
                <a:ext uri="{28A0092B-C50C-407E-A947-70E740481C1C}">
                  <a14:useLocalDpi xmlns:a14="http://schemas.microsoft.com/office/drawing/2010/main" val="0"/>
                </a:ext>
              </a:extLst>
            </a:blip>
            <a:stretch>
              <a:fillRect/>
            </a:stretch>
          </p:blipFill>
          <p:spPr>
            <a:xfrm>
              <a:off x="1996999" y="3981048"/>
              <a:ext cx="2057400" cy="1645920"/>
            </a:xfrm>
            <a:prstGeom prst="rect">
              <a:avLst/>
            </a:prstGeom>
          </p:spPr>
        </p:pic>
        <p:pic>
          <p:nvPicPr>
            <p:cNvPr id="30" name="Picture 29"/>
            <p:cNvPicPr>
              <a:picLocks/>
            </p:cNvPicPr>
            <p:nvPr/>
          </p:nvPicPr>
          <p:blipFill>
            <a:blip r:embed="rId13">
              <a:extLst>
                <a:ext uri="{28A0092B-C50C-407E-A947-70E740481C1C}">
                  <a14:useLocalDpi xmlns:a14="http://schemas.microsoft.com/office/drawing/2010/main" val="0"/>
                </a:ext>
              </a:extLst>
            </a:blip>
            <a:stretch>
              <a:fillRect/>
            </a:stretch>
          </p:blipFill>
          <p:spPr>
            <a:xfrm>
              <a:off x="4107868" y="3981048"/>
              <a:ext cx="2057400" cy="1645920"/>
            </a:xfrm>
            <a:prstGeom prst="rect">
              <a:avLst/>
            </a:prstGeom>
          </p:spPr>
        </p:pic>
        <p:pic>
          <p:nvPicPr>
            <p:cNvPr id="31" name="Picture 30"/>
            <p:cNvPicPr>
              <a:picLocks/>
            </p:cNvPicPr>
            <p:nvPr/>
          </p:nvPicPr>
          <p:blipFill>
            <a:blip r:embed="rId14">
              <a:extLst>
                <a:ext uri="{28A0092B-C50C-407E-A947-70E740481C1C}">
                  <a14:useLocalDpi xmlns:a14="http://schemas.microsoft.com/office/drawing/2010/main" val="0"/>
                </a:ext>
              </a:extLst>
            </a:blip>
            <a:stretch>
              <a:fillRect/>
            </a:stretch>
          </p:blipFill>
          <p:spPr>
            <a:xfrm>
              <a:off x="11874452" y="3981048"/>
              <a:ext cx="2057400" cy="1645920"/>
            </a:xfrm>
            <a:prstGeom prst="rect">
              <a:avLst/>
            </a:prstGeom>
          </p:spPr>
        </p:pic>
        <p:pic>
          <p:nvPicPr>
            <p:cNvPr id="32" name="Picture 31"/>
            <p:cNvPicPr>
              <a:picLocks/>
            </p:cNvPicPr>
            <p:nvPr/>
          </p:nvPicPr>
          <p:blipFill>
            <a:blip r:embed="rId15">
              <a:extLst>
                <a:ext uri="{28A0092B-C50C-407E-A947-70E740481C1C}">
                  <a14:useLocalDpi xmlns:a14="http://schemas.microsoft.com/office/drawing/2010/main" val="0"/>
                </a:ext>
              </a:extLst>
            </a:blip>
            <a:stretch>
              <a:fillRect/>
            </a:stretch>
          </p:blipFill>
          <p:spPr>
            <a:xfrm>
              <a:off x="7652715" y="3981048"/>
              <a:ext cx="2057400" cy="1645920"/>
            </a:xfrm>
            <a:prstGeom prst="rect">
              <a:avLst/>
            </a:prstGeom>
          </p:spPr>
        </p:pic>
        <p:pic>
          <p:nvPicPr>
            <p:cNvPr id="33" name="Picture 32"/>
            <p:cNvPicPr>
              <a:picLocks/>
            </p:cNvPicPr>
            <p:nvPr/>
          </p:nvPicPr>
          <p:blipFill>
            <a:blip r:embed="rId16">
              <a:extLst>
                <a:ext uri="{28A0092B-C50C-407E-A947-70E740481C1C}">
                  <a14:useLocalDpi xmlns:a14="http://schemas.microsoft.com/office/drawing/2010/main" val="0"/>
                </a:ext>
              </a:extLst>
            </a:blip>
            <a:stretch>
              <a:fillRect/>
            </a:stretch>
          </p:blipFill>
          <p:spPr>
            <a:xfrm>
              <a:off x="9763584" y="3981048"/>
              <a:ext cx="2057400" cy="1645920"/>
            </a:xfrm>
            <a:prstGeom prst="rect">
              <a:avLst/>
            </a:prstGeom>
          </p:spPr>
        </p:pic>
        <p:grpSp>
          <p:nvGrpSpPr>
            <p:cNvPr id="34" name="Group 33"/>
            <p:cNvGrpSpPr/>
            <p:nvPr/>
          </p:nvGrpSpPr>
          <p:grpSpPr>
            <a:xfrm>
              <a:off x="6371012" y="4735428"/>
              <a:ext cx="914400" cy="137160"/>
              <a:chOff x="10250428" y="2508736"/>
              <a:chExt cx="560885" cy="87923"/>
            </a:xfrm>
          </p:grpSpPr>
          <p:sp>
            <p:nvSpPr>
              <p:cNvPr id="35" name="Oval 34"/>
              <p:cNvSpPr>
                <a:spLocks noChangeAspect="1"/>
              </p:cNvSpPr>
              <p:nvPr/>
            </p:nvSpPr>
            <p:spPr>
              <a:xfrm>
                <a:off x="10250428"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sp>
            <p:nvSpPr>
              <p:cNvPr id="36" name="Oval 35"/>
              <p:cNvSpPr>
                <a:spLocks noChangeAspect="1"/>
              </p:cNvSpPr>
              <p:nvPr/>
            </p:nvSpPr>
            <p:spPr>
              <a:xfrm>
                <a:off x="10486909"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sp>
            <p:nvSpPr>
              <p:cNvPr id="37" name="Oval 36"/>
              <p:cNvSpPr>
                <a:spLocks noChangeAspect="1"/>
              </p:cNvSpPr>
              <p:nvPr/>
            </p:nvSpPr>
            <p:spPr>
              <a:xfrm>
                <a:off x="10723390" y="2508736"/>
                <a:ext cx="87923" cy="87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latin typeface="Calibri" panose="020F0502020204030204" pitchFamily="34" charset="0"/>
                </a:endParaRPr>
              </a:p>
            </p:txBody>
          </p:sp>
        </p:grpSp>
      </p:grpSp>
      <p:sp>
        <p:nvSpPr>
          <p:cNvPr id="39" name="TextBox 38"/>
          <p:cNvSpPr txBox="1"/>
          <p:nvPr/>
        </p:nvSpPr>
        <p:spPr>
          <a:xfrm>
            <a:off x="1978524" y="1378496"/>
            <a:ext cx="3695985" cy="584775"/>
          </a:xfrm>
          <a:prstGeom prst="rect">
            <a:avLst/>
          </a:prstGeom>
          <a:ln w="76200">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lnSpc>
                <a:spcPct val="100000"/>
              </a:lnSpc>
            </a:pPr>
            <a:r>
              <a:rPr lang="en-US" sz="3200" b="1" dirty="0">
                <a:solidFill>
                  <a:schemeClr val="tx1"/>
                </a:solidFill>
                <a:latin typeface="Calibri" panose="020F0502020204030204" pitchFamily="34" charset="0"/>
                <a:cs typeface="Times New Roman" panose="02020603050405020304" pitchFamily="18" charset="0"/>
              </a:rPr>
              <a:t>Least Realistic</a:t>
            </a:r>
          </a:p>
        </p:txBody>
      </p:sp>
      <p:sp>
        <p:nvSpPr>
          <p:cNvPr id="40" name="TextBox 39"/>
          <p:cNvSpPr txBox="1"/>
          <p:nvPr/>
        </p:nvSpPr>
        <p:spPr>
          <a:xfrm>
            <a:off x="11440724" y="1378496"/>
            <a:ext cx="2830380" cy="584775"/>
          </a:xfrm>
          <a:prstGeom prst="rect">
            <a:avLst/>
          </a:prstGeom>
          <a:ln w="76200">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lnSpc>
                <a:spcPct val="100000"/>
              </a:lnSpc>
            </a:pPr>
            <a:r>
              <a:rPr lang="en-US" sz="3200" b="1" dirty="0">
                <a:solidFill>
                  <a:schemeClr val="tx1"/>
                </a:solidFill>
                <a:latin typeface="Calibri" panose="020F0502020204030204" pitchFamily="34" charset="0"/>
                <a:cs typeface="Times New Roman" panose="02020603050405020304" pitchFamily="18" charset="0"/>
              </a:rPr>
              <a:t>Most Realistic</a:t>
            </a:r>
          </a:p>
        </p:txBody>
      </p:sp>
      <p:sp>
        <p:nvSpPr>
          <p:cNvPr id="41" name="Right Arrow 40"/>
          <p:cNvSpPr/>
          <p:nvPr/>
        </p:nvSpPr>
        <p:spPr bwMode="auto">
          <a:xfrm>
            <a:off x="1996999" y="1882552"/>
            <a:ext cx="11934853" cy="488939"/>
          </a:xfrm>
          <a:prstGeom prst="rightArrow">
            <a:avLst/>
          </a:prstGeom>
          <a:solidFill>
            <a:srgbClr val="6594DA"/>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5" dirty="0">
              <a:solidFill>
                <a:schemeClr val="tx1"/>
              </a:solidFill>
              <a:latin typeface="Calibri" panose="020F0502020204030204" pitchFamily="34" charset="0"/>
            </a:endParaRPr>
          </a:p>
        </p:txBody>
      </p:sp>
      <p:sp>
        <p:nvSpPr>
          <p:cNvPr id="43" name="Title 1"/>
          <p:cNvSpPr>
            <a:spLocks noGrp="1"/>
          </p:cNvSpPr>
          <p:nvPr>
            <p:ph type="title"/>
          </p:nvPr>
        </p:nvSpPr>
        <p:spPr>
          <a:xfrm>
            <a:off x="731520" y="329566"/>
            <a:ext cx="13167360" cy="1371600"/>
          </a:xfrm>
        </p:spPr>
        <p:txBody>
          <a:bodyPr/>
          <a:lstStyle/>
          <a:p>
            <a:r>
              <a:rPr lang="en-US" dirty="0">
                <a:cs typeface="Times New Roman" panose="02020603050405020304" pitchFamily="18" charset="0"/>
              </a:rPr>
              <a:t>Visual Realism Ranking</a:t>
            </a:r>
          </a:p>
        </p:txBody>
      </p:sp>
    </p:spTree>
    <p:extLst>
      <p:ext uri="{BB962C8B-B14F-4D97-AF65-F5344CB8AC3E}">
        <p14:creationId xmlns:p14="http://schemas.microsoft.com/office/powerpoint/2010/main" val="85409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Our Pipeline</a:t>
            </a:r>
            <a:endParaRPr lang="en-US" dirty="0"/>
          </a:p>
        </p:txBody>
      </p:sp>
      <p:sp>
        <p:nvSpPr>
          <p:cNvPr id="5" name="Rounded Rectangle 4"/>
          <p:cNvSpPr/>
          <p:nvPr/>
        </p:nvSpPr>
        <p:spPr>
          <a:xfrm>
            <a:off x="2346648" y="3044790"/>
            <a:ext cx="2918748"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solidFill>
                  <a:schemeClr val="tx1"/>
                </a:solidFill>
                <a:latin typeface="+mj-lt"/>
                <a:cs typeface="Times New Roman" panose="02020603050405020304" pitchFamily="18" charset="0"/>
              </a:rPr>
              <a:t>Realism</a:t>
            </a:r>
          </a:p>
          <a:p>
            <a:pPr algn="ctr"/>
            <a:r>
              <a:rPr lang="en-US" sz="4800" i="0" dirty="0">
                <a:solidFill>
                  <a:schemeClr val="tx1"/>
                </a:solidFill>
                <a:latin typeface="+mj-lt"/>
                <a:cs typeface="Times New Roman" panose="02020603050405020304" pitchFamily="18" charset="0"/>
              </a:rPr>
              <a:t>CNN</a:t>
            </a:r>
            <a:endParaRPr lang="en-US" sz="4800" dirty="0">
              <a:solidFill>
                <a:schemeClr val="tx1"/>
              </a:solidFill>
              <a:latin typeface="+mj-lt"/>
              <a:cs typeface="Times New Roman" panose="02020603050405020304" pitchFamily="18" charset="0"/>
            </a:endParaRPr>
          </a:p>
        </p:txBody>
      </p:sp>
      <p:sp>
        <p:nvSpPr>
          <p:cNvPr id="6" name="Rounded Rectangle 5"/>
          <p:cNvSpPr/>
          <p:nvPr/>
        </p:nvSpPr>
        <p:spPr>
          <a:xfrm>
            <a:off x="9619456" y="3044790"/>
            <a:ext cx="2907593"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solidFill>
                  <a:schemeClr val="tx1"/>
                </a:solidFill>
                <a:latin typeface="+mj-lt"/>
                <a:cs typeface="Times New Roman" panose="02020603050405020304" pitchFamily="18" charset="0"/>
              </a:rPr>
              <a:t>Image Editing Model</a:t>
            </a:r>
          </a:p>
        </p:txBody>
      </p:sp>
      <p:sp>
        <p:nvSpPr>
          <p:cNvPr id="10" name="Bent Arrow 9"/>
          <p:cNvSpPr/>
          <p:nvPr/>
        </p:nvSpPr>
        <p:spPr>
          <a:xfrm rot="2899464">
            <a:off x="6072624" y="1580289"/>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4" name="Title 1"/>
          <p:cNvSpPr txBox="1">
            <a:spLocks/>
          </p:cNvSpPr>
          <p:nvPr/>
        </p:nvSpPr>
        <p:spPr>
          <a:xfrm>
            <a:off x="6252651" y="2980328"/>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Predict Realism</a:t>
            </a:r>
          </a:p>
        </p:txBody>
      </p:sp>
      <p:sp>
        <p:nvSpPr>
          <p:cNvPr id="12" name="Bent Arrow 11"/>
          <p:cNvSpPr/>
          <p:nvPr/>
        </p:nvSpPr>
        <p:spPr>
          <a:xfrm rot="13699464">
            <a:off x="5957996" y="3997621"/>
            <a:ext cx="2892006"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5" name="Title 1"/>
          <p:cNvSpPr txBox="1">
            <a:spLocks/>
          </p:cNvSpPr>
          <p:nvPr/>
        </p:nvSpPr>
        <p:spPr>
          <a:xfrm>
            <a:off x="5911906" y="4906888"/>
            <a:ext cx="3203494" cy="129805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Improve Composites</a:t>
            </a:r>
          </a:p>
        </p:txBody>
      </p:sp>
    </p:spTree>
    <p:extLst>
      <p:ext uri="{BB962C8B-B14F-4D97-AF65-F5344CB8AC3E}">
        <p14:creationId xmlns:p14="http://schemas.microsoft.com/office/powerpoint/2010/main" val="374282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51140" y="2242592"/>
            <a:ext cx="1864860" cy="2441448"/>
          </a:xfrm>
          <a:prstGeom prst="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solidFill>
                  <a:schemeClr val="tx1"/>
                </a:solidFill>
                <a:latin typeface="+mj-lt"/>
                <a:cs typeface="Times New Roman" panose="02020603050405020304" pitchFamily="18" charset="0"/>
              </a:rPr>
              <a:t>Realism</a:t>
            </a:r>
          </a:p>
          <a:p>
            <a:pPr algn="ctr"/>
            <a:r>
              <a:rPr lang="en-US" sz="4000" dirty="0">
                <a:solidFill>
                  <a:schemeClr val="tx1"/>
                </a:solidFill>
                <a:latin typeface="+mj-lt"/>
                <a:cs typeface="Times New Roman" panose="02020603050405020304" pitchFamily="18" charset="0"/>
              </a:rPr>
              <a:t>CNN</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74" y="2244116"/>
            <a:ext cx="2438400" cy="2438400"/>
          </a:xfrm>
          <a:prstGeom prst="rect">
            <a:avLst/>
          </a:prstGeom>
          <a:noFill/>
          <a:ln>
            <a:noFill/>
          </a:ln>
        </p:spPr>
      </p:pic>
      <mc:AlternateContent xmlns:mc="http://schemas.openxmlformats.org/markup-compatibility/2006" xmlns:a14="http://schemas.microsoft.com/office/drawing/2010/main">
        <mc:Choice Requires="a14">
          <p:sp>
            <p:nvSpPr>
              <p:cNvPr id="35" name="Rectangle 34"/>
              <p:cNvSpPr/>
              <p:nvPr/>
            </p:nvSpPr>
            <p:spPr>
              <a:xfrm>
                <a:off x="3827608" y="2242592"/>
                <a:ext cx="4431462" cy="2441448"/>
              </a:xfrm>
              <a:prstGeom prst="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solidFill>
                      <a:schemeClr val="tx1"/>
                    </a:solidFill>
                    <a:latin typeface="+mj-lt"/>
                    <a:cs typeface="Times New Roman" panose="02020603050405020304" pitchFamily="18" charset="0"/>
                  </a:rPr>
                  <a:t>Editing model:</a:t>
                </a:r>
              </a:p>
              <a:p>
                <a:pPr algn="ctr"/>
                <a:r>
                  <a:rPr lang="en-US" sz="4000" dirty="0">
                    <a:solidFill>
                      <a:schemeClr val="tx1"/>
                    </a:solidFill>
                    <a:latin typeface="Calibri" panose="020F0502020204030204" pitchFamily="34" charset="0"/>
                    <a:cs typeface="Times New Roman" panose="02020603050405020304" pitchFamily="18" charset="0"/>
                  </a:rPr>
                  <a:t>Color adjustment </a:t>
                </a:r>
                <a14:m>
                  <m:oMath xmlns:m="http://schemas.openxmlformats.org/officeDocument/2006/math">
                    <m:r>
                      <a:rPr lang="en-US" sz="4000" b="1" i="1" dirty="0">
                        <a:solidFill>
                          <a:schemeClr val="tx1"/>
                        </a:solidFill>
                        <a:latin typeface="Cambria Math" panose="02040503050406030204" pitchFamily="18" charset="0"/>
                        <a:cs typeface="Times New Roman" panose="02020603050405020304" pitchFamily="18" charset="0"/>
                      </a:rPr>
                      <m:t>𝒈</m:t>
                    </m:r>
                  </m:oMath>
                </a14:m>
                <a:endParaRPr lang="en-US" sz="4000" b="1" dirty="0">
                  <a:solidFill>
                    <a:schemeClr val="tx1"/>
                  </a:solidFill>
                  <a:latin typeface="Calibri" panose="020F0502020204030204" pitchFamily="34" charset="0"/>
                  <a:cs typeface="Times New Roman" panose="02020603050405020304" pitchFamily="18" charset="0"/>
                </a:endParaRPr>
              </a:p>
              <a:p>
                <a:pPr algn="ctr"/>
                <a:r>
                  <a:rPr lang="en-US" sz="4000" dirty="0">
                    <a:solidFill>
                      <a:schemeClr val="tx1"/>
                    </a:solidFill>
                    <a:latin typeface="Calibri" panose="020F0502020204030204" pitchFamily="34" charset="0"/>
                    <a:cs typeface="Times New Roman" panose="02020603050405020304" pitchFamily="18" charset="0"/>
                  </a:rPr>
                  <a:t>Foreground object </a:t>
                </a:r>
                <a:r>
                  <a:rPr lang="en-US" sz="4000" b="1" dirty="0">
                    <a:solidFill>
                      <a:schemeClr val="tx1"/>
                    </a:solidFill>
                    <a:latin typeface="Calibri" panose="020F0502020204030204" pitchFamily="34" charset="0"/>
                    <a:cs typeface="Times New Roman" panose="02020603050405020304" pitchFamily="18" charset="0"/>
                  </a:rPr>
                  <a:t>F</a:t>
                </a:r>
                <a:endParaRPr lang="en-US" sz="4000" b="1" dirty="0">
                  <a:solidFill>
                    <a:schemeClr val="tx1"/>
                  </a:solidFill>
                  <a:latin typeface="+mj-lt"/>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3827608" y="2242592"/>
                <a:ext cx="4431462" cy="2441448"/>
              </a:xfrm>
              <a:prstGeom prst="rect">
                <a:avLst/>
              </a:prstGeom>
              <a:blipFill rotWithShape="0">
                <a:blip r:embed="rId4"/>
                <a:stretch>
                  <a:fillRect l="-3261" r="-2989"/>
                </a:stretch>
              </a:blipFill>
              <a:ln w="571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71692" y="6041152"/>
                <a:ext cx="6333062" cy="1746056"/>
              </a:xfrm>
              <a:prstGeom prst="roundRect">
                <a:avLst/>
              </a:prstGeom>
              <a:noFill/>
              <a:ln w="762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800" b="0" i="1" smtClean="0">
                          <a:solidFill>
                            <a:schemeClr val="tx1"/>
                          </a:solidFill>
                          <a:latin typeface="Cambria Math"/>
                          <a:cs typeface="Times New Roman" panose="02020603050405020304" pitchFamily="18" charset="0"/>
                        </a:rPr>
                        <m:t>𝐸</m:t>
                      </m:r>
                      <m:r>
                        <a:rPr lang="en-US" sz="4800" b="0" i="1" smtClean="0">
                          <a:solidFill>
                            <a:schemeClr val="tx1"/>
                          </a:solidFill>
                          <a:latin typeface="Cambria Math" panose="02040503050406030204" pitchFamily="18" charset="0"/>
                          <a:cs typeface="Times New Roman" panose="02020603050405020304" pitchFamily="18" charset="0"/>
                        </a:rPr>
                        <m:t>(</m:t>
                      </m:r>
                      <m:r>
                        <a:rPr lang="en-US" sz="4800" b="0" i="1" smtClean="0">
                          <a:solidFill>
                            <a:schemeClr val="tx1"/>
                          </a:solidFill>
                          <a:latin typeface="Cambria Math" panose="02040503050406030204" pitchFamily="18" charset="0"/>
                          <a:cs typeface="Times New Roman" panose="02020603050405020304" pitchFamily="18" charset="0"/>
                        </a:rPr>
                        <m:t>𝑔</m:t>
                      </m:r>
                      <m:r>
                        <a:rPr lang="en-US" sz="4800" b="0" i="1" smtClean="0">
                          <a:solidFill>
                            <a:schemeClr val="tx1"/>
                          </a:solidFill>
                          <a:latin typeface="Cambria Math" panose="02040503050406030204" pitchFamily="18" charset="0"/>
                          <a:cs typeface="Times New Roman" panose="02020603050405020304" pitchFamily="18" charset="0"/>
                        </a:rPr>
                        <m:t>,</m:t>
                      </m:r>
                      <m:r>
                        <a:rPr lang="en-US" sz="4800" b="0" i="1" smtClean="0">
                          <a:solidFill>
                            <a:schemeClr val="tx1"/>
                          </a:solidFill>
                          <a:latin typeface="Cambria Math" panose="02040503050406030204" pitchFamily="18" charset="0"/>
                          <a:cs typeface="Times New Roman" panose="02020603050405020304" pitchFamily="18" charset="0"/>
                        </a:rPr>
                        <m:t>𝐹</m:t>
                      </m:r>
                      <m:r>
                        <a:rPr lang="en-US" sz="4800" b="0" i="1" smtClean="0">
                          <a:solidFill>
                            <a:schemeClr val="tx1"/>
                          </a:solidFill>
                          <a:latin typeface="Cambria Math" panose="02040503050406030204" pitchFamily="18" charset="0"/>
                          <a:cs typeface="Times New Roman" panose="02020603050405020304" pitchFamily="18" charset="0"/>
                        </a:rPr>
                        <m:t>)=</m:t>
                      </m:r>
                      <m:sSub>
                        <m:sSubPr>
                          <m:ctrlPr>
                            <a:rPr lang="en-US" sz="4800" b="0" i="1" smtClean="0">
                              <a:solidFill>
                                <a:schemeClr val="tx1"/>
                              </a:solidFill>
                              <a:latin typeface="Cambria Math" panose="02040503050406030204" pitchFamily="18" charset="0"/>
                              <a:cs typeface="Times New Roman" panose="02020603050405020304" pitchFamily="18" charset="0"/>
                            </a:rPr>
                          </m:ctrlPr>
                        </m:sSubPr>
                        <m:e>
                          <m:r>
                            <a:rPr lang="en-US" sz="4800" b="0" i="1" smtClean="0">
                              <a:solidFill>
                                <a:schemeClr val="tx1"/>
                              </a:solidFill>
                              <a:latin typeface="Cambria Math"/>
                              <a:cs typeface="Times New Roman" panose="02020603050405020304" pitchFamily="18" charset="0"/>
                            </a:rPr>
                            <m:t>𝐸</m:t>
                          </m:r>
                        </m:e>
                        <m:sub>
                          <m:r>
                            <a:rPr lang="en-US" sz="4800" b="0" i="1" smtClean="0">
                              <a:solidFill>
                                <a:schemeClr val="tx1"/>
                              </a:solidFill>
                              <a:latin typeface="Cambria Math"/>
                              <a:cs typeface="Times New Roman" panose="02020603050405020304" pitchFamily="18" charset="0"/>
                            </a:rPr>
                            <m:t>𝐶𝑁𝑁</m:t>
                          </m:r>
                        </m:sub>
                      </m:sSub>
                      <m:r>
                        <a:rPr lang="en-US" sz="4800" b="0" i="1" smtClean="0">
                          <a:solidFill>
                            <a:schemeClr val="tx1"/>
                          </a:solidFill>
                          <a:latin typeface="Cambria Math"/>
                          <a:cs typeface="Times New Roman" panose="02020603050405020304" pitchFamily="18" charset="0"/>
                        </a:rPr>
                        <m:t>+</m:t>
                      </m:r>
                      <m:sSub>
                        <m:sSubPr>
                          <m:ctrlPr>
                            <a:rPr lang="en-US" sz="4800" b="0" i="1" smtClean="0">
                              <a:solidFill>
                                <a:schemeClr val="tx1"/>
                              </a:solidFill>
                              <a:latin typeface="Cambria Math" panose="02040503050406030204" pitchFamily="18" charset="0"/>
                              <a:cs typeface="Times New Roman" panose="02020603050405020304" pitchFamily="18" charset="0"/>
                            </a:rPr>
                          </m:ctrlPr>
                        </m:sSubPr>
                        <m:e>
                          <m:r>
                            <a:rPr lang="en-US" sz="4800" b="0" i="1" smtClean="0">
                              <a:solidFill>
                                <a:schemeClr val="tx1"/>
                              </a:solidFill>
                              <a:latin typeface="Cambria Math"/>
                              <a:cs typeface="Times New Roman" panose="02020603050405020304" pitchFamily="18" charset="0"/>
                            </a:rPr>
                            <m:t>𝐸</m:t>
                          </m:r>
                        </m:e>
                        <m:sub>
                          <m:r>
                            <a:rPr lang="en-US" sz="4800" b="0" i="1" smtClean="0">
                              <a:solidFill>
                                <a:schemeClr val="tx1"/>
                              </a:solidFill>
                              <a:latin typeface="Cambria Math"/>
                              <a:cs typeface="Times New Roman" panose="02020603050405020304" pitchFamily="18" charset="0"/>
                            </a:rPr>
                            <m:t>𝑟𝑒𝑔</m:t>
                          </m:r>
                        </m:sub>
                      </m:sSub>
                    </m:oMath>
                  </m:oMathPara>
                </a14:m>
                <a:endParaRPr lang="en-US" sz="4800" dirty="0">
                  <a:solidFill>
                    <a:schemeClr val="tx1"/>
                  </a:solidFill>
                  <a:latin typeface="+mj-lt"/>
                  <a:cs typeface="Times New Roman" panose="02020603050405020304" pitchFamily="18"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71692" y="6041152"/>
                <a:ext cx="6333062" cy="1746056"/>
              </a:xfrm>
              <a:prstGeom prst="roundRect">
                <a:avLst/>
              </a:prstGeom>
              <a:blipFill rotWithShape="0">
                <a:blip r:embed="rId5"/>
                <a:stretch>
                  <a:fillRect/>
                </a:stretch>
              </a:blipFill>
              <a:ln w="76200">
                <a:solidFill>
                  <a:schemeClr val="tx1"/>
                </a:solidFill>
              </a:ln>
            </p:spPr>
            <p:txBody>
              <a:bodyPr/>
              <a:lstStyle/>
              <a:p>
                <a:r>
                  <a:rPr lang="en-US">
                    <a:noFill/>
                  </a:rPr>
                  <a:t> </a:t>
                </a:r>
              </a:p>
            </p:txBody>
          </p:sp>
        </mc:Fallback>
      </mc:AlternateContent>
      <p:sp>
        <p:nvSpPr>
          <p:cNvPr id="39" name="Title 1"/>
          <p:cNvSpPr>
            <a:spLocks noGrp="1"/>
          </p:cNvSpPr>
          <p:nvPr>
            <p:ph type="title"/>
          </p:nvPr>
        </p:nvSpPr>
        <p:spPr>
          <a:xfrm>
            <a:off x="731520" y="329566"/>
            <a:ext cx="13167360" cy="1371600"/>
          </a:xfrm>
        </p:spPr>
        <p:txBody>
          <a:bodyPr>
            <a:normAutofit/>
          </a:bodyPr>
          <a:lstStyle/>
          <a:p>
            <a:r>
              <a:rPr lang="en-US" dirty="0">
                <a:cs typeface="Times New Roman" panose="02020603050405020304" pitchFamily="18" charset="0"/>
              </a:rPr>
              <a:t>Improving Visual Realism</a:t>
            </a:r>
          </a:p>
        </p:txBody>
      </p:sp>
      <p:sp>
        <p:nvSpPr>
          <p:cNvPr id="6" name="Right Arrow 5"/>
          <p:cNvSpPr/>
          <p:nvPr/>
        </p:nvSpPr>
        <p:spPr>
          <a:xfrm>
            <a:off x="2938211" y="3175284"/>
            <a:ext cx="80196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0" name="Right Arrow 39"/>
          <p:cNvSpPr/>
          <p:nvPr/>
        </p:nvSpPr>
        <p:spPr>
          <a:xfrm>
            <a:off x="8346507" y="3175284"/>
            <a:ext cx="80196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1" name="Right Arrow 40"/>
          <p:cNvSpPr/>
          <p:nvPr/>
        </p:nvSpPr>
        <p:spPr>
          <a:xfrm>
            <a:off x="11761741" y="3175284"/>
            <a:ext cx="80196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2" name="TextBox 41"/>
          <p:cNvSpPr txBox="1"/>
          <p:nvPr/>
        </p:nvSpPr>
        <p:spPr>
          <a:xfrm>
            <a:off x="-101624" y="4765772"/>
            <a:ext cx="3466397" cy="933204"/>
          </a:xfrm>
          <a:prstGeom prst="rect">
            <a:avLst/>
          </a:prstGeom>
          <a:noFill/>
        </p:spPr>
        <p:txBody>
          <a:bodyPr wrap="none" rtlCol="0">
            <a:spAutoFit/>
          </a:bodyPr>
          <a:lstStyle/>
          <a:p>
            <a:pPr algn="ctr">
              <a:lnSpc>
                <a:spcPct val="85000"/>
              </a:lnSpc>
            </a:pPr>
            <a:r>
              <a:rPr lang="en-US" sz="3200" dirty="0">
                <a:latin typeface="Calibri" panose="020F0502020204030204" pitchFamily="34" charset="0"/>
                <a:cs typeface="Times New Roman" panose="02020603050405020304" pitchFamily="18" charset="0"/>
              </a:rPr>
              <a:t>Original Composite </a:t>
            </a:r>
          </a:p>
          <a:p>
            <a:pPr algn="ctr">
              <a:lnSpc>
                <a:spcPct val="85000"/>
              </a:lnSpc>
            </a:pPr>
            <a:r>
              <a:rPr lang="en-US" sz="3200" dirty="0">
                <a:latin typeface="Calibri" panose="020F0502020204030204" pitchFamily="34" charset="0"/>
                <a:cs typeface="Times New Roman" panose="02020603050405020304" pitchFamily="18" charset="0"/>
              </a:rPr>
              <a:t>(Realism score: </a:t>
            </a:r>
            <a:r>
              <a:rPr lang="en-US" sz="3200" dirty="0">
                <a:solidFill>
                  <a:srgbClr val="FF0000"/>
                </a:solidFill>
                <a:latin typeface="Calibri" panose="020F0502020204030204" pitchFamily="34" charset="0"/>
                <a:cs typeface="Times New Roman" panose="02020603050405020304" pitchFamily="18" charset="0"/>
              </a:rPr>
              <a:t>0.0</a:t>
            </a:r>
            <a:r>
              <a:rPr lang="en-US" sz="3200" dirty="0">
                <a:latin typeface="Calibri" panose="020F0502020204030204" pitchFamily="34" charset="0"/>
                <a:cs typeface="Times New Roman" panose="02020603050405020304" pitchFamily="18" charset="0"/>
              </a:rPr>
              <a:t>)</a:t>
            </a:r>
          </a:p>
        </p:txBody>
      </p:sp>
      <p:sp>
        <p:nvSpPr>
          <p:cNvPr id="13" name="Rounded Rectangle 12"/>
          <p:cNvSpPr/>
          <p:nvPr/>
        </p:nvSpPr>
        <p:spPr>
          <a:xfrm>
            <a:off x="7914426" y="6041152"/>
            <a:ext cx="6333062" cy="1746056"/>
          </a:xfrm>
          <a:prstGeom prst="roundRect">
            <a:avLst/>
          </a:prstGeom>
          <a:noFill/>
          <a:ln w="762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solidFill>
                  <a:schemeClr val="tx1"/>
                </a:solidFill>
                <a:latin typeface="+mj-lt"/>
                <a:cs typeface="Times New Roman" panose="02020603050405020304" pitchFamily="18" charset="0"/>
              </a:rPr>
              <a:t>Quasi-Newton (L-BFGS)</a:t>
            </a:r>
          </a:p>
        </p:txBody>
      </p:sp>
      <p:sp>
        <p:nvSpPr>
          <p:cNvPr id="14" name="TextBox 13"/>
          <p:cNvSpPr txBox="1"/>
          <p:nvPr/>
        </p:nvSpPr>
        <p:spPr>
          <a:xfrm>
            <a:off x="8594025" y="4765772"/>
            <a:ext cx="3761735" cy="929485"/>
          </a:xfrm>
          <a:prstGeom prst="rect">
            <a:avLst/>
          </a:prstGeom>
          <a:noFill/>
        </p:spPr>
        <p:txBody>
          <a:bodyPr wrap="none" rtlCol="0">
            <a:spAutoFit/>
          </a:bodyPr>
          <a:lstStyle/>
          <a:p>
            <a:pPr algn="ctr">
              <a:lnSpc>
                <a:spcPct val="85000"/>
              </a:lnSpc>
            </a:pPr>
            <a:r>
              <a:rPr lang="en-US" sz="3200" dirty="0">
                <a:latin typeface="Calibri" panose="020F0502020204030204" pitchFamily="34" charset="0"/>
                <a:cs typeface="Times New Roman" panose="02020603050405020304" pitchFamily="18" charset="0"/>
              </a:rPr>
              <a:t>Improved Composite </a:t>
            </a:r>
          </a:p>
          <a:p>
            <a:pPr algn="ctr">
              <a:lnSpc>
                <a:spcPct val="85000"/>
              </a:lnSpc>
            </a:pPr>
            <a:r>
              <a:rPr lang="en-US" sz="3200" dirty="0">
                <a:latin typeface="Calibri" panose="020F0502020204030204" pitchFamily="34" charset="0"/>
                <a:cs typeface="Times New Roman" panose="02020603050405020304" pitchFamily="18" charset="0"/>
              </a:rPr>
              <a:t>(Realism score: </a:t>
            </a:r>
            <a:r>
              <a:rPr lang="en-US" sz="3200" dirty="0">
                <a:solidFill>
                  <a:srgbClr val="00B050"/>
                </a:solidFill>
                <a:latin typeface="Calibri" panose="020F0502020204030204" pitchFamily="34" charset="0"/>
                <a:cs typeface="Times New Roman" panose="02020603050405020304" pitchFamily="18" charset="0"/>
              </a:rPr>
              <a:t>0.8</a:t>
            </a:r>
            <a:r>
              <a:rPr lang="en-US" sz="3200" dirty="0">
                <a:latin typeface="Calibri" panose="020F0502020204030204" pitchFamily="34" charset="0"/>
                <a:cs typeface="Times New Roman" panose="02020603050405020304" pitchFamily="18" charset="0"/>
              </a:rPr>
              <a:t>)</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5692" y="2323486"/>
            <a:ext cx="2438400" cy="2438400"/>
          </a:xfrm>
          <a:prstGeom prst="rect">
            <a:avLst/>
          </a:prstGeom>
          <a:noFill/>
          <a:ln>
            <a:noFill/>
          </a:ln>
        </p:spPr>
      </p:pic>
    </p:spTree>
    <p:extLst>
      <p:ext uri="{BB962C8B-B14F-4D97-AF65-F5344CB8AC3E}">
        <p14:creationId xmlns:p14="http://schemas.microsoft.com/office/powerpoint/2010/main" val="30240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6" grpId="0" animBg="1"/>
      <p:bldP spid="40" grpId="0" animBg="1"/>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Calibri" panose="020F0502020204030204" pitchFamily="34" charset="0"/>
                <a:ea typeface="DejaVu Sans" charset="0"/>
                <a:cs typeface="DejaVu Sans" charset="0"/>
              </a:rPr>
              <a:t>Selecting Suitable Objects</a:t>
            </a:r>
            <a:endParaRPr lang="en-US" dirty="0"/>
          </a:p>
        </p:txBody>
      </p:sp>
      <p:sp>
        <p:nvSpPr>
          <p:cNvPr id="8" name="TextBox 7"/>
          <p:cNvSpPr txBox="1"/>
          <p:nvPr/>
        </p:nvSpPr>
        <p:spPr>
          <a:xfrm>
            <a:off x="3331659" y="4167340"/>
            <a:ext cx="8831178" cy="646331"/>
          </a:xfrm>
          <a:prstGeom prst="rect">
            <a:avLst/>
          </a:prstGeom>
          <a:noFill/>
        </p:spPr>
        <p:txBody>
          <a:bodyPr wrap="square" rtlCol="0">
            <a:spAutoFit/>
          </a:bodyPr>
          <a:lstStyle/>
          <a:p>
            <a:pPr algn="ctr">
              <a:spcBef>
                <a:spcPts val="1000"/>
              </a:spcBef>
            </a:pPr>
            <a:r>
              <a:rPr lang="en-US" sz="3600" dirty="0">
                <a:solidFill>
                  <a:schemeClr val="tx1"/>
                </a:solidFill>
                <a:latin typeface="Calibri" panose="020F0502020204030204" pitchFamily="34" charset="0"/>
                <a:cs typeface="Times New Roman" panose="02020603050405020304" pitchFamily="18" charset="0"/>
              </a:rPr>
              <a:t>Best-fitting object selected by RealismCNN</a:t>
            </a:r>
          </a:p>
        </p:txBody>
      </p:sp>
      <p:sp>
        <p:nvSpPr>
          <p:cNvPr id="9" name="TextBox 8"/>
          <p:cNvSpPr txBox="1"/>
          <p:nvPr/>
        </p:nvSpPr>
        <p:spPr>
          <a:xfrm>
            <a:off x="2977012" y="7373834"/>
            <a:ext cx="8532360" cy="646331"/>
          </a:xfrm>
          <a:prstGeom prst="rect">
            <a:avLst/>
          </a:prstGeom>
          <a:noFill/>
        </p:spPr>
        <p:txBody>
          <a:bodyPr wrap="square" rtlCol="0">
            <a:spAutoFit/>
          </a:bodyPr>
          <a:lstStyle/>
          <a:p>
            <a:pPr algn="ctr">
              <a:spcBef>
                <a:spcPts val="1000"/>
              </a:spcBef>
            </a:pPr>
            <a:r>
              <a:rPr lang="en-US" sz="3600" dirty="0">
                <a:solidFill>
                  <a:schemeClr val="tx1"/>
                </a:solidFill>
                <a:latin typeface="Calibri" panose="020F0502020204030204" pitchFamily="34" charset="0"/>
                <a:cs typeface="Times New Roman" panose="02020603050405020304" pitchFamily="18" charset="0"/>
              </a:rPr>
              <a:t>Object with most similar shape</a:t>
            </a:r>
          </a:p>
        </p:txBody>
      </p:sp>
      <p:grpSp>
        <p:nvGrpSpPr>
          <p:cNvPr id="17" name="Group 16"/>
          <p:cNvGrpSpPr/>
          <p:nvPr/>
        </p:nvGrpSpPr>
        <p:grpSpPr>
          <a:xfrm>
            <a:off x="114400" y="1882552"/>
            <a:ext cx="14257584" cy="2286000"/>
            <a:chOff x="114400" y="1819193"/>
            <a:chExt cx="14257584" cy="2286000"/>
          </a:xfrm>
        </p:grpSpPr>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2992996" y="1819193"/>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5871592" y="1819193"/>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11628784" y="1819193"/>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p:cNvPicPr>
            <p:nvPr/>
          </p:nvPicPr>
          <p:blipFill>
            <a:blip r:embed="rId5">
              <a:extLst>
                <a:ext uri="{28A0092B-C50C-407E-A947-70E740481C1C}">
                  <a14:useLocalDpi xmlns:a14="http://schemas.microsoft.com/office/drawing/2010/main" val="0"/>
                </a:ext>
              </a:extLst>
            </a:blip>
            <a:stretch>
              <a:fillRect/>
            </a:stretch>
          </p:blipFill>
          <p:spPr>
            <a:xfrm>
              <a:off x="8750188" y="1819193"/>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p:cNvPicPr>
              <a:picLocks/>
            </p:cNvPicPr>
            <p:nvPr/>
          </p:nvPicPr>
          <p:blipFill>
            <a:blip r:embed="rId6">
              <a:extLst>
                <a:ext uri="{28A0092B-C50C-407E-A947-70E740481C1C}">
                  <a14:useLocalDpi xmlns:a14="http://schemas.microsoft.com/office/drawing/2010/main" val="0"/>
                </a:ext>
              </a:extLst>
            </a:blip>
            <a:stretch>
              <a:fillRect/>
            </a:stretch>
          </p:blipFill>
          <p:spPr>
            <a:xfrm>
              <a:off x="114400" y="1819193"/>
              <a:ext cx="2743200" cy="22860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16" name="Group 15"/>
          <p:cNvGrpSpPr/>
          <p:nvPr/>
        </p:nvGrpSpPr>
        <p:grpSpPr>
          <a:xfrm>
            <a:off x="114400" y="5069160"/>
            <a:ext cx="14257584" cy="2286000"/>
            <a:chOff x="114400" y="4618856"/>
            <a:chExt cx="14257584" cy="2286000"/>
          </a:xfrm>
        </p:grpSpPr>
        <p:pic>
          <p:nvPicPr>
            <p:cNvPr id="10" name="Picture 9"/>
            <p:cNvPicPr>
              <a:picLocks/>
            </p:cNvPicPr>
            <p:nvPr/>
          </p:nvPicPr>
          <p:blipFill>
            <a:blip r:embed="rId7">
              <a:extLst>
                <a:ext uri="{28A0092B-C50C-407E-A947-70E740481C1C}">
                  <a14:useLocalDpi xmlns:a14="http://schemas.microsoft.com/office/drawing/2010/main" val="0"/>
                </a:ext>
              </a:extLst>
            </a:blip>
            <a:stretch>
              <a:fillRect/>
            </a:stretch>
          </p:blipFill>
          <p:spPr>
            <a:xfrm>
              <a:off x="2992996" y="4618856"/>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p:cNvPicPr>
              <a:picLocks/>
            </p:cNvPicPr>
            <p:nvPr/>
          </p:nvPicPr>
          <p:blipFill>
            <a:blip r:embed="rId8">
              <a:extLst>
                <a:ext uri="{28A0092B-C50C-407E-A947-70E740481C1C}">
                  <a14:useLocalDpi xmlns:a14="http://schemas.microsoft.com/office/drawing/2010/main" val="0"/>
                </a:ext>
              </a:extLst>
            </a:blip>
            <a:stretch>
              <a:fillRect/>
            </a:stretch>
          </p:blipFill>
          <p:spPr>
            <a:xfrm>
              <a:off x="5871592" y="4618856"/>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p:cNvPicPr>
              <a:picLocks/>
            </p:cNvPicPr>
            <p:nvPr/>
          </p:nvPicPr>
          <p:blipFill>
            <a:blip r:embed="rId9">
              <a:extLst>
                <a:ext uri="{28A0092B-C50C-407E-A947-70E740481C1C}">
                  <a14:useLocalDpi xmlns:a14="http://schemas.microsoft.com/office/drawing/2010/main" val="0"/>
                </a:ext>
              </a:extLst>
            </a:blip>
            <a:stretch>
              <a:fillRect/>
            </a:stretch>
          </p:blipFill>
          <p:spPr>
            <a:xfrm>
              <a:off x="11628784" y="4618856"/>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p:cNvPicPr>
            <p:nvPr/>
          </p:nvPicPr>
          <p:blipFill>
            <a:blip r:embed="rId10">
              <a:extLst>
                <a:ext uri="{28A0092B-C50C-407E-A947-70E740481C1C}">
                  <a14:useLocalDpi xmlns:a14="http://schemas.microsoft.com/office/drawing/2010/main" val="0"/>
                </a:ext>
              </a:extLst>
            </a:blip>
            <a:stretch>
              <a:fillRect/>
            </a:stretch>
          </p:blipFill>
          <p:spPr>
            <a:xfrm>
              <a:off x="8750188" y="4618856"/>
              <a:ext cx="2743200" cy="2286000"/>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p:cNvPicPr>
              <a:picLocks/>
            </p:cNvPicPr>
            <p:nvPr/>
          </p:nvPicPr>
          <p:blipFill>
            <a:blip r:embed="rId11">
              <a:extLst>
                <a:ext uri="{28A0092B-C50C-407E-A947-70E740481C1C}">
                  <a14:useLocalDpi xmlns:a14="http://schemas.microsoft.com/office/drawing/2010/main" val="0"/>
                </a:ext>
              </a:extLst>
            </a:blip>
            <a:stretch>
              <a:fillRect/>
            </a:stretch>
          </p:blipFill>
          <p:spPr>
            <a:xfrm>
              <a:off x="114400" y="4618856"/>
              <a:ext cx="2743200" cy="2286000"/>
            </a:xfrm>
            <a:prstGeom prst="rect">
              <a:avLst/>
            </a:prstGeom>
            <a:ln>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270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visual manipulation?</a:t>
            </a:r>
          </a:p>
        </p:txBody>
      </p:sp>
      <p:pic>
        <p:nvPicPr>
          <p:cNvPr id="4" name="Picture 3"/>
          <p:cNvPicPr>
            <a:picLocks/>
          </p:cNvPicPr>
          <p:nvPr/>
        </p:nvPicPr>
        <p:blipFill rotWithShape="1">
          <a:blip r:embed="rId4"/>
          <a:srcRect r="52140"/>
          <a:stretch/>
        </p:blipFill>
        <p:spPr>
          <a:xfrm>
            <a:off x="1509565" y="1799543"/>
            <a:ext cx="2538262" cy="3840480"/>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flipH="1">
            <a:off x="6349818" y="5531356"/>
            <a:ext cx="2304256" cy="646331"/>
          </a:xfrm>
          <a:prstGeom prst="rect">
            <a:avLst/>
          </a:prstGeom>
          <a:noFill/>
        </p:spPr>
        <p:txBody>
          <a:bodyPr wrap="square" rtlCol="0">
            <a:spAutoFit/>
          </a:bodyPr>
          <a:lstStyle/>
          <a:p>
            <a:r>
              <a:rPr lang="en-US" sz="3600" dirty="0"/>
              <a:t>User Input</a:t>
            </a:r>
          </a:p>
        </p:txBody>
      </p:sp>
      <p:sp>
        <p:nvSpPr>
          <p:cNvPr id="11" name="Rounded Rectangle 10"/>
          <p:cNvSpPr/>
          <p:nvPr/>
        </p:nvSpPr>
        <p:spPr>
          <a:xfrm>
            <a:off x="5697105" y="2131040"/>
            <a:ext cx="3609682" cy="2224191"/>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Image Editing Program</a:t>
            </a:r>
          </a:p>
        </p:txBody>
      </p:sp>
      <p:sp>
        <p:nvSpPr>
          <p:cNvPr id="9" name="Right Arrow 8"/>
          <p:cNvSpPr/>
          <p:nvPr/>
        </p:nvSpPr>
        <p:spPr>
          <a:xfrm>
            <a:off x="9701452" y="3087282"/>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2" name="Right Arrow 11"/>
          <p:cNvSpPr/>
          <p:nvPr/>
        </p:nvSpPr>
        <p:spPr>
          <a:xfrm>
            <a:off x="4378871" y="2919968"/>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3" name="Right Arrow 12"/>
          <p:cNvSpPr/>
          <p:nvPr/>
        </p:nvSpPr>
        <p:spPr>
          <a:xfrm rot="16200000">
            <a:off x="7040162" y="4632801"/>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pic>
        <p:nvPicPr>
          <p:cNvPr id="14" name="Picture 13"/>
          <p:cNvPicPr>
            <a:picLocks/>
          </p:cNvPicPr>
          <p:nvPr/>
        </p:nvPicPr>
        <p:blipFill rotWithShape="1">
          <a:blip r:embed="rId4"/>
          <a:srcRect l="49588"/>
          <a:stretch/>
        </p:blipFill>
        <p:spPr>
          <a:xfrm>
            <a:off x="11019685" y="1799543"/>
            <a:ext cx="2673632" cy="3840480"/>
          </a:xfrm>
          <a:prstGeom prst="rect">
            <a:avLst/>
          </a:prstGeom>
          <a:ln>
            <a:solidFill>
              <a:schemeClr val="tx1"/>
            </a:solidFill>
          </a:ln>
          <a:effectLst>
            <a:outerShdw blurRad="50800" dist="38100" dir="2700000" algn="tl" rotWithShape="0">
              <a:prstClr val="black">
                <a:alpha val="40000"/>
              </a:prstClr>
            </a:outerShdw>
          </a:effectLst>
        </p:spPr>
      </p:pic>
      <p:cxnSp>
        <p:nvCxnSpPr>
          <p:cNvPr id="17" name="Straight Arrow Connector 16"/>
          <p:cNvCxnSpPr/>
          <p:nvPr/>
        </p:nvCxnSpPr>
        <p:spPr>
          <a:xfrm flipV="1">
            <a:off x="3829941" y="1944935"/>
            <a:ext cx="0" cy="1296144"/>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515231" y="2159076"/>
            <a:ext cx="0" cy="1296144"/>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903626" y="2692471"/>
            <a:ext cx="0" cy="1296144"/>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787163" y="3988615"/>
            <a:ext cx="54755" cy="412064"/>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890392" y="2458616"/>
            <a:ext cx="21115" cy="1107683"/>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1680824" y="3746280"/>
            <a:ext cx="54755" cy="412064"/>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01715" y="3208153"/>
            <a:ext cx="0" cy="406824"/>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flipH="1">
            <a:off x="1338536" y="5531356"/>
            <a:ext cx="2889106" cy="646331"/>
          </a:xfrm>
          <a:prstGeom prst="rect">
            <a:avLst/>
          </a:prstGeom>
          <a:noFill/>
        </p:spPr>
        <p:txBody>
          <a:bodyPr wrap="square" rtlCol="0">
            <a:spAutoFit/>
          </a:bodyPr>
          <a:lstStyle/>
          <a:p>
            <a:pPr algn="ctr"/>
            <a:r>
              <a:rPr lang="en-US" sz="3600" dirty="0"/>
              <a:t>input photo</a:t>
            </a:r>
          </a:p>
        </p:txBody>
      </p:sp>
      <p:sp>
        <p:nvSpPr>
          <p:cNvPr id="28" name="TextBox 27"/>
          <p:cNvSpPr txBox="1"/>
          <p:nvPr/>
        </p:nvSpPr>
        <p:spPr>
          <a:xfrm flipH="1">
            <a:off x="10920162" y="5531356"/>
            <a:ext cx="2889106" cy="646331"/>
          </a:xfrm>
          <a:prstGeom prst="rect">
            <a:avLst/>
          </a:prstGeom>
          <a:noFill/>
        </p:spPr>
        <p:txBody>
          <a:bodyPr wrap="square" rtlCol="0">
            <a:spAutoFit/>
          </a:bodyPr>
          <a:lstStyle/>
          <a:p>
            <a:pPr algn="ctr"/>
            <a:r>
              <a:rPr lang="en-US" sz="3600" dirty="0"/>
              <a:t>result</a:t>
            </a:r>
          </a:p>
        </p:txBody>
      </p:sp>
      <p:sp>
        <p:nvSpPr>
          <p:cNvPr id="30" name="Rectangle 29"/>
          <p:cNvSpPr/>
          <p:nvPr/>
        </p:nvSpPr>
        <p:spPr>
          <a:xfrm>
            <a:off x="3527786" y="6548428"/>
            <a:ext cx="7574829" cy="1552772"/>
          </a:xfrm>
          <a:prstGeom prst="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Desired output: </a:t>
            </a:r>
          </a:p>
          <a:p>
            <a:pPr marL="571500" indent="-571500">
              <a:lnSpc>
                <a:spcPts val="3600"/>
              </a:lnSpc>
              <a:buFont typeface="Wingdings" panose="05000000000000000000" pitchFamily="2" charset="2"/>
              <a:buChar char="§"/>
            </a:pPr>
            <a:r>
              <a:rPr lang="en-US" sz="4200" dirty="0">
                <a:solidFill>
                  <a:schemeClr val="tx1"/>
                </a:solidFill>
                <a:latin typeface="+mj-lt"/>
                <a:cs typeface="Times New Roman" panose="02020603050405020304" pitchFamily="18" charset="0"/>
              </a:rPr>
              <a:t>stay close to the input.</a:t>
            </a:r>
          </a:p>
          <a:p>
            <a:pPr marL="571500" indent="-571500">
              <a:lnSpc>
                <a:spcPts val="3600"/>
              </a:lnSpc>
              <a:buFont typeface="Wingdings" panose="05000000000000000000" pitchFamily="2" charset="2"/>
              <a:buChar char="§"/>
            </a:pPr>
            <a:r>
              <a:rPr lang="en-US" sz="4200" dirty="0">
                <a:solidFill>
                  <a:schemeClr val="tx1"/>
                </a:solidFill>
                <a:latin typeface="+mj-lt"/>
                <a:cs typeface="Times New Roman" panose="02020603050405020304" pitchFamily="18" charset="0"/>
              </a:rPr>
              <a:t>satisfy user’s constraint.</a:t>
            </a:r>
          </a:p>
        </p:txBody>
      </p:sp>
      <p:sp>
        <p:nvSpPr>
          <p:cNvPr id="21" name="TextBox 20"/>
          <p:cNvSpPr txBox="1"/>
          <p:nvPr/>
        </p:nvSpPr>
        <p:spPr>
          <a:xfrm>
            <a:off x="11203632" y="7643192"/>
            <a:ext cx="3502305" cy="553998"/>
          </a:xfrm>
          <a:prstGeom prst="rect">
            <a:avLst/>
          </a:prstGeom>
          <a:noFill/>
        </p:spPr>
        <p:txBody>
          <a:bodyPr wrap="none" rtlCol="0">
            <a:spAutoFit/>
          </a:bodyPr>
          <a:lstStyle/>
          <a:p>
            <a:r>
              <a:rPr lang="en-US" sz="3000" i="1" dirty="0">
                <a:latin typeface="+mj-lt"/>
                <a:cs typeface="Times New Roman" panose="02020603050405020304" pitchFamily="18" charset="0"/>
              </a:rPr>
              <a:t>[</a:t>
            </a:r>
            <a:r>
              <a:rPr lang="en-US" sz="3000" dirty="0"/>
              <a:t>Schaefer </a:t>
            </a:r>
            <a:r>
              <a:rPr lang="en-US" sz="3000" i="1" dirty="0">
                <a:latin typeface="+mj-lt"/>
                <a:cs typeface="Times New Roman" panose="02020603050405020304" pitchFamily="18" charset="0"/>
              </a:rPr>
              <a:t>et al. 2006]</a:t>
            </a:r>
          </a:p>
        </p:txBody>
      </p:sp>
    </p:spTree>
    <p:custDataLst>
      <p:tags r:id="rId1"/>
    </p:custDataLst>
    <p:extLst>
      <p:ext uri="{BB962C8B-B14F-4D97-AF65-F5344CB8AC3E}">
        <p14:creationId xmlns:p14="http://schemas.microsoft.com/office/powerpoint/2010/main" val="2206535143"/>
      </p:ext>
    </p:extLst>
  </p:cSld>
  <p:clrMapOvr>
    <a:masterClrMapping/>
  </p:clrMapOvr>
  <mc:AlternateContent xmlns:mc="http://schemas.openxmlformats.org/markup-compatibility/2006" xmlns:p14="http://schemas.microsoft.com/office/powerpoint/2010/main">
    <mc:Choice Requires="p14">
      <p:transition spd="slow" p14:dur="2000" advTm="38214"/>
    </mc:Choice>
    <mc:Fallback xmlns="">
      <p:transition spd="slow" advTm="38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3" grpId="0" animBg="1"/>
      <p:bldP spid="28" grpId="0"/>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Optimizing Color Compatibility</a:t>
            </a:r>
          </a:p>
        </p:txBody>
      </p:sp>
      <p:grpSp>
        <p:nvGrpSpPr>
          <p:cNvPr id="4" name="Group 3"/>
          <p:cNvGrpSpPr/>
          <p:nvPr/>
        </p:nvGrpSpPr>
        <p:grpSpPr>
          <a:xfrm>
            <a:off x="3739429" y="1844404"/>
            <a:ext cx="2438400" cy="5591475"/>
            <a:chOff x="3739429" y="1844404"/>
            <a:chExt cx="2438400" cy="5591475"/>
          </a:xfrm>
        </p:grpSpPr>
        <p:sp>
          <p:nvSpPr>
            <p:cNvPr id="25" name="TextBox 24"/>
            <p:cNvSpPr txBox="1"/>
            <p:nvPr/>
          </p:nvSpPr>
          <p:spPr>
            <a:xfrm>
              <a:off x="3893970" y="6851104"/>
              <a:ext cx="2131288" cy="584775"/>
            </a:xfrm>
            <a:prstGeom prst="rect">
              <a:avLst/>
            </a:prstGeom>
            <a:noFill/>
          </p:spPr>
          <p:txBody>
            <a:bodyPr wrap="none" rtlCol="0">
              <a:spAutoFit/>
            </a:bodyPr>
            <a:lstStyle/>
            <a:p>
              <a:pPr algn="ctr"/>
              <a:r>
                <a:rPr lang="en-US" sz="3200" dirty="0">
                  <a:latin typeface="+mj-lt"/>
                  <a:cs typeface="Times New Roman" panose="02020603050405020304" pitchFamily="18" charset="0"/>
                </a:rPr>
                <a:t>Cut-n-paste</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429" y="184440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429" y="4412704"/>
              <a:ext cx="2438400" cy="2438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 name="Group 4"/>
          <p:cNvGrpSpPr/>
          <p:nvPr/>
        </p:nvGrpSpPr>
        <p:grpSpPr>
          <a:xfrm>
            <a:off x="6263074" y="1844404"/>
            <a:ext cx="4988369" cy="5591475"/>
            <a:chOff x="6263074" y="1844404"/>
            <a:chExt cx="4988369" cy="5591475"/>
          </a:xfrm>
        </p:grpSpPr>
        <p:sp>
          <p:nvSpPr>
            <p:cNvPr id="26" name="TextBox 25"/>
            <p:cNvSpPr txBox="1"/>
            <p:nvPr/>
          </p:nvSpPr>
          <p:spPr>
            <a:xfrm>
              <a:off x="6263074" y="6851104"/>
              <a:ext cx="2420278" cy="584775"/>
            </a:xfrm>
            <a:prstGeom prst="rect">
              <a:avLst/>
            </a:prstGeom>
            <a:noFill/>
          </p:spPr>
          <p:txBody>
            <a:bodyPr wrap="none" rtlCol="0">
              <a:spAutoFit/>
            </a:bodyPr>
            <a:lstStyle/>
            <a:p>
              <a:pPr algn="ctr"/>
              <a:r>
                <a:rPr lang="en-US" sz="3200" i="1" dirty="0">
                  <a:latin typeface="+mj-lt"/>
                  <a:cs typeface="Times New Roman" panose="02020603050405020304" pitchFamily="18" charset="0"/>
                </a:rPr>
                <a:t>Lalonde et al.</a:t>
              </a:r>
            </a:p>
          </p:txBody>
        </p:sp>
        <p:sp>
          <p:nvSpPr>
            <p:cNvPr id="27" name="TextBox 26"/>
            <p:cNvSpPr txBox="1"/>
            <p:nvPr/>
          </p:nvSpPr>
          <p:spPr>
            <a:xfrm>
              <a:off x="9170236" y="6851104"/>
              <a:ext cx="1725985" cy="584775"/>
            </a:xfrm>
            <a:prstGeom prst="rect">
              <a:avLst/>
            </a:prstGeom>
            <a:noFill/>
          </p:spPr>
          <p:txBody>
            <a:bodyPr wrap="none" rtlCol="0">
              <a:spAutoFit/>
            </a:bodyPr>
            <a:lstStyle/>
            <a:p>
              <a:pPr algn="ctr"/>
              <a:r>
                <a:rPr lang="en-US" sz="3200" i="1" dirty="0">
                  <a:latin typeface="+mj-lt"/>
                  <a:cs typeface="Times New Roman" panose="02020603050405020304" pitchFamily="18" charset="0"/>
                </a:rPr>
                <a:t>Xue et al.</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236" y="184440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043" y="184440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6236" y="441270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3043" y="4412704"/>
              <a:ext cx="2438400" cy="2438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6" name="Group 5"/>
          <p:cNvGrpSpPr/>
          <p:nvPr/>
        </p:nvGrpSpPr>
        <p:grpSpPr>
          <a:xfrm>
            <a:off x="11349849" y="1844404"/>
            <a:ext cx="2438400" cy="5591475"/>
            <a:chOff x="11349849" y="1844404"/>
            <a:chExt cx="2438400" cy="5591475"/>
          </a:xfrm>
        </p:grpSpPr>
        <p:sp>
          <p:nvSpPr>
            <p:cNvPr id="28" name="TextBox 27"/>
            <p:cNvSpPr txBox="1"/>
            <p:nvPr/>
          </p:nvSpPr>
          <p:spPr>
            <a:xfrm>
              <a:off x="12085254" y="6851104"/>
              <a:ext cx="969560" cy="584775"/>
            </a:xfrm>
            <a:prstGeom prst="rect">
              <a:avLst/>
            </a:prstGeom>
            <a:noFill/>
          </p:spPr>
          <p:txBody>
            <a:bodyPr wrap="none" rtlCol="0">
              <a:spAutoFit/>
            </a:bodyPr>
            <a:lstStyle/>
            <a:p>
              <a:pPr algn="ctr"/>
              <a:r>
                <a:rPr lang="en-US" sz="3200" dirty="0">
                  <a:latin typeface="+mj-lt"/>
                  <a:cs typeface="Times New Roman" panose="02020603050405020304" pitchFamily="18" charset="0"/>
                </a:rPr>
                <a:t>Ours</a:t>
              </a:r>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49849" y="184440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9849" y="4412704"/>
              <a:ext cx="2438400" cy="2438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3" name="Group 2"/>
          <p:cNvGrpSpPr/>
          <p:nvPr/>
        </p:nvGrpSpPr>
        <p:grpSpPr>
          <a:xfrm>
            <a:off x="1202622" y="1844404"/>
            <a:ext cx="2438400" cy="5591475"/>
            <a:chOff x="1202622" y="1844404"/>
            <a:chExt cx="2438400" cy="5591475"/>
          </a:xfrm>
        </p:grpSpPr>
        <p:sp>
          <p:nvSpPr>
            <p:cNvPr id="24" name="TextBox 23"/>
            <p:cNvSpPr txBox="1"/>
            <p:nvPr/>
          </p:nvSpPr>
          <p:spPr>
            <a:xfrm>
              <a:off x="1297339" y="6851104"/>
              <a:ext cx="2250936" cy="584775"/>
            </a:xfrm>
            <a:prstGeom prst="rect">
              <a:avLst/>
            </a:prstGeom>
            <a:noFill/>
          </p:spPr>
          <p:txBody>
            <a:bodyPr wrap="none" rtlCol="0">
              <a:spAutoFit/>
            </a:bodyPr>
            <a:lstStyle/>
            <a:p>
              <a:pPr algn="ctr"/>
              <a:r>
                <a:rPr lang="en-US" sz="3200" dirty="0">
                  <a:latin typeface="+mj-lt"/>
                  <a:cs typeface="Times New Roman" panose="02020603050405020304" pitchFamily="18" charset="0"/>
                </a:rPr>
                <a:t>Object mask</a:t>
              </a:r>
            </a:p>
          </p:txBody>
        </p:sp>
        <p:pic>
          <p:nvPicPr>
            <p:cNvPr id="38" name="Picture 37"/>
            <p:cNvPicPr>
              <a:picLocks/>
            </p:cNvPicPr>
            <p:nvPr/>
          </p:nvPicPr>
          <p:blipFill>
            <a:blip r:embed="rId11">
              <a:extLst>
                <a:ext uri="{28A0092B-C50C-407E-A947-70E740481C1C}">
                  <a14:useLocalDpi xmlns:a14="http://schemas.microsoft.com/office/drawing/2010/main" val="0"/>
                </a:ext>
              </a:extLst>
            </a:blip>
            <a:stretch>
              <a:fillRect/>
            </a:stretch>
          </p:blipFill>
          <p:spPr>
            <a:xfrm>
              <a:off x="1202622" y="1844404"/>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33" name="Picture 32"/>
            <p:cNvPicPr>
              <a:picLocks/>
            </p:cNvPicPr>
            <p:nvPr/>
          </p:nvPicPr>
          <p:blipFill>
            <a:blip r:embed="rId12">
              <a:extLst>
                <a:ext uri="{28A0092B-C50C-407E-A947-70E740481C1C}">
                  <a14:useLocalDpi xmlns:a14="http://schemas.microsoft.com/office/drawing/2010/main" val="0"/>
                </a:ext>
              </a:extLst>
            </a:blip>
            <a:stretch>
              <a:fillRect/>
            </a:stretch>
          </p:blipFill>
          <p:spPr>
            <a:xfrm>
              <a:off x="1202622" y="4412704"/>
              <a:ext cx="2438400" cy="2438400"/>
            </a:xfrm>
            <a:prstGeom prst="rect">
              <a:avLst/>
            </a:prstGeom>
            <a:ln>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1878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Sanity Check: Real Photos</a:t>
            </a:r>
          </a:p>
        </p:txBody>
      </p:sp>
      <p:grpSp>
        <p:nvGrpSpPr>
          <p:cNvPr id="4" name="Group 3"/>
          <p:cNvGrpSpPr/>
          <p:nvPr/>
        </p:nvGrpSpPr>
        <p:grpSpPr>
          <a:xfrm>
            <a:off x="6263074" y="1882552"/>
            <a:ext cx="4988369" cy="5553327"/>
            <a:chOff x="6263074" y="1882552"/>
            <a:chExt cx="4988369" cy="5553327"/>
          </a:xfrm>
        </p:grpSpPr>
        <p:sp>
          <p:nvSpPr>
            <p:cNvPr id="26" name="TextBox 25"/>
            <p:cNvSpPr txBox="1"/>
            <p:nvPr/>
          </p:nvSpPr>
          <p:spPr>
            <a:xfrm>
              <a:off x="6263074" y="6851104"/>
              <a:ext cx="2420278" cy="584775"/>
            </a:xfrm>
            <a:prstGeom prst="rect">
              <a:avLst/>
            </a:prstGeom>
            <a:noFill/>
          </p:spPr>
          <p:txBody>
            <a:bodyPr wrap="none" rtlCol="0">
              <a:spAutoFit/>
            </a:bodyPr>
            <a:lstStyle/>
            <a:p>
              <a:pPr algn="ctr"/>
              <a:r>
                <a:rPr lang="en-US" sz="3200" i="1" dirty="0">
                  <a:latin typeface="+mj-lt"/>
                  <a:cs typeface="Times New Roman" panose="02020603050405020304" pitchFamily="18" charset="0"/>
                </a:rPr>
                <a:t>Lalonde et al.</a:t>
              </a:r>
            </a:p>
          </p:txBody>
        </p:sp>
        <p:sp>
          <p:nvSpPr>
            <p:cNvPr id="27" name="TextBox 26"/>
            <p:cNvSpPr txBox="1"/>
            <p:nvPr/>
          </p:nvSpPr>
          <p:spPr>
            <a:xfrm>
              <a:off x="9170236" y="6851104"/>
              <a:ext cx="1725985" cy="584775"/>
            </a:xfrm>
            <a:prstGeom prst="rect">
              <a:avLst/>
            </a:prstGeom>
            <a:noFill/>
          </p:spPr>
          <p:txBody>
            <a:bodyPr wrap="none" rtlCol="0">
              <a:spAutoFit/>
            </a:bodyPr>
            <a:lstStyle/>
            <a:p>
              <a:pPr algn="ctr"/>
              <a:r>
                <a:rPr lang="en-US" sz="3200" i="1" dirty="0">
                  <a:latin typeface="+mj-lt"/>
                  <a:cs typeface="Times New Roman" panose="02020603050405020304" pitchFamily="18" charset="0"/>
                </a:rPr>
                <a:t>Xue et al.</a:t>
              </a: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668" y="4426789"/>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043" y="4426789"/>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236" y="1882552"/>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043" y="1882552"/>
              <a:ext cx="2438400" cy="2438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 name="Group 4"/>
          <p:cNvGrpSpPr/>
          <p:nvPr/>
        </p:nvGrpSpPr>
        <p:grpSpPr>
          <a:xfrm>
            <a:off x="11349849" y="1882552"/>
            <a:ext cx="2438400" cy="5553327"/>
            <a:chOff x="11349849" y="1882552"/>
            <a:chExt cx="2438400" cy="5553327"/>
          </a:xfrm>
        </p:grpSpPr>
        <p:sp>
          <p:nvSpPr>
            <p:cNvPr id="28" name="TextBox 27"/>
            <p:cNvSpPr txBox="1"/>
            <p:nvPr/>
          </p:nvSpPr>
          <p:spPr>
            <a:xfrm>
              <a:off x="12085254" y="6851104"/>
              <a:ext cx="969560" cy="584775"/>
            </a:xfrm>
            <a:prstGeom prst="rect">
              <a:avLst/>
            </a:prstGeom>
            <a:noFill/>
          </p:spPr>
          <p:txBody>
            <a:bodyPr wrap="none" rtlCol="0">
              <a:spAutoFit/>
            </a:bodyPr>
            <a:lstStyle/>
            <a:p>
              <a:pPr algn="ctr"/>
              <a:r>
                <a:rPr lang="en-US" sz="3200" dirty="0">
                  <a:latin typeface="+mj-lt"/>
                  <a:cs typeface="Times New Roman" panose="02020603050405020304" pitchFamily="18" charset="0"/>
                </a:rPr>
                <a:t>Ours</a:t>
              </a: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9849" y="4426789"/>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49849" y="1882552"/>
              <a:ext cx="2438400" cy="2438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3" name="Group 2"/>
          <p:cNvGrpSpPr/>
          <p:nvPr/>
        </p:nvGrpSpPr>
        <p:grpSpPr>
          <a:xfrm>
            <a:off x="1202622" y="1882552"/>
            <a:ext cx="4975207" cy="5553327"/>
            <a:chOff x="1202622" y="1882552"/>
            <a:chExt cx="4975207" cy="5553327"/>
          </a:xfrm>
        </p:grpSpPr>
        <p:sp>
          <p:nvSpPr>
            <p:cNvPr id="24" name="TextBox 23"/>
            <p:cNvSpPr txBox="1"/>
            <p:nvPr/>
          </p:nvSpPr>
          <p:spPr>
            <a:xfrm>
              <a:off x="1297339" y="6851104"/>
              <a:ext cx="2250936" cy="584775"/>
            </a:xfrm>
            <a:prstGeom prst="rect">
              <a:avLst/>
            </a:prstGeom>
            <a:noFill/>
          </p:spPr>
          <p:txBody>
            <a:bodyPr wrap="none" rtlCol="0">
              <a:spAutoFit/>
            </a:bodyPr>
            <a:lstStyle/>
            <a:p>
              <a:pPr algn="ctr"/>
              <a:r>
                <a:rPr lang="en-US" sz="3200" dirty="0">
                  <a:latin typeface="+mj-lt"/>
                  <a:cs typeface="Times New Roman" panose="02020603050405020304" pitchFamily="18" charset="0"/>
                </a:rPr>
                <a:t>Object mask</a:t>
              </a:r>
            </a:p>
          </p:txBody>
        </p:sp>
        <p:sp>
          <p:nvSpPr>
            <p:cNvPr id="25" name="TextBox 24"/>
            <p:cNvSpPr txBox="1"/>
            <p:nvPr/>
          </p:nvSpPr>
          <p:spPr>
            <a:xfrm>
              <a:off x="3893970" y="6851104"/>
              <a:ext cx="2131288" cy="584775"/>
            </a:xfrm>
            <a:prstGeom prst="rect">
              <a:avLst/>
            </a:prstGeom>
            <a:noFill/>
          </p:spPr>
          <p:txBody>
            <a:bodyPr wrap="none" rtlCol="0">
              <a:spAutoFit/>
            </a:bodyPr>
            <a:lstStyle/>
            <a:p>
              <a:pPr algn="ctr"/>
              <a:r>
                <a:rPr lang="en-US" sz="3200" dirty="0">
                  <a:latin typeface="+mj-lt"/>
                  <a:cs typeface="Times New Roman" panose="02020603050405020304" pitchFamily="18" charset="0"/>
                </a:rPr>
                <a:t>Cut-n-paste</a:t>
              </a:r>
            </a:p>
          </p:txBody>
        </p:sp>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9428" y="4426789"/>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0" name="Picture 49"/>
            <p:cNvPicPr>
              <a:picLocks/>
            </p:cNvPicPr>
            <p:nvPr/>
          </p:nvPicPr>
          <p:blipFill>
            <a:blip r:embed="rId10">
              <a:extLst>
                <a:ext uri="{28A0092B-C50C-407E-A947-70E740481C1C}">
                  <a14:useLocalDpi xmlns:a14="http://schemas.microsoft.com/office/drawing/2010/main" val="0"/>
                </a:ext>
              </a:extLst>
            </a:blip>
            <a:stretch>
              <a:fillRect/>
            </a:stretch>
          </p:blipFill>
          <p:spPr>
            <a:xfrm>
              <a:off x="1202622" y="4426789"/>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9429" y="1882552"/>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4" name="Picture 43"/>
            <p:cNvPicPr>
              <a:picLocks/>
            </p:cNvPicPr>
            <p:nvPr/>
          </p:nvPicPr>
          <p:blipFill>
            <a:blip r:embed="rId12">
              <a:extLst>
                <a:ext uri="{28A0092B-C50C-407E-A947-70E740481C1C}">
                  <a14:useLocalDpi xmlns:a14="http://schemas.microsoft.com/office/drawing/2010/main" val="0"/>
                </a:ext>
              </a:extLst>
            </a:blip>
            <a:stretch>
              <a:fillRect/>
            </a:stretch>
          </p:blipFill>
          <p:spPr>
            <a:xfrm>
              <a:off x="1202622" y="1882552"/>
              <a:ext cx="2438400" cy="2438400"/>
            </a:xfrm>
            <a:prstGeom prst="rect">
              <a:avLst/>
            </a:prstGeom>
            <a:ln>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934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a:cs typeface="Times New Roman" panose="02020603050405020304" pitchFamily="18" charset="0"/>
                  </a:rPr>
                  <a:t>Visualizing and Localizing Errors (</a:t>
                </a:r>
                <a14:m>
                  <m:oMath xmlns:m="http://schemas.openxmlformats.org/officeDocument/2006/math">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𝐸</m:t>
                        </m:r>
                      </m:num>
                      <m:den>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𝐼</m:t>
                            </m:r>
                          </m:e>
                          <m:sub>
                            <m:r>
                              <a:rPr lang="en-US" b="0" i="1" smtClean="0">
                                <a:latin typeface="Cambria Math" panose="02040503050406030204" pitchFamily="18" charset="0"/>
                                <a:cs typeface="Times New Roman" panose="02020603050405020304" pitchFamily="18" charset="0"/>
                              </a:rPr>
                              <m:t>𝑝</m:t>
                            </m:r>
                          </m:sub>
                        </m:sSub>
                      </m:den>
                    </m:f>
                  </m:oMath>
                </a14:m>
                <a:r>
                  <a:rPr lang="en-US" dirty="0">
                    <a:cs typeface="Times New Roman" panose="02020603050405020304" pitchFamily="18" charset="0"/>
                  </a:rPr>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8000" b="-14222"/>
                </a:stretch>
              </a:blipFill>
            </p:spPr>
            <p:txBody>
              <a:bodyPr/>
              <a:lstStyle/>
              <a:p>
                <a:r>
                  <a:rPr lang="en-US">
                    <a:noFill/>
                  </a:rPr>
                  <a:t> </a:t>
                </a:r>
              </a:p>
            </p:txBody>
          </p:sp>
        </mc:Fallback>
      </mc:AlternateContent>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399"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206"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3013"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89819"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7" name="Picture 46"/>
          <p:cNvPicPr>
            <a:picLocks/>
          </p:cNvPicPr>
          <p:nvPr/>
        </p:nvPicPr>
        <p:blipFill>
          <a:blip r:embed="rId8">
            <a:extLst>
              <a:ext uri="{28A0092B-C50C-407E-A947-70E740481C1C}">
                <a14:useLocalDpi xmlns:a14="http://schemas.microsoft.com/office/drawing/2010/main" val="0"/>
              </a:ext>
            </a:extLst>
          </a:blip>
          <a:stretch>
            <a:fillRect/>
          </a:stretch>
        </p:blipFill>
        <p:spPr>
          <a:xfrm>
            <a:off x="1842592" y="5077466"/>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9399"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0" name="Picture 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6206"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3013"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89819" y="2533227"/>
            <a:ext cx="2438400" cy="2438400"/>
          </a:xfrm>
          <a:prstGeom prst="rect">
            <a:avLst/>
          </a:prstGeom>
          <a:ln>
            <a:solidFill>
              <a:schemeClr val="tx1"/>
            </a:solidFill>
          </a:ln>
          <a:effectLst>
            <a:outerShdw blurRad="50800" dist="38100" dir="2700000" algn="tl" rotWithShape="0">
              <a:prstClr val="black">
                <a:alpha val="40000"/>
              </a:prstClr>
            </a:outerShdw>
          </a:effectLst>
        </p:spPr>
      </p:pic>
      <p:pic>
        <p:nvPicPr>
          <p:cNvPr id="53" name="Picture 52"/>
          <p:cNvPicPr>
            <a:picLocks/>
          </p:cNvPicPr>
          <p:nvPr/>
        </p:nvPicPr>
        <p:blipFill>
          <a:blip r:embed="rId13">
            <a:extLst>
              <a:ext uri="{28A0092B-C50C-407E-A947-70E740481C1C}">
                <a14:useLocalDpi xmlns:a14="http://schemas.microsoft.com/office/drawing/2010/main" val="0"/>
              </a:ext>
            </a:extLst>
          </a:blip>
          <a:stretch>
            <a:fillRect/>
          </a:stretch>
        </p:blipFill>
        <p:spPr>
          <a:xfrm>
            <a:off x="1842592" y="2533227"/>
            <a:ext cx="2438400" cy="2438400"/>
          </a:xfrm>
          <a:prstGeom prst="rect">
            <a:avLst/>
          </a:prstGeom>
          <a:ln>
            <a:solidFill>
              <a:schemeClr val="tx1"/>
            </a:solidFill>
          </a:ln>
          <a:effectLst>
            <a:outerShdw blurRad="50800" dist="38100" dir="2700000" algn="tl" rotWithShape="0">
              <a:prstClr val="black">
                <a:alpha val="40000"/>
              </a:prstClr>
            </a:outerShdw>
          </a:effectLst>
        </p:spPr>
      </p:pic>
      <p:sp>
        <p:nvSpPr>
          <p:cNvPr id="54" name="TextBox 53"/>
          <p:cNvSpPr txBox="1"/>
          <p:nvPr/>
        </p:nvSpPr>
        <p:spPr>
          <a:xfrm>
            <a:off x="236672" y="3429262"/>
            <a:ext cx="1338700" cy="646331"/>
          </a:xfrm>
          <a:prstGeom prst="rect">
            <a:avLst/>
          </a:prstGeom>
          <a:noFill/>
        </p:spPr>
        <p:txBody>
          <a:bodyPr wrap="none" rtlCol="0">
            <a:spAutoFit/>
          </a:bodyPr>
          <a:lstStyle/>
          <a:p>
            <a:pPr algn="ctr"/>
            <a:r>
              <a:rPr lang="en-US" sz="3600" dirty="0">
                <a:latin typeface="+mj-lt"/>
                <a:cs typeface="Times New Roman" panose="02020603050405020304" pitchFamily="18" charset="0"/>
              </a:rPr>
              <a:t>Result</a:t>
            </a:r>
          </a:p>
        </p:txBody>
      </p:sp>
      <mc:AlternateContent xmlns:mc="http://schemas.openxmlformats.org/markup-compatibility/2006" xmlns:a14="http://schemas.microsoft.com/office/drawing/2010/main">
        <mc:Choice Requires="a14">
          <p:sp>
            <p:nvSpPr>
              <p:cNvPr id="55" name="TextBox 54"/>
              <p:cNvSpPr txBox="1"/>
              <p:nvPr/>
            </p:nvSpPr>
            <p:spPr>
              <a:xfrm>
                <a:off x="371870" y="7644933"/>
                <a:ext cx="1068306"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cs typeface="Times New Roman" panose="02020603050405020304" pitchFamily="18" charset="0"/>
                        </a:rPr>
                        <m:t>𝐸</m:t>
                      </m:r>
                      <m:r>
                        <a:rPr lang="en-US" sz="3600" b="0" i="1" smtClean="0">
                          <a:latin typeface="Cambria Math" panose="02040503050406030204" pitchFamily="18" charset="0"/>
                          <a:cs typeface="Times New Roman" panose="02020603050405020304" pitchFamily="18" charset="0"/>
                        </a:rPr>
                        <m:t>=</m:t>
                      </m:r>
                    </m:oMath>
                  </m:oMathPara>
                </a14:m>
                <a:endParaRPr lang="en-US" sz="3600" dirty="0">
                  <a:latin typeface="+mj-lt"/>
                  <a:cs typeface="Times New Roman" panose="02020603050405020304" pitchFamily="18"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371870" y="7644933"/>
                <a:ext cx="1068306" cy="646331"/>
              </a:xfrm>
              <a:prstGeom prst="rect">
                <a:avLst/>
              </a:prstGeom>
              <a:blipFill rotWithShape="0">
                <a:blip r:embed="rId14"/>
                <a:stretch>
                  <a:fillRect/>
                </a:stretch>
              </a:blipFill>
            </p:spPr>
            <p:txBody>
              <a:bodyPr/>
              <a:lstStyle/>
              <a:p>
                <a:r>
                  <a:rPr lang="en-US">
                    <a:noFill/>
                  </a:rPr>
                  <a:t> </a:t>
                </a:r>
              </a:p>
            </p:txBody>
          </p:sp>
        </mc:Fallback>
      </mc:AlternateContent>
      <p:sp>
        <p:nvSpPr>
          <p:cNvPr id="56" name="TextBox 55"/>
          <p:cNvSpPr txBox="1"/>
          <p:nvPr/>
        </p:nvSpPr>
        <p:spPr>
          <a:xfrm>
            <a:off x="-2560" y="5696502"/>
            <a:ext cx="1817164" cy="1200329"/>
          </a:xfrm>
          <a:prstGeom prst="rect">
            <a:avLst/>
          </a:prstGeom>
          <a:noFill/>
        </p:spPr>
        <p:txBody>
          <a:bodyPr wrap="none" rtlCol="0">
            <a:spAutoFit/>
          </a:bodyPr>
          <a:lstStyle/>
          <a:p>
            <a:pPr algn="ctr"/>
            <a:r>
              <a:rPr lang="en-US" sz="3600" dirty="0">
                <a:latin typeface="+mj-lt"/>
                <a:cs typeface="Times New Roman" panose="02020603050405020304" pitchFamily="18" charset="0"/>
              </a:rPr>
              <a:t>Gradient</a:t>
            </a:r>
          </a:p>
          <a:p>
            <a:pPr algn="ctr"/>
            <a:r>
              <a:rPr lang="en-US" sz="3600" dirty="0">
                <a:latin typeface="+mj-lt"/>
                <a:cs typeface="Times New Roman" panose="02020603050405020304" pitchFamily="18" charset="0"/>
              </a:rPr>
              <a:t>Map</a:t>
            </a:r>
          </a:p>
        </p:txBody>
      </p:sp>
      <mc:AlternateContent xmlns:mc="http://schemas.openxmlformats.org/markup-compatibility/2006" xmlns:a14="http://schemas.microsoft.com/office/drawing/2010/main">
        <mc:Choice Requires="a14">
          <p:sp>
            <p:nvSpPr>
              <p:cNvPr id="57" name="TextBox 56"/>
              <p:cNvSpPr txBox="1"/>
              <p:nvPr/>
            </p:nvSpPr>
            <p:spPr>
              <a:xfrm>
                <a:off x="2360318" y="7644933"/>
                <a:ext cx="1402948"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i="1" dirty="0" smtClean="0">
                          <a:latin typeface="Cambria Math" panose="02040503050406030204" pitchFamily="18" charset="0"/>
                          <a:cs typeface="Times New Roman" panose="02020603050405020304" pitchFamily="18" charset="0"/>
                        </a:rPr>
                        <m:t>50.7</m:t>
                      </m:r>
                      <m:r>
                        <a:rPr lang="en-US" sz="3600" b="0" i="1" dirty="0" smtClean="0">
                          <a:latin typeface="Cambria Math" panose="02040503050406030204" pitchFamily="18" charset="0"/>
                          <a:cs typeface="Times New Roman" panose="02020603050405020304" pitchFamily="18" charset="0"/>
                        </a:rPr>
                        <m:t>3</m:t>
                      </m:r>
                    </m:oMath>
                  </m:oMathPara>
                </a14:m>
                <a:endParaRPr lang="en-US" sz="3600" dirty="0">
                  <a:latin typeface="+mj-lt"/>
                  <a:cs typeface="Times New Roman" panose="02020603050405020304" pitchFamily="18"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2360318" y="7644933"/>
                <a:ext cx="1402948" cy="646331"/>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5024564" y="7644933"/>
                <a:ext cx="1148071"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9.38</m:t>
                      </m:r>
                    </m:oMath>
                  </m:oMathPara>
                </a14:m>
                <a:endParaRPr lang="en-US" sz="3600" b="0" dirty="0">
                  <a:latin typeface="+mj-lt"/>
                  <a:cs typeface="Times New Roman" panose="020206030504050203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024564" y="7644933"/>
                <a:ext cx="1148071" cy="646331"/>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7561371" y="7644933"/>
                <a:ext cx="1148071"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5.05</m:t>
                      </m:r>
                    </m:oMath>
                  </m:oMathPara>
                </a14:m>
                <a:endParaRPr lang="en-US" sz="3600" b="0" dirty="0">
                  <a:latin typeface="+mj-lt"/>
                  <a:cs typeface="Times New Roman" panose="02020603050405020304" pitchFamily="18"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7561371" y="7644933"/>
                <a:ext cx="1148071" cy="646331"/>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098178" y="7644933"/>
                <a:ext cx="1148070"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3.44</m:t>
                      </m:r>
                    </m:oMath>
                  </m:oMathPara>
                </a14:m>
                <a:endParaRPr lang="en-US" sz="3600" b="0" dirty="0">
                  <a:latin typeface="+mj-lt"/>
                  <a:cs typeface="Times New Roman" panose="02020603050405020304" pitchFamily="18"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10098178" y="7644933"/>
                <a:ext cx="1148070" cy="646331"/>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12634984" y="7644933"/>
                <a:ext cx="1148071"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600" b="0" i="1" dirty="0" smtClean="0">
                          <a:latin typeface="Cambria Math" panose="02040503050406030204" pitchFamily="18" charset="0"/>
                          <a:cs typeface="Times New Roman" panose="02020603050405020304" pitchFamily="18" charset="0"/>
                        </a:rPr>
                        <m:t>3.00</m:t>
                      </m:r>
                    </m:oMath>
                  </m:oMathPara>
                </a14:m>
                <a:endParaRPr lang="en-US" sz="3600" b="0" dirty="0">
                  <a:latin typeface="+mj-lt"/>
                  <a:cs typeface="Times New Roman" panose="02020603050405020304" pitchFamily="18"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12634984" y="7644933"/>
                <a:ext cx="1148071" cy="646331"/>
              </a:xfrm>
              <a:prstGeom prst="rect">
                <a:avLst/>
              </a:prstGeom>
              <a:blipFill rotWithShape="0">
                <a:blip r:embed="rId19"/>
                <a:stretch>
                  <a:fillRect/>
                </a:stretch>
              </a:blipFill>
            </p:spPr>
            <p:txBody>
              <a:bodyPr/>
              <a:lstStyle/>
              <a:p>
                <a:r>
                  <a:rPr lang="en-US">
                    <a:noFill/>
                  </a:rPr>
                  <a:t> </a:t>
                </a:r>
              </a:p>
            </p:txBody>
          </p:sp>
        </mc:Fallback>
      </mc:AlternateContent>
      <p:sp>
        <p:nvSpPr>
          <p:cNvPr id="21" name="TextBox 20"/>
          <p:cNvSpPr txBox="1"/>
          <p:nvPr/>
        </p:nvSpPr>
        <p:spPr>
          <a:xfrm>
            <a:off x="5324859" y="1635518"/>
            <a:ext cx="5661063" cy="646331"/>
          </a:xfrm>
          <a:prstGeom prst="rect">
            <a:avLst/>
          </a:prstGeom>
          <a:noFill/>
        </p:spPr>
        <p:txBody>
          <a:bodyPr wrap="square" rtlCol="0">
            <a:spAutoFit/>
          </a:bodyPr>
          <a:lstStyle/>
          <a:p>
            <a:pPr algn="ctr"/>
            <a:r>
              <a:rPr lang="en-US" sz="3600" dirty="0">
                <a:latin typeface="+mj-lt"/>
                <a:cs typeface="Times New Roman" panose="02020603050405020304" pitchFamily="18" charset="0"/>
              </a:rPr>
              <a:t>Number of L-BFGS iterations</a:t>
            </a:r>
          </a:p>
        </p:txBody>
      </p:sp>
      <p:cxnSp>
        <p:nvCxnSpPr>
          <p:cNvPr id="4" name="Straight Arrow Connector 3"/>
          <p:cNvCxnSpPr/>
          <p:nvPr/>
        </p:nvCxnSpPr>
        <p:spPr>
          <a:xfrm>
            <a:off x="1882562" y="2251504"/>
            <a:ext cx="12545657" cy="630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39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sz="6000" dirty="0"/>
                  <a:t>Discriminative Model </a:t>
                </a:r>
                <a14:m>
                  <m:oMath xmlns:m="http://schemas.openxmlformats.org/officeDocument/2006/math">
                    <m:r>
                      <a:rPr lang="en-US" sz="6000" b="0" i="1" smtClean="0">
                        <a:latin typeface="Cambria Math" panose="02040503050406030204" pitchFamily="18" charset="0"/>
                      </a:rPr>
                      <m:t>{</m:t>
                    </m:r>
                    <m:r>
                      <a:rPr lang="en-US" sz="6000" b="0" i="1" smtClean="0">
                        <a:latin typeface="Cambria Math" panose="02040503050406030204" pitchFamily="18" charset="0"/>
                      </a:rPr>
                      <m:t>𝑥</m:t>
                    </m:r>
                    <m:r>
                      <a:rPr lang="en-US" sz="6000" b="0" i="1" smtClean="0">
                        <a:latin typeface="Cambria Math" panose="02040503050406030204" pitchFamily="18" charset="0"/>
                      </a:rPr>
                      <m:t>|</m:t>
                    </m:r>
                    <m:r>
                      <a:rPr lang="en-US" sz="6000" b="0" i="1" smtClean="0">
                        <a:latin typeface="Cambria Math" panose="02040503050406030204" pitchFamily="18" charset="0"/>
                      </a:rPr>
                      <m:t>𝑃</m:t>
                    </m:r>
                    <m:d>
                      <m:dPr>
                        <m:ctrlPr>
                          <a:rPr lang="en-US" sz="6000" b="0" i="1" smtClean="0">
                            <a:latin typeface="Cambria Math" panose="02040503050406030204" pitchFamily="18" charset="0"/>
                          </a:rPr>
                        </m:ctrlPr>
                      </m:dPr>
                      <m:e>
                        <m:r>
                          <a:rPr lang="en-US" sz="6000" b="0" i="1" smtClean="0">
                            <a:latin typeface="Cambria Math" panose="02040503050406030204" pitchFamily="18" charset="0"/>
                          </a:rPr>
                          <m:t>𝑟𝑒𝑎𝑙</m:t>
                        </m:r>
                      </m:e>
                      <m:e>
                        <m:r>
                          <a:rPr lang="en-US" sz="6000" b="0" i="1" smtClean="0">
                            <a:latin typeface="Cambria Math" panose="02040503050406030204" pitchFamily="18" charset="0"/>
                          </a:rPr>
                          <m:t>𝑥</m:t>
                        </m:r>
                      </m:e>
                    </m:d>
                    <m:r>
                      <a:rPr lang="en-US" sz="6000" b="0" i="1" smtClean="0">
                        <a:latin typeface="Cambria Math" panose="02040503050406030204" pitchFamily="18" charset="0"/>
                      </a:rPr>
                      <m:t>=1}</m:t>
                    </m:r>
                  </m:oMath>
                </a14:m>
                <a:endParaRPr lang="en-US" sz="60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481" b="-16889"/>
                </a:stretch>
              </a:blipFill>
            </p:spPr>
            <p:txBody>
              <a:bodyPr/>
              <a:lstStyle/>
              <a:p>
                <a:r>
                  <a:rPr lang="en-US">
                    <a:noFill/>
                  </a:rPr>
                  <a:t> </a:t>
                </a:r>
              </a:p>
            </p:txBody>
          </p:sp>
        </mc:Fallback>
      </mc:AlternateContent>
      <p:sp>
        <p:nvSpPr>
          <p:cNvPr id="3" name="Content Placeholder 2"/>
          <p:cNvSpPr>
            <a:spLocks noGrp="1"/>
          </p:cNvSpPr>
          <p:nvPr>
            <p:ph idx="1"/>
          </p:nvPr>
        </p:nvSpPr>
        <p:spPr>
          <a:xfrm>
            <a:off x="731520" y="1920242"/>
            <a:ext cx="13167360" cy="6082990"/>
          </a:xfrm>
        </p:spPr>
        <p:txBody>
          <a:bodyPr>
            <a:normAutofit fontScale="70000" lnSpcReduction="20000"/>
          </a:bodyPr>
          <a:lstStyle/>
          <a:p>
            <a:r>
              <a:rPr lang="en-US" dirty="0"/>
              <a:t>Pros: </a:t>
            </a:r>
          </a:p>
          <a:p>
            <a:pPr lvl="1"/>
            <a:r>
              <a:rPr lang="en-US" sz="4700" dirty="0"/>
              <a:t>CNN is easy to train.</a:t>
            </a:r>
          </a:p>
          <a:p>
            <a:pPr lvl="1"/>
            <a:r>
              <a:rPr lang="en-US" sz="4700" dirty="0"/>
              <a:t>Graphics programs often produce better images than generative models. </a:t>
            </a:r>
          </a:p>
          <a:p>
            <a:pPr lvl="1"/>
            <a:r>
              <a:rPr lang="en-US" sz="4700" dirty="0"/>
              <a:t>General framework for many tasks (e.g. </a:t>
            </a:r>
            <a:r>
              <a:rPr lang="en-US" sz="4700" dirty="0" err="1"/>
              <a:t>deblurring</a:t>
            </a:r>
            <a:r>
              <a:rPr lang="en-US" sz="4700" dirty="0"/>
              <a:t>, retargeting, etc.)</a:t>
            </a:r>
          </a:p>
          <a:p>
            <a:r>
              <a:rPr lang="en-US" dirty="0"/>
              <a:t>Cons: </a:t>
            </a:r>
          </a:p>
          <a:p>
            <a:pPr lvl="1"/>
            <a:r>
              <a:rPr lang="en-US" sz="4700" dirty="0"/>
              <a:t>Task-specific: cannot apply pre-trained model to other tasks.</a:t>
            </a:r>
          </a:p>
          <a:p>
            <a:pPr lvl="1"/>
            <a:r>
              <a:rPr lang="en-US" sz="4700" dirty="0"/>
              <a:t>Graphics programs are often non-parametric and non-differentiable.</a:t>
            </a:r>
          </a:p>
          <a:p>
            <a:pPr lvl="1"/>
            <a:r>
              <a:rPr lang="en-US" sz="4700" dirty="0"/>
              <a:t>Graphics programs often require user in the loop:  thus automatically generating results for CNN training is challenging. </a:t>
            </a:r>
          </a:p>
        </p:txBody>
      </p:sp>
    </p:spTree>
    <p:extLst>
      <p:ext uri="{BB962C8B-B14F-4D97-AF65-F5344CB8AC3E}">
        <p14:creationId xmlns:p14="http://schemas.microsoft.com/office/powerpoint/2010/main" val="30060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86408" y="795947"/>
            <a:ext cx="14015493" cy="3448278"/>
            <a:chOff x="68454" y="4684380"/>
            <a:chExt cx="14015493" cy="3448278"/>
          </a:xfrm>
        </p:grpSpPr>
        <p:grpSp>
          <p:nvGrpSpPr>
            <p:cNvPr id="19" name="Group 18"/>
            <p:cNvGrpSpPr/>
            <p:nvPr/>
          </p:nvGrpSpPr>
          <p:grpSpPr>
            <a:xfrm>
              <a:off x="5199695" y="4684380"/>
              <a:ext cx="8884252" cy="3448278"/>
              <a:chOff x="4119575" y="4073253"/>
              <a:chExt cx="10180401" cy="4891198"/>
            </a:xfrm>
          </p:grpSpPr>
          <p:sp>
            <p:nvSpPr>
              <p:cNvPr id="12" name="Rounded Rectangle 11"/>
              <p:cNvSpPr/>
              <p:nvPr/>
            </p:nvSpPr>
            <p:spPr>
              <a:xfrm>
                <a:off x="4119575" y="5061014"/>
                <a:ext cx="2918748"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Realism</a:t>
                </a:r>
              </a:p>
              <a:p>
                <a:pPr algn="ctr">
                  <a:lnSpc>
                    <a:spcPts val="3600"/>
                  </a:lnSpc>
                </a:pPr>
                <a:r>
                  <a:rPr lang="en-US" sz="4200" dirty="0">
                    <a:solidFill>
                      <a:schemeClr val="tx1"/>
                    </a:solidFill>
                    <a:latin typeface="+mj-lt"/>
                    <a:cs typeface="Times New Roman" panose="02020603050405020304" pitchFamily="18" charset="0"/>
                  </a:rPr>
                  <a:t>CNN</a:t>
                </a:r>
              </a:p>
            </p:txBody>
          </p:sp>
          <p:sp>
            <p:nvSpPr>
              <p:cNvPr id="13" name="Rounded Rectangle 12"/>
              <p:cNvSpPr/>
              <p:nvPr/>
            </p:nvSpPr>
            <p:spPr>
              <a:xfrm>
                <a:off x="11392383" y="5061014"/>
                <a:ext cx="2907593" cy="2743200"/>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Image Editing Model</a:t>
                </a:r>
              </a:p>
            </p:txBody>
          </p:sp>
          <p:sp>
            <p:nvSpPr>
              <p:cNvPr id="14" name="Bent Arrow 13"/>
              <p:cNvSpPr/>
              <p:nvPr/>
            </p:nvSpPr>
            <p:spPr>
              <a:xfrm rot="2899464">
                <a:off x="7854521" y="4023047"/>
                <a:ext cx="3154458"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5" name="Title 1"/>
              <p:cNvSpPr txBox="1">
                <a:spLocks/>
              </p:cNvSpPr>
              <p:nvPr/>
            </p:nvSpPr>
            <p:spPr>
              <a:xfrm>
                <a:off x="8200106" y="5512403"/>
                <a:ext cx="2304256" cy="54703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Predict Realism</a:t>
                </a:r>
              </a:p>
            </p:txBody>
          </p:sp>
          <p:sp>
            <p:nvSpPr>
              <p:cNvPr id="16" name="Bent Arrow 15"/>
              <p:cNvSpPr/>
              <p:nvPr/>
            </p:nvSpPr>
            <p:spPr>
              <a:xfrm rot="13699464">
                <a:off x="7651043" y="5718431"/>
                <a:ext cx="3237170" cy="3254869"/>
              </a:xfrm>
              <a:prstGeom prst="bentArrow">
                <a:avLst>
                  <a:gd name="adj1" fmla="val 14963"/>
                  <a:gd name="adj2" fmla="val 15605"/>
                  <a:gd name="adj3" fmla="val 25000"/>
                  <a:gd name="adj4" fmla="val 75000"/>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7" name="Title 1"/>
              <p:cNvSpPr txBox="1">
                <a:spLocks/>
              </p:cNvSpPr>
              <p:nvPr/>
            </p:nvSpPr>
            <p:spPr>
              <a:xfrm>
                <a:off x="7684833" y="6942356"/>
                <a:ext cx="3203494" cy="1298057"/>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Improve </a:t>
                </a:r>
              </a:p>
              <a:p>
                <a:pPr>
                  <a:lnSpc>
                    <a:spcPct val="85000"/>
                  </a:lnSpc>
                </a:pPr>
                <a:r>
                  <a:rPr lang="en-US" sz="3200" i="1" dirty="0">
                    <a:cs typeface="Times New Roman" pitchFamily="18" charset="0"/>
                  </a:rPr>
                  <a:t>Editing</a:t>
                </a:r>
              </a:p>
            </p:txBody>
          </p:sp>
        </p:grpSp>
        <mc:AlternateContent xmlns:mc="http://schemas.openxmlformats.org/markup-compatibility/2006" xmlns:a14="http://schemas.microsoft.com/office/drawing/2010/main">
          <mc:Choice Requires="a14">
            <p:sp>
              <p:nvSpPr>
                <p:cNvPr id="21" name="TextBox 20"/>
                <p:cNvSpPr txBox="1"/>
                <p:nvPr/>
              </p:nvSpPr>
              <p:spPr>
                <a:xfrm>
                  <a:off x="68454" y="5377468"/>
                  <a:ext cx="4824536" cy="1846659"/>
                </a:xfrm>
                <a:prstGeom prst="rect">
                  <a:avLst/>
                </a:prstGeom>
                <a:noFill/>
              </p:spPr>
              <p:txBody>
                <a:bodyPr wrap="square" rtlCol="0">
                  <a:spAutoFit/>
                </a:bodyPr>
                <a:lstStyle/>
                <a:p>
                  <a:pPr algn="ctr"/>
                  <a:r>
                    <a:rPr lang="en-US" sz="3800" b="1" dirty="0">
                      <a:latin typeface="+mj-lt"/>
                    </a:rPr>
                    <a:t>Discriminative Model</a:t>
                  </a:r>
                </a:p>
                <a:p>
                  <a:pPr algn="ctr"/>
                  <a:r>
                    <a:rPr lang="en-US" sz="3800" b="0" dirty="0"/>
                    <a:t>M: </a:t>
                  </a:r>
                  <a14:m>
                    <m:oMath xmlns:m="http://schemas.openxmlformats.org/officeDocument/2006/math">
                      <m:r>
                        <a:rPr lang="en-US" sz="3800" b="0" i="1" smtClean="0">
                          <a:latin typeface="Cambria Math" panose="02040503050406030204" pitchFamily="18" charset="0"/>
                        </a:rPr>
                        <m:t>{</m:t>
                      </m:r>
                      <m:r>
                        <a:rPr lang="en-US" sz="3800" b="0" i="1" smtClean="0">
                          <a:latin typeface="Cambria Math" panose="02040503050406030204" pitchFamily="18" charset="0"/>
                        </a:rPr>
                        <m:t>𝑥</m:t>
                      </m:r>
                      <m:r>
                        <a:rPr lang="en-US" sz="3800" b="0" i="1" smtClean="0">
                          <a:latin typeface="Cambria Math" panose="02040503050406030204" pitchFamily="18" charset="0"/>
                        </a:rPr>
                        <m:t>|</m:t>
                      </m:r>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𝑟𝑒𝑎𝑙</m:t>
                          </m:r>
                        </m:e>
                        <m:e>
                          <m:r>
                            <a:rPr lang="en-US" sz="3800" b="0" i="1" smtClean="0">
                              <a:latin typeface="Cambria Math" panose="02040503050406030204" pitchFamily="18" charset="0"/>
                            </a:rPr>
                            <m:t>𝑥</m:t>
                          </m:r>
                        </m:e>
                      </m:d>
                      <m:r>
                        <a:rPr lang="en-US" sz="3800" b="0" i="1" smtClean="0">
                          <a:latin typeface="Cambria Math" panose="02040503050406030204" pitchFamily="18" charset="0"/>
                        </a:rPr>
                        <m:t>=1}</m:t>
                      </m:r>
                    </m:oMath>
                  </a14:m>
                  <a:endParaRPr lang="en-US" sz="3800" dirty="0">
                    <a:latin typeface="+mj-lt"/>
                  </a:endParaRPr>
                </a:p>
                <a:p>
                  <a:pPr algn="ctr"/>
                  <a:r>
                    <a:rPr lang="en-US" sz="3800" dirty="0"/>
                    <a:t>[ICCV 15’]</a:t>
                  </a:r>
                </a:p>
              </p:txBody>
            </p:sp>
          </mc:Choice>
          <mc:Fallback xmlns="">
            <p:sp>
              <p:nvSpPr>
                <p:cNvPr id="21" name="TextBox 20"/>
                <p:cNvSpPr txBox="1">
                  <a:spLocks noRot="1" noChangeAspect="1" noMove="1" noResize="1" noEditPoints="1" noAdjustHandles="1" noChangeArrowheads="1" noChangeShapeType="1" noTextEdit="1"/>
                </p:cNvSpPr>
                <p:nvPr/>
              </p:nvSpPr>
              <p:spPr>
                <a:xfrm>
                  <a:off x="68454" y="5377468"/>
                  <a:ext cx="4824536" cy="1846659"/>
                </a:xfrm>
                <a:prstGeom prst="rect">
                  <a:avLst/>
                </a:prstGeom>
                <a:blipFill>
                  <a:blip r:embed="rId3"/>
                  <a:stretch>
                    <a:fillRect l="-1643" t="-5281" r="-253" b="-12541"/>
                  </a:stretch>
                </a:blipFill>
              </p:spPr>
              <p:txBody>
                <a:bodyPr/>
                <a:lstStyle/>
                <a:p>
                  <a:r>
                    <a:rPr lang="en-US">
                      <a:noFill/>
                    </a:rPr>
                    <a:t> </a:t>
                  </a:r>
                </a:p>
              </p:txBody>
            </p:sp>
          </mc:Fallback>
        </mc:AlternateContent>
      </p:grpSp>
      <p:grpSp>
        <p:nvGrpSpPr>
          <p:cNvPr id="3" name="Group 2"/>
          <p:cNvGrpSpPr/>
          <p:nvPr/>
        </p:nvGrpSpPr>
        <p:grpSpPr>
          <a:xfrm>
            <a:off x="428500" y="4595985"/>
            <a:ext cx="13773401" cy="3418253"/>
            <a:chOff x="428500" y="4595985"/>
            <a:chExt cx="13773401" cy="3418253"/>
          </a:xfrm>
        </p:grpSpPr>
        <mc:AlternateContent xmlns:mc="http://schemas.openxmlformats.org/markup-compatibility/2006" xmlns:a14="http://schemas.microsoft.com/office/drawing/2010/main">
          <mc:Choice Requires="a14">
            <p:sp>
              <p:nvSpPr>
                <p:cNvPr id="20" name="TextBox 19"/>
                <p:cNvSpPr txBox="1"/>
                <p:nvPr/>
              </p:nvSpPr>
              <p:spPr>
                <a:xfrm>
                  <a:off x="428500" y="5274060"/>
                  <a:ext cx="4099862" cy="2431435"/>
                </a:xfrm>
                <a:prstGeom prst="rect">
                  <a:avLst/>
                </a:prstGeom>
                <a:noFill/>
              </p:spPr>
              <p:txBody>
                <a:bodyPr wrap="square" rtlCol="0">
                  <a:spAutoFit/>
                </a:bodyPr>
                <a:lstStyle/>
                <a:p>
                  <a:pPr algn="ctr"/>
                  <a:r>
                    <a:rPr lang="en-US" sz="3800" b="1" dirty="0"/>
                    <a:t>Generative Model</a:t>
                  </a:r>
                </a:p>
                <a:p>
                  <a:pPr algn="ctr"/>
                  <a:r>
                    <a:rPr lang="en-US" sz="3800" dirty="0"/>
                    <a:t>M: </a:t>
                  </a:r>
                  <a14:m>
                    <m:oMath xmlns:m="http://schemas.openxmlformats.org/officeDocument/2006/math">
                      <m:r>
                        <a:rPr lang="en-US" sz="3800" i="1">
                          <a:latin typeface="Cambria Math" panose="02040503050406030204" pitchFamily="18" charset="0"/>
                        </a:rPr>
                        <m:t>{</m:t>
                      </m:r>
                      <m:r>
                        <a:rPr lang="en-US" sz="3800" i="1">
                          <a:latin typeface="Cambria Math" panose="02040503050406030204" pitchFamily="18" charset="0"/>
                        </a:rPr>
                        <m:t>𝑥</m:t>
                      </m:r>
                      <m:r>
                        <a:rPr lang="en-US" sz="3800" i="1">
                          <a:latin typeface="Cambria Math" panose="02040503050406030204" pitchFamily="18" charset="0"/>
                        </a:rPr>
                        <m:t>|</m:t>
                      </m:r>
                      <m:r>
                        <a:rPr lang="en-US" sz="3800" b="0" i="1" smtClean="0">
                          <a:latin typeface="Cambria Math" panose="02040503050406030204" pitchFamily="18" charset="0"/>
                        </a:rPr>
                        <m:t>𝑥</m:t>
                      </m:r>
                      <m:r>
                        <a:rPr lang="en-US" sz="3800" b="0" i="1" smtClean="0">
                          <a:latin typeface="Cambria Math" panose="02040503050406030204" pitchFamily="18" charset="0"/>
                        </a:rPr>
                        <m:t>=</m:t>
                      </m:r>
                      <m:r>
                        <a:rPr lang="en-US" sz="3800" b="0" i="1" smtClean="0">
                          <a:latin typeface="Cambria Math" panose="02040503050406030204" pitchFamily="18" charset="0"/>
                        </a:rPr>
                        <m:t>𝐺</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𝑧</m:t>
                          </m:r>
                        </m:e>
                      </m:d>
                      <m:r>
                        <a:rPr lang="en-US" sz="3800" i="1">
                          <a:latin typeface="Cambria Math" panose="02040503050406030204" pitchFamily="18" charset="0"/>
                        </a:rPr>
                        <m:t>}</m:t>
                      </m:r>
                    </m:oMath>
                  </a14:m>
                  <a:endParaRPr lang="en-US" sz="3800" dirty="0"/>
                </a:p>
                <a:p>
                  <a:pPr algn="ctr"/>
                  <a:r>
                    <a:rPr lang="en-US" sz="3800" dirty="0"/>
                    <a:t>[SIGGRAPH 14’]</a:t>
                  </a:r>
                </a:p>
                <a:p>
                  <a:pPr algn="ctr"/>
                  <a:r>
                    <a:rPr lang="en-US" sz="3800" dirty="0"/>
                    <a:t>[ECCV 16’]</a:t>
                  </a:r>
                </a:p>
              </p:txBody>
            </p:sp>
          </mc:Choice>
          <mc:Fallback xmlns="">
            <p:sp>
              <p:nvSpPr>
                <p:cNvPr id="20" name="TextBox 19"/>
                <p:cNvSpPr txBox="1">
                  <a:spLocks noRot="1" noChangeAspect="1" noMove="1" noResize="1" noEditPoints="1" noAdjustHandles="1" noChangeArrowheads="1" noChangeShapeType="1" noTextEdit="1"/>
                </p:cNvSpPr>
                <p:nvPr/>
              </p:nvSpPr>
              <p:spPr>
                <a:xfrm>
                  <a:off x="428500" y="5274060"/>
                  <a:ext cx="4099862" cy="2431435"/>
                </a:xfrm>
                <a:prstGeom prst="rect">
                  <a:avLst/>
                </a:prstGeom>
                <a:blipFill>
                  <a:blip r:embed="rId4"/>
                  <a:stretch>
                    <a:fillRect l="-1189" t="-4261" r="-892" b="-9273"/>
                  </a:stretch>
                </a:blipFill>
              </p:spPr>
              <p:txBody>
                <a:bodyPr/>
                <a:lstStyle/>
                <a:p>
                  <a:r>
                    <a:rPr lang="en-US">
                      <a:noFill/>
                    </a:rPr>
                    <a:t> </a:t>
                  </a:r>
                </a:p>
              </p:txBody>
            </p:sp>
          </mc:Fallback>
        </mc:AlternateContent>
        <p:grpSp>
          <p:nvGrpSpPr>
            <p:cNvPr id="41" name="Group 40"/>
            <p:cNvGrpSpPr/>
            <p:nvPr/>
          </p:nvGrpSpPr>
          <p:grpSpPr>
            <a:xfrm>
              <a:off x="4480825" y="4595985"/>
              <a:ext cx="9721076" cy="3418253"/>
              <a:chOff x="4362871" y="944492"/>
              <a:chExt cx="9721076" cy="3418253"/>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1982" y="3018255"/>
                <a:ext cx="1250722" cy="1344490"/>
              </a:xfrm>
              <a:prstGeom prst="rect">
                <a:avLst/>
              </a:prstGeom>
            </p:spPr>
          </p:pic>
          <p:pic>
            <p:nvPicPr>
              <p:cNvPr id="23" name="Picture 22"/>
              <p:cNvPicPr>
                <a:picLocks/>
              </p:cNvPicPr>
              <p:nvPr/>
            </p:nvPicPr>
            <p:blipFill rotWithShape="1">
              <a:blip r:embed="rId6">
                <a:extLst>
                  <a:ext uri="{28A0092B-C50C-407E-A947-70E740481C1C}">
                    <a14:useLocalDpi xmlns:a14="http://schemas.microsoft.com/office/drawing/2010/main" val="0"/>
                  </a:ext>
                </a:extLst>
              </a:blip>
              <a:srcRect r="87300"/>
              <a:stretch/>
            </p:blipFill>
            <p:spPr>
              <a:xfrm>
                <a:off x="5123988" y="944492"/>
                <a:ext cx="1239362" cy="1124570"/>
              </a:xfrm>
              <a:prstGeom prst="rect">
                <a:avLst/>
              </a:prstGeom>
              <a:ln>
                <a:solidFill>
                  <a:schemeClr val="tx1"/>
                </a:solidFill>
              </a:ln>
              <a:effectLst>
                <a:outerShdw blurRad="50800" dist="38100" dir="2700000" algn="tl" rotWithShape="0">
                  <a:prstClr val="black">
                    <a:alpha val="40000"/>
                  </a:prstClr>
                </a:outerShdw>
              </a:effectLst>
            </p:spPr>
          </p:pic>
          <p:pic>
            <p:nvPicPr>
              <p:cNvPr id="25" name="Picture 24"/>
              <p:cNvPicPr>
                <a:picLocks/>
              </p:cNvPicPr>
              <p:nvPr/>
            </p:nvPicPr>
            <p:blipFill rotWithShape="1">
              <a:blip r:embed="rId7">
                <a:extLst>
                  <a:ext uri="{28A0092B-C50C-407E-A947-70E740481C1C}">
                    <a14:useLocalDpi xmlns:a14="http://schemas.microsoft.com/office/drawing/2010/main" val="0"/>
                  </a:ext>
                </a:extLst>
              </a:blip>
              <a:srcRect r="87449"/>
              <a:stretch/>
            </p:blipFill>
            <p:spPr>
              <a:xfrm>
                <a:off x="5124546" y="3071354"/>
                <a:ext cx="1239362" cy="1124570"/>
              </a:xfrm>
              <a:prstGeom prst="rect">
                <a:avLst/>
              </a:prstGeom>
              <a:ln>
                <a:solidFill>
                  <a:schemeClr val="tx1"/>
                </a:solidFill>
              </a:ln>
              <a:effectLst>
                <a:outerShdw blurRad="50800" dist="38100" dir="2700000" algn="tl" rotWithShape="0">
                  <a:prstClr val="black">
                    <a:alpha val="40000"/>
                  </a:prstClr>
                </a:outerShdw>
              </a:effectLst>
            </p:spPr>
          </p:pic>
          <p:sp>
            <p:nvSpPr>
              <p:cNvPr id="27" name="Down Arrow 26"/>
              <p:cNvSpPr>
                <a:spLocks noChangeAspect="1"/>
              </p:cNvSpPr>
              <p:nvPr/>
            </p:nvSpPr>
            <p:spPr>
              <a:xfrm>
                <a:off x="5567232" y="2270015"/>
                <a:ext cx="481716" cy="548640"/>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28" name="Down Arrow 27"/>
              <p:cNvSpPr/>
              <p:nvPr/>
            </p:nvSpPr>
            <p:spPr>
              <a:xfrm rot="16200000">
                <a:off x="6605920" y="3412177"/>
                <a:ext cx="320190" cy="442923"/>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29" name="Down Arrow 28"/>
              <p:cNvSpPr>
                <a:spLocks noChangeAspect="1"/>
              </p:cNvSpPr>
              <p:nvPr/>
            </p:nvSpPr>
            <p:spPr>
              <a:xfrm rot="10800000">
                <a:off x="11299945" y="2270016"/>
                <a:ext cx="481716" cy="548640"/>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30" name="TextBox 29"/>
              <p:cNvSpPr txBox="1"/>
              <p:nvPr/>
            </p:nvSpPr>
            <p:spPr>
              <a:xfrm>
                <a:off x="4362871" y="2338166"/>
                <a:ext cx="858071" cy="192458"/>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Project</a:t>
                </a:r>
              </a:p>
            </p:txBody>
          </p:sp>
          <p:sp>
            <p:nvSpPr>
              <p:cNvPr id="31" name="TextBox 30"/>
              <p:cNvSpPr txBox="1"/>
              <p:nvPr/>
            </p:nvSpPr>
            <p:spPr>
              <a:xfrm>
                <a:off x="12097603" y="2338166"/>
                <a:ext cx="1410284" cy="192458"/>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Edit Transfer</a:t>
                </a:r>
              </a:p>
            </p:txBody>
          </p:sp>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6501" y="3071354"/>
                <a:ext cx="4957446" cy="1124570"/>
              </a:xfrm>
              <a:prstGeom prst="rect">
                <a:avLst/>
              </a:prstGeom>
              <a:ln>
                <a:solidFill>
                  <a:schemeClr val="tx1"/>
                </a:solidFill>
              </a:ln>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6501" y="944492"/>
                <a:ext cx="4957446" cy="1124570"/>
              </a:xfrm>
              <a:prstGeom prst="rect">
                <a:avLst/>
              </a:prstGeom>
              <a:ln>
                <a:solidFill>
                  <a:schemeClr val="tx1"/>
                </a:solidFill>
              </a:ln>
              <a:effectLst>
                <a:outerShdw blurRad="50800" dist="38100" dir="2700000" algn="tl" rotWithShape="0">
                  <a:prstClr val="black">
                    <a:alpha val="40000"/>
                  </a:prstClr>
                </a:outerShdw>
              </a:effectLst>
            </p:spPr>
          </p:pic>
          <p:sp>
            <p:nvSpPr>
              <p:cNvPr id="37" name="TextBox 36"/>
              <p:cNvSpPr txBox="1"/>
              <p:nvPr/>
            </p:nvSpPr>
            <p:spPr>
              <a:xfrm>
                <a:off x="7135079" y="2443220"/>
                <a:ext cx="1189579" cy="202231"/>
              </a:xfrm>
              <a:prstGeom prst="rect">
                <a:avLst/>
              </a:prstGeom>
              <a:noFill/>
            </p:spPr>
            <p:txBody>
              <a:bodyPr wrap="none" rtlCol="0">
                <a:spAutoFit/>
              </a:bodyPr>
              <a:lstStyle/>
              <a:p>
                <a:r>
                  <a:rPr lang="en-US" sz="3000" dirty="0">
                    <a:solidFill>
                      <a:schemeClr val="tx1"/>
                    </a:solidFill>
                    <a:latin typeface="Calibri" panose="020F0502020204030204" pitchFamily="34" charset="0"/>
                    <a:cs typeface="Times New Roman" panose="02020603050405020304" pitchFamily="18" charset="0"/>
                  </a:rPr>
                  <a:t>Editing UI</a:t>
                </a:r>
              </a:p>
            </p:txBody>
          </p:sp>
        </p:grpSp>
      </p:gr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6725" y="6590502"/>
            <a:ext cx="364664" cy="386765"/>
          </a:xfrm>
          <a:prstGeom prst="rect">
            <a:avLst/>
          </a:prstGeom>
        </p:spPr>
      </p:pic>
    </p:spTree>
    <p:extLst>
      <p:ext uri="{BB962C8B-B14F-4D97-AF65-F5344CB8AC3E}">
        <p14:creationId xmlns:p14="http://schemas.microsoft.com/office/powerpoint/2010/main" val="422597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3"/>
                                        </p:tgtEl>
                                        <p:attrNameLst>
                                          <p:attrName>style.opacity</p:attrName>
                                        </p:attrNameLst>
                                      </p:cBhvr>
                                      <p:to>
                                        <p:strVal val="0.25"/>
                                      </p:to>
                                    </p:set>
                                    <p:animEffect filter="image" prLst="opacity: 0.25">
                                      <p:cBhvr rctx="IE">
                                        <p:cTn id="7" dur="indefinite"/>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Natural Image Manifold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1520" y="1920242"/>
                <a:ext cx="13167360" cy="5866965"/>
              </a:xfrm>
            </p:spPr>
            <p:txBody>
              <a:bodyPr>
                <a:normAutofit/>
              </a:bodyPr>
              <a:lstStyle/>
              <a:p>
                <a:r>
                  <a:rPr lang="en-US" dirty="0"/>
                  <a:t>Deep generative models: </a:t>
                </a:r>
                <a14:m>
                  <m:oMath xmlns:m="http://schemas.openxmlformats.org/officeDocument/2006/math">
                    <m:r>
                      <a:rPr lang="en-US" b="0" i="1" smtClean="0">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𝑥</m:t>
                    </m:r>
                  </m:oMath>
                </a14:m>
                <a:endParaRPr lang="en-US" b="0" dirty="0"/>
              </a:p>
              <a:p>
                <a:pPr lvl="1"/>
                <a:r>
                  <a:rPr lang="en-US" sz="3200" dirty="0"/>
                  <a:t>Generative Adversarial Network (</a:t>
                </a:r>
                <a:r>
                  <a:rPr lang="en-US" sz="3200" b="1" dirty="0"/>
                  <a:t>GAN</a:t>
                </a:r>
                <a:r>
                  <a:rPr lang="en-US" sz="3200" dirty="0"/>
                  <a:t>) </a:t>
                </a:r>
              </a:p>
              <a:p>
                <a:pPr marL="731520" lvl="1" indent="0">
                  <a:buNone/>
                </a:pPr>
                <a:r>
                  <a:rPr lang="en-US" sz="3200" dirty="0"/>
                  <a:t>     [Goodfellow et al. 2014] [Radford et al. 2015]</a:t>
                </a:r>
              </a:p>
              <a:p>
                <a:pPr lvl="1"/>
                <a:r>
                  <a:rPr lang="en-US" sz="3200" dirty="0"/>
                  <a:t>Laplacian GAN [Denton et al 2015]</a:t>
                </a:r>
              </a:p>
              <a:p>
                <a:pPr lvl="1"/>
                <a:r>
                  <a:rPr lang="en-US" sz="3200" dirty="0"/>
                  <a:t>Variational Auto-Encoder (</a:t>
                </a:r>
                <a:r>
                  <a:rPr lang="en-US" sz="3200" b="1" dirty="0"/>
                  <a:t>VAE</a:t>
                </a:r>
                <a:r>
                  <a:rPr lang="en-US" sz="3200" dirty="0"/>
                  <a:t>)  [</a:t>
                </a:r>
                <a:r>
                  <a:rPr lang="en-US" sz="3200" dirty="0" err="1"/>
                  <a:t>Kingma</a:t>
                </a:r>
                <a:r>
                  <a:rPr lang="en-US" sz="3200" dirty="0"/>
                  <a:t> and Welling 2013]</a:t>
                </a:r>
              </a:p>
              <a:p>
                <a:pPr lvl="1"/>
                <a:r>
                  <a:rPr lang="en-US" sz="3200" dirty="0"/>
                  <a:t>DRAW (Recurrent Neural Network) [</a:t>
                </a:r>
                <a:r>
                  <a:rPr lang="en-US" sz="3200" dirty="0" err="1"/>
                  <a:t>Gregor</a:t>
                </a:r>
                <a:r>
                  <a:rPr lang="en-US" sz="3200" dirty="0"/>
                  <a:t> et al 2015]</a:t>
                </a:r>
              </a:p>
              <a:p>
                <a:pPr lvl="1"/>
                <a:r>
                  <a:rPr lang="en-US" sz="3200" dirty="0"/>
                  <a:t>…</a:t>
                </a:r>
              </a:p>
              <a:p>
                <a:pPr marL="731520" lvl="1" indent="0">
                  <a:buNone/>
                </a:pPr>
                <a:endParaRPr lang="en-US" sz="3200" dirty="0"/>
              </a:p>
              <a:p>
                <a:pPr marL="731520" lvl="1" indent="0">
                  <a:buNone/>
                </a:pPr>
                <a:endParaRPr lang="en-US" sz="32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1520" y="1920242"/>
                <a:ext cx="13167360" cy="5866965"/>
              </a:xfrm>
              <a:blipFill rotWithShape="0">
                <a:blip r:embed="rId4"/>
                <a:stretch>
                  <a:fillRect l="-1620" t="-197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941746801"/>
      </p:ext>
    </p:extLst>
  </p:cSld>
  <p:clrMapOvr>
    <a:masterClrMapping/>
  </p:clrMapOvr>
  <mc:AlternateContent xmlns:mc="http://schemas.openxmlformats.org/markup-compatibility/2006" xmlns:p14="http://schemas.microsoft.com/office/powerpoint/2010/main">
    <mc:Choice Requires="p14">
      <p:transition spd="slow" p14:dur="2000" advTm="44344"/>
    </mc:Choice>
    <mc:Fallback xmlns="">
      <p:transition spd="slow" advTm="44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233" y="4328307"/>
            <a:ext cx="3251200" cy="3251200"/>
          </a:xfrm>
          <a:prstGeom prst="rect">
            <a:avLst/>
          </a:prstGeom>
        </p:spPr>
      </p:pic>
      <p:sp>
        <p:nvSpPr>
          <p:cNvPr id="2" name="Title 1"/>
          <p:cNvSpPr>
            <a:spLocks noGrp="1"/>
          </p:cNvSpPr>
          <p:nvPr>
            <p:ph type="title"/>
          </p:nvPr>
        </p:nvSpPr>
        <p:spPr/>
        <p:txBody>
          <a:bodyPr>
            <a:normAutofit/>
          </a:bodyPr>
          <a:lstStyle/>
          <a:p>
            <a:r>
              <a:rPr lang="en-US" dirty="0"/>
              <a:t>Learning Natural Image Manifold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1520" y="1920243"/>
                <a:ext cx="13167360" cy="2214260"/>
              </a:xfrm>
            </p:spPr>
            <p:txBody>
              <a:bodyPr/>
              <a:lstStyle/>
              <a:p>
                <a:r>
                  <a:rPr lang="en-US" dirty="0"/>
                  <a:t>Deep generative models: </a:t>
                </a:r>
                <a14:m>
                  <m:oMath xmlns:m="http://schemas.openxmlformats.org/officeDocument/2006/math">
                    <m:r>
                      <a:rPr lang="en-US" b="0" i="1" smtClean="0">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𝑥</m:t>
                    </m:r>
                  </m:oMath>
                </a14:m>
                <a:endParaRPr lang="en-US" b="0" dirty="0"/>
              </a:p>
              <a:p>
                <a:pPr lvl="1"/>
                <a:r>
                  <a:rPr lang="en-US" sz="3200" dirty="0"/>
                  <a:t>Generative Adversarial Network (</a:t>
                </a:r>
                <a:r>
                  <a:rPr lang="en-US" sz="3200" b="1" dirty="0"/>
                  <a:t>GAN</a:t>
                </a:r>
                <a:r>
                  <a:rPr lang="en-US" sz="3200" dirty="0"/>
                  <a:t>) </a:t>
                </a:r>
              </a:p>
              <a:p>
                <a:pPr marL="731520" lvl="1" indent="0">
                  <a:buNone/>
                </a:pPr>
                <a:r>
                  <a:rPr lang="en-US" sz="3200" dirty="0"/>
                  <a:t>     [Goodfellow et al. 2014] [Radford et al. 2015]</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1520" y="1920243"/>
                <a:ext cx="13167360" cy="2214260"/>
              </a:xfrm>
              <a:blipFill rotWithShape="0">
                <a:blip r:embed="rId5"/>
                <a:stretch>
                  <a:fillRect l="-1620" t="-5234" b="-2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194520" y="5122912"/>
                <a:ext cx="5752933" cy="1661993"/>
              </a:xfrm>
              <a:prstGeom prst="rect">
                <a:avLst/>
              </a:prstGeom>
              <a:noFill/>
              <a:ln w="57150">
                <a:solidFill>
                  <a:schemeClr val="tx1"/>
                </a:solidFill>
                <a:prstDash val="sysDash"/>
              </a:ln>
            </p:spPr>
            <p:txBody>
              <a:bodyPr wrap="square" rtlCol="0">
                <a:spAutoFit/>
              </a:bodyPr>
              <a:lstStyle/>
              <a:p>
                <a:pPr algn="ctr"/>
                <a:r>
                  <a:rPr lang="en-US" sz="3400" b="1" i="1" dirty="0">
                    <a:solidFill>
                      <a:schemeClr val="tx1"/>
                    </a:solidFill>
                    <a:latin typeface="Calibri" panose="020F0502020204030204" pitchFamily="34" charset="0"/>
                    <a:cs typeface="Times New Roman" panose="02020603050405020304" pitchFamily="18" charset="0"/>
                  </a:rPr>
                  <a:t>Generative </a:t>
                </a:r>
                <a:r>
                  <a:rPr lang="en-US" sz="3400" b="1" i="1" dirty="0">
                    <a:latin typeface="Calibri" panose="020F0502020204030204" pitchFamily="34" charset="0"/>
                    <a:cs typeface="Times New Roman" panose="02020603050405020304" pitchFamily="18" charset="0"/>
                  </a:rPr>
                  <a:t>network </a:t>
                </a:r>
                <a:r>
                  <a:rPr lang="en-US" sz="3400" b="1" i="1" dirty="0">
                    <a:solidFill>
                      <a:schemeClr val="tx1"/>
                    </a:solidFill>
                    <a:latin typeface="Calibri" panose="020F0502020204030204" pitchFamily="34" charset="0"/>
                    <a:cs typeface="Times New Roman" panose="02020603050405020304" pitchFamily="18" charset="0"/>
                  </a:rPr>
                  <a:t> x </a:t>
                </a:r>
                <a14:m>
                  <m:oMath xmlns:m="http://schemas.openxmlformats.org/officeDocument/2006/math">
                    <m:r>
                      <a:rPr lang="en-US" sz="3400" b="1" i="1" dirty="0" smtClean="0">
                        <a:solidFill>
                          <a:schemeClr val="tx1"/>
                        </a:solidFill>
                        <a:latin typeface="Cambria Math" panose="02040503050406030204" pitchFamily="18" charset="0"/>
                        <a:cs typeface="Times New Roman" panose="02020603050405020304" pitchFamily="18" charset="0"/>
                      </a:rPr>
                      <m:t>=</m:t>
                    </m:r>
                    <m:r>
                      <a:rPr lang="en-US" sz="3400" b="1" i="1" dirty="0" smtClean="0">
                        <a:solidFill>
                          <a:schemeClr val="tx1"/>
                        </a:solidFill>
                        <a:latin typeface="Cambria Math" panose="02040503050406030204" pitchFamily="18" charset="0"/>
                        <a:cs typeface="Times New Roman" panose="02020603050405020304" pitchFamily="18" charset="0"/>
                      </a:rPr>
                      <m:t>𝑮</m:t>
                    </m:r>
                    <m:r>
                      <a:rPr lang="en-US" sz="3400" b="1" i="1" dirty="0" smtClean="0">
                        <a:solidFill>
                          <a:schemeClr val="tx1"/>
                        </a:solidFill>
                        <a:latin typeface="Cambria Math" panose="02040503050406030204" pitchFamily="18" charset="0"/>
                        <a:cs typeface="Times New Roman" panose="02020603050405020304" pitchFamily="18" charset="0"/>
                      </a:rPr>
                      <m:t>(</m:t>
                    </m:r>
                    <m:r>
                      <a:rPr lang="en-US" sz="3400" b="1" i="1" dirty="0" smtClean="0">
                        <a:solidFill>
                          <a:schemeClr val="tx1"/>
                        </a:solidFill>
                        <a:latin typeface="Cambria Math" panose="02040503050406030204" pitchFamily="18" charset="0"/>
                        <a:cs typeface="Times New Roman" panose="02020603050405020304" pitchFamily="18" charset="0"/>
                      </a:rPr>
                      <m:t>𝒛</m:t>
                    </m:r>
                    <m:r>
                      <a:rPr lang="en-US" sz="3400" b="1" i="1" dirty="0" smtClean="0">
                        <a:solidFill>
                          <a:schemeClr val="tx1"/>
                        </a:solidFill>
                        <a:latin typeface="Cambria Math" panose="02040503050406030204" pitchFamily="18" charset="0"/>
                        <a:cs typeface="Times New Roman" panose="02020603050405020304" pitchFamily="18" charset="0"/>
                      </a:rPr>
                      <m:t>)</m:t>
                    </m:r>
                  </m:oMath>
                </a14:m>
                <a:endParaRPr lang="en-US" sz="3400" b="1" i="1" dirty="0">
                  <a:solidFill>
                    <a:schemeClr val="tx1"/>
                  </a:solidFill>
                  <a:latin typeface="Calibri" panose="020F0502020204030204" pitchFamily="34" charset="0"/>
                  <a:cs typeface="Times New Roman" panose="02020603050405020304" pitchFamily="18" charset="0"/>
                </a:endParaRPr>
              </a:p>
              <a:p>
                <a:pPr algn="ctr"/>
                <a:r>
                  <a:rPr lang="en-US" sz="3400" dirty="0">
                    <a:solidFill>
                      <a:schemeClr val="tx1"/>
                    </a:solidFill>
                    <a:latin typeface="Calibri" panose="020F0502020204030204" pitchFamily="34" charset="0"/>
                    <a:cs typeface="Times New Roman" panose="02020603050405020304" pitchFamily="18" charset="0"/>
                  </a:rPr>
                  <a:t>Trained to generate an image x given a latent sample vector z</a:t>
                </a:r>
              </a:p>
            </p:txBody>
          </p:sp>
        </mc:Choice>
        <mc:Fallback xmlns="">
          <p:sp>
            <p:nvSpPr>
              <p:cNvPr id="6" name="TextBox 5"/>
              <p:cNvSpPr txBox="1">
                <a:spLocks noRot="1" noChangeAspect="1" noMove="1" noResize="1" noEditPoints="1" noAdjustHandles="1" noChangeArrowheads="1" noChangeShapeType="1" noTextEdit="1"/>
              </p:cNvSpPr>
              <p:nvPr/>
            </p:nvSpPr>
            <p:spPr>
              <a:xfrm>
                <a:off x="1194520" y="5122912"/>
                <a:ext cx="5752933" cy="1661993"/>
              </a:xfrm>
              <a:prstGeom prst="rect">
                <a:avLst/>
              </a:prstGeom>
              <a:blipFill rotWithShape="0">
                <a:blip r:embed="rId6"/>
                <a:stretch>
                  <a:fillRect l="-944" t="-3191" r="-2518" b="-9929"/>
                </a:stretch>
              </a:blipFill>
              <a:ln w="57150">
                <a:solidFill>
                  <a:schemeClr val="tx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228176" y="5122911"/>
                <a:ext cx="5752933" cy="1661993"/>
              </a:xfrm>
              <a:prstGeom prst="rect">
                <a:avLst/>
              </a:prstGeom>
              <a:noFill/>
              <a:ln w="57150">
                <a:solidFill>
                  <a:schemeClr val="tx1"/>
                </a:solidFill>
                <a:prstDash val="sysDash"/>
              </a:ln>
            </p:spPr>
            <p:txBody>
              <a:bodyPr wrap="square" rtlCol="0">
                <a:spAutoFit/>
              </a:bodyPr>
              <a:lstStyle/>
              <a:p>
                <a:pPr algn="ctr"/>
                <a:r>
                  <a:rPr lang="en-US" sz="3400" b="1" i="1" dirty="0">
                    <a:solidFill>
                      <a:schemeClr val="tx1"/>
                    </a:solidFill>
                    <a:latin typeface="Calibri" panose="020F0502020204030204" pitchFamily="34" charset="0"/>
                    <a:cs typeface="Times New Roman" panose="02020603050405020304" pitchFamily="18" charset="0"/>
                  </a:rPr>
                  <a:t>Discriminative network </a:t>
                </a:r>
                <a14:m>
                  <m:oMath xmlns:m="http://schemas.openxmlformats.org/officeDocument/2006/math">
                    <m:r>
                      <a:rPr lang="en-US" sz="3400" b="1" i="1" dirty="0" smtClean="0">
                        <a:solidFill>
                          <a:schemeClr val="tx1"/>
                        </a:solidFill>
                        <a:latin typeface="Cambria Math" panose="02040503050406030204" pitchFamily="18" charset="0"/>
                        <a:cs typeface="Times New Roman" panose="02020603050405020304" pitchFamily="18" charset="0"/>
                      </a:rPr>
                      <m:t>𝑫</m:t>
                    </m:r>
                    <m:d>
                      <m:dPr>
                        <m:ctrlPr>
                          <a:rPr lang="en-US" sz="3400" b="1" i="1" dirty="0" smtClean="0">
                            <a:solidFill>
                              <a:schemeClr val="tx1"/>
                            </a:solidFill>
                            <a:latin typeface="Cambria Math" panose="02040503050406030204" pitchFamily="18" charset="0"/>
                            <a:cs typeface="Times New Roman" panose="02020603050405020304" pitchFamily="18" charset="0"/>
                          </a:rPr>
                        </m:ctrlPr>
                      </m:dPr>
                      <m:e>
                        <m:r>
                          <a:rPr lang="en-US" sz="3400" b="1" i="1" dirty="0" smtClean="0">
                            <a:solidFill>
                              <a:schemeClr val="tx1"/>
                            </a:solidFill>
                            <a:latin typeface="Cambria Math" panose="02040503050406030204" pitchFamily="18" charset="0"/>
                            <a:cs typeface="Times New Roman" panose="02020603050405020304" pitchFamily="18" charset="0"/>
                          </a:rPr>
                          <m:t>𝒙</m:t>
                        </m:r>
                      </m:e>
                    </m:d>
                  </m:oMath>
                </a14:m>
                <a:endParaRPr lang="en-US" sz="3400" b="1" i="1" dirty="0">
                  <a:solidFill>
                    <a:schemeClr val="tx1"/>
                  </a:solidFill>
                  <a:latin typeface="Calibri" panose="020F0502020204030204" pitchFamily="34" charset="0"/>
                  <a:cs typeface="Times New Roman" panose="02020603050405020304" pitchFamily="18" charset="0"/>
                </a:endParaRPr>
              </a:p>
              <a:p>
                <a:pPr algn="ctr"/>
                <a:r>
                  <a:rPr lang="en-US" sz="3400" dirty="0">
                    <a:solidFill>
                      <a:schemeClr val="tx1"/>
                    </a:solidFill>
                    <a:latin typeface="Calibri" panose="020F0502020204030204" pitchFamily="34" charset="0"/>
                    <a:cs typeface="Times New Roman" panose="02020603050405020304" pitchFamily="18" charset="0"/>
                  </a:rPr>
                  <a:t>Trained to distinguish between real and generated samples</a:t>
                </a:r>
              </a:p>
            </p:txBody>
          </p:sp>
        </mc:Choice>
        <mc:Fallback xmlns="">
          <p:sp>
            <p:nvSpPr>
              <p:cNvPr id="7" name="TextBox 6"/>
              <p:cNvSpPr txBox="1">
                <a:spLocks noRot="1" noChangeAspect="1" noMove="1" noResize="1" noEditPoints="1" noAdjustHandles="1" noChangeArrowheads="1" noChangeShapeType="1" noTextEdit="1"/>
              </p:cNvSpPr>
              <p:nvPr/>
            </p:nvSpPr>
            <p:spPr>
              <a:xfrm>
                <a:off x="8228176" y="5122911"/>
                <a:ext cx="5752933" cy="1661993"/>
              </a:xfrm>
              <a:prstGeom prst="rect">
                <a:avLst/>
              </a:prstGeom>
              <a:blipFill rotWithShape="0">
                <a:blip r:embed="rId7"/>
                <a:stretch>
                  <a:fillRect l="-945" t="-3191" r="-2521" b="-9929"/>
                </a:stretch>
              </a:blipFill>
              <a:ln w="57150">
                <a:solidFill>
                  <a:schemeClr val="tx1"/>
                </a:solidFill>
                <a:prstDash val="sysDash"/>
              </a:ln>
            </p:spPr>
            <p:txBody>
              <a:bodyPr/>
              <a:lstStyle/>
              <a:p>
                <a:r>
                  <a:rPr lang="en-US">
                    <a:noFill/>
                  </a:rPr>
                  <a:t> </a:t>
                </a:r>
              </a:p>
            </p:txBody>
          </p:sp>
        </mc:Fallback>
      </mc:AlternateContent>
      <p:sp>
        <p:nvSpPr>
          <p:cNvPr id="4" name="Oval 3"/>
          <p:cNvSpPr/>
          <p:nvPr/>
        </p:nvSpPr>
        <p:spPr>
          <a:xfrm>
            <a:off x="10780607" y="1981152"/>
            <a:ext cx="648072" cy="864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11428679" y="2413200"/>
            <a:ext cx="3510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802619" y="2120813"/>
            <a:ext cx="2700226" cy="584775"/>
          </a:xfrm>
          <a:prstGeom prst="rect">
            <a:avLst/>
          </a:prstGeom>
          <a:noFill/>
        </p:spPr>
        <p:txBody>
          <a:bodyPr wrap="none" rtlCol="0">
            <a:spAutoFit/>
          </a:bodyPr>
          <a:lstStyle/>
          <a:p>
            <a:r>
              <a:rPr lang="en-US" altLang="zh-CN" sz="3200" dirty="0">
                <a:solidFill>
                  <a:srgbClr val="FF0000"/>
                </a:solidFill>
              </a:rPr>
              <a:t>Natural Images</a:t>
            </a:r>
          </a:p>
        </p:txBody>
      </p:sp>
      <p:sp>
        <p:nvSpPr>
          <p:cNvPr id="14" name="Oval 13"/>
          <p:cNvSpPr/>
          <p:nvPr/>
        </p:nvSpPr>
        <p:spPr>
          <a:xfrm>
            <a:off x="9595392" y="1981152"/>
            <a:ext cx="648072" cy="86409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15" name="Straight Arrow Connector 14"/>
          <p:cNvCxnSpPr/>
          <p:nvPr/>
        </p:nvCxnSpPr>
        <p:spPr>
          <a:xfrm>
            <a:off x="9919428" y="2845248"/>
            <a:ext cx="0" cy="40545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9736415" y="3250704"/>
                <a:ext cx="4588692" cy="6067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00B050"/>
                          </a:solidFill>
                          <a:latin typeface="Cambria Math" panose="02040503050406030204" pitchFamily="18" charset="0"/>
                        </a:rPr>
                        <m:t>𝑁</m:t>
                      </m:r>
                      <m:d>
                        <m:dPr>
                          <m:ctrlPr>
                            <a:rPr lang="en-US" sz="3200" i="1" dirty="0" smtClean="0">
                              <a:solidFill>
                                <a:srgbClr val="00B050"/>
                              </a:solidFill>
                              <a:latin typeface="Cambria Math" panose="02040503050406030204" pitchFamily="18" charset="0"/>
                            </a:rPr>
                          </m:ctrlPr>
                        </m:dPr>
                        <m:e>
                          <m:r>
                            <a:rPr lang="en-US" sz="3200" i="1" dirty="0" smtClean="0">
                              <a:solidFill>
                                <a:srgbClr val="00B050"/>
                              </a:solidFill>
                              <a:latin typeface="Cambria Math" panose="02040503050406030204" pitchFamily="18" charset="0"/>
                            </a:rPr>
                            <m:t>0, </m:t>
                          </m:r>
                          <m:r>
                            <m:rPr>
                              <m:sty m:val="p"/>
                            </m:rPr>
                            <a:rPr lang="en-US" sz="3200" b="0" i="0" dirty="0" smtClean="0">
                              <a:solidFill>
                                <a:srgbClr val="00B050"/>
                              </a:solidFill>
                              <a:latin typeface="Cambria Math" panose="02040503050406030204" pitchFamily="18" charset="0"/>
                            </a:rPr>
                            <m:t>Σ</m:t>
                          </m:r>
                        </m:e>
                      </m:d>
                      <m:r>
                        <a:rPr lang="en-US" sz="3200" b="0" i="0" dirty="0" smtClean="0">
                          <a:solidFill>
                            <a:srgbClr val="00B050"/>
                          </a:solidFill>
                          <a:latin typeface="Cambria Math" panose="02040503050406030204" pitchFamily="18" charset="0"/>
                        </a:rPr>
                        <m:t>, </m:t>
                      </m:r>
                      <m:r>
                        <m:rPr>
                          <m:sty m:val="p"/>
                        </m:rPr>
                        <a:rPr lang="en-US" sz="3200" b="0" i="0" dirty="0" smtClean="0">
                          <a:solidFill>
                            <a:srgbClr val="00B050"/>
                          </a:solidFill>
                          <a:latin typeface="Cambria Math" panose="02040503050406030204" pitchFamily="18" charset="0"/>
                        </a:rPr>
                        <m:t>Unif</m:t>
                      </m:r>
                      <m:sSup>
                        <m:sSupPr>
                          <m:ctrlPr>
                            <a:rPr lang="en-US" sz="3200" b="0" i="1" dirty="0" smtClean="0">
                              <a:solidFill>
                                <a:srgbClr val="00B050"/>
                              </a:solidFill>
                              <a:latin typeface="Cambria Math" panose="02040503050406030204" pitchFamily="18" charset="0"/>
                            </a:rPr>
                          </m:ctrlPr>
                        </m:sSupPr>
                        <m:e>
                          <m:d>
                            <m:dPr>
                              <m:begChr m:val="["/>
                              <m:endChr m:val="]"/>
                              <m:ctrlPr>
                                <a:rPr lang="en-US" sz="3200" b="0" i="1" dirty="0" smtClean="0">
                                  <a:solidFill>
                                    <a:srgbClr val="00B050"/>
                                  </a:solidFill>
                                  <a:latin typeface="Cambria Math" panose="02040503050406030204" pitchFamily="18" charset="0"/>
                                </a:rPr>
                              </m:ctrlPr>
                            </m:dPr>
                            <m:e>
                              <m:r>
                                <a:rPr lang="en-US" sz="3200" b="0" i="0" dirty="0" smtClean="0">
                                  <a:solidFill>
                                    <a:srgbClr val="00B050"/>
                                  </a:solidFill>
                                  <a:latin typeface="Cambria Math" panose="02040503050406030204" pitchFamily="18" charset="0"/>
                                </a:rPr>
                                <m:t>−1, 1</m:t>
                              </m:r>
                            </m:e>
                          </m:d>
                        </m:e>
                        <m:sup>
                          <m:r>
                            <m:rPr>
                              <m:sty m:val="p"/>
                            </m:rPr>
                            <a:rPr lang="en-US" sz="3200" b="0" i="0" dirty="0" smtClean="0">
                              <a:solidFill>
                                <a:srgbClr val="00B050"/>
                              </a:solidFill>
                              <a:latin typeface="Cambria Math" panose="02040503050406030204" pitchFamily="18" charset="0"/>
                            </a:rPr>
                            <m:t>d</m:t>
                          </m:r>
                        </m:sup>
                      </m:sSup>
                      <m:r>
                        <a:rPr lang="en-US" sz="3200" b="0" i="0" dirty="0" smtClean="0">
                          <a:solidFill>
                            <a:srgbClr val="00B050"/>
                          </a:solidFill>
                          <a:latin typeface="Cambria Math" panose="02040503050406030204" pitchFamily="18" charset="0"/>
                        </a:rPr>
                        <m:t>, </m:t>
                      </m:r>
                      <m:r>
                        <m:rPr>
                          <m:sty m:val="p"/>
                        </m:rPr>
                        <a:rPr lang="en-US" sz="3200" b="0" i="0" dirty="0" smtClean="0">
                          <a:solidFill>
                            <a:srgbClr val="00B050"/>
                          </a:solidFill>
                          <a:latin typeface="Cambria Math" panose="02040503050406030204" pitchFamily="18" charset="0"/>
                        </a:rPr>
                        <m:t>etc</m:t>
                      </m:r>
                      <m:r>
                        <a:rPr lang="en-US" sz="3200" b="0" i="0" dirty="0" smtClean="0">
                          <a:solidFill>
                            <a:srgbClr val="00B050"/>
                          </a:solidFill>
                          <a:latin typeface="Cambria Math" panose="02040503050406030204" pitchFamily="18" charset="0"/>
                        </a:rPr>
                        <m:t>.</m:t>
                      </m:r>
                    </m:oMath>
                  </m:oMathPara>
                </a14:m>
                <a:endParaRPr lang="en-US" sz="3200" dirty="0">
                  <a:solidFill>
                    <a:srgbClr val="00B05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9736415" y="3250704"/>
                <a:ext cx="4588692" cy="606769"/>
              </a:xfrm>
              <a:prstGeom prst="rect">
                <a:avLst/>
              </a:prstGeom>
              <a:blipFill rotWithShape="0">
                <a:blip r:embed="rId8"/>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5827515"/>
      </p:ext>
    </p:extLst>
  </p:cSld>
  <p:clrMapOvr>
    <a:masterClrMapping/>
  </p:clrMapOvr>
  <mc:AlternateContent xmlns:mc="http://schemas.openxmlformats.org/markup-compatibility/2006" xmlns:p14="http://schemas.microsoft.com/office/powerpoint/2010/main">
    <mc:Choice Requires="p14">
      <p:transition spd="slow" p14:dur="2000" advTm="145337"/>
    </mc:Choice>
    <mc:Fallback xmlns="">
      <p:transition spd="slow" advTm="1453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12" grpId="0"/>
      <p:bldP spid="14" grpId="0" animBg="1"/>
      <p:bldP spid="14" grpId="1" animBg="1"/>
      <p:bldP spid="16" grpId="0"/>
      <p:bldP spid="1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GAN as Manifold Approximation</a:t>
            </a:r>
          </a:p>
        </p:txBody>
      </p:sp>
      <p:sp>
        <p:nvSpPr>
          <p:cNvPr id="22" name="TextBox 21"/>
          <p:cNvSpPr txBox="1"/>
          <p:nvPr/>
        </p:nvSpPr>
        <p:spPr>
          <a:xfrm>
            <a:off x="1869329" y="6706835"/>
            <a:ext cx="4536504" cy="1077218"/>
          </a:xfrm>
          <a:prstGeom prst="rect">
            <a:avLst/>
          </a:prstGeom>
          <a:noFill/>
        </p:spPr>
        <p:txBody>
          <a:bodyPr wrap="square" rtlCol="0">
            <a:spAutoFit/>
          </a:bodyPr>
          <a:lstStyle/>
          <a:p>
            <a:pPr algn="ctr"/>
            <a:r>
              <a:rPr lang="en-US" sz="3200" dirty="0">
                <a:solidFill>
                  <a:schemeClr val="tx1"/>
                </a:solidFill>
                <a:latin typeface="Calibri" panose="020F0502020204030204" pitchFamily="34" charset="0"/>
                <a:cs typeface="Times New Roman" panose="02020603050405020304" pitchFamily="18" charset="0"/>
              </a:rPr>
              <a:t>Sample </a:t>
            </a:r>
            <a:r>
              <a:rPr lang="en-US" altLang="zh-CN" sz="3200" dirty="0">
                <a:solidFill>
                  <a:schemeClr val="tx1"/>
                </a:solidFill>
                <a:latin typeface="Calibri" panose="020F0502020204030204" pitchFamily="34" charset="0"/>
                <a:cs typeface="Times New Roman" panose="02020603050405020304" pitchFamily="18" charset="0"/>
              </a:rPr>
              <a:t>training images </a:t>
            </a:r>
          </a:p>
          <a:p>
            <a:pPr algn="ctr"/>
            <a:r>
              <a:rPr lang="en-US" sz="3200" dirty="0">
                <a:latin typeface="Calibri" panose="020F0502020204030204" pitchFamily="34" charset="0"/>
                <a:cs typeface="Times New Roman" panose="02020603050405020304" pitchFamily="18" charset="0"/>
              </a:rPr>
              <a:t>from “Amazon Shirts”</a:t>
            </a:r>
            <a:endParaRPr lang="en-US" sz="3200" dirty="0">
              <a:solidFill>
                <a:schemeClr val="tx1"/>
              </a:solidFill>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p:cNvSpPr txBox="1"/>
              <p:nvPr/>
            </p:nvSpPr>
            <p:spPr>
              <a:xfrm>
                <a:off x="8514653" y="6695728"/>
                <a:ext cx="4236865" cy="1077218"/>
              </a:xfrm>
              <a:prstGeom prst="rect">
                <a:avLst/>
              </a:prstGeom>
              <a:noFill/>
            </p:spPr>
            <p:txBody>
              <a:bodyPr wrap="none" rtlCol="0">
                <a:spAutoFit/>
              </a:bodyPr>
              <a:lstStyle/>
              <a:p>
                <a:pPr algn="ctr"/>
                <a:r>
                  <a:rPr lang="en-US" sz="3200" dirty="0">
                    <a:solidFill>
                      <a:schemeClr val="tx1"/>
                    </a:solidFill>
                    <a:latin typeface="Calibri" panose="020F0502020204030204" pitchFamily="34" charset="0"/>
                    <a:cs typeface="Times New Roman" panose="02020603050405020304" pitchFamily="18" charset="0"/>
                  </a:rPr>
                  <a:t>Random image samples </a:t>
                </a:r>
              </a:p>
              <a:p>
                <a:pPr algn="ctr"/>
                <a:r>
                  <a:rPr lang="en-US" sz="3200" dirty="0">
                    <a:solidFill>
                      <a:schemeClr val="tx1"/>
                    </a:solidFill>
                    <a:latin typeface="Calibri" panose="020F0502020204030204" pitchFamily="34" charset="0"/>
                    <a:cs typeface="Times New Roman" panose="02020603050405020304" pitchFamily="18" charset="0"/>
                  </a:rPr>
                  <a:t>from Generator </a:t>
                </a:r>
                <a14:m>
                  <m:oMath xmlns:m="http://schemas.openxmlformats.org/officeDocument/2006/math">
                    <m:r>
                      <m:rPr>
                        <m:sty m:val="p"/>
                      </m:rPr>
                      <a:rPr lang="en-US" altLang="zh-CN" sz="3200" i="1" dirty="0">
                        <a:latin typeface="Cambria Math" panose="02040503050406030204" pitchFamily="18" charset="0"/>
                        <a:cs typeface="Times New Roman" panose="02020603050405020304" pitchFamily="18" charset="0"/>
                      </a:rPr>
                      <m:t>G</m:t>
                    </m:r>
                    <m:r>
                      <a:rPr lang="en-US" altLang="zh-CN" sz="3200" i="1" dirty="0">
                        <a:latin typeface="Cambria Math" panose="02040503050406030204" pitchFamily="18" charset="0"/>
                        <a:cs typeface="Times New Roman" panose="02020603050405020304" pitchFamily="18" charset="0"/>
                      </a:rPr>
                      <m:t>(</m:t>
                    </m:r>
                    <m:r>
                      <m:rPr>
                        <m:sty m:val="p"/>
                      </m:rPr>
                      <a:rPr lang="en-US" altLang="zh-CN" sz="3200" i="1" dirty="0" smtClean="0">
                        <a:latin typeface="Cambria Math" panose="02040503050406030204" pitchFamily="18" charset="0"/>
                        <a:cs typeface="Times New Roman" panose="02020603050405020304" pitchFamily="18" charset="0"/>
                      </a:rPr>
                      <m:t>z</m:t>
                    </m:r>
                  </m:oMath>
                </a14:m>
                <a:r>
                  <a:rPr lang="en-US" sz="3200" dirty="0">
                    <a:solidFill>
                      <a:schemeClr val="tx1"/>
                    </a:solidFill>
                    <a:latin typeface="Calibri" panose="020F0502020204030204" pitchFamily="34" charset="0"/>
                    <a:cs typeface="Times New Roman" panose="02020603050405020304" pitchFamily="18" charset="0"/>
                  </a:rPr>
                  <a:t>)</a:t>
                </a:r>
              </a:p>
            </p:txBody>
          </p:sp>
        </mc:Choice>
        <mc:Fallback xmlns="">
          <p:sp>
            <p:nvSpPr>
              <p:cNvPr id="23" name="TextBox 22"/>
              <p:cNvSpPr txBox="1">
                <a:spLocks noRot="1" noChangeAspect="1" noMove="1" noResize="1" noEditPoints="1" noAdjustHandles="1" noChangeArrowheads="1" noChangeShapeType="1" noTextEdit="1"/>
              </p:cNvSpPr>
              <p:nvPr/>
            </p:nvSpPr>
            <p:spPr>
              <a:xfrm>
                <a:off x="8514653" y="6695728"/>
                <a:ext cx="4236865" cy="1077218"/>
              </a:xfrm>
              <a:prstGeom prst="rect">
                <a:avLst/>
              </a:prstGeom>
              <a:blipFill rotWithShape="0">
                <a:blip r:embed="rId4"/>
                <a:stretch>
                  <a:fillRect l="-3309" t="-7345" r="-3022" b="-18079"/>
                </a:stretch>
              </a:blipFill>
            </p:spPr>
            <p:txBody>
              <a:bodyPr/>
              <a:lstStyle/>
              <a:p>
                <a:r>
                  <a:rPr lang="en-US">
                    <a:noFill/>
                  </a:rPr>
                  <a:t> </a:t>
                </a:r>
              </a:p>
            </p:txBody>
          </p:sp>
        </mc:Fallback>
      </mc:AlternateContent>
      <p:pic>
        <p:nvPicPr>
          <p:cNvPr id="3" name="Picture 2"/>
          <p:cNvPicPr>
            <a:picLocks/>
          </p:cNvPicPr>
          <p:nvPr/>
        </p:nvPicPr>
        <p:blipFill>
          <a:blip r:embed="rId5"/>
          <a:stretch>
            <a:fillRect/>
          </a:stretch>
        </p:blipFill>
        <p:spPr>
          <a:xfrm>
            <a:off x="1608035" y="1694731"/>
            <a:ext cx="5029200" cy="50292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p:cNvPicPr>
          <p:nvPr/>
        </p:nvPicPr>
        <p:blipFill>
          <a:blip r:embed="rId6"/>
          <a:stretch>
            <a:fillRect/>
          </a:stretch>
        </p:blipFill>
        <p:spPr>
          <a:xfrm>
            <a:off x="7758608" y="1666528"/>
            <a:ext cx="5029200" cy="5029200"/>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11232034" y="7675602"/>
            <a:ext cx="3398366" cy="553998"/>
          </a:xfrm>
          <a:prstGeom prst="rect">
            <a:avLst/>
          </a:prstGeom>
          <a:noFill/>
        </p:spPr>
        <p:txBody>
          <a:bodyPr wrap="none" rtlCol="0">
            <a:spAutoFit/>
          </a:bodyPr>
          <a:lstStyle/>
          <a:p>
            <a:r>
              <a:rPr lang="en-US" sz="3000" i="1" dirty="0">
                <a:latin typeface="+mj-lt"/>
                <a:cs typeface="Times New Roman" panose="02020603050405020304" pitchFamily="18" charset="0"/>
              </a:rPr>
              <a:t>[Radford et al. 2015]</a:t>
            </a:r>
          </a:p>
        </p:txBody>
      </p:sp>
    </p:spTree>
    <p:custDataLst>
      <p:tags r:id="rId1"/>
    </p:custDataLst>
    <p:extLst>
      <p:ext uri="{BB962C8B-B14F-4D97-AF65-F5344CB8AC3E}">
        <p14:creationId xmlns:p14="http://schemas.microsoft.com/office/powerpoint/2010/main" val="1314552590"/>
      </p:ext>
    </p:extLst>
  </p:cSld>
  <p:clrMapOvr>
    <a:masterClrMapping/>
  </p:clrMapOvr>
  <mc:AlternateContent xmlns:mc="http://schemas.openxmlformats.org/markup-compatibility/2006" xmlns:p14="http://schemas.microsoft.com/office/powerpoint/2010/main">
    <mc:Choice Requires="p14">
      <p:transition spd="slow" p14:dur="2000" advTm="4719"/>
    </mc:Choice>
    <mc:Fallback xmlns="">
      <p:transition spd="slow" advTm="4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Traverse on the GAN Manifold </a:t>
            </a:r>
          </a:p>
        </p:txBody>
      </p:sp>
      <p:sp>
        <p:nvSpPr>
          <p:cNvPr id="6" name="TextBox 5"/>
          <p:cNvSpPr txBox="1"/>
          <p:nvPr/>
        </p:nvSpPr>
        <p:spPr>
          <a:xfrm>
            <a:off x="11232034" y="7675602"/>
            <a:ext cx="3398366" cy="553998"/>
          </a:xfrm>
          <a:prstGeom prst="rect">
            <a:avLst/>
          </a:prstGeom>
          <a:noFill/>
        </p:spPr>
        <p:txBody>
          <a:bodyPr wrap="none" rtlCol="0">
            <a:spAutoFit/>
          </a:bodyPr>
          <a:lstStyle/>
          <a:p>
            <a:r>
              <a:rPr lang="en-US" sz="3000" i="1" dirty="0">
                <a:latin typeface="+mj-lt"/>
                <a:cs typeface="Times New Roman" panose="02020603050405020304" pitchFamily="18" charset="0"/>
              </a:rPr>
              <a:t>[Radford et al. 2015]</a:t>
            </a:r>
          </a:p>
        </p:txBody>
      </p:sp>
      <mc:AlternateContent xmlns:mc="http://schemas.openxmlformats.org/markup-compatibility/2006" xmlns:a14="http://schemas.microsoft.com/office/drawing/2010/main">
        <mc:Choice Requires="a14">
          <p:sp>
            <p:nvSpPr>
              <p:cNvPr id="8" name="TextBox 7"/>
              <p:cNvSpPr txBox="1"/>
              <p:nvPr/>
            </p:nvSpPr>
            <p:spPr>
              <a:xfrm>
                <a:off x="1050504" y="1585809"/>
                <a:ext cx="1137876" cy="3207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𝐺</m:t>
                      </m:r>
                      <m:r>
                        <a:rPr lang="en-US" sz="2800" b="0" i="1" smtClean="0">
                          <a:solidFill>
                            <a:schemeClr val="tx1"/>
                          </a:solidFill>
                          <a:latin typeface="Cambria Math" panose="02040503050406030204" pitchFamily="18" charset="0"/>
                          <a:cs typeface="Times New Roman" panose="02020603050405020304" pitchFamily="18" charset="0"/>
                        </a:rPr>
                        <m:t>(</m:t>
                      </m:r>
                      <m:sSub>
                        <m:sSubPr>
                          <m:ctrlPr>
                            <a:rPr lang="en-US" sz="2800" b="0" i="1" smtClean="0">
                              <a:solidFill>
                                <a:schemeClr val="tx1"/>
                              </a:solidFill>
                              <a:latin typeface="Cambria Math" panose="02040503050406030204" pitchFamily="18" charset="0"/>
                              <a:cs typeface="Times New Roman" panose="02020603050405020304" pitchFamily="18" charset="0"/>
                            </a:rPr>
                          </m:ctrlPr>
                        </m:sSubPr>
                        <m:e>
                          <m:r>
                            <a:rPr lang="en-US" sz="2800" b="0" i="1" smtClean="0">
                              <a:solidFill>
                                <a:schemeClr val="tx1"/>
                              </a:solidFill>
                              <a:latin typeface="Cambria Math" panose="02040503050406030204" pitchFamily="18" charset="0"/>
                              <a:cs typeface="Times New Roman" panose="02020603050405020304" pitchFamily="18" charset="0"/>
                            </a:rPr>
                            <m:t>𝑧</m:t>
                          </m:r>
                        </m:e>
                        <m:sub>
                          <m:r>
                            <a:rPr lang="en-US" sz="2800" b="0" i="1" smtClean="0">
                              <a:solidFill>
                                <a:schemeClr val="tx1"/>
                              </a:solidFill>
                              <a:latin typeface="Cambria Math" panose="02040503050406030204" pitchFamily="18" charset="0"/>
                              <a:cs typeface="Times New Roman" panose="02020603050405020304" pitchFamily="18" charset="0"/>
                            </a:rPr>
                            <m:t>0</m:t>
                          </m:r>
                        </m:sub>
                      </m:sSub>
                      <m:r>
                        <a:rPr lang="en-US" sz="2800" b="0" i="1" smtClean="0">
                          <a:solidFill>
                            <a:schemeClr val="tx1"/>
                          </a:solidFill>
                          <a:latin typeface="Cambria Math" panose="02040503050406030204" pitchFamily="18" charset="0"/>
                          <a:cs typeface="Times New Roman" panose="02020603050405020304" pitchFamily="18" charset="0"/>
                        </a:rPr>
                        <m:t>)</m:t>
                      </m:r>
                    </m:oMath>
                  </m:oMathPara>
                </a14:m>
                <a:endParaRPr lang="en-US" sz="2800" dirty="0">
                  <a:solidFill>
                    <a:schemeClr val="tx1"/>
                  </a:solidFill>
                  <a:latin typeface="Calibri" panose="020F0502020204030204" pitchFamily="34"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050504" y="1585809"/>
                <a:ext cx="1137876" cy="320729"/>
              </a:xfrm>
              <a:prstGeom prst="rect">
                <a:avLst/>
              </a:prstGeom>
              <a:blipFill rotWithShape="0">
                <a:blip r:embed="rId4"/>
                <a:stretch>
                  <a:fillRect b="-43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2790860" y="1585809"/>
                <a:ext cx="112960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𝐺</m:t>
                      </m:r>
                      <m:r>
                        <a:rPr lang="en-US" sz="2800" b="0" i="1" smtClean="0">
                          <a:solidFill>
                            <a:schemeClr val="tx1"/>
                          </a:solidFill>
                          <a:latin typeface="Cambria Math" panose="02040503050406030204" pitchFamily="18" charset="0"/>
                          <a:cs typeface="Times New Roman" panose="02020603050405020304" pitchFamily="18" charset="0"/>
                        </a:rPr>
                        <m:t>(</m:t>
                      </m:r>
                      <m:sSub>
                        <m:sSubPr>
                          <m:ctrlPr>
                            <a:rPr lang="en-US" sz="2800" b="0" i="1" smtClean="0">
                              <a:solidFill>
                                <a:schemeClr val="tx1"/>
                              </a:solidFill>
                              <a:latin typeface="Cambria Math" panose="02040503050406030204" pitchFamily="18" charset="0"/>
                              <a:cs typeface="Times New Roman" panose="02020603050405020304" pitchFamily="18" charset="0"/>
                            </a:rPr>
                          </m:ctrlPr>
                        </m:sSubPr>
                        <m:e>
                          <m:r>
                            <a:rPr lang="en-US" sz="2800" b="0" i="1" smtClean="0">
                              <a:solidFill>
                                <a:schemeClr val="tx1"/>
                              </a:solidFill>
                              <a:latin typeface="Cambria Math" panose="02040503050406030204" pitchFamily="18" charset="0"/>
                              <a:cs typeface="Times New Roman" panose="02020603050405020304" pitchFamily="18" charset="0"/>
                            </a:rPr>
                            <m:t>𝑧</m:t>
                          </m:r>
                        </m:e>
                        <m:sub>
                          <m:r>
                            <a:rPr lang="en-US" sz="2800" b="0" i="1" smtClean="0">
                              <a:solidFill>
                                <a:schemeClr val="tx1"/>
                              </a:solidFill>
                              <a:latin typeface="Cambria Math" panose="02040503050406030204" pitchFamily="18" charset="0"/>
                              <a:cs typeface="Times New Roman" panose="02020603050405020304" pitchFamily="18" charset="0"/>
                            </a:rPr>
                            <m:t>1</m:t>
                          </m:r>
                        </m:sub>
                      </m:sSub>
                      <m:r>
                        <a:rPr lang="en-US" sz="2800" b="0" i="1" smtClean="0">
                          <a:solidFill>
                            <a:schemeClr val="tx1"/>
                          </a:solidFill>
                          <a:latin typeface="Cambria Math" panose="02040503050406030204" pitchFamily="18" charset="0"/>
                          <a:cs typeface="Times New Roman" panose="02020603050405020304" pitchFamily="18" charset="0"/>
                        </a:rPr>
                        <m:t>)</m:t>
                      </m:r>
                    </m:oMath>
                  </m:oMathPara>
                </a14:m>
                <a:endParaRPr lang="en-US" sz="2800" dirty="0">
                  <a:solidFill>
                    <a:schemeClr val="tx1"/>
                  </a:solidFill>
                  <a:latin typeface="Calibri" panose="020F0502020204030204" pitchFamily="34"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790860" y="1585809"/>
                <a:ext cx="1129605"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877639" y="1585809"/>
                <a:ext cx="9016507" cy="584775"/>
              </a:xfrm>
              <a:prstGeom prst="rect">
                <a:avLst/>
              </a:prstGeom>
              <a:noFill/>
            </p:spPr>
            <p:txBody>
              <a:bodyPr wrap="none" rtlCol="0">
                <a:spAutoFit/>
              </a:bodyPr>
              <a:lstStyle/>
              <a:p>
                <a:r>
                  <a:rPr lang="en-US" sz="3200" dirty="0"/>
                  <a:t>Linear Interpolation in z space: </a:t>
                </a:r>
                <a14:m>
                  <m:oMath xmlns:m="http://schemas.openxmlformats.org/officeDocument/2006/math">
                    <m:r>
                      <a:rPr lang="en-US" sz="3200" i="1">
                        <a:latin typeface="Cambria Math" panose="02040503050406030204" pitchFamily="18" charset="0"/>
                        <a:cs typeface="Times New Roman" panose="02020603050405020304" pitchFamily="18" charset="0"/>
                      </a:rPr>
                      <m:t>𝐺</m:t>
                    </m:r>
                    <m:r>
                      <a:rPr lang="en-US" sz="3200" i="1">
                        <a:latin typeface="Cambria Math" panose="02040503050406030204" pitchFamily="18" charset="0"/>
                        <a:cs typeface="Times New Roman" panose="02020603050405020304" pitchFamily="18" charset="0"/>
                      </a:rPr>
                      <m:t>(</m:t>
                    </m:r>
                    <m:sSub>
                      <m:sSubPr>
                        <m:ctrlPr>
                          <a:rPr lang="en-US" sz="3200" i="1">
                            <a:latin typeface="Cambria Math" panose="02040503050406030204" pitchFamily="18" charset="0"/>
                            <a:cs typeface="Times New Roman" panose="02020603050405020304" pitchFamily="18" charset="0"/>
                          </a:rPr>
                        </m:ctrlPr>
                      </m:sSubPr>
                      <m:e>
                        <m:r>
                          <a:rPr lang="en-US" sz="3200" i="1">
                            <a:latin typeface="Cambria Math" panose="02040503050406030204" pitchFamily="18" charset="0"/>
                            <a:cs typeface="Times New Roman" panose="02020603050405020304" pitchFamily="18" charset="0"/>
                          </a:rPr>
                          <m:t>𝑧</m:t>
                        </m:r>
                      </m:e>
                      <m:sub>
                        <m:r>
                          <a:rPr lang="en-US" sz="3200" i="1">
                            <a:latin typeface="Cambria Math" panose="02040503050406030204" pitchFamily="18" charset="0"/>
                            <a:cs typeface="Times New Roman" panose="02020603050405020304" pitchFamily="18" charset="0"/>
                          </a:rPr>
                          <m:t>0</m:t>
                        </m:r>
                      </m:sub>
                    </m:sSub>
                    <m:r>
                      <a:rPr lang="en-US" sz="3200" i="1">
                        <a:latin typeface="Cambria Math" panose="02040503050406030204" pitchFamily="18" charset="0"/>
                        <a:cs typeface="Times New Roman" panose="02020603050405020304" pitchFamily="18" charset="0"/>
                      </a:rPr>
                      <m:t>+</m:t>
                    </m:r>
                    <m:r>
                      <a:rPr lang="en-US" sz="3200" i="1">
                        <a:latin typeface="Cambria Math" panose="02040503050406030204" pitchFamily="18" charset="0"/>
                        <a:cs typeface="Times New Roman" panose="02020603050405020304" pitchFamily="18" charset="0"/>
                      </a:rPr>
                      <m:t>𝑡</m:t>
                    </m:r>
                    <m:r>
                      <a:rPr lang="en-US" sz="3200" i="1">
                        <a:latin typeface="Cambria Math" panose="02040503050406030204" pitchFamily="18" charset="0"/>
                        <a:cs typeface="Times New Roman" panose="02020603050405020304" pitchFamily="18" charset="0"/>
                      </a:rPr>
                      <m:t>⋅(</m:t>
                    </m:r>
                    <m:sSub>
                      <m:sSubPr>
                        <m:ctrlPr>
                          <a:rPr lang="en-US" sz="3200" i="1">
                            <a:latin typeface="Cambria Math" panose="02040503050406030204" pitchFamily="18" charset="0"/>
                            <a:cs typeface="Times New Roman" panose="02020603050405020304" pitchFamily="18" charset="0"/>
                          </a:rPr>
                        </m:ctrlPr>
                      </m:sSubPr>
                      <m:e>
                        <m:r>
                          <a:rPr lang="en-US" sz="3200" i="1">
                            <a:latin typeface="Cambria Math" panose="02040503050406030204" pitchFamily="18" charset="0"/>
                            <a:cs typeface="Times New Roman" panose="02020603050405020304" pitchFamily="18" charset="0"/>
                          </a:rPr>
                          <m:t>𝑧</m:t>
                        </m:r>
                      </m:e>
                      <m:sub>
                        <m:r>
                          <a:rPr lang="en-US" sz="3200" i="1">
                            <a:latin typeface="Cambria Math" panose="02040503050406030204" pitchFamily="18" charset="0"/>
                            <a:cs typeface="Times New Roman" panose="02020603050405020304" pitchFamily="18" charset="0"/>
                          </a:rPr>
                          <m:t>1</m:t>
                        </m:r>
                      </m:sub>
                    </m:sSub>
                    <m:r>
                      <a:rPr lang="en-US" sz="3200" i="1">
                        <a:latin typeface="Cambria Math" panose="02040503050406030204" pitchFamily="18" charset="0"/>
                        <a:cs typeface="Times New Roman" panose="02020603050405020304" pitchFamily="18" charset="0"/>
                      </a:rPr>
                      <m:t>−</m:t>
                    </m:r>
                    <m:sSub>
                      <m:sSubPr>
                        <m:ctrlPr>
                          <a:rPr lang="en-US" sz="3200" i="1">
                            <a:latin typeface="Cambria Math" panose="02040503050406030204" pitchFamily="18" charset="0"/>
                            <a:cs typeface="Times New Roman" panose="02020603050405020304" pitchFamily="18" charset="0"/>
                          </a:rPr>
                        </m:ctrlPr>
                      </m:sSubPr>
                      <m:e>
                        <m:r>
                          <a:rPr lang="en-US" sz="3200" i="1">
                            <a:latin typeface="Cambria Math" panose="02040503050406030204" pitchFamily="18" charset="0"/>
                            <a:cs typeface="Times New Roman" panose="02020603050405020304" pitchFamily="18" charset="0"/>
                          </a:rPr>
                          <m:t>𝑧</m:t>
                        </m:r>
                      </m:e>
                      <m:sub>
                        <m:r>
                          <a:rPr lang="en-US" sz="3200" i="1">
                            <a:latin typeface="Cambria Math" panose="02040503050406030204" pitchFamily="18" charset="0"/>
                            <a:cs typeface="Times New Roman" panose="02020603050405020304" pitchFamily="18" charset="0"/>
                          </a:rPr>
                          <m:t>0</m:t>
                        </m:r>
                      </m:sub>
                    </m:sSub>
                    <m:r>
                      <a:rPr lang="en-US" sz="3200" i="1">
                        <a:latin typeface="Cambria Math" panose="02040503050406030204" pitchFamily="18" charset="0"/>
                        <a:cs typeface="Times New Roman" panose="02020603050405020304" pitchFamily="18" charset="0"/>
                      </a:rPr>
                      <m:t>))</m:t>
                    </m:r>
                  </m:oMath>
                </a14:m>
                <a:r>
                  <a:rPr lang="en-US" sz="3200"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877639" y="1585809"/>
                <a:ext cx="9016507" cy="584775"/>
              </a:xfrm>
              <a:prstGeom prst="rect">
                <a:avLst/>
              </a:prstGeom>
              <a:blipFill rotWithShape="0">
                <a:blip r:embed="rId6"/>
                <a:stretch>
                  <a:fillRect l="-1690" t="-12500" b="-34375"/>
                </a:stretch>
              </a:blipFill>
            </p:spPr>
            <p:txBody>
              <a:bodyPr/>
              <a:lstStyle/>
              <a:p>
                <a:r>
                  <a:rPr lang="en-US">
                    <a:noFill/>
                  </a:rPr>
                  <a:t> </a:t>
                </a:r>
              </a:p>
            </p:txBody>
          </p:sp>
        </mc:Fallback>
      </mc:AlternateContent>
      <p:pic>
        <p:nvPicPr>
          <p:cNvPr id="17" name="Picture 16" descr="http://www.eecs.berkeley.edu/~junyanz/projects/dcgan/web/vis_dcgan/images/row0009_image00000.png"/>
          <p:cNvPicPr>
            <a:picLocks noChangeArrowheads="1"/>
          </p:cNvPicPr>
          <p:nvPr/>
        </p:nvPicPr>
        <p:blipFill rotWithShape="1">
          <a:blip r:embed="rId7">
            <a:extLst>
              <a:ext uri="{28A0092B-C50C-407E-A947-70E740481C1C}">
                <a14:useLocalDpi xmlns:a14="http://schemas.microsoft.com/office/drawing/2010/main" val="0"/>
              </a:ext>
            </a:extLst>
          </a:blip>
          <a:srcRect l="-1" r="83201"/>
          <a:stretch/>
        </p:blipFill>
        <p:spPr bwMode="auto">
          <a:xfrm>
            <a:off x="258414" y="4373274"/>
            <a:ext cx="2286000" cy="204578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0" descr="http://www.eecs.berkeley.edu/~junyanz/projects/dcgan/web/vis_dcgan/images/row0001_image00000.png"/>
          <p:cNvPicPr>
            <a:picLocks noChangeArrowheads="1"/>
          </p:cNvPicPr>
          <p:nvPr/>
        </p:nvPicPr>
        <p:blipFill rotWithShape="1">
          <a:blip r:embed="rId8">
            <a:extLst>
              <a:ext uri="{28A0092B-C50C-407E-A947-70E740481C1C}">
                <a14:useLocalDpi xmlns:a14="http://schemas.microsoft.com/office/drawing/2010/main" val="0"/>
              </a:ext>
            </a:extLst>
          </a:blip>
          <a:srcRect r="83278"/>
          <a:stretch/>
        </p:blipFill>
        <p:spPr bwMode="auto">
          <a:xfrm>
            <a:off x="258414" y="2179660"/>
            <a:ext cx="2286000" cy="204578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descr="http://www.eecs.berkeley.edu/~junyanz/projects/dcgan/web/vis_dcgan/images/row0009_image00000.png"/>
          <p:cNvPicPr>
            <a:picLocks noChangeArrowheads="1"/>
          </p:cNvPicPr>
          <p:nvPr/>
        </p:nvPicPr>
        <p:blipFill rotWithShape="1">
          <a:blip r:embed="rId7">
            <a:extLst>
              <a:ext uri="{28A0092B-C50C-407E-A947-70E740481C1C}">
                <a14:useLocalDpi xmlns:a14="http://schemas.microsoft.com/office/drawing/2010/main" val="0"/>
              </a:ext>
            </a:extLst>
          </a:blip>
          <a:srcRect l="83075"/>
          <a:stretch/>
        </p:blipFill>
        <p:spPr bwMode="auto">
          <a:xfrm>
            <a:off x="12212662" y="4373274"/>
            <a:ext cx="2286000" cy="201450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0" descr="http://www.eecs.berkeley.edu/~junyanz/projects/dcgan/web/vis_dcgan/images/row0001_image00000.png"/>
          <p:cNvPicPr>
            <a:picLocks noChangeArrowheads="1"/>
          </p:cNvPicPr>
          <p:nvPr/>
        </p:nvPicPr>
        <p:blipFill rotWithShape="1">
          <a:blip r:embed="rId8">
            <a:extLst>
              <a:ext uri="{28A0092B-C50C-407E-A947-70E740481C1C}">
                <a14:useLocalDpi xmlns:a14="http://schemas.microsoft.com/office/drawing/2010/main" val="0"/>
              </a:ext>
            </a:extLst>
          </a:blip>
          <a:srcRect l="83732"/>
          <a:stretch/>
        </p:blipFill>
        <p:spPr bwMode="auto">
          <a:xfrm>
            <a:off x="12212662" y="2179660"/>
            <a:ext cx="2286000" cy="209590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0" descr="http://www.eecs.berkeley.edu/~junyanz/projects/dcgan/web/vis_dcgan/images/row0001_image00000.png"/>
          <p:cNvPicPr>
            <a:picLocks noChangeAspect="1" noChangeArrowheads="1"/>
          </p:cNvPicPr>
          <p:nvPr/>
        </p:nvPicPr>
        <p:blipFill rotWithShape="1">
          <a:blip r:embed="rId8">
            <a:extLst>
              <a:ext uri="{28A0092B-C50C-407E-A947-70E740481C1C}">
                <a14:useLocalDpi xmlns:a14="http://schemas.microsoft.com/office/drawing/2010/main" val="0"/>
              </a:ext>
            </a:extLst>
          </a:blip>
          <a:srcRect l="16800" r="16526"/>
          <a:stretch/>
        </p:blipFill>
        <p:spPr bwMode="auto">
          <a:xfrm>
            <a:off x="2742692" y="2179660"/>
            <a:ext cx="9145016" cy="204578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descr="http://www.eecs.berkeley.edu/~junyanz/projects/dcgan/web/vis_dcgan/images/row0009_image00000.png"/>
          <p:cNvPicPr>
            <a:picLocks noChangeArrowheads="1"/>
          </p:cNvPicPr>
          <p:nvPr/>
        </p:nvPicPr>
        <p:blipFill rotWithShape="1">
          <a:blip r:embed="rId7">
            <a:extLst>
              <a:ext uri="{28A0092B-C50C-407E-A947-70E740481C1C}">
                <a14:useLocalDpi xmlns:a14="http://schemas.microsoft.com/office/drawing/2010/main" val="0"/>
              </a:ext>
            </a:extLst>
          </a:blip>
          <a:srcRect l="16800" r="17051"/>
          <a:stretch/>
        </p:blipFill>
        <p:spPr bwMode="auto">
          <a:xfrm>
            <a:off x="2778696" y="4373274"/>
            <a:ext cx="9144000" cy="204578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61461" y="6563072"/>
            <a:ext cx="7868629" cy="1569660"/>
          </a:xfrm>
          <a:prstGeom prst="rect">
            <a:avLst/>
          </a:prstGeom>
          <a:noFill/>
          <a:ln w="38100">
            <a:solidFill>
              <a:schemeClr val="tx1"/>
            </a:solidFill>
          </a:ln>
        </p:spPr>
        <p:txBody>
          <a:bodyPr wrap="none" rtlCol="0">
            <a:spAutoFit/>
          </a:bodyPr>
          <a:lstStyle/>
          <a:p>
            <a:r>
              <a:rPr lang="en-US" sz="3200" b="1" dirty="0"/>
              <a:t>Limitations</a:t>
            </a:r>
            <a:r>
              <a:rPr lang="en-US" sz="3200" dirty="0"/>
              <a:t>: </a:t>
            </a:r>
          </a:p>
          <a:p>
            <a:pPr marL="457200" indent="-457200">
              <a:buFont typeface="Arial" panose="020B0604020202020204" pitchFamily="34" charset="0"/>
              <a:buChar char="•"/>
            </a:pPr>
            <a:r>
              <a:rPr lang="en-US" sz="3200" dirty="0"/>
              <a:t>not photo-realistic enough, low resolution </a:t>
            </a:r>
          </a:p>
          <a:p>
            <a:pPr marL="457200" indent="-457200">
              <a:buFont typeface="Arial" panose="020B0604020202020204" pitchFamily="34" charset="0"/>
              <a:buChar char="•"/>
            </a:pPr>
            <a:r>
              <a:rPr lang="en-US" sz="3200" dirty="0"/>
              <a:t>produce images randomly, no user control</a:t>
            </a:r>
          </a:p>
        </p:txBody>
      </p:sp>
    </p:spTree>
    <p:custDataLst>
      <p:tags r:id="rId1"/>
    </p:custDataLst>
    <p:extLst>
      <p:ext uri="{BB962C8B-B14F-4D97-AF65-F5344CB8AC3E}">
        <p14:creationId xmlns:p14="http://schemas.microsoft.com/office/powerpoint/2010/main" val="901747162"/>
      </p:ext>
    </p:extLst>
  </p:cSld>
  <p:clrMapOvr>
    <a:masterClrMapping/>
  </p:clrMapOvr>
  <mc:AlternateContent xmlns:mc="http://schemas.openxmlformats.org/markup-compatibility/2006" xmlns:p14="http://schemas.microsoft.com/office/powerpoint/2010/main">
    <mc:Choice Requires="p14">
      <p:transition spd="slow" p14:dur="2000" advTm="93663"/>
    </mc:Choice>
    <mc:Fallback xmlns="">
      <p:transition spd="slow" advTm="936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482" y="5408583"/>
            <a:ext cx="1772496" cy="2240574"/>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r="87300"/>
          <a:stretch/>
        </p:blipFill>
        <p:spPr>
          <a:xfrm>
            <a:off x="1388139" y="1952689"/>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1111374" y="3826768"/>
            <a:ext cx="2309928" cy="320729"/>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original photo </a:t>
            </a:r>
          </a:p>
        </p:txBody>
      </p:sp>
      <p:pic>
        <p:nvPicPr>
          <p:cNvPr id="8" name="Picture 7"/>
          <p:cNvPicPr>
            <a:picLocks/>
          </p:cNvPicPr>
          <p:nvPr/>
        </p:nvPicPr>
        <p:blipFill rotWithShape="1">
          <a:blip r:embed="rId5">
            <a:extLst>
              <a:ext uri="{28A0092B-C50C-407E-A947-70E740481C1C}">
                <a14:useLocalDpi xmlns:a14="http://schemas.microsoft.com/office/drawing/2010/main" val="0"/>
              </a:ext>
            </a:extLst>
          </a:blip>
          <a:srcRect r="87449"/>
          <a:stretch/>
        </p:blipFill>
        <p:spPr>
          <a:xfrm>
            <a:off x="1388928" y="5497072"/>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760386" y="7394471"/>
            <a:ext cx="3511987" cy="523220"/>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projection on manifold</a:t>
            </a:r>
          </a:p>
        </p:txBody>
      </p:sp>
      <p:sp>
        <p:nvSpPr>
          <p:cNvPr id="10" name="Down Arrow 9"/>
          <p:cNvSpPr/>
          <p:nvPr/>
        </p:nvSpPr>
        <p:spPr>
          <a:xfrm>
            <a:off x="2016295"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1" name="Down Arrow 10"/>
          <p:cNvSpPr/>
          <p:nvPr/>
        </p:nvSpPr>
        <p:spPr>
          <a:xfrm rot="16200000">
            <a:off x="3448388" y="6120262"/>
            <a:ext cx="533592" cy="627701"/>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2" name="Down Arrow 11"/>
          <p:cNvSpPr/>
          <p:nvPr/>
        </p:nvSpPr>
        <p:spPr>
          <a:xfrm rot="10800000">
            <a:off x="10323166"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3" name="TextBox 12"/>
          <p:cNvSpPr txBox="1"/>
          <p:nvPr/>
        </p:nvSpPr>
        <p:spPr>
          <a:xfrm>
            <a:off x="840545" y="4771684"/>
            <a:ext cx="1239891" cy="523220"/>
          </a:xfrm>
          <a:prstGeom prst="rect">
            <a:avLst/>
          </a:prstGeom>
          <a:noFill/>
        </p:spPr>
        <p:txBody>
          <a:bodyPr wrap="none" rtlCol="0">
            <a:spAutoFit/>
          </a:bodyPr>
          <a:lstStyle/>
          <a:p>
            <a:r>
              <a:rPr lang="en-US" sz="2800" b="1" dirty="0">
                <a:solidFill>
                  <a:schemeClr val="tx1"/>
                </a:solidFill>
                <a:latin typeface="Calibri" panose="020F0502020204030204" pitchFamily="34" charset="0"/>
                <a:cs typeface="Times New Roman" panose="02020603050405020304" pitchFamily="18" charset="0"/>
              </a:rPr>
              <a:t>Project</a:t>
            </a:r>
          </a:p>
        </p:txBody>
      </p:sp>
      <p:sp>
        <p:nvSpPr>
          <p:cNvPr id="14" name="TextBox 13"/>
          <p:cNvSpPr txBox="1"/>
          <p:nvPr/>
        </p:nvSpPr>
        <p:spPr>
          <a:xfrm>
            <a:off x="10841957" y="4771684"/>
            <a:ext cx="2048253" cy="523220"/>
          </a:xfrm>
          <a:prstGeom prst="rect">
            <a:avLst/>
          </a:prstGeom>
          <a:noFill/>
        </p:spPr>
        <p:txBody>
          <a:bodyPr wrap="none" rtlCol="0">
            <a:spAutoFit/>
          </a:bodyPr>
          <a:lstStyle/>
          <a:p>
            <a:pPr algn="ctr"/>
            <a:r>
              <a:rPr lang="en-US" sz="2800" b="1" dirty="0">
                <a:solidFill>
                  <a:schemeClr val="tx1"/>
                </a:solidFill>
                <a:latin typeface="Calibri" panose="020F0502020204030204" pitchFamily="34" charset="0"/>
                <a:cs typeface="Times New Roman" panose="02020603050405020304" pitchFamily="18" charset="0"/>
              </a:rPr>
              <a:t>Edit Transfer</a:t>
            </a:r>
          </a:p>
        </p:txBody>
      </p:sp>
      <p:sp>
        <p:nvSpPr>
          <p:cNvPr id="15" name="TextBox 14"/>
          <p:cNvSpPr txBox="1"/>
          <p:nvPr/>
        </p:nvSpPr>
        <p:spPr>
          <a:xfrm>
            <a:off x="6602872" y="7394471"/>
            <a:ext cx="7913128"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transition between the original and edited projection</a:t>
            </a:r>
          </a:p>
        </p:txBody>
      </p:sp>
      <p:sp>
        <p:nvSpPr>
          <p:cNvPr id="16" name="TextBox 15"/>
          <p:cNvSpPr txBox="1"/>
          <p:nvPr/>
        </p:nvSpPr>
        <p:spPr>
          <a:xfrm>
            <a:off x="7622464" y="3857752"/>
            <a:ext cx="5901487"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different degree of image manipulation</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0415" y="5497072"/>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0415" y="1952689"/>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713" y="5235872"/>
            <a:ext cx="604064" cy="640673"/>
          </a:xfrm>
          <a:prstGeom prst="rect">
            <a:avLst/>
          </a:prstGeom>
        </p:spPr>
      </p:pic>
      <p:sp>
        <p:nvSpPr>
          <p:cNvPr id="20" name="TextBox 19"/>
          <p:cNvSpPr txBox="1"/>
          <p:nvPr/>
        </p:nvSpPr>
        <p:spPr>
          <a:xfrm>
            <a:off x="4238214" y="5079262"/>
            <a:ext cx="1725922" cy="553998"/>
          </a:xfrm>
          <a:prstGeom prst="rect">
            <a:avLst/>
          </a:prstGeom>
          <a:noFill/>
        </p:spPr>
        <p:txBody>
          <a:bodyPr wrap="none" rtlCol="0">
            <a:spAutoFit/>
          </a:bodyPr>
          <a:lstStyle/>
          <a:p>
            <a:r>
              <a:rPr lang="en-US" sz="3000" b="1" dirty="0">
                <a:solidFill>
                  <a:schemeClr val="tx1"/>
                </a:solidFill>
                <a:latin typeface="Calibri" panose="020F0502020204030204" pitchFamily="34" charset="0"/>
                <a:cs typeface="Times New Roman" panose="02020603050405020304" pitchFamily="18" charset="0"/>
              </a:rPr>
              <a:t>Editing UI</a:t>
            </a:r>
          </a:p>
        </p:txBody>
      </p:sp>
    </p:spTree>
    <p:extLst>
      <p:ext uri="{BB962C8B-B14F-4D97-AF65-F5344CB8AC3E}">
        <p14:creationId xmlns:p14="http://schemas.microsoft.com/office/powerpoint/2010/main" val="34742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p:bldP spid="14" grpId="0"/>
      <p:bldP spid="15" grpId="0"/>
      <p:bldP spid="1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b="441"/>
          <a:stretch/>
        </p:blipFill>
        <p:spPr>
          <a:xfrm>
            <a:off x="11059616" y="2275960"/>
            <a:ext cx="3156857" cy="22860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a:t>Classic Visual Manipulation Paradigm</a:t>
            </a:r>
          </a:p>
        </p:txBody>
      </p:sp>
      <p:sp>
        <p:nvSpPr>
          <p:cNvPr id="11" name="Rounded Rectangle 10"/>
          <p:cNvSpPr/>
          <p:nvPr/>
        </p:nvSpPr>
        <p:spPr>
          <a:xfrm>
            <a:off x="5697105" y="2131040"/>
            <a:ext cx="3609682" cy="2224191"/>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Image Editing Program</a:t>
            </a:r>
          </a:p>
        </p:txBody>
      </p:sp>
      <p:sp>
        <p:nvSpPr>
          <p:cNvPr id="9" name="Right Arrow 8"/>
          <p:cNvSpPr/>
          <p:nvPr/>
        </p:nvSpPr>
        <p:spPr>
          <a:xfrm>
            <a:off x="9701452" y="3087282"/>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2" name="Right Arrow 11"/>
          <p:cNvSpPr/>
          <p:nvPr/>
        </p:nvSpPr>
        <p:spPr>
          <a:xfrm>
            <a:off x="4378871" y="2919968"/>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3" name="Right Arrow 12"/>
          <p:cNvSpPr/>
          <p:nvPr/>
        </p:nvSpPr>
        <p:spPr>
          <a:xfrm rot="16200000">
            <a:off x="7040162" y="4632801"/>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21" name="TextBox 20"/>
          <p:cNvSpPr txBox="1"/>
          <p:nvPr/>
        </p:nvSpPr>
        <p:spPr>
          <a:xfrm flipH="1">
            <a:off x="6349818" y="5531356"/>
            <a:ext cx="2304256" cy="646331"/>
          </a:xfrm>
          <a:prstGeom prst="rect">
            <a:avLst/>
          </a:prstGeom>
          <a:noFill/>
        </p:spPr>
        <p:txBody>
          <a:bodyPr wrap="square" rtlCol="0">
            <a:spAutoFit/>
          </a:bodyPr>
          <a:lstStyle/>
          <a:p>
            <a:r>
              <a:rPr lang="en-US" sz="3600" dirty="0"/>
              <a:t>User Input</a:t>
            </a:r>
          </a:p>
        </p:txBody>
      </p:sp>
      <p:sp>
        <p:nvSpPr>
          <p:cNvPr id="23" name="TextBox 22"/>
          <p:cNvSpPr txBox="1"/>
          <p:nvPr/>
        </p:nvSpPr>
        <p:spPr>
          <a:xfrm flipH="1">
            <a:off x="752331" y="4494181"/>
            <a:ext cx="2889106" cy="646331"/>
          </a:xfrm>
          <a:prstGeom prst="rect">
            <a:avLst/>
          </a:prstGeom>
          <a:noFill/>
        </p:spPr>
        <p:txBody>
          <a:bodyPr wrap="square" rtlCol="0">
            <a:spAutoFit/>
          </a:bodyPr>
          <a:lstStyle/>
          <a:p>
            <a:pPr algn="ctr"/>
            <a:r>
              <a:rPr lang="en-US" sz="3600" dirty="0"/>
              <a:t>input photo</a:t>
            </a:r>
          </a:p>
        </p:txBody>
      </p:sp>
      <p:sp>
        <p:nvSpPr>
          <p:cNvPr id="26" name="TextBox 25"/>
          <p:cNvSpPr txBox="1"/>
          <p:nvPr/>
        </p:nvSpPr>
        <p:spPr>
          <a:xfrm flipH="1">
            <a:off x="11193491" y="4494181"/>
            <a:ext cx="2889106" cy="646331"/>
          </a:xfrm>
          <a:prstGeom prst="rect">
            <a:avLst/>
          </a:prstGeom>
          <a:noFill/>
        </p:spPr>
        <p:txBody>
          <a:bodyPr wrap="square" rtlCol="0">
            <a:spAutoFit/>
          </a:bodyPr>
          <a:lstStyle/>
          <a:p>
            <a:pPr algn="ctr"/>
            <a:r>
              <a:rPr lang="en-US" sz="3600" dirty="0"/>
              <a:t>result</a:t>
            </a:r>
          </a:p>
        </p:txBody>
      </p:sp>
      <p:pic>
        <p:nvPicPr>
          <p:cNvPr id="27" name="Picture 26"/>
          <p:cNvPicPr>
            <a:picLocks noChangeAspect="1"/>
          </p:cNvPicPr>
          <p:nvPr/>
        </p:nvPicPr>
        <p:blipFill>
          <a:blip r:embed="rId5"/>
          <a:stretch>
            <a:fillRect/>
          </a:stretch>
        </p:blipFill>
        <p:spPr>
          <a:xfrm>
            <a:off x="618456" y="2275960"/>
            <a:ext cx="3156857" cy="2286000"/>
          </a:xfrm>
          <a:prstGeom prst="rect">
            <a:avLst/>
          </a:prstGeom>
          <a:ln>
            <a:solidFill>
              <a:schemeClr val="tx1"/>
            </a:solidFill>
          </a:ln>
          <a:effectLst>
            <a:outerShdw blurRad="50800" dist="38100" dir="2700000" algn="tl" rotWithShape="0">
              <a:prstClr val="black">
                <a:alpha val="40000"/>
              </a:prstClr>
            </a:outerShdw>
          </a:effectLst>
        </p:spPr>
      </p:pic>
      <p:sp>
        <p:nvSpPr>
          <p:cNvPr id="5" name="Freeform 4"/>
          <p:cNvSpPr/>
          <p:nvPr/>
        </p:nvSpPr>
        <p:spPr>
          <a:xfrm>
            <a:off x="618456" y="2448892"/>
            <a:ext cx="1743086" cy="2035916"/>
          </a:xfrm>
          <a:custGeom>
            <a:avLst/>
            <a:gdLst>
              <a:gd name="connsiteX0" fmla="*/ 189782 w 1743086"/>
              <a:gd name="connsiteY0" fmla="*/ 172610 h 2035916"/>
              <a:gd name="connsiteX1" fmla="*/ 879895 w 1743086"/>
              <a:gd name="connsiteY1" fmla="*/ 17335 h 2035916"/>
              <a:gd name="connsiteX2" fmla="*/ 931653 w 1743086"/>
              <a:gd name="connsiteY2" fmla="*/ 82 h 2035916"/>
              <a:gd name="connsiteX3" fmla="*/ 1121434 w 1743086"/>
              <a:gd name="connsiteY3" fmla="*/ 34588 h 2035916"/>
              <a:gd name="connsiteX4" fmla="*/ 1224951 w 1743086"/>
              <a:gd name="connsiteY4" fmla="*/ 103599 h 2035916"/>
              <a:gd name="connsiteX5" fmla="*/ 1276710 w 1743086"/>
              <a:gd name="connsiteY5" fmla="*/ 138105 h 2035916"/>
              <a:gd name="connsiteX6" fmla="*/ 1311215 w 1743086"/>
              <a:gd name="connsiteY6" fmla="*/ 189863 h 2035916"/>
              <a:gd name="connsiteX7" fmla="*/ 1328468 w 1743086"/>
              <a:gd name="connsiteY7" fmla="*/ 241622 h 2035916"/>
              <a:gd name="connsiteX8" fmla="*/ 1397480 w 1743086"/>
              <a:gd name="connsiteY8" fmla="*/ 345139 h 2035916"/>
              <a:gd name="connsiteX9" fmla="*/ 1431985 w 1743086"/>
              <a:gd name="connsiteY9" fmla="*/ 396897 h 2035916"/>
              <a:gd name="connsiteX10" fmla="*/ 1483744 w 1743086"/>
              <a:gd name="connsiteY10" fmla="*/ 448656 h 2035916"/>
              <a:gd name="connsiteX11" fmla="*/ 1500997 w 1743086"/>
              <a:gd name="connsiteY11" fmla="*/ 500414 h 2035916"/>
              <a:gd name="connsiteX12" fmla="*/ 1570008 w 1743086"/>
              <a:gd name="connsiteY12" fmla="*/ 603931 h 2035916"/>
              <a:gd name="connsiteX13" fmla="*/ 1656272 w 1743086"/>
              <a:gd name="connsiteY13" fmla="*/ 759207 h 2035916"/>
              <a:gd name="connsiteX14" fmla="*/ 1690778 w 1743086"/>
              <a:gd name="connsiteY14" fmla="*/ 810965 h 2035916"/>
              <a:gd name="connsiteX15" fmla="*/ 1708031 w 1743086"/>
              <a:gd name="connsiteY15" fmla="*/ 1345803 h 2035916"/>
              <a:gd name="connsiteX16" fmla="*/ 1673525 w 1743086"/>
              <a:gd name="connsiteY16" fmla="*/ 1397561 h 2035916"/>
              <a:gd name="connsiteX17" fmla="*/ 1621766 w 1743086"/>
              <a:gd name="connsiteY17" fmla="*/ 1501078 h 2035916"/>
              <a:gd name="connsiteX18" fmla="*/ 1570008 w 1743086"/>
              <a:gd name="connsiteY18" fmla="*/ 1535584 h 2035916"/>
              <a:gd name="connsiteX19" fmla="*/ 1466491 w 1743086"/>
              <a:gd name="connsiteY19" fmla="*/ 1604595 h 2035916"/>
              <a:gd name="connsiteX20" fmla="*/ 1449238 w 1743086"/>
              <a:gd name="connsiteY20" fmla="*/ 1656354 h 2035916"/>
              <a:gd name="connsiteX21" fmla="*/ 1345721 w 1743086"/>
              <a:gd name="connsiteY21" fmla="*/ 1725365 h 2035916"/>
              <a:gd name="connsiteX22" fmla="*/ 1293963 w 1743086"/>
              <a:gd name="connsiteY22" fmla="*/ 1759871 h 2035916"/>
              <a:gd name="connsiteX23" fmla="*/ 1190446 w 1743086"/>
              <a:gd name="connsiteY23" fmla="*/ 1811629 h 2035916"/>
              <a:gd name="connsiteX24" fmla="*/ 1173193 w 1743086"/>
              <a:gd name="connsiteY24" fmla="*/ 1863388 h 2035916"/>
              <a:gd name="connsiteX25" fmla="*/ 1121434 w 1743086"/>
              <a:gd name="connsiteY25" fmla="*/ 1880641 h 2035916"/>
              <a:gd name="connsiteX26" fmla="*/ 1052423 w 1743086"/>
              <a:gd name="connsiteY26" fmla="*/ 1915146 h 2035916"/>
              <a:gd name="connsiteX27" fmla="*/ 948906 w 1743086"/>
              <a:gd name="connsiteY27" fmla="*/ 1984158 h 2035916"/>
              <a:gd name="connsiteX28" fmla="*/ 759125 w 1743086"/>
              <a:gd name="connsiteY28" fmla="*/ 2035916 h 2035916"/>
              <a:gd name="connsiteX29" fmla="*/ 431321 w 1743086"/>
              <a:gd name="connsiteY29" fmla="*/ 2018663 h 2035916"/>
              <a:gd name="connsiteX30" fmla="*/ 327804 w 1743086"/>
              <a:gd name="connsiteY30" fmla="*/ 1966905 h 2035916"/>
              <a:gd name="connsiteX31" fmla="*/ 276046 w 1743086"/>
              <a:gd name="connsiteY31" fmla="*/ 1915146 h 2035916"/>
              <a:gd name="connsiteX32" fmla="*/ 224287 w 1743086"/>
              <a:gd name="connsiteY32" fmla="*/ 1880641 h 2035916"/>
              <a:gd name="connsiteX33" fmla="*/ 189782 w 1743086"/>
              <a:gd name="connsiteY33" fmla="*/ 1828882 h 2035916"/>
              <a:gd name="connsiteX34" fmla="*/ 155276 w 1743086"/>
              <a:gd name="connsiteY34" fmla="*/ 1725365 h 2035916"/>
              <a:gd name="connsiteX35" fmla="*/ 138023 w 1743086"/>
              <a:gd name="connsiteY35" fmla="*/ 1673607 h 2035916"/>
              <a:gd name="connsiteX36" fmla="*/ 120770 w 1743086"/>
              <a:gd name="connsiteY36" fmla="*/ 1621848 h 2035916"/>
              <a:gd name="connsiteX37" fmla="*/ 103517 w 1743086"/>
              <a:gd name="connsiteY37" fmla="*/ 1570090 h 2035916"/>
              <a:gd name="connsiteX38" fmla="*/ 51759 w 1743086"/>
              <a:gd name="connsiteY38" fmla="*/ 1225033 h 2035916"/>
              <a:gd name="connsiteX39" fmla="*/ 34506 w 1743086"/>
              <a:gd name="connsiteY39" fmla="*/ 1087010 h 2035916"/>
              <a:gd name="connsiteX40" fmla="*/ 0 w 1743086"/>
              <a:gd name="connsiteY40" fmla="*/ 828218 h 2035916"/>
              <a:gd name="connsiteX41" fmla="*/ 17253 w 1743086"/>
              <a:gd name="connsiteY41" fmla="*/ 414150 h 2035916"/>
              <a:gd name="connsiteX42" fmla="*/ 34506 w 1743086"/>
              <a:gd name="connsiteY42" fmla="*/ 362391 h 2035916"/>
              <a:gd name="connsiteX43" fmla="*/ 103517 w 1743086"/>
              <a:gd name="connsiteY43" fmla="*/ 345139 h 2035916"/>
              <a:gd name="connsiteX44" fmla="*/ 155276 w 1743086"/>
              <a:gd name="connsiteY44" fmla="*/ 310633 h 2035916"/>
              <a:gd name="connsiteX45" fmla="*/ 327804 w 1743086"/>
              <a:gd name="connsiteY45" fmla="*/ 258874 h 2035916"/>
              <a:gd name="connsiteX46" fmla="*/ 431321 w 1743086"/>
              <a:gd name="connsiteY46" fmla="*/ 207116 h 2035916"/>
              <a:gd name="connsiteX47" fmla="*/ 465827 w 1743086"/>
              <a:gd name="connsiteY47" fmla="*/ 207116 h 203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43086" h="2035916">
                <a:moveTo>
                  <a:pt x="189782" y="172610"/>
                </a:moveTo>
                <a:lnTo>
                  <a:pt x="879895" y="17335"/>
                </a:lnTo>
                <a:cubicBezTo>
                  <a:pt x="897608" y="13216"/>
                  <a:pt x="913513" y="-1214"/>
                  <a:pt x="931653" y="82"/>
                </a:cubicBezTo>
                <a:cubicBezTo>
                  <a:pt x="995787" y="4663"/>
                  <a:pt x="1058174" y="23086"/>
                  <a:pt x="1121434" y="34588"/>
                </a:cubicBezTo>
                <a:lnTo>
                  <a:pt x="1224951" y="103599"/>
                </a:lnTo>
                <a:lnTo>
                  <a:pt x="1276710" y="138105"/>
                </a:lnTo>
                <a:cubicBezTo>
                  <a:pt x="1288212" y="155358"/>
                  <a:pt x="1301942" y="171317"/>
                  <a:pt x="1311215" y="189863"/>
                </a:cubicBezTo>
                <a:cubicBezTo>
                  <a:pt x="1319348" y="206129"/>
                  <a:pt x="1319636" y="225724"/>
                  <a:pt x="1328468" y="241622"/>
                </a:cubicBezTo>
                <a:cubicBezTo>
                  <a:pt x="1348608" y="277874"/>
                  <a:pt x="1374476" y="310633"/>
                  <a:pt x="1397480" y="345139"/>
                </a:cubicBezTo>
                <a:cubicBezTo>
                  <a:pt x="1408982" y="362392"/>
                  <a:pt x="1417323" y="382235"/>
                  <a:pt x="1431985" y="396897"/>
                </a:cubicBezTo>
                <a:lnTo>
                  <a:pt x="1483744" y="448656"/>
                </a:lnTo>
                <a:cubicBezTo>
                  <a:pt x="1489495" y="465909"/>
                  <a:pt x="1492165" y="484517"/>
                  <a:pt x="1500997" y="500414"/>
                </a:cubicBezTo>
                <a:cubicBezTo>
                  <a:pt x="1521137" y="536666"/>
                  <a:pt x="1570008" y="603931"/>
                  <a:pt x="1570008" y="603931"/>
                </a:cubicBezTo>
                <a:cubicBezTo>
                  <a:pt x="1600375" y="695032"/>
                  <a:pt x="1577174" y="640560"/>
                  <a:pt x="1656272" y="759207"/>
                </a:cubicBezTo>
                <a:lnTo>
                  <a:pt x="1690778" y="810965"/>
                </a:lnTo>
                <a:cubicBezTo>
                  <a:pt x="1764777" y="1032967"/>
                  <a:pt x="1750499" y="949428"/>
                  <a:pt x="1708031" y="1345803"/>
                </a:cubicBezTo>
                <a:cubicBezTo>
                  <a:pt x="1705822" y="1366420"/>
                  <a:pt x="1685027" y="1380308"/>
                  <a:pt x="1673525" y="1397561"/>
                </a:cubicBezTo>
                <a:cubicBezTo>
                  <a:pt x="1659492" y="1439659"/>
                  <a:pt x="1655212" y="1467632"/>
                  <a:pt x="1621766" y="1501078"/>
                </a:cubicBezTo>
                <a:cubicBezTo>
                  <a:pt x="1607104" y="1515740"/>
                  <a:pt x="1587261" y="1524082"/>
                  <a:pt x="1570008" y="1535584"/>
                </a:cubicBezTo>
                <a:cubicBezTo>
                  <a:pt x="1461107" y="1698933"/>
                  <a:pt x="1625651" y="1477265"/>
                  <a:pt x="1466491" y="1604595"/>
                </a:cubicBezTo>
                <a:cubicBezTo>
                  <a:pt x="1452290" y="1615956"/>
                  <a:pt x="1462098" y="1643494"/>
                  <a:pt x="1449238" y="1656354"/>
                </a:cubicBezTo>
                <a:cubicBezTo>
                  <a:pt x="1419914" y="1685678"/>
                  <a:pt x="1380227" y="1702361"/>
                  <a:pt x="1345721" y="1725365"/>
                </a:cubicBezTo>
                <a:cubicBezTo>
                  <a:pt x="1328468" y="1736867"/>
                  <a:pt x="1313634" y="1753314"/>
                  <a:pt x="1293963" y="1759871"/>
                </a:cubicBezTo>
                <a:cubicBezTo>
                  <a:pt x="1222533" y="1783681"/>
                  <a:pt x="1257336" y="1767036"/>
                  <a:pt x="1190446" y="1811629"/>
                </a:cubicBezTo>
                <a:cubicBezTo>
                  <a:pt x="1184695" y="1828882"/>
                  <a:pt x="1186053" y="1850528"/>
                  <a:pt x="1173193" y="1863388"/>
                </a:cubicBezTo>
                <a:cubicBezTo>
                  <a:pt x="1160333" y="1876248"/>
                  <a:pt x="1138150" y="1873477"/>
                  <a:pt x="1121434" y="1880641"/>
                </a:cubicBezTo>
                <a:cubicBezTo>
                  <a:pt x="1097795" y="1890772"/>
                  <a:pt x="1074477" y="1901914"/>
                  <a:pt x="1052423" y="1915146"/>
                </a:cubicBezTo>
                <a:cubicBezTo>
                  <a:pt x="1016862" y="1936483"/>
                  <a:pt x="988249" y="1971044"/>
                  <a:pt x="948906" y="1984158"/>
                </a:cubicBezTo>
                <a:cubicBezTo>
                  <a:pt x="817570" y="2027936"/>
                  <a:pt x="881055" y="2011530"/>
                  <a:pt x="759125" y="2035916"/>
                </a:cubicBezTo>
                <a:cubicBezTo>
                  <a:pt x="649857" y="2030165"/>
                  <a:pt x="540291" y="2028569"/>
                  <a:pt x="431321" y="2018663"/>
                </a:cubicBezTo>
                <a:cubicBezTo>
                  <a:pt x="396388" y="2015487"/>
                  <a:pt x="353083" y="1987970"/>
                  <a:pt x="327804" y="1966905"/>
                </a:cubicBezTo>
                <a:cubicBezTo>
                  <a:pt x="309060" y="1951285"/>
                  <a:pt x="294790" y="1930766"/>
                  <a:pt x="276046" y="1915146"/>
                </a:cubicBezTo>
                <a:cubicBezTo>
                  <a:pt x="260117" y="1901872"/>
                  <a:pt x="241540" y="1892143"/>
                  <a:pt x="224287" y="1880641"/>
                </a:cubicBezTo>
                <a:cubicBezTo>
                  <a:pt x="212785" y="1863388"/>
                  <a:pt x="198203" y="1847830"/>
                  <a:pt x="189782" y="1828882"/>
                </a:cubicBezTo>
                <a:cubicBezTo>
                  <a:pt x="175010" y="1795645"/>
                  <a:pt x="166778" y="1759871"/>
                  <a:pt x="155276" y="1725365"/>
                </a:cubicBezTo>
                <a:lnTo>
                  <a:pt x="138023" y="1673607"/>
                </a:lnTo>
                <a:lnTo>
                  <a:pt x="120770" y="1621848"/>
                </a:lnTo>
                <a:lnTo>
                  <a:pt x="103517" y="1570090"/>
                </a:lnTo>
                <a:cubicBezTo>
                  <a:pt x="68812" y="1188316"/>
                  <a:pt x="110606" y="1558497"/>
                  <a:pt x="51759" y="1225033"/>
                </a:cubicBezTo>
                <a:cubicBezTo>
                  <a:pt x="43701" y="1179373"/>
                  <a:pt x="40634" y="1132969"/>
                  <a:pt x="34506" y="1087010"/>
                </a:cubicBezTo>
                <a:cubicBezTo>
                  <a:pt x="-13114" y="729861"/>
                  <a:pt x="49445" y="1223775"/>
                  <a:pt x="0" y="828218"/>
                </a:cubicBezTo>
                <a:cubicBezTo>
                  <a:pt x="5751" y="690195"/>
                  <a:pt x="7048" y="551915"/>
                  <a:pt x="17253" y="414150"/>
                </a:cubicBezTo>
                <a:cubicBezTo>
                  <a:pt x="18596" y="396013"/>
                  <a:pt x="20305" y="373752"/>
                  <a:pt x="34506" y="362391"/>
                </a:cubicBezTo>
                <a:cubicBezTo>
                  <a:pt x="53022" y="347579"/>
                  <a:pt x="80513" y="350890"/>
                  <a:pt x="103517" y="345139"/>
                </a:cubicBezTo>
                <a:cubicBezTo>
                  <a:pt x="120770" y="333637"/>
                  <a:pt x="136328" y="319055"/>
                  <a:pt x="155276" y="310633"/>
                </a:cubicBezTo>
                <a:cubicBezTo>
                  <a:pt x="209281" y="286631"/>
                  <a:pt x="270449" y="273213"/>
                  <a:pt x="327804" y="258874"/>
                </a:cubicBezTo>
                <a:cubicBezTo>
                  <a:pt x="371424" y="229795"/>
                  <a:pt x="380302" y="217320"/>
                  <a:pt x="431321" y="207116"/>
                </a:cubicBezTo>
                <a:cubicBezTo>
                  <a:pt x="442600" y="204860"/>
                  <a:pt x="454325" y="207116"/>
                  <a:pt x="465827" y="20711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923697" y="7675602"/>
            <a:ext cx="2706703" cy="553998"/>
          </a:xfrm>
          <a:prstGeom prst="rect">
            <a:avLst/>
          </a:prstGeom>
          <a:noFill/>
        </p:spPr>
        <p:txBody>
          <a:bodyPr wrap="none" rtlCol="0">
            <a:spAutoFit/>
          </a:bodyPr>
          <a:lstStyle/>
          <a:p>
            <a:r>
              <a:rPr lang="en-US" sz="3000" i="1" dirty="0">
                <a:latin typeface="+mj-lt"/>
                <a:cs typeface="Times New Roman" panose="02020603050405020304" pitchFamily="18" charset="0"/>
              </a:rPr>
              <a:t>[</a:t>
            </a:r>
            <a:r>
              <a:rPr lang="en-US" altLang="zh-CN" sz="3000" i="1" dirty="0">
                <a:latin typeface="+mj-lt"/>
                <a:cs typeface="Times New Roman" panose="02020603050405020304" pitchFamily="18" charset="0"/>
              </a:rPr>
              <a:t>Tao </a:t>
            </a:r>
            <a:r>
              <a:rPr lang="en-US" sz="3000" i="1" dirty="0">
                <a:latin typeface="+mj-lt"/>
                <a:cs typeface="Times New Roman" panose="02020603050405020304" pitchFamily="18" charset="0"/>
              </a:rPr>
              <a:t>et al. 2014]</a:t>
            </a:r>
          </a:p>
        </p:txBody>
      </p:sp>
      <p:sp>
        <p:nvSpPr>
          <p:cNvPr id="15" name="Rectangle 14"/>
          <p:cNvSpPr/>
          <p:nvPr/>
        </p:nvSpPr>
        <p:spPr>
          <a:xfrm>
            <a:off x="3527786" y="6548428"/>
            <a:ext cx="7574829" cy="1552772"/>
          </a:xfrm>
          <a:prstGeom prst="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Desired output: </a:t>
            </a:r>
          </a:p>
          <a:p>
            <a:pPr marL="571500" indent="-571500">
              <a:lnSpc>
                <a:spcPts val="3600"/>
              </a:lnSpc>
              <a:buFont typeface="Wingdings" panose="05000000000000000000" pitchFamily="2" charset="2"/>
              <a:buChar char="§"/>
            </a:pPr>
            <a:r>
              <a:rPr lang="en-US" sz="4200" dirty="0">
                <a:solidFill>
                  <a:schemeClr val="tx1"/>
                </a:solidFill>
                <a:latin typeface="+mj-lt"/>
                <a:cs typeface="Times New Roman" panose="02020603050405020304" pitchFamily="18" charset="0"/>
              </a:rPr>
              <a:t>stay close to the input.</a:t>
            </a:r>
          </a:p>
          <a:p>
            <a:pPr marL="571500" indent="-571500">
              <a:lnSpc>
                <a:spcPts val="3600"/>
              </a:lnSpc>
              <a:buFont typeface="Wingdings" panose="05000000000000000000" pitchFamily="2" charset="2"/>
              <a:buChar char="§"/>
            </a:pPr>
            <a:r>
              <a:rPr lang="en-US" sz="4200" dirty="0">
                <a:solidFill>
                  <a:schemeClr val="tx1"/>
                </a:solidFill>
                <a:latin typeface="+mj-lt"/>
                <a:cs typeface="Times New Roman" panose="02020603050405020304" pitchFamily="18" charset="0"/>
              </a:rPr>
              <a:t>satisfy user’s constraint.</a:t>
            </a:r>
          </a:p>
        </p:txBody>
      </p:sp>
    </p:spTree>
    <p:custDataLst>
      <p:tags r:id="rId1"/>
    </p:custDataLst>
    <p:extLst>
      <p:ext uri="{BB962C8B-B14F-4D97-AF65-F5344CB8AC3E}">
        <p14:creationId xmlns:p14="http://schemas.microsoft.com/office/powerpoint/2010/main" val="1614948756"/>
      </p:ext>
    </p:extLst>
  </p:cSld>
  <p:clrMapOvr>
    <a:masterClrMapping/>
  </p:clrMapOvr>
  <mc:AlternateContent xmlns:mc="http://schemas.openxmlformats.org/markup-compatibility/2006" xmlns:p14="http://schemas.microsoft.com/office/powerpoint/2010/main">
    <mc:Choice Requires="p14">
      <p:transition spd="slow" p14:dur="2000" advTm="45304"/>
    </mc:Choice>
    <mc:Fallback xmlns="">
      <p:transition spd="slow" advTm="45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21" grpId="0"/>
      <p:bldP spid="23" grpId="0"/>
      <p:bldP spid="26"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482" y="5408583"/>
            <a:ext cx="1772496" cy="2240574"/>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r="87300"/>
          <a:stretch/>
        </p:blipFill>
        <p:spPr>
          <a:xfrm>
            <a:off x="1388139" y="1952689"/>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1111374" y="3826768"/>
            <a:ext cx="2309928" cy="320729"/>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original photo </a:t>
            </a:r>
          </a:p>
        </p:txBody>
      </p:sp>
      <p:pic>
        <p:nvPicPr>
          <p:cNvPr id="8" name="Picture 7"/>
          <p:cNvPicPr>
            <a:picLocks/>
          </p:cNvPicPr>
          <p:nvPr/>
        </p:nvPicPr>
        <p:blipFill rotWithShape="1">
          <a:blip r:embed="rId5">
            <a:extLst>
              <a:ext uri="{28A0092B-C50C-407E-A947-70E740481C1C}">
                <a14:useLocalDpi xmlns:a14="http://schemas.microsoft.com/office/drawing/2010/main" val="0"/>
              </a:ext>
            </a:extLst>
          </a:blip>
          <a:srcRect r="87449"/>
          <a:stretch/>
        </p:blipFill>
        <p:spPr>
          <a:xfrm>
            <a:off x="1388928" y="5497072"/>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760386" y="7394471"/>
            <a:ext cx="3511987" cy="523220"/>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projection on manifold</a:t>
            </a:r>
          </a:p>
        </p:txBody>
      </p:sp>
      <p:sp>
        <p:nvSpPr>
          <p:cNvPr id="10" name="Down Arrow 9"/>
          <p:cNvSpPr/>
          <p:nvPr/>
        </p:nvSpPr>
        <p:spPr>
          <a:xfrm>
            <a:off x="2016295"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1" name="Down Arrow 10"/>
          <p:cNvSpPr/>
          <p:nvPr/>
        </p:nvSpPr>
        <p:spPr>
          <a:xfrm rot="16200000">
            <a:off x="3448388" y="6120262"/>
            <a:ext cx="533592" cy="627701"/>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2" name="Down Arrow 11"/>
          <p:cNvSpPr/>
          <p:nvPr/>
        </p:nvSpPr>
        <p:spPr>
          <a:xfrm rot="10800000">
            <a:off x="10323166"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3" name="TextBox 12"/>
          <p:cNvSpPr txBox="1"/>
          <p:nvPr/>
        </p:nvSpPr>
        <p:spPr>
          <a:xfrm>
            <a:off x="840545" y="4771684"/>
            <a:ext cx="1239891" cy="523220"/>
          </a:xfrm>
          <a:prstGeom prst="rect">
            <a:avLst/>
          </a:prstGeom>
          <a:noFill/>
        </p:spPr>
        <p:txBody>
          <a:bodyPr wrap="none" rtlCol="0">
            <a:spAutoFit/>
          </a:bodyPr>
          <a:lstStyle/>
          <a:p>
            <a:r>
              <a:rPr lang="en-US" sz="2800" b="1" dirty="0">
                <a:solidFill>
                  <a:schemeClr val="tx1"/>
                </a:solidFill>
                <a:latin typeface="Calibri" panose="020F0502020204030204" pitchFamily="34" charset="0"/>
                <a:cs typeface="Times New Roman" panose="02020603050405020304" pitchFamily="18" charset="0"/>
              </a:rPr>
              <a:t>Project</a:t>
            </a:r>
          </a:p>
        </p:txBody>
      </p:sp>
      <p:sp>
        <p:nvSpPr>
          <p:cNvPr id="14" name="TextBox 13"/>
          <p:cNvSpPr txBox="1"/>
          <p:nvPr/>
        </p:nvSpPr>
        <p:spPr>
          <a:xfrm>
            <a:off x="10841957" y="4771684"/>
            <a:ext cx="2048253" cy="523220"/>
          </a:xfrm>
          <a:prstGeom prst="rect">
            <a:avLst/>
          </a:prstGeom>
          <a:noFill/>
        </p:spPr>
        <p:txBody>
          <a:bodyPr wrap="none" rtlCol="0">
            <a:spAutoFit/>
          </a:bodyPr>
          <a:lstStyle/>
          <a:p>
            <a:pPr algn="ctr"/>
            <a:r>
              <a:rPr lang="en-US" sz="2800" b="1" dirty="0">
                <a:solidFill>
                  <a:schemeClr val="tx1"/>
                </a:solidFill>
                <a:latin typeface="Calibri" panose="020F0502020204030204" pitchFamily="34" charset="0"/>
                <a:cs typeface="Times New Roman" panose="02020603050405020304" pitchFamily="18" charset="0"/>
              </a:rPr>
              <a:t>Edit Transfer</a:t>
            </a:r>
          </a:p>
        </p:txBody>
      </p:sp>
      <p:sp>
        <p:nvSpPr>
          <p:cNvPr id="15" name="TextBox 14"/>
          <p:cNvSpPr txBox="1"/>
          <p:nvPr/>
        </p:nvSpPr>
        <p:spPr>
          <a:xfrm>
            <a:off x="6602872" y="7394471"/>
            <a:ext cx="7913128"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transition between the original and edited projection</a:t>
            </a:r>
          </a:p>
        </p:txBody>
      </p:sp>
      <p:sp>
        <p:nvSpPr>
          <p:cNvPr id="16" name="TextBox 15"/>
          <p:cNvSpPr txBox="1"/>
          <p:nvPr/>
        </p:nvSpPr>
        <p:spPr>
          <a:xfrm>
            <a:off x="7622464" y="3857752"/>
            <a:ext cx="5901487"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different degree of image manipulation</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0415" y="5497072"/>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0415" y="1952689"/>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713" y="5235872"/>
            <a:ext cx="604064" cy="640673"/>
          </a:xfrm>
          <a:prstGeom prst="rect">
            <a:avLst/>
          </a:prstGeom>
        </p:spPr>
      </p:pic>
      <p:sp>
        <p:nvSpPr>
          <p:cNvPr id="20" name="TextBox 19"/>
          <p:cNvSpPr txBox="1"/>
          <p:nvPr/>
        </p:nvSpPr>
        <p:spPr>
          <a:xfrm>
            <a:off x="4238214" y="5079262"/>
            <a:ext cx="1725922" cy="553998"/>
          </a:xfrm>
          <a:prstGeom prst="rect">
            <a:avLst/>
          </a:prstGeom>
          <a:noFill/>
        </p:spPr>
        <p:txBody>
          <a:bodyPr wrap="none" rtlCol="0">
            <a:spAutoFit/>
          </a:bodyPr>
          <a:lstStyle/>
          <a:p>
            <a:r>
              <a:rPr lang="en-US" sz="3000" b="1" dirty="0">
                <a:solidFill>
                  <a:schemeClr val="tx1"/>
                </a:solidFill>
                <a:latin typeface="Calibri" panose="020F0502020204030204" pitchFamily="34" charset="0"/>
                <a:cs typeface="Times New Roman" panose="02020603050405020304" pitchFamily="18" charset="0"/>
              </a:rPr>
              <a:t>Editing UI</a:t>
            </a:r>
          </a:p>
        </p:txBody>
      </p:sp>
    </p:spTree>
    <p:extLst>
      <p:ext uri="{BB962C8B-B14F-4D97-AF65-F5344CB8AC3E}">
        <p14:creationId xmlns:p14="http://schemas.microsoft.com/office/powerpoint/2010/main" val="151939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
                                        </p:tgtEl>
                                        <p:attrNameLst>
                                          <p:attrName>style.opacity</p:attrName>
                                        </p:attrNameLst>
                                      </p:cBhvr>
                                      <p:to>
                                        <p:strVal val="0.25"/>
                                      </p:to>
                                    </p:set>
                                    <p:animEffect filter="image" prLst="opacity: 0.25">
                                      <p:cBhvr rctx="IE">
                                        <p:cTn id="7" dur="indefinite"/>
                                        <p:tgtEl>
                                          <p:spTgt spid="5"/>
                                        </p:tgtEl>
                                      </p:cBhvr>
                                    </p:animEffect>
                                  </p:childTnLst>
                                </p:cTn>
                              </p:par>
                              <p:par>
                                <p:cTn id="8" presetID="9" presetClass="emph" presetSubtype="0" grpId="0" nodeType="withEffect">
                                  <p:stCondLst>
                                    <p:cond delay="0"/>
                                  </p:stCondLst>
                                  <p:childTnLst>
                                    <p:set>
                                      <p:cBhvr>
                                        <p:cTn id="9" dur="indefinite"/>
                                        <p:tgtEl>
                                          <p:spTgt spid="12"/>
                                        </p:tgtEl>
                                        <p:attrNameLst>
                                          <p:attrName>style.opacity</p:attrName>
                                        </p:attrNameLst>
                                      </p:cBhvr>
                                      <p:to>
                                        <p:strVal val="0.25"/>
                                      </p:to>
                                    </p:set>
                                    <p:animEffect filter="image" prLst="opacity: 0.25">
                                      <p:cBhvr rctx="IE">
                                        <p:cTn id="10" dur="indefinite"/>
                                        <p:tgtEl>
                                          <p:spTgt spid="12"/>
                                        </p:tgtEl>
                                      </p:cBhvr>
                                    </p:animEffect>
                                  </p:childTnLst>
                                </p:cTn>
                              </p:par>
                              <p:par>
                                <p:cTn id="11" presetID="9" presetClass="emph" presetSubtype="0" grpId="0" nodeType="withEffect">
                                  <p:stCondLst>
                                    <p:cond delay="0"/>
                                  </p:stCondLst>
                                  <p:childTnLst>
                                    <p:set>
                                      <p:cBhvr>
                                        <p:cTn id="12" dur="indefinite"/>
                                        <p:tgtEl>
                                          <p:spTgt spid="14"/>
                                        </p:tgtEl>
                                        <p:attrNameLst>
                                          <p:attrName>style.opacity</p:attrName>
                                        </p:attrNameLst>
                                      </p:cBhvr>
                                      <p:to>
                                        <p:strVal val="0.25"/>
                                      </p:to>
                                    </p:set>
                                    <p:animEffect filter="image" prLst="opacity: 0.25">
                                      <p:cBhvr rctx="IE">
                                        <p:cTn id="13" dur="indefinite"/>
                                        <p:tgtEl>
                                          <p:spTgt spid="14"/>
                                        </p:tgtEl>
                                      </p:cBhvr>
                                    </p:animEffect>
                                  </p:childTnLst>
                                </p:cTn>
                              </p:par>
                              <p:par>
                                <p:cTn id="14" presetID="9" presetClass="emph" presetSubtype="0" grpId="0" nodeType="withEffect">
                                  <p:stCondLst>
                                    <p:cond delay="0"/>
                                  </p:stCondLst>
                                  <p:childTnLst>
                                    <p:set>
                                      <p:cBhvr>
                                        <p:cTn id="15" dur="indefinite"/>
                                        <p:tgtEl>
                                          <p:spTgt spid="15"/>
                                        </p:tgtEl>
                                        <p:attrNameLst>
                                          <p:attrName>style.opacity</p:attrName>
                                        </p:attrNameLst>
                                      </p:cBhvr>
                                      <p:to>
                                        <p:strVal val="0.25"/>
                                      </p:to>
                                    </p:set>
                                    <p:animEffect filter="image" prLst="opacity: 0.25">
                                      <p:cBhvr rctx="IE">
                                        <p:cTn id="16" dur="indefinite"/>
                                        <p:tgtEl>
                                          <p:spTgt spid="15"/>
                                        </p:tgtEl>
                                      </p:cBhvr>
                                    </p:animEffect>
                                  </p:childTnLst>
                                </p:cTn>
                              </p:par>
                              <p:par>
                                <p:cTn id="17" presetID="9" presetClass="emph" presetSubtype="0" grpId="0" nodeType="withEffect">
                                  <p:stCondLst>
                                    <p:cond delay="0"/>
                                  </p:stCondLst>
                                  <p:childTnLst>
                                    <p:set>
                                      <p:cBhvr>
                                        <p:cTn id="18" dur="indefinite"/>
                                        <p:tgtEl>
                                          <p:spTgt spid="16"/>
                                        </p:tgtEl>
                                        <p:attrNameLst>
                                          <p:attrName>style.opacity</p:attrName>
                                        </p:attrNameLst>
                                      </p:cBhvr>
                                      <p:to>
                                        <p:strVal val="0.25"/>
                                      </p:to>
                                    </p:set>
                                    <p:animEffect filter="image" prLst="opacity: 0.25">
                                      <p:cBhvr rctx="IE">
                                        <p:cTn id="19" dur="indefinite"/>
                                        <p:tgtEl>
                                          <p:spTgt spid="16"/>
                                        </p:tgtEl>
                                      </p:cBhvr>
                                    </p:animEffect>
                                  </p:childTnLst>
                                </p:cTn>
                              </p:par>
                              <p:par>
                                <p:cTn id="20" presetID="9" presetClass="emph" presetSubtype="0" nodeType="withEffect">
                                  <p:stCondLst>
                                    <p:cond delay="0"/>
                                  </p:stCondLst>
                                  <p:childTnLst>
                                    <p:set>
                                      <p:cBhvr>
                                        <p:cTn id="21" dur="indefinite"/>
                                        <p:tgtEl>
                                          <p:spTgt spid="17"/>
                                        </p:tgtEl>
                                        <p:attrNameLst>
                                          <p:attrName>style.opacity</p:attrName>
                                        </p:attrNameLst>
                                      </p:cBhvr>
                                      <p:to>
                                        <p:strVal val="0.25"/>
                                      </p:to>
                                    </p:set>
                                    <p:animEffect filter="image" prLst="opacity: 0.25">
                                      <p:cBhvr rctx="IE">
                                        <p:cTn id="22" dur="indefinite"/>
                                        <p:tgtEl>
                                          <p:spTgt spid="17"/>
                                        </p:tgtEl>
                                      </p:cBhvr>
                                    </p:animEffect>
                                  </p:childTnLst>
                                </p:cTn>
                              </p:par>
                              <p:par>
                                <p:cTn id="23" presetID="9" presetClass="emph" presetSubtype="0" nodeType="withEffect">
                                  <p:stCondLst>
                                    <p:cond delay="0"/>
                                  </p:stCondLst>
                                  <p:childTnLst>
                                    <p:set>
                                      <p:cBhvr>
                                        <p:cTn id="24" dur="indefinite"/>
                                        <p:tgtEl>
                                          <p:spTgt spid="18"/>
                                        </p:tgtEl>
                                        <p:attrNameLst>
                                          <p:attrName>style.opacity</p:attrName>
                                        </p:attrNameLst>
                                      </p:cBhvr>
                                      <p:to>
                                        <p:strVal val="0.25"/>
                                      </p:to>
                                    </p:set>
                                    <p:animEffect filter="image" prLst="opacity: 0.25">
                                      <p:cBhvr rctx="IE">
                                        <p:cTn id="25" dur="indefinite"/>
                                        <p:tgtEl>
                                          <p:spTgt spid="18"/>
                                        </p:tgtEl>
                                      </p:cBhvr>
                                    </p:animEffect>
                                  </p:childTnLst>
                                </p:cTn>
                              </p:par>
                              <p:par>
                                <p:cTn id="26" presetID="9" presetClass="emph" presetSubtype="0" nodeType="withEffect">
                                  <p:stCondLst>
                                    <p:cond delay="0"/>
                                  </p:stCondLst>
                                  <p:childTnLst>
                                    <p:set>
                                      <p:cBhvr>
                                        <p:cTn id="27" dur="indefinite"/>
                                        <p:tgtEl>
                                          <p:spTgt spid="19"/>
                                        </p:tgtEl>
                                        <p:attrNameLst>
                                          <p:attrName>style.opacity</p:attrName>
                                        </p:attrNameLst>
                                      </p:cBhvr>
                                      <p:to>
                                        <p:strVal val="0.25"/>
                                      </p:to>
                                    </p:set>
                                    <p:animEffect filter="image" prLst="opacity: 0.25">
                                      <p:cBhvr rctx="IE">
                                        <p:cTn id="28" dur="indefinite"/>
                                        <p:tgtEl>
                                          <p:spTgt spid="19"/>
                                        </p:tgtEl>
                                      </p:cBhvr>
                                    </p:animEffect>
                                  </p:childTnLst>
                                </p:cTn>
                              </p:par>
                              <p:par>
                                <p:cTn id="29" presetID="9" presetClass="emph" presetSubtype="0" grpId="0" nodeType="withEffect">
                                  <p:stCondLst>
                                    <p:cond delay="0"/>
                                  </p:stCondLst>
                                  <p:childTnLst>
                                    <p:set>
                                      <p:cBhvr>
                                        <p:cTn id="30" dur="indefinite"/>
                                        <p:tgtEl>
                                          <p:spTgt spid="20"/>
                                        </p:tgtEl>
                                        <p:attrNameLst>
                                          <p:attrName>style.opacity</p:attrName>
                                        </p:attrNameLst>
                                      </p:cBhvr>
                                      <p:to>
                                        <p:strVal val="0.25"/>
                                      </p:to>
                                    </p:set>
                                    <p:animEffect filter="image" prLst="opacity: 0.25">
                                      <p:cBhvr rctx="IE">
                                        <p:cTn id="31" dur="indefinite"/>
                                        <p:tgtEl>
                                          <p:spTgt spid="20"/>
                                        </p:tgtEl>
                                      </p:cBhvr>
                                    </p:animEffect>
                                  </p:childTnLst>
                                </p:cTn>
                              </p:par>
                              <p:par>
                                <p:cTn id="32" presetID="9" presetClass="emph" presetSubtype="0" grpId="0" nodeType="withEffect">
                                  <p:stCondLst>
                                    <p:cond delay="0"/>
                                  </p:stCondLst>
                                  <p:childTnLst>
                                    <p:set>
                                      <p:cBhvr>
                                        <p:cTn id="33" dur="indefinite"/>
                                        <p:tgtEl>
                                          <p:spTgt spid="11"/>
                                        </p:tgtEl>
                                        <p:attrNameLst>
                                          <p:attrName>style.opacity</p:attrName>
                                        </p:attrNameLst>
                                      </p:cBhvr>
                                      <p:to>
                                        <p:strVal val="0.25"/>
                                      </p:to>
                                    </p:set>
                                    <p:animEffect filter="image" prLst="opacity: 0.25">
                                      <p:cBhvr rctx="IE">
                                        <p:cTn id="34"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15" grpId="0"/>
      <p:bldP spid="16"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54560" y="2962672"/>
            <a:ext cx="12274565" cy="1728192"/>
            <a:chOff x="1551599" y="2890664"/>
            <a:chExt cx="12274565" cy="1728192"/>
          </a:xfrm>
        </p:grpSpPr>
        <p:pic>
          <p:nvPicPr>
            <p:cNvPr id="51" name="Picture 16"/>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0370" y="289066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892983" y="4157191"/>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0.196</a:t>
              </a:r>
            </a:p>
          </p:txBody>
        </p:sp>
        <p:pic>
          <p:nvPicPr>
            <p:cNvPr id="6150" name="Picture 6" descr="http://people.eecs.berkeley.edu/~junyanz/projects/gvm/rec_lbfgs/outdoor4_64_iter23_conv4_alpha0.002/images/row0002_image00006.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8867" y="289066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0181480" y="4157191"/>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0.238</a:t>
              </a:r>
            </a:p>
          </p:txBody>
        </p:sp>
        <p:pic>
          <p:nvPicPr>
            <p:cNvPr id="68" name="Picture 8"/>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997364" y="289066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12469977" y="4157191"/>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0.332</a:t>
              </a:r>
            </a:p>
          </p:txBody>
        </p:sp>
        <p:pic>
          <p:nvPicPr>
            <p:cNvPr id="56" name="Picture 55"/>
            <p:cNvPicPr>
              <a:picLocks noChangeAspect="1"/>
            </p:cNvPicPr>
            <p:nvPr/>
          </p:nvPicPr>
          <p:blipFill>
            <a:blip r:embed="rId7"/>
            <a:stretch>
              <a:fillRect/>
            </a:stretch>
          </p:blipFill>
          <p:spPr>
            <a:xfrm>
              <a:off x="1551599" y="3242987"/>
              <a:ext cx="3959667" cy="1188720"/>
            </a:xfrm>
            <a:prstGeom prst="rect">
              <a:avLst/>
            </a:prstGeom>
            <a:noFill/>
            <a:ln>
              <a:noFill/>
            </a:ln>
          </p:spPr>
        </p:pic>
        <p:sp>
          <p:nvSpPr>
            <p:cNvPr id="57" name="TextBox 56"/>
            <p:cNvSpPr txBox="1"/>
            <p:nvPr/>
          </p:nvSpPr>
          <p:spPr>
            <a:xfrm>
              <a:off x="2298755" y="3006123"/>
              <a:ext cx="2465354" cy="615553"/>
            </a:xfrm>
            <a:prstGeom prst="rect">
              <a:avLst/>
            </a:prstGeom>
            <a:noFill/>
          </p:spPr>
          <p:txBody>
            <a:bodyPr wrap="none" rtlCol="0">
              <a:spAutoFit/>
            </a:bodyPr>
            <a:lstStyle/>
            <a:p>
              <a:pPr algn="ctr"/>
              <a:r>
                <a:rPr lang="en-US" sz="3400" dirty="0">
                  <a:solidFill>
                    <a:srgbClr val="FF0000"/>
                  </a:solidFill>
                  <a:latin typeface="Calibri" panose="020F0502020204030204" pitchFamily="34" charset="0"/>
                  <a:cs typeface="Times New Roman" panose="02020603050405020304" pitchFamily="18" charset="0"/>
                </a:rPr>
                <a:t>Optimization</a:t>
              </a:r>
            </a:p>
          </p:txBody>
        </p:sp>
      </p:grpSp>
      <p:sp>
        <p:nvSpPr>
          <p:cNvPr id="2" name="Title 1"/>
          <p:cNvSpPr>
            <a:spLocks noGrp="1"/>
          </p:cNvSpPr>
          <p:nvPr>
            <p:ph type="title"/>
          </p:nvPr>
        </p:nvSpPr>
        <p:spPr>
          <a:xfrm>
            <a:off x="658804" y="262077"/>
            <a:ext cx="13167360" cy="1371600"/>
          </a:xfrm>
        </p:spPr>
        <p:txBody>
          <a:bodyPr>
            <a:normAutofit fontScale="90000"/>
          </a:bodyPr>
          <a:lstStyle/>
          <a:p>
            <a:r>
              <a:rPr lang="en-US" dirty="0"/>
              <a:t>Projecting an Image onto the Manifold</a:t>
            </a:r>
          </a:p>
        </p:txBody>
      </p:sp>
      <mc:AlternateContent xmlns:mc="http://schemas.openxmlformats.org/markup-compatibility/2006" xmlns:a14="http://schemas.microsoft.com/office/drawing/2010/main">
        <mc:Choice Requires="a14">
          <p:sp>
            <p:nvSpPr>
              <p:cNvPr id="13" name="TextBox 12"/>
              <p:cNvSpPr txBox="1"/>
              <p:nvPr/>
            </p:nvSpPr>
            <p:spPr>
              <a:xfrm>
                <a:off x="1439553" y="1797018"/>
                <a:ext cx="4183774" cy="1138773"/>
              </a:xfrm>
              <a:prstGeom prst="rect">
                <a:avLst/>
              </a:prstGeom>
              <a:noFill/>
            </p:spPr>
            <p:txBody>
              <a:bodyPr wrap="none" rtlCol="0">
                <a:spAutoFit/>
              </a:bodyPr>
              <a:lstStyle/>
              <a:p>
                <a:pPr algn="ctr"/>
                <a:r>
                  <a:rPr lang="en-US" sz="3400" dirty="0">
                    <a:solidFill>
                      <a:schemeClr val="tx1"/>
                    </a:solidFill>
                    <a:latin typeface="Calibri" panose="020F0502020204030204" pitchFamily="34" charset="0"/>
                    <a:cs typeface="Times New Roman" panose="02020603050405020304" pitchFamily="18" charset="0"/>
                  </a:rPr>
                  <a:t>Input:  real imag</a:t>
                </a:r>
                <a:r>
                  <a:rPr lang="en-US" sz="3400" dirty="0">
                    <a:latin typeface="Calibri" panose="020F0502020204030204" pitchFamily="34" charset="0"/>
                    <a:cs typeface="Times New Roman" panose="02020603050405020304" pitchFamily="18" charset="0"/>
                  </a:rPr>
                  <a:t>e </a:t>
                </a:r>
                <a14:m>
                  <m:oMath xmlns:m="http://schemas.openxmlformats.org/officeDocument/2006/math">
                    <m:sSup>
                      <m:sSupPr>
                        <m:ctrlPr>
                          <a:rPr lang="en-US" sz="3400" b="0" i="1" smtClean="0">
                            <a:latin typeface="Cambria Math" panose="02040503050406030204" pitchFamily="18" charset="0"/>
                            <a:cs typeface="Times New Roman" panose="02020603050405020304" pitchFamily="18" charset="0"/>
                          </a:rPr>
                        </m:ctrlPr>
                      </m:sSupPr>
                      <m:e>
                        <m:r>
                          <a:rPr lang="en-US" sz="3400" b="0" i="1" smtClean="0">
                            <a:latin typeface="Cambria Math" panose="02040503050406030204" pitchFamily="18" charset="0"/>
                            <a:cs typeface="Times New Roman" panose="02020603050405020304" pitchFamily="18" charset="0"/>
                          </a:rPr>
                          <m:t>𝑥</m:t>
                        </m:r>
                      </m:e>
                      <m:sup>
                        <m:r>
                          <a:rPr lang="en-US" sz="3400" b="0" i="1" smtClean="0">
                            <a:latin typeface="Cambria Math" panose="02040503050406030204" pitchFamily="18" charset="0"/>
                            <a:cs typeface="Times New Roman" panose="02020603050405020304" pitchFamily="18" charset="0"/>
                          </a:rPr>
                          <m:t>𝑅</m:t>
                        </m:r>
                      </m:sup>
                    </m:sSup>
                  </m:oMath>
                </a14:m>
                <a:endParaRPr lang="en-US" sz="3400" dirty="0">
                  <a:solidFill>
                    <a:schemeClr val="tx1"/>
                  </a:solidFill>
                  <a:latin typeface="Calibri" panose="020F0502020204030204" pitchFamily="34" charset="0"/>
                  <a:cs typeface="Times New Roman" panose="02020603050405020304" pitchFamily="18" charset="0"/>
                </a:endParaRPr>
              </a:p>
              <a:p>
                <a:pPr algn="ctr"/>
                <a:r>
                  <a:rPr lang="en-US" sz="3400" dirty="0">
                    <a:latin typeface="Calibri" panose="020F0502020204030204" pitchFamily="34" charset="0"/>
                    <a:cs typeface="Times New Roman" panose="02020603050405020304" pitchFamily="18" charset="0"/>
                  </a:rPr>
                  <a:t>Output: latent vector z</a:t>
                </a:r>
                <a:endParaRPr lang="en-US" sz="3400" dirty="0">
                  <a:solidFill>
                    <a:schemeClr val="tx1"/>
                  </a:solidFill>
                  <a:latin typeface="Calibri" panose="020F0502020204030204" pitchFamily="34"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439553" y="1797018"/>
                <a:ext cx="4183774" cy="1138773"/>
              </a:xfrm>
              <a:prstGeom prst="rect">
                <a:avLst/>
              </a:prstGeom>
              <a:blipFill>
                <a:blip r:embed="rId8"/>
                <a:stretch>
                  <a:fillRect l="-3644" t="-6952" r="-3644" b="-17647"/>
                </a:stretch>
              </a:blipFill>
            </p:spPr>
            <p:txBody>
              <a:bodyPr/>
              <a:lstStyle/>
              <a:p>
                <a:r>
                  <a:rPr lang="en-US">
                    <a:noFill/>
                  </a:rPr>
                  <a:t> </a:t>
                </a:r>
              </a:p>
            </p:txBody>
          </p:sp>
        </mc:Fallback>
      </mc:AlternateContent>
      <p:pic>
        <p:nvPicPr>
          <p:cNvPr id="20" name="Picture 12"/>
          <p:cNvPicPr>
            <a:picLocks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420370"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http://people.eecs.berkeley.edu/~junyanz/projects/gvm/rec_lbfgs/outdoor4_64_iter23_conv4_alpha0.002/images/row0000_image00006.pn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8867"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5" name="Picture 6"/>
          <p:cNvPicPr>
            <a:picLocks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997364"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a:off x="4434880" y="4114800"/>
            <a:ext cx="504056" cy="3889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4434880" y="4655041"/>
                <a:ext cx="3727239" cy="538609"/>
              </a:xfrm>
              <a:prstGeom prst="rect">
                <a:avLst/>
              </a:prstGeom>
              <a:noFill/>
              <a:ln w="38100">
                <a:solidFill>
                  <a:schemeClr val="tx1"/>
                </a:solidFill>
              </a:ln>
            </p:spPr>
            <p:txBody>
              <a:bodyPr wrap="none" rtlCol="0">
                <a:spAutoFit/>
              </a:bodyPr>
              <a:lstStyle/>
              <a:p>
                <a:r>
                  <a:rPr lang="en-US" dirty="0"/>
                  <a:t>Generative model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4434880" y="4655041"/>
                <a:ext cx="3727239" cy="538609"/>
              </a:xfrm>
              <a:prstGeom prst="rect">
                <a:avLst/>
              </a:prstGeom>
              <a:blipFill rotWithShape="0">
                <a:blip r:embed="rId12"/>
                <a:stretch>
                  <a:fillRect l="-3079" t="-7447" b="-27660"/>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670960" y="4655041"/>
                <a:ext cx="3403752" cy="538609"/>
              </a:xfrm>
              <a:prstGeom prst="rect">
                <a:avLst/>
              </a:prstGeom>
              <a:noFill/>
              <a:ln w="38100">
                <a:solidFill>
                  <a:schemeClr val="tx1"/>
                </a:solidFill>
              </a:ln>
            </p:spPr>
            <p:txBody>
              <a:bodyPr wrap="none" rtlCol="0">
                <a:spAutoFit/>
              </a:bodyPr>
              <a:lstStyle/>
              <a:p>
                <a:r>
                  <a:rPr lang="en-US" dirty="0"/>
                  <a:t>Reconstruction loss </a:t>
                </a:r>
                <a14:m>
                  <m:oMath xmlns:m="http://schemas.openxmlformats.org/officeDocument/2006/math">
                    <m:r>
                      <a:rPr lang="en-US" b="0" i="1" smtClean="0">
                        <a:latin typeface="Cambria Math" panose="02040503050406030204" pitchFamily="18" charset="0"/>
                      </a:rPr>
                      <m:t>𝐿</m:t>
                    </m:r>
                  </m:oMath>
                </a14:m>
                <a:endParaRPr lang="en-US" i="1" dirty="0"/>
              </a:p>
            </p:txBody>
          </p:sp>
        </mc:Choice>
        <mc:Fallback xmlns="">
          <p:sp>
            <p:nvSpPr>
              <p:cNvPr id="69" name="TextBox 68"/>
              <p:cNvSpPr txBox="1">
                <a:spLocks noRot="1" noChangeAspect="1" noMove="1" noResize="1" noEditPoints="1" noAdjustHandles="1" noChangeArrowheads="1" noChangeShapeType="1" noTextEdit="1"/>
              </p:cNvSpPr>
              <p:nvPr/>
            </p:nvSpPr>
            <p:spPr>
              <a:xfrm>
                <a:off x="670960" y="4655041"/>
                <a:ext cx="3403752" cy="538609"/>
              </a:xfrm>
              <a:prstGeom prst="rect">
                <a:avLst/>
              </a:prstGeom>
              <a:blipFill rotWithShape="0">
                <a:blip r:embed="rId13"/>
                <a:stretch>
                  <a:fillRect l="-3191" t="-7447" b="-27660"/>
                </a:stretch>
              </a:blipFill>
              <a:ln w="38100">
                <a:solidFill>
                  <a:schemeClr val="tx1"/>
                </a:solidFill>
              </a:ln>
            </p:spPr>
            <p:txBody>
              <a:bodyPr/>
              <a:lstStyle/>
              <a:p>
                <a:r>
                  <a:rPr lang="en-US">
                    <a:noFill/>
                  </a:rPr>
                  <a:t> </a:t>
                </a:r>
              </a:p>
            </p:txBody>
          </p:sp>
        </mc:Fallback>
      </mc:AlternateContent>
      <p:sp>
        <p:nvSpPr>
          <p:cNvPr id="21" name="Rectangle 20"/>
          <p:cNvSpPr/>
          <p:nvPr/>
        </p:nvSpPr>
        <p:spPr>
          <a:xfrm>
            <a:off x="2806672" y="4068590"/>
            <a:ext cx="72476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flipH="1">
            <a:off x="3354760" y="4114800"/>
            <a:ext cx="499648" cy="3889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7056784" y="2876633"/>
            <a:ext cx="7315200" cy="0"/>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44732938"/>
      </p:ext>
    </p:extLst>
  </p:cSld>
  <p:clrMapOvr>
    <a:masterClrMapping/>
  </p:clrMapOvr>
  <mc:AlternateContent xmlns:mc="http://schemas.openxmlformats.org/markup-compatibility/2006" xmlns:p14="http://schemas.microsoft.com/office/powerpoint/2010/main">
    <mc:Choice Requires="p14">
      <p:transition spd="slow" p14:dur="2000" advTm="42186"/>
    </mc:Choice>
    <mc:Fallback xmlns="">
      <p:transition spd="slow" advTm="421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6"/>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3331" y="2962672"/>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895944" y="4229199"/>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0.196</a:t>
            </a:r>
          </a:p>
        </p:txBody>
      </p:sp>
      <p:pic>
        <p:nvPicPr>
          <p:cNvPr id="6150" name="Picture 6" descr="http://people.eecs.berkeley.edu/~junyanz/projects/gvm/rec_lbfgs/outdoor4_64_iter23_conv4_alpha0.002/images/row0002_image00006.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1828" y="2962672"/>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0184441" y="4229199"/>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0.238</a:t>
            </a:r>
          </a:p>
        </p:txBody>
      </p:sp>
      <p:pic>
        <p:nvPicPr>
          <p:cNvPr id="68" name="Picture 8"/>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000325" y="2962672"/>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12472938" y="4229199"/>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0.332</a:t>
            </a:r>
          </a:p>
        </p:txBody>
      </p:sp>
      <p:pic>
        <p:nvPicPr>
          <p:cNvPr id="56" name="Picture 55"/>
          <p:cNvPicPr>
            <a:picLocks noChangeAspect="1"/>
          </p:cNvPicPr>
          <p:nvPr/>
        </p:nvPicPr>
        <p:blipFill>
          <a:blip r:embed="rId7"/>
          <a:stretch>
            <a:fillRect/>
          </a:stretch>
        </p:blipFill>
        <p:spPr>
          <a:xfrm>
            <a:off x="1551598" y="3305575"/>
            <a:ext cx="3959667" cy="1188720"/>
          </a:xfrm>
          <a:prstGeom prst="rect">
            <a:avLst/>
          </a:prstGeom>
          <a:noFill/>
          <a:ln>
            <a:noFill/>
          </a:ln>
        </p:spPr>
      </p:pic>
      <p:sp>
        <p:nvSpPr>
          <p:cNvPr id="57" name="TextBox 56"/>
          <p:cNvSpPr txBox="1"/>
          <p:nvPr/>
        </p:nvSpPr>
        <p:spPr>
          <a:xfrm>
            <a:off x="2301716" y="3078131"/>
            <a:ext cx="2465354" cy="615553"/>
          </a:xfrm>
          <a:prstGeom prst="rect">
            <a:avLst/>
          </a:prstGeom>
          <a:noFill/>
        </p:spPr>
        <p:txBody>
          <a:bodyPr wrap="none" rtlCol="0">
            <a:spAutoFit/>
          </a:bodyPr>
          <a:lstStyle/>
          <a:p>
            <a:pPr algn="ctr"/>
            <a:r>
              <a:rPr lang="en-US" sz="3400" dirty="0">
                <a:solidFill>
                  <a:srgbClr val="FF0000"/>
                </a:solidFill>
                <a:latin typeface="Calibri" panose="020F0502020204030204" pitchFamily="34" charset="0"/>
                <a:cs typeface="Times New Roman" panose="02020603050405020304" pitchFamily="18" charset="0"/>
              </a:rPr>
              <a:t>Optimization</a:t>
            </a:r>
          </a:p>
        </p:txBody>
      </p:sp>
      <p:sp>
        <p:nvSpPr>
          <p:cNvPr id="2" name="Title 1"/>
          <p:cNvSpPr>
            <a:spLocks noGrp="1"/>
          </p:cNvSpPr>
          <p:nvPr>
            <p:ph type="title"/>
          </p:nvPr>
        </p:nvSpPr>
        <p:spPr>
          <a:xfrm>
            <a:off x="658804" y="262077"/>
            <a:ext cx="13167360" cy="1371600"/>
          </a:xfrm>
        </p:spPr>
        <p:txBody>
          <a:bodyPr>
            <a:normAutofit fontScale="90000"/>
          </a:bodyPr>
          <a:lstStyle/>
          <a:p>
            <a:r>
              <a:rPr lang="en-US" dirty="0"/>
              <a:t>Projecting an Image onto the Manifold</a:t>
            </a:r>
          </a:p>
        </p:txBody>
      </p:sp>
      <p:pic>
        <p:nvPicPr>
          <p:cNvPr id="11" name="Picture 10"/>
          <p:cNvPicPr>
            <a:picLocks noChangeAspect="1"/>
          </p:cNvPicPr>
          <p:nvPr/>
        </p:nvPicPr>
        <p:blipFill>
          <a:blip r:embed="rId8"/>
          <a:stretch>
            <a:fillRect/>
          </a:stretch>
        </p:blipFill>
        <p:spPr>
          <a:xfrm>
            <a:off x="707225" y="5043930"/>
            <a:ext cx="5648414" cy="118872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961979" y="4669024"/>
                <a:ext cx="5138907" cy="615553"/>
              </a:xfrm>
              <a:prstGeom prst="rect">
                <a:avLst/>
              </a:prstGeom>
              <a:noFill/>
            </p:spPr>
            <p:txBody>
              <a:bodyPr wrap="none" rtlCol="0">
                <a:spAutoFit/>
              </a:bodyPr>
              <a:lstStyle/>
              <a:p>
                <a:pPr algn="ctr"/>
                <a:r>
                  <a:rPr lang="en-US" sz="3400" dirty="0">
                    <a:solidFill>
                      <a:srgbClr val="0000FF"/>
                    </a:solidFill>
                    <a:latin typeface="Calibri" panose="020F0502020204030204" pitchFamily="34" charset="0"/>
                    <a:cs typeface="Times New Roman" panose="02020603050405020304" pitchFamily="18" charset="0"/>
                  </a:rPr>
                  <a:t>Inverting Network </a:t>
                </a:r>
                <a14:m>
                  <m:oMath xmlns:m="http://schemas.openxmlformats.org/officeDocument/2006/math">
                    <m:r>
                      <m:rPr>
                        <m:sty m:val="p"/>
                      </m:rPr>
                      <a:rPr lang="en-US" sz="3400" b="0" i="0" smtClean="0">
                        <a:solidFill>
                          <a:schemeClr val="tx1"/>
                        </a:solidFill>
                        <a:latin typeface="Cambria Math" panose="02040503050406030204" pitchFamily="18" charset="0"/>
                        <a:cs typeface="Times New Roman" panose="02020603050405020304" pitchFamily="18" charset="0"/>
                      </a:rPr>
                      <m:t>z</m:t>
                    </m:r>
                    <m:r>
                      <a:rPr lang="en-US" sz="3400" b="0" i="0" smtClean="0">
                        <a:solidFill>
                          <a:schemeClr val="tx1"/>
                        </a:solidFill>
                        <a:latin typeface="Cambria Math" panose="02040503050406030204" pitchFamily="18" charset="0"/>
                        <a:cs typeface="Times New Roman" panose="02020603050405020304" pitchFamily="18" charset="0"/>
                      </a:rPr>
                      <m:t>=</m:t>
                    </m:r>
                    <m:r>
                      <a:rPr lang="en-US" sz="3400" b="0" i="1" smtClean="0">
                        <a:solidFill>
                          <a:schemeClr val="tx1"/>
                        </a:solidFill>
                        <a:latin typeface="Cambria Math" panose="02040503050406030204" pitchFamily="18" charset="0"/>
                        <a:cs typeface="Times New Roman" panose="02020603050405020304" pitchFamily="18" charset="0"/>
                      </a:rPr>
                      <m:t>𝑃</m:t>
                    </m:r>
                    <m:d>
                      <m:dPr>
                        <m:ctrlPr>
                          <a:rPr lang="en-US" sz="3400" b="0" i="1" smtClean="0">
                            <a:solidFill>
                              <a:schemeClr val="tx1"/>
                            </a:solidFill>
                            <a:latin typeface="Cambria Math" panose="02040503050406030204" pitchFamily="18" charset="0"/>
                            <a:cs typeface="Times New Roman" panose="02020603050405020304" pitchFamily="18" charset="0"/>
                          </a:rPr>
                        </m:ctrlPr>
                      </m:dPr>
                      <m:e>
                        <m:r>
                          <a:rPr lang="en-US" sz="3400" b="0" i="1" smtClean="0">
                            <a:solidFill>
                              <a:schemeClr val="tx1"/>
                            </a:solidFill>
                            <a:latin typeface="Cambria Math" panose="02040503050406030204" pitchFamily="18" charset="0"/>
                            <a:cs typeface="Times New Roman" panose="02020603050405020304" pitchFamily="18" charset="0"/>
                          </a:rPr>
                          <m:t>𝑥</m:t>
                        </m:r>
                      </m:e>
                    </m:d>
                  </m:oMath>
                </a14:m>
                <a:endParaRPr lang="en-US" sz="3400" dirty="0">
                  <a:solidFill>
                    <a:schemeClr val="tx1"/>
                  </a:solidFill>
                  <a:latin typeface="Calibri" panose="020F0502020204030204" pitchFamily="34"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61979" y="4669024"/>
                <a:ext cx="5138907" cy="615553"/>
              </a:xfrm>
              <a:prstGeom prst="rect">
                <a:avLst/>
              </a:prstGeom>
              <a:blipFill rotWithShape="0">
                <a:blip r:embed="rId9"/>
                <a:stretch>
                  <a:fillRect l="-2847" t="-12871" b="-34653"/>
                </a:stretch>
              </a:blipFill>
            </p:spPr>
            <p:txBody>
              <a:bodyPr/>
              <a:lstStyle/>
              <a:p>
                <a:r>
                  <a:rPr lang="en-US">
                    <a:noFill/>
                  </a:rPr>
                  <a:t> </a:t>
                </a:r>
              </a:p>
            </p:txBody>
          </p:sp>
        </mc:Fallback>
      </mc:AlternateContent>
      <p:pic>
        <p:nvPicPr>
          <p:cNvPr id="20" name="Picture 12"/>
          <p:cNvPicPr>
            <a:picLocks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420370"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423331" y="4734739"/>
            <a:ext cx="1828800" cy="1800199"/>
            <a:chOff x="7389545" y="4734739"/>
            <a:chExt cx="1828800" cy="1800199"/>
          </a:xfrm>
        </p:grpSpPr>
        <p:pic>
          <p:nvPicPr>
            <p:cNvPr id="31" name="Picture 14"/>
            <p:cNvPicPr>
              <a:picLocks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389545" y="4734739"/>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862158" y="6073273"/>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0.218</a:t>
              </a:r>
            </a:p>
          </p:txBody>
        </p:sp>
      </p:grpSp>
      <p:pic>
        <p:nvPicPr>
          <p:cNvPr id="6146" name="Picture 2" descr="http://people.eecs.berkeley.edu/~junyanz/projects/gvm/rec_lbfgs/outdoor4_64_iter23_conv4_alpha0.002/images/row0000_image00006.pn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8867"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711828" y="4734739"/>
            <a:ext cx="1828800" cy="1781296"/>
            <a:chOff x="10335233" y="4091313"/>
            <a:chExt cx="1828800" cy="1781296"/>
          </a:xfrm>
        </p:grpSpPr>
        <p:pic>
          <p:nvPicPr>
            <p:cNvPr id="6148" name="Picture 4" descr="http://people.eecs.berkeley.edu/~junyanz/projects/gvm/rec_lbfgs/outdoor4_64_iter23_conv4_alpha0.002/images/row0001_image00006.pn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35233" y="4091313"/>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0807846" y="5410944"/>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0.242</a:t>
              </a:r>
            </a:p>
          </p:txBody>
        </p:sp>
      </p:grpSp>
      <p:pic>
        <p:nvPicPr>
          <p:cNvPr id="65" name="Picture 6"/>
          <p:cNvPicPr>
            <a:picLocks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1997364"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2000325" y="4734739"/>
            <a:ext cx="1828800" cy="1786409"/>
            <a:chOff x="10335233" y="6102424"/>
            <a:chExt cx="1828800" cy="1786409"/>
          </a:xfrm>
        </p:grpSpPr>
        <p:pic>
          <p:nvPicPr>
            <p:cNvPr id="66" name="Picture 4"/>
            <p:cNvPicPr>
              <a:picLocks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335233" y="610242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0807846" y="7427168"/>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0.336</a:t>
              </a:r>
            </a:p>
          </p:txBody>
        </p:sp>
      </p:grpSp>
      <mc:AlternateContent xmlns:mc="http://schemas.openxmlformats.org/markup-compatibility/2006" xmlns:a14="http://schemas.microsoft.com/office/drawing/2010/main">
        <mc:Choice Requires="a14">
          <p:sp>
            <p:nvSpPr>
              <p:cNvPr id="38" name="TextBox 37"/>
              <p:cNvSpPr txBox="1"/>
              <p:nvPr/>
            </p:nvSpPr>
            <p:spPr>
              <a:xfrm>
                <a:off x="2634680" y="5987008"/>
                <a:ext cx="4109458" cy="1138773"/>
              </a:xfrm>
              <a:prstGeom prst="rect">
                <a:avLst/>
              </a:prstGeom>
              <a:noFill/>
              <a:ln w="38100">
                <a:noFill/>
              </a:ln>
            </p:spPr>
            <p:txBody>
              <a:bodyPr wrap="none" rtlCol="0">
                <a:spAutoFit/>
              </a:bodyPr>
              <a:lstStyle/>
              <a:p>
                <a:pPr algn="ctr"/>
                <a:r>
                  <a:rPr lang="en-US" sz="3400" b="0" dirty="0"/>
                  <a:t>Auto-encoder</a:t>
                </a:r>
                <a:endParaRPr lang="en-US" sz="3400" i="1" dirty="0"/>
              </a:p>
              <a:p>
                <a:pPr algn="ctr"/>
                <a:r>
                  <a:rPr lang="en-US" sz="3400" i="1" dirty="0"/>
                  <a:t>with a fixed decoder </a:t>
                </a:r>
                <a14:m>
                  <m:oMath xmlns:m="http://schemas.openxmlformats.org/officeDocument/2006/math">
                    <m:r>
                      <m:rPr>
                        <m:sty m:val="p"/>
                      </m:rPr>
                      <a:rPr lang="en-US" altLang="zh-CN" sz="3400" i="1" dirty="0" smtClean="0">
                        <a:latin typeface="Cambria Math" panose="02040503050406030204" pitchFamily="18" charset="0"/>
                      </a:rPr>
                      <m:t>G</m:t>
                    </m:r>
                  </m:oMath>
                </a14:m>
                <a:endParaRPr lang="en-US" sz="3400" i="1" dirty="0"/>
              </a:p>
            </p:txBody>
          </p:sp>
        </mc:Choice>
        <mc:Fallback xmlns="">
          <p:sp>
            <p:nvSpPr>
              <p:cNvPr id="38" name="TextBox 37"/>
              <p:cNvSpPr txBox="1">
                <a:spLocks noRot="1" noChangeAspect="1" noMove="1" noResize="1" noEditPoints="1" noAdjustHandles="1" noChangeArrowheads="1" noChangeShapeType="1" noTextEdit="1"/>
              </p:cNvSpPr>
              <p:nvPr/>
            </p:nvSpPr>
            <p:spPr>
              <a:xfrm>
                <a:off x="2634680" y="5987008"/>
                <a:ext cx="4109458" cy="1138773"/>
              </a:xfrm>
              <a:prstGeom prst="rect">
                <a:avLst/>
              </a:prstGeom>
              <a:blipFill>
                <a:blip r:embed="rId16"/>
                <a:stretch>
                  <a:fillRect l="-3709" t="-7487" b="-18717"/>
                </a:stretch>
              </a:blipFill>
              <a:ln w="38100">
                <a:noFill/>
              </a:ln>
            </p:spPr>
            <p:txBody>
              <a:bodyPr/>
              <a:lstStyle/>
              <a:p>
                <a:r>
                  <a:rPr lang="en-US">
                    <a:noFill/>
                  </a:rPr>
                  <a:t> </a:t>
                </a:r>
              </a:p>
            </p:txBody>
          </p:sp>
        </mc:Fallback>
      </mc:AlternateContent>
      <p:sp>
        <p:nvSpPr>
          <p:cNvPr id="5" name="Rectangle 4"/>
          <p:cNvSpPr/>
          <p:nvPr/>
        </p:nvSpPr>
        <p:spPr>
          <a:xfrm>
            <a:off x="2806672" y="4068590"/>
            <a:ext cx="72476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Brace 5"/>
          <p:cNvSpPr/>
          <p:nvPr/>
        </p:nvSpPr>
        <p:spPr>
          <a:xfrm rot="5400000">
            <a:off x="4429975" y="5049734"/>
            <a:ext cx="413792" cy="1748788"/>
          </a:xfrm>
          <a:prstGeom prst="rightBrace">
            <a:avLst>
              <a:gd name="adj1" fmla="val 4147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p:cNvSpPr txBox="1"/>
              <p:nvPr/>
            </p:nvSpPr>
            <p:spPr>
              <a:xfrm>
                <a:off x="1439553" y="1797018"/>
                <a:ext cx="4183774" cy="1138773"/>
              </a:xfrm>
              <a:prstGeom prst="rect">
                <a:avLst/>
              </a:prstGeom>
              <a:noFill/>
            </p:spPr>
            <p:txBody>
              <a:bodyPr wrap="none" rtlCol="0">
                <a:spAutoFit/>
              </a:bodyPr>
              <a:lstStyle/>
              <a:p>
                <a:pPr algn="ctr"/>
                <a:r>
                  <a:rPr lang="en-US" sz="3400" dirty="0">
                    <a:solidFill>
                      <a:schemeClr val="tx1"/>
                    </a:solidFill>
                    <a:latin typeface="Calibri" panose="020F0502020204030204" pitchFamily="34" charset="0"/>
                    <a:cs typeface="Times New Roman" panose="02020603050405020304" pitchFamily="18" charset="0"/>
                  </a:rPr>
                  <a:t>Input:  real imag</a:t>
                </a:r>
                <a:r>
                  <a:rPr lang="en-US" sz="3400" dirty="0">
                    <a:latin typeface="Calibri" panose="020F0502020204030204" pitchFamily="34" charset="0"/>
                    <a:cs typeface="Times New Roman" panose="02020603050405020304" pitchFamily="18" charset="0"/>
                  </a:rPr>
                  <a:t>e </a:t>
                </a:r>
                <a14:m>
                  <m:oMath xmlns:m="http://schemas.openxmlformats.org/officeDocument/2006/math">
                    <m:sSup>
                      <m:sSupPr>
                        <m:ctrlPr>
                          <a:rPr lang="en-US" sz="3400" b="0" i="1" smtClean="0">
                            <a:latin typeface="Cambria Math" panose="02040503050406030204" pitchFamily="18" charset="0"/>
                            <a:cs typeface="Times New Roman" panose="02020603050405020304" pitchFamily="18" charset="0"/>
                          </a:rPr>
                        </m:ctrlPr>
                      </m:sSupPr>
                      <m:e>
                        <m:r>
                          <a:rPr lang="en-US" sz="3400" b="0" i="1" smtClean="0">
                            <a:latin typeface="Cambria Math" panose="02040503050406030204" pitchFamily="18" charset="0"/>
                            <a:cs typeface="Times New Roman" panose="02020603050405020304" pitchFamily="18" charset="0"/>
                          </a:rPr>
                          <m:t>𝑥</m:t>
                        </m:r>
                      </m:e>
                      <m:sup>
                        <m:r>
                          <a:rPr lang="en-US" sz="3400" b="0" i="1" smtClean="0">
                            <a:latin typeface="Cambria Math" panose="02040503050406030204" pitchFamily="18" charset="0"/>
                            <a:cs typeface="Times New Roman" panose="02020603050405020304" pitchFamily="18" charset="0"/>
                          </a:rPr>
                          <m:t>𝑅</m:t>
                        </m:r>
                      </m:sup>
                    </m:sSup>
                  </m:oMath>
                </a14:m>
                <a:endParaRPr lang="en-US" sz="3400" dirty="0">
                  <a:solidFill>
                    <a:schemeClr val="tx1"/>
                  </a:solidFill>
                  <a:latin typeface="Calibri" panose="020F0502020204030204" pitchFamily="34" charset="0"/>
                  <a:cs typeface="Times New Roman" panose="02020603050405020304" pitchFamily="18" charset="0"/>
                </a:endParaRPr>
              </a:p>
              <a:p>
                <a:pPr algn="ctr"/>
                <a:r>
                  <a:rPr lang="en-US" sz="3400" dirty="0">
                    <a:latin typeface="Calibri" panose="020F0502020204030204" pitchFamily="34" charset="0"/>
                    <a:cs typeface="Times New Roman" panose="02020603050405020304" pitchFamily="18" charset="0"/>
                  </a:rPr>
                  <a:t>Output: latent vector z</a:t>
                </a:r>
                <a:endParaRPr lang="en-US" sz="3400" dirty="0">
                  <a:solidFill>
                    <a:schemeClr val="tx1"/>
                  </a:solidFill>
                  <a:latin typeface="Calibri" panose="020F0502020204030204" pitchFamily="34" charset="0"/>
                  <a:cs typeface="Times New Roman" panose="020206030504050203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439553" y="1797018"/>
                <a:ext cx="4183774" cy="1138773"/>
              </a:xfrm>
              <a:prstGeom prst="rect">
                <a:avLst/>
              </a:prstGeom>
              <a:blipFill>
                <a:blip r:embed="rId17"/>
                <a:stretch>
                  <a:fillRect l="-3644" t="-6952" r="-3644" b="-17647"/>
                </a:stretch>
              </a:blipFill>
            </p:spPr>
            <p:txBody>
              <a:bodyPr/>
              <a:lstStyle/>
              <a:p>
                <a:r>
                  <a:rPr lang="en-US">
                    <a:noFill/>
                  </a:rPr>
                  <a:t> </a:t>
                </a:r>
              </a:p>
            </p:txBody>
          </p:sp>
        </mc:Fallback>
      </mc:AlternateContent>
      <p:cxnSp>
        <p:nvCxnSpPr>
          <p:cNvPr id="30" name="Straight Connector 29"/>
          <p:cNvCxnSpPr/>
          <p:nvPr/>
        </p:nvCxnSpPr>
        <p:spPr>
          <a:xfrm>
            <a:off x="7045869" y="2876633"/>
            <a:ext cx="7315200" cy="0"/>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45869" y="4650057"/>
            <a:ext cx="7315200" cy="0"/>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16608791"/>
      </p:ext>
    </p:extLst>
  </p:cSld>
  <p:clrMapOvr>
    <a:masterClrMapping/>
  </p:clrMapOvr>
  <mc:AlternateContent xmlns:mc="http://schemas.openxmlformats.org/markup-compatibility/2006" xmlns:p14="http://schemas.microsoft.com/office/powerpoint/2010/main">
    <mc:Choice Requires="p14">
      <p:transition spd="slow" p14:dur="2000" advTm="33638"/>
    </mc:Choice>
    <mc:Fallback xmlns="">
      <p:transition spd="slow" advTm="336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6"/>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23331" y="2962672"/>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895944" y="4229199"/>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0.196</a:t>
            </a:r>
          </a:p>
        </p:txBody>
      </p:sp>
      <p:pic>
        <p:nvPicPr>
          <p:cNvPr id="6150" name="Picture 6" descr="http://people.eecs.berkeley.edu/~junyanz/projects/gvm/rec_lbfgs/outdoor4_64_iter23_conv4_alpha0.002/images/row0002_image00006.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1828" y="2962672"/>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0184441" y="4229199"/>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0.238</a:t>
            </a:r>
          </a:p>
        </p:txBody>
      </p:sp>
      <p:pic>
        <p:nvPicPr>
          <p:cNvPr id="68" name="Picture 8"/>
          <p:cNvPicPr>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000325" y="2962672"/>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12472938" y="4229199"/>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0.332</a:t>
            </a:r>
          </a:p>
        </p:txBody>
      </p:sp>
      <p:pic>
        <p:nvPicPr>
          <p:cNvPr id="56" name="Picture 55"/>
          <p:cNvPicPr>
            <a:picLocks noChangeAspect="1"/>
          </p:cNvPicPr>
          <p:nvPr/>
        </p:nvPicPr>
        <p:blipFill>
          <a:blip r:embed="rId6"/>
          <a:stretch>
            <a:fillRect/>
          </a:stretch>
        </p:blipFill>
        <p:spPr>
          <a:xfrm>
            <a:off x="1554560" y="3314995"/>
            <a:ext cx="3959667" cy="1188720"/>
          </a:xfrm>
          <a:prstGeom prst="rect">
            <a:avLst/>
          </a:prstGeom>
          <a:noFill/>
          <a:ln>
            <a:noFill/>
          </a:ln>
        </p:spPr>
      </p:pic>
      <p:sp>
        <p:nvSpPr>
          <p:cNvPr id="57" name="TextBox 56"/>
          <p:cNvSpPr txBox="1"/>
          <p:nvPr/>
        </p:nvSpPr>
        <p:spPr>
          <a:xfrm>
            <a:off x="2301716" y="3078131"/>
            <a:ext cx="2465354" cy="615553"/>
          </a:xfrm>
          <a:prstGeom prst="rect">
            <a:avLst/>
          </a:prstGeom>
          <a:noFill/>
        </p:spPr>
        <p:txBody>
          <a:bodyPr wrap="none" rtlCol="0">
            <a:spAutoFit/>
          </a:bodyPr>
          <a:lstStyle/>
          <a:p>
            <a:pPr algn="ctr"/>
            <a:r>
              <a:rPr lang="en-US" sz="3400" dirty="0">
                <a:solidFill>
                  <a:srgbClr val="FF0000"/>
                </a:solidFill>
                <a:latin typeface="Calibri" panose="020F0502020204030204" pitchFamily="34" charset="0"/>
                <a:cs typeface="Times New Roman" panose="02020603050405020304" pitchFamily="18" charset="0"/>
              </a:rPr>
              <a:t>Optimization</a:t>
            </a:r>
          </a:p>
        </p:txBody>
      </p:sp>
      <p:sp>
        <p:nvSpPr>
          <p:cNvPr id="2" name="Title 1"/>
          <p:cNvSpPr>
            <a:spLocks noGrp="1"/>
          </p:cNvSpPr>
          <p:nvPr>
            <p:ph type="title"/>
          </p:nvPr>
        </p:nvSpPr>
        <p:spPr>
          <a:xfrm>
            <a:off x="658804" y="262077"/>
            <a:ext cx="13167360" cy="1371600"/>
          </a:xfrm>
        </p:spPr>
        <p:txBody>
          <a:bodyPr>
            <a:normAutofit fontScale="90000"/>
          </a:bodyPr>
          <a:lstStyle/>
          <a:p>
            <a:r>
              <a:rPr lang="en-US" dirty="0"/>
              <a:t>Projecting an Image onto the Manifold</a:t>
            </a:r>
          </a:p>
        </p:txBody>
      </p:sp>
      <p:pic>
        <p:nvPicPr>
          <p:cNvPr id="11" name="Picture 10"/>
          <p:cNvPicPr>
            <a:picLocks noChangeAspect="1"/>
          </p:cNvPicPr>
          <p:nvPr/>
        </p:nvPicPr>
        <p:blipFill>
          <a:blip r:embed="rId7"/>
          <a:stretch>
            <a:fillRect/>
          </a:stretch>
        </p:blipFill>
        <p:spPr>
          <a:xfrm>
            <a:off x="707225" y="5043930"/>
            <a:ext cx="5648414" cy="118872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961979" y="4669024"/>
                <a:ext cx="5138907" cy="615553"/>
              </a:xfrm>
              <a:prstGeom prst="rect">
                <a:avLst/>
              </a:prstGeom>
              <a:noFill/>
            </p:spPr>
            <p:txBody>
              <a:bodyPr wrap="none" rtlCol="0">
                <a:spAutoFit/>
              </a:bodyPr>
              <a:lstStyle/>
              <a:p>
                <a:pPr algn="ctr"/>
                <a:r>
                  <a:rPr lang="en-US" sz="3400" dirty="0">
                    <a:solidFill>
                      <a:srgbClr val="0000FF"/>
                    </a:solidFill>
                    <a:latin typeface="Calibri" panose="020F0502020204030204" pitchFamily="34" charset="0"/>
                    <a:cs typeface="Times New Roman" panose="02020603050405020304" pitchFamily="18" charset="0"/>
                  </a:rPr>
                  <a:t>Inverting Network </a:t>
                </a:r>
                <a14:m>
                  <m:oMath xmlns:m="http://schemas.openxmlformats.org/officeDocument/2006/math">
                    <m:r>
                      <m:rPr>
                        <m:sty m:val="p"/>
                      </m:rPr>
                      <a:rPr lang="en-US" sz="3400" b="0" i="0" smtClean="0">
                        <a:solidFill>
                          <a:schemeClr val="tx1"/>
                        </a:solidFill>
                        <a:latin typeface="Cambria Math" panose="02040503050406030204" pitchFamily="18" charset="0"/>
                        <a:cs typeface="Times New Roman" panose="02020603050405020304" pitchFamily="18" charset="0"/>
                      </a:rPr>
                      <m:t>z</m:t>
                    </m:r>
                    <m:r>
                      <a:rPr lang="en-US" sz="3400" b="0" i="0" smtClean="0">
                        <a:solidFill>
                          <a:schemeClr val="tx1"/>
                        </a:solidFill>
                        <a:latin typeface="Cambria Math" panose="02040503050406030204" pitchFamily="18" charset="0"/>
                        <a:cs typeface="Times New Roman" panose="02020603050405020304" pitchFamily="18" charset="0"/>
                      </a:rPr>
                      <m:t>=</m:t>
                    </m:r>
                    <m:r>
                      <a:rPr lang="en-US" sz="3400" b="0" i="1" smtClean="0">
                        <a:solidFill>
                          <a:schemeClr val="tx1"/>
                        </a:solidFill>
                        <a:latin typeface="Cambria Math" panose="02040503050406030204" pitchFamily="18" charset="0"/>
                        <a:cs typeface="Times New Roman" panose="02020603050405020304" pitchFamily="18" charset="0"/>
                      </a:rPr>
                      <m:t>𝑃</m:t>
                    </m:r>
                    <m:d>
                      <m:dPr>
                        <m:ctrlPr>
                          <a:rPr lang="en-US" sz="3400" b="0" i="1" smtClean="0">
                            <a:solidFill>
                              <a:schemeClr val="tx1"/>
                            </a:solidFill>
                            <a:latin typeface="Cambria Math" panose="02040503050406030204" pitchFamily="18" charset="0"/>
                            <a:cs typeface="Times New Roman" panose="02020603050405020304" pitchFamily="18" charset="0"/>
                          </a:rPr>
                        </m:ctrlPr>
                      </m:dPr>
                      <m:e>
                        <m:r>
                          <a:rPr lang="en-US" sz="3400" b="0" i="1" smtClean="0">
                            <a:solidFill>
                              <a:schemeClr val="tx1"/>
                            </a:solidFill>
                            <a:latin typeface="Cambria Math" panose="02040503050406030204" pitchFamily="18" charset="0"/>
                            <a:cs typeface="Times New Roman" panose="02020603050405020304" pitchFamily="18" charset="0"/>
                          </a:rPr>
                          <m:t>𝑥</m:t>
                        </m:r>
                      </m:e>
                    </m:d>
                  </m:oMath>
                </a14:m>
                <a:endParaRPr lang="en-US" sz="3400" dirty="0">
                  <a:solidFill>
                    <a:schemeClr val="tx1"/>
                  </a:solidFill>
                  <a:latin typeface="Calibri" panose="020F0502020204030204" pitchFamily="34"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61979" y="4669024"/>
                <a:ext cx="5138907" cy="615553"/>
              </a:xfrm>
              <a:prstGeom prst="rect">
                <a:avLst/>
              </a:prstGeom>
              <a:blipFill rotWithShape="0">
                <a:blip r:embed="rId8"/>
                <a:stretch>
                  <a:fillRect l="-2847" t="-12871" b="-34653"/>
                </a:stretch>
              </a:blipFill>
            </p:spPr>
            <p:txBody>
              <a:bodyPr/>
              <a:lstStyle/>
              <a:p>
                <a:r>
                  <a:rPr lang="en-US">
                    <a:noFill/>
                  </a:rPr>
                  <a:t> </a:t>
                </a:r>
              </a:p>
            </p:txBody>
          </p:sp>
        </mc:Fallback>
      </mc:AlternateContent>
      <p:pic>
        <p:nvPicPr>
          <p:cNvPr id="20" name="Picture 12"/>
          <p:cNvPicPr>
            <a:picLocks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420370"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423331" y="4734739"/>
            <a:ext cx="1828800" cy="1800199"/>
            <a:chOff x="10335233" y="2098577"/>
            <a:chExt cx="1828800" cy="1800199"/>
          </a:xfrm>
        </p:grpSpPr>
        <p:pic>
          <p:nvPicPr>
            <p:cNvPr id="31" name="Picture 14"/>
            <p:cNvPicPr>
              <a:picLocks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335233" y="2098577"/>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0807846" y="3437111"/>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0.218</a:t>
              </a:r>
            </a:p>
          </p:txBody>
        </p:sp>
      </p:grpSp>
      <p:pic>
        <p:nvPicPr>
          <p:cNvPr id="6146" name="Picture 2" descr="http://people.eecs.berkeley.edu/~junyanz/projects/gvm/rec_lbfgs/outdoor4_64_iter23_conv4_alpha0.002/images/row0000_image00006.png"/>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8867"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711828" y="4734739"/>
            <a:ext cx="1828800" cy="1781296"/>
            <a:chOff x="10335233" y="4091313"/>
            <a:chExt cx="1828800" cy="1781296"/>
          </a:xfrm>
        </p:grpSpPr>
        <p:pic>
          <p:nvPicPr>
            <p:cNvPr id="6148" name="Picture 4" descr="http://people.eecs.berkeley.edu/~junyanz/projects/gvm/rec_lbfgs/outdoor4_64_iter23_conv4_alpha0.002/images/row0001_image00006.pn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5233" y="4091313"/>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0807846" y="5410944"/>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0.242</a:t>
              </a:r>
            </a:p>
          </p:txBody>
        </p:sp>
      </p:grpSp>
      <p:pic>
        <p:nvPicPr>
          <p:cNvPr id="65" name="Picture 6"/>
          <p:cNvPicPr>
            <a:picLocks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1997364" y="141899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2000325" y="4734739"/>
            <a:ext cx="1828800" cy="1786409"/>
            <a:chOff x="10335233" y="6102424"/>
            <a:chExt cx="1828800" cy="1786409"/>
          </a:xfrm>
        </p:grpSpPr>
        <p:pic>
          <p:nvPicPr>
            <p:cNvPr id="66" name="Picture 4"/>
            <p:cNvPicPr>
              <a:picLocks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335233" y="610242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0807846" y="7427168"/>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0.336</a:t>
              </a:r>
            </a:p>
          </p:txBody>
        </p:sp>
      </p:grpSp>
      <p:grpSp>
        <p:nvGrpSpPr>
          <p:cNvPr id="28" name="Group 27"/>
          <p:cNvGrpSpPr/>
          <p:nvPr/>
        </p:nvGrpSpPr>
        <p:grpSpPr>
          <a:xfrm>
            <a:off x="752815" y="6520926"/>
            <a:ext cx="13073349" cy="1805508"/>
            <a:chOff x="752815" y="6485756"/>
            <a:chExt cx="13073349" cy="1805508"/>
          </a:xfrm>
        </p:grpSpPr>
        <p:grpSp>
          <p:nvGrpSpPr>
            <p:cNvPr id="27" name="Group 26"/>
            <p:cNvGrpSpPr/>
            <p:nvPr/>
          </p:nvGrpSpPr>
          <p:grpSpPr>
            <a:xfrm>
              <a:off x="7420370" y="6485756"/>
              <a:ext cx="1828800" cy="1805508"/>
              <a:chOff x="7420370" y="6485756"/>
              <a:chExt cx="1828800" cy="1805508"/>
            </a:xfrm>
          </p:grpSpPr>
          <p:pic>
            <p:nvPicPr>
              <p:cNvPr id="71" name="Picture 18"/>
              <p:cNvPicPr>
                <a:picLocks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420370" y="6485756"/>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7892983" y="7829599"/>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0.153</a:t>
                </a:r>
              </a:p>
            </p:txBody>
          </p:sp>
        </p:grpSp>
        <p:grpSp>
          <p:nvGrpSpPr>
            <p:cNvPr id="14" name="Group 13"/>
            <p:cNvGrpSpPr/>
            <p:nvPr/>
          </p:nvGrpSpPr>
          <p:grpSpPr>
            <a:xfrm>
              <a:off x="9708867" y="6491064"/>
              <a:ext cx="1828800" cy="1781296"/>
              <a:chOff x="12327160" y="4091313"/>
              <a:chExt cx="1828800" cy="1781296"/>
            </a:xfrm>
          </p:grpSpPr>
          <p:pic>
            <p:nvPicPr>
              <p:cNvPr id="6152" name="Picture 8" descr="http://people.eecs.berkeley.edu/~junyanz/projects/gvm/rec_lbfgs/outdoor4_64_iter23_conv4_alpha0.002/images/row0003_image00006.png"/>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27160" y="4091313"/>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12799773" y="5410944"/>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0.167</a:t>
                </a:r>
              </a:p>
            </p:txBody>
          </p:sp>
        </p:grpSp>
        <p:sp>
          <p:nvSpPr>
            <p:cNvPr id="62" name="TextBox 61"/>
            <p:cNvSpPr txBox="1"/>
            <p:nvPr/>
          </p:nvSpPr>
          <p:spPr>
            <a:xfrm>
              <a:off x="752815" y="6491064"/>
              <a:ext cx="5842305" cy="1661993"/>
            </a:xfrm>
            <a:prstGeom prst="rect">
              <a:avLst/>
            </a:prstGeom>
            <a:noFill/>
          </p:spPr>
          <p:txBody>
            <a:bodyPr wrap="none" rtlCol="0">
              <a:spAutoFit/>
            </a:bodyPr>
            <a:lstStyle/>
            <a:p>
              <a:pPr algn="ctr"/>
              <a:r>
                <a:rPr lang="en-US" sz="3400" b="1" dirty="0">
                  <a:solidFill>
                    <a:srgbClr val="00B050"/>
                  </a:solidFill>
                  <a:latin typeface="Calibri" panose="020F0502020204030204" pitchFamily="34" charset="0"/>
                  <a:cs typeface="Times New Roman" panose="02020603050405020304" pitchFamily="18" charset="0"/>
                </a:rPr>
                <a:t>Hybrid Method</a:t>
              </a:r>
            </a:p>
            <a:p>
              <a:pPr algn="ctr"/>
              <a:r>
                <a:rPr lang="en-US" sz="3400" dirty="0">
                  <a:latin typeface="Calibri" panose="020F0502020204030204" pitchFamily="34" charset="0"/>
                  <a:cs typeface="Times New Roman" panose="02020603050405020304" pitchFamily="18" charset="0"/>
                </a:rPr>
                <a:t>Use the </a:t>
              </a:r>
              <a:r>
                <a:rPr lang="en-US" sz="3400" dirty="0">
                  <a:solidFill>
                    <a:srgbClr val="0000FF"/>
                  </a:solidFill>
                  <a:latin typeface="Calibri" panose="020F0502020204030204" pitchFamily="34" charset="0"/>
                  <a:cs typeface="Times New Roman" panose="02020603050405020304" pitchFamily="18" charset="0"/>
                </a:rPr>
                <a:t>network</a:t>
              </a:r>
              <a:r>
                <a:rPr lang="en-US" sz="3400" dirty="0">
                  <a:latin typeface="Calibri" panose="020F0502020204030204" pitchFamily="34" charset="0"/>
                  <a:cs typeface="Times New Roman" panose="02020603050405020304" pitchFamily="18" charset="0"/>
                </a:rPr>
                <a:t> as initialization</a:t>
              </a:r>
            </a:p>
            <a:p>
              <a:pPr algn="ctr"/>
              <a:r>
                <a:rPr lang="en-US" sz="3400" dirty="0">
                  <a:latin typeface="Calibri" panose="020F0502020204030204" pitchFamily="34" charset="0"/>
                  <a:cs typeface="Times New Roman" panose="02020603050405020304" pitchFamily="18" charset="0"/>
                </a:rPr>
                <a:t>for the </a:t>
              </a:r>
              <a:r>
                <a:rPr lang="en-US" sz="3400" dirty="0">
                  <a:solidFill>
                    <a:srgbClr val="FF0000"/>
                  </a:solidFill>
                  <a:latin typeface="Calibri" panose="020F0502020204030204" pitchFamily="34" charset="0"/>
                  <a:cs typeface="Times New Roman" panose="02020603050405020304" pitchFamily="18" charset="0"/>
                </a:rPr>
                <a:t>optimization</a:t>
              </a:r>
              <a:r>
                <a:rPr lang="en-US" sz="3400" dirty="0">
                  <a:latin typeface="Calibri" panose="020F0502020204030204" pitchFamily="34" charset="0"/>
                  <a:cs typeface="Times New Roman" panose="02020603050405020304" pitchFamily="18" charset="0"/>
                </a:rPr>
                <a:t> problem</a:t>
              </a:r>
              <a:endParaRPr lang="en-US" sz="3400" dirty="0">
                <a:solidFill>
                  <a:schemeClr val="tx1"/>
                </a:solidFill>
                <a:latin typeface="Calibri" panose="020F0502020204030204" pitchFamily="34" charset="0"/>
                <a:cs typeface="Times New Roman" panose="02020603050405020304" pitchFamily="18" charset="0"/>
              </a:endParaRPr>
            </a:p>
          </p:txBody>
        </p:sp>
        <p:grpSp>
          <p:nvGrpSpPr>
            <p:cNvPr id="19" name="Group 18"/>
            <p:cNvGrpSpPr/>
            <p:nvPr/>
          </p:nvGrpSpPr>
          <p:grpSpPr>
            <a:xfrm>
              <a:off x="11997364" y="6491064"/>
              <a:ext cx="1828800" cy="1786409"/>
              <a:chOff x="12327160" y="6102424"/>
              <a:chExt cx="1828800" cy="1786409"/>
            </a:xfrm>
          </p:grpSpPr>
          <p:pic>
            <p:nvPicPr>
              <p:cNvPr id="76" name="Picture 10"/>
              <p:cNvPicPr>
                <a:picLocks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2327160" y="6102424"/>
                <a:ext cx="1828800" cy="13716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12799773" y="7427168"/>
                <a:ext cx="88357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Times New Roman" panose="02020603050405020304" pitchFamily="18" charset="0"/>
                  </a:rPr>
                  <a:t>0.268</a:t>
                </a:r>
              </a:p>
            </p:txBody>
          </p:sp>
        </p:grpSp>
      </p:grpSp>
      <p:sp>
        <p:nvSpPr>
          <p:cNvPr id="37" name="Rectangle 36"/>
          <p:cNvSpPr/>
          <p:nvPr/>
        </p:nvSpPr>
        <p:spPr>
          <a:xfrm>
            <a:off x="2806672" y="4068590"/>
            <a:ext cx="72476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1439553" y="1797018"/>
                <a:ext cx="4183774" cy="1138773"/>
              </a:xfrm>
              <a:prstGeom prst="rect">
                <a:avLst/>
              </a:prstGeom>
              <a:noFill/>
            </p:spPr>
            <p:txBody>
              <a:bodyPr wrap="none" rtlCol="0">
                <a:spAutoFit/>
              </a:bodyPr>
              <a:lstStyle/>
              <a:p>
                <a:pPr algn="ctr"/>
                <a:r>
                  <a:rPr lang="en-US" sz="3400" dirty="0">
                    <a:solidFill>
                      <a:schemeClr val="tx1"/>
                    </a:solidFill>
                    <a:latin typeface="Calibri" panose="020F0502020204030204" pitchFamily="34" charset="0"/>
                    <a:cs typeface="Times New Roman" panose="02020603050405020304" pitchFamily="18" charset="0"/>
                  </a:rPr>
                  <a:t>Input:  real imag</a:t>
                </a:r>
                <a:r>
                  <a:rPr lang="en-US" sz="3400" dirty="0">
                    <a:latin typeface="Calibri" panose="020F0502020204030204" pitchFamily="34" charset="0"/>
                    <a:cs typeface="Times New Roman" panose="02020603050405020304" pitchFamily="18" charset="0"/>
                  </a:rPr>
                  <a:t>e </a:t>
                </a:r>
                <a14:m>
                  <m:oMath xmlns:m="http://schemas.openxmlformats.org/officeDocument/2006/math">
                    <m:sSup>
                      <m:sSupPr>
                        <m:ctrlPr>
                          <a:rPr lang="en-US" sz="3400" b="0" i="1" smtClean="0">
                            <a:latin typeface="Cambria Math" panose="02040503050406030204" pitchFamily="18" charset="0"/>
                            <a:cs typeface="Times New Roman" panose="02020603050405020304" pitchFamily="18" charset="0"/>
                          </a:rPr>
                        </m:ctrlPr>
                      </m:sSupPr>
                      <m:e>
                        <m:r>
                          <a:rPr lang="en-US" sz="3400" b="0" i="1" smtClean="0">
                            <a:latin typeface="Cambria Math" panose="02040503050406030204" pitchFamily="18" charset="0"/>
                            <a:cs typeface="Times New Roman" panose="02020603050405020304" pitchFamily="18" charset="0"/>
                          </a:rPr>
                          <m:t>𝑥</m:t>
                        </m:r>
                      </m:e>
                      <m:sup>
                        <m:r>
                          <a:rPr lang="en-US" sz="3400" b="0" i="1" smtClean="0">
                            <a:latin typeface="Cambria Math" panose="02040503050406030204" pitchFamily="18" charset="0"/>
                            <a:cs typeface="Times New Roman" panose="02020603050405020304" pitchFamily="18" charset="0"/>
                          </a:rPr>
                          <m:t>𝑅</m:t>
                        </m:r>
                      </m:sup>
                    </m:sSup>
                  </m:oMath>
                </a14:m>
                <a:endParaRPr lang="en-US" sz="3400" dirty="0">
                  <a:solidFill>
                    <a:schemeClr val="tx1"/>
                  </a:solidFill>
                  <a:latin typeface="Calibri" panose="020F0502020204030204" pitchFamily="34" charset="0"/>
                  <a:cs typeface="Times New Roman" panose="02020603050405020304" pitchFamily="18" charset="0"/>
                </a:endParaRPr>
              </a:p>
              <a:p>
                <a:pPr algn="ctr"/>
                <a:r>
                  <a:rPr lang="en-US" sz="3400" dirty="0">
                    <a:latin typeface="Calibri" panose="020F0502020204030204" pitchFamily="34" charset="0"/>
                    <a:cs typeface="Times New Roman" panose="02020603050405020304" pitchFamily="18" charset="0"/>
                  </a:rPr>
                  <a:t>Output: latent vector z</a:t>
                </a:r>
                <a:endParaRPr lang="en-US" sz="3400" dirty="0">
                  <a:solidFill>
                    <a:schemeClr val="tx1"/>
                  </a:solidFill>
                  <a:latin typeface="Calibri" panose="020F0502020204030204" pitchFamily="34" charset="0"/>
                  <a:cs typeface="Times New Roman" panose="02020603050405020304" pitchFamily="18"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439553" y="1797018"/>
                <a:ext cx="4183774" cy="1138773"/>
              </a:xfrm>
              <a:prstGeom prst="rect">
                <a:avLst/>
              </a:prstGeom>
              <a:blipFill>
                <a:blip r:embed="rId18"/>
                <a:stretch>
                  <a:fillRect l="-3644" t="-6952" r="-3644" b="-17647"/>
                </a:stretch>
              </a:blipFill>
            </p:spPr>
            <p:txBody>
              <a:bodyPr/>
              <a:lstStyle/>
              <a:p>
                <a:r>
                  <a:rPr lang="en-US">
                    <a:noFill/>
                  </a:rPr>
                  <a:t> </a:t>
                </a:r>
              </a:p>
            </p:txBody>
          </p:sp>
        </mc:Fallback>
      </mc:AlternateContent>
      <p:cxnSp>
        <p:nvCxnSpPr>
          <p:cNvPr id="39" name="Straight Connector 38"/>
          <p:cNvCxnSpPr/>
          <p:nvPr/>
        </p:nvCxnSpPr>
        <p:spPr>
          <a:xfrm>
            <a:off x="7056784" y="2876633"/>
            <a:ext cx="7315200" cy="0"/>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045869" y="4650057"/>
            <a:ext cx="7315200" cy="0"/>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45869" y="6447656"/>
            <a:ext cx="7315200" cy="0"/>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346028"/>
      </p:ext>
    </p:extLst>
  </p:cSld>
  <p:clrMapOvr>
    <a:masterClrMapping/>
  </p:clrMapOvr>
  <mc:AlternateContent xmlns:mc="http://schemas.openxmlformats.org/markup-compatibility/2006" xmlns:p14="http://schemas.microsoft.com/office/powerpoint/2010/main">
    <mc:Choice Requires="p14">
      <p:transition spd="slow" p14:dur="2000" advTm="8089"/>
    </mc:Choice>
    <mc:Fallback xmlns="">
      <p:transition spd="slow" advTm="808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482" y="5408583"/>
            <a:ext cx="1772496" cy="2240574"/>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r="87300"/>
          <a:stretch/>
        </p:blipFill>
        <p:spPr>
          <a:xfrm>
            <a:off x="1388139" y="1952689"/>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1111374" y="3826768"/>
            <a:ext cx="2309928" cy="320729"/>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original photo </a:t>
            </a:r>
          </a:p>
        </p:txBody>
      </p:sp>
      <p:pic>
        <p:nvPicPr>
          <p:cNvPr id="8" name="Picture 7"/>
          <p:cNvPicPr>
            <a:picLocks/>
          </p:cNvPicPr>
          <p:nvPr/>
        </p:nvPicPr>
        <p:blipFill rotWithShape="1">
          <a:blip r:embed="rId5">
            <a:extLst>
              <a:ext uri="{28A0092B-C50C-407E-A947-70E740481C1C}">
                <a14:useLocalDpi xmlns:a14="http://schemas.microsoft.com/office/drawing/2010/main" val="0"/>
              </a:ext>
            </a:extLst>
          </a:blip>
          <a:srcRect r="87449"/>
          <a:stretch/>
        </p:blipFill>
        <p:spPr>
          <a:xfrm>
            <a:off x="1388928" y="5497072"/>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760386" y="7394471"/>
            <a:ext cx="3511987" cy="523220"/>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projection on manifold</a:t>
            </a:r>
          </a:p>
        </p:txBody>
      </p:sp>
      <p:sp>
        <p:nvSpPr>
          <p:cNvPr id="10" name="Down Arrow 9"/>
          <p:cNvSpPr/>
          <p:nvPr/>
        </p:nvSpPr>
        <p:spPr>
          <a:xfrm>
            <a:off x="2016295"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1" name="Down Arrow 10"/>
          <p:cNvSpPr/>
          <p:nvPr/>
        </p:nvSpPr>
        <p:spPr>
          <a:xfrm rot="16200000">
            <a:off x="3448388" y="6120262"/>
            <a:ext cx="533592" cy="627701"/>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2" name="Down Arrow 11"/>
          <p:cNvSpPr/>
          <p:nvPr/>
        </p:nvSpPr>
        <p:spPr>
          <a:xfrm rot="10800000">
            <a:off x="10323166"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3" name="TextBox 12"/>
          <p:cNvSpPr txBox="1"/>
          <p:nvPr/>
        </p:nvSpPr>
        <p:spPr>
          <a:xfrm>
            <a:off x="840545" y="4771684"/>
            <a:ext cx="1239891" cy="523220"/>
          </a:xfrm>
          <a:prstGeom prst="rect">
            <a:avLst/>
          </a:prstGeom>
          <a:noFill/>
        </p:spPr>
        <p:txBody>
          <a:bodyPr wrap="none" rtlCol="0">
            <a:spAutoFit/>
          </a:bodyPr>
          <a:lstStyle/>
          <a:p>
            <a:r>
              <a:rPr lang="en-US" sz="2800" b="1" dirty="0">
                <a:solidFill>
                  <a:schemeClr val="tx1"/>
                </a:solidFill>
                <a:latin typeface="Calibri" panose="020F0502020204030204" pitchFamily="34" charset="0"/>
                <a:cs typeface="Times New Roman" panose="02020603050405020304" pitchFamily="18" charset="0"/>
              </a:rPr>
              <a:t>Project</a:t>
            </a:r>
          </a:p>
        </p:txBody>
      </p:sp>
      <p:sp>
        <p:nvSpPr>
          <p:cNvPr id="14" name="TextBox 13"/>
          <p:cNvSpPr txBox="1"/>
          <p:nvPr/>
        </p:nvSpPr>
        <p:spPr>
          <a:xfrm>
            <a:off x="10841957" y="4771684"/>
            <a:ext cx="2048253" cy="523220"/>
          </a:xfrm>
          <a:prstGeom prst="rect">
            <a:avLst/>
          </a:prstGeom>
          <a:noFill/>
        </p:spPr>
        <p:txBody>
          <a:bodyPr wrap="none" rtlCol="0">
            <a:spAutoFit/>
          </a:bodyPr>
          <a:lstStyle/>
          <a:p>
            <a:pPr algn="ctr"/>
            <a:r>
              <a:rPr lang="en-US" sz="2800" b="1" dirty="0">
                <a:solidFill>
                  <a:schemeClr val="tx1"/>
                </a:solidFill>
                <a:latin typeface="Calibri" panose="020F0502020204030204" pitchFamily="34" charset="0"/>
                <a:cs typeface="Times New Roman" panose="02020603050405020304" pitchFamily="18" charset="0"/>
              </a:rPr>
              <a:t>Edit Transfer</a:t>
            </a:r>
          </a:p>
        </p:txBody>
      </p:sp>
      <p:sp>
        <p:nvSpPr>
          <p:cNvPr id="15" name="TextBox 14"/>
          <p:cNvSpPr txBox="1"/>
          <p:nvPr/>
        </p:nvSpPr>
        <p:spPr>
          <a:xfrm>
            <a:off x="6602872" y="7394471"/>
            <a:ext cx="7913128"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transition between the original and edited projection</a:t>
            </a:r>
          </a:p>
        </p:txBody>
      </p:sp>
      <p:sp>
        <p:nvSpPr>
          <p:cNvPr id="16" name="TextBox 15"/>
          <p:cNvSpPr txBox="1"/>
          <p:nvPr/>
        </p:nvSpPr>
        <p:spPr>
          <a:xfrm>
            <a:off x="7622464" y="3857752"/>
            <a:ext cx="5901487"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different degree of image manipulation</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0415" y="5497072"/>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0415" y="1952689"/>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713" y="5235872"/>
            <a:ext cx="604064" cy="640673"/>
          </a:xfrm>
          <a:prstGeom prst="rect">
            <a:avLst/>
          </a:prstGeom>
        </p:spPr>
      </p:pic>
      <p:sp>
        <p:nvSpPr>
          <p:cNvPr id="20" name="TextBox 19"/>
          <p:cNvSpPr txBox="1"/>
          <p:nvPr/>
        </p:nvSpPr>
        <p:spPr>
          <a:xfrm>
            <a:off x="4238214" y="5079262"/>
            <a:ext cx="1725922" cy="553998"/>
          </a:xfrm>
          <a:prstGeom prst="rect">
            <a:avLst/>
          </a:prstGeom>
          <a:noFill/>
        </p:spPr>
        <p:txBody>
          <a:bodyPr wrap="none" rtlCol="0">
            <a:spAutoFit/>
          </a:bodyPr>
          <a:lstStyle/>
          <a:p>
            <a:r>
              <a:rPr lang="en-US" sz="3000" b="1" dirty="0">
                <a:solidFill>
                  <a:schemeClr val="tx1"/>
                </a:solidFill>
                <a:latin typeface="Calibri" panose="020F0502020204030204" pitchFamily="34" charset="0"/>
                <a:cs typeface="Times New Roman" panose="02020603050405020304" pitchFamily="18" charset="0"/>
              </a:rPr>
              <a:t>Editing UI</a:t>
            </a:r>
          </a:p>
        </p:txBody>
      </p:sp>
    </p:spTree>
    <p:extLst>
      <p:ext uri="{BB962C8B-B14F-4D97-AF65-F5344CB8AC3E}">
        <p14:creationId xmlns:p14="http://schemas.microsoft.com/office/powerpoint/2010/main" val="1564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gtEl>
                                        <p:attrNameLst>
                                          <p:attrName>style.opacity</p:attrName>
                                        </p:attrNameLst>
                                      </p:cBhvr>
                                      <p:to>
                                        <p:strVal val="0.25"/>
                                      </p:to>
                                    </p:set>
                                    <p:animEffect filter="image" prLst="opacity: 0.25">
                                      <p:cBhvr rctx="IE">
                                        <p:cTn id="7" dur="indefinite"/>
                                        <p:tgtEl>
                                          <p:spTgt spid="6"/>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25"/>
                                      </p:to>
                                    </p:set>
                                    <p:animEffect filter="image" prLst="opacity: 0.25">
                                      <p:cBhvr rctx="IE">
                                        <p:cTn id="10" dur="indefinite"/>
                                        <p:tgtEl>
                                          <p:spTgt spid="7"/>
                                        </p:tgtEl>
                                      </p:cBhvr>
                                    </p:animEffect>
                                  </p:childTnLst>
                                </p:cTn>
                              </p:par>
                              <p:par>
                                <p:cTn id="11" presetID="9" presetClass="emph" presetSubtype="0" nodeType="withEffect">
                                  <p:stCondLst>
                                    <p:cond delay="0"/>
                                  </p:stCondLst>
                                  <p:childTnLst>
                                    <p:set>
                                      <p:cBhvr>
                                        <p:cTn id="12" dur="indefinite"/>
                                        <p:tgtEl>
                                          <p:spTgt spid="8"/>
                                        </p:tgtEl>
                                        <p:attrNameLst>
                                          <p:attrName>style.opacity</p:attrName>
                                        </p:attrNameLst>
                                      </p:cBhvr>
                                      <p:to>
                                        <p:strVal val="0.25"/>
                                      </p:to>
                                    </p:set>
                                    <p:animEffect filter="image" prLst="opacity: 0.25">
                                      <p:cBhvr rctx="IE">
                                        <p:cTn id="13" dur="indefinite"/>
                                        <p:tgtEl>
                                          <p:spTgt spid="8"/>
                                        </p:tgtEl>
                                      </p:cBhvr>
                                    </p:animEffect>
                                  </p:childTnLst>
                                </p:cTn>
                              </p:par>
                              <p:par>
                                <p:cTn id="14" presetID="9" presetClass="emph" presetSubtype="0" grpId="0" nodeType="withEffect">
                                  <p:stCondLst>
                                    <p:cond delay="0"/>
                                  </p:stCondLst>
                                  <p:childTnLst>
                                    <p:set>
                                      <p:cBhvr>
                                        <p:cTn id="15" dur="indefinite"/>
                                        <p:tgtEl>
                                          <p:spTgt spid="10"/>
                                        </p:tgtEl>
                                        <p:attrNameLst>
                                          <p:attrName>style.opacity</p:attrName>
                                        </p:attrNameLst>
                                      </p:cBhvr>
                                      <p:to>
                                        <p:strVal val="0.25"/>
                                      </p:to>
                                    </p:set>
                                    <p:animEffect filter="image" prLst="opacity: 0.25">
                                      <p:cBhvr rctx="IE">
                                        <p:cTn id="16" dur="indefinite"/>
                                        <p:tgtEl>
                                          <p:spTgt spid="10"/>
                                        </p:tgtEl>
                                      </p:cBhvr>
                                    </p:animEffect>
                                  </p:childTnLst>
                                </p:cTn>
                              </p:par>
                              <p:par>
                                <p:cTn id="17" presetID="9" presetClass="emph" presetSubtype="0" grpId="0" nodeType="withEffect">
                                  <p:stCondLst>
                                    <p:cond delay="0"/>
                                  </p:stCondLst>
                                  <p:childTnLst>
                                    <p:set>
                                      <p:cBhvr>
                                        <p:cTn id="18" dur="indefinite"/>
                                        <p:tgtEl>
                                          <p:spTgt spid="11"/>
                                        </p:tgtEl>
                                        <p:attrNameLst>
                                          <p:attrName>style.opacity</p:attrName>
                                        </p:attrNameLst>
                                      </p:cBhvr>
                                      <p:to>
                                        <p:strVal val="0.25"/>
                                      </p:to>
                                    </p:set>
                                    <p:animEffect filter="image" prLst="opacity: 0.25">
                                      <p:cBhvr rctx="IE">
                                        <p:cTn id="19" dur="indefinite"/>
                                        <p:tgtEl>
                                          <p:spTgt spid="11"/>
                                        </p:tgtEl>
                                      </p:cBhvr>
                                    </p:animEffect>
                                  </p:childTnLst>
                                </p:cTn>
                              </p:par>
                              <p:par>
                                <p:cTn id="20" presetID="9" presetClass="emph" presetSubtype="0" grpId="0" nodeType="withEffect">
                                  <p:stCondLst>
                                    <p:cond delay="0"/>
                                  </p:stCondLst>
                                  <p:childTnLst>
                                    <p:set>
                                      <p:cBhvr>
                                        <p:cTn id="21" dur="indefinite"/>
                                        <p:tgtEl>
                                          <p:spTgt spid="13"/>
                                        </p:tgtEl>
                                        <p:attrNameLst>
                                          <p:attrName>style.opacity</p:attrName>
                                        </p:attrNameLst>
                                      </p:cBhvr>
                                      <p:to>
                                        <p:strVal val="0.25"/>
                                      </p:to>
                                    </p:set>
                                    <p:animEffect filter="image" prLst="opacity: 0.25">
                                      <p:cBhvr rctx="IE">
                                        <p:cTn id="22" dur="indefinite"/>
                                        <p:tgtEl>
                                          <p:spTgt spid="13"/>
                                        </p:tgtEl>
                                      </p:cBhvr>
                                    </p:animEffect>
                                  </p:childTnLst>
                                </p:cTn>
                              </p:par>
                              <p:par>
                                <p:cTn id="23" presetID="9" presetClass="emph" presetSubtype="0" grpId="0" nodeType="withEffect">
                                  <p:stCondLst>
                                    <p:cond delay="0"/>
                                  </p:stCondLst>
                                  <p:childTnLst>
                                    <p:set>
                                      <p:cBhvr>
                                        <p:cTn id="24" dur="indefinite"/>
                                        <p:tgtEl>
                                          <p:spTgt spid="9"/>
                                        </p:tgtEl>
                                        <p:attrNameLst>
                                          <p:attrName>style.opacity</p:attrName>
                                        </p:attrNameLst>
                                      </p:cBhvr>
                                      <p:to>
                                        <p:strVal val="0.25"/>
                                      </p:to>
                                    </p:set>
                                    <p:animEffect filter="image" prLst="opacity: 0.25">
                                      <p:cBhvr rctx="IE">
                                        <p:cTn id="25" dur="indefinite"/>
                                        <p:tgtEl>
                                          <p:spTgt spid="9"/>
                                        </p:tgtEl>
                                      </p:cBhvr>
                                    </p:animEffect>
                                  </p:childTnLst>
                                </p:cTn>
                              </p:par>
                              <p:par>
                                <p:cTn id="26" presetID="9" presetClass="emph" presetSubtype="0" grpId="0" nodeType="withEffect">
                                  <p:stCondLst>
                                    <p:cond delay="0"/>
                                  </p:stCondLst>
                                  <p:childTnLst>
                                    <p:set>
                                      <p:cBhvr>
                                        <p:cTn id="27" dur="indefinite"/>
                                        <p:tgtEl>
                                          <p:spTgt spid="12"/>
                                        </p:tgtEl>
                                        <p:attrNameLst>
                                          <p:attrName>style.opacity</p:attrName>
                                        </p:attrNameLst>
                                      </p:cBhvr>
                                      <p:to>
                                        <p:strVal val="0.25"/>
                                      </p:to>
                                    </p:set>
                                    <p:animEffect filter="image" prLst="opacity: 0.25">
                                      <p:cBhvr rctx="IE">
                                        <p:cTn id="28" dur="indefinite"/>
                                        <p:tgtEl>
                                          <p:spTgt spid="12"/>
                                        </p:tgtEl>
                                      </p:cBhvr>
                                    </p:animEffect>
                                  </p:childTnLst>
                                </p:cTn>
                              </p:par>
                              <p:par>
                                <p:cTn id="29" presetID="9" presetClass="emph" presetSubtype="0" grpId="0" nodeType="withEffect">
                                  <p:stCondLst>
                                    <p:cond delay="0"/>
                                  </p:stCondLst>
                                  <p:childTnLst>
                                    <p:set>
                                      <p:cBhvr>
                                        <p:cTn id="30" dur="indefinite"/>
                                        <p:tgtEl>
                                          <p:spTgt spid="16"/>
                                        </p:tgtEl>
                                        <p:attrNameLst>
                                          <p:attrName>style.opacity</p:attrName>
                                        </p:attrNameLst>
                                      </p:cBhvr>
                                      <p:to>
                                        <p:strVal val="0.25"/>
                                      </p:to>
                                    </p:set>
                                    <p:animEffect filter="image" prLst="opacity: 0.25">
                                      <p:cBhvr rctx="IE">
                                        <p:cTn id="31" dur="indefinite"/>
                                        <p:tgtEl>
                                          <p:spTgt spid="16"/>
                                        </p:tgtEl>
                                      </p:cBhvr>
                                    </p:animEffect>
                                  </p:childTnLst>
                                </p:cTn>
                              </p:par>
                              <p:par>
                                <p:cTn id="32" presetID="9" presetClass="emph" presetSubtype="0" nodeType="withEffect">
                                  <p:stCondLst>
                                    <p:cond delay="0"/>
                                  </p:stCondLst>
                                  <p:childTnLst>
                                    <p:set>
                                      <p:cBhvr>
                                        <p:cTn id="33" dur="indefinite"/>
                                        <p:tgtEl>
                                          <p:spTgt spid="18"/>
                                        </p:tgtEl>
                                        <p:attrNameLst>
                                          <p:attrName>style.opacity</p:attrName>
                                        </p:attrNameLst>
                                      </p:cBhvr>
                                      <p:to>
                                        <p:strVal val="0.25"/>
                                      </p:to>
                                    </p:set>
                                    <p:animEffect filter="image" prLst="opacity: 0.25">
                                      <p:cBhvr rctx="IE">
                                        <p:cTn id="34" dur="indefinite"/>
                                        <p:tgtEl>
                                          <p:spTgt spid="18"/>
                                        </p:tgtEl>
                                      </p:cBhvr>
                                    </p:animEffect>
                                  </p:childTnLst>
                                </p:cTn>
                              </p:par>
                              <p:par>
                                <p:cTn id="35" presetID="9" presetClass="emph" presetSubtype="0" grpId="0" nodeType="withEffect">
                                  <p:stCondLst>
                                    <p:cond delay="0"/>
                                  </p:stCondLst>
                                  <p:childTnLst>
                                    <p:set>
                                      <p:cBhvr>
                                        <p:cTn id="36" dur="indefinite"/>
                                        <p:tgtEl>
                                          <p:spTgt spid="14"/>
                                        </p:tgtEl>
                                        <p:attrNameLst>
                                          <p:attrName>style.opacity</p:attrName>
                                        </p:attrNameLst>
                                      </p:cBhvr>
                                      <p:to>
                                        <p:strVal val="0.25"/>
                                      </p:to>
                                    </p:set>
                                    <p:animEffect filter="image" prLst="opacity: 0.25">
                                      <p:cBhvr rctx="IE">
                                        <p:cTn id="37"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Manipulating the Latent Vector</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90435" y="5799727"/>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20078" y="5799727"/>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49721" y="5799727"/>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079364" y="5799727"/>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609007" y="5799727"/>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138650" y="5799727"/>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2668292" y="5799727"/>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8079364" y="4280538"/>
            <a:ext cx="1433163" cy="1389610"/>
            <a:chOff x="2247204" y="-685800"/>
            <a:chExt cx="1828800" cy="1828800"/>
          </a:xfrm>
        </p:grpSpPr>
        <p:sp>
          <p:nvSpPr>
            <p:cNvPr id="42" name="Rectangle 41"/>
            <p:cNvSpPr/>
            <p:nvPr/>
          </p:nvSpPr>
          <p:spPr>
            <a:xfrm>
              <a:off x="2247204" y="-685800"/>
              <a:ext cx="1828800" cy="1828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7308" y="-114336"/>
              <a:ext cx="1469263" cy="792549"/>
            </a:xfrm>
            <a:prstGeom prst="rect">
              <a:avLst/>
            </a:prstGeom>
          </p:spPr>
        </p:pic>
      </p:grpSp>
      <p:grpSp>
        <p:nvGrpSpPr>
          <p:cNvPr id="18" name="Group 17"/>
          <p:cNvGrpSpPr/>
          <p:nvPr/>
        </p:nvGrpSpPr>
        <p:grpSpPr>
          <a:xfrm>
            <a:off x="6549721" y="4280538"/>
            <a:ext cx="1433163" cy="1389610"/>
            <a:chOff x="7963767" y="-781869"/>
            <a:chExt cx="1828800" cy="1828800"/>
          </a:xfrm>
        </p:grpSpPr>
        <p:sp>
          <p:nvSpPr>
            <p:cNvPr id="40" name="Rectangle 39"/>
            <p:cNvSpPr/>
            <p:nvPr/>
          </p:nvSpPr>
          <p:spPr>
            <a:xfrm>
              <a:off x="7963767" y="-781869"/>
              <a:ext cx="1828800" cy="1828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pic>
          <p:nvPicPr>
            <p:cNvPr id="41" name="Picture 40"/>
            <p:cNvPicPr>
              <a:picLocks noChangeAspect="1"/>
            </p:cNvPicPr>
            <p:nvPr/>
          </p:nvPicPr>
          <p:blipFill rotWithShape="1">
            <a:blip r:embed="rId11">
              <a:extLst>
                <a:ext uri="{28A0092B-C50C-407E-A947-70E740481C1C}">
                  <a14:useLocalDpi xmlns:a14="http://schemas.microsoft.com/office/drawing/2010/main" val="0"/>
                </a:ext>
              </a:extLst>
            </a:blip>
            <a:srcRect l="29659"/>
            <a:stretch/>
          </p:blipFill>
          <p:spPr>
            <a:xfrm>
              <a:off x="8549640" y="-210405"/>
              <a:ext cx="1033494" cy="792549"/>
            </a:xfrm>
            <a:prstGeom prst="rect">
              <a:avLst/>
            </a:prstGeom>
          </p:spPr>
        </p:pic>
      </p:grpSp>
      <p:grpSp>
        <p:nvGrpSpPr>
          <p:cNvPr id="19" name="Group 18"/>
          <p:cNvGrpSpPr/>
          <p:nvPr/>
        </p:nvGrpSpPr>
        <p:grpSpPr>
          <a:xfrm>
            <a:off x="5020078" y="4280538"/>
            <a:ext cx="1433163" cy="1389610"/>
            <a:chOff x="6058246" y="-781869"/>
            <a:chExt cx="1828800" cy="1828800"/>
          </a:xfrm>
        </p:grpSpPr>
        <p:sp>
          <p:nvSpPr>
            <p:cNvPr id="38" name="Rectangle 37"/>
            <p:cNvSpPr/>
            <p:nvPr/>
          </p:nvSpPr>
          <p:spPr>
            <a:xfrm>
              <a:off x="6058246" y="-781869"/>
              <a:ext cx="1828800" cy="1828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pic>
          <p:nvPicPr>
            <p:cNvPr id="39" name="Picture 38"/>
            <p:cNvPicPr>
              <a:picLocks noChangeAspect="1"/>
            </p:cNvPicPr>
            <p:nvPr/>
          </p:nvPicPr>
          <p:blipFill rotWithShape="1">
            <a:blip r:embed="rId11">
              <a:extLst>
                <a:ext uri="{28A0092B-C50C-407E-A947-70E740481C1C}">
                  <a14:useLocalDpi xmlns:a14="http://schemas.microsoft.com/office/drawing/2010/main" val="0"/>
                </a:ext>
              </a:extLst>
            </a:blip>
            <a:srcRect l="50440"/>
            <a:stretch/>
          </p:blipFill>
          <p:spPr>
            <a:xfrm>
              <a:off x="6949440" y="-210405"/>
              <a:ext cx="728173" cy="792549"/>
            </a:xfrm>
            <a:prstGeom prst="rect">
              <a:avLst/>
            </a:prstGeom>
          </p:spPr>
        </p:pic>
      </p:grpSp>
      <p:grpSp>
        <p:nvGrpSpPr>
          <p:cNvPr id="20" name="Group 19"/>
          <p:cNvGrpSpPr/>
          <p:nvPr/>
        </p:nvGrpSpPr>
        <p:grpSpPr>
          <a:xfrm>
            <a:off x="3490435" y="4280538"/>
            <a:ext cx="1433163" cy="1389610"/>
            <a:chOff x="4152725" y="-781869"/>
            <a:chExt cx="1828800" cy="1828800"/>
          </a:xfrm>
        </p:grpSpPr>
        <p:sp>
          <p:nvSpPr>
            <p:cNvPr id="36" name="Rectangle 35"/>
            <p:cNvSpPr/>
            <p:nvPr/>
          </p:nvSpPr>
          <p:spPr>
            <a:xfrm>
              <a:off x="4152725" y="-781869"/>
              <a:ext cx="1828800" cy="1828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pic>
          <p:nvPicPr>
            <p:cNvPr id="37" name="Picture 36"/>
            <p:cNvPicPr>
              <a:picLocks noChangeAspect="1"/>
            </p:cNvPicPr>
            <p:nvPr/>
          </p:nvPicPr>
          <p:blipFill rotWithShape="1">
            <a:blip r:embed="rId11">
              <a:extLst>
                <a:ext uri="{28A0092B-C50C-407E-A947-70E740481C1C}">
                  <a14:useLocalDpi xmlns:a14="http://schemas.microsoft.com/office/drawing/2010/main" val="0"/>
                </a:ext>
              </a:extLst>
            </a:blip>
            <a:srcRect l="72257"/>
            <a:stretch/>
          </p:blipFill>
          <p:spPr>
            <a:xfrm>
              <a:off x="5364480" y="-210405"/>
              <a:ext cx="407612" cy="792549"/>
            </a:xfrm>
            <a:prstGeom prst="rect">
              <a:avLst/>
            </a:prstGeom>
          </p:spPr>
        </p:pic>
      </p:grpSp>
      <p:grpSp>
        <p:nvGrpSpPr>
          <p:cNvPr id="21" name="Group 20"/>
          <p:cNvGrpSpPr/>
          <p:nvPr/>
        </p:nvGrpSpPr>
        <p:grpSpPr>
          <a:xfrm>
            <a:off x="12668292" y="4280538"/>
            <a:ext cx="1433163" cy="1389610"/>
            <a:chOff x="15608097" y="-812349"/>
            <a:chExt cx="1828800" cy="1828800"/>
          </a:xfrm>
        </p:grpSpPr>
        <p:grpSp>
          <p:nvGrpSpPr>
            <p:cNvPr id="32" name="Group 31"/>
            <p:cNvGrpSpPr/>
            <p:nvPr/>
          </p:nvGrpSpPr>
          <p:grpSpPr>
            <a:xfrm>
              <a:off x="15608097" y="-812349"/>
              <a:ext cx="1828800" cy="1828800"/>
              <a:chOff x="2247204" y="-685800"/>
              <a:chExt cx="1828800" cy="1828800"/>
            </a:xfrm>
          </p:grpSpPr>
          <p:sp>
            <p:nvSpPr>
              <p:cNvPr id="34" name="Rectangle 33"/>
              <p:cNvSpPr/>
              <p:nvPr/>
            </p:nvSpPr>
            <p:spPr>
              <a:xfrm>
                <a:off x="2247204" y="-685800"/>
                <a:ext cx="1828800" cy="1828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7308" y="-114336"/>
                <a:ext cx="1469263" cy="792549"/>
              </a:xfrm>
              <a:prstGeom prst="rect">
                <a:avLst/>
              </a:prstGeom>
            </p:spPr>
          </p:pic>
        </p:gr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26200" y="582144"/>
              <a:ext cx="1420491" cy="304826"/>
            </a:xfrm>
            <a:prstGeom prst="rect">
              <a:avLst/>
            </a:prstGeom>
          </p:spPr>
        </p:pic>
      </p:grpSp>
      <p:grpSp>
        <p:nvGrpSpPr>
          <p:cNvPr id="22" name="Group 21"/>
          <p:cNvGrpSpPr/>
          <p:nvPr/>
        </p:nvGrpSpPr>
        <p:grpSpPr>
          <a:xfrm>
            <a:off x="11138650" y="4280538"/>
            <a:ext cx="1433163" cy="1398873"/>
            <a:chOff x="13620951" y="-941830"/>
            <a:chExt cx="1828800" cy="1840990"/>
          </a:xfrm>
        </p:grpSpPr>
        <p:grpSp>
          <p:nvGrpSpPr>
            <p:cNvPr id="28" name="Group 27"/>
            <p:cNvGrpSpPr/>
            <p:nvPr/>
          </p:nvGrpSpPr>
          <p:grpSpPr>
            <a:xfrm>
              <a:off x="13620951" y="-941830"/>
              <a:ext cx="1828800" cy="1828800"/>
              <a:chOff x="2247204" y="-685800"/>
              <a:chExt cx="1828800" cy="1828800"/>
            </a:xfrm>
          </p:grpSpPr>
          <p:sp>
            <p:nvSpPr>
              <p:cNvPr id="30" name="Rectangle 29"/>
              <p:cNvSpPr/>
              <p:nvPr/>
            </p:nvSpPr>
            <p:spPr>
              <a:xfrm>
                <a:off x="2247204" y="-685800"/>
                <a:ext cx="1828800" cy="1828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7308" y="-114336"/>
                <a:ext cx="1469263" cy="792549"/>
              </a:xfrm>
              <a:prstGeom prst="rect">
                <a:avLst/>
              </a:prstGeom>
            </p:spPr>
          </p:pic>
        </p:grpSp>
        <p:pic>
          <p:nvPicPr>
            <p:cNvPr id="29" name="Picture 28"/>
            <p:cNvPicPr>
              <a:picLocks noChangeAspect="1"/>
            </p:cNvPicPr>
            <p:nvPr/>
          </p:nvPicPr>
          <p:blipFill rotWithShape="1">
            <a:blip r:embed="rId12">
              <a:extLst>
                <a:ext uri="{28A0092B-C50C-407E-A947-70E740481C1C}">
                  <a14:useLocalDpi xmlns:a14="http://schemas.microsoft.com/office/drawing/2010/main" val="0"/>
                </a:ext>
              </a:extLst>
            </a:blip>
            <a:srcRect r="43218" b="-46477"/>
            <a:stretch/>
          </p:blipFill>
          <p:spPr>
            <a:xfrm>
              <a:off x="13839055" y="452663"/>
              <a:ext cx="806586" cy="446497"/>
            </a:xfrm>
            <a:prstGeom prst="rect">
              <a:avLst/>
            </a:prstGeom>
          </p:spPr>
        </p:pic>
      </p:grpSp>
      <p:grpSp>
        <p:nvGrpSpPr>
          <p:cNvPr id="23" name="Group 22"/>
          <p:cNvGrpSpPr/>
          <p:nvPr/>
        </p:nvGrpSpPr>
        <p:grpSpPr>
          <a:xfrm>
            <a:off x="9609007" y="4280538"/>
            <a:ext cx="1433163" cy="1389610"/>
            <a:chOff x="11774809" y="-788332"/>
            <a:chExt cx="1828800" cy="1828800"/>
          </a:xfrm>
        </p:grpSpPr>
        <p:grpSp>
          <p:nvGrpSpPr>
            <p:cNvPr id="24" name="Group 23"/>
            <p:cNvGrpSpPr/>
            <p:nvPr/>
          </p:nvGrpSpPr>
          <p:grpSpPr>
            <a:xfrm>
              <a:off x="11774809" y="-788332"/>
              <a:ext cx="1828800" cy="1828800"/>
              <a:chOff x="2247204" y="-685800"/>
              <a:chExt cx="1828800" cy="1828800"/>
            </a:xfrm>
          </p:grpSpPr>
          <p:sp>
            <p:nvSpPr>
              <p:cNvPr id="26" name="Rectangle 25"/>
              <p:cNvSpPr/>
              <p:nvPr/>
            </p:nvSpPr>
            <p:spPr>
              <a:xfrm>
                <a:off x="2247204" y="-685800"/>
                <a:ext cx="1828800" cy="1828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7308" y="-114336"/>
                <a:ext cx="1469263" cy="792549"/>
              </a:xfrm>
              <a:prstGeom prst="rect">
                <a:avLst/>
              </a:prstGeom>
            </p:spPr>
          </p:pic>
        </p:gr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r="51653" b="-11118"/>
            <a:stretch/>
          </p:blipFill>
          <p:spPr>
            <a:xfrm>
              <a:off x="11992913" y="606160"/>
              <a:ext cx="686768" cy="338719"/>
            </a:xfrm>
            <a:prstGeom prst="rect">
              <a:avLst/>
            </a:prstGeom>
          </p:spPr>
        </p:pic>
      </p:grpSp>
      <p:sp>
        <p:nvSpPr>
          <p:cNvPr id="46" name="TextBox 45"/>
          <p:cNvSpPr txBox="1"/>
          <p:nvPr/>
        </p:nvSpPr>
        <p:spPr>
          <a:xfrm>
            <a:off x="632752" y="2224008"/>
            <a:ext cx="2402774" cy="738664"/>
          </a:xfrm>
          <a:prstGeom prst="rect">
            <a:avLst/>
          </a:prstGeom>
          <a:noFill/>
        </p:spPr>
        <p:txBody>
          <a:bodyPr wrap="none" rtlCol="0">
            <a:spAutoFit/>
          </a:bodyPr>
          <a:lstStyle/>
          <a:p>
            <a:pPr algn="ctr"/>
            <a:r>
              <a:rPr lang="en-US" sz="4200" dirty="0">
                <a:solidFill>
                  <a:schemeClr val="tx1"/>
                </a:solidFill>
                <a:latin typeface="Calibri" panose="020F0502020204030204" pitchFamily="34" charset="0"/>
                <a:cs typeface="Times New Roman" panose="02020603050405020304" pitchFamily="18" charset="0"/>
              </a:rPr>
              <a:t>Objective:</a:t>
            </a:r>
          </a:p>
        </p:txBody>
      </p:sp>
      <p:grpSp>
        <p:nvGrpSpPr>
          <p:cNvPr id="58" name="Group 57"/>
          <p:cNvGrpSpPr/>
          <p:nvPr/>
        </p:nvGrpSpPr>
        <p:grpSpPr>
          <a:xfrm>
            <a:off x="0" y="4280538"/>
            <a:ext cx="3393955" cy="3635405"/>
            <a:chOff x="0" y="4280538"/>
            <a:chExt cx="3393955" cy="3635405"/>
          </a:xfrm>
        </p:grpSpPr>
        <mc:AlternateContent xmlns:mc="http://schemas.openxmlformats.org/markup-compatibility/2006" xmlns:a14="http://schemas.microsoft.com/office/drawing/2010/main">
          <mc:Choice Requires="a14">
            <p:sp>
              <p:nvSpPr>
                <p:cNvPr id="6" name="TextBox 5"/>
                <p:cNvSpPr txBox="1"/>
                <p:nvPr/>
              </p:nvSpPr>
              <p:spPr>
                <a:xfrm>
                  <a:off x="0" y="6177492"/>
                  <a:ext cx="2080104" cy="615553"/>
                </a:xfrm>
                <a:prstGeom prst="rect">
                  <a:avLst/>
                </a:prstGeom>
                <a:noFill/>
              </p:spPr>
              <p:txBody>
                <a:bodyPr wrap="square" rtlCol="0">
                  <a:spAutoFit/>
                </a:bodyPr>
                <a:lstStyle/>
                <a:p>
                  <a:pPr algn="ctr"/>
                  <a14:m>
                    <m:oMath xmlns:m="http://schemas.openxmlformats.org/officeDocument/2006/math">
                      <m:r>
                        <a:rPr lang="en-US" sz="3400" i="1" dirty="0" smtClean="0">
                          <a:solidFill>
                            <a:schemeClr val="tx1"/>
                          </a:solidFill>
                          <a:latin typeface="Cambria Math" panose="02040503050406030204" pitchFamily="18" charset="0"/>
                          <a:cs typeface="Times New Roman" panose="02020603050405020304" pitchFamily="18" charset="0"/>
                        </a:rPr>
                        <m:t>𝐺</m:t>
                      </m:r>
                      <m:r>
                        <a:rPr lang="en-US" sz="3400" i="1" dirty="0" smtClean="0">
                          <a:solidFill>
                            <a:schemeClr val="tx1"/>
                          </a:solidFill>
                          <a:latin typeface="Cambria Math" panose="02040503050406030204" pitchFamily="18" charset="0"/>
                          <a:cs typeface="Times New Roman" panose="02020603050405020304" pitchFamily="18" charset="0"/>
                        </a:rPr>
                        <m:t>(</m:t>
                      </m:r>
                      <m:r>
                        <a:rPr lang="en-US" sz="3400" i="1" dirty="0" smtClean="0">
                          <a:solidFill>
                            <a:schemeClr val="tx1"/>
                          </a:solidFill>
                          <a:latin typeface="Cambria Math" panose="02040503050406030204" pitchFamily="18" charset="0"/>
                          <a:cs typeface="Times New Roman" panose="02020603050405020304" pitchFamily="18" charset="0"/>
                        </a:rPr>
                        <m:t>𝑧</m:t>
                      </m:r>
                    </m:oMath>
                  </a14:m>
                  <a:r>
                    <a:rPr lang="en-US" sz="3400" dirty="0">
                      <a:solidFill>
                        <a:schemeClr val="tx1"/>
                      </a:solidFill>
                      <a:latin typeface="Calibri" panose="020F0502020204030204" pitchFamily="34" charset="0"/>
                      <a:cs typeface="Times New Roman" panose="02020603050405020304" pitchFamily="18" charset="0"/>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0" y="6177492"/>
                  <a:ext cx="2080104" cy="615553"/>
                </a:xfrm>
                <a:prstGeom prst="rect">
                  <a:avLst/>
                </a:prstGeom>
                <a:blipFill rotWithShape="0">
                  <a:blip r:embed="rId13"/>
                  <a:stretch>
                    <a:fillRect t="-12871" b="-35644"/>
                  </a:stretch>
                </a:blipFill>
              </p:spPr>
              <p:txBody>
                <a:bodyPr/>
                <a:lstStyle/>
                <a:p>
                  <a:r>
                    <a:rPr lang="en-US">
                      <a:noFill/>
                    </a:rPr>
                    <a:t> </a:t>
                  </a:r>
                </a:p>
              </p:txBody>
            </p:sp>
          </mc:Fallback>
        </mc:AlternateContent>
        <p:pic>
          <p:nvPicPr>
            <p:cNvPr id="14" name="Picture 18" descr="http://www.eecs.berkeley.edu/%7Ejunyanz/projects/dcgan/web/gui_gen/shoes_64/images/row0017_image00000.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0792" y="5790463"/>
              <a:ext cx="1433163" cy="138961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41343" y="4384701"/>
                  <a:ext cx="1954381" cy="1181285"/>
                </a:xfrm>
                <a:prstGeom prst="rect">
                  <a:avLst/>
                </a:prstGeom>
                <a:noFill/>
              </p:spPr>
              <p:txBody>
                <a:bodyPr wrap="none" rtlCol="0">
                  <a:spAutoFit/>
                </a:bodyPr>
                <a:lstStyle/>
                <a:p>
                  <a:pPr algn="ctr"/>
                  <a:r>
                    <a:rPr lang="en-US" sz="3400" dirty="0">
                      <a:solidFill>
                        <a:schemeClr val="tx1"/>
                      </a:solidFill>
                      <a:latin typeface="Calibri" panose="020F0502020204030204" pitchFamily="34" charset="0"/>
                      <a:cs typeface="Times New Roman" panose="02020603050405020304" pitchFamily="18" charset="0"/>
                    </a:rPr>
                    <a:t>Guidance </a:t>
                  </a:r>
                </a:p>
                <a:p>
                  <a:pPr algn="ctr"/>
                  <a14:m>
                    <m:oMathPara xmlns:m="http://schemas.openxmlformats.org/officeDocument/2006/math">
                      <m:oMathParaPr>
                        <m:jc m:val="centerGroup"/>
                      </m:oMathParaPr>
                      <m:oMath xmlns:m="http://schemas.openxmlformats.org/officeDocument/2006/math">
                        <m:sSub>
                          <m:sSubPr>
                            <m:ctrlPr>
                              <a:rPr lang="en-US" sz="3400" b="0" i="1" smtClean="0">
                                <a:solidFill>
                                  <a:schemeClr val="tx1"/>
                                </a:solidFill>
                                <a:latin typeface="Cambria Math" panose="02040503050406030204" pitchFamily="18" charset="0"/>
                                <a:cs typeface="Times New Roman" panose="02020603050405020304" pitchFamily="18" charset="0"/>
                              </a:rPr>
                            </m:ctrlPr>
                          </m:sSubPr>
                          <m:e>
                            <m:r>
                              <a:rPr lang="en-US" sz="3400" b="0" i="1" smtClean="0">
                                <a:solidFill>
                                  <a:schemeClr val="tx1"/>
                                </a:solidFill>
                                <a:latin typeface="Cambria Math" panose="02040503050406030204" pitchFamily="18" charset="0"/>
                                <a:cs typeface="Times New Roman" panose="02020603050405020304" pitchFamily="18" charset="0"/>
                              </a:rPr>
                              <m:t>𝑣</m:t>
                            </m:r>
                          </m:e>
                          <m:sub>
                            <m:r>
                              <a:rPr lang="en-US" sz="3400" b="0" i="1" smtClean="0">
                                <a:solidFill>
                                  <a:schemeClr val="tx1"/>
                                </a:solidFill>
                                <a:latin typeface="Cambria Math" panose="02040503050406030204" pitchFamily="18" charset="0"/>
                                <a:cs typeface="Times New Roman" panose="02020603050405020304" pitchFamily="18" charset="0"/>
                              </a:rPr>
                              <m:t>𝑔</m:t>
                            </m:r>
                          </m:sub>
                        </m:sSub>
                      </m:oMath>
                    </m:oMathPara>
                  </a14:m>
                  <a:endParaRPr lang="en-US" sz="3400" dirty="0">
                    <a:solidFill>
                      <a:schemeClr val="tx1"/>
                    </a:solidFill>
                    <a:latin typeface="Calibri" panose="020F0502020204030204" pitchFamily="34"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1343" y="4384701"/>
                  <a:ext cx="1954381" cy="1181285"/>
                </a:xfrm>
                <a:prstGeom prst="rect">
                  <a:avLst/>
                </a:prstGeom>
                <a:blipFill rotWithShape="0">
                  <a:blip r:embed="rId15"/>
                  <a:stretch>
                    <a:fillRect l="-8438" t="-7216" r="-8125"/>
                  </a:stretch>
                </a:blipFill>
              </p:spPr>
              <p:txBody>
                <a:bodyPr/>
                <a:lstStyle/>
                <a:p>
                  <a:r>
                    <a:rPr lang="en-US">
                      <a:noFill/>
                    </a:rPr>
                    <a:t> </a:t>
                  </a:r>
                </a:p>
              </p:txBody>
            </p:sp>
          </mc:Fallback>
        </mc:AlternateContent>
        <p:sp>
          <p:nvSpPr>
            <p:cNvPr id="44" name="Rectangle 43"/>
            <p:cNvSpPr/>
            <p:nvPr/>
          </p:nvSpPr>
          <p:spPr>
            <a:xfrm>
              <a:off x="1960792" y="4280538"/>
              <a:ext cx="1433163" cy="13896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50" name="TextBox 49"/>
                <p:cNvSpPr txBox="1"/>
                <p:nvPr/>
              </p:nvSpPr>
              <p:spPr>
                <a:xfrm>
                  <a:off x="2020448" y="7300389"/>
                  <a:ext cx="1313851" cy="615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400" b="0" i="1" dirty="0" smtClean="0">
                                <a:solidFill>
                                  <a:schemeClr val="tx1"/>
                                </a:solidFill>
                                <a:latin typeface="Cambria Math" panose="02040503050406030204" pitchFamily="18" charset="0"/>
                                <a:cs typeface="Times New Roman" panose="02020603050405020304" pitchFamily="18" charset="0"/>
                              </a:rPr>
                            </m:ctrlPr>
                          </m:sSubPr>
                          <m:e>
                            <m:r>
                              <a:rPr lang="en-US" sz="3400" b="0" i="1" dirty="0" smtClean="0">
                                <a:solidFill>
                                  <a:schemeClr val="tx1"/>
                                </a:solidFill>
                                <a:latin typeface="Cambria Math" panose="02040503050406030204" pitchFamily="18" charset="0"/>
                                <a:cs typeface="Times New Roman" panose="02020603050405020304" pitchFamily="18" charset="0"/>
                              </a:rPr>
                              <m:t>𝑧</m:t>
                            </m:r>
                          </m:e>
                          <m:sub>
                            <m:r>
                              <a:rPr lang="en-US" sz="3400" b="0" i="1" dirty="0" smtClean="0">
                                <a:solidFill>
                                  <a:schemeClr val="tx1"/>
                                </a:solidFill>
                                <a:latin typeface="Cambria Math" panose="02040503050406030204" pitchFamily="18" charset="0"/>
                                <a:cs typeface="Times New Roman" panose="02020603050405020304" pitchFamily="18" charset="0"/>
                              </a:rPr>
                              <m:t>0</m:t>
                            </m:r>
                          </m:sub>
                        </m:sSub>
                      </m:oMath>
                    </m:oMathPara>
                  </a14:m>
                  <a:endParaRPr lang="en-US" sz="3400" dirty="0">
                    <a:solidFill>
                      <a:schemeClr val="tx1"/>
                    </a:solidFill>
                    <a:latin typeface="Calibri" panose="020F0502020204030204" pitchFamily="34" charset="0"/>
                    <a:cs typeface="Times New Roman" panose="020206030504050203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2020448" y="7300389"/>
                  <a:ext cx="1313851" cy="615554"/>
                </a:xfrm>
                <a:prstGeom prst="rect">
                  <a:avLst/>
                </a:prstGeom>
                <a:blipFill rotWithShape="0">
                  <a:blip r:embed="rId16"/>
                  <a:stretch>
                    <a:fillRect/>
                  </a:stretch>
                </a:blipFill>
              </p:spPr>
              <p:txBody>
                <a:bodyPr/>
                <a:lstStyle/>
                <a:p>
                  <a:r>
                    <a:rPr lang="en-US">
                      <a:noFill/>
                    </a:rPr>
                    <a:t> </a:t>
                  </a:r>
                </a:p>
              </p:txBody>
            </p:sp>
          </mc:Fallback>
        </mc:AlternateContent>
      </p:grpSp>
      <p:pic>
        <p:nvPicPr>
          <p:cNvPr id="5" name="Picture 4"/>
          <p:cNvPicPr>
            <a:picLocks noChangeAspect="1"/>
          </p:cNvPicPr>
          <p:nvPr/>
        </p:nvPicPr>
        <p:blipFill>
          <a:blip r:embed="rId17"/>
          <a:stretch>
            <a:fillRect/>
          </a:stretch>
        </p:blipFill>
        <p:spPr>
          <a:xfrm>
            <a:off x="3350024" y="1849802"/>
            <a:ext cx="9207726" cy="2151267"/>
          </a:xfrm>
          <a:prstGeom prst="rect">
            <a:avLst/>
          </a:prstGeom>
        </p:spPr>
      </p:pic>
      <p:grpSp>
        <p:nvGrpSpPr>
          <p:cNvPr id="56" name="Group 55"/>
          <p:cNvGrpSpPr/>
          <p:nvPr/>
        </p:nvGrpSpPr>
        <p:grpSpPr>
          <a:xfrm>
            <a:off x="8795945" y="1594520"/>
            <a:ext cx="3938213" cy="804363"/>
            <a:chOff x="8795945" y="1594520"/>
            <a:chExt cx="3938213" cy="804363"/>
          </a:xfrm>
        </p:grpSpPr>
        <p:cxnSp>
          <p:nvCxnSpPr>
            <p:cNvPr id="57" name="Straight Arrow Connector 56"/>
            <p:cNvCxnSpPr/>
            <p:nvPr/>
          </p:nvCxnSpPr>
          <p:spPr>
            <a:xfrm flipV="1">
              <a:off x="8795945" y="2075248"/>
              <a:ext cx="422301" cy="3236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445950" y="1594520"/>
              <a:ext cx="3288208" cy="538609"/>
            </a:xfrm>
            <a:prstGeom prst="rect">
              <a:avLst/>
            </a:prstGeom>
            <a:noFill/>
            <a:ln w="38100">
              <a:solidFill>
                <a:schemeClr val="tx1"/>
              </a:solidFill>
            </a:ln>
          </p:spPr>
          <p:txBody>
            <a:bodyPr wrap="none" rtlCol="0">
              <a:spAutoFit/>
            </a:bodyPr>
            <a:lstStyle/>
            <a:p>
              <a:r>
                <a:rPr lang="en-US" altLang="zh-CN"/>
                <a:t>user guidance image</a:t>
              </a:r>
              <a:endParaRPr lang="en-US" dirty="0"/>
            </a:p>
          </p:txBody>
        </p:sp>
      </p:grpSp>
      <p:grpSp>
        <p:nvGrpSpPr>
          <p:cNvPr id="60" name="Group 59"/>
          <p:cNvGrpSpPr/>
          <p:nvPr/>
        </p:nvGrpSpPr>
        <p:grpSpPr>
          <a:xfrm>
            <a:off x="1937518" y="1594520"/>
            <a:ext cx="5161658" cy="804362"/>
            <a:chOff x="1937518" y="1594520"/>
            <a:chExt cx="5161658" cy="804362"/>
          </a:xfrm>
        </p:grpSpPr>
        <mc:AlternateContent xmlns:mc="http://schemas.openxmlformats.org/markup-compatibility/2006" xmlns:a14="http://schemas.microsoft.com/office/drawing/2010/main">
          <mc:Choice Requires="a14">
            <p:sp>
              <p:nvSpPr>
                <p:cNvPr id="61" name="TextBox 60"/>
                <p:cNvSpPr txBox="1"/>
                <p:nvPr/>
              </p:nvSpPr>
              <p:spPr>
                <a:xfrm>
                  <a:off x="1937518" y="1594520"/>
                  <a:ext cx="4351468" cy="574901"/>
                </a:xfrm>
                <a:prstGeom prst="rect">
                  <a:avLst/>
                </a:prstGeom>
                <a:noFill/>
                <a:ln w="38100">
                  <a:solidFill>
                    <a:schemeClr val="tx1"/>
                  </a:solidFill>
                </a:ln>
              </p:spPr>
              <p:txBody>
                <a:bodyPr wrap="square" rtlCol="0">
                  <a:spAutoFit/>
                </a:bodyPr>
                <a:lstStyle/>
                <a:p>
                  <a:r>
                    <a:rPr lang="en-US" dirty="0"/>
                    <a:t>constraint violation loss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𝑔</m:t>
                          </m:r>
                        </m:sub>
                      </m:sSub>
                    </m:oMath>
                  </a14:m>
                  <a:endParaRPr lang="en-US" i="1" dirty="0"/>
                </a:p>
              </p:txBody>
            </p:sp>
          </mc:Choice>
          <mc:Fallback xmlns="">
            <p:sp>
              <p:nvSpPr>
                <p:cNvPr id="61" name="TextBox 60"/>
                <p:cNvSpPr txBox="1">
                  <a:spLocks noRot="1" noChangeAspect="1" noMove="1" noResize="1" noEditPoints="1" noAdjustHandles="1" noChangeArrowheads="1" noChangeShapeType="1" noTextEdit="1"/>
                </p:cNvSpPr>
                <p:nvPr/>
              </p:nvSpPr>
              <p:spPr>
                <a:xfrm>
                  <a:off x="1937518" y="1594520"/>
                  <a:ext cx="4351468" cy="574901"/>
                </a:xfrm>
                <a:prstGeom prst="rect">
                  <a:avLst/>
                </a:prstGeom>
                <a:blipFill rotWithShape="0">
                  <a:blip r:embed="rId18"/>
                  <a:stretch>
                    <a:fillRect l="-2639" t="-7000" b="-20000"/>
                  </a:stretch>
                </a:blipFill>
                <a:ln w="38100">
                  <a:solidFill>
                    <a:schemeClr val="tx1"/>
                  </a:solidFill>
                </a:ln>
              </p:spPr>
              <p:txBody>
                <a:bodyPr/>
                <a:lstStyle/>
                <a:p>
                  <a:r>
                    <a:rPr lang="en-US">
                      <a:noFill/>
                    </a:rPr>
                    <a:t> </a:t>
                  </a:r>
                </a:p>
              </p:txBody>
            </p:sp>
          </mc:Fallback>
        </mc:AlternateContent>
        <p:cxnSp>
          <p:nvCxnSpPr>
            <p:cNvPr id="62" name="Straight Arrow Connector 61"/>
            <p:cNvCxnSpPr/>
            <p:nvPr/>
          </p:nvCxnSpPr>
          <p:spPr>
            <a:xfrm flipH="1" flipV="1">
              <a:off x="6549721" y="2075248"/>
              <a:ext cx="549455" cy="3236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673745" y="4992041"/>
            <a:ext cx="664791" cy="5823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8467328" y="2380298"/>
            <a:ext cx="664791" cy="5823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6063512"/>
      </p:ext>
    </p:extLst>
  </p:cSld>
  <p:clrMapOvr>
    <a:masterClrMapping/>
  </p:clrMapOvr>
  <mc:AlternateContent xmlns:mc="http://schemas.openxmlformats.org/markup-compatibility/2006" xmlns:p14="http://schemas.microsoft.com/office/powerpoint/2010/main">
    <mc:Choice Requires="p14">
      <p:transition spd="slow" p14:dur="2000" advTm="79129"/>
    </mc:Choice>
    <mc:Fallback xmlns="">
      <p:transition spd="slow" advTm="79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482" y="5408583"/>
            <a:ext cx="1772496" cy="2240574"/>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r="87300"/>
          <a:stretch/>
        </p:blipFill>
        <p:spPr>
          <a:xfrm>
            <a:off x="1388139" y="1952689"/>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1111374" y="3826768"/>
            <a:ext cx="2309928" cy="320729"/>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original photo </a:t>
            </a:r>
          </a:p>
        </p:txBody>
      </p:sp>
      <p:pic>
        <p:nvPicPr>
          <p:cNvPr id="8" name="Picture 7"/>
          <p:cNvPicPr>
            <a:picLocks/>
          </p:cNvPicPr>
          <p:nvPr/>
        </p:nvPicPr>
        <p:blipFill rotWithShape="1">
          <a:blip r:embed="rId5">
            <a:extLst>
              <a:ext uri="{28A0092B-C50C-407E-A947-70E740481C1C}">
                <a14:useLocalDpi xmlns:a14="http://schemas.microsoft.com/office/drawing/2010/main" val="0"/>
              </a:ext>
            </a:extLst>
          </a:blip>
          <a:srcRect r="87449"/>
          <a:stretch/>
        </p:blipFill>
        <p:spPr>
          <a:xfrm>
            <a:off x="1388928" y="5497072"/>
            <a:ext cx="1756397" cy="187407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760386" y="7394471"/>
            <a:ext cx="3511987" cy="523220"/>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projection on manifold</a:t>
            </a:r>
          </a:p>
        </p:txBody>
      </p:sp>
      <p:sp>
        <p:nvSpPr>
          <p:cNvPr id="10" name="Down Arrow 9"/>
          <p:cNvSpPr/>
          <p:nvPr/>
        </p:nvSpPr>
        <p:spPr>
          <a:xfrm>
            <a:off x="2016295"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1" name="Down Arrow 10"/>
          <p:cNvSpPr/>
          <p:nvPr/>
        </p:nvSpPr>
        <p:spPr>
          <a:xfrm rot="16200000">
            <a:off x="3448388" y="6120262"/>
            <a:ext cx="533592" cy="627701"/>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2" name="Down Arrow 11"/>
          <p:cNvSpPr/>
          <p:nvPr/>
        </p:nvSpPr>
        <p:spPr>
          <a:xfrm rot="10800000">
            <a:off x="10323166" y="4597169"/>
            <a:ext cx="500085" cy="669758"/>
          </a:xfrm>
          <a:prstGeom prst="downArrow">
            <a:avLst/>
          </a:prstGeom>
          <a:solidFill>
            <a:srgbClr val="6594DA"/>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libri" panose="020F0502020204030204" pitchFamily="34" charset="0"/>
            </a:endParaRPr>
          </a:p>
        </p:txBody>
      </p:sp>
      <p:sp>
        <p:nvSpPr>
          <p:cNvPr id="13" name="TextBox 12"/>
          <p:cNvSpPr txBox="1"/>
          <p:nvPr/>
        </p:nvSpPr>
        <p:spPr>
          <a:xfrm>
            <a:off x="840545" y="4771684"/>
            <a:ext cx="1239891" cy="523220"/>
          </a:xfrm>
          <a:prstGeom prst="rect">
            <a:avLst/>
          </a:prstGeom>
          <a:noFill/>
        </p:spPr>
        <p:txBody>
          <a:bodyPr wrap="none" rtlCol="0">
            <a:spAutoFit/>
          </a:bodyPr>
          <a:lstStyle/>
          <a:p>
            <a:r>
              <a:rPr lang="en-US" sz="2800" b="1" dirty="0">
                <a:solidFill>
                  <a:schemeClr val="tx1"/>
                </a:solidFill>
                <a:latin typeface="Calibri" panose="020F0502020204030204" pitchFamily="34" charset="0"/>
                <a:cs typeface="Times New Roman" panose="02020603050405020304" pitchFamily="18" charset="0"/>
              </a:rPr>
              <a:t>Project</a:t>
            </a:r>
          </a:p>
        </p:txBody>
      </p:sp>
      <p:sp>
        <p:nvSpPr>
          <p:cNvPr id="14" name="TextBox 13"/>
          <p:cNvSpPr txBox="1"/>
          <p:nvPr/>
        </p:nvSpPr>
        <p:spPr>
          <a:xfrm>
            <a:off x="10841957" y="4771684"/>
            <a:ext cx="2048253" cy="523220"/>
          </a:xfrm>
          <a:prstGeom prst="rect">
            <a:avLst/>
          </a:prstGeom>
          <a:noFill/>
        </p:spPr>
        <p:txBody>
          <a:bodyPr wrap="none" rtlCol="0">
            <a:spAutoFit/>
          </a:bodyPr>
          <a:lstStyle/>
          <a:p>
            <a:pPr algn="ctr"/>
            <a:r>
              <a:rPr lang="en-US" sz="2800" b="1" dirty="0">
                <a:solidFill>
                  <a:schemeClr val="tx1"/>
                </a:solidFill>
                <a:latin typeface="Calibri" panose="020F0502020204030204" pitchFamily="34" charset="0"/>
                <a:cs typeface="Times New Roman" panose="02020603050405020304" pitchFamily="18" charset="0"/>
              </a:rPr>
              <a:t>Edit Transfer</a:t>
            </a:r>
          </a:p>
        </p:txBody>
      </p:sp>
      <p:sp>
        <p:nvSpPr>
          <p:cNvPr id="15" name="TextBox 14"/>
          <p:cNvSpPr txBox="1"/>
          <p:nvPr/>
        </p:nvSpPr>
        <p:spPr>
          <a:xfrm>
            <a:off x="6602872" y="7394471"/>
            <a:ext cx="7913128"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transition between the original and edited projection</a:t>
            </a:r>
          </a:p>
        </p:txBody>
      </p:sp>
      <p:sp>
        <p:nvSpPr>
          <p:cNvPr id="16" name="TextBox 15"/>
          <p:cNvSpPr txBox="1"/>
          <p:nvPr/>
        </p:nvSpPr>
        <p:spPr>
          <a:xfrm>
            <a:off x="7622464" y="3857752"/>
            <a:ext cx="5901487" cy="320729"/>
          </a:xfrm>
          <a:prstGeom prst="rect">
            <a:avLst/>
          </a:prstGeom>
          <a:noFill/>
        </p:spPr>
        <p:txBody>
          <a:bodyPr wrap="none" rtlCol="0">
            <a:spAutoFit/>
          </a:bodyPr>
          <a:lstStyle/>
          <a:p>
            <a:pPr algn="ctr"/>
            <a:r>
              <a:rPr lang="en-US" sz="2800" dirty="0">
                <a:solidFill>
                  <a:schemeClr val="tx1"/>
                </a:solidFill>
                <a:latin typeface="Calibri" panose="020F0502020204030204" pitchFamily="34" charset="0"/>
                <a:cs typeface="Times New Roman" panose="02020603050405020304" pitchFamily="18" charset="0"/>
              </a:rPr>
              <a:t>different degree of image manipulation</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0415" y="5497072"/>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0415" y="1952689"/>
            <a:ext cx="7025587" cy="1874079"/>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713" y="5235872"/>
            <a:ext cx="604064" cy="640673"/>
          </a:xfrm>
          <a:prstGeom prst="rect">
            <a:avLst/>
          </a:prstGeom>
        </p:spPr>
      </p:pic>
      <p:sp>
        <p:nvSpPr>
          <p:cNvPr id="20" name="TextBox 19"/>
          <p:cNvSpPr txBox="1"/>
          <p:nvPr/>
        </p:nvSpPr>
        <p:spPr>
          <a:xfrm>
            <a:off x="4238214" y="5079262"/>
            <a:ext cx="1725922" cy="553998"/>
          </a:xfrm>
          <a:prstGeom prst="rect">
            <a:avLst/>
          </a:prstGeom>
          <a:noFill/>
        </p:spPr>
        <p:txBody>
          <a:bodyPr wrap="none" rtlCol="0">
            <a:spAutoFit/>
          </a:bodyPr>
          <a:lstStyle/>
          <a:p>
            <a:r>
              <a:rPr lang="en-US" sz="3000" b="1" dirty="0">
                <a:solidFill>
                  <a:schemeClr val="tx1"/>
                </a:solidFill>
                <a:latin typeface="Calibri" panose="020F0502020204030204" pitchFamily="34" charset="0"/>
                <a:cs typeface="Times New Roman" panose="02020603050405020304" pitchFamily="18" charset="0"/>
              </a:rPr>
              <a:t>Editing UI</a:t>
            </a:r>
          </a:p>
        </p:txBody>
      </p:sp>
    </p:spTree>
    <p:extLst>
      <p:ext uri="{BB962C8B-B14F-4D97-AF65-F5344CB8AC3E}">
        <p14:creationId xmlns:p14="http://schemas.microsoft.com/office/powerpoint/2010/main" val="25604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
                                        </p:tgtEl>
                                        <p:attrNameLst>
                                          <p:attrName>style.opacity</p:attrName>
                                        </p:attrNameLst>
                                      </p:cBhvr>
                                      <p:to>
                                        <p:strVal val="0.25"/>
                                      </p:to>
                                    </p:set>
                                    <p:animEffect filter="image" prLst="opacity: 0.25">
                                      <p:cBhvr rctx="IE">
                                        <p:cTn id="7" dur="indefinite"/>
                                        <p:tgtEl>
                                          <p:spTgt spid="5"/>
                                        </p:tgtEl>
                                      </p:cBhvr>
                                    </p:animEffect>
                                  </p:childTnLst>
                                </p:cTn>
                              </p:par>
                              <p:par>
                                <p:cTn id="8" presetID="9" presetClass="emph" presetSubtype="0" nodeType="withEffect">
                                  <p:stCondLst>
                                    <p:cond delay="0"/>
                                  </p:stCondLst>
                                  <p:childTnLst>
                                    <p:set>
                                      <p:cBhvr>
                                        <p:cTn id="9" dur="indefinite"/>
                                        <p:tgtEl>
                                          <p:spTgt spid="6"/>
                                        </p:tgtEl>
                                        <p:attrNameLst>
                                          <p:attrName>style.opacity</p:attrName>
                                        </p:attrNameLst>
                                      </p:cBhvr>
                                      <p:to>
                                        <p:strVal val="0.25"/>
                                      </p:to>
                                    </p:set>
                                    <p:animEffect filter="image" prLst="opacity: 0.25">
                                      <p:cBhvr rctx="IE">
                                        <p:cTn id="10" dur="indefinite"/>
                                        <p:tgtEl>
                                          <p:spTgt spid="6"/>
                                        </p:tgtEl>
                                      </p:cBhvr>
                                    </p:animEffect>
                                  </p:childTnLst>
                                </p:cTn>
                              </p:par>
                              <p:par>
                                <p:cTn id="11" presetID="9" presetClass="emph" presetSubtype="0" grpId="0" nodeType="withEffect">
                                  <p:stCondLst>
                                    <p:cond delay="0"/>
                                  </p:stCondLst>
                                  <p:childTnLst>
                                    <p:set>
                                      <p:cBhvr>
                                        <p:cTn id="12" dur="indefinite"/>
                                        <p:tgtEl>
                                          <p:spTgt spid="7"/>
                                        </p:tgtEl>
                                        <p:attrNameLst>
                                          <p:attrName>style.opacity</p:attrName>
                                        </p:attrNameLst>
                                      </p:cBhvr>
                                      <p:to>
                                        <p:strVal val="0.25"/>
                                      </p:to>
                                    </p:set>
                                    <p:animEffect filter="image" prLst="opacity: 0.25">
                                      <p:cBhvr rctx="IE">
                                        <p:cTn id="13" dur="indefinite"/>
                                        <p:tgtEl>
                                          <p:spTgt spid="7"/>
                                        </p:tgtEl>
                                      </p:cBhvr>
                                    </p:animEffect>
                                  </p:childTnLst>
                                </p:cTn>
                              </p:par>
                              <p:par>
                                <p:cTn id="14" presetID="9" presetClass="emph" presetSubtype="0" nodeType="withEffect">
                                  <p:stCondLst>
                                    <p:cond delay="0"/>
                                  </p:stCondLst>
                                  <p:childTnLst>
                                    <p:set>
                                      <p:cBhvr>
                                        <p:cTn id="15" dur="indefinite"/>
                                        <p:tgtEl>
                                          <p:spTgt spid="8"/>
                                        </p:tgtEl>
                                        <p:attrNameLst>
                                          <p:attrName>style.opacity</p:attrName>
                                        </p:attrNameLst>
                                      </p:cBhvr>
                                      <p:to>
                                        <p:strVal val="0.25"/>
                                      </p:to>
                                    </p:set>
                                    <p:animEffect filter="image" prLst="opacity: 0.25">
                                      <p:cBhvr rctx="IE">
                                        <p:cTn id="16" dur="indefinite"/>
                                        <p:tgtEl>
                                          <p:spTgt spid="8"/>
                                        </p:tgtEl>
                                      </p:cBhvr>
                                    </p:animEffect>
                                  </p:childTnLst>
                                </p:cTn>
                              </p:par>
                              <p:par>
                                <p:cTn id="17" presetID="9" presetClass="emph" presetSubtype="0" grpId="0" nodeType="withEffect">
                                  <p:stCondLst>
                                    <p:cond delay="0"/>
                                  </p:stCondLst>
                                  <p:childTnLst>
                                    <p:set>
                                      <p:cBhvr>
                                        <p:cTn id="18" dur="indefinite"/>
                                        <p:tgtEl>
                                          <p:spTgt spid="9"/>
                                        </p:tgtEl>
                                        <p:attrNameLst>
                                          <p:attrName>style.opacity</p:attrName>
                                        </p:attrNameLst>
                                      </p:cBhvr>
                                      <p:to>
                                        <p:strVal val="0.25"/>
                                      </p:to>
                                    </p:set>
                                    <p:animEffect filter="image" prLst="opacity: 0.25">
                                      <p:cBhvr rctx="IE">
                                        <p:cTn id="19" dur="indefinite"/>
                                        <p:tgtEl>
                                          <p:spTgt spid="9"/>
                                        </p:tgtEl>
                                      </p:cBhvr>
                                    </p:animEffect>
                                  </p:childTnLst>
                                </p:cTn>
                              </p:par>
                              <p:par>
                                <p:cTn id="20" presetID="9" presetClass="emph" presetSubtype="0" grpId="0" nodeType="withEffect">
                                  <p:stCondLst>
                                    <p:cond delay="0"/>
                                  </p:stCondLst>
                                  <p:childTnLst>
                                    <p:set>
                                      <p:cBhvr>
                                        <p:cTn id="21" dur="indefinite"/>
                                        <p:tgtEl>
                                          <p:spTgt spid="10"/>
                                        </p:tgtEl>
                                        <p:attrNameLst>
                                          <p:attrName>style.opacity</p:attrName>
                                        </p:attrNameLst>
                                      </p:cBhvr>
                                      <p:to>
                                        <p:strVal val="0.25"/>
                                      </p:to>
                                    </p:set>
                                    <p:animEffect filter="image" prLst="opacity: 0.25">
                                      <p:cBhvr rctx="IE">
                                        <p:cTn id="22" dur="indefinite"/>
                                        <p:tgtEl>
                                          <p:spTgt spid="10"/>
                                        </p:tgtEl>
                                      </p:cBhvr>
                                    </p:animEffect>
                                  </p:childTnLst>
                                </p:cTn>
                              </p:par>
                              <p:par>
                                <p:cTn id="23" presetID="9" presetClass="emph" presetSubtype="0" grpId="0" nodeType="withEffect">
                                  <p:stCondLst>
                                    <p:cond delay="0"/>
                                  </p:stCondLst>
                                  <p:childTnLst>
                                    <p:set>
                                      <p:cBhvr>
                                        <p:cTn id="24" dur="indefinite"/>
                                        <p:tgtEl>
                                          <p:spTgt spid="11"/>
                                        </p:tgtEl>
                                        <p:attrNameLst>
                                          <p:attrName>style.opacity</p:attrName>
                                        </p:attrNameLst>
                                      </p:cBhvr>
                                      <p:to>
                                        <p:strVal val="0.25"/>
                                      </p:to>
                                    </p:set>
                                    <p:animEffect filter="image" prLst="opacity: 0.25">
                                      <p:cBhvr rctx="IE">
                                        <p:cTn id="25" dur="indefinite"/>
                                        <p:tgtEl>
                                          <p:spTgt spid="11"/>
                                        </p:tgtEl>
                                      </p:cBhvr>
                                    </p:animEffect>
                                  </p:childTnLst>
                                </p:cTn>
                              </p:par>
                              <p:par>
                                <p:cTn id="26" presetID="9" presetClass="emph" presetSubtype="0" grpId="0" nodeType="withEffect">
                                  <p:stCondLst>
                                    <p:cond delay="0"/>
                                  </p:stCondLst>
                                  <p:childTnLst>
                                    <p:set>
                                      <p:cBhvr>
                                        <p:cTn id="27" dur="indefinite"/>
                                        <p:tgtEl>
                                          <p:spTgt spid="13"/>
                                        </p:tgtEl>
                                        <p:attrNameLst>
                                          <p:attrName>style.opacity</p:attrName>
                                        </p:attrNameLst>
                                      </p:cBhvr>
                                      <p:to>
                                        <p:strVal val="0.25"/>
                                      </p:to>
                                    </p:set>
                                    <p:animEffect filter="image" prLst="opacity: 0.25">
                                      <p:cBhvr rctx="IE">
                                        <p:cTn id="28" dur="indefinite"/>
                                        <p:tgtEl>
                                          <p:spTgt spid="13"/>
                                        </p:tgtEl>
                                      </p:cBhvr>
                                    </p:animEffect>
                                  </p:childTnLst>
                                </p:cTn>
                              </p:par>
                              <p:par>
                                <p:cTn id="29" presetID="9" presetClass="emph" presetSubtype="0" nodeType="withEffect">
                                  <p:stCondLst>
                                    <p:cond delay="0"/>
                                  </p:stCondLst>
                                  <p:childTnLst>
                                    <p:set>
                                      <p:cBhvr>
                                        <p:cTn id="30" dur="indefinite"/>
                                        <p:tgtEl>
                                          <p:spTgt spid="19"/>
                                        </p:tgtEl>
                                        <p:attrNameLst>
                                          <p:attrName>style.opacity</p:attrName>
                                        </p:attrNameLst>
                                      </p:cBhvr>
                                      <p:to>
                                        <p:strVal val="0.25"/>
                                      </p:to>
                                    </p:set>
                                    <p:animEffect filter="image" prLst="opacity: 0.25">
                                      <p:cBhvr rctx="IE">
                                        <p:cTn id="31" dur="indefinite"/>
                                        <p:tgtEl>
                                          <p:spTgt spid="19"/>
                                        </p:tgtEl>
                                      </p:cBhvr>
                                    </p:animEffect>
                                  </p:childTnLst>
                                </p:cTn>
                              </p:par>
                              <p:par>
                                <p:cTn id="32" presetID="9" presetClass="emph" presetSubtype="0" grpId="0" nodeType="withEffect">
                                  <p:stCondLst>
                                    <p:cond delay="0"/>
                                  </p:stCondLst>
                                  <p:childTnLst>
                                    <p:set>
                                      <p:cBhvr>
                                        <p:cTn id="33" dur="indefinite"/>
                                        <p:tgtEl>
                                          <p:spTgt spid="20"/>
                                        </p:tgtEl>
                                        <p:attrNameLst>
                                          <p:attrName>style.opacity</p:attrName>
                                        </p:attrNameLst>
                                      </p:cBhvr>
                                      <p:to>
                                        <p:strVal val="0.25"/>
                                      </p:to>
                                    </p:set>
                                    <p:animEffect filter="image" prLst="opacity: 0.25">
                                      <p:cBhvr rctx="IE">
                                        <p:cTn id="34" dur="indefinite"/>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3"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 Transfer</a:t>
            </a:r>
          </a:p>
        </p:txBody>
      </p:sp>
      <mc:AlternateContent xmlns:mc="http://schemas.openxmlformats.org/markup-compatibility/2006" xmlns:a14="http://schemas.microsoft.com/office/drawing/2010/main">
        <mc:Choice Requires="a14">
          <p:sp>
            <p:nvSpPr>
              <p:cNvPr id="9" name="TextBox 8"/>
              <p:cNvSpPr txBox="1"/>
              <p:nvPr/>
            </p:nvSpPr>
            <p:spPr>
              <a:xfrm>
                <a:off x="12773489" y="4106089"/>
                <a:ext cx="126303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cs typeface="Times New Roman" panose="02020603050405020304" pitchFamily="18" charset="0"/>
                        </a:rPr>
                        <m:t>𝐺</m:t>
                      </m:r>
                      <m:r>
                        <a:rPr lang="en-US" sz="3200" b="0" i="1" smtClean="0">
                          <a:solidFill>
                            <a:schemeClr val="tx1"/>
                          </a:solidFill>
                          <a:latin typeface="Cambria Math" panose="02040503050406030204" pitchFamily="18" charset="0"/>
                          <a:cs typeface="Times New Roman" panose="02020603050405020304" pitchFamily="18" charset="0"/>
                        </a:rPr>
                        <m:t>(</m:t>
                      </m:r>
                      <m:sSub>
                        <m:sSubPr>
                          <m:ctrlPr>
                            <a:rPr lang="en-US" sz="3200" b="0" i="1" smtClean="0">
                              <a:solidFill>
                                <a:schemeClr val="tx1"/>
                              </a:solidFill>
                              <a:latin typeface="Cambria Math" panose="02040503050406030204" pitchFamily="18" charset="0"/>
                              <a:cs typeface="Times New Roman" panose="02020603050405020304" pitchFamily="18" charset="0"/>
                            </a:rPr>
                          </m:ctrlPr>
                        </m:sSubPr>
                        <m:e>
                          <m:r>
                            <a:rPr lang="en-US" sz="3200" b="0" i="1" smtClean="0">
                              <a:solidFill>
                                <a:schemeClr val="tx1"/>
                              </a:solidFill>
                              <a:latin typeface="Cambria Math" panose="02040503050406030204" pitchFamily="18" charset="0"/>
                              <a:cs typeface="Times New Roman" panose="02020603050405020304" pitchFamily="18" charset="0"/>
                            </a:rPr>
                            <m:t>𝑧</m:t>
                          </m:r>
                        </m:e>
                        <m:sub>
                          <m:r>
                            <a:rPr lang="en-US" sz="3200" b="0" i="1" smtClean="0">
                              <a:solidFill>
                                <a:schemeClr val="tx1"/>
                              </a:solidFill>
                              <a:latin typeface="Cambria Math" panose="02040503050406030204" pitchFamily="18" charset="0"/>
                              <a:cs typeface="Times New Roman" panose="02020603050405020304" pitchFamily="18" charset="0"/>
                            </a:rPr>
                            <m:t>1</m:t>
                          </m:r>
                        </m:sub>
                      </m:sSub>
                      <m:r>
                        <a:rPr lang="en-US" sz="3200" b="0" i="1" smtClean="0">
                          <a:solidFill>
                            <a:schemeClr val="tx1"/>
                          </a:solidFill>
                          <a:latin typeface="Cambria Math" panose="02040503050406030204" pitchFamily="18" charset="0"/>
                          <a:cs typeface="Times New Roman" panose="02020603050405020304" pitchFamily="18" charset="0"/>
                        </a:rPr>
                        <m:t>)</m:t>
                      </m:r>
                    </m:oMath>
                  </m:oMathPara>
                </a14:m>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773489" y="4106089"/>
                <a:ext cx="1263038" cy="584775"/>
              </a:xfrm>
              <a:prstGeom prst="rect">
                <a:avLst/>
              </a:prstGeom>
              <a:blipFill rotWithShape="0">
                <a:blip r:embed="rId5"/>
                <a:stretch>
                  <a:fillRect/>
                </a:stretch>
              </a:blipFill>
            </p:spPr>
            <p:txBody>
              <a:bodyPr/>
              <a:lstStyle/>
              <a:p>
                <a:r>
                  <a:rPr lang="en-US">
                    <a:noFill/>
                  </a:rPr>
                  <a:t> </a:t>
                </a:r>
              </a:p>
            </p:txBody>
          </p:sp>
        </mc:Fallback>
      </mc:AlternateContent>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673488"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641704" y="4106089"/>
                <a:ext cx="127252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cs typeface="Times New Roman" panose="02020603050405020304" pitchFamily="18" charset="0"/>
                        </a:rPr>
                        <m:t>𝐺</m:t>
                      </m:r>
                      <m:r>
                        <a:rPr lang="en-US" sz="3200" b="0" i="1" smtClean="0">
                          <a:solidFill>
                            <a:schemeClr val="tx1"/>
                          </a:solidFill>
                          <a:latin typeface="Cambria Math" panose="02040503050406030204" pitchFamily="18" charset="0"/>
                          <a:cs typeface="Times New Roman" panose="02020603050405020304" pitchFamily="18" charset="0"/>
                        </a:rPr>
                        <m:t>(</m:t>
                      </m:r>
                      <m:sSub>
                        <m:sSubPr>
                          <m:ctrlPr>
                            <a:rPr lang="en-US" sz="3200" b="0" i="1" smtClean="0">
                              <a:solidFill>
                                <a:schemeClr val="tx1"/>
                              </a:solidFill>
                              <a:latin typeface="Cambria Math" panose="02040503050406030204" pitchFamily="18" charset="0"/>
                              <a:cs typeface="Times New Roman" panose="02020603050405020304" pitchFamily="18" charset="0"/>
                            </a:rPr>
                          </m:ctrlPr>
                        </m:sSubPr>
                        <m:e>
                          <m:r>
                            <a:rPr lang="en-US" sz="3200" b="0" i="1" smtClean="0">
                              <a:solidFill>
                                <a:schemeClr val="tx1"/>
                              </a:solidFill>
                              <a:latin typeface="Cambria Math" panose="02040503050406030204" pitchFamily="18" charset="0"/>
                              <a:cs typeface="Times New Roman" panose="02020603050405020304" pitchFamily="18" charset="0"/>
                            </a:rPr>
                            <m:t>𝑧</m:t>
                          </m:r>
                        </m:e>
                        <m:sub>
                          <m:r>
                            <a:rPr lang="en-US" sz="3200" b="0" i="1" smtClean="0">
                              <a:solidFill>
                                <a:schemeClr val="tx1"/>
                              </a:solidFill>
                              <a:latin typeface="Cambria Math" panose="02040503050406030204" pitchFamily="18" charset="0"/>
                              <a:cs typeface="Times New Roman" panose="02020603050405020304" pitchFamily="18" charset="0"/>
                            </a:rPr>
                            <m:t>0</m:t>
                          </m:r>
                        </m:sub>
                      </m:sSub>
                      <m:r>
                        <a:rPr lang="en-US" sz="3200" b="0" i="1" smtClean="0">
                          <a:solidFill>
                            <a:schemeClr val="tx1"/>
                          </a:solidFill>
                          <a:latin typeface="Cambria Math" panose="02040503050406030204" pitchFamily="18" charset="0"/>
                          <a:cs typeface="Times New Roman" panose="02020603050405020304" pitchFamily="18" charset="0"/>
                        </a:rPr>
                        <m:t>)</m:t>
                      </m:r>
                    </m:oMath>
                  </m:oMathPara>
                </a14:m>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41704" y="4106089"/>
                <a:ext cx="1272528" cy="584775"/>
              </a:xfrm>
              <a:prstGeom prst="rect">
                <a:avLst/>
              </a:prstGeom>
              <a:blipFill rotWithShape="0">
                <a:blip r:embed="rId7"/>
                <a:stretch>
                  <a:fillRect/>
                </a:stretch>
              </a:blipFill>
            </p:spPr>
            <p:txBody>
              <a:bodyPr/>
              <a:lstStyle/>
              <a:p>
                <a:r>
                  <a:rPr lang="en-US">
                    <a:noFill/>
                  </a:rPr>
                  <a:t> </a:t>
                </a:r>
              </a:p>
            </p:txBody>
          </p:sp>
        </mc:Fallback>
      </mc:AlternateContent>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46448"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46448" y="659523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0000" y="6119714"/>
            <a:ext cx="1075936" cy="584775"/>
          </a:xfrm>
          <a:prstGeom prst="rect">
            <a:avLst/>
          </a:prstGeom>
          <a:noFill/>
        </p:spPr>
        <p:txBody>
          <a:bodyPr wrap="none" rtlCol="0">
            <a:spAutoFit/>
          </a:bodyPr>
          <a:lstStyle/>
          <a:p>
            <a:r>
              <a:rPr lang="en-US" sz="3200" dirty="0">
                <a:solidFill>
                  <a:schemeClr val="tx1"/>
                </a:solidFill>
                <a:latin typeface="Calibri" panose="020F0502020204030204" pitchFamily="34" charset="0"/>
                <a:cs typeface="Times New Roman" panose="02020603050405020304" pitchFamily="18" charset="0"/>
              </a:rPr>
              <a:t>Input</a:t>
            </a:r>
          </a:p>
        </p:txBody>
      </p:sp>
      <p:pic>
        <p:nvPicPr>
          <p:cNvPr id="1026" name="Picture 2" descr="http://people.eecs.berkeley.edu/~junyanz/projects/gvm/flow_matlab/color_shoes_64_8_inverse/images/06_07_2016_18_29_05_252_img00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4645"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people.eecs.berkeley.edu/~junyanz/projects/gvm/flow_matlab/color_shoes_64_8_inverse/images/06_07_2016_18_29_05_252_img000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0259"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people.eecs.berkeley.edu/~junyanz/projects/gvm/flow_matlab/color_shoes_64_8_inverse/images/06_07_2016_18_29_05_252_img000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5873"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people.eecs.berkeley.edu/~junyanz/projects/gvm/flow_matlab/color_shoes_64_8_inverse/images/06_07_2016_18_29_05_252_img0005.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71487"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http://people.eecs.berkeley.edu/~junyanz/projects/gvm/flow_matlab/color_shoes_64_8_inverse/images/06_07_2016_18_29_05_252_img0006.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47101"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http://people.eecs.berkeley.edu/~junyanz/projects/gvm/flow_matlab/color_shoes_64_8_inverse/images/06_07_2016_18_29_05_252_img0007.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22715"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8" name="Picture 24" descr="http://people.eecs.berkeley.edu/~junyanz/projects/gvm/flow_matlab/color_shoes_64_8_inverse/images/06_07_2016_18_29_38_725_img000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44645"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31997" y="4258816"/>
            <a:ext cx="3383122" cy="1565166"/>
            <a:chOff x="631997" y="4258816"/>
            <a:chExt cx="3383122" cy="1565166"/>
          </a:xfrm>
        </p:grpSpPr>
        <p:sp>
          <p:nvSpPr>
            <p:cNvPr id="30" name="Curved Down Arrow 29"/>
            <p:cNvSpPr/>
            <p:nvPr/>
          </p:nvSpPr>
          <p:spPr>
            <a:xfrm>
              <a:off x="1815936" y="4258816"/>
              <a:ext cx="2199183" cy="432048"/>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urved Down Arrow 50"/>
            <p:cNvSpPr/>
            <p:nvPr/>
          </p:nvSpPr>
          <p:spPr>
            <a:xfrm>
              <a:off x="1134570" y="4549909"/>
              <a:ext cx="2199183" cy="432048"/>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urved Down Arrow 51"/>
            <p:cNvSpPr/>
            <p:nvPr/>
          </p:nvSpPr>
          <p:spPr>
            <a:xfrm>
              <a:off x="1787875" y="5250979"/>
              <a:ext cx="2199183" cy="432048"/>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urved Down Arrow 52"/>
            <p:cNvSpPr/>
            <p:nvPr/>
          </p:nvSpPr>
          <p:spPr>
            <a:xfrm>
              <a:off x="631997" y="5391934"/>
              <a:ext cx="2199183" cy="432048"/>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43"/>
          <p:cNvGrpSpPr/>
          <p:nvPr/>
        </p:nvGrpSpPr>
        <p:grpSpPr>
          <a:xfrm>
            <a:off x="205850" y="1831126"/>
            <a:ext cx="14218701" cy="2141122"/>
            <a:chOff x="15227704" y="20001003"/>
            <a:chExt cx="14218701" cy="2141122"/>
          </a:xfrm>
        </p:grpSpPr>
        <mc:AlternateContent xmlns:mc="http://schemas.openxmlformats.org/markup-compatibility/2006" xmlns:a14="http://schemas.microsoft.com/office/drawing/2010/main">
          <mc:Choice Requires="a14">
            <p:sp>
              <p:nvSpPr>
                <p:cNvPr id="45" name="TextBox 44"/>
                <p:cNvSpPr txBox="1"/>
                <p:nvPr/>
              </p:nvSpPr>
              <p:spPr>
                <a:xfrm>
                  <a:off x="15227704" y="20001003"/>
                  <a:ext cx="14218701" cy="646331"/>
                </a:xfrm>
                <a:prstGeom prst="rect">
                  <a:avLst/>
                </a:prstGeom>
                <a:noFill/>
              </p:spPr>
              <p:txBody>
                <a:bodyPr wrap="none" rtlCol="0">
                  <a:spAutoFit/>
                </a:bodyPr>
                <a:lstStyle/>
                <a:p>
                  <a:pPr algn="ctr"/>
                  <a:r>
                    <a:rPr lang="en-US" sz="3600" b="1" dirty="0">
                      <a:solidFill>
                        <a:srgbClr val="00B0F0"/>
                      </a:solidFill>
                      <a:latin typeface="Calibri" panose="020F0502020204030204" pitchFamily="34" charset="0"/>
                      <a:cs typeface="Times New Roman" panose="02020603050405020304" pitchFamily="18" charset="0"/>
                    </a:rPr>
                    <a:t>Motion</a:t>
                  </a:r>
                  <a:r>
                    <a:rPr lang="en-US" sz="3600" b="1" dirty="0">
                      <a:solidFill>
                        <a:schemeClr val="tx1"/>
                      </a:solidFill>
                      <a:latin typeface="Calibri" panose="020F0502020204030204" pitchFamily="34" charset="0"/>
                      <a:cs typeface="Times New Roman" panose="02020603050405020304" pitchFamily="18" charset="0"/>
                    </a:rPr>
                    <a:t> (u, v)+ </a:t>
                  </a:r>
                  <a:r>
                    <a:rPr lang="en-US" sz="3600" b="1" dirty="0">
                      <a:solidFill>
                        <a:srgbClr val="FF0000"/>
                      </a:solidFill>
                      <a:latin typeface="Calibri" panose="020F0502020204030204" pitchFamily="34" charset="0"/>
                      <a:cs typeface="Times New Roman" panose="02020603050405020304" pitchFamily="18" charset="0"/>
                    </a:rPr>
                    <a:t>Color</a:t>
                  </a:r>
                  <a:r>
                    <a:rPr lang="en-US" sz="3600" b="1" dirty="0">
                      <a:solidFill>
                        <a:schemeClr val="tx1"/>
                      </a:solidFill>
                      <a:latin typeface="Calibri" panose="020F0502020204030204" pitchFamily="34" charset="0"/>
                      <a:cs typeface="Times New Roman" panose="02020603050405020304" pitchFamily="18" charset="0"/>
                    </a:rPr>
                    <a:t> (</a:t>
                  </a:r>
                  <a14:m>
                    <m:oMath xmlns:m="http://schemas.openxmlformats.org/officeDocument/2006/math">
                      <m:sSub>
                        <m:sSubPr>
                          <m:ctrlPr>
                            <a:rPr lang="en-US" sz="3600" b="1" i="1" smtClean="0">
                              <a:solidFill>
                                <a:schemeClr val="tx1"/>
                              </a:solidFill>
                              <a:latin typeface="Cambria Math" panose="02040503050406030204" pitchFamily="18" charset="0"/>
                              <a:cs typeface="Times New Roman" panose="02020603050405020304" pitchFamily="18" charset="0"/>
                            </a:rPr>
                          </m:ctrlPr>
                        </m:sSubPr>
                        <m:e>
                          <m:r>
                            <a:rPr lang="en-US" sz="3600" b="1" i="1" smtClean="0">
                              <a:solidFill>
                                <a:schemeClr val="tx1"/>
                              </a:solidFill>
                              <a:latin typeface="Cambria Math" panose="02040503050406030204" pitchFamily="18" charset="0"/>
                              <a:cs typeface="Times New Roman" panose="02020603050405020304" pitchFamily="18" charset="0"/>
                            </a:rPr>
                            <m:t>𝑨</m:t>
                          </m:r>
                        </m:e>
                        <m:sub>
                          <m:r>
                            <a:rPr lang="en-US" sz="3600" b="1" i="1" smtClean="0">
                              <a:solidFill>
                                <a:schemeClr val="tx1"/>
                              </a:solidFill>
                              <a:latin typeface="Cambria Math" panose="02040503050406030204" pitchFamily="18" charset="0"/>
                              <a:cs typeface="Times New Roman" panose="02020603050405020304" pitchFamily="18" charset="0"/>
                            </a:rPr>
                            <m:t>𝟑</m:t>
                          </m:r>
                          <m:r>
                            <a:rPr lang="en-US" sz="3600" b="1" i="1" smtClean="0">
                              <a:solidFill>
                                <a:schemeClr val="tx1"/>
                              </a:solidFill>
                              <a:latin typeface="Cambria Math" panose="02040503050406030204" pitchFamily="18" charset="0"/>
                              <a:cs typeface="Times New Roman" panose="02020603050405020304" pitchFamily="18" charset="0"/>
                            </a:rPr>
                            <m:t>×</m:t>
                          </m:r>
                          <m:r>
                            <a:rPr lang="en-US" sz="3600" b="1" i="1" smtClean="0">
                              <a:solidFill>
                                <a:schemeClr val="tx1"/>
                              </a:solidFill>
                              <a:latin typeface="Cambria Math" panose="02040503050406030204" pitchFamily="18" charset="0"/>
                              <a:cs typeface="Times New Roman" panose="02020603050405020304" pitchFamily="18" charset="0"/>
                            </a:rPr>
                            <m:t>𝟒</m:t>
                          </m:r>
                        </m:sub>
                      </m:sSub>
                    </m:oMath>
                  </a14:m>
                  <a:r>
                    <a:rPr lang="en-US" sz="3600" b="1" dirty="0">
                      <a:solidFill>
                        <a:schemeClr val="tx1"/>
                      </a:solidFill>
                      <a:latin typeface="Calibri" panose="020F0502020204030204" pitchFamily="34" charset="0"/>
                      <a:cs typeface="Times New Roman" panose="02020603050405020304" pitchFamily="18" charset="0"/>
                    </a:rPr>
                    <a:t>): </a:t>
                  </a:r>
                  <a:r>
                    <a:rPr lang="en-US" sz="3400" dirty="0">
                      <a:solidFill>
                        <a:schemeClr val="tx1"/>
                      </a:solidFill>
                      <a:latin typeface="Calibri" panose="020F0502020204030204" pitchFamily="34" charset="0"/>
                      <a:cs typeface="Times New Roman" panose="02020603050405020304" pitchFamily="18" charset="0"/>
                    </a:rPr>
                    <a:t>estimate per-pixel geometric and color variation </a:t>
                  </a:r>
                </a:p>
              </p:txBody>
            </p:sp>
          </mc:Choice>
          <mc:Fallback xmlns="">
            <p:sp>
              <p:nvSpPr>
                <p:cNvPr id="119" name="TextBox 118"/>
                <p:cNvSpPr txBox="1">
                  <a:spLocks noRot="1" noChangeAspect="1" noMove="1" noResize="1" noEditPoints="1" noAdjustHandles="1" noChangeArrowheads="1" noChangeShapeType="1" noTextEdit="1"/>
                </p:cNvSpPr>
                <p:nvPr/>
              </p:nvSpPr>
              <p:spPr>
                <a:xfrm>
                  <a:off x="15227704" y="20001003"/>
                  <a:ext cx="14218701" cy="646331"/>
                </a:xfrm>
                <a:prstGeom prst="rect">
                  <a:avLst/>
                </a:prstGeom>
                <a:blipFill>
                  <a:blip r:embed="rId199"/>
                  <a:stretch>
                    <a:fillRect l="-815" t="-15094" r="-729" b="-34906"/>
                  </a:stretch>
                </a:blipFill>
              </p:spPr>
              <p:txBody>
                <a:bodyPr/>
                <a:lstStyle/>
                <a:p>
                  <a:r>
                    <a:rPr lang="en-US">
                      <a:noFill/>
                    </a:rPr>
                    <a:t> </a:t>
                  </a:r>
                </a:p>
              </p:txBody>
            </p:sp>
          </mc:Fallback>
        </mc:AlternateContent>
        <p:pic>
          <p:nvPicPr>
            <p:cNvPr id="46" name="Picture 45"/>
            <p:cNvPicPr>
              <a:picLocks noChangeAspect="1"/>
            </p:cNvPicPr>
            <p:nvPr/>
          </p:nvPicPr>
          <p:blipFill rotWithShape="1">
            <a:blip r:embed="rId200"/>
            <a:srcRect t="21888"/>
            <a:stretch/>
          </p:blipFill>
          <p:spPr>
            <a:xfrm>
              <a:off x="15740144" y="20604813"/>
              <a:ext cx="13217205" cy="1537312"/>
            </a:xfrm>
            <a:prstGeom prst="rect">
              <a:avLst/>
            </a:prstGeom>
          </p:spPr>
        </p:pic>
        <p:sp>
          <p:nvSpPr>
            <p:cNvPr id="47" name="Rectangle 46"/>
            <p:cNvSpPr/>
            <p:nvPr/>
          </p:nvSpPr>
          <p:spPr>
            <a:xfrm>
              <a:off x="19896423" y="20824865"/>
              <a:ext cx="286680" cy="55119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8583843" y="20824865"/>
              <a:ext cx="277520" cy="5792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9" name="Rectangle 48"/>
            <p:cNvSpPr/>
            <p:nvPr/>
          </p:nvSpPr>
          <p:spPr>
            <a:xfrm>
              <a:off x="20878800" y="20824865"/>
              <a:ext cx="266699" cy="55119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p:cNvSpPr txBox="1"/>
              <p:nvPr/>
            </p:nvSpPr>
            <p:spPr>
              <a:xfrm>
                <a:off x="4748823" y="4106089"/>
                <a:ext cx="5190075" cy="584775"/>
              </a:xfrm>
              <a:prstGeom prst="rect">
                <a:avLst/>
              </a:prstGeom>
              <a:noFill/>
            </p:spPr>
            <p:txBody>
              <a:bodyPr wrap="none" rtlCol="0">
                <a:spAutoFit/>
              </a:bodyPr>
              <a:lstStyle/>
              <a:p>
                <a:r>
                  <a:rPr lang="en-US" sz="3200" b="0" dirty="0">
                    <a:solidFill>
                      <a:schemeClr val="tx1"/>
                    </a:solidFill>
                    <a:cs typeface="Times New Roman" panose="02020603050405020304" pitchFamily="18" charset="0"/>
                  </a:rPr>
                  <a:t>Linear Interpolation in </a:t>
                </a:r>
                <a14:m>
                  <m:oMath xmlns:m="http://schemas.openxmlformats.org/officeDocument/2006/math">
                    <m:r>
                      <a:rPr lang="en-US" sz="3200" b="0" i="1" dirty="0" smtClean="0">
                        <a:solidFill>
                          <a:schemeClr val="tx1"/>
                        </a:solidFill>
                        <a:latin typeface="Cambria Math" panose="02040503050406030204" pitchFamily="18" charset="0"/>
                        <a:cs typeface="Times New Roman" panose="02020603050405020304" pitchFamily="18" charset="0"/>
                      </a:rPr>
                      <m:t>𝑧</m:t>
                    </m:r>
                  </m:oMath>
                </a14:m>
                <a:r>
                  <a:rPr lang="en-US" sz="3200" b="0" dirty="0">
                    <a:solidFill>
                      <a:schemeClr val="tx1"/>
                    </a:solidFill>
                    <a:cs typeface="Times New Roman" panose="02020603050405020304" pitchFamily="18" charset="0"/>
                  </a:rPr>
                  <a:t> space</a:t>
                </a:r>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748823" y="4106089"/>
                <a:ext cx="5190075" cy="584775"/>
              </a:xfrm>
              <a:prstGeom prst="rect">
                <a:avLst/>
              </a:prstGeom>
              <a:blipFill>
                <a:blip r:embed="rId201"/>
                <a:stretch>
                  <a:fillRect l="-2938" t="-12632" r="-2820" b="-3578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79297726"/>
      </p:ext>
    </p:extLst>
  </p:cSld>
  <p:clrMapOvr>
    <a:masterClrMapping/>
  </p:clrMapOvr>
  <mc:AlternateContent xmlns:mc="http://schemas.openxmlformats.org/markup-compatibility/2006" xmlns:p14="http://schemas.microsoft.com/office/powerpoint/2010/main">
    <mc:Choice Requires="p14">
      <p:transition spd="slow" p14:dur="2000" advTm="76135"/>
    </mc:Choice>
    <mc:Fallback xmlns="">
      <p:transition spd="slow" advTm="761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3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3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3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4.34028E-6 0.00155 L 0.00162 0.23727 " pathEditMode="relative" rAng="0" ptsTypes="AA">
                                      <p:cBhvr>
                                        <p:cTn id="50" dur="1000" fill="hold"/>
                                        <p:tgtEl>
                                          <p:spTgt spid="3"/>
                                        </p:tgtEl>
                                        <p:attrNameLst>
                                          <p:attrName>ppt_x</p:attrName>
                                          <p:attrName>ppt_y</p:attrName>
                                        </p:attrNameLst>
                                      </p:cBhvr>
                                      <p:rCtr x="76" y="11786"/>
                                    </p:animMotion>
                                  </p:childTnLst>
                                </p:cTn>
                              </p:par>
                            </p:childTnLst>
                          </p:cTn>
                        </p:par>
                        <p:par>
                          <p:cTn id="51" fill="hold">
                            <p:stCondLst>
                              <p:cond delay="1000"/>
                            </p:stCondLst>
                            <p:childTnLst>
                              <p:par>
                                <p:cTn id="52" presetID="1" presetClass="entr" presetSubtype="0" fill="hold" nodeType="afterEffect">
                                  <p:stCondLst>
                                    <p:cond delay="0"/>
                                  </p:stCondLst>
                                  <p:childTnLst>
                                    <p:set>
                                      <p:cBhvr>
                                        <p:cTn id="53" dur="1" fill="hold">
                                          <p:stCondLst>
                                            <p:cond delay="0"/>
                                          </p:stCondLst>
                                        </p:cTn>
                                        <p:tgtEl>
                                          <p:spTgt spid="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5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 Transfer</a:t>
            </a:r>
          </a:p>
        </p:txBody>
      </p:sp>
      <mc:AlternateContent xmlns:mc="http://schemas.openxmlformats.org/markup-compatibility/2006" xmlns:a14="http://schemas.microsoft.com/office/drawing/2010/main">
        <mc:Choice Requires="a14">
          <p:sp>
            <p:nvSpPr>
              <p:cNvPr id="9" name="TextBox 8"/>
              <p:cNvSpPr txBox="1"/>
              <p:nvPr/>
            </p:nvSpPr>
            <p:spPr>
              <a:xfrm>
                <a:off x="12773489" y="4106089"/>
                <a:ext cx="126303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cs typeface="Times New Roman" panose="02020603050405020304" pitchFamily="18" charset="0"/>
                        </a:rPr>
                        <m:t>𝐺</m:t>
                      </m:r>
                      <m:r>
                        <a:rPr lang="en-US" sz="3200" b="0" i="1" smtClean="0">
                          <a:solidFill>
                            <a:schemeClr val="tx1"/>
                          </a:solidFill>
                          <a:latin typeface="Cambria Math" panose="02040503050406030204" pitchFamily="18" charset="0"/>
                          <a:cs typeface="Times New Roman" panose="02020603050405020304" pitchFamily="18" charset="0"/>
                        </a:rPr>
                        <m:t>(</m:t>
                      </m:r>
                      <m:sSub>
                        <m:sSubPr>
                          <m:ctrlPr>
                            <a:rPr lang="en-US" sz="3200" b="0" i="1" smtClean="0">
                              <a:solidFill>
                                <a:schemeClr val="tx1"/>
                              </a:solidFill>
                              <a:latin typeface="Cambria Math" panose="02040503050406030204" pitchFamily="18" charset="0"/>
                              <a:cs typeface="Times New Roman" panose="02020603050405020304" pitchFamily="18" charset="0"/>
                            </a:rPr>
                          </m:ctrlPr>
                        </m:sSubPr>
                        <m:e>
                          <m:r>
                            <a:rPr lang="en-US" sz="3200" b="0" i="1" smtClean="0">
                              <a:solidFill>
                                <a:schemeClr val="tx1"/>
                              </a:solidFill>
                              <a:latin typeface="Cambria Math" panose="02040503050406030204" pitchFamily="18" charset="0"/>
                              <a:cs typeface="Times New Roman" panose="02020603050405020304" pitchFamily="18" charset="0"/>
                            </a:rPr>
                            <m:t>𝑧</m:t>
                          </m:r>
                        </m:e>
                        <m:sub>
                          <m:r>
                            <a:rPr lang="en-US" sz="3200" b="0" i="1" smtClean="0">
                              <a:solidFill>
                                <a:schemeClr val="tx1"/>
                              </a:solidFill>
                              <a:latin typeface="Cambria Math" panose="02040503050406030204" pitchFamily="18" charset="0"/>
                              <a:cs typeface="Times New Roman" panose="02020603050405020304" pitchFamily="18" charset="0"/>
                            </a:rPr>
                            <m:t>1</m:t>
                          </m:r>
                        </m:sub>
                      </m:sSub>
                      <m:r>
                        <a:rPr lang="en-US" sz="3200" b="0" i="1" smtClean="0">
                          <a:solidFill>
                            <a:schemeClr val="tx1"/>
                          </a:solidFill>
                          <a:latin typeface="Cambria Math" panose="02040503050406030204" pitchFamily="18" charset="0"/>
                          <a:cs typeface="Times New Roman" panose="02020603050405020304" pitchFamily="18" charset="0"/>
                        </a:rPr>
                        <m:t>)</m:t>
                      </m:r>
                    </m:oMath>
                  </m:oMathPara>
                </a14:m>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773489" y="4106089"/>
                <a:ext cx="1263038" cy="584775"/>
              </a:xfrm>
              <a:prstGeom prst="rect">
                <a:avLst/>
              </a:prstGeom>
              <a:blipFill>
                <a:blip r:embed="rId4"/>
                <a:stretch>
                  <a:fillRect/>
                </a:stretch>
              </a:blipFill>
            </p:spPr>
            <p:txBody>
              <a:bodyPr/>
              <a:lstStyle/>
              <a:p>
                <a:r>
                  <a:rPr lang="en-US">
                    <a:noFill/>
                  </a:rPr>
                  <a:t> </a:t>
                </a:r>
              </a:p>
            </p:txBody>
          </p:sp>
        </mc:Fallback>
      </mc:AlternateContent>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673488"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641704" y="4106089"/>
                <a:ext cx="127252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cs typeface="Times New Roman" panose="02020603050405020304" pitchFamily="18" charset="0"/>
                        </a:rPr>
                        <m:t>𝐺</m:t>
                      </m:r>
                      <m:r>
                        <a:rPr lang="en-US" sz="3200" b="0" i="1" smtClean="0">
                          <a:solidFill>
                            <a:schemeClr val="tx1"/>
                          </a:solidFill>
                          <a:latin typeface="Cambria Math" panose="02040503050406030204" pitchFamily="18" charset="0"/>
                          <a:cs typeface="Times New Roman" panose="02020603050405020304" pitchFamily="18" charset="0"/>
                        </a:rPr>
                        <m:t>(</m:t>
                      </m:r>
                      <m:sSub>
                        <m:sSubPr>
                          <m:ctrlPr>
                            <a:rPr lang="en-US" sz="3200" b="0" i="1" smtClean="0">
                              <a:solidFill>
                                <a:schemeClr val="tx1"/>
                              </a:solidFill>
                              <a:latin typeface="Cambria Math" panose="02040503050406030204" pitchFamily="18" charset="0"/>
                              <a:cs typeface="Times New Roman" panose="02020603050405020304" pitchFamily="18" charset="0"/>
                            </a:rPr>
                          </m:ctrlPr>
                        </m:sSubPr>
                        <m:e>
                          <m:r>
                            <a:rPr lang="en-US" sz="3200" b="0" i="1" smtClean="0">
                              <a:solidFill>
                                <a:schemeClr val="tx1"/>
                              </a:solidFill>
                              <a:latin typeface="Cambria Math" panose="02040503050406030204" pitchFamily="18" charset="0"/>
                              <a:cs typeface="Times New Roman" panose="02020603050405020304" pitchFamily="18" charset="0"/>
                            </a:rPr>
                            <m:t>𝑧</m:t>
                          </m:r>
                        </m:e>
                        <m:sub>
                          <m:r>
                            <a:rPr lang="en-US" sz="3200" b="0" i="1" smtClean="0">
                              <a:solidFill>
                                <a:schemeClr val="tx1"/>
                              </a:solidFill>
                              <a:latin typeface="Cambria Math" panose="02040503050406030204" pitchFamily="18" charset="0"/>
                              <a:cs typeface="Times New Roman" panose="02020603050405020304" pitchFamily="18" charset="0"/>
                            </a:rPr>
                            <m:t>0</m:t>
                          </m:r>
                        </m:sub>
                      </m:sSub>
                      <m:r>
                        <a:rPr lang="en-US" sz="3200" b="0" i="1" smtClean="0">
                          <a:solidFill>
                            <a:schemeClr val="tx1"/>
                          </a:solidFill>
                          <a:latin typeface="Cambria Math" panose="02040503050406030204" pitchFamily="18" charset="0"/>
                          <a:cs typeface="Times New Roman" panose="02020603050405020304" pitchFamily="18" charset="0"/>
                        </a:rPr>
                        <m:t>)</m:t>
                      </m:r>
                    </m:oMath>
                  </m:oMathPara>
                </a14:m>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41704" y="4106089"/>
                <a:ext cx="1272528" cy="584775"/>
              </a:xfrm>
              <a:prstGeom prst="rect">
                <a:avLst/>
              </a:prstGeom>
              <a:blipFill>
                <a:blip r:embed="rId6"/>
                <a:stretch>
                  <a:fillRect/>
                </a:stretch>
              </a:blipFill>
            </p:spPr>
            <p:txBody>
              <a:bodyPr/>
              <a:lstStyle/>
              <a:p>
                <a:r>
                  <a:rPr lang="en-US">
                    <a:noFill/>
                  </a:rPr>
                  <a:t> </a:t>
                </a:r>
              </a:p>
            </p:txBody>
          </p:sp>
        </mc:Fallback>
      </mc:AlternateContent>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6448"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46448" y="659523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0000" y="6119714"/>
            <a:ext cx="1075936" cy="584775"/>
          </a:xfrm>
          <a:prstGeom prst="rect">
            <a:avLst/>
          </a:prstGeom>
          <a:noFill/>
        </p:spPr>
        <p:txBody>
          <a:bodyPr wrap="none" rtlCol="0">
            <a:spAutoFit/>
          </a:bodyPr>
          <a:lstStyle/>
          <a:p>
            <a:r>
              <a:rPr lang="en-US" sz="3200" dirty="0">
                <a:solidFill>
                  <a:schemeClr val="tx1"/>
                </a:solidFill>
                <a:latin typeface="Calibri" panose="020F0502020204030204" pitchFamily="34" charset="0"/>
                <a:cs typeface="Times New Roman" panose="02020603050405020304" pitchFamily="18" charset="0"/>
              </a:rPr>
              <a:t>Input</a:t>
            </a:r>
          </a:p>
        </p:txBody>
      </p:sp>
      <mc:AlternateContent xmlns:mc="http://schemas.openxmlformats.org/markup-compatibility/2006" xmlns:a14="http://schemas.microsoft.com/office/drawing/2010/main">
        <mc:Choice Requires="a14">
          <p:sp>
            <p:nvSpPr>
              <p:cNvPr id="14" name="TextBox 13"/>
              <p:cNvSpPr txBox="1"/>
              <p:nvPr/>
            </p:nvSpPr>
            <p:spPr>
              <a:xfrm>
                <a:off x="4748823" y="4106089"/>
                <a:ext cx="5190075" cy="584775"/>
              </a:xfrm>
              <a:prstGeom prst="rect">
                <a:avLst/>
              </a:prstGeom>
              <a:noFill/>
            </p:spPr>
            <p:txBody>
              <a:bodyPr wrap="none" rtlCol="0">
                <a:spAutoFit/>
              </a:bodyPr>
              <a:lstStyle/>
              <a:p>
                <a:r>
                  <a:rPr lang="en-US" sz="3200" b="0" dirty="0">
                    <a:solidFill>
                      <a:schemeClr val="tx1"/>
                    </a:solidFill>
                    <a:cs typeface="Times New Roman" panose="02020603050405020304" pitchFamily="18" charset="0"/>
                  </a:rPr>
                  <a:t>Linear Interpolation in </a:t>
                </a:r>
                <a14:m>
                  <m:oMath xmlns:m="http://schemas.openxmlformats.org/officeDocument/2006/math">
                    <m:r>
                      <a:rPr lang="en-US" sz="3200" b="0" i="1" dirty="0" smtClean="0">
                        <a:solidFill>
                          <a:schemeClr val="tx1"/>
                        </a:solidFill>
                        <a:latin typeface="Cambria Math" panose="02040503050406030204" pitchFamily="18" charset="0"/>
                        <a:cs typeface="Times New Roman" panose="02020603050405020304" pitchFamily="18" charset="0"/>
                      </a:rPr>
                      <m:t>𝑧</m:t>
                    </m:r>
                  </m:oMath>
                </a14:m>
                <a:r>
                  <a:rPr lang="en-US" sz="3200" b="0" dirty="0">
                    <a:solidFill>
                      <a:schemeClr val="tx1"/>
                    </a:solidFill>
                    <a:cs typeface="Times New Roman" panose="02020603050405020304" pitchFamily="18" charset="0"/>
                  </a:rPr>
                  <a:t> space</a:t>
                </a:r>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748823" y="4106089"/>
                <a:ext cx="5190075" cy="584775"/>
              </a:xfrm>
              <a:prstGeom prst="rect">
                <a:avLst/>
              </a:prstGeom>
              <a:blipFill>
                <a:blip r:embed="rId9"/>
                <a:stretch>
                  <a:fillRect l="-2938" t="-12632" r="-2820" b="-35789"/>
                </a:stretch>
              </a:blipFill>
            </p:spPr>
            <p:txBody>
              <a:bodyPr/>
              <a:lstStyle/>
              <a:p>
                <a:r>
                  <a:rPr lang="en-US">
                    <a:noFill/>
                  </a:rPr>
                  <a:t> </a:t>
                </a:r>
              </a:p>
            </p:txBody>
          </p:sp>
        </mc:Fallback>
      </mc:AlternateContent>
      <p:pic>
        <p:nvPicPr>
          <p:cNvPr id="1026" name="Picture 2" descr="http://people.eecs.berkeley.edu/~junyanz/projects/gvm/flow_matlab/color_shoes_64_8_inverse/images/06_07_2016_18_29_05_252_img00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4645"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people.eecs.berkeley.edu/~junyanz/projects/gvm/flow_matlab/color_shoes_64_8_inverse/images/06_07_2016_18_29_05_252_img000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0259"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8" name="Picture 24" descr="http://people.eecs.berkeley.edu/~junyanz/projects/gvm/flow_matlab/color_shoes_64_8_inverse/images/06_07_2016_18_29_38_725_img000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4645"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http://people.eecs.berkeley.edu/~junyanz/projects/gvm/flow_matlab/color_shoes_64_8_inverse/images/06_07_2016_18_29_38_725_img000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20259"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706688" y="4348053"/>
            <a:ext cx="2948830" cy="1494939"/>
            <a:chOff x="2706688" y="4348053"/>
            <a:chExt cx="2948830" cy="1494939"/>
          </a:xfrm>
        </p:grpSpPr>
        <p:sp>
          <p:nvSpPr>
            <p:cNvPr id="30" name="Curved Down Arrow 29"/>
            <p:cNvSpPr/>
            <p:nvPr/>
          </p:nvSpPr>
          <p:spPr>
            <a:xfrm>
              <a:off x="3852187" y="4348053"/>
              <a:ext cx="1803331" cy="483765"/>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urved Down Arrow 50"/>
            <p:cNvSpPr/>
            <p:nvPr/>
          </p:nvSpPr>
          <p:spPr>
            <a:xfrm>
              <a:off x="3217031" y="4564078"/>
              <a:ext cx="1793914" cy="367570"/>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urved Down Arrow 51"/>
            <p:cNvSpPr/>
            <p:nvPr/>
          </p:nvSpPr>
          <p:spPr>
            <a:xfrm>
              <a:off x="3852187" y="5274459"/>
              <a:ext cx="1662813" cy="382918"/>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urved Down Arrow 52"/>
            <p:cNvSpPr/>
            <p:nvPr/>
          </p:nvSpPr>
          <p:spPr>
            <a:xfrm>
              <a:off x="2706688" y="5475422"/>
              <a:ext cx="1666563" cy="367570"/>
            </a:xfrm>
            <a:prstGeom prst="curved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205850" y="1831126"/>
            <a:ext cx="14218701" cy="2141122"/>
            <a:chOff x="15227704" y="20001003"/>
            <a:chExt cx="14218701" cy="2141122"/>
          </a:xfrm>
        </p:grpSpPr>
        <mc:AlternateContent xmlns:mc="http://schemas.openxmlformats.org/markup-compatibility/2006" xmlns:a14="http://schemas.microsoft.com/office/drawing/2010/main">
          <mc:Choice Requires="a14">
            <p:sp>
              <p:nvSpPr>
                <p:cNvPr id="26" name="TextBox 25"/>
                <p:cNvSpPr txBox="1"/>
                <p:nvPr/>
              </p:nvSpPr>
              <p:spPr>
                <a:xfrm>
                  <a:off x="15227704" y="20001003"/>
                  <a:ext cx="14218701" cy="646331"/>
                </a:xfrm>
                <a:prstGeom prst="rect">
                  <a:avLst/>
                </a:prstGeom>
                <a:noFill/>
              </p:spPr>
              <p:txBody>
                <a:bodyPr wrap="none" rtlCol="0">
                  <a:spAutoFit/>
                </a:bodyPr>
                <a:lstStyle/>
                <a:p>
                  <a:pPr algn="ctr"/>
                  <a:r>
                    <a:rPr lang="en-US" sz="3600" b="1" dirty="0">
                      <a:solidFill>
                        <a:srgbClr val="00B0F0"/>
                      </a:solidFill>
                      <a:latin typeface="Calibri" panose="020F0502020204030204" pitchFamily="34" charset="0"/>
                      <a:cs typeface="Times New Roman" panose="02020603050405020304" pitchFamily="18" charset="0"/>
                    </a:rPr>
                    <a:t>Motion</a:t>
                  </a:r>
                  <a:r>
                    <a:rPr lang="en-US" sz="3600" b="1" dirty="0">
                      <a:solidFill>
                        <a:schemeClr val="tx1"/>
                      </a:solidFill>
                      <a:latin typeface="Calibri" panose="020F0502020204030204" pitchFamily="34" charset="0"/>
                      <a:cs typeface="Times New Roman" panose="02020603050405020304" pitchFamily="18" charset="0"/>
                    </a:rPr>
                    <a:t> (u, v)+ </a:t>
                  </a:r>
                  <a:r>
                    <a:rPr lang="en-US" sz="3600" b="1" dirty="0">
                      <a:solidFill>
                        <a:srgbClr val="FF0000"/>
                      </a:solidFill>
                      <a:latin typeface="Calibri" panose="020F0502020204030204" pitchFamily="34" charset="0"/>
                      <a:cs typeface="Times New Roman" panose="02020603050405020304" pitchFamily="18" charset="0"/>
                    </a:rPr>
                    <a:t>Color</a:t>
                  </a:r>
                  <a:r>
                    <a:rPr lang="en-US" sz="3600" b="1" dirty="0">
                      <a:solidFill>
                        <a:schemeClr val="tx1"/>
                      </a:solidFill>
                      <a:latin typeface="Calibri" panose="020F0502020204030204" pitchFamily="34" charset="0"/>
                      <a:cs typeface="Times New Roman" panose="02020603050405020304" pitchFamily="18" charset="0"/>
                    </a:rPr>
                    <a:t> (</a:t>
                  </a:r>
                  <a14:m>
                    <m:oMath xmlns:m="http://schemas.openxmlformats.org/officeDocument/2006/math">
                      <m:sSub>
                        <m:sSubPr>
                          <m:ctrlPr>
                            <a:rPr lang="en-US" sz="3600" b="1" i="1" smtClean="0">
                              <a:solidFill>
                                <a:schemeClr val="tx1"/>
                              </a:solidFill>
                              <a:latin typeface="Cambria Math" panose="02040503050406030204" pitchFamily="18" charset="0"/>
                              <a:cs typeface="Times New Roman" panose="02020603050405020304" pitchFamily="18" charset="0"/>
                            </a:rPr>
                          </m:ctrlPr>
                        </m:sSubPr>
                        <m:e>
                          <m:r>
                            <a:rPr lang="en-US" sz="3600" b="1" i="1" smtClean="0">
                              <a:solidFill>
                                <a:schemeClr val="tx1"/>
                              </a:solidFill>
                              <a:latin typeface="Cambria Math" panose="02040503050406030204" pitchFamily="18" charset="0"/>
                              <a:cs typeface="Times New Roman" panose="02020603050405020304" pitchFamily="18" charset="0"/>
                            </a:rPr>
                            <m:t>𝑨</m:t>
                          </m:r>
                        </m:e>
                        <m:sub>
                          <m:r>
                            <a:rPr lang="en-US" sz="3600" b="1" i="1" smtClean="0">
                              <a:solidFill>
                                <a:schemeClr val="tx1"/>
                              </a:solidFill>
                              <a:latin typeface="Cambria Math" panose="02040503050406030204" pitchFamily="18" charset="0"/>
                              <a:cs typeface="Times New Roman" panose="02020603050405020304" pitchFamily="18" charset="0"/>
                            </a:rPr>
                            <m:t>𝟑</m:t>
                          </m:r>
                          <m:r>
                            <a:rPr lang="en-US" sz="3600" b="1" i="1" smtClean="0">
                              <a:solidFill>
                                <a:schemeClr val="tx1"/>
                              </a:solidFill>
                              <a:latin typeface="Cambria Math" panose="02040503050406030204" pitchFamily="18" charset="0"/>
                              <a:cs typeface="Times New Roman" panose="02020603050405020304" pitchFamily="18" charset="0"/>
                            </a:rPr>
                            <m:t>×</m:t>
                          </m:r>
                          <m:r>
                            <a:rPr lang="en-US" sz="3600" b="1" i="1" smtClean="0">
                              <a:solidFill>
                                <a:schemeClr val="tx1"/>
                              </a:solidFill>
                              <a:latin typeface="Cambria Math" panose="02040503050406030204" pitchFamily="18" charset="0"/>
                              <a:cs typeface="Times New Roman" panose="02020603050405020304" pitchFamily="18" charset="0"/>
                            </a:rPr>
                            <m:t>𝟒</m:t>
                          </m:r>
                        </m:sub>
                      </m:sSub>
                    </m:oMath>
                  </a14:m>
                  <a:r>
                    <a:rPr lang="en-US" sz="3600" b="1" dirty="0">
                      <a:solidFill>
                        <a:schemeClr val="tx1"/>
                      </a:solidFill>
                      <a:latin typeface="Calibri" panose="020F0502020204030204" pitchFamily="34" charset="0"/>
                      <a:cs typeface="Times New Roman" panose="02020603050405020304" pitchFamily="18" charset="0"/>
                    </a:rPr>
                    <a:t>): </a:t>
                  </a:r>
                  <a:r>
                    <a:rPr lang="en-US" sz="3400" dirty="0">
                      <a:solidFill>
                        <a:schemeClr val="tx1"/>
                      </a:solidFill>
                      <a:latin typeface="Calibri" panose="020F0502020204030204" pitchFamily="34" charset="0"/>
                      <a:cs typeface="Times New Roman" panose="02020603050405020304" pitchFamily="18" charset="0"/>
                    </a:rPr>
                    <a:t>estimate per-pixel geometric and color variation </a:t>
                  </a:r>
                </a:p>
              </p:txBody>
            </p:sp>
          </mc:Choice>
          <mc:Fallback xmlns="">
            <p:sp>
              <p:nvSpPr>
                <p:cNvPr id="119" name="TextBox 118"/>
                <p:cNvSpPr txBox="1">
                  <a:spLocks noRot="1" noChangeAspect="1" noMove="1" noResize="1" noEditPoints="1" noAdjustHandles="1" noChangeArrowheads="1" noChangeShapeType="1" noTextEdit="1"/>
                </p:cNvSpPr>
                <p:nvPr/>
              </p:nvSpPr>
              <p:spPr>
                <a:xfrm>
                  <a:off x="15227704" y="20001003"/>
                  <a:ext cx="14218701" cy="646331"/>
                </a:xfrm>
                <a:prstGeom prst="rect">
                  <a:avLst/>
                </a:prstGeom>
                <a:blipFill>
                  <a:blip r:embed="rId199"/>
                  <a:stretch>
                    <a:fillRect l="-815" t="-15094" r="-729" b="-34906"/>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200"/>
            <a:srcRect t="21888"/>
            <a:stretch/>
          </p:blipFill>
          <p:spPr>
            <a:xfrm>
              <a:off x="15740144" y="20604813"/>
              <a:ext cx="13217205" cy="1537312"/>
            </a:xfrm>
            <a:prstGeom prst="rect">
              <a:avLst/>
            </a:prstGeom>
          </p:spPr>
        </p:pic>
        <p:sp>
          <p:nvSpPr>
            <p:cNvPr id="28" name="Rectangle 27"/>
            <p:cNvSpPr/>
            <p:nvPr/>
          </p:nvSpPr>
          <p:spPr>
            <a:xfrm>
              <a:off x="19896423" y="20824865"/>
              <a:ext cx="286680" cy="55119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8583843" y="20824865"/>
              <a:ext cx="277520" cy="5792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Rectangle 30"/>
            <p:cNvSpPr/>
            <p:nvPr/>
          </p:nvSpPr>
          <p:spPr>
            <a:xfrm>
              <a:off x="20878800" y="20824865"/>
              <a:ext cx="266699" cy="55119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94441925"/>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0833E-6 -2.96296E-6 L 0.0026 0.23959 " pathEditMode="relative" rAng="0" ptsTypes="AA">
                                      <p:cBhvr>
                                        <p:cTn id="14" dur="1000" fill="hold"/>
                                        <p:tgtEl>
                                          <p:spTgt spid="3"/>
                                        </p:tgtEl>
                                        <p:attrNameLst>
                                          <p:attrName>ppt_x</p:attrName>
                                          <p:attrName>ppt_y</p:attrName>
                                        </p:attrNameLst>
                                      </p:cBhvr>
                                      <p:rCtr x="130" y="11979"/>
                                    </p:animMotion>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 Transfer</a:t>
            </a:r>
          </a:p>
        </p:txBody>
      </p:sp>
      <p:sp>
        <p:nvSpPr>
          <p:cNvPr id="8" name="TextBox 7"/>
          <p:cNvSpPr txBox="1"/>
          <p:nvPr/>
        </p:nvSpPr>
        <p:spPr>
          <a:xfrm>
            <a:off x="12862969" y="6119714"/>
            <a:ext cx="1084079" cy="523220"/>
          </a:xfrm>
          <a:prstGeom prst="rect">
            <a:avLst/>
          </a:prstGeom>
          <a:noFill/>
        </p:spPr>
        <p:txBody>
          <a:bodyPr wrap="none" rtlCol="0">
            <a:spAutoFit/>
          </a:bodyPr>
          <a:lstStyle/>
          <a:p>
            <a:r>
              <a:rPr lang="en-US" sz="2800" dirty="0">
                <a:solidFill>
                  <a:schemeClr val="tx1"/>
                </a:solidFill>
                <a:latin typeface="Calibri" panose="020F0502020204030204" pitchFamily="34" charset="0"/>
                <a:cs typeface="Times New Roman" panose="02020603050405020304" pitchFamily="18" charset="0"/>
              </a:rPr>
              <a:t>Result</a:t>
            </a:r>
          </a:p>
        </p:txBody>
      </p:sp>
      <mc:AlternateContent xmlns:mc="http://schemas.openxmlformats.org/markup-compatibility/2006" xmlns:a14="http://schemas.microsoft.com/office/drawing/2010/main">
        <mc:Choice Requires="a14">
          <p:sp>
            <p:nvSpPr>
              <p:cNvPr id="9" name="TextBox 8"/>
              <p:cNvSpPr txBox="1"/>
              <p:nvPr/>
            </p:nvSpPr>
            <p:spPr>
              <a:xfrm>
                <a:off x="12773489" y="4106089"/>
                <a:ext cx="126303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cs typeface="Times New Roman" panose="02020603050405020304" pitchFamily="18" charset="0"/>
                        </a:rPr>
                        <m:t>𝐺</m:t>
                      </m:r>
                      <m:r>
                        <a:rPr lang="en-US" sz="3200" b="0" i="1" smtClean="0">
                          <a:solidFill>
                            <a:schemeClr val="tx1"/>
                          </a:solidFill>
                          <a:latin typeface="Cambria Math" panose="02040503050406030204" pitchFamily="18" charset="0"/>
                          <a:cs typeface="Times New Roman" panose="02020603050405020304" pitchFamily="18" charset="0"/>
                        </a:rPr>
                        <m:t>(</m:t>
                      </m:r>
                      <m:sSub>
                        <m:sSubPr>
                          <m:ctrlPr>
                            <a:rPr lang="en-US" sz="3200" b="0" i="1" smtClean="0">
                              <a:solidFill>
                                <a:schemeClr val="tx1"/>
                              </a:solidFill>
                              <a:latin typeface="Cambria Math" panose="02040503050406030204" pitchFamily="18" charset="0"/>
                              <a:cs typeface="Times New Roman" panose="02020603050405020304" pitchFamily="18" charset="0"/>
                            </a:rPr>
                          </m:ctrlPr>
                        </m:sSubPr>
                        <m:e>
                          <m:r>
                            <a:rPr lang="en-US" sz="3200" b="0" i="1" smtClean="0">
                              <a:solidFill>
                                <a:schemeClr val="tx1"/>
                              </a:solidFill>
                              <a:latin typeface="Cambria Math" panose="02040503050406030204" pitchFamily="18" charset="0"/>
                              <a:cs typeface="Times New Roman" panose="02020603050405020304" pitchFamily="18" charset="0"/>
                            </a:rPr>
                            <m:t>𝑧</m:t>
                          </m:r>
                        </m:e>
                        <m:sub>
                          <m:r>
                            <a:rPr lang="en-US" sz="3200" b="0" i="1" smtClean="0">
                              <a:solidFill>
                                <a:schemeClr val="tx1"/>
                              </a:solidFill>
                              <a:latin typeface="Cambria Math" panose="02040503050406030204" pitchFamily="18" charset="0"/>
                              <a:cs typeface="Times New Roman" panose="02020603050405020304" pitchFamily="18" charset="0"/>
                            </a:rPr>
                            <m:t>1</m:t>
                          </m:r>
                        </m:sub>
                      </m:sSub>
                      <m:r>
                        <a:rPr lang="en-US" sz="3200" b="0" i="1" smtClean="0">
                          <a:solidFill>
                            <a:schemeClr val="tx1"/>
                          </a:solidFill>
                          <a:latin typeface="Cambria Math" panose="02040503050406030204" pitchFamily="18" charset="0"/>
                          <a:cs typeface="Times New Roman" panose="02020603050405020304" pitchFamily="18" charset="0"/>
                        </a:rPr>
                        <m:t>)</m:t>
                      </m:r>
                    </m:oMath>
                  </m:oMathPara>
                </a14:m>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773489" y="4106089"/>
                <a:ext cx="1263038" cy="584775"/>
              </a:xfrm>
              <a:prstGeom prst="rect">
                <a:avLst/>
              </a:prstGeom>
              <a:blipFill rotWithShape="0">
                <a:blip r:embed="rId5"/>
                <a:stretch>
                  <a:fillRect/>
                </a:stretch>
              </a:blipFill>
            </p:spPr>
            <p:txBody>
              <a:bodyPr/>
              <a:lstStyle/>
              <a:p>
                <a:r>
                  <a:rPr lang="en-US">
                    <a:noFill/>
                  </a:rPr>
                  <a:t> </a:t>
                </a:r>
              </a:p>
            </p:txBody>
          </p:sp>
        </mc:Fallback>
      </mc:AlternateContent>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673488"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2673488"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641704" y="4106089"/>
                <a:ext cx="127252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cs typeface="Times New Roman" panose="02020603050405020304" pitchFamily="18" charset="0"/>
                        </a:rPr>
                        <m:t>𝐺</m:t>
                      </m:r>
                      <m:r>
                        <a:rPr lang="en-US" sz="3200" b="0" i="1" smtClean="0">
                          <a:solidFill>
                            <a:schemeClr val="tx1"/>
                          </a:solidFill>
                          <a:latin typeface="Cambria Math" panose="02040503050406030204" pitchFamily="18" charset="0"/>
                          <a:cs typeface="Times New Roman" panose="02020603050405020304" pitchFamily="18" charset="0"/>
                        </a:rPr>
                        <m:t>(</m:t>
                      </m:r>
                      <m:sSub>
                        <m:sSubPr>
                          <m:ctrlPr>
                            <a:rPr lang="en-US" sz="3200" b="0" i="1" smtClean="0">
                              <a:solidFill>
                                <a:schemeClr val="tx1"/>
                              </a:solidFill>
                              <a:latin typeface="Cambria Math" panose="02040503050406030204" pitchFamily="18" charset="0"/>
                              <a:cs typeface="Times New Roman" panose="02020603050405020304" pitchFamily="18" charset="0"/>
                            </a:rPr>
                          </m:ctrlPr>
                        </m:sSubPr>
                        <m:e>
                          <m:r>
                            <a:rPr lang="en-US" sz="3200" b="0" i="1" smtClean="0">
                              <a:solidFill>
                                <a:schemeClr val="tx1"/>
                              </a:solidFill>
                              <a:latin typeface="Cambria Math" panose="02040503050406030204" pitchFamily="18" charset="0"/>
                              <a:cs typeface="Times New Roman" panose="02020603050405020304" pitchFamily="18" charset="0"/>
                            </a:rPr>
                            <m:t>𝑧</m:t>
                          </m:r>
                        </m:e>
                        <m:sub>
                          <m:r>
                            <a:rPr lang="en-US" sz="3200" b="0" i="1" smtClean="0">
                              <a:solidFill>
                                <a:schemeClr val="tx1"/>
                              </a:solidFill>
                              <a:latin typeface="Cambria Math" panose="02040503050406030204" pitchFamily="18" charset="0"/>
                              <a:cs typeface="Times New Roman" panose="02020603050405020304" pitchFamily="18" charset="0"/>
                            </a:rPr>
                            <m:t>0</m:t>
                          </m:r>
                        </m:sub>
                      </m:sSub>
                      <m:r>
                        <a:rPr lang="en-US" sz="3200" b="0" i="1" smtClean="0">
                          <a:solidFill>
                            <a:schemeClr val="tx1"/>
                          </a:solidFill>
                          <a:latin typeface="Cambria Math" panose="02040503050406030204" pitchFamily="18" charset="0"/>
                          <a:cs typeface="Times New Roman" panose="02020603050405020304" pitchFamily="18" charset="0"/>
                        </a:rPr>
                        <m:t>)</m:t>
                      </m:r>
                    </m:oMath>
                  </m:oMathPara>
                </a14:m>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41704" y="4106089"/>
                <a:ext cx="1272528" cy="584775"/>
              </a:xfrm>
              <a:prstGeom prst="rect">
                <a:avLst/>
              </a:prstGeom>
              <a:blipFill rotWithShape="0">
                <a:blip r:embed="rId8"/>
                <a:stretch>
                  <a:fillRect/>
                </a:stretch>
              </a:blipFill>
            </p:spPr>
            <p:txBody>
              <a:bodyPr/>
              <a:lstStyle/>
              <a:p>
                <a:r>
                  <a:rPr lang="en-US">
                    <a:noFill/>
                  </a:rPr>
                  <a:t> </a:t>
                </a:r>
              </a:p>
            </p:txBody>
          </p:sp>
        </mc:Fallback>
      </mc:AlternateContent>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46448"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46448" y="659523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0000" y="6119714"/>
            <a:ext cx="1075936" cy="584775"/>
          </a:xfrm>
          <a:prstGeom prst="rect">
            <a:avLst/>
          </a:prstGeom>
          <a:noFill/>
        </p:spPr>
        <p:txBody>
          <a:bodyPr wrap="none" rtlCol="0">
            <a:spAutoFit/>
          </a:bodyPr>
          <a:lstStyle/>
          <a:p>
            <a:r>
              <a:rPr lang="en-US" sz="3200" dirty="0">
                <a:solidFill>
                  <a:schemeClr val="tx1"/>
                </a:solidFill>
                <a:latin typeface="Calibri" panose="020F0502020204030204" pitchFamily="34" charset="0"/>
                <a:cs typeface="Times New Roman" panose="02020603050405020304" pitchFamily="18" charset="0"/>
              </a:rPr>
              <a:t>Input</a:t>
            </a:r>
          </a:p>
        </p:txBody>
      </p:sp>
      <p:pic>
        <p:nvPicPr>
          <p:cNvPr id="1026" name="Picture 2" descr="http://people.eecs.berkeley.edu/~junyanz/projects/gvm/flow_matlab/color_shoes_64_8_inverse/images/06_07_2016_18_29_05_252_img000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44645"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people.eecs.berkeley.edu/~junyanz/projects/gvm/flow_matlab/color_shoes_64_8_inverse/images/06_07_2016_18_29_05_252_img000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0259"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people.eecs.berkeley.edu/~junyanz/projects/gvm/flow_matlab/color_shoes_64_8_inverse/images/06_07_2016_18_29_05_252_img000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5873"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people.eecs.berkeley.edu/~junyanz/projects/gvm/flow_matlab/color_shoes_64_8_inverse/images/06_07_2016_18_29_05_252_img000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71487"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http://people.eecs.berkeley.edu/~junyanz/projects/gvm/flow_matlab/color_shoes_64_8_inverse/images/06_07_2016_18_29_05_252_img000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47101"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http://people.eecs.berkeley.edu/~junyanz/projects/gvm/flow_matlab/color_shoes_64_8_inverse/images/06_07_2016_18_29_05_252_img0007.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22715" y="4690864"/>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8" name="Picture 24" descr="http://people.eecs.berkeley.edu/~junyanz/projects/gvm/flow_matlab/color_shoes_64_8_inverse/images/06_07_2016_18_29_38_725_img000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44645"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http://people.eecs.berkeley.edu/~junyanz/projects/gvm/flow_matlab/color_shoes_64_8_inverse/images/06_07_2016_18_29_38_725_img000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20259"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2" name="Picture 28" descr="http://people.eecs.berkeley.edu/~junyanz/projects/gvm/flow_matlab/color_shoes_64_8_inverse/images/06_07_2016_18_29_38_725_img000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95873"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4" name="Picture 30" descr="http://people.eecs.berkeley.edu/~junyanz/projects/gvm/flow_matlab/color_shoes_64_8_inverse/images/06_07_2016_18_29_38_725_img0007.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71487"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6" name="Picture 32" descr="http://people.eecs.berkeley.edu/~junyanz/projects/gvm/flow_matlab/color_shoes_64_8_inverse/images/06_07_2016_18_29_38_725_img0008.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22715"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descr="http://people.eecs.berkeley.edu/~junyanz/projects/gvm/flow_matlab/color_shoes_64_8_inverse/images/06_07_2016_18_29_38_725_img0007.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47101" y="6612200"/>
            <a:ext cx="1463040" cy="14630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205850" y="1831126"/>
            <a:ext cx="14218701" cy="2141122"/>
            <a:chOff x="15227704" y="20001003"/>
            <a:chExt cx="14218701" cy="2141122"/>
          </a:xfrm>
        </p:grpSpPr>
        <mc:AlternateContent xmlns:mc="http://schemas.openxmlformats.org/markup-compatibility/2006" xmlns:a14="http://schemas.microsoft.com/office/drawing/2010/main">
          <mc:Choice Requires="a14">
            <p:sp>
              <p:nvSpPr>
                <p:cNvPr id="28" name="TextBox 27"/>
                <p:cNvSpPr txBox="1"/>
                <p:nvPr/>
              </p:nvSpPr>
              <p:spPr>
                <a:xfrm>
                  <a:off x="15227704" y="20001003"/>
                  <a:ext cx="14218701" cy="646331"/>
                </a:xfrm>
                <a:prstGeom prst="rect">
                  <a:avLst/>
                </a:prstGeom>
                <a:noFill/>
              </p:spPr>
              <p:txBody>
                <a:bodyPr wrap="none" rtlCol="0">
                  <a:spAutoFit/>
                </a:bodyPr>
                <a:lstStyle/>
                <a:p>
                  <a:pPr algn="ctr"/>
                  <a:r>
                    <a:rPr lang="en-US" sz="3600" b="1" dirty="0">
                      <a:solidFill>
                        <a:srgbClr val="00B0F0"/>
                      </a:solidFill>
                      <a:latin typeface="Calibri" panose="020F0502020204030204" pitchFamily="34" charset="0"/>
                      <a:cs typeface="Times New Roman" panose="02020603050405020304" pitchFamily="18" charset="0"/>
                    </a:rPr>
                    <a:t>Motion</a:t>
                  </a:r>
                  <a:r>
                    <a:rPr lang="en-US" sz="3600" b="1" dirty="0">
                      <a:solidFill>
                        <a:schemeClr val="tx1"/>
                      </a:solidFill>
                      <a:latin typeface="Calibri" panose="020F0502020204030204" pitchFamily="34" charset="0"/>
                      <a:cs typeface="Times New Roman" panose="02020603050405020304" pitchFamily="18" charset="0"/>
                    </a:rPr>
                    <a:t> (u, v)+ </a:t>
                  </a:r>
                  <a:r>
                    <a:rPr lang="en-US" sz="3600" b="1" dirty="0">
                      <a:solidFill>
                        <a:srgbClr val="FF0000"/>
                      </a:solidFill>
                      <a:latin typeface="Calibri" panose="020F0502020204030204" pitchFamily="34" charset="0"/>
                      <a:cs typeface="Times New Roman" panose="02020603050405020304" pitchFamily="18" charset="0"/>
                    </a:rPr>
                    <a:t>Color</a:t>
                  </a:r>
                  <a:r>
                    <a:rPr lang="en-US" sz="3600" b="1" dirty="0">
                      <a:solidFill>
                        <a:schemeClr val="tx1"/>
                      </a:solidFill>
                      <a:latin typeface="Calibri" panose="020F0502020204030204" pitchFamily="34" charset="0"/>
                      <a:cs typeface="Times New Roman" panose="02020603050405020304" pitchFamily="18" charset="0"/>
                    </a:rPr>
                    <a:t> (</a:t>
                  </a:r>
                  <a14:m>
                    <m:oMath xmlns:m="http://schemas.openxmlformats.org/officeDocument/2006/math">
                      <m:sSub>
                        <m:sSubPr>
                          <m:ctrlPr>
                            <a:rPr lang="en-US" sz="3600" b="1" i="1" smtClean="0">
                              <a:solidFill>
                                <a:schemeClr val="tx1"/>
                              </a:solidFill>
                              <a:latin typeface="Cambria Math" panose="02040503050406030204" pitchFamily="18" charset="0"/>
                              <a:cs typeface="Times New Roman" panose="02020603050405020304" pitchFamily="18" charset="0"/>
                            </a:rPr>
                          </m:ctrlPr>
                        </m:sSubPr>
                        <m:e>
                          <m:r>
                            <a:rPr lang="en-US" sz="3600" b="1" i="1" smtClean="0">
                              <a:solidFill>
                                <a:schemeClr val="tx1"/>
                              </a:solidFill>
                              <a:latin typeface="Cambria Math" panose="02040503050406030204" pitchFamily="18" charset="0"/>
                              <a:cs typeface="Times New Roman" panose="02020603050405020304" pitchFamily="18" charset="0"/>
                            </a:rPr>
                            <m:t>𝑨</m:t>
                          </m:r>
                        </m:e>
                        <m:sub>
                          <m:r>
                            <a:rPr lang="en-US" sz="3600" b="1" i="1" smtClean="0">
                              <a:solidFill>
                                <a:schemeClr val="tx1"/>
                              </a:solidFill>
                              <a:latin typeface="Cambria Math" panose="02040503050406030204" pitchFamily="18" charset="0"/>
                              <a:cs typeface="Times New Roman" panose="02020603050405020304" pitchFamily="18" charset="0"/>
                            </a:rPr>
                            <m:t>𝟑</m:t>
                          </m:r>
                          <m:r>
                            <a:rPr lang="en-US" sz="3600" b="1" i="1" smtClean="0">
                              <a:solidFill>
                                <a:schemeClr val="tx1"/>
                              </a:solidFill>
                              <a:latin typeface="Cambria Math" panose="02040503050406030204" pitchFamily="18" charset="0"/>
                              <a:cs typeface="Times New Roman" panose="02020603050405020304" pitchFamily="18" charset="0"/>
                            </a:rPr>
                            <m:t>×</m:t>
                          </m:r>
                          <m:r>
                            <a:rPr lang="en-US" sz="3600" b="1" i="1" smtClean="0">
                              <a:solidFill>
                                <a:schemeClr val="tx1"/>
                              </a:solidFill>
                              <a:latin typeface="Cambria Math" panose="02040503050406030204" pitchFamily="18" charset="0"/>
                              <a:cs typeface="Times New Roman" panose="02020603050405020304" pitchFamily="18" charset="0"/>
                            </a:rPr>
                            <m:t>𝟒</m:t>
                          </m:r>
                        </m:sub>
                      </m:sSub>
                    </m:oMath>
                  </a14:m>
                  <a:r>
                    <a:rPr lang="en-US" sz="3600" b="1" dirty="0">
                      <a:solidFill>
                        <a:schemeClr val="tx1"/>
                      </a:solidFill>
                      <a:latin typeface="Calibri" panose="020F0502020204030204" pitchFamily="34" charset="0"/>
                      <a:cs typeface="Times New Roman" panose="02020603050405020304" pitchFamily="18" charset="0"/>
                    </a:rPr>
                    <a:t>): </a:t>
                  </a:r>
                  <a:r>
                    <a:rPr lang="en-US" sz="3400" dirty="0">
                      <a:solidFill>
                        <a:schemeClr val="tx1"/>
                      </a:solidFill>
                      <a:latin typeface="Calibri" panose="020F0502020204030204" pitchFamily="34" charset="0"/>
                      <a:cs typeface="Times New Roman" panose="02020603050405020304" pitchFamily="18" charset="0"/>
                    </a:rPr>
                    <a:t>estimate per-pixel geometric and color variation </a:t>
                  </a:r>
                </a:p>
              </p:txBody>
            </p:sp>
          </mc:Choice>
          <mc:Fallback xmlns="">
            <p:sp>
              <p:nvSpPr>
                <p:cNvPr id="119" name="TextBox 118"/>
                <p:cNvSpPr txBox="1">
                  <a:spLocks noRot="1" noChangeAspect="1" noMove="1" noResize="1" noEditPoints="1" noAdjustHandles="1" noChangeArrowheads="1" noChangeShapeType="1" noTextEdit="1"/>
                </p:cNvSpPr>
                <p:nvPr/>
              </p:nvSpPr>
              <p:spPr>
                <a:xfrm>
                  <a:off x="15227704" y="20001003"/>
                  <a:ext cx="14218701" cy="646331"/>
                </a:xfrm>
                <a:prstGeom prst="rect">
                  <a:avLst/>
                </a:prstGeom>
                <a:blipFill>
                  <a:blip r:embed="rId199"/>
                  <a:stretch>
                    <a:fillRect l="-815" t="-15094" r="-729" b="-34906"/>
                  </a:stretch>
                </a:blipFill>
              </p:spPr>
              <p:txBody>
                <a:bodyPr/>
                <a:lstStyle/>
                <a:p>
                  <a:r>
                    <a:rPr lang="en-US">
                      <a:noFill/>
                    </a:rPr>
                    <a:t> </a:t>
                  </a:r>
                </a:p>
              </p:txBody>
            </p:sp>
          </mc:Fallback>
        </mc:AlternateContent>
        <p:pic>
          <p:nvPicPr>
            <p:cNvPr id="29" name="Picture 28"/>
            <p:cNvPicPr>
              <a:picLocks noChangeAspect="1"/>
            </p:cNvPicPr>
            <p:nvPr/>
          </p:nvPicPr>
          <p:blipFill rotWithShape="1">
            <a:blip r:embed="rId200"/>
            <a:srcRect t="21888"/>
            <a:stretch/>
          </p:blipFill>
          <p:spPr>
            <a:xfrm>
              <a:off x="15740144" y="20604813"/>
              <a:ext cx="13217205" cy="1537312"/>
            </a:xfrm>
            <a:prstGeom prst="rect">
              <a:avLst/>
            </a:prstGeom>
          </p:spPr>
        </p:pic>
        <p:sp>
          <p:nvSpPr>
            <p:cNvPr id="30" name="Rectangle 29"/>
            <p:cNvSpPr/>
            <p:nvPr/>
          </p:nvSpPr>
          <p:spPr>
            <a:xfrm>
              <a:off x="19896423" y="20824865"/>
              <a:ext cx="286680" cy="55119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8583843" y="20824865"/>
              <a:ext cx="277520" cy="5792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Rectangle 31"/>
            <p:cNvSpPr/>
            <p:nvPr/>
          </p:nvSpPr>
          <p:spPr>
            <a:xfrm>
              <a:off x="20878800" y="20824865"/>
              <a:ext cx="266699" cy="55119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3" name="TextBox 32"/>
              <p:cNvSpPr txBox="1"/>
              <p:nvPr/>
            </p:nvSpPr>
            <p:spPr>
              <a:xfrm>
                <a:off x="4748823" y="4106089"/>
                <a:ext cx="5190075" cy="584775"/>
              </a:xfrm>
              <a:prstGeom prst="rect">
                <a:avLst/>
              </a:prstGeom>
              <a:noFill/>
            </p:spPr>
            <p:txBody>
              <a:bodyPr wrap="none" rtlCol="0">
                <a:spAutoFit/>
              </a:bodyPr>
              <a:lstStyle/>
              <a:p>
                <a:r>
                  <a:rPr lang="en-US" sz="3200" b="0" dirty="0">
                    <a:solidFill>
                      <a:schemeClr val="tx1"/>
                    </a:solidFill>
                    <a:cs typeface="Times New Roman" panose="02020603050405020304" pitchFamily="18" charset="0"/>
                  </a:rPr>
                  <a:t>Linear Interpolation in </a:t>
                </a:r>
                <a14:m>
                  <m:oMath xmlns:m="http://schemas.openxmlformats.org/officeDocument/2006/math">
                    <m:r>
                      <a:rPr lang="en-US" sz="3200" b="0" i="1" dirty="0" smtClean="0">
                        <a:solidFill>
                          <a:schemeClr val="tx1"/>
                        </a:solidFill>
                        <a:latin typeface="Cambria Math" panose="02040503050406030204" pitchFamily="18" charset="0"/>
                        <a:cs typeface="Times New Roman" panose="02020603050405020304" pitchFamily="18" charset="0"/>
                      </a:rPr>
                      <m:t>𝑧</m:t>
                    </m:r>
                  </m:oMath>
                </a14:m>
                <a:r>
                  <a:rPr lang="en-US" sz="3200" b="0" dirty="0">
                    <a:solidFill>
                      <a:schemeClr val="tx1"/>
                    </a:solidFill>
                    <a:cs typeface="Times New Roman" panose="02020603050405020304" pitchFamily="18" charset="0"/>
                  </a:rPr>
                  <a:t> space</a:t>
                </a:r>
                <a:endParaRPr lang="en-US" sz="3200" dirty="0">
                  <a:solidFill>
                    <a:schemeClr val="tx1"/>
                  </a:solidFill>
                  <a:latin typeface="Calibri" panose="020F0502020204030204" pitchFamily="34" charset="0"/>
                  <a:cs typeface="Times New Roman" panose="020206030504050203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748823" y="4106089"/>
                <a:ext cx="5190075" cy="584775"/>
              </a:xfrm>
              <a:prstGeom prst="rect">
                <a:avLst/>
              </a:prstGeom>
              <a:blipFill>
                <a:blip r:embed="rId201"/>
                <a:stretch>
                  <a:fillRect l="-2938" t="-12632" r="-2820" b="-3578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870151079"/>
      </p:ext>
    </p:extLst>
  </p:cSld>
  <p:clrMapOvr>
    <a:masterClrMapping/>
  </p:clrMapOvr>
  <mc:AlternateContent xmlns:mc="http://schemas.openxmlformats.org/markup-compatibility/2006" xmlns:p14="http://schemas.microsoft.com/office/powerpoint/2010/main">
    <mc:Choice Requires="p14">
      <p:transition spd="slow" p14:dur="2000" advTm="22621"/>
    </mc:Choice>
    <mc:Fallback xmlns="">
      <p:transition spd="slow" advTm="22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4"/>
          <a:srcRect b="441"/>
          <a:stretch/>
        </p:blipFill>
        <p:spPr>
          <a:xfrm>
            <a:off x="7459217" y="1817107"/>
            <a:ext cx="5303520" cy="384048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p:cNvPicPr>
          <p:nvPr/>
        </p:nvPicPr>
        <p:blipFill>
          <a:blip r:embed="rId5"/>
          <a:stretch>
            <a:fillRect/>
          </a:stretch>
        </p:blipFill>
        <p:spPr>
          <a:xfrm>
            <a:off x="978496" y="1817107"/>
            <a:ext cx="5390268" cy="3823371"/>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p:cNvSpPr txBox="1"/>
          <p:nvPr/>
        </p:nvSpPr>
        <p:spPr>
          <a:xfrm flipH="1">
            <a:off x="1513390" y="5700717"/>
            <a:ext cx="4320480" cy="646331"/>
          </a:xfrm>
          <a:prstGeom prst="rect">
            <a:avLst/>
          </a:prstGeom>
          <a:noFill/>
        </p:spPr>
        <p:txBody>
          <a:bodyPr wrap="square" rtlCol="0">
            <a:spAutoFit/>
          </a:bodyPr>
          <a:lstStyle/>
          <a:p>
            <a:pPr algn="ctr"/>
            <a:r>
              <a:rPr lang="en-US" sz="3600" dirty="0"/>
              <a:t>Image Warping</a:t>
            </a:r>
          </a:p>
        </p:txBody>
      </p:sp>
      <p:sp>
        <p:nvSpPr>
          <p:cNvPr id="6" name="TextBox 5"/>
          <p:cNvSpPr txBox="1"/>
          <p:nvPr/>
        </p:nvSpPr>
        <p:spPr>
          <a:xfrm flipH="1">
            <a:off x="7950737" y="5700717"/>
            <a:ext cx="4320480" cy="646331"/>
          </a:xfrm>
          <a:prstGeom prst="rect">
            <a:avLst/>
          </a:prstGeom>
          <a:noFill/>
        </p:spPr>
        <p:txBody>
          <a:bodyPr wrap="square" rtlCol="0">
            <a:spAutoFit/>
          </a:bodyPr>
          <a:lstStyle/>
          <a:p>
            <a:r>
              <a:rPr lang="en-US" sz="3600" dirty="0"/>
              <a:t>Image Composition</a:t>
            </a:r>
          </a:p>
        </p:txBody>
      </p:sp>
      <p:sp>
        <p:nvSpPr>
          <p:cNvPr id="13" name="Title 1"/>
          <p:cNvSpPr txBox="1">
            <a:spLocks/>
          </p:cNvSpPr>
          <p:nvPr/>
        </p:nvSpPr>
        <p:spPr>
          <a:xfrm>
            <a:off x="834480" y="503531"/>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dirty="0"/>
              <a:t>So far so good</a:t>
            </a:r>
          </a:p>
        </p:txBody>
      </p:sp>
    </p:spTree>
    <p:custDataLst>
      <p:tags r:id="rId1"/>
    </p:custDataLst>
    <p:extLst>
      <p:ext uri="{BB962C8B-B14F-4D97-AF65-F5344CB8AC3E}">
        <p14:creationId xmlns:p14="http://schemas.microsoft.com/office/powerpoint/2010/main" val="2427097836"/>
      </p:ext>
    </p:extLst>
  </p:cSld>
  <p:clrMapOvr>
    <a:masterClrMapping/>
  </p:clrMapOvr>
  <mc:AlternateContent xmlns:mc="http://schemas.openxmlformats.org/markup-compatibility/2006" xmlns:p14="http://schemas.microsoft.com/office/powerpoint/2010/main">
    <mc:Choice Requires="p14">
      <p:transition spd="slow" p14:dur="2000" advTm="78043"/>
    </mc:Choice>
    <mc:Fallback xmlns="">
      <p:transition spd="slow" advTm="7804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472" y="0"/>
            <a:ext cx="13167360" cy="1371600"/>
          </a:xfrm>
        </p:spPr>
        <p:txBody>
          <a:bodyPr/>
          <a:lstStyle/>
          <a:p>
            <a:r>
              <a:rPr lang="en-US" dirty="0"/>
              <a:t>Image Manipulation Demo</a:t>
            </a:r>
          </a:p>
        </p:txBody>
      </p:sp>
      <p:pic>
        <p:nvPicPr>
          <p:cNvPr id="10" name="edit_handbag_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066728" y="1241659"/>
            <a:ext cx="8324009" cy="6761573"/>
          </a:xfrm>
          <a:prstGeom prst="rect">
            <a:avLst/>
          </a:prstGeom>
          <a:ln>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14953096"/>
      </p:ext>
    </p:extLst>
  </p:cSld>
  <p:clrMapOvr>
    <a:masterClrMapping/>
  </p:clrMapOvr>
  <mc:AlternateContent xmlns:mc="http://schemas.openxmlformats.org/markup-compatibility/2006" xmlns:p14="http://schemas.microsoft.com/office/powerpoint/2010/main">
    <mc:Choice Requires="p14">
      <p:transition spd="slow" p14:dur="2000" advTm="37247"/>
    </mc:Choice>
    <mc:Fallback xmlns="">
      <p:transition spd="slow" advTm="372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extLst mod="1">
    <p:ext uri="{E180D4A7-C9FB-4DFB-919C-405C955672EB}">
      <p14:showEvtLst xmlns:p14="http://schemas.microsoft.com/office/powerpoint/2010/main">
        <p14:playEvt time="10730" objId="10"/>
        <p14:stopEvt time="27089" objId="10"/>
        <p14:playEvt time="32840" objId="10"/>
        <p14:stopEvt time="37247" objId="10"/>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472" y="0"/>
            <a:ext cx="13167360" cy="1371600"/>
          </a:xfrm>
        </p:spPr>
        <p:txBody>
          <a:bodyPr/>
          <a:lstStyle/>
          <a:p>
            <a:r>
              <a:rPr lang="en-US" dirty="0"/>
              <a:t>Image Manipulation Demo</a:t>
            </a:r>
          </a:p>
        </p:txBody>
      </p:sp>
      <p:pic>
        <p:nvPicPr>
          <p:cNvPr id="3" name="edit_shoes_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066728" y="1219005"/>
            <a:ext cx="8280920" cy="6726573"/>
          </a:xfrm>
          <a:prstGeom prst="rect">
            <a:avLst/>
          </a:prstGeom>
          <a:ln>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87971557"/>
      </p:ext>
    </p:extLst>
  </p:cSld>
  <p:clrMapOvr>
    <a:masterClrMapping/>
  </p:clrMapOvr>
  <mc:AlternateContent xmlns:mc="http://schemas.openxmlformats.org/markup-compatibility/2006" xmlns:p14="http://schemas.microsoft.com/office/powerpoint/2010/main">
    <mc:Choice Requires="p14">
      <p:transition spd="slow" p14:dur="2000" advTm="44364"/>
    </mc:Choice>
    <mc:Fallback xmlns="">
      <p:transition spd="slow" advTm="44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90000">
                <p:cTn id="12"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4223" objId="3"/>
        <p14:stopEvt time="38181" objId="3"/>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82352"/>
            <a:ext cx="13167360" cy="1371600"/>
          </a:xfrm>
        </p:spPr>
        <p:txBody>
          <a:bodyPr>
            <a:normAutofit/>
          </a:bodyPr>
          <a:lstStyle/>
          <a:p>
            <a:r>
              <a:rPr lang="en-US" dirty="0"/>
              <a:t>Interactive Image Generation</a:t>
            </a:r>
          </a:p>
        </p:txBody>
      </p:sp>
      <p:pic>
        <p:nvPicPr>
          <p:cNvPr id="5" name="drawing_mountain_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048794" y="1298416"/>
            <a:ext cx="8165489" cy="6632808"/>
          </a:xfrm>
          <a:prstGeom prst="rect">
            <a:avLst/>
          </a:prstGeom>
          <a:ln>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8971823"/>
      </p:ext>
    </p:extLst>
  </p:cSld>
  <p:clrMapOvr>
    <a:masterClrMapping/>
  </p:clrMapOvr>
  <mc:AlternateContent xmlns:mc="http://schemas.openxmlformats.org/markup-compatibility/2006" xmlns:p14="http://schemas.microsoft.com/office/powerpoint/2010/main">
    <mc:Choice Requires="p14">
      <p:transition spd="slow" p14:dur="2000" advTm="47280"/>
    </mc:Choice>
    <mc:Fallback xmlns="">
      <p:transition spd="slow" advTm="47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1291" objId="5"/>
        <p14:stopEvt time="47280" objId="5"/>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github.com/junyanz/iGAN/raw/master/pics/demo_tea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40" y="326653"/>
            <a:ext cx="12710377" cy="77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358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82352"/>
            <a:ext cx="13167360" cy="1371600"/>
          </a:xfrm>
        </p:spPr>
        <p:txBody>
          <a:bodyPr>
            <a:normAutofit/>
          </a:bodyPr>
          <a:lstStyle/>
          <a:p>
            <a:r>
              <a:rPr lang="en-US" dirty="0"/>
              <a:t>Interactive Image Generation</a:t>
            </a:r>
          </a:p>
        </p:txBody>
      </p:sp>
      <p:pic>
        <p:nvPicPr>
          <p:cNvPr id="4" name="drawing_shoes_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090727" y="1366540"/>
            <a:ext cx="8081623" cy="6564684"/>
          </a:xfrm>
          <a:prstGeom prst="rect">
            <a:avLst/>
          </a:prstGeom>
        </p:spPr>
      </p:pic>
    </p:spTree>
    <p:custDataLst>
      <p:tags r:id="rId1"/>
    </p:custDataLst>
    <p:extLst>
      <p:ext uri="{BB962C8B-B14F-4D97-AF65-F5344CB8AC3E}">
        <p14:creationId xmlns:p14="http://schemas.microsoft.com/office/powerpoint/2010/main" val="3984161892"/>
      </p:ext>
    </p:extLst>
  </p:cSld>
  <p:clrMapOvr>
    <a:masterClrMapping/>
  </p:clrMapOvr>
  <mc:AlternateContent xmlns:mc="http://schemas.openxmlformats.org/markup-compatibility/2006" xmlns:p14="http://schemas.microsoft.com/office/powerpoint/2010/main">
    <mc:Choice Requires="p14">
      <p:transition spd="slow" p14:dur="2000" advTm="36995"/>
    </mc:Choice>
    <mc:Fallback xmlns="">
      <p:transition spd="slow" advTm="369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2115" objId="4"/>
        <p14:stopEvt time="34965" objId="4"/>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800" dirty="0"/>
              <a:t>The Simplest Generative Model: </a:t>
            </a:r>
            <a:r>
              <a:rPr lang="en-US" sz="5800" b="1" dirty="0"/>
              <a:t>Averaging</a:t>
            </a:r>
          </a:p>
        </p:txBody>
      </p:sp>
      <mc:AlternateContent xmlns:mc="http://schemas.openxmlformats.org/markup-compatibility/2006" xmlns:a14="http://schemas.microsoft.com/office/drawing/2010/main">
        <mc:Choice Requires="a14">
          <p:sp>
            <p:nvSpPr>
              <p:cNvPr id="4" name="TextBox 3"/>
              <p:cNvSpPr txBox="1"/>
              <p:nvPr/>
            </p:nvSpPr>
            <p:spPr>
              <a:xfrm>
                <a:off x="258416" y="6566567"/>
                <a:ext cx="10030951" cy="1599220"/>
              </a:xfrm>
              <a:prstGeom prst="rect">
                <a:avLst/>
              </a:prstGeom>
              <a:noFill/>
              <a:ln w="38100">
                <a:solidFill>
                  <a:schemeClr val="tx1"/>
                </a:solidFill>
              </a:ln>
            </p:spPr>
            <p:txBody>
              <a:bodyPr wrap="none" rtlCol="0">
                <a:spAutoFit/>
              </a:bodyPr>
              <a:lstStyle/>
              <a:p>
                <a:r>
                  <a:rPr lang="en-US" sz="3200" b="1" dirty="0"/>
                  <a:t>AverageExplorer</a:t>
                </a:r>
                <a:r>
                  <a:rPr lang="en-US" sz="3200" dirty="0"/>
                  <a:t>: </a:t>
                </a:r>
                <a14:m>
                  <m:oMath xmlns:m="http://schemas.openxmlformats.org/officeDocument/2006/math">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𝑛</m:t>
                        </m:r>
                      </m:sub>
                      <m:sup/>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𝑛</m:t>
                            </m:r>
                          </m:sub>
                        </m:sSub>
                        <m:r>
                          <a:rPr lang="en-US" sz="3200" b="0" i="1" smtClean="0">
                            <a:latin typeface="Cambria Math" panose="02040503050406030204" pitchFamily="18" charset="0"/>
                          </a:rPr>
                          <m:t>⋅</m:t>
                        </m:r>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𝐼</m:t>
                            </m:r>
                          </m:e>
                          <m:sub>
                            <m:r>
                              <a:rPr lang="en-US" sz="3200" b="0" i="1" smtClean="0">
                                <a:latin typeface="Cambria Math" panose="02040503050406030204" pitchFamily="18" charset="0"/>
                              </a:rPr>
                              <m:t>𝑛</m:t>
                            </m:r>
                          </m:sub>
                          <m:sup>
                            <m:r>
                              <a:rPr lang="en-US" sz="3200" b="0" i="1" smtClean="0">
                                <a:latin typeface="Cambria Math" panose="02040503050406030204" pitchFamily="18" charset="0"/>
                              </a:rPr>
                              <m:t>𝑤𝑎𝑟𝑝</m:t>
                            </m:r>
                          </m:sup>
                        </m:sSubSup>
                        <m:r>
                          <a:rPr lang="en-US" sz="3200" b="0" i="1" smtClean="0">
                            <a:latin typeface="Cambria Math" panose="02040503050406030204" pitchFamily="18" charset="0"/>
                          </a:rPr>
                          <m:t>} </m:t>
                        </m:r>
                      </m:e>
                    </m:nary>
                  </m:oMath>
                </a14:m>
                <a:endParaRPr lang="en-US" sz="3200" dirty="0"/>
              </a:p>
              <a:p>
                <a:pPr marL="457200" indent="-457200">
                  <a:buFont typeface="Arial" panose="020B0604020202020204" pitchFamily="34" charset="0"/>
                  <a:buChar char="•"/>
                </a:pPr>
                <a:r>
                  <a:rPr lang="en-US" sz="3200" dirty="0"/>
                  <a:t>Generative model: weighted average of warped images. </a:t>
                </a:r>
              </a:p>
              <a:p>
                <a:pPr marL="457200" indent="-457200">
                  <a:buFont typeface="Arial" panose="020B0604020202020204" pitchFamily="34" charset="0"/>
                  <a:buChar char="•"/>
                </a:pPr>
                <a:r>
                  <a:rPr lang="en-US" sz="3200" dirty="0"/>
                  <a:t>Limitations: cannot synthesize novel content. </a:t>
                </a:r>
              </a:p>
            </p:txBody>
          </p:sp>
        </mc:Choice>
        <mc:Fallback xmlns="">
          <p:sp>
            <p:nvSpPr>
              <p:cNvPr id="4" name="TextBox 3"/>
              <p:cNvSpPr txBox="1">
                <a:spLocks noRot="1" noChangeAspect="1" noMove="1" noResize="1" noEditPoints="1" noAdjustHandles="1" noChangeArrowheads="1" noChangeShapeType="1" noTextEdit="1"/>
              </p:cNvSpPr>
              <p:nvPr/>
            </p:nvSpPr>
            <p:spPr>
              <a:xfrm>
                <a:off x="258416" y="6566567"/>
                <a:ext cx="10030951" cy="1599220"/>
              </a:xfrm>
              <a:prstGeom prst="rect">
                <a:avLst/>
              </a:prstGeom>
              <a:blipFill>
                <a:blip r:embed="rId4"/>
                <a:stretch>
                  <a:fillRect l="-1332" t="-1859" r="-424" b="-10037"/>
                </a:stretch>
              </a:blipFill>
              <a:ln w="38100">
                <a:solidFill>
                  <a:schemeClr val="tx1"/>
                </a:solidFill>
              </a:ln>
            </p:spPr>
            <p:txBody>
              <a:bodyPr/>
              <a:lstStyle/>
              <a:p>
                <a:r>
                  <a:rPr lang="en-US">
                    <a:noFill/>
                  </a:rPr>
                  <a:t> </a:t>
                </a:r>
              </a:p>
            </p:txBody>
          </p:sp>
        </mc:Fallback>
      </mc:AlternateContent>
      <p:pic>
        <p:nvPicPr>
          <p:cNvPr id="7" name="demo_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756" r="2756"/>
          <a:stretch/>
        </p:blipFill>
        <p:spPr>
          <a:xfrm flipV="1">
            <a:off x="2994720" y="1378496"/>
            <a:ext cx="8640960" cy="514388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62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82352"/>
            <a:ext cx="13167360" cy="1371600"/>
          </a:xfrm>
        </p:spPr>
        <p:txBody>
          <a:bodyPr>
            <a:normAutofit/>
          </a:bodyPr>
          <a:lstStyle/>
          <a:p>
            <a:r>
              <a:rPr lang="en-US" dirty="0"/>
              <a:t>Generative Image Transformation</a:t>
            </a:r>
          </a:p>
        </p:txBody>
      </p:sp>
      <p:pic>
        <p:nvPicPr>
          <p:cNvPr id="5" name="generative_transformation.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43200" y="1453952"/>
            <a:ext cx="9144000" cy="6096000"/>
          </a:xfrm>
          <a:prstGeom prst="rect">
            <a:avLst/>
          </a:prstGeom>
        </p:spPr>
      </p:pic>
    </p:spTree>
    <p:custDataLst>
      <p:tags r:id="rId1"/>
    </p:custDataLst>
    <p:extLst>
      <p:ext uri="{BB962C8B-B14F-4D97-AF65-F5344CB8AC3E}">
        <p14:creationId xmlns:p14="http://schemas.microsoft.com/office/powerpoint/2010/main" val="2106035703"/>
      </p:ext>
    </p:extLst>
  </p:cSld>
  <p:clrMapOvr>
    <a:masterClrMapping/>
  </p:clrMapOvr>
  <mc:AlternateContent xmlns:mc="http://schemas.openxmlformats.org/markup-compatibility/2006" xmlns:p14="http://schemas.microsoft.com/office/powerpoint/2010/main">
    <mc:Choice Requires="p14">
      <p:transition spd="slow" p14:dur="2000" advTm="60838"/>
    </mc:Choice>
    <mc:Fallback xmlns="">
      <p:transition spd="slow" advTm="608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20459" objId="5"/>
        <p14:stopEvt time="54531" objId="5"/>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iGAN</a:t>
            </a:r>
            <a:r>
              <a:rPr lang="en-US" dirty="0"/>
              <a:t> (aka. interactive GAN)</a:t>
            </a:r>
          </a:p>
        </p:txBody>
      </p:sp>
      <p:sp>
        <p:nvSpPr>
          <p:cNvPr id="3" name="Content Placeholder 2"/>
          <p:cNvSpPr>
            <a:spLocks noGrp="1"/>
          </p:cNvSpPr>
          <p:nvPr>
            <p:ph idx="1"/>
          </p:nvPr>
        </p:nvSpPr>
        <p:spPr/>
        <p:txBody>
          <a:bodyPr>
            <a:normAutofit/>
          </a:bodyPr>
          <a:lstStyle/>
          <a:p>
            <a:r>
              <a:rPr lang="en-US" dirty="0"/>
              <a:t>Get the code: </a:t>
            </a:r>
            <a:r>
              <a:rPr lang="en-US" dirty="0">
                <a:hlinkClick r:id="rId3"/>
              </a:rPr>
              <a:t>github.com/junyanz/</a:t>
            </a:r>
            <a:r>
              <a:rPr lang="en-US" dirty="0" err="1">
                <a:hlinkClick r:id="rId3"/>
              </a:rPr>
              <a:t>iGAN</a:t>
            </a:r>
            <a:endParaRPr lang="en-US" dirty="0"/>
          </a:p>
          <a:p>
            <a:r>
              <a:rPr lang="en-US" dirty="0"/>
              <a:t>Intelligent drawing tools via GAN. </a:t>
            </a:r>
          </a:p>
          <a:p>
            <a:r>
              <a:rPr lang="en-US" dirty="0"/>
              <a:t>Debugging tools for understanding and visualizing deep generative networks. </a:t>
            </a:r>
          </a:p>
          <a:p>
            <a:r>
              <a:rPr lang="en-US" dirty="0"/>
              <a:t>Work in progress: supporting more models (GAN, VAE, </a:t>
            </a:r>
            <a:r>
              <a:rPr lang="en-US" dirty="0" err="1"/>
              <a:t>theano</a:t>
            </a:r>
            <a:r>
              <a:rPr lang="en-US" dirty="0"/>
              <a:t>/</a:t>
            </a:r>
            <a:r>
              <a:rPr lang="en-US" dirty="0" err="1"/>
              <a:t>tensorflow</a:t>
            </a:r>
            <a:r>
              <a:rPr lang="en-US" dirty="0"/>
              <a:t>).</a:t>
            </a:r>
          </a:p>
          <a:p>
            <a:endParaRPr lang="en-US" dirty="0"/>
          </a:p>
        </p:txBody>
      </p:sp>
    </p:spTree>
    <p:extLst>
      <p:ext uri="{BB962C8B-B14F-4D97-AF65-F5344CB8AC3E}">
        <p14:creationId xmlns:p14="http://schemas.microsoft.com/office/powerpoint/2010/main" val="33245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sz="6000" dirty="0"/>
                  <a:t>Generative Model </a:t>
                </a:r>
                <a14:m>
                  <m:oMath xmlns:m="http://schemas.openxmlformats.org/officeDocument/2006/math">
                    <m:r>
                      <a:rPr lang="en-US" sz="6000" b="0" i="1" smtClean="0">
                        <a:latin typeface="Cambria Math" panose="02040503050406030204" pitchFamily="18" charset="0"/>
                      </a:rPr>
                      <m:t>{</m:t>
                    </m:r>
                    <m:r>
                      <a:rPr lang="en-US" sz="6000" b="0" i="1" smtClean="0">
                        <a:latin typeface="Cambria Math" panose="02040503050406030204" pitchFamily="18" charset="0"/>
                      </a:rPr>
                      <m:t>𝑥</m:t>
                    </m:r>
                    <m:r>
                      <a:rPr lang="en-US" sz="6000" b="0" i="1" smtClean="0">
                        <a:latin typeface="Cambria Math" panose="02040503050406030204" pitchFamily="18" charset="0"/>
                      </a:rPr>
                      <m:t>|</m:t>
                    </m:r>
                    <m:r>
                      <a:rPr lang="en-US" sz="6000" b="0" i="1" smtClean="0">
                        <a:latin typeface="Cambria Math" panose="02040503050406030204" pitchFamily="18" charset="0"/>
                      </a:rPr>
                      <m:t>𝑥</m:t>
                    </m:r>
                    <m:r>
                      <a:rPr lang="en-US" sz="6000" b="0" i="1" smtClean="0">
                        <a:latin typeface="Cambria Math" panose="02040503050406030204" pitchFamily="18" charset="0"/>
                      </a:rPr>
                      <m:t>=</m:t>
                    </m:r>
                    <m:r>
                      <a:rPr lang="en-US" sz="6000" b="0" i="1" smtClean="0">
                        <a:latin typeface="Cambria Math" panose="02040503050406030204" pitchFamily="18" charset="0"/>
                      </a:rPr>
                      <m:t>𝐺</m:t>
                    </m:r>
                    <m:d>
                      <m:dPr>
                        <m:ctrlPr>
                          <a:rPr lang="en-US" sz="6000" b="0" i="1" smtClean="0">
                            <a:latin typeface="Cambria Math" panose="02040503050406030204" pitchFamily="18" charset="0"/>
                          </a:rPr>
                        </m:ctrlPr>
                      </m:dPr>
                      <m:e>
                        <m:r>
                          <a:rPr lang="en-US" sz="6000" b="0" i="1" smtClean="0">
                            <a:latin typeface="Cambria Math" panose="02040503050406030204" pitchFamily="18" charset="0"/>
                          </a:rPr>
                          <m:t>𝑧</m:t>
                        </m:r>
                      </m:e>
                    </m:d>
                    <m:r>
                      <a:rPr lang="en-US" sz="6000" b="0" i="1" smtClean="0">
                        <a:latin typeface="Cambria Math" panose="02040503050406030204" pitchFamily="18" charset="0"/>
                      </a:rPr>
                      <m:t>, </m:t>
                    </m:r>
                    <m:r>
                      <a:rPr lang="en-US" sz="6000" b="0" i="1" smtClean="0">
                        <a:latin typeface="Cambria Math" panose="02040503050406030204" pitchFamily="18" charset="0"/>
                      </a:rPr>
                      <m:t>𝑧</m:t>
                    </m:r>
                    <m:r>
                      <a:rPr lang="en-US" sz="6000" b="0" i="1" smtClean="0">
                        <a:latin typeface="Cambria Math" panose="02040503050406030204" pitchFamily="18" charset="0"/>
                      </a:rPr>
                      <m:t>∈</m:t>
                    </m:r>
                    <m:r>
                      <a:rPr lang="en-US" sz="6000" b="0" i="1" smtClean="0">
                        <a:latin typeface="Cambria Math" panose="02040503050406030204" pitchFamily="18" charset="0"/>
                      </a:rPr>
                      <m:t>𝑍</m:t>
                    </m:r>
                    <m:r>
                      <a:rPr lang="en-US" sz="6000" b="0" i="1" smtClean="0">
                        <a:latin typeface="Cambria Math" panose="02040503050406030204" pitchFamily="18" charset="0"/>
                      </a:rPr>
                      <m:t>}</m:t>
                    </m:r>
                  </m:oMath>
                </a14:m>
                <a:endParaRPr lang="en-US" sz="60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b="-16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1520" y="1920242"/>
                <a:ext cx="13167360" cy="6082990"/>
              </a:xfrm>
            </p:spPr>
            <p:txBody>
              <a:bodyPr>
                <a:normAutofit fontScale="85000" lnSpcReduction="20000"/>
              </a:bodyPr>
              <a:lstStyle/>
              <a:p>
                <a:r>
                  <a:rPr lang="en-US" dirty="0"/>
                  <a:t>Pros: </a:t>
                </a:r>
              </a:p>
              <a:p>
                <a:pPr lvl="1"/>
                <a:r>
                  <a:rPr lang="en-US" sz="4800" dirty="0"/>
                  <a:t>Task-independent: offline generative model training is independent of the graphics applications. </a:t>
                </a:r>
              </a:p>
              <a:p>
                <a:pPr lvl="1"/>
                <a:r>
                  <a:rPr lang="en-US" sz="4800" dirty="0"/>
                  <a:t>Optimizing </a:t>
                </a:r>
                <a14:m>
                  <m:oMath xmlns:m="http://schemas.openxmlformats.org/officeDocument/2006/math">
                    <m:r>
                      <a:rPr lang="en-US" sz="4800" b="0" i="1" smtClean="0">
                        <a:latin typeface="Cambria Math" panose="02040503050406030204" pitchFamily="18" charset="0"/>
                      </a:rPr>
                      <m:t>𝑧</m:t>
                    </m:r>
                  </m:oMath>
                </a14:m>
                <a:r>
                  <a:rPr lang="en-US" sz="4800" dirty="0"/>
                  <a:t> is easier than optimizing </a:t>
                </a:r>
                <a14:m>
                  <m:oMath xmlns:m="http://schemas.openxmlformats.org/officeDocument/2006/math">
                    <m:r>
                      <a:rPr lang="en-US" sz="4800" b="0" i="1" smtClean="0">
                        <a:latin typeface="Cambria Math" panose="02040503050406030204" pitchFamily="18" charset="0"/>
                      </a:rPr>
                      <m:t>𝑥</m:t>
                    </m:r>
                  </m:oMath>
                </a14:m>
                <a:r>
                  <a:rPr lang="en-US" sz="4800" dirty="0"/>
                  <a:t>.</a:t>
                </a:r>
              </a:p>
              <a:p>
                <a:pPr lvl="1"/>
                <a:r>
                  <a:rPr lang="en-US" sz="4800" dirty="0"/>
                  <a:t>Generative models are better and better. </a:t>
                </a:r>
              </a:p>
              <a:p>
                <a:r>
                  <a:rPr lang="en-US" dirty="0"/>
                  <a:t>Cons: </a:t>
                </a:r>
              </a:p>
              <a:p>
                <a:pPr lvl="1"/>
                <a:r>
                  <a:rPr lang="en-US" sz="4800" dirty="0"/>
                  <a:t>Low quality, low res =&gt; post-processing (still engineering work). </a:t>
                </a:r>
              </a:p>
              <a:p>
                <a:pPr lvl="1"/>
                <a:r>
                  <a:rPr lang="en-US" sz="4800" dirty="0"/>
                  <a:t>Limitations of current generative models: cannot produce good texture.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1520" y="1920242"/>
                <a:ext cx="13167360" cy="6082990"/>
              </a:xfrm>
              <a:blipFill>
                <a:blip r:embed="rId3"/>
                <a:stretch>
                  <a:fillRect l="-1204" t="-3407" b="-2004"/>
                </a:stretch>
              </a:blipFill>
            </p:spPr>
            <p:txBody>
              <a:bodyPr/>
              <a:lstStyle/>
              <a:p>
                <a:r>
                  <a:rPr lang="en-US">
                    <a:noFill/>
                  </a:rPr>
                  <a:t> </a:t>
                </a:r>
              </a:p>
            </p:txBody>
          </p:sp>
        </mc:Fallback>
      </mc:AlternateContent>
    </p:spTree>
    <p:extLst>
      <p:ext uri="{BB962C8B-B14F-4D97-AF65-F5344CB8AC3E}">
        <p14:creationId xmlns:p14="http://schemas.microsoft.com/office/powerpoint/2010/main" val="3960814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Paper Collection</a:t>
            </a:r>
          </a:p>
        </p:txBody>
      </p:sp>
      <p:sp>
        <p:nvSpPr>
          <p:cNvPr id="3" name="Content Placeholder 2"/>
          <p:cNvSpPr>
            <a:spLocks noGrp="1"/>
          </p:cNvSpPr>
          <p:nvPr>
            <p:ph idx="1"/>
          </p:nvPr>
        </p:nvSpPr>
        <p:spPr>
          <a:xfrm>
            <a:off x="731520" y="1450504"/>
            <a:ext cx="13167360" cy="5431155"/>
          </a:xfrm>
        </p:spPr>
        <p:txBody>
          <a:bodyPr>
            <a:normAutofit/>
          </a:bodyPr>
          <a:lstStyle/>
          <a:p>
            <a:r>
              <a:rPr lang="en-US" sz="4000" dirty="0">
                <a:hlinkClick r:id="rId3"/>
              </a:rPr>
              <a:t>GitHub: github.com/junyanz/</a:t>
            </a:r>
            <a:r>
              <a:rPr lang="en-US" sz="4000" dirty="0" err="1">
                <a:hlinkClick r:id="rId3"/>
              </a:rPr>
              <a:t>CatPapers</a:t>
            </a:r>
            <a:endParaRPr lang="en-US" sz="4000" dirty="0"/>
          </a:p>
          <a:p>
            <a:r>
              <a:rPr lang="en-US" sz="4000" dirty="0"/>
              <a:t>90% data is visual; most of visual data are about Cats.</a:t>
            </a:r>
          </a:p>
          <a:p>
            <a:r>
              <a:rPr lang="en-US" sz="4000" dirty="0"/>
              <a:t>60+ vision, learning and graphics papers.</a:t>
            </a:r>
          </a:p>
          <a:p>
            <a:pPr marL="0" indent="0">
              <a:buNone/>
            </a:pPr>
            <a:endParaRPr lang="en-US" sz="4000" dirty="0"/>
          </a:p>
        </p:txBody>
      </p:sp>
      <p:pic>
        <p:nvPicPr>
          <p:cNvPr id="4" name="Picture 3"/>
          <p:cNvPicPr>
            <a:picLocks noChangeAspect="1"/>
          </p:cNvPicPr>
          <p:nvPr/>
        </p:nvPicPr>
        <p:blipFill>
          <a:blip r:embed="rId4"/>
          <a:stretch>
            <a:fillRect/>
          </a:stretch>
        </p:blipFill>
        <p:spPr>
          <a:xfrm>
            <a:off x="978496" y="3693096"/>
            <a:ext cx="9466024" cy="4536504"/>
          </a:xfrm>
          <a:prstGeom prst="rect">
            <a:avLst/>
          </a:prstGeom>
        </p:spPr>
      </p:pic>
    </p:spTree>
    <p:extLst>
      <p:ext uri="{BB962C8B-B14F-4D97-AF65-F5344CB8AC3E}">
        <p14:creationId xmlns:p14="http://schemas.microsoft.com/office/powerpoint/2010/main" val="2633330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rotWithShape="1">
          <a:blip r:embed="rId6"/>
          <a:srcRect r="1697"/>
          <a:stretch/>
        </p:blipFill>
        <p:spPr>
          <a:xfrm>
            <a:off x="7459217" y="1817107"/>
            <a:ext cx="5303520" cy="3840480"/>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p:cNvSpPr txBox="1"/>
          <p:nvPr/>
        </p:nvSpPr>
        <p:spPr>
          <a:xfrm flipH="1">
            <a:off x="1482552" y="5700717"/>
            <a:ext cx="4320480" cy="646331"/>
          </a:xfrm>
          <a:prstGeom prst="rect">
            <a:avLst/>
          </a:prstGeom>
          <a:noFill/>
        </p:spPr>
        <p:txBody>
          <a:bodyPr wrap="square" rtlCol="0">
            <a:spAutoFit/>
          </a:bodyPr>
          <a:lstStyle/>
          <a:p>
            <a:pPr algn="ctr"/>
            <a:r>
              <a:rPr lang="en-US" sz="3600" dirty="0"/>
              <a:t>Image Warping</a:t>
            </a:r>
          </a:p>
        </p:txBody>
      </p:sp>
      <p:sp>
        <p:nvSpPr>
          <p:cNvPr id="6" name="TextBox 5"/>
          <p:cNvSpPr txBox="1"/>
          <p:nvPr/>
        </p:nvSpPr>
        <p:spPr>
          <a:xfrm flipH="1">
            <a:off x="7950737" y="5700717"/>
            <a:ext cx="4320480" cy="646331"/>
          </a:xfrm>
          <a:prstGeom prst="rect">
            <a:avLst/>
          </a:prstGeom>
          <a:noFill/>
        </p:spPr>
        <p:txBody>
          <a:bodyPr wrap="square" rtlCol="0">
            <a:spAutoFit/>
          </a:bodyPr>
          <a:lstStyle/>
          <a:p>
            <a:r>
              <a:rPr lang="en-US" sz="3600" dirty="0"/>
              <a:t>Image Composition</a:t>
            </a:r>
          </a:p>
        </p:txBody>
      </p:sp>
      <p:sp>
        <p:nvSpPr>
          <p:cNvPr id="11" name="Title 1"/>
          <p:cNvSpPr txBox="1">
            <a:spLocks/>
          </p:cNvSpPr>
          <p:nvPr/>
        </p:nvSpPr>
        <p:spPr>
          <a:xfrm>
            <a:off x="978496" y="481966"/>
            <a:ext cx="13167360" cy="13716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dirty="0"/>
              <a:t>Things can get really bad</a:t>
            </a:r>
          </a:p>
        </p:txBody>
      </p:sp>
      <p:sp>
        <p:nvSpPr>
          <p:cNvPr id="14" name="Title 1"/>
          <p:cNvSpPr>
            <a:spLocks noGrp="1"/>
          </p:cNvSpPr>
          <p:nvPr>
            <p:ph type="title"/>
          </p:nvPr>
        </p:nvSpPr>
        <p:spPr>
          <a:xfrm>
            <a:off x="731520" y="6432614"/>
            <a:ext cx="13167360" cy="1371600"/>
          </a:xfrm>
        </p:spPr>
        <p:txBody>
          <a:bodyPr>
            <a:normAutofit/>
          </a:bodyPr>
          <a:lstStyle/>
          <a:p>
            <a:r>
              <a:rPr lang="en-US" dirty="0"/>
              <a:t>The lack of “safety wheels”</a:t>
            </a:r>
          </a:p>
        </p:txBody>
      </p:sp>
      <p:pic>
        <p:nvPicPr>
          <p:cNvPr id="9" name="video_war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2797"/>
          <a:stretch/>
        </p:blipFill>
        <p:spPr>
          <a:xfrm flipV="1">
            <a:off x="1752631" y="1817107"/>
            <a:ext cx="3780323" cy="3840480"/>
          </a:xfrm>
          <a:prstGeom prst="rect">
            <a:avLst/>
          </a:prstGeom>
          <a:ln>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94060930"/>
      </p:ext>
    </p:extLst>
  </p:cSld>
  <p:clrMapOvr>
    <a:masterClrMapping/>
  </p:clrMapOvr>
  <mc:AlternateContent xmlns:mc="http://schemas.openxmlformats.org/markup-compatibility/2006" xmlns:p14="http://schemas.microsoft.com/office/powerpoint/2010/main">
    <mc:Choice Requires="p14">
      <p:transition spd="slow" p14:dur="2000" advTm="78043"/>
    </mc:Choice>
    <mc:Fallback xmlns="">
      <p:transition spd="slow" advTm="7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872" y="4936"/>
            <a:ext cx="12036856" cy="8184570"/>
          </a:xfrm>
          <a:prstGeom prst="rect">
            <a:avLst/>
          </a:prstGeom>
        </p:spPr>
      </p:pic>
    </p:spTree>
    <p:extLst>
      <p:ext uri="{BB962C8B-B14F-4D97-AF65-F5344CB8AC3E}">
        <p14:creationId xmlns:p14="http://schemas.microsoft.com/office/powerpoint/2010/main" val="3327325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31520" y="3103240"/>
            <a:ext cx="13167360" cy="1371600"/>
          </a:xfrm>
        </p:spPr>
        <p:txBody>
          <a:bodyPr>
            <a:noAutofit/>
          </a:bodyPr>
          <a:lstStyle/>
          <a:p>
            <a:r>
              <a:rPr lang="en-US" sz="10000" dirty="0"/>
              <a:t>Thank You!</a:t>
            </a:r>
          </a:p>
        </p:txBody>
      </p:sp>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49248" y="5908116"/>
            <a:ext cx="1737360" cy="1828800"/>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p:cNvSpPr txBox="1"/>
          <p:nvPr/>
        </p:nvSpPr>
        <p:spPr>
          <a:xfrm>
            <a:off x="866898" y="7688417"/>
            <a:ext cx="502061" cy="492443"/>
          </a:xfrm>
          <a:prstGeom prst="rect">
            <a:avLst/>
          </a:prstGeom>
          <a:noFill/>
        </p:spPr>
        <p:txBody>
          <a:bodyPr wrap="none" rtlCol="0">
            <a:spAutoFit/>
          </a:bodyPr>
          <a:lstStyle/>
          <a:p>
            <a:r>
              <a:rPr lang="en-US" sz="2600" dirty="0"/>
              <a:t>Eli</a:t>
            </a:r>
            <a:endParaRPr lang="en-US" sz="2600" dirty="0">
              <a:latin typeface="Calibri" panose="020F0502020204030204" pitchFamily="34" charset="0"/>
              <a:cs typeface="Times New Roman" panose="02020603050405020304" pitchFamily="18" charset="0"/>
            </a:endParaRPr>
          </a:p>
        </p:txBody>
      </p:sp>
      <p:pic>
        <p:nvPicPr>
          <p:cNvPr id="11" name="Picture 10"/>
          <p:cNvPicPr>
            <a:picLocks/>
          </p:cNvPicPr>
          <p:nvPr/>
        </p:nvPicPr>
        <p:blipFill>
          <a:blip r:embed="rId5">
            <a:extLst>
              <a:ext uri="{28A0092B-C50C-407E-A947-70E740481C1C}">
                <a14:useLocalDpi xmlns:a14="http://schemas.microsoft.com/office/drawing/2010/main" val="0"/>
              </a:ext>
            </a:extLst>
          </a:blip>
          <a:stretch>
            <a:fillRect/>
          </a:stretch>
        </p:blipFill>
        <p:spPr>
          <a:xfrm>
            <a:off x="3853420" y="5908116"/>
            <a:ext cx="1737360" cy="1828800"/>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p:cNvSpPr txBox="1"/>
          <p:nvPr/>
        </p:nvSpPr>
        <p:spPr>
          <a:xfrm>
            <a:off x="4191804" y="7688417"/>
            <a:ext cx="1111202" cy="492443"/>
          </a:xfrm>
          <a:prstGeom prst="rect">
            <a:avLst/>
          </a:prstGeom>
          <a:noFill/>
        </p:spPr>
        <p:txBody>
          <a:bodyPr wrap="none" rtlCol="0">
            <a:spAutoFit/>
          </a:bodyPr>
          <a:lstStyle/>
          <a:p>
            <a:r>
              <a:rPr lang="en-US" sz="2600" dirty="0">
                <a:latin typeface="Calibri" panose="020F0502020204030204" pitchFamily="34" charset="0"/>
                <a:cs typeface="Times New Roman" panose="02020603050405020304" pitchFamily="18" charset="0"/>
              </a:rPr>
              <a:t>Philipp</a:t>
            </a:r>
          </a:p>
        </p:txBody>
      </p:sp>
      <p:pic>
        <p:nvPicPr>
          <p:cNvPr id="12" name="Picture 11"/>
          <p:cNvPicPr>
            <a:picLocks/>
          </p:cNvPicPr>
          <p:nvPr/>
        </p:nvPicPr>
        <p:blipFill>
          <a:blip r:embed="rId6">
            <a:extLst>
              <a:ext uri="{28A0092B-C50C-407E-A947-70E740481C1C}">
                <a14:useLocalDpi xmlns:a14="http://schemas.microsoft.com/office/drawing/2010/main" val="0"/>
              </a:ext>
            </a:extLst>
          </a:blip>
          <a:stretch>
            <a:fillRect/>
          </a:stretch>
        </p:blipFill>
        <p:spPr>
          <a:xfrm>
            <a:off x="5721856" y="5908116"/>
            <a:ext cx="1737360" cy="1828800"/>
          </a:xfrm>
          <a:prstGeom prst="rect">
            <a:avLst/>
          </a:prstGeom>
          <a:ln>
            <a:solidFill>
              <a:schemeClr val="tx1"/>
            </a:solidFill>
          </a:ln>
          <a:effectLst>
            <a:outerShdw blurRad="50800" dist="38100" dir="2700000" algn="tl" rotWithShape="0">
              <a:prstClr val="black">
                <a:alpha val="40000"/>
              </a:prstClr>
            </a:outerShdw>
          </a:effectLst>
        </p:spPr>
      </p:pic>
      <p:sp>
        <p:nvSpPr>
          <p:cNvPr id="18" name="TextBox 17"/>
          <p:cNvSpPr txBox="1"/>
          <p:nvPr/>
        </p:nvSpPr>
        <p:spPr>
          <a:xfrm>
            <a:off x="5969565" y="7688417"/>
            <a:ext cx="1241943" cy="492443"/>
          </a:xfrm>
          <a:prstGeom prst="rect">
            <a:avLst/>
          </a:prstGeom>
          <a:noFill/>
        </p:spPr>
        <p:txBody>
          <a:bodyPr wrap="none" rtlCol="0">
            <a:spAutoFit/>
          </a:bodyPr>
          <a:lstStyle/>
          <a:p>
            <a:r>
              <a:rPr lang="en-US" sz="2600" dirty="0" err="1">
                <a:latin typeface="Calibri" panose="020F0502020204030204" pitchFamily="34" charset="0"/>
                <a:cs typeface="Times New Roman" panose="02020603050405020304" pitchFamily="18" charset="0"/>
              </a:rPr>
              <a:t>Alyosha</a:t>
            </a:r>
            <a:endParaRPr lang="en-US" sz="2600" dirty="0">
              <a:latin typeface="Calibri" panose="020F0502020204030204" pitchFamily="34" charset="0"/>
              <a:cs typeface="Times New Roman" panose="02020603050405020304" pitchFamily="18" charset="0"/>
            </a:endParaRPr>
          </a:p>
        </p:txBody>
      </p:sp>
      <p:pic>
        <p:nvPicPr>
          <p:cNvPr id="20" name="Picture 3" descr="C:\Users\Junyan\Desktop\ind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23872" y="5832557"/>
            <a:ext cx="2064136" cy="20641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525200" y="5900429"/>
            <a:ext cx="1998672" cy="19986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7684" y="5857824"/>
            <a:ext cx="1604660" cy="1929384"/>
          </a:xfrm>
          <a:prstGeom prst="rect">
            <a:avLst/>
          </a:prstGeom>
        </p:spPr>
      </p:pic>
      <p:sp>
        <p:nvSpPr>
          <p:cNvPr id="13" name="TextBox 12"/>
          <p:cNvSpPr txBox="1"/>
          <p:nvPr/>
        </p:nvSpPr>
        <p:spPr>
          <a:xfrm>
            <a:off x="2264471" y="7688417"/>
            <a:ext cx="1336391" cy="492443"/>
          </a:xfrm>
          <a:prstGeom prst="rect">
            <a:avLst/>
          </a:prstGeom>
          <a:noFill/>
        </p:spPr>
        <p:txBody>
          <a:bodyPr wrap="none" rtlCol="0">
            <a:spAutoFit/>
          </a:bodyPr>
          <a:lstStyle/>
          <a:p>
            <a:r>
              <a:rPr lang="en-US" sz="2600" dirty="0"/>
              <a:t>Yong Jae</a:t>
            </a:r>
            <a:endParaRPr lang="en-US" sz="2600" dirty="0">
              <a:latin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535812" y="6136278"/>
            <a:ext cx="1886780" cy="1415085"/>
          </a:xfrm>
          <a:prstGeom prst="rect">
            <a:avLst/>
          </a:prstGeom>
          <a:ln>
            <a:solidFill>
              <a:schemeClr val="tx1"/>
            </a:solidFill>
          </a:ln>
          <a:effectLst>
            <a:outerShdw blurRad="50800" dist="38100" dir="2700000" algn="tl" rotWithShape="0">
              <a:prstClr val="black">
                <a:alpha val="40000"/>
              </a:prstClr>
            </a:outerShdw>
          </a:effectLst>
        </p:spPr>
      </p:pic>
      <p:sp>
        <p:nvSpPr>
          <p:cNvPr id="29" name="TextBox 28"/>
          <p:cNvSpPr txBox="1"/>
          <p:nvPr/>
        </p:nvSpPr>
        <p:spPr>
          <a:xfrm>
            <a:off x="7786544" y="7737157"/>
            <a:ext cx="1385316" cy="492443"/>
          </a:xfrm>
          <a:prstGeom prst="rect">
            <a:avLst/>
          </a:prstGeom>
          <a:noFill/>
        </p:spPr>
        <p:txBody>
          <a:bodyPr wrap="none" rtlCol="0">
            <a:spAutoFit/>
          </a:bodyPr>
          <a:lstStyle/>
          <a:p>
            <a:r>
              <a:rPr lang="en-US" sz="2600" dirty="0">
                <a:latin typeface="Calibri" panose="020F0502020204030204" pitchFamily="34" charset="0"/>
                <a:cs typeface="Times New Roman" panose="02020603050405020304" pitchFamily="18" charset="0"/>
              </a:rPr>
              <a:t>Aquarius</a:t>
            </a:r>
          </a:p>
        </p:txBody>
      </p:sp>
    </p:spTree>
    <p:extLst>
      <p:ext uri="{BB962C8B-B14F-4D97-AF65-F5344CB8AC3E}">
        <p14:creationId xmlns:p14="http://schemas.microsoft.com/office/powerpoint/2010/main" val="280693830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38270" y="2026568"/>
            <a:ext cx="3705722" cy="3286711"/>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b="441"/>
          <a:stretch/>
        </p:blipFill>
        <p:spPr>
          <a:xfrm>
            <a:off x="11012703" y="2275960"/>
            <a:ext cx="3156857" cy="22860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dirty="0"/>
              <a:t>Adding the “safety wheels”</a:t>
            </a:r>
          </a:p>
        </p:txBody>
      </p:sp>
      <p:sp>
        <p:nvSpPr>
          <p:cNvPr id="11" name="Rounded Rectangle 10"/>
          <p:cNvSpPr/>
          <p:nvPr/>
        </p:nvSpPr>
        <p:spPr>
          <a:xfrm>
            <a:off x="5697105" y="2131040"/>
            <a:ext cx="3609682" cy="2224191"/>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Image Editing Program</a:t>
            </a:r>
          </a:p>
        </p:txBody>
      </p:sp>
      <p:sp>
        <p:nvSpPr>
          <p:cNvPr id="9" name="Right Arrow 8"/>
          <p:cNvSpPr/>
          <p:nvPr/>
        </p:nvSpPr>
        <p:spPr>
          <a:xfrm>
            <a:off x="9701452" y="3087282"/>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2" name="Right Arrow 11"/>
          <p:cNvSpPr/>
          <p:nvPr/>
        </p:nvSpPr>
        <p:spPr>
          <a:xfrm>
            <a:off x="4378871" y="2919968"/>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3" name="Right Arrow 12"/>
          <p:cNvSpPr/>
          <p:nvPr/>
        </p:nvSpPr>
        <p:spPr>
          <a:xfrm rot="16200000">
            <a:off x="7040162" y="4632801"/>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21" name="TextBox 20"/>
          <p:cNvSpPr txBox="1"/>
          <p:nvPr/>
        </p:nvSpPr>
        <p:spPr>
          <a:xfrm flipH="1">
            <a:off x="6349818" y="5531356"/>
            <a:ext cx="2304256" cy="646331"/>
          </a:xfrm>
          <a:prstGeom prst="rect">
            <a:avLst/>
          </a:prstGeom>
          <a:noFill/>
        </p:spPr>
        <p:txBody>
          <a:bodyPr wrap="square" rtlCol="0">
            <a:spAutoFit/>
          </a:bodyPr>
          <a:lstStyle/>
          <a:p>
            <a:r>
              <a:rPr lang="en-US" sz="3600" dirty="0"/>
              <a:t>User Input</a:t>
            </a:r>
          </a:p>
        </p:txBody>
      </p:sp>
      <p:sp>
        <p:nvSpPr>
          <p:cNvPr id="23" name="TextBox 22"/>
          <p:cNvSpPr txBox="1"/>
          <p:nvPr/>
        </p:nvSpPr>
        <p:spPr>
          <a:xfrm flipH="1">
            <a:off x="752331" y="4494181"/>
            <a:ext cx="2889106" cy="646331"/>
          </a:xfrm>
          <a:prstGeom prst="rect">
            <a:avLst/>
          </a:prstGeom>
          <a:noFill/>
        </p:spPr>
        <p:txBody>
          <a:bodyPr wrap="square" rtlCol="0">
            <a:spAutoFit/>
          </a:bodyPr>
          <a:lstStyle/>
          <a:p>
            <a:pPr algn="ctr"/>
            <a:r>
              <a:rPr lang="en-US" sz="3600" dirty="0"/>
              <a:t>Input Photo</a:t>
            </a:r>
          </a:p>
        </p:txBody>
      </p:sp>
      <p:sp>
        <p:nvSpPr>
          <p:cNvPr id="26" name="TextBox 25"/>
          <p:cNvSpPr txBox="1"/>
          <p:nvPr/>
        </p:nvSpPr>
        <p:spPr>
          <a:xfrm flipH="1">
            <a:off x="11146578" y="4494181"/>
            <a:ext cx="2889106" cy="646331"/>
          </a:xfrm>
          <a:prstGeom prst="rect">
            <a:avLst/>
          </a:prstGeom>
          <a:noFill/>
        </p:spPr>
        <p:txBody>
          <a:bodyPr wrap="square" rtlCol="0">
            <a:spAutoFit/>
          </a:bodyPr>
          <a:lstStyle/>
          <a:p>
            <a:r>
              <a:rPr lang="en-US" sz="3600" dirty="0"/>
              <a:t>Output Result</a:t>
            </a:r>
          </a:p>
        </p:txBody>
      </p:sp>
      <p:pic>
        <p:nvPicPr>
          <p:cNvPr id="27" name="Picture 26"/>
          <p:cNvPicPr>
            <a:picLocks noChangeAspect="1"/>
          </p:cNvPicPr>
          <p:nvPr/>
        </p:nvPicPr>
        <p:blipFill>
          <a:blip r:embed="rId5"/>
          <a:stretch>
            <a:fillRect/>
          </a:stretch>
        </p:blipFill>
        <p:spPr>
          <a:xfrm>
            <a:off x="618456" y="2275960"/>
            <a:ext cx="3156857" cy="2286000"/>
          </a:xfrm>
          <a:prstGeom prst="rect">
            <a:avLst/>
          </a:prstGeom>
          <a:ln>
            <a:solidFill>
              <a:schemeClr val="tx1"/>
            </a:solidFill>
          </a:ln>
          <a:effectLst>
            <a:outerShdw blurRad="50800" dist="38100" dir="2700000" algn="tl" rotWithShape="0">
              <a:prstClr val="black">
                <a:alpha val="40000"/>
              </a:prstClr>
            </a:outerShdw>
          </a:effectLst>
        </p:spPr>
      </p:pic>
      <p:sp>
        <p:nvSpPr>
          <p:cNvPr id="5" name="Freeform 4"/>
          <p:cNvSpPr/>
          <p:nvPr/>
        </p:nvSpPr>
        <p:spPr>
          <a:xfrm>
            <a:off x="618456" y="2448892"/>
            <a:ext cx="1743086" cy="2035916"/>
          </a:xfrm>
          <a:custGeom>
            <a:avLst/>
            <a:gdLst>
              <a:gd name="connsiteX0" fmla="*/ 189782 w 1743086"/>
              <a:gd name="connsiteY0" fmla="*/ 172610 h 2035916"/>
              <a:gd name="connsiteX1" fmla="*/ 879895 w 1743086"/>
              <a:gd name="connsiteY1" fmla="*/ 17335 h 2035916"/>
              <a:gd name="connsiteX2" fmla="*/ 931653 w 1743086"/>
              <a:gd name="connsiteY2" fmla="*/ 82 h 2035916"/>
              <a:gd name="connsiteX3" fmla="*/ 1121434 w 1743086"/>
              <a:gd name="connsiteY3" fmla="*/ 34588 h 2035916"/>
              <a:gd name="connsiteX4" fmla="*/ 1224951 w 1743086"/>
              <a:gd name="connsiteY4" fmla="*/ 103599 h 2035916"/>
              <a:gd name="connsiteX5" fmla="*/ 1276710 w 1743086"/>
              <a:gd name="connsiteY5" fmla="*/ 138105 h 2035916"/>
              <a:gd name="connsiteX6" fmla="*/ 1311215 w 1743086"/>
              <a:gd name="connsiteY6" fmla="*/ 189863 h 2035916"/>
              <a:gd name="connsiteX7" fmla="*/ 1328468 w 1743086"/>
              <a:gd name="connsiteY7" fmla="*/ 241622 h 2035916"/>
              <a:gd name="connsiteX8" fmla="*/ 1397480 w 1743086"/>
              <a:gd name="connsiteY8" fmla="*/ 345139 h 2035916"/>
              <a:gd name="connsiteX9" fmla="*/ 1431985 w 1743086"/>
              <a:gd name="connsiteY9" fmla="*/ 396897 h 2035916"/>
              <a:gd name="connsiteX10" fmla="*/ 1483744 w 1743086"/>
              <a:gd name="connsiteY10" fmla="*/ 448656 h 2035916"/>
              <a:gd name="connsiteX11" fmla="*/ 1500997 w 1743086"/>
              <a:gd name="connsiteY11" fmla="*/ 500414 h 2035916"/>
              <a:gd name="connsiteX12" fmla="*/ 1570008 w 1743086"/>
              <a:gd name="connsiteY12" fmla="*/ 603931 h 2035916"/>
              <a:gd name="connsiteX13" fmla="*/ 1656272 w 1743086"/>
              <a:gd name="connsiteY13" fmla="*/ 759207 h 2035916"/>
              <a:gd name="connsiteX14" fmla="*/ 1690778 w 1743086"/>
              <a:gd name="connsiteY14" fmla="*/ 810965 h 2035916"/>
              <a:gd name="connsiteX15" fmla="*/ 1708031 w 1743086"/>
              <a:gd name="connsiteY15" fmla="*/ 1345803 h 2035916"/>
              <a:gd name="connsiteX16" fmla="*/ 1673525 w 1743086"/>
              <a:gd name="connsiteY16" fmla="*/ 1397561 h 2035916"/>
              <a:gd name="connsiteX17" fmla="*/ 1621766 w 1743086"/>
              <a:gd name="connsiteY17" fmla="*/ 1501078 h 2035916"/>
              <a:gd name="connsiteX18" fmla="*/ 1570008 w 1743086"/>
              <a:gd name="connsiteY18" fmla="*/ 1535584 h 2035916"/>
              <a:gd name="connsiteX19" fmla="*/ 1466491 w 1743086"/>
              <a:gd name="connsiteY19" fmla="*/ 1604595 h 2035916"/>
              <a:gd name="connsiteX20" fmla="*/ 1449238 w 1743086"/>
              <a:gd name="connsiteY20" fmla="*/ 1656354 h 2035916"/>
              <a:gd name="connsiteX21" fmla="*/ 1345721 w 1743086"/>
              <a:gd name="connsiteY21" fmla="*/ 1725365 h 2035916"/>
              <a:gd name="connsiteX22" fmla="*/ 1293963 w 1743086"/>
              <a:gd name="connsiteY22" fmla="*/ 1759871 h 2035916"/>
              <a:gd name="connsiteX23" fmla="*/ 1190446 w 1743086"/>
              <a:gd name="connsiteY23" fmla="*/ 1811629 h 2035916"/>
              <a:gd name="connsiteX24" fmla="*/ 1173193 w 1743086"/>
              <a:gd name="connsiteY24" fmla="*/ 1863388 h 2035916"/>
              <a:gd name="connsiteX25" fmla="*/ 1121434 w 1743086"/>
              <a:gd name="connsiteY25" fmla="*/ 1880641 h 2035916"/>
              <a:gd name="connsiteX26" fmla="*/ 1052423 w 1743086"/>
              <a:gd name="connsiteY26" fmla="*/ 1915146 h 2035916"/>
              <a:gd name="connsiteX27" fmla="*/ 948906 w 1743086"/>
              <a:gd name="connsiteY27" fmla="*/ 1984158 h 2035916"/>
              <a:gd name="connsiteX28" fmla="*/ 759125 w 1743086"/>
              <a:gd name="connsiteY28" fmla="*/ 2035916 h 2035916"/>
              <a:gd name="connsiteX29" fmla="*/ 431321 w 1743086"/>
              <a:gd name="connsiteY29" fmla="*/ 2018663 h 2035916"/>
              <a:gd name="connsiteX30" fmla="*/ 327804 w 1743086"/>
              <a:gd name="connsiteY30" fmla="*/ 1966905 h 2035916"/>
              <a:gd name="connsiteX31" fmla="*/ 276046 w 1743086"/>
              <a:gd name="connsiteY31" fmla="*/ 1915146 h 2035916"/>
              <a:gd name="connsiteX32" fmla="*/ 224287 w 1743086"/>
              <a:gd name="connsiteY32" fmla="*/ 1880641 h 2035916"/>
              <a:gd name="connsiteX33" fmla="*/ 189782 w 1743086"/>
              <a:gd name="connsiteY33" fmla="*/ 1828882 h 2035916"/>
              <a:gd name="connsiteX34" fmla="*/ 155276 w 1743086"/>
              <a:gd name="connsiteY34" fmla="*/ 1725365 h 2035916"/>
              <a:gd name="connsiteX35" fmla="*/ 138023 w 1743086"/>
              <a:gd name="connsiteY35" fmla="*/ 1673607 h 2035916"/>
              <a:gd name="connsiteX36" fmla="*/ 120770 w 1743086"/>
              <a:gd name="connsiteY36" fmla="*/ 1621848 h 2035916"/>
              <a:gd name="connsiteX37" fmla="*/ 103517 w 1743086"/>
              <a:gd name="connsiteY37" fmla="*/ 1570090 h 2035916"/>
              <a:gd name="connsiteX38" fmla="*/ 51759 w 1743086"/>
              <a:gd name="connsiteY38" fmla="*/ 1225033 h 2035916"/>
              <a:gd name="connsiteX39" fmla="*/ 34506 w 1743086"/>
              <a:gd name="connsiteY39" fmla="*/ 1087010 h 2035916"/>
              <a:gd name="connsiteX40" fmla="*/ 0 w 1743086"/>
              <a:gd name="connsiteY40" fmla="*/ 828218 h 2035916"/>
              <a:gd name="connsiteX41" fmla="*/ 17253 w 1743086"/>
              <a:gd name="connsiteY41" fmla="*/ 414150 h 2035916"/>
              <a:gd name="connsiteX42" fmla="*/ 34506 w 1743086"/>
              <a:gd name="connsiteY42" fmla="*/ 362391 h 2035916"/>
              <a:gd name="connsiteX43" fmla="*/ 103517 w 1743086"/>
              <a:gd name="connsiteY43" fmla="*/ 345139 h 2035916"/>
              <a:gd name="connsiteX44" fmla="*/ 155276 w 1743086"/>
              <a:gd name="connsiteY44" fmla="*/ 310633 h 2035916"/>
              <a:gd name="connsiteX45" fmla="*/ 327804 w 1743086"/>
              <a:gd name="connsiteY45" fmla="*/ 258874 h 2035916"/>
              <a:gd name="connsiteX46" fmla="*/ 431321 w 1743086"/>
              <a:gd name="connsiteY46" fmla="*/ 207116 h 2035916"/>
              <a:gd name="connsiteX47" fmla="*/ 465827 w 1743086"/>
              <a:gd name="connsiteY47" fmla="*/ 207116 h 203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43086" h="2035916">
                <a:moveTo>
                  <a:pt x="189782" y="172610"/>
                </a:moveTo>
                <a:lnTo>
                  <a:pt x="879895" y="17335"/>
                </a:lnTo>
                <a:cubicBezTo>
                  <a:pt x="897608" y="13216"/>
                  <a:pt x="913513" y="-1214"/>
                  <a:pt x="931653" y="82"/>
                </a:cubicBezTo>
                <a:cubicBezTo>
                  <a:pt x="995787" y="4663"/>
                  <a:pt x="1058174" y="23086"/>
                  <a:pt x="1121434" y="34588"/>
                </a:cubicBezTo>
                <a:lnTo>
                  <a:pt x="1224951" y="103599"/>
                </a:lnTo>
                <a:lnTo>
                  <a:pt x="1276710" y="138105"/>
                </a:lnTo>
                <a:cubicBezTo>
                  <a:pt x="1288212" y="155358"/>
                  <a:pt x="1301942" y="171317"/>
                  <a:pt x="1311215" y="189863"/>
                </a:cubicBezTo>
                <a:cubicBezTo>
                  <a:pt x="1319348" y="206129"/>
                  <a:pt x="1319636" y="225724"/>
                  <a:pt x="1328468" y="241622"/>
                </a:cubicBezTo>
                <a:cubicBezTo>
                  <a:pt x="1348608" y="277874"/>
                  <a:pt x="1374476" y="310633"/>
                  <a:pt x="1397480" y="345139"/>
                </a:cubicBezTo>
                <a:cubicBezTo>
                  <a:pt x="1408982" y="362392"/>
                  <a:pt x="1417323" y="382235"/>
                  <a:pt x="1431985" y="396897"/>
                </a:cubicBezTo>
                <a:lnTo>
                  <a:pt x="1483744" y="448656"/>
                </a:lnTo>
                <a:cubicBezTo>
                  <a:pt x="1489495" y="465909"/>
                  <a:pt x="1492165" y="484517"/>
                  <a:pt x="1500997" y="500414"/>
                </a:cubicBezTo>
                <a:cubicBezTo>
                  <a:pt x="1521137" y="536666"/>
                  <a:pt x="1570008" y="603931"/>
                  <a:pt x="1570008" y="603931"/>
                </a:cubicBezTo>
                <a:cubicBezTo>
                  <a:pt x="1600375" y="695032"/>
                  <a:pt x="1577174" y="640560"/>
                  <a:pt x="1656272" y="759207"/>
                </a:cubicBezTo>
                <a:lnTo>
                  <a:pt x="1690778" y="810965"/>
                </a:lnTo>
                <a:cubicBezTo>
                  <a:pt x="1764777" y="1032967"/>
                  <a:pt x="1750499" y="949428"/>
                  <a:pt x="1708031" y="1345803"/>
                </a:cubicBezTo>
                <a:cubicBezTo>
                  <a:pt x="1705822" y="1366420"/>
                  <a:pt x="1685027" y="1380308"/>
                  <a:pt x="1673525" y="1397561"/>
                </a:cubicBezTo>
                <a:cubicBezTo>
                  <a:pt x="1659492" y="1439659"/>
                  <a:pt x="1655212" y="1467632"/>
                  <a:pt x="1621766" y="1501078"/>
                </a:cubicBezTo>
                <a:cubicBezTo>
                  <a:pt x="1607104" y="1515740"/>
                  <a:pt x="1587261" y="1524082"/>
                  <a:pt x="1570008" y="1535584"/>
                </a:cubicBezTo>
                <a:cubicBezTo>
                  <a:pt x="1461107" y="1698933"/>
                  <a:pt x="1625651" y="1477265"/>
                  <a:pt x="1466491" y="1604595"/>
                </a:cubicBezTo>
                <a:cubicBezTo>
                  <a:pt x="1452290" y="1615956"/>
                  <a:pt x="1462098" y="1643494"/>
                  <a:pt x="1449238" y="1656354"/>
                </a:cubicBezTo>
                <a:cubicBezTo>
                  <a:pt x="1419914" y="1685678"/>
                  <a:pt x="1380227" y="1702361"/>
                  <a:pt x="1345721" y="1725365"/>
                </a:cubicBezTo>
                <a:cubicBezTo>
                  <a:pt x="1328468" y="1736867"/>
                  <a:pt x="1313634" y="1753314"/>
                  <a:pt x="1293963" y="1759871"/>
                </a:cubicBezTo>
                <a:cubicBezTo>
                  <a:pt x="1222533" y="1783681"/>
                  <a:pt x="1257336" y="1767036"/>
                  <a:pt x="1190446" y="1811629"/>
                </a:cubicBezTo>
                <a:cubicBezTo>
                  <a:pt x="1184695" y="1828882"/>
                  <a:pt x="1186053" y="1850528"/>
                  <a:pt x="1173193" y="1863388"/>
                </a:cubicBezTo>
                <a:cubicBezTo>
                  <a:pt x="1160333" y="1876248"/>
                  <a:pt x="1138150" y="1873477"/>
                  <a:pt x="1121434" y="1880641"/>
                </a:cubicBezTo>
                <a:cubicBezTo>
                  <a:pt x="1097795" y="1890772"/>
                  <a:pt x="1074477" y="1901914"/>
                  <a:pt x="1052423" y="1915146"/>
                </a:cubicBezTo>
                <a:cubicBezTo>
                  <a:pt x="1016862" y="1936483"/>
                  <a:pt x="988249" y="1971044"/>
                  <a:pt x="948906" y="1984158"/>
                </a:cubicBezTo>
                <a:cubicBezTo>
                  <a:pt x="817570" y="2027936"/>
                  <a:pt x="881055" y="2011530"/>
                  <a:pt x="759125" y="2035916"/>
                </a:cubicBezTo>
                <a:cubicBezTo>
                  <a:pt x="649857" y="2030165"/>
                  <a:pt x="540291" y="2028569"/>
                  <a:pt x="431321" y="2018663"/>
                </a:cubicBezTo>
                <a:cubicBezTo>
                  <a:pt x="396388" y="2015487"/>
                  <a:pt x="353083" y="1987970"/>
                  <a:pt x="327804" y="1966905"/>
                </a:cubicBezTo>
                <a:cubicBezTo>
                  <a:pt x="309060" y="1951285"/>
                  <a:pt x="294790" y="1930766"/>
                  <a:pt x="276046" y="1915146"/>
                </a:cubicBezTo>
                <a:cubicBezTo>
                  <a:pt x="260117" y="1901872"/>
                  <a:pt x="241540" y="1892143"/>
                  <a:pt x="224287" y="1880641"/>
                </a:cubicBezTo>
                <a:cubicBezTo>
                  <a:pt x="212785" y="1863388"/>
                  <a:pt x="198203" y="1847830"/>
                  <a:pt x="189782" y="1828882"/>
                </a:cubicBezTo>
                <a:cubicBezTo>
                  <a:pt x="175010" y="1795645"/>
                  <a:pt x="166778" y="1759871"/>
                  <a:pt x="155276" y="1725365"/>
                </a:cubicBezTo>
                <a:lnTo>
                  <a:pt x="138023" y="1673607"/>
                </a:lnTo>
                <a:lnTo>
                  <a:pt x="120770" y="1621848"/>
                </a:lnTo>
                <a:lnTo>
                  <a:pt x="103517" y="1570090"/>
                </a:lnTo>
                <a:cubicBezTo>
                  <a:pt x="68812" y="1188316"/>
                  <a:pt x="110606" y="1558497"/>
                  <a:pt x="51759" y="1225033"/>
                </a:cubicBezTo>
                <a:cubicBezTo>
                  <a:pt x="43701" y="1179373"/>
                  <a:pt x="40634" y="1132969"/>
                  <a:pt x="34506" y="1087010"/>
                </a:cubicBezTo>
                <a:cubicBezTo>
                  <a:pt x="-13114" y="729861"/>
                  <a:pt x="49445" y="1223775"/>
                  <a:pt x="0" y="828218"/>
                </a:cubicBezTo>
                <a:cubicBezTo>
                  <a:pt x="5751" y="690195"/>
                  <a:pt x="7048" y="551915"/>
                  <a:pt x="17253" y="414150"/>
                </a:cubicBezTo>
                <a:cubicBezTo>
                  <a:pt x="18596" y="396013"/>
                  <a:pt x="20305" y="373752"/>
                  <a:pt x="34506" y="362391"/>
                </a:cubicBezTo>
                <a:cubicBezTo>
                  <a:pt x="53022" y="347579"/>
                  <a:pt x="80513" y="350890"/>
                  <a:pt x="103517" y="345139"/>
                </a:cubicBezTo>
                <a:cubicBezTo>
                  <a:pt x="120770" y="333637"/>
                  <a:pt x="136328" y="319055"/>
                  <a:pt x="155276" y="310633"/>
                </a:cubicBezTo>
                <a:cubicBezTo>
                  <a:pt x="209281" y="286631"/>
                  <a:pt x="270449" y="273213"/>
                  <a:pt x="327804" y="258874"/>
                </a:cubicBezTo>
                <a:cubicBezTo>
                  <a:pt x="371424" y="229795"/>
                  <a:pt x="380302" y="217320"/>
                  <a:pt x="431321" y="207116"/>
                </a:cubicBezTo>
                <a:cubicBezTo>
                  <a:pt x="442600" y="204860"/>
                  <a:pt x="454325" y="207116"/>
                  <a:pt x="465827" y="20711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16200000">
            <a:off x="12129346" y="5669975"/>
            <a:ext cx="923569" cy="646331"/>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6" name="Rounded Rectangle 15"/>
          <p:cNvSpPr/>
          <p:nvPr/>
        </p:nvSpPr>
        <p:spPr>
          <a:xfrm>
            <a:off x="10753429" y="6602624"/>
            <a:ext cx="3675404" cy="1512218"/>
          </a:xfrm>
          <a:prstGeom prst="round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Natural Image Manifold</a:t>
            </a:r>
          </a:p>
        </p:txBody>
      </p:sp>
      <p:sp>
        <p:nvSpPr>
          <p:cNvPr id="17" name="Rectangle 16"/>
          <p:cNvSpPr/>
          <p:nvPr/>
        </p:nvSpPr>
        <p:spPr>
          <a:xfrm>
            <a:off x="520760" y="6208117"/>
            <a:ext cx="8377854" cy="1925152"/>
          </a:xfrm>
          <a:prstGeom prst="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3600"/>
              </a:lnSpc>
            </a:pPr>
            <a:r>
              <a:rPr lang="en-US" sz="4200" dirty="0">
                <a:solidFill>
                  <a:schemeClr val="tx1"/>
                </a:solidFill>
                <a:latin typeface="+mj-lt"/>
                <a:cs typeface="Times New Roman" panose="02020603050405020304" pitchFamily="18" charset="0"/>
              </a:rPr>
              <a:t>A desired output: </a:t>
            </a:r>
          </a:p>
          <a:p>
            <a:pPr marL="571500" indent="-571500">
              <a:lnSpc>
                <a:spcPts val="3600"/>
              </a:lnSpc>
              <a:buFont typeface="Wingdings" panose="05000000000000000000" pitchFamily="2" charset="2"/>
              <a:buChar char="§"/>
            </a:pPr>
            <a:r>
              <a:rPr lang="en-US" sz="4200" dirty="0">
                <a:solidFill>
                  <a:schemeClr val="bg1">
                    <a:lumMod val="50000"/>
                  </a:schemeClr>
                </a:solidFill>
                <a:latin typeface="+mj-lt"/>
                <a:cs typeface="Times New Roman" panose="02020603050405020304" pitchFamily="18" charset="0"/>
              </a:rPr>
              <a:t>stay close to the input.</a:t>
            </a:r>
          </a:p>
          <a:p>
            <a:pPr marL="571500" indent="-571500">
              <a:lnSpc>
                <a:spcPts val="3600"/>
              </a:lnSpc>
              <a:buFont typeface="Wingdings" panose="05000000000000000000" pitchFamily="2" charset="2"/>
              <a:buChar char="§"/>
            </a:pPr>
            <a:r>
              <a:rPr lang="en-US" sz="4200" dirty="0">
                <a:solidFill>
                  <a:schemeClr val="bg1">
                    <a:lumMod val="50000"/>
                  </a:schemeClr>
                </a:solidFill>
                <a:latin typeface="+mj-lt"/>
                <a:cs typeface="Times New Roman" panose="02020603050405020304" pitchFamily="18" charset="0"/>
              </a:rPr>
              <a:t>satisfy user’s constraint.</a:t>
            </a:r>
          </a:p>
          <a:p>
            <a:pPr marL="571500" indent="-571500">
              <a:lnSpc>
                <a:spcPts val="3600"/>
              </a:lnSpc>
              <a:buFont typeface="Wingdings" panose="05000000000000000000" pitchFamily="2" charset="2"/>
              <a:buChar char="§"/>
            </a:pPr>
            <a:r>
              <a:rPr lang="en-US" sz="4200" dirty="0">
                <a:solidFill>
                  <a:schemeClr val="tx1"/>
                </a:solidFill>
                <a:latin typeface="+mj-lt"/>
                <a:cs typeface="Times New Roman" panose="02020603050405020304" pitchFamily="18" charset="0"/>
              </a:rPr>
              <a:t>Lie on the natural image manifold</a:t>
            </a:r>
          </a:p>
        </p:txBody>
      </p:sp>
    </p:spTree>
    <p:custDataLst>
      <p:tags r:id="rId1"/>
    </p:custDataLst>
    <p:extLst>
      <p:ext uri="{BB962C8B-B14F-4D97-AF65-F5344CB8AC3E}">
        <p14:creationId xmlns:p14="http://schemas.microsoft.com/office/powerpoint/2010/main" val="269705948"/>
      </p:ext>
    </p:extLst>
  </p:cSld>
  <p:clrMapOvr>
    <a:masterClrMapping/>
  </p:clrMapOvr>
  <mc:AlternateContent xmlns:mc="http://schemas.openxmlformats.org/markup-compatibility/2006" xmlns:p14="http://schemas.microsoft.com/office/powerpoint/2010/main">
    <mc:Choice Requires="p14">
      <p:transition spd="slow" p14:dur="2000" advTm="39319"/>
    </mc:Choice>
    <mc:Fallback xmlns="">
      <p:transition spd="slow" advTm="39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Prior work: Heuristic-based</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097" y="1954560"/>
            <a:ext cx="4128279" cy="22860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1410544" y="7297036"/>
            <a:ext cx="4623385" cy="685800"/>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a:cs typeface="Times New Roman" pitchFamily="18" charset="0"/>
              </a:rPr>
              <a:t>Color</a:t>
            </a:r>
            <a:r>
              <a:rPr lang="en-US" sz="2800" i="1" dirty="0">
                <a:cs typeface="Times New Roman" pitchFamily="18" charset="0"/>
              </a:rPr>
              <a:t> [Reinhard et al. 2004]</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441" y="5033739"/>
            <a:ext cx="3477591" cy="22860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7028838" y="7297036"/>
            <a:ext cx="6066889" cy="685800"/>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a:cs typeface="Times New Roman" pitchFamily="18" charset="0"/>
              </a:rPr>
              <a:t>Color and Texture </a:t>
            </a:r>
            <a:r>
              <a:rPr lang="en-US" sz="2800" i="1" dirty="0">
                <a:cs typeface="Times New Roman" pitchFamily="18" charset="0"/>
              </a:rPr>
              <a:t>[</a:t>
            </a:r>
            <a:r>
              <a:rPr lang="en-US" sz="2800" dirty="0">
                <a:cs typeface="Times New Roman" pitchFamily="18" charset="0"/>
              </a:rPr>
              <a:t>Johnson </a:t>
            </a:r>
            <a:r>
              <a:rPr lang="en-US" sz="2800" i="1" dirty="0">
                <a:cs typeface="Times New Roman" pitchFamily="18" charset="0"/>
              </a:rPr>
              <a:t>et al. 2011]</a:t>
            </a:r>
          </a:p>
        </p:txBody>
      </p:sp>
      <p:grpSp>
        <p:nvGrpSpPr>
          <p:cNvPr id="8" name="Group 7"/>
          <p:cNvGrpSpPr/>
          <p:nvPr/>
        </p:nvGrpSpPr>
        <p:grpSpPr>
          <a:xfrm>
            <a:off x="6942418" y="5033739"/>
            <a:ext cx="6239728" cy="2286000"/>
            <a:chOff x="6934544" y="5033739"/>
            <a:chExt cx="6239728" cy="2286000"/>
          </a:xfrm>
        </p:grpSpPr>
        <p:pic>
          <p:nvPicPr>
            <p:cNvPr id="9" name="Picture 8"/>
            <p:cNvPicPr>
              <a:picLocks noChangeAspect="1"/>
            </p:cNvPicPr>
            <p:nvPr/>
          </p:nvPicPr>
          <p:blipFill>
            <a:blip r:embed="rId5"/>
            <a:stretch>
              <a:fillRect/>
            </a:stretch>
          </p:blipFill>
          <p:spPr>
            <a:xfrm>
              <a:off x="6934544" y="5033739"/>
              <a:ext cx="3041703" cy="22860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p:cNvPicPr>
            <p:nvPr/>
          </p:nvPicPr>
          <p:blipFill>
            <a:blip r:embed="rId6"/>
            <a:stretch>
              <a:fillRect/>
            </a:stretch>
          </p:blipFill>
          <p:spPr>
            <a:xfrm>
              <a:off x="10129320" y="5033739"/>
              <a:ext cx="3044952" cy="2286000"/>
            </a:xfrm>
            <a:prstGeom prst="rect">
              <a:avLst/>
            </a:prstGeom>
            <a:ln>
              <a:solidFill>
                <a:schemeClr val="tx1"/>
              </a:solidFill>
            </a:ln>
            <a:effectLst>
              <a:outerShdw blurRad="50800" dist="38100" dir="2700000" algn="tl" rotWithShape="0">
                <a:prstClr val="black">
                  <a:alpha val="40000"/>
                </a:prstClr>
              </a:outerShdw>
            </a:effectLst>
          </p:spPr>
        </p:pic>
      </p:grpSp>
      <p:sp>
        <p:nvSpPr>
          <p:cNvPr id="11" name="Title 1"/>
          <p:cNvSpPr txBox="1">
            <a:spLocks/>
          </p:cNvSpPr>
          <p:nvPr/>
        </p:nvSpPr>
        <p:spPr>
          <a:xfrm>
            <a:off x="1410544" y="4225592"/>
            <a:ext cx="4623385" cy="6858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a:cs typeface="Times New Roman" pitchFamily="18" charset="0"/>
              </a:rPr>
              <a:t>Gradient </a:t>
            </a:r>
            <a:r>
              <a:rPr lang="en-US" sz="2800" i="1" dirty="0">
                <a:cs typeface="Times New Roman" pitchFamily="18" charset="0"/>
              </a:rPr>
              <a:t>[</a:t>
            </a:r>
            <a:r>
              <a:rPr lang="en-US" sz="2800" dirty="0">
                <a:cs typeface="Times New Roman" pitchFamily="18" charset="0"/>
              </a:rPr>
              <a:t>Perez </a:t>
            </a:r>
            <a:r>
              <a:rPr lang="en-US" sz="2800" i="1" dirty="0">
                <a:cs typeface="Times New Roman" pitchFamily="18" charset="0"/>
              </a:rPr>
              <a:t>et al. 2003]</a:t>
            </a:r>
          </a:p>
        </p:txBody>
      </p:sp>
      <p:grpSp>
        <p:nvGrpSpPr>
          <p:cNvPr id="3" name="Group 2"/>
          <p:cNvGrpSpPr/>
          <p:nvPr/>
        </p:nvGrpSpPr>
        <p:grpSpPr>
          <a:xfrm>
            <a:off x="6942418" y="1954560"/>
            <a:ext cx="6239728" cy="2257028"/>
            <a:chOff x="6934544" y="1954560"/>
            <a:chExt cx="6239728" cy="2257028"/>
          </a:xfrm>
        </p:grpSpPr>
        <p:pic>
          <p:nvPicPr>
            <p:cNvPr id="12" name="Picture 11"/>
            <p:cNvPicPr>
              <a:picLocks/>
            </p:cNvPicPr>
            <p:nvPr/>
          </p:nvPicPr>
          <p:blipFill>
            <a:blip r:embed="rId7"/>
            <a:stretch>
              <a:fillRect/>
            </a:stretch>
          </p:blipFill>
          <p:spPr>
            <a:xfrm>
              <a:off x="6934544" y="1954560"/>
              <a:ext cx="3044952" cy="2242237"/>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p:cNvPicPr>
            <p:nvPr/>
          </p:nvPicPr>
          <p:blipFill>
            <a:blip r:embed="rId8"/>
            <a:stretch>
              <a:fillRect/>
            </a:stretch>
          </p:blipFill>
          <p:spPr>
            <a:xfrm>
              <a:off x="10129320" y="1971308"/>
              <a:ext cx="3044952" cy="2240280"/>
            </a:xfrm>
            <a:prstGeom prst="rect">
              <a:avLst/>
            </a:prstGeom>
            <a:ln>
              <a:solidFill>
                <a:schemeClr val="tx1"/>
              </a:solidFill>
            </a:ln>
            <a:effectLst>
              <a:outerShdw blurRad="50800" dist="38100" dir="2700000" algn="tl" rotWithShape="0">
                <a:prstClr val="black">
                  <a:alpha val="40000"/>
                </a:prstClr>
              </a:outerShdw>
            </a:effectLst>
          </p:spPr>
        </p:pic>
      </p:grpSp>
      <p:sp>
        <p:nvSpPr>
          <p:cNvPr id="16" name="Title 1"/>
          <p:cNvSpPr txBox="1">
            <a:spLocks/>
          </p:cNvSpPr>
          <p:nvPr/>
        </p:nvSpPr>
        <p:spPr>
          <a:xfrm>
            <a:off x="7160876" y="4225592"/>
            <a:ext cx="5802812" cy="685800"/>
          </a:xfrm>
          <a:prstGeom prst="rect">
            <a:avLst/>
          </a:prstGeom>
        </p:spPr>
        <p:txBody>
          <a:bodyPr vert="horz" lIns="146304" tIns="73152" rIns="146304" bIns="73152" rtlCol="0" anchor="ctr">
            <a:norm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r>
              <a:rPr lang="en-US" sz="2800" dirty="0">
                <a:cs typeface="Times New Roman" pitchFamily="18" charset="0"/>
              </a:rPr>
              <a:t>“Bleeding” artifacts </a:t>
            </a:r>
            <a:r>
              <a:rPr lang="en-US" sz="2800" i="1" dirty="0">
                <a:cs typeface="Times New Roman" pitchFamily="18" charset="0"/>
              </a:rPr>
              <a:t>[Tao et al. 2010]</a:t>
            </a:r>
          </a:p>
        </p:txBody>
      </p:sp>
    </p:spTree>
    <p:extLst>
      <p:ext uri="{BB962C8B-B14F-4D97-AF65-F5344CB8AC3E}">
        <p14:creationId xmlns:p14="http://schemas.microsoft.com/office/powerpoint/2010/main" val="28074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Prior work: Discriminative Learning</a:t>
            </a:r>
          </a:p>
        </p:txBody>
      </p:sp>
      <p:sp>
        <p:nvSpPr>
          <p:cNvPr id="5" name="Title 1"/>
          <p:cNvSpPr txBox="1">
            <a:spLocks/>
          </p:cNvSpPr>
          <p:nvPr/>
        </p:nvSpPr>
        <p:spPr>
          <a:xfrm>
            <a:off x="5186517" y="5915000"/>
            <a:ext cx="4360931" cy="1581912"/>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Image Compositing </a:t>
            </a:r>
          </a:p>
          <a:p>
            <a:pPr>
              <a:lnSpc>
                <a:spcPct val="85000"/>
              </a:lnSpc>
            </a:pPr>
            <a:r>
              <a:rPr lang="en-US" sz="3200" i="1" dirty="0">
                <a:cs typeface="Times New Roman" pitchFamily="18" charset="0"/>
              </a:rPr>
              <a:t>(20 images)</a:t>
            </a:r>
          </a:p>
          <a:p>
            <a:pPr>
              <a:lnSpc>
                <a:spcPct val="85000"/>
              </a:lnSpc>
            </a:pPr>
            <a:r>
              <a:rPr lang="en-US" sz="3200" i="1" dirty="0">
                <a:cs typeface="Times New Roman" pitchFamily="18" charset="0"/>
              </a:rPr>
              <a:t>[Xue et al. 2012]</a:t>
            </a:r>
          </a:p>
        </p:txBody>
      </p:sp>
      <p:pic>
        <p:nvPicPr>
          <p:cNvPr id="6" name="Picture 2" descr="C:\Users\juzhu\Desktop\xuetal.png"/>
          <p:cNvPicPr>
            <a:picLocks noChangeAspect="1" noChangeArrowheads="1"/>
          </p:cNvPicPr>
          <p:nvPr/>
        </p:nvPicPr>
        <p:blipFill rotWithShape="1">
          <a:blip r:embed="rId3">
            <a:extLst>
              <a:ext uri="{28A0092B-C50C-407E-A947-70E740481C1C}">
                <a14:useLocalDpi xmlns:a14="http://schemas.microsoft.com/office/drawing/2010/main" val="0"/>
              </a:ext>
            </a:extLst>
          </a:blip>
          <a:srcRect r="50883" b="29423"/>
          <a:stretch/>
        </p:blipFill>
        <p:spPr bwMode="auto">
          <a:xfrm>
            <a:off x="5428667" y="2308642"/>
            <a:ext cx="3876631" cy="32918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9688610" y="5915000"/>
            <a:ext cx="4480201" cy="1581912"/>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Image Deblurring</a:t>
            </a:r>
          </a:p>
          <a:p>
            <a:pPr>
              <a:lnSpc>
                <a:spcPct val="85000"/>
              </a:lnSpc>
            </a:pPr>
            <a:r>
              <a:rPr lang="en-US" sz="3200" i="1" dirty="0">
                <a:cs typeface="Times New Roman" pitchFamily="18" charset="0"/>
              </a:rPr>
              <a:t>(40 images) </a:t>
            </a:r>
          </a:p>
          <a:p>
            <a:pPr>
              <a:lnSpc>
                <a:spcPct val="85000"/>
              </a:lnSpc>
            </a:pPr>
            <a:r>
              <a:rPr lang="en-US" sz="3200" i="1" dirty="0">
                <a:cs typeface="Times New Roman" pitchFamily="18" charset="0"/>
              </a:rPr>
              <a:t>[Liu et al. 2013]</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5619" y="2308642"/>
            <a:ext cx="4346182" cy="329184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203" y="2308642"/>
            <a:ext cx="4386179" cy="3291840"/>
          </a:xfrm>
          <a:prstGeom prst="rect">
            <a:avLst/>
          </a:prstGeom>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a:xfrm>
            <a:off x="545827" y="5915000"/>
            <a:ext cx="4360931" cy="1581912"/>
          </a:xfrm>
          <a:prstGeom prst="rect">
            <a:avLst/>
          </a:prstGeom>
        </p:spPr>
        <p:txBody>
          <a:bodyPr vert="horz" lIns="146304" tIns="73152" rIns="146304" bIns="73152" rtlCol="0" anchor="ctr">
            <a:noAutofit/>
          </a:bodyPr>
          <a:lstStyle>
            <a:lvl1pPr algn="ctr" defTabSz="1463040" rtl="0" eaLnBrk="1" latinLnBrk="0" hangingPunct="1">
              <a:spcBef>
                <a:spcPct val="0"/>
              </a:spcBef>
              <a:buNone/>
              <a:defRPr sz="7000" kern="1200">
                <a:solidFill>
                  <a:schemeClr val="tx1"/>
                </a:solidFill>
                <a:latin typeface="+mj-lt"/>
                <a:ea typeface="+mj-ea"/>
                <a:cs typeface="+mj-cs"/>
              </a:defRPr>
            </a:lvl1pPr>
          </a:lstStyle>
          <a:p>
            <a:pPr>
              <a:lnSpc>
                <a:spcPct val="85000"/>
              </a:lnSpc>
            </a:pPr>
            <a:r>
              <a:rPr lang="en-US" sz="3200" i="1" dirty="0">
                <a:cs typeface="Times New Roman" pitchFamily="18" charset="0"/>
              </a:rPr>
              <a:t>Natural Human Motion</a:t>
            </a:r>
          </a:p>
          <a:p>
            <a:pPr>
              <a:lnSpc>
                <a:spcPct val="85000"/>
              </a:lnSpc>
            </a:pPr>
            <a:r>
              <a:rPr lang="en-US" sz="3200" i="1" dirty="0">
                <a:cs typeface="Times New Roman" pitchFamily="18" charset="0"/>
              </a:rPr>
              <a:t>(34 subjects)</a:t>
            </a:r>
          </a:p>
          <a:p>
            <a:pPr>
              <a:lnSpc>
                <a:spcPct val="85000"/>
              </a:lnSpc>
            </a:pPr>
            <a:r>
              <a:rPr lang="en-US" sz="3200" i="1" dirty="0">
                <a:cs typeface="Times New Roman" pitchFamily="18" charset="0"/>
              </a:rPr>
              <a:t>[Ren et al. 2005]</a:t>
            </a:r>
          </a:p>
        </p:txBody>
      </p:sp>
    </p:spTree>
    <p:extLst>
      <p:ext uri="{BB962C8B-B14F-4D97-AF65-F5344CB8AC3E}">
        <p14:creationId xmlns:p14="http://schemas.microsoft.com/office/powerpoint/2010/main" val="183661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594520"/>
            <a:ext cx="7923613" cy="1323439"/>
          </a:xfrm>
          <a:prstGeom prst="rect">
            <a:avLst/>
          </a:prstGeom>
          <a:noFill/>
        </p:spPr>
        <p:txBody>
          <a:bodyPr wrap="square" rtlCol="0">
            <a:spAutoFit/>
          </a:bodyPr>
          <a:lstStyle/>
          <a:p>
            <a:r>
              <a:rPr lang="en-US" sz="8000" dirty="0"/>
              <a:t>Our Goal:</a:t>
            </a:r>
          </a:p>
        </p:txBody>
      </p:sp>
      <p:sp>
        <p:nvSpPr>
          <p:cNvPr id="5" name="Title 1"/>
          <p:cNvSpPr txBox="1">
            <a:spLocks/>
          </p:cNvSpPr>
          <p:nvPr/>
        </p:nvSpPr>
        <p:spPr>
          <a:xfrm>
            <a:off x="690464" y="3057128"/>
            <a:ext cx="13939936" cy="3577952"/>
          </a:xfrm>
          <a:prstGeom prst="rect">
            <a:avLst/>
          </a:prstGeom>
        </p:spPr>
        <p:txBody>
          <a:bodyPr vert="horz" lIns="130622" tIns="65311" rIns="130622" bIns="65311" rtlCol="0" anchor="ctr">
            <a:noAutofit/>
          </a:bodyPr>
          <a:lstStyle>
            <a:lvl1pPr algn="ctr" defTabSz="1306220" rtl="0" eaLnBrk="1" latinLnBrk="0" hangingPunct="1">
              <a:spcBef>
                <a:spcPct val="0"/>
              </a:spcBef>
              <a:buNone/>
              <a:defRPr sz="6300" kern="1200">
                <a:solidFill>
                  <a:schemeClr val="tx1"/>
                </a:solidFill>
                <a:latin typeface="+mj-lt"/>
                <a:ea typeface="+mj-ea"/>
                <a:cs typeface="+mj-cs"/>
              </a:defRPr>
            </a:lvl1pPr>
          </a:lstStyle>
          <a:p>
            <a:pPr marL="685800" indent="-685800" algn="l">
              <a:buFontTx/>
              <a:buChar char="-"/>
            </a:pPr>
            <a:r>
              <a:rPr lang="en-US" sz="5400" b="1" dirty="0"/>
              <a:t>Learn</a:t>
            </a:r>
            <a:r>
              <a:rPr lang="en-US" sz="5400" dirty="0"/>
              <a:t> the manifold of natural images </a:t>
            </a:r>
          </a:p>
          <a:p>
            <a:pPr algn="l"/>
            <a:r>
              <a:rPr lang="en-US" sz="5400" i="1" dirty="0"/>
              <a:t>     without</a:t>
            </a:r>
            <a:r>
              <a:rPr lang="en-US" sz="5400" dirty="0"/>
              <a:t> direct human annotations. </a:t>
            </a:r>
          </a:p>
          <a:p>
            <a:pPr marL="685800" indent="-685800" algn="l">
              <a:buFontTx/>
              <a:buChar char="-"/>
            </a:pPr>
            <a:r>
              <a:rPr lang="en-US" sz="5400" b="1" dirty="0"/>
              <a:t>Improve</a:t>
            </a:r>
            <a:r>
              <a:rPr lang="en-US" sz="5400" dirty="0"/>
              <a:t> visual manipulation and synthesis by constraining the result to lie on that learned manifold.</a:t>
            </a:r>
            <a:endParaRPr lang="en-US" sz="5400" i="1" dirty="0"/>
          </a:p>
        </p:txBody>
      </p:sp>
    </p:spTree>
    <p:custDataLst>
      <p:tags r:id="rId1"/>
    </p:custDataLst>
    <p:extLst>
      <p:ext uri="{BB962C8B-B14F-4D97-AF65-F5344CB8AC3E}">
        <p14:creationId xmlns:p14="http://schemas.microsoft.com/office/powerpoint/2010/main" val="2915792867"/>
      </p:ext>
    </p:extLst>
  </p:cSld>
  <p:clrMapOvr>
    <a:masterClrMapping/>
  </p:clrMapOvr>
  <mc:AlternateContent xmlns:mc="http://schemas.openxmlformats.org/markup-compatibility/2006" xmlns:p14="http://schemas.microsoft.com/office/powerpoint/2010/main">
    <mc:Choice Requires="p14">
      <p:transition p14:dur="10" advTm="13659"/>
    </mc:Choice>
    <mc:Fallback xmlns="">
      <p:transition advTm="136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5|4.9|6.9"/>
</p:tagLst>
</file>

<file path=ppt/tags/tag10.xml><?xml version="1.0" encoding="utf-8"?>
<p:tagLst xmlns:a="http://schemas.openxmlformats.org/drawingml/2006/main" xmlns:r="http://schemas.openxmlformats.org/officeDocument/2006/relationships" xmlns:p="http://schemas.openxmlformats.org/presentationml/2006/main">
  <p:tag name="TIMING" val="|6.6|42.7|2.8|15"/>
</p:tagLst>
</file>

<file path=ppt/tags/tag11.xml><?xml version="1.0" encoding="utf-8"?>
<p:tagLst xmlns:a="http://schemas.openxmlformats.org/drawingml/2006/main" xmlns:r="http://schemas.openxmlformats.org/officeDocument/2006/relationships" xmlns:p="http://schemas.openxmlformats.org/presentationml/2006/main">
  <p:tag name="TIMING" val="|1.4|38.5|1"/>
</p:tagLst>
</file>

<file path=ppt/tags/tag12.xml><?xml version="1.0" encoding="utf-8"?>
<p:tagLst xmlns:a="http://schemas.openxmlformats.org/drawingml/2006/main" xmlns:r="http://schemas.openxmlformats.org/officeDocument/2006/relationships" xmlns:p="http://schemas.openxmlformats.org/presentationml/2006/main">
  <p:tag name="TIMING" val="|23"/>
</p:tagLst>
</file>

<file path=ppt/tags/tag13.xml><?xml version="1.0" encoding="utf-8"?>
<p:tagLst xmlns:a="http://schemas.openxmlformats.org/drawingml/2006/main" xmlns:r="http://schemas.openxmlformats.org/officeDocument/2006/relationships" xmlns:p="http://schemas.openxmlformats.org/presentationml/2006/main">
  <p:tag name="TIMING" val="|10.5|46.2|2.5|2|1.6"/>
</p:tagLst>
</file>

<file path=ppt/tags/tag14.xml><?xml version="1.0" encoding="utf-8"?>
<p:tagLst xmlns:a="http://schemas.openxmlformats.org/drawingml/2006/main" xmlns:r="http://schemas.openxmlformats.org/officeDocument/2006/relationships" xmlns:p="http://schemas.openxmlformats.org/presentationml/2006/main">
  <p:tag name="TIMING" val="|1.1|0.9|13.1|8.6|19.5|8.9|9.9|10.6"/>
</p:tagLst>
</file>

<file path=ppt/tags/tag15.xml><?xml version="1.0" encoding="utf-8"?>
<p:tagLst xmlns:a="http://schemas.openxmlformats.org/drawingml/2006/main" xmlns:r="http://schemas.openxmlformats.org/officeDocument/2006/relationships" xmlns:p="http://schemas.openxmlformats.org/presentationml/2006/main">
  <p:tag name="TIMING" val="|1.9|1|1.8"/>
</p:tagLst>
</file>

<file path=ppt/tags/tag16.xml><?xml version="1.0" encoding="utf-8"?>
<p:tagLst xmlns:a="http://schemas.openxmlformats.org/drawingml/2006/main" xmlns:r="http://schemas.openxmlformats.org/officeDocument/2006/relationships" xmlns:p="http://schemas.openxmlformats.org/presentationml/2006/main">
  <p:tag name="TIMING" val="|0.5|0.4|0.6|0.6"/>
</p:tagLst>
</file>

<file path=ppt/tags/tag17.xml><?xml version="1.0" encoding="utf-8"?>
<p:tagLst xmlns:a="http://schemas.openxmlformats.org/drawingml/2006/main" xmlns:r="http://schemas.openxmlformats.org/officeDocument/2006/relationships" xmlns:p="http://schemas.openxmlformats.org/presentationml/2006/main">
  <p:tag name="TIMING" val="|32.8"/>
</p:tagLst>
</file>

<file path=ppt/tags/tag18.xml><?xml version="1.0" encoding="utf-8"?>
<p:tagLst xmlns:a="http://schemas.openxmlformats.org/drawingml/2006/main" xmlns:r="http://schemas.openxmlformats.org/officeDocument/2006/relationships" xmlns:p="http://schemas.openxmlformats.org/presentationml/2006/main">
  <p:tag name="TIMING" val="|4.2"/>
</p:tagLst>
</file>

<file path=ppt/tags/tag19.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0.7|16.1|4.7"/>
</p:tagLst>
</file>

<file path=ppt/tags/tag20.xml><?xml version="1.0" encoding="utf-8"?>
<p:tagLst xmlns:a="http://schemas.openxmlformats.org/drawingml/2006/main" xmlns:r="http://schemas.openxmlformats.org/officeDocument/2006/relationships" xmlns:p="http://schemas.openxmlformats.org/presentationml/2006/main">
  <p:tag name="TIMING" val="|2"/>
</p:tagLst>
</file>

<file path=ppt/tags/tag21.xml><?xml version="1.0" encoding="utf-8"?>
<p:tagLst xmlns:a="http://schemas.openxmlformats.org/drawingml/2006/main" xmlns:r="http://schemas.openxmlformats.org/officeDocument/2006/relationships" xmlns:p="http://schemas.openxmlformats.org/presentationml/2006/main">
  <p:tag name="TIMING" val="|20.4"/>
</p:tagLst>
</file>

<file path=ppt/tags/tag3.xml><?xml version="1.0" encoding="utf-8"?>
<p:tagLst xmlns:a="http://schemas.openxmlformats.org/drawingml/2006/main" xmlns:r="http://schemas.openxmlformats.org/officeDocument/2006/relationships" xmlns:p="http://schemas.openxmlformats.org/presentationml/2006/main">
  <p:tag name="TIMING" val="|18.5|19.6"/>
</p:tagLst>
</file>

<file path=ppt/tags/tag4.xml><?xml version="1.0" encoding="utf-8"?>
<p:tagLst xmlns:a="http://schemas.openxmlformats.org/drawingml/2006/main" xmlns:r="http://schemas.openxmlformats.org/officeDocument/2006/relationships" xmlns:p="http://schemas.openxmlformats.org/presentationml/2006/main">
  <p:tag name="TIMING" val="|18.5|19.6"/>
</p:tagLst>
</file>

<file path=ppt/tags/tag5.xml><?xml version="1.0" encoding="utf-8"?>
<p:tagLst xmlns:a="http://schemas.openxmlformats.org/drawingml/2006/main" xmlns:r="http://schemas.openxmlformats.org/officeDocument/2006/relationships" xmlns:p="http://schemas.openxmlformats.org/presentationml/2006/main">
  <p:tag name="TIMING" val="|2.6|15.2"/>
</p:tagLst>
</file>

<file path=ppt/tags/tag6.xml><?xml version="1.0" encoding="utf-8"?>
<p:tagLst xmlns:a="http://schemas.openxmlformats.org/drawingml/2006/main" xmlns:r="http://schemas.openxmlformats.org/officeDocument/2006/relationships" xmlns:p="http://schemas.openxmlformats.org/presentationml/2006/main">
  <p:tag name="TIMING" val="|1.7|4.1"/>
</p:tagLst>
</file>

<file path=ppt/tags/tag7.xml><?xml version="1.0" encoding="utf-8"?>
<p:tagLst xmlns:a="http://schemas.openxmlformats.org/drawingml/2006/main" xmlns:r="http://schemas.openxmlformats.org/officeDocument/2006/relationships" xmlns:p="http://schemas.openxmlformats.org/presentationml/2006/main">
  <p:tag name="TIMING" val="|12.3"/>
</p:tagLst>
</file>

<file path=ppt/tags/tag8.xml><?xml version="1.0" encoding="utf-8"?>
<p:tagLst xmlns:a="http://schemas.openxmlformats.org/drawingml/2006/main" xmlns:r="http://schemas.openxmlformats.org/officeDocument/2006/relationships" xmlns:p="http://schemas.openxmlformats.org/presentationml/2006/main">
  <p:tag name="TIMING" val="|12.6|35.2|56.4|14.1"/>
</p:tagLst>
</file>

<file path=ppt/tags/tag9.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2922</Words>
  <Application>Microsoft Office PowerPoint</Application>
  <PresentationFormat>Custom</PresentationFormat>
  <Paragraphs>476</Paragraphs>
  <Slides>51</Slides>
  <Notes>44</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DejaVu Sans</vt:lpstr>
      <vt:lpstr>宋体</vt:lpstr>
      <vt:lpstr>Arial</vt:lpstr>
      <vt:lpstr>Calibri</vt:lpstr>
      <vt:lpstr>Cambria Math</vt:lpstr>
      <vt:lpstr>Times New Roman</vt:lpstr>
      <vt:lpstr>Wingdings</vt:lpstr>
      <vt:lpstr>Tema de Office</vt:lpstr>
      <vt:lpstr>PowerPoint Presentation</vt:lpstr>
      <vt:lpstr>What is visual manipulation?</vt:lpstr>
      <vt:lpstr>Classic Visual Manipulation Paradigm</vt:lpstr>
      <vt:lpstr>PowerPoint Presentation</vt:lpstr>
      <vt:lpstr>The lack of “safety wheels”</vt:lpstr>
      <vt:lpstr>Adding the “safety wheels”</vt:lpstr>
      <vt:lpstr>Prior work: Heuristic-based</vt:lpstr>
      <vt:lpstr>Prior work: Discriminative Learning</vt:lpstr>
      <vt:lpstr>PowerPoint Presentation</vt:lpstr>
      <vt:lpstr>PowerPoint Presentation</vt:lpstr>
      <vt:lpstr>PowerPoint Presentation</vt:lpstr>
      <vt:lpstr>Learning Visual Realism</vt:lpstr>
      <vt:lpstr>How do we get composite images?</vt:lpstr>
      <vt:lpstr>Ranking of Training Composites</vt:lpstr>
      <vt:lpstr>Evaluation</vt:lpstr>
      <vt:lpstr>Visual Realism Ranking</vt:lpstr>
      <vt:lpstr>Our Pipeline</vt:lpstr>
      <vt:lpstr>Improving Visual Realism</vt:lpstr>
      <vt:lpstr>Selecting Suitable Objects</vt:lpstr>
      <vt:lpstr>Optimizing Color Compatibility</vt:lpstr>
      <vt:lpstr>Sanity Check: Real Photos</vt:lpstr>
      <vt:lpstr>Visualizing and Localizing Errors (∂E/(∂I_p ))</vt:lpstr>
      <vt:lpstr>Discriminative Model {x|P(real│x)=1}</vt:lpstr>
      <vt:lpstr>PowerPoint Presentation</vt:lpstr>
      <vt:lpstr>Learning Natural Image Manifold</vt:lpstr>
      <vt:lpstr>Learning Natural Image Manifold</vt:lpstr>
      <vt:lpstr>GAN as Manifold Approximation</vt:lpstr>
      <vt:lpstr>Traverse on the GAN Manifold </vt:lpstr>
      <vt:lpstr>Overview</vt:lpstr>
      <vt:lpstr>Overview</vt:lpstr>
      <vt:lpstr>Projecting an Image onto the Manifold</vt:lpstr>
      <vt:lpstr>Projecting an Image onto the Manifold</vt:lpstr>
      <vt:lpstr>Projecting an Image onto the Manifold</vt:lpstr>
      <vt:lpstr>Overview</vt:lpstr>
      <vt:lpstr>Manipulating the Latent Vector</vt:lpstr>
      <vt:lpstr>Overview</vt:lpstr>
      <vt:lpstr>Edit Transfer</vt:lpstr>
      <vt:lpstr>Edit Transfer</vt:lpstr>
      <vt:lpstr>Edit Transfer</vt:lpstr>
      <vt:lpstr>Image Manipulation Demo</vt:lpstr>
      <vt:lpstr>Image Manipulation Demo</vt:lpstr>
      <vt:lpstr>Interactive Image Generation</vt:lpstr>
      <vt:lpstr>PowerPoint Presentation</vt:lpstr>
      <vt:lpstr>Interactive Image Generation</vt:lpstr>
      <vt:lpstr>The Simplest Generative Model: Averaging</vt:lpstr>
      <vt:lpstr>Generative Image Transformation</vt:lpstr>
      <vt:lpstr>iGAN (aka. interactive GAN)</vt:lpstr>
      <vt:lpstr>Generative Model {x|x=G(z), z∈Z}</vt:lpstr>
      <vt:lpstr>Cat Paper Collection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2016-01-01T05:41:51Z</dcterms:created>
  <dcterms:modified xsi:type="dcterms:W3CDTF">2016-10-12T02:52:21Z</dcterms:modified>
</cp:coreProperties>
</file>