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mp4" ContentType="video/mp4"/>
  <Default Extension="tiff" ContentType="image/tiff"/>
  <Default Extension="rels" ContentType="application/vnd.openxmlformats-package.relationships+xml"/>
  <Default Extension="gif" ContentType="image/gif"/>
  <Default Extension="wdp" ContentType="image/vnd.ms-photo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tags/tag1.xml" ContentType="application/vnd.openxmlformats-officedocument.presentationml.tags+xml"/>
  <Override PartName="/ppt/notesSlides/notesSlide43.xml" ContentType="application/vnd.openxmlformats-officedocument.presentationml.notesSlide+xml"/>
  <Override PartName="/ppt/tags/tag2.xml" ContentType="application/vnd.openxmlformats-officedocument.presentationml.tags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tags/tag3.xml" ContentType="application/vnd.openxmlformats-officedocument.presentationml.tags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tags/tag4.xml" ContentType="application/vnd.openxmlformats-officedocument.presentationml.tags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tags/tag5.xml" ContentType="application/vnd.openxmlformats-officedocument.presentationml.tags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7"/>
  </p:notesMasterIdLst>
  <p:handoutMasterIdLst>
    <p:handoutMasterId r:id="rId118"/>
  </p:handoutMasterIdLst>
  <p:sldIdLst>
    <p:sldId id="974" r:id="rId2"/>
    <p:sldId id="1085" r:id="rId3"/>
    <p:sldId id="1104" r:id="rId4"/>
    <p:sldId id="1360" r:id="rId5"/>
    <p:sldId id="1120" r:id="rId6"/>
    <p:sldId id="1106" r:id="rId7"/>
    <p:sldId id="1122" r:id="rId8"/>
    <p:sldId id="1114" r:id="rId9"/>
    <p:sldId id="1129" r:id="rId10"/>
    <p:sldId id="1127" r:id="rId11"/>
    <p:sldId id="1130" r:id="rId12"/>
    <p:sldId id="1124" r:id="rId13"/>
    <p:sldId id="1111" r:id="rId14"/>
    <p:sldId id="1112" r:id="rId15"/>
    <p:sldId id="1080" r:id="rId16"/>
    <p:sldId id="1115" r:id="rId17"/>
    <p:sldId id="1116" r:id="rId18"/>
    <p:sldId id="1117" r:id="rId19"/>
    <p:sldId id="1118" r:id="rId20"/>
    <p:sldId id="1119" r:id="rId21"/>
    <p:sldId id="1361" r:id="rId22"/>
    <p:sldId id="1083" r:id="rId23"/>
    <p:sldId id="982" r:id="rId24"/>
    <p:sldId id="983" r:id="rId25"/>
    <p:sldId id="984" r:id="rId26"/>
    <p:sldId id="985" r:id="rId27"/>
    <p:sldId id="986" r:id="rId28"/>
    <p:sldId id="989" r:id="rId29"/>
    <p:sldId id="1131" r:id="rId30"/>
    <p:sldId id="991" r:id="rId31"/>
    <p:sldId id="1132" r:id="rId32"/>
    <p:sldId id="1135" r:id="rId33"/>
    <p:sldId id="1362" r:id="rId34"/>
    <p:sldId id="1105" r:id="rId35"/>
    <p:sldId id="1152" r:id="rId36"/>
    <p:sldId id="1153" r:id="rId37"/>
    <p:sldId id="1154" r:id="rId38"/>
    <p:sldId id="1155" r:id="rId39"/>
    <p:sldId id="1156" r:id="rId40"/>
    <p:sldId id="1157" r:id="rId41"/>
    <p:sldId id="1158" r:id="rId42"/>
    <p:sldId id="1159" r:id="rId43"/>
    <p:sldId id="1160" r:id="rId44"/>
    <p:sldId id="1161" r:id="rId45"/>
    <p:sldId id="1162" r:id="rId46"/>
    <p:sldId id="1163" r:id="rId47"/>
    <p:sldId id="1164" r:id="rId48"/>
    <p:sldId id="1166" r:id="rId49"/>
    <p:sldId id="1167" r:id="rId50"/>
    <p:sldId id="1168" r:id="rId51"/>
    <p:sldId id="1169" r:id="rId52"/>
    <p:sldId id="1170" r:id="rId53"/>
    <p:sldId id="1172" r:id="rId54"/>
    <p:sldId id="1173" r:id="rId55"/>
    <p:sldId id="1174" r:id="rId56"/>
    <p:sldId id="1175" r:id="rId57"/>
    <p:sldId id="1176" r:id="rId58"/>
    <p:sldId id="1177" r:id="rId59"/>
    <p:sldId id="1178" r:id="rId60"/>
    <p:sldId id="1354" r:id="rId61"/>
    <p:sldId id="1186" r:id="rId62"/>
    <p:sldId id="1187" r:id="rId63"/>
    <p:sldId id="1188" r:id="rId64"/>
    <p:sldId id="1189" r:id="rId65"/>
    <p:sldId id="1183" r:id="rId66"/>
    <p:sldId id="1182" r:id="rId67"/>
    <p:sldId id="1355" r:id="rId68"/>
    <p:sldId id="1356" r:id="rId69"/>
    <p:sldId id="1357" r:id="rId70"/>
    <p:sldId id="1184" r:id="rId71"/>
    <p:sldId id="1185" r:id="rId72"/>
    <p:sldId id="1190" r:id="rId73"/>
    <p:sldId id="1342" r:id="rId74"/>
    <p:sldId id="1192" r:id="rId75"/>
    <p:sldId id="1198" r:id="rId76"/>
    <p:sldId id="1193" r:id="rId77"/>
    <p:sldId id="1343" r:id="rId78"/>
    <p:sldId id="1247" r:id="rId79"/>
    <p:sldId id="1320" r:id="rId80"/>
    <p:sldId id="1363" r:id="rId81"/>
    <p:sldId id="1322" r:id="rId82"/>
    <p:sldId id="1323" r:id="rId83"/>
    <p:sldId id="1341" r:id="rId84"/>
    <p:sldId id="1325" r:id="rId85"/>
    <p:sldId id="1326" r:id="rId86"/>
    <p:sldId id="1327" r:id="rId87"/>
    <p:sldId id="1332" r:id="rId88"/>
    <p:sldId id="1334" r:id="rId89"/>
    <p:sldId id="1344" r:id="rId90"/>
    <p:sldId id="1345" r:id="rId91"/>
    <p:sldId id="1223" r:id="rId92"/>
    <p:sldId id="1250" r:id="rId93"/>
    <p:sldId id="1253" r:id="rId94"/>
    <p:sldId id="1254" r:id="rId95"/>
    <p:sldId id="1266" r:id="rId96"/>
    <p:sldId id="1267" r:id="rId97"/>
    <p:sldId id="1268" r:id="rId98"/>
    <p:sldId id="1269" r:id="rId99"/>
    <p:sldId id="1270" r:id="rId100"/>
    <p:sldId id="1273" r:id="rId101"/>
    <p:sldId id="1274" r:id="rId102"/>
    <p:sldId id="1276" r:id="rId103"/>
    <p:sldId id="1277" r:id="rId104"/>
    <p:sldId id="1283" r:id="rId105"/>
    <p:sldId id="1286" r:id="rId106"/>
    <p:sldId id="1289" r:id="rId107"/>
    <p:sldId id="1290" r:id="rId108"/>
    <p:sldId id="1298" r:id="rId109"/>
    <p:sldId id="1300" r:id="rId110"/>
    <p:sldId id="1301" r:id="rId111"/>
    <p:sldId id="1296" r:id="rId112"/>
    <p:sldId id="1302" r:id="rId113"/>
    <p:sldId id="1358" r:id="rId114"/>
    <p:sldId id="1249" r:id="rId115"/>
    <p:sldId id="1056" r:id="rId116"/>
  </p:sldIdLst>
  <p:sldSz cx="14630400" cy="8229600"/>
  <p:notesSz cx="6858000" cy="9144000"/>
  <p:defaultTextStyle>
    <a:defPPr>
      <a:defRPr lang="es-ES"/>
    </a:defPPr>
    <a:lvl1pPr marL="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1pPr>
    <a:lvl2pPr marL="73152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2pPr>
    <a:lvl3pPr marL="146304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3pPr>
    <a:lvl4pPr marL="219456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4pPr>
    <a:lvl5pPr marL="292608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5pPr>
    <a:lvl6pPr marL="365760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6pPr>
    <a:lvl7pPr marL="438912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7pPr>
    <a:lvl8pPr marL="512064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8pPr>
    <a:lvl9pPr marL="585216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  <p15:guide id="3" orient="horz" pos="2592">
          <p15:clr>
            <a:srgbClr val="A4A3A4"/>
          </p15:clr>
        </p15:guide>
        <p15:guide id="4" pos="46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484848"/>
    <a:srgbClr val="00FF00"/>
    <a:srgbClr val="0000FF"/>
    <a:srgbClr val="F1F1F1"/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851" autoAdjust="0"/>
    <p:restoredTop sz="69737" autoAdjust="0"/>
  </p:normalViewPr>
  <p:slideViewPr>
    <p:cSldViewPr>
      <p:cViewPr>
        <p:scale>
          <a:sx n="75" d="100"/>
          <a:sy n="75" d="100"/>
        </p:scale>
        <p:origin x="1240" y="280"/>
      </p:cViewPr>
      <p:guideLst>
        <p:guide orient="horz" pos="1620"/>
        <p:guide pos="2880"/>
        <p:guide orient="horz" pos="2592"/>
        <p:guide pos="460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50" d="100"/>
        <a:sy n="15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2648" y="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120" Type="http://schemas.openxmlformats.org/officeDocument/2006/relationships/viewProps" Target="viewProps.xml"/><Relationship Id="rId121" Type="http://schemas.openxmlformats.org/officeDocument/2006/relationships/theme" Target="theme/theme1.xml"/><Relationship Id="rId122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90" Type="http://schemas.openxmlformats.org/officeDocument/2006/relationships/slide" Target="slides/slide89.xml"/><Relationship Id="rId91" Type="http://schemas.openxmlformats.org/officeDocument/2006/relationships/slide" Target="slides/slide90.xml"/><Relationship Id="rId92" Type="http://schemas.openxmlformats.org/officeDocument/2006/relationships/slide" Target="slides/slide91.xml"/><Relationship Id="rId93" Type="http://schemas.openxmlformats.org/officeDocument/2006/relationships/slide" Target="slides/slide92.xml"/><Relationship Id="rId94" Type="http://schemas.openxmlformats.org/officeDocument/2006/relationships/slide" Target="slides/slide93.xml"/><Relationship Id="rId95" Type="http://schemas.openxmlformats.org/officeDocument/2006/relationships/slide" Target="slides/slide94.xml"/><Relationship Id="rId96" Type="http://schemas.openxmlformats.org/officeDocument/2006/relationships/slide" Target="slides/slide95.xml"/><Relationship Id="rId101" Type="http://schemas.openxmlformats.org/officeDocument/2006/relationships/slide" Target="slides/slide100.xml"/><Relationship Id="rId102" Type="http://schemas.openxmlformats.org/officeDocument/2006/relationships/slide" Target="slides/slide101.xml"/><Relationship Id="rId103" Type="http://schemas.openxmlformats.org/officeDocument/2006/relationships/slide" Target="slides/slide102.xml"/><Relationship Id="rId104" Type="http://schemas.openxmlformats.org/officeDocument/2006/relationships/slide" Target="slides/slide103.xml"/><Relationship Id="rId105" Type="http://schemas.openxmlformats.org/officeDocument/2006/relationships/slide" Target="slides/slide104.xml"/><Relationship Id="rId106" Type="http://schemas.openxmlformats.org/officeDocument/2006/relationships/slide" Target="slides/slide105.xml"/><Relationship Id="rId107" Type="http://schemas.openxmlformats.org/officeDocument/2006/relationships/slide" Target="slides/slide106.xml"/><Relationship Id="rId108" Type="http://schemas.openxmlformats.org/officeDocument/2006/relationships/slide" Target="slides/slide107.xml"/><Relationship Id="rId109" Type="http://schemas.openxmlformats.org/officeDocument/2006/relationships/slide" Target="slides/slide108.xml"/><Relationship Id="rId97" Type="http://schemas.openxmlformats.org/officeDocument/2006/relationships/slide" Target="slides/slide96.xml"/><Relationship Id="rId98" Type="http://schemas.openxmlformats.org/officeDocument/2006/relationships/slide" Target="slides/slide97.xml"/><Relationship Id="rId99" Type="http://schemas.openxmlformats.org/officeDocument/2006/relationships/slide" Target="slides/slide98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00" Type="http://schemas.openxmlformats.org/officeDocument/2006/relationships/slide" Target="slides/slide99.xml"/><Relationship Id="rId153" Type="http://schemas.microsoft.com/office/2015/10/relationships/revisionInfo" Target="revisionInfo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70" Type="http://schemas.openxmlformats.org/officeDocument/2006/relationships/slide" Target="slides/slide69.xml"/><Relationship Id="rId71" Type="http://schemas.openxmlformats.org/officeDocument/2006/relationships/slide" Target="slides/slide70.xml"/><Relationship Id="rId72" Type="http://schemas.openxmlformats.org/officeDocument/2006/relationships/slide" Target="slides/slide71.xml"/><Relationship Id="rId73" Type="http://schemas.openxmlformats.org/officeDocument/2006/relationships/slide" Target="slides/slide72.xml"/><Relationship Id="rId74" Type="http://schemas.openxmlformats.org/officeDocument/2006/relationships/slide" Target="slides/slide73.xml"/><Relationship Id="rId75" Type="http://schemas.openxmlformats.org/officeDocument/2006/relationships/slide" Target="slides/slide74.xml"/><Relationship Id="rId76" Type="http://schemas.openxmlformats.org/officeDocument/2006/relationships/slide" Target="slides/slide75.xml"/><Relationship Id="rId77" Type="http://schemas.openxmlformats.org/officeDocument/2006/relationships/slide" Target="slides/slide76.xml"/><Relationship Id="rId78" Type="http://schemas.openxmlformats.org/officeDocument/2006/relationships/slide" Target="slides/slide77.xml"/><Relationship Id="rId79" Type="http://schemas.openxmlformats.org/officeDocument/2006/relationships/slide" Target="slides/slide78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110" Type="http://schemas.openxmlformats.org/officeDocument/2006/relationships/slide" Target="slides/slide109.xml"/><Relationship Id="rId111" Type="http://schemas.openxmlformats.org/officeDocument/2006/relationships/slide" Target="slides/slide110.xml"/><Relationship Id="rId112" Type="http://schemas.openxmlformats.org/officeDocument/2006/relationships/slide" Target="slides/slide111.xml"/><Relationship Id="rId113" Type="http://schemas.openxmlformats.org/officeDocument/2006/relationships/slide" Target="slides/slide112.xml"/><Relationship Id="rId114" Type="http://schemas.openxmlformats.org/officeDocument/2006/relationships/slide" Target="slides/slide113.xml"/><Relationship Id="rId115" Type="http://schemas.openxmlformats.org/officeDocument/2006/relationships/slide" Target="slides/slide114.xml"/><Relationship Id="rId116" Type="http://schemas.openxmlformats.org/officeDocument/2006/relationships/slide" Target="slides/slide115.xml"/><Relationship Id="rId117" Type="http://schemas.openxmlformats.org/officeDocument/2006/relationships/notesMaster" Target="notesMasters/notesMaster1.xml"/><Relationship Id="rId118" Type="http://schemas.openxmlformats.org/officeDocument/2006/relationships/handoutMaster" Target="handoutMasters/handoutMaster1.xml"/><Relationship Id="rId119" Type="http://schemas.openxmlformats.org/officeDocument/2006/relationships/presProps" Target="presProps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80" Type="http://schemas.openxmlformats.org/officeDocument/2006/relationships/slide" Target="slides/slide79.xml"/><Relationship Id="rId81" Type="http://schemas.openxmlformats.org/officeDocument/2006/relationships/slide" Target="slides/slide80.xml"/><Relationship Id="rId82" Type="http://schemas.openxmlformats.org/officeDocument/2006/relationships/slide" Target="slides/slide81.xml"/><Relationship Id="rId83" Type="http://schemas.openxmlformats.org/officeDocument/2006/relationships/slide" Target="slides/slide82.xml"/><Relationship Id="rId84" Type="http://schemas.openxmlformats.org/officeDocument/2006/relationships/slide" Target="slides/slide83.xml"/><Relationship Id="rId85" Type="http://schemas.openxmlformats.org/officeDocument/2006/relationships/slide" Target="slides/slide84.xml"/><Relationship Id="rId86" Type="http://schemas.openxmlformats.org/officeDocument/2006/relationships/slide" Target="slides/slide85.xml"/><Relationship Id="rId87" Type="http://schemas.openxmlformats.org/officeDocument/2006/relationships/slide" Target="slides/slide86.xml"/><Relationship Id="rId88" Type="http://schemas.openxmlformats.org/officeDocument/2006/relationships/slide" Target="slides/slide87.xml"/><Relationship Id="rId89" Type="http://schemas.openxmlformats.org/officeDocument/2006/relationships/slide" Target="slides/slide8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D750C-FA67-49B5-91AC-D57DF3776E99}" type="datetimeFigureOut">
              <a:rPr lang="en-US" smtClean="0"/>
              <a:t>4/29/18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67EA6F-131B-4C94-A96A-6B4A185B35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5033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 dirty="0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8EF0CC-3B63-44DF-AB92-2EEECBE7991A}" type="datetimeFigureOut">
              <a:rPr lang="es-ES" smtClean="0"/>
              <a:t>29/4/18</a:t>
            </a:fld>
            <a:endParaRPr lang="es-ES" dirty="0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 dirty="0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7FEA5E-F7F5-4500-A602-A04F11FD5847}" type="slidenum">
              <a:rPr lang="es-ES" smtClean="0"/>
              <a:t>‹#›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867454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1pPr>
    <a:lvl2pPr marL="73152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2pPr>
    <a:lvl3pPr marL="146304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3pPr>
    <a:lvl4pPr marL="219456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4pPr>
    <a:lvl5pPr marL="292608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5pPr>
    <a:lvl6pPr marL="365760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6pPr>
    <a:lvl7pPr marL="438912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7pPr>
    <a:lvl8pPr marL="512064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8pPr>
    <a:lvl9pPr marL="585216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4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4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4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4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4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5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5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5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5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5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5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5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5.xml"/></Relationships>
</file>

<file path=ppt/notesSlides/_rels/notesSlide5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6.xml"/></Relationships>
</file>

<file path=ppt/notesSlides/_rels/notesSlide5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7.xml"/></Relationships>
</file>

<file path=ppt/notesSlides/_rels/notesSlide5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8.xml"/></Relationships>
</file>

<file path=ppt/notesSlides/_rels/notesSlide6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9.xml"/></Relationships>
</file>

<file path=ppt/notesSlides/_rels/notesSlide6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0.xml"/></Relationships>
</file>

<file path=ppt/notesSlides/_rels/notesSlide6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1.xml"/></Relationships>
</file>

<file path=ppt/notesSlides/_rels/notesSlide6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2.xml"/></Relationships>
</file>

<file path=ppt/notesSlides/_rels/notesSlide6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8.xml"/></Relationships>
</file>

<file path=ppt/notesSlides/_rels/notesSlide6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9.xml"/></Relationships>
</file>

<file path=ppt/notesSlides/_rels/notesSlide6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0.xml"/></Relationships>
</file>

<file path=ppt/notesSlides/_rels/notesSlide6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1.xml"/></Relationships>
</file>

<file path=ppt/notesSlides/_rels/notesSlide6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2.xml"/></Relationships>
</file>

<file path=ppt/notesSlides/_rels/notesSlide6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3.xml"/></Relationships>
</file>

<file path=ppt/notesSlides/_rels/notesSlide7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4.xml"/></Relationships>
</file>

<file path=ppt/notesSlides/_rels/notesSlide7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5.xml"/></Relationships>
</file>

<file path=ppt/notesSlides/_rels/notesSlide7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6.xml"/></Relationships>
</file>

<file path=ppt/notesSlides/_rels/notesSlide7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7.xml"/></Relationships>
</file>

<file path=ppt/notesSlides/_rels/notesSlide7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2.xml"/></Relationships>
</file>

<file path=ppt/notesSlides/_rels/notesSlide7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5.xml"/></Relationships>
</file>

<file path=ppt/notesSlides/_rels/notesSlide7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0.xml"/></Relationships>
</file>

<file path=ppt/notesSlides/_rels/notesSlide7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1.xml"/></Relationships>
</file>

<file path=ppt/notesSlides/_rels/notesSlide7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4630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767068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229966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4630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479841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4630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8393375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7183647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5895872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923218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0129048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3" name="Shape 346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64" name="Shape 346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28798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3" name="Shape 346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64" name="Shape 346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949241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3" name="Shape 346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64" name="Shape 346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94108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3" name="Shape 346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64" name="Shape 346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61338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5" name="Shape 348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86" name="Shape 348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736757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6" name="Shape 352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527" name="Shape 352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86411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0155162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3744491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6365313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403660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75027147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5526826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92342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0359640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7617336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2918086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9128974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75372646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4484956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3936167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1305190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5370861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4" name="Shape 398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85" name="Shape 39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912401">
              <a:lnSpc>
                <a:spcPct val="100000"/>
              </a:lnSpc>
              <a:defRPr sz="1000">
                <a:latin typeface="Calibri"/>
                <a:ea typeface="Calibri"/>
                <a:cs typeface="Calibri"/>
                <a:sym typeface="Calibri"/>
              </a:defRPr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5129904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1165574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2716754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13616914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49476489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7684985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1480485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4573070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463126">
              <a:defRPr sz="4400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9151070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8405673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83703704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4898607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87285049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08146468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1352653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0215882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93503224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2345477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29533367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9550982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release our Torch and </a:t>
            </a:r>
            <a:r>
              <a:rPr lang="en-US" sz="19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Pytorch</a:t>
            </a:r>
            <a:r>
              <a:rPr lang="en-US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code, and you can also find </a:t>
            </a:r>
            <a:r>
              <a:rPr lang="en-US" altLang="zh-CN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other</a:t>
            </a:r>
            <a:r>
              <a:rPr lang="zh-CN" altLang="en-US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implementations by other researchers and developers. </a:t>
            </a:r>
            <a:endParaRPr lang="en-US" b="0" dirty="0" smtClean="0">
              <a:effectLst/>
            </a:endParaRPr>
          </a:p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92291017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altLang="zh-CN" sz="20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Changing</a:t>
            </a:r>
            <a:r>
              <a:rPr lang="zh-CN" altLang="en-US" sz="20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horse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zero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cool,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may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</a:t>
            </a:r>
            <a:endParaRPr lang="en-US" b="0" dirty="0">
              <a:effectLst/>
            </a:endParaRPr>
          </a:p>
          <a:p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61461643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96701513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4824102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08955907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14630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79469488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14630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7404631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89595283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219598527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9813718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70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65374453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71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41038888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72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1032674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143C59-4669-A449-A22B-A5AF1266ED1C}" type="slidenum">
              <a:rPr lang="en-US" smtClean="0"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949794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60796E-CE50-E94F-8895-2B18C4163E11}" type="slidenum">
              <a:rPr lang="en-US" smtClean="0"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94826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60796E-CE50-E94F-8895-2B18C4163E11}" type="slidenum">
              <a:rPr lang="en-US" smtClean="0"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86480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60796E-CE50-E94F-8895-2B18C4163E11}" type="slidenum">
              <a:rPr lang="en-US" smtClean="0"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426973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60796E-CE50-E94F-8895-2B18C4163E11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333600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60796E-CE50-E94F-8895-2B18C4163E11}" type="slidenum">
              <a:rPr lang="en-US" smtClean="0"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22113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143C59-4669-A449-A22B-A5AF1266ED1C}" type="slidenum">
              <a:rPr lang="en-US" smtClean="0"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92212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60796E-CE50-E94F-8895-2B18C4163E11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449941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 smtClean="0"/>
              <a:t>the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color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and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texture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for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different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shoes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parts.</a:t>
            </a:r>
            <a:r>
              <a:rPr lang="zh-CN" altLang="en-US" baseline="0" dirty="0" smtClean="0"/>
              <a:t> </a:t>
            </a:r>
            <a:endParaRPr lang="en-US" altLang="zh-CN" baseline="0" dirty="0" smtClean="0"/>
          </a:p>
          <a:p>
            <a:r>
              <a:rPr lang="en-US" altLang="zh-CN" baseline="0" dirty="0" smtClean="0"/>
              <a:t>Thickness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of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the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boundary</a:t>
            </a:r>
          </a:p>
          <a:p>
            <a:r>
              <a:rPr lang="en-US" altLang="zh-CN" baseline="0" dirty="0" smtClean="0"/>
              <a:t>Specular</a:t>
            </a:r>
            <a:r>
              <a:rPr lang="zh-CN" altLang="en-US" baseline="0" dirty="0" smtClean="0"/>
              <a:t> </a:t>
            </a:r>
            <a:r>
              <a:rPr lang="en-US" altLang="zh-CN" baseline="0" dirty="0" smtClean="0"/>
              <a:t>reflection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60796E-CE50-E94F-8895-2B18C4163E11}" type="slidenum">
              <a:rPr lang="en-US" smtClean="0"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89244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90613984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399DB-58C0-E947-94F2-CF2B48602333}" type="slidenum">
              <a:rPr lang="en-US" smtClean="0"/>
              <a:t>92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057830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105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01315221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399DB-58C0-E947-94F2-CF2B48602333}" type="slidenum">
              <a:rPr lang="en-US" smtClean="0"/>
              <a:t>110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708753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399DB-58C0-E947-94F2-CF2B48602333}" type="slidenum">
              <a:rPr lang="en-US" smtClean="0"/>
              <a:t>111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577231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115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1982374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1097280" y="2556511"/>
            <a:ext cx="12435840" cy="176403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2194560" y="4663440"/>
            <a:ext cx="10241280" cy="21031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7315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4630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926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852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155701" y="5288281"/>
            <a:ext cx="12435840" cy="1634490"/>
          </a:xfrm>
        </p:spPr>
        <p:txBody>
          <a:bodyPr anchor="t"/>
          <a:lstStyle>
            <a:lvl1pPr algn="l">
              <a:defRPr sz="6400" b="1" cap="all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1155701" y="3488056"/>
            <a:ext cx="12435840" cy="1800224"/>
          </a:xfrm>
        </p:spPr>
        <p:txBody>
          <a:bodyPr anchor="b"/>
          <a:lstStyle>
            <a:lvl1pPr marL="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1pPr>
            <a:lvl2pPr marL="731520" indent="0">
              <a:buNone/>
              <a:defRPr sz="2900">
                <a:solidFill>
                  <a:schemeClr val="tx1">
                    <a:tint val="75000"/>
                  </a:schemeClr>
                </a:solidFill>
              </a:defRPr>
            </a:lvl2pPr>
            <a:lvl3pPr marL="146304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3pPr>
            <a:lvl4pPr marL="21945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4pPr>
            <a:lvl5pPr marL="292608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5pPr>
            <a:lvl6pPr marL="365760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6pPr>
            <a:lvl7pPr marL="438912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7pPr>
            <a:lvl8pPr marL="512064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8pPr>
            <a:lvl9pPr marL="5852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731520" y="1920242"/>
            <a:ext cx="6461760" cy="5431155"/>
          </a:xfrm>
        </p:spPr>
        <p:txBody>
          <a:bodyPr/>
          <a:lstStyle>
            <a:lvl1pPr>
              <a:defRPr sz="4500"/>
            </a:lvl1pPr>
            <a:lvl2pPr>
              <a:defRPr sz="3800"/>
            </a:lvl2pPr>
            <a:lvl3pPr>
              <a:defRPr sz="3200"/>
            </a:lvl3pPr>
            <a:lvl4pPr>
              <a:defRPr sz="2900"/>
            </a:lvl4pPr>
            <a:lvl5pPr>
              <a:defRPr sz="2900"/>
            </a:lvl5pPr>
            <a:lvl6pPr>
              <a:defRPr sz="2900"/>
            </a:lvl6pPr>
            <a:lvl7pPr>
              <a:defRPr sz="2900"/>
            </a:lvl7pPr>
            <a:lvl8pPr>
              <a:defRPr sz="2900"/>
            </a:lvl8pPr>
            <a:lvl9pPr>
              <a:defRPr sz="2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7437120" y="1920242"/>
            <a:ext cx="6461760" cy="5431155"/>
          </a:xfrm>
        </p:spPr>
        <p:txBody>
          <a:bodyPr/>
          <a:lstStyle>
            <a:lvl1pPr>
              <a:defRPr sz="4500"/>
            </a:lvl1pPr>
            <a:lvl2pPr>
              <a:defRPr sz="3800"/>
            </a:lvl2pPr>
            <a:lvl3pPr>
              <a:defRPr sz="3200"/>
            </a:lvl3pPr>
            <a:lvl4pPr>
              <a:defRPr sz="2900"/>
            </a:lvl4pPr>
            <a:lvl5pPr>
              <a:defRPr sz="2900"/>
            </a:lvl5pPr>
            <a:lvl6pPr>
              <a:defRPr sz="2900"/>
            </a:lvl6pPr>
            <a:lvl7pPr>
              <a:defRPr sz="2900"/>
            </a:lvl7pPr>
            <a:lvl8pPr>
              <a:defRPr sz="2900"/>
            </a:lvl8pPr>
            <a:lvl9pPr>
              <a:defRPr sz="2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31520" y="1842136"/>
            <a:ext cx="6464301" cy="767715"/>
          </a:xfrm>
        </p:spPr>
        <p:txBody>
          <a:bodyPr anchor="b"/>
          <a:lstStyle>
            <a:lvl1pPr marL="0" indent="0">
              <a:buNone/>
              <a:defRPr sz="3800" b="1"/>
            </a:lvl1pPr>
            <a:lvl2pPr marL="731520" indent="0">
              <a:buNone/>
              <a:defRPr sz="3200" b="1"/>
            </a:lvl2pPr>
            <a:lvl3pPr marL="1463040" indent="0">
              <a:buNone/>
              <a:defRPr sz="2900" b="1"/>
            </a:lvl3pPr>
            <a:lvl4pPr marL="2194560" indent="0">
              <a:buNone/>
              <a:defRPr sz="2600" b="1"/>
            </a:lvl4pPr>
            <a:lvl5pPr marL="2926080" indent="0">
              <a:buNone/>
              <a:defRPr sz="2600" b="1"/>
            </a:lvl5pPr>
            <a:lvl6pPr marL="3657600" indent="0">
              <a:buNone/>
              <a:defRPr sz="2600" b="1"/>
            </a:lvl6pPr>
            <a:lvl7pPr marL="4389120" indent="0">
              <a:buNone/>
              <a:defRPr sz="2600" b="1"/>
            </a:lvl7pPr>
            <a:lvl8pPr marL="5120640" indent="0">
              <a:buNone/>
              <a:defRPr sz="2600" b="1"/>
            </a:lvl8pPr>
            <a:lvl9pPr marL="5852160" indent="0">
              <a:buNone/>
              <a:defRPr sz="2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731520" y="2609849"/>
            <a:ext cx="6464301" cy="4741546"/>
          </a:xfr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900"/>
            </a:lvl3pPr>
            <a:lvl4pPr>
              <a:defRPr sz="2600"/>
            </a:lvl4pPr>
            <a:lvl5pPr>
              <a:defRPr sz="2600"/>
            </a:lvl5pPr>
            <a:lvl6pPr>
              <a:defRPr sz="2600"/>
            </a:lvl6pPr>
            <a:lvl7pPr>
              <a:defRPr sz="2600"/>
            </a:lvl7pPr>
            <a:lvl8pPr>
              <a:defRPr sz="2600"/>
            </a:lvl8pPr>
            <a:lvl9pPr>
              <a:defRPr sz="2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7432042" y="1842136"/>
            <a:ext cx="6466840" cy="767715"/>
          </a:xfrm>
        </p:spPr>
        <p:txBody>
          <a:bodyPr anchor="b"/>
          <a:lstStyle>
            <a:lvl1pPr marL="0" indent="0">
              <a:buNone/>
              <a:defRPr sz="3800" b="1"/>
            </a:lvl1pPr>
            <a:lvl2pPr marL="731520" indent="0">
              <a:buNone/>
              <a:defRPr sz="3200" b="1"/>
            </a:lvl2pPr>
            <a:lvl3pPr marL="1463040" indent="0">
              <a:buNone/>
              <a:defRPr sz="2900" b="1"/>
            </a:lvl3pPr>
            <a:lvl4pPr marL="2194560" indent="0">
              <a:buNone/>
              <a:defRPr sz="2600" b="1"/>
            </a:lvl4pPr>
            <a:lvl5pPr marL="2926080" indent="0">
              <a:buNone/>
              <a:defRPr sz="2600" b="1"/>
            </a:lvl5pPr>
            <a:lvl6pPr marL="3657600" indent="0">
              <a:buNone/>
              <a:defRPr sz="2600" b="1"/>
            </a:lvl6pPr>
            <a:lvl7pPr marL="4389120" indent="0">
              <a:buNone/>
              <a:defRPr sz="2600" b="1"/>
            </a:lvl7pPr>
            <a:lvl8pPr marL="5120640" indent="0">
              <a:buNone/>
              <a:defRPr sz="2600" b="1"/>
            </a:lvl8pPr>
            <a:lvl9pPr marL="5852160" indent="0">
              <a:buNone/>
              <a:defRPr sz="2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7432042" y="2609849"/>
            <a:ext cx="6466840" cy="4741546"/>
          </a:xfr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900"/>
            </a:lvl3pPr>
            <a:lvl4pPr>
              <a:defRPr sz="2600"/>
            </a:lvl4pPr>
            <a:lvl5pPr>
              <a:defRPr sz="2600"/>
            </a:lvl5pPr>
            <a:lvl6pPr>
              <a:defRPr sz="2600"/>
            </a:lvl6pPr>
            <a:lvl7pPr>
              <a:defRPr sz="2600"/>
            </a:lvl7pPr>
            <a:lvl8pPr>
              <a:defRPr sz="2600"/>
            </a:lvl8pPr>
            <a:lvl9pPr>
              <a:defRPr sz="2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31522" y="327659"/>
            <a:ext cx="4813301" cy="1394461"/>
          </a:xfrm>
        </p:spPr>
        <p:txBody>
          <a:bodyPr anchor="b"/>
          <a:lstStyle>
            <a:lvl1pPr algn="l">
              <a:defRPr sz="32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5720080" y="327662"/>
            <a:ext cx="8178800" cy="7023736"/>
          </a:xfrm>
        </p:spPr>
        <p:txBody>
          <a:bodyPr/>
          <a:lstStyle>
            <a:lvl1pPr>
              <a:defRPr sz="5100"/>
            </a:lvl1pPr>
            <a:lvl2pPr>
              <a:defRPr sz="4500"/>
            </a:lvl2pPr>
            <a:lvl3pPr>
              <a:defRPr sz="3800"/>
            </a:lvl3pPr>
            <a:lvl4pPr>
              <a:defRPr sz="3200"/>
            </a:lvl4pPr>
            <a:lvl5pPr>
              <a:defRPr sz="3200"/>
            </a:lvl5pPr>
            <a:lvl6pPr>
              <a:defRPr sz="3200"/>
            </a:lvl6pPr>
            <a:lvl7pPr>
              <a:defRPr sz="3200"/>
            </a:lvl7pPr>
            <a:lvl8pPr>
              <a:defRPr sz="3200"/>
            </a:lvl8pPr>
            <a:lvl9pPr>
              <a:defRPr sz="32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731522" y="1722123"/>
            <a:ext cx="4813301" cy="5629275"/>
          </a:xfrm>
        </p:spPr>
        <p:txBody>
          <a:bodyPr/>
          <a:lstStyle>
            <a:lvl1pPr marL="0" indent="0">
              <a:buNone/>
              <a:defRPr sz="2200"/>
            </a:lvl1pPr>
            <a:lvl2pPr marL="731520" indent="0">
              <a:buNone/>
              <a:defRPr sz="1900"/>
            </a:lvl2pPr>
            <a:lvl3pPr marL="1463040" indent="0">
              <a:buNone/>
              <a:defRPr sz="1600"/>
            </a:lvl3pPr>
            <a:lvl4pPr marL="2194560" indent="0">
              <a:buNone/>
              <a:defRPr sz="1400"/>
            </a:lvl4pPr>
            <a:lvl5pPr marL="2926080" indent="0">
              <a:buNone/>
              <a:defRPr sz="1400"/>
            </a:lvl5pPr>
            <a:lvl6pPr marL="3657600" indent="0">
              <a:buNone/>
              <a:defRPr sz="1400"/>
            </a:lvl6pPr>
            <a:lvl7pPr marL="4389120" indent="0">
              <a:buNone/>
              <a:defRPr sz="1400"/>
            </a:lvl7pPr>
            <a:lvl8pPr marL="5120640" indent="0">
              <a:buNone/>
              <a:defRPr sz="1400"/>
            </a:lvl8pPr>
            <a:lvl9pPr marL="5852160" indent="0">
              <a:buNone/>
              <a:defRPr sz="14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867661" y="5760720"/>
            <a:ext cx="8778240" cy="680086"/>
          </a:xfrm>
        </p:spPr>
        <p:txBody>
          <a:bodyPr anchor="b"/>
          <a:lstStyle>
            <a:lvl1pPr algn="l">
              <a:defRPr sz="32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867661" y="735330"/>
            <a:ext cx="8778240" cy="4937760"/>
          </a:xfrm>
        </p:spPr>
        <p:txBody>
          <a:bodyPr/>
          <a:lstStyle>
            <a:lvl1pPr marL="0" indent="0">
              <a:buNone/>
              <a:defRPr sz="5100"/>
            </a:lvl1pPr>
            <a:lvl2pPr marL="731520" indent="0">
              <a:buNone/>
              <a:defRPr sz="4500"/>
            </a:lvl2pPr>
            <a:lvl3pPr marL="1463040" indent="0">
              <a:buNone/>
              <a:defRPr sz="3800"/>
            </a:lvl3pPr>
            <a:lvl4pPr marL="2194560" indent="0">
              <a:buNone/>
              <a:defRPr sz="3200"/>
            </a:lvl4pPr>
            <a:lvl5pPr marL="2926080" indent="0">
              <a:buNone/>
              <a:defRPr sz="3200"/>
            </a:lvl5pPr>
            <a:lvl6pPr marL="3657600" indent="0">
              <a:buNone/>
              <a:defRPr sz="3200"/>
            </a:lvl6pPr>
            <a:lvl7pPr marL="4389120" indent="0">
              <a:buNone/>
              <a:defRPr sz="3200"/>
            </a:lvl7pPr>
            <a:lvl8pPr marL="5120640" indent="0">
              <a:buNone/>
              <a:defRPr sz="3200"/>
            </a:lvl8pPr>
            <a:lvl9pPr marL="5852160" indent="0">
              <a:buNone/>
              <a:defRPr sz="3200"/>
            </a:lvl9pPr>
          </a:lstStyle>
          <a:p>
            <a:endParaRPr lang="es-ES" dirty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2867661" y="6440806"/>
            <a:ext cx="8778240" cy="965835"/>
          </a:xfrm>
        </p:spPr>
        <p:txBody>
          <a:bodyPr/>
          <a:lstStyle>
            <a:lvl1pPr marL="0" indent="0">
              <a:buNone/>
              <a:defRPr sz="2200"/>
            </a:lvl1pPr>
            <a:lvl2pPr marL="731520" indent="0">
              <a:buNone/>
              <a:defRPr sz="1900"/>
            </a:lvl2pPr>
            <a:lvl3pPr marL="1463040" indent="0">
              <a:buNone/>
              <a:defRPr sz="1600"/>
            </a:lvl3pPr>
            <a:lvl4pPr marL="2194560" indent="0">
              <a:buNone/>
              <a:defRPr sz="1400"/>
            </a:lvl4pPr>
            <a:lvl5pPr marL="2926080" indent="0">
              <a:buNone/>
              <a:defRPr sz="1400"/>
            </a:lvl5pPr>
            <a:lvl6pPr marL="3657600" indent="0">
              <a:buNone/>
              <a:defRPr sz="1400"/>
            </a:lvl6pPr>
            <a:lvl7pPr marL="4389120" indent="0">
              <a:buNone/>
              <a:defRPr sz="1400"/>
            </a:lvl7pPr>
            <a:lvl8pPr marL="5120640" indent="0">
              <a:buNone/>
              <a:defRPr sz="1400"/>
            </a:lvl8pPr>
            <a:lvl9pPr marL="5852160" indent="0">
              <a:buNone/>
              <a:defRPr sz="14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10607040" y="329567"/>
            <a:ext cx="3291840" cy="7021830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731520" y="329567"/>
            <a:ext cx="9631680" cy="7021830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/>
          </p:cNvSpPr>
          <p:nvPr>
            <p:ph type="title"/>
          </p:nvPr>
        </p:nvSpPr>
        <p:spPr>
          <a:xfrm>
            <a:off x="2632472" y="375047"/>
            <a:ext cx="9365456" cy="1821656"/>
          </a:xfrm>
          <a:prstGeom prst="rect">
            <a:avLst/>
          </a:prstGeom>
        </p:spPr>
        <p:txBody>
          <a:bodyPr lIns="71437" tIns="71437" rIns="71437" bIns="71437"/>
          <a:lstStyle>
            <a:lvl1pPr defTabSz="492919">
              <a:defRPr sz="6720"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t>Title Text</a:t>
            </a:r>
          </a:p>
        </p:txBody>
      </p:sp>
      <p:sp>
        <p:nvSpPr>
          <p:cNvPr id="57" name="Shape 57"/>
          <p:cNvSpPr>
            <a:spLocks noGrp="1"/>
          </p:cNvSpPr>
          <p:nvPr>
            <p:ph type="body" idx="1"/>
          </p:nvPr>
        </p:nvSpPr>
        <p:spPr>
          <a:xfrm>
            <a:off x="2632472" y="2196703"/>
            <a:ext cx="9365456" cy="5304235"/>
          </a:xfrm>
          <a:prstGeom prst="rect">
            <a:avLst/>
          </a:prstGeom>
        </p:spPr>
        <p:txBody>
          <a:bodyPr lIns="71437" tIns="71437" rIns="71437" bIns="71437" anchor="ctr"/>
          <a:lstStyle>
            <a:lvl1pPr marL="370417" indent="-370417" defTabSz="492919">
              <a:spcBef>
                <a:spcPts val="3540"/>
              </a:spcBef>
              <a:buSzPct val="75000"/>
              <a:defRPr sz="3000">
                <a:latin typeface="+mn-lt"/>
                <a:ea typeface="+mn-ea"/>
                <a:cs typeface="+mn-cs"/>
                <a:sym typeface="Helvetica Light"/>
              </a:defRPr>
            </a:lvl1pPr>
            <a:lvl2pPr marL="637117" indent="-370417" defTabSz="492919">
              <a:spcBef>
                <a:spcPts val="3540"/>
              </a:spcBef>
              <a:buSzPct val="75000"/>
              <a:buChar char="•"/>
              <a:defRPr sz="3000">
                <a:latin typeface="+mn-lt"/>
                <a:ea typeface="+mn-ea"/>
                <a:cs typeface="+mn-cs"/>
                <a:sym typeface="Helvetica Light"/>
              </a:defRPr>
            </a:lvl2pPr>
            <a:lvl3pPr marL="903817" indent="-370417" defTabSz="492919">
              <a:spcBef>
                <a:spcPts val="3540"/>
              </a:spcBef>
              <a:buSzPct val="75000"/>
              <a:defRPr sz="3000">
                <a:latin typeface="+mn-lt"/>
                <a:ea typeface="+mn-ea"/>
                <a:cs typeface="+mn-cs"/>
                <a:sym typeface="Helvetica Light"/>
              </a:defRPr>
            </a:lvl3pPr>
            <a:lvl4pPr marL="1170517" indent="-370417" defTabSz="492919">
              <a:spcBef>
                <a:spcPts val="3540"/>
              </a:spcBef>
              <a:buSzPct val="75000"/>
              <a:buChar char="•"/>
              <a:defRPr sz="3000">
                <a:latin typeface="+mn-lt"/>
                <a:ea typeface="+mn-ea"/>
                <a:cs typeface="+mn-cs"/>
                <a:sym typeface="Helvetica Light"/>
              </a:defRPr>
            </a:lvl4pPr>
            <a:lvl5pPr marL="1437217" indent="-370417" defTabSz="492919">
              <a:spcBef>
                <a:spcPts val="3540"/>
              </a:spcBef>
              <a:buSzPct val="75000"/>
              <a:buChar char="•"/>
              <a:defRPr sz="3000">
                <a:latin typeface="+mn-lt"/>
                <a:ea typeface="+mn-ea"/>
                <a:cs typeface="+mn-cs"/>
                <a:sym typeface="Helvetica Light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hape 58"/>
          <p:cNvSpPr>
            <a:spLocks noGrp="1"/>
          </p:cNvSpPr>
          <p:nvPr>
            <p:ph type="sldNum" sz="quarter" idx="2"/>
          </p:nvPr>
        </p:nvSpPr>
        <p:spPr>
          <a:xfrm>
            <a:off x="7161489" y="7806332"/>
            <a:ext cx="296708" cy="306706"/>
          </a:xfrm>
          <a:prstGeom prst="rect">
            <a:avLst/>
          </a:prstGeom>
        </p:spPr>
        <p:txBody>
          <a:bodyPr lIns="71437" tIns="71437" rIns="71437" bIns="71437"/>
          <a:lstStyle>
            <a:lvl1pPr algn="ctr" defTabSz="492919">
              <a:defRPr sz="1440"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83683098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731520" y="329566"/>
            <a:ext cx="13167360" cy="1371600"/>
          </a:xfrm>
          <a:prstGeom prst="rect">
            <a:avLst/>
          </a:prstGeom>
        </p:spPr>
        <p:txBody>
          <a:bodyPr vert="horz" lIns="146304" tIns="73152" rIns="146304" bIns="73152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31520" y="1920242"/>
            <a:ext cx="13167360" cy="5431155"/>
          </a:xfrm>
          <a:prstGeom prst="rect">
            <a:avLst/>
          </a:prstGeom>
        </p:spPr>
        <p:txBody>
          <a:bodyPr vert="horz" lIns="146304" tIns="73152" rIns="146304" bIns="73152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731520" y="7627621"/>
            <a:ext cx="3413760" cy="438150"/>
          </a:xfrm>
          <a:prstGeom prst="rect">
            <a:avLst/>
          </a:prstGeom>
        </p:spPr>
        <p:txBody>
          <a:bodyPr vert="horz" lIns="146304" tIns="73152" rIns="146304" bIns="73152" rtlCol="0" anchor="ctr"/>
          <a:lstStyle>
            <a:lvl1pPr algn="l">
              <a:defRPr sz="1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4998720" y="7627621"/>
            <a:ext cx="4632960" cy="438150"/>
          </a:xfrm>
          <a:prstGeom prst="rect">
            <a:avLst/>
          </a:prstGeom>
        </p:spPr>
        <p:txBody>
          <a:bodyPr vert="horz" lIns="146304" tIns="73152" rIns="146304" bIns="73152" rtlCol="0" anchor="ctr"/>
          <a:lstStyle>
            <a:lvl1pPr algn="ctr">
              <a:defRPr sz="1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10485120" y="7627621"/>
            <a:ext cx="3413760" cy="438150"/>
          </a:xfrm>
          <a:prstGeom prst="rect">
            <a:avLst/>
          </a:prstGeom>
        </p:spPr>
        <p:txBody>
          <a:bodyPr vert="horz" lIns="146304" tIns="73152" rIns="146304" bIns="73152" rtlCol="0" anchor="ctr"/>
          <a:lstStyle>
            <a:lvl1pPr algn="r">
              <a:defRPr sz="1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lvl1pPr algn="ctr" defTabSz="1463040" rtl="0" eaLnBrk="1" latinLnBrk="0" hangingPunct="1">
        <a:spcBef>
          <a:spcPct val="0"/>
        </a:spcBef>
        <a:buNone/>
        <a:defRPr sz="7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48640" indent="-548640" algn="l" defTabSz="1463040" rtl="0" eaLnBrk="1" latinLnBrk="0" hangingPunct="1">
        <a:spcBef>
          <a:spcPct val="20000"/>
        </a:spcBef>
        <a:buFont typeface="Arial" pitchFamily="34" charset="0"/>
        <a:buChar char="•"/>
        <a:defRPr sz="5100" kern="1200">
          <a:solidFill>
            <a:schemeClr val="tx1"/>
          </a:solidFill>
          <a:latin typeface="+mn-lt"/>
          <a:ea typeface="+mn-ea"/>
          <a:cs typeface="+mn-cs"/>
        </a:defRPr>
      </a:lvl1pPr>
      <a:lvl2pPr marL="1188720" indent="-457200" algn="l" defTabSz="1463040" rtl="0" eaLnBrk="1" latinLnBrk="0" hangingPunct="1">
        <a:spcBef>
          <a:spcPct val="20000"/>
        </a:spcBef>
        <a:buFont typeface="Arial" pitchFamily="34" charset="0"/>
        <a:buChar char="–"/>
        <a:defRPr sz="45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0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800" kern="1200">
          <a:solidFill>
            <a:schemeClr val="tx1"/>
          </a:solidFill>
          <a:latin typeface="+mn-lt"/>
          <a:ea typeface="+mn-ea"/>
          <a:cs typeface="+mn-cs"/>
        </a:defRPr>
      </a:lvl3pPr>
      <a:lvl4pPr marL="2560320" indent="-365760" algn="l" defTabSz="1463040" rtl="0" eaLnBrk="1" latinLnBrk="0" hangingPunct="1">
        <a:spcBef>
          <a:spcPct val="20000"/>
        </a:spcBef>
        <a:buFont typeface="Arial" pitchFamily="34" charset="0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4pPr>
      <a:lvl5pPr marL="3291840" indent="-365760" algn="l" defTabSz="1463040" rtl="0" eaLnBrk="1" latinLnBrk="0" hangingPunct="1">
        <a:spcBef>
          <a:spcPct val="20000"/>
        </a:spcBef>
        <a:buFont typeface="Arial" pitchFamily="34" charset="0"/>
        <a:buChar char="»"/>
        <a:defRPr sz="3200" kern="1200">
          <a:solidFill>
            <a:schemeClr val="tx1"/>
          </a:solidFill>
          <a:latin typeface="+mn-lt"/>
          <a:ea typeface="+mn-ea"/>
          <a:cs typeface="+mn-cs"/>
        </a:defRPr>
      </a:lvl5pPr>
      <a:lvl6pPr marL="402336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475488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7pPr>
      <a:lvl8pPr marL="548640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8pPr>
      <a:lvl9pPr marL="621792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46304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3pPr>
      <a:lvl4pPr marL="219456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4pPr>
      <a:lvl5pPr marL="292608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5pPr>
      <a:lvl6pPr marL="365760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6pPr>
      <a:lvl7pPr marL="438912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7pPr>
      <a:lvl8pPr marL="512064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8pPr>
      <a:lvl9pPr marL="585216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Relationship Id="rId5" Type="http://schemas.openxmlformats.org/officeDocument/2006/relationships/image" Target="../media/image1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png"/><Relationship Id="rId8" Type="http://schemas.openxmlformats.org/officeDocument/2006/relationships/image" Target="../media/image7.png"/><Relationship Id="rId9" Type="http://schemas.openxmlformats.org/officeDocument/2006/relationships/image" Target="../media/image8.png"/><Relationship Id="rId10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0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4.png"/><Relationship Id="rId5" Type="http://schemas.openxmlformats.org/officeDocument/2006/relationships/image" Target="../media/image12.png"/><Relationship Id="rId6" Type="http://schemas.openxmlformats.org/officeDocument/2006/relationships/image" Target="../media/image13.png"/><Relationship Id="rId7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5" Type="http://schemas.openxmlformats.org/officeDocument/2006/relationships/image" Target="../media/image17.png"/><Relationship Id="rId6" Type="http://schemas.openxmlformats.org/officeDocument/2006/relationships/image" Target="../media/image18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8.png"/><Relationship Id="rId5" Type="http://schemas.openxmlformats.org/officeDocument/2006/relationships/image" Target="../media/image22.png"/><Relationship Id="rId6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6.png"/><Relationship Id="rId5" Type="http://schemas.openxmlformats.org/officeDocument/2006/relationships/image" Target="../media/image9.png"/><Relationship Id="rId6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7" Type="http://schemas.openxmlformats.org/officeDocument/2006/relationships/image" Target="../media/image23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7" Type="http://schemas.openxmlformats.org/officeDocument/2006/relationships/image" Target="../media/image23.png"/><Relationship Id="rId8" Type="http://schemas.openxmlformats.org/officeDocument/2006/relationships/image" Target="../media/image24.png"/><Relationship Id="rId9" Type="http://schemas.openxmlformats.org/officeDocument/2006/relationships/image" Target="../media/image25.png"/><Relationship Id="rId10" Type="http://schemas.openxmlformats.org/officeDocument/2006/relationships/image" Target="../media/image26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3.png"/><Relationship Id="rId4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4" Type="http://schemas.openxmlformats.org/officeDocument/2006/relationships/image" Target="../media/image27.jpeg"/><Relationship Id="rId5" Type="http://schemas.openxmlformats.org/officeDocument/2006/relationships/image" Target="../media/image110.png"/><Relationship Id="rId6" Type="http://schemas.openxmlformats.org/officeDocument/2006/relationships/image" Target="../media/image111.png"/><Relationship Id="rId7" Type="http://schemas.openxmlformats.org/officeDocument/2006/relationships/image" Target="../media/image1120.png"/><Relationship Id="rId8" Type="http://schemas.openxmlformats.org/officeDocument/2006/relationships/image" Target="../media/image29.jpeg"/><Relationship Id="rId9" Type="http://schemas.openxmlformats.org/officeDocument/2006/relationships/image" Target="../media/image34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4" Type="http://schemas.openxmlformats.org/officeDocument/2006/relationships/image" Target="../media/image111.png"/><Relationship Id="rId5" Type="http://schemas.openxmlformats.org/officeDocument/2006/relationships/image" Target="../media/image1130.png"/><Relationship Id="rId6" Type="http://schemas.openxmlformats.org/officeDocument/2006/relationships/image" Target="../media/image1140.png"/><Relationship Id="rId7" Type="http://schemas.openxmlformats.org/officeDocument/2006/relationships/image" Target="../media/image28.png"/><Relationship Id="rId8" Type="http://schemas.openxmlformats.org/officeDocument/2006/relationships/image" Target="../media/image115.png"/><Relationship Id="rId9" Type="http://schemas.openxmlformats.org/officeDocument/2006/relationships/image" Target="../media/image27.jpeg"/><Relationship Id="rId10" Type="http://schemas.openxmlformats.org/officeDocument/2006/relationships/image" Target="../media/image29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image" Target="../media/image110.png"/><Relationship Id="rId5" Type="http://schemas.openxmlformats.org/officeDocument/2006/relationships/image" Target="../media/image111.png"/><Relationship Id="rId6" Type="http://schemas.openxmlformats.org/officeDocument/2006/relationships/image" Target="../media/image1130.png"/><Relationship Id="rId7" Type="http://schemas.openxmlformats.org/officeDocument/2006/relationships/image" Target="../media/image1140.png"/><Relationship Id="rId8" Type="http://schemas.openxmlformats.org/officeDocument/2006/relationships/image" Target="../media/image28.png"/><Relationship Id="rId9" Type="http://schemas.openxmlformats.org/officeDocument/2006/relationships/image" Target="../media/image36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5" Type="http://schemas.openxmlformats.org/officeDocument/2006/relationships/image" Target="../media/image110.png"/><Relationship Id="rId6" Type="http://schemas.openxmlformats.org/officeDocument/2006/relationships/image" Target="../media/image111.png"/><Relationship Id="rId7" Type="http://schemas.openxmlformats.org/officeDocument/2006/relationships/image" Target="../media/image1130.png"/><Relationship Id="rId8" Type="http://schemas.openxmlformats.org/officeDocument/2006/relationships/image" Target="../media/image1140.png"/><Relationship Id="rId9" Type="http://schemas.openxmlformats.org/officeDocument/2006/relationships/image" Target="../media/image28.png"/><Relationship Id="rId10" Type="http://schemas.openxmlformats.org/officeDocument/2006/relationships/image" Target="../media/image1200.png"/><Relationship Id="rId11" Type="http://schemas.openxmlformats.org/officeDocument/2006/relationships/image" Target="../media/image1210.png"/><Relationship Id="rId12" Type="http://schemas.openxmlformats.org/officeDocument/2006/relationships/image" Target="../media/image38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31.png"/><Relationship Id="rId5" Type="http://schemas.openxmlformats.org/officeDocument/2006/relationships/image" Target="../media/image30.jpg"/><Relationship Id="rId6" Type="http://schemas.openxmlformats.org/officeDocument/2006/relationships/image" Target="NULL"/><Relationship Id="rId7" Type="http://schemas.openxmlformats.org/officeDocument/2006/relationships/image" Target="NULL"/><Relationship Id="rId8" Type="http://schemas.openxmlformats.org/officeDocument/2006/relationships/image" Target="NULL"/><Relationship Id="rId9" Type="http://schemas.openxmlformats.org/officeDocument/2006/relationships/image" Target="NULL"/><Relationship Id="rId10" Type="http://schemas.openxmlformats.org/officeDocument/2006/relationships/image" Target="NULL"/><Relationship Id="rId11" Type="http://schemas.openxmlformats.org/officeDocument/2006/relationships/image" Target="NULL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4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4" Type="http://schemas.openxmlformats.org/officeDocument/2006/relationships/image" Target="../media/image110.png"/><Relationship Id="rId5" Type="http://schemas.openxmlformats.org/officeDocument/2006/relationships/image" Target="../media/image111.png"/><Relationship Id="rId6" Type="http://schemas.openxmlformats.org/officeDocument/2006/relationships/image" Target="../media/image211.png"/><Relationship Id="rId7" Type="http://schemas.openxmlformats.org/officeDocument/2006/relationships/image" Target="../media/image212.png"/><Relationship Id="rId8" Type="http://schemas.openxmlformats.org/officeDocument/2006/relationships/image" Target="../media/image38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4" Type="http://schemas.openxmlformats.org/officeDocument/2006/relationships/image" Target="../media/image35.jpg"/><Relationship Id="rId5" Type="http://schemas.openxmlformats.org/officeDocument/2006/relationships/image" Target="../media/image213.png"/><Relationship Id="rId6" Type="http://schemas.openxmlformats.org/officeDocument/2006/relationships/image" Target="../media/image214.png"/><Relationship Id="rId7" Type="http://schemas.openxmlformats.org/officeDocument/2006/relationships/image" Target="../media/image211.png"/><Relationship Id="rId8" Type="http://schemas.openxmlformats.org/officeDocument/2006/relationships/image" Target="../media/image212.png"/><Relationship Id="rId9" Type="http://schemas.openxmlformats.org/officeDocument/2006/relationships/image" Target="../media/image44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4" Type="http://schemas.openxmlformats.org/officeDocument/2006/relationships/image" Target="../media/image35.jpg"/><Relationship Id="rId6" Type="http://schemas.openxmlformats.org/officeDocument/2006/relationships/image" Target="../media/image213.png"/><Relationship Id="rId7" Type="http://schemas.openxmlformats.org/officeDocument/2006/relationships/image" Target="../media/image214.png"/><Relationship Id="rId8" Type="http://schemas.openxmlformats.org/officeDocument/2006/relationships/image" Target="../media/image211.png"/><Relationship Id="rId9" Type="http://schemas.openxmlformats.org/officeDocument/2006/relationships/image" Target="../media/image212.png"/><Relationship Id="rId10" Type="http://schemas.openxmlformats.org/officeDocument/2006/relationships/image" Target="../media/image44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4" Type="http://schemas.openxmlformats.org/officeDocument/2006/relationships/image" Target="../media/image36.jpg"/><Relationship Id="rId5" Type="http://schemas.openxmlformats.org/officeDocument/2006/relationships/image" Target="../media/image213.png"/><Relationship Id="rId6" Type="http://schemas.openxmlformats.org/officeDocument/2006/relationships/image" Target="../media/image214.png"/><Relationship Id="rId7" Type="http://schemas.openxmlformats.org/officeDocument/2006/relationships/image" Target="../media/image211.png"/><Relationship Id="rId8" Type="http://schemas.openxmlformats.org/officeDocument/2006/relationships/image" Target="../media/image212.png"/><Relationship Id="rId9" Type="http://schemas.openxmlformats.org/officeDocument/2006/relationships/image" Target="../media/image44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4" Type="http://schemas.openxmlformats.org/officeDocument/2006/relationships/image" Target="../media/image36.jpg"/><Relationship Id="rId5" Type="http://schemas.openxmlformats.org/officeDocument/2006/relationships/image" Target="../media/image35.jpg"/><Relationship Id="rId6" Type="http://schemas.openxmlformats.org/officeDocument/2006/relationships/image" Target="../media/image34.jpg"/><Relationship Id="rId7" Type="http://schemas.openxmlformats.org/officeDocument/2006/relationships/image" Target="../media/image213.png"/><Relationship Id="rId8" Type="http://schemas.openxmlformats.org/officeDocument/2006/relationships/image" Target="../media/image214.png"/><Relationship Id="rId9" Type="http://schemas.openxmlformats.org/officeDocument/2006/relationships/image" Target="../media/image212.png"/><Relationship Id="rId10" Type="http://schemas.openxmlformats.org/officeDocument/2006/relationships/image" Target="../media/image217.png"/><Relationship Id="rId11" Type="http://schemas.openxmlformats.org/officeDocument/2006/relationships/image" Target="../media/image47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1" Type="http://schemas.openxmlformats.org/officeDocument/2006/relationships/image" Target="../media/image45.jpeg"/><Relationship Id="rId12" Type="http://schemas.openxmlformats.org/officeDocument/2006/relationships/image" Target="../media/image46.jpeg"/><Relationship Id="rId13" Type="http://schemas.openxmlformats.org/officeDocument/2006/relationships/image" Target="../media/image47.jpeg"/><Relationship Id="rId14" Type="http://schemas.openxmlformats.org/officeDocument/2006/relationships/image" Target="../media/image48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37.jpeg"/><Relationship Id="rId4" Type="http://schemas.openxmlformats.org/officeDocument/2006/relationships/image" Target="../media/image38.jpeg"/><Relationship Id="rId5" Type="http://schemas.openxmlformats.org/officeDocument/2006/relationships/image" Target="../media/image39.jpeg"/><Relationship Id="rId6" Type="http://schemas.openxmlformats.org/officeDocument/2006/relationships/image" Target="../media/image40.jpeg"/><Relationship Id="rId7" Type="http://schemas.openxmlformats.org/officeDocument/2006/relationships/image" Target="../media/image41.jpeg"/><Relationship Id="rId8" Type="http://schemas.openxmlformats.org/officeDocument/2006/relationships/image" Target="../media/image42.jpeg"/><Relationship Id="rId9" Type="http://schemas.openxmlformats.org/officeDocument/2006/relationships/image" Target="../media/image43.jpeg"/><Relationship Id="rId10" Type="http://schemas.openxmlformats.org/officeDocument/2006/relationships/image" Target="../media/image44.jpeg"/></Relationships>
</file>

<file path=ppt/slides/_rels/slide29.xml.rels><?xml version="1.0" encoding="UTF-8" standalone="yes"?>
<Relationships xmlns="http://schemas.openxmlformats.org/package/2006/relationships"><Relationship Id="rId11" Type="http://schemas.openxmlformats.org/officeDocument/2006/relationships/image" Target="../media/image57.jpeg"/><Relationship Id="rId12" Type="http://schemas.openxmlformats.org/officeDocument/2006/relationships/image" Target="../media/image58.jpeg"/><Relationship Id="rId13" Type="http://schemas.openxmlformats.org/officeDocument/2006/relationships/image" Target="../media/image59.jpeg"/><Relationship Id="rId14" Type="http://schemas.openxmlformats.org/officeDocument/2006/relationships/image" Target="../media/image60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49.jpeg"/><Relationship Id="rId4" Type="http://schemas.openxmlformats.org/officeDocument/2006/relationships/image" Target="../media/image50.jpeg"/><Relationship Id="rId5" Type="http://schemas.openxmlformats.org/officeDocument/2006/relationships/image" Target="../media/image51.jpeg"/><Relationship Id="rId6" Type="http://schemas.openxmlformats.org/officeDocument/2006/relationships/image" Target="../media/image52.jpeg"/><Relationship Id="rId7" Type="http://schemas.openxmlformats.org/officeDocument/2006/relationships/image" Target="../media/image53.jpeg"/><Relationship Id="rId8" Type="http://schemas.openxmlformats.org/officeDocument/2006/relationships/image" Target="../media/image54.jpeg"/><Relationship Id="rId9" Type="http://schemas.openxmlformats.org/officeDocument/2006/relationships/image" Target="../media/image55.jpeg"/><Relationship Id="rId10" Type="http://schemas.openxmlformats.org/officeDocument/2006/relationships/image" Target="../media/image5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4" Type="http://schemas.openxmlformats.org/officeDocument/2006/relationships/notesSlide" Target="../notesSlides/notesSlide30.xml"/><Relationship Id="rId5" Type="http://schemas.openxmlformats.org/officeDocument/2006/relationships/image" Target="../media/image61.png"/><Relationship Id="rId6" Type="http://schemas.openxmlformats.org/officeDocument/2006/relationships/image" Target="../media/image62.png"/><Relationship Id="rId7" Type="http://schemas.openxmlformats.org/officeDocument/2006/relationships/image" Target="../media/image63.png"/><Relationship Id="rId8" Type="http://schemas.openxmlformats.org/officeDocument/2006/relationships/image" Target="../media/image64.pn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4" Type="http://schemas.openxmlformats.org/officeDocument/2006/relationships/image" Target="../media/image66.png"/><Relationship Id="rId5" Type="http://schemas.openxmlformats.org/officeDocument/2006/relationships/image" Target="../media/image67.png"/><Relationship Id="rId6" Type="http://schemas.openxmlformats.org/officeDocument/2006/relationships/image" Target="../media/image68.png"/><Relationship Id="rId7" Type="http://schemas.openxmlformats.org/officeDocument/2006/relationships/hyperlink" Target="http://maps.google.com/" TargetMode="External"/><Relationship Id="rId8" Type="http://schemas.openxmlformats.org/officeDocument/2006/relationships/image" Target="../media/image69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79.png"/><Relationship Id="rId12" Type="http://schemas.openxmlformats.org/officeDocument/2006/relationships/image" Target="../media/image80.jpeg"/><Relationship Id="rId13" Type="http://schemas.openxmlformats.org/officeDocument/2006/relationships/image" Target="../media/image81.pn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70.png"/><Relationship Id="rId3" Type="http://schemas.openxmlformats.org/officeDocument/2006/relationships/image" Target="../media/image71.png"/><Relationship Id="rId4" Type="http://schemas.openxmlformats.org/officeDocument/2006/relationships/image" Target="../media/image72.png"/><Relationship Id="rId5" Type="http://schemas.openxmlformats.org/officeDocument/2006/relationships/image" Target="../media/image73.png"/><Relationship Id="rId6" Type="http://schemas.openxmlformats.org/officeDocument/2006/relationships/image" Target="../media/image74.png"/><Relationship Id="rId7" Type="http://schemas.openxmlformats.org/officeDocument/2006/relationships/image" Target="../media/image75.png"/><Relationship Id="rId8" Type="http://schemas.openxmlformats.org/officeDocument/2006/relationships/image" Target="../media/image76.png"/><Relationship Id="rId9" Type="http://schemas.openxmlformats.org/officeDocument/2006/relationships/image" Target="../media/image77.png"/><Relationship Id="rId10" Type="http://schemas.openxmlformats.org/officeDocument/2006/relationships/image" Target="../media/image78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/Relationships>
</file>

<file path=ppt/slides/_rels/slide35.xml.rels><?xml version="1.0" encoding="UTF-8" standalone="yes"?>
<Relationships xmlns="http://schemas.openxmlformats.org/package/2006/relationships"><Relationship Id="rId11" Type="http://schemas.openxmlformats.org/officeDocument/2006/relationships/image" Target="../media/image90.jpeg"/><Relationship Id="rId12" Type="http://schemas.openxmlformats.org/officeDocument/2006/relationships/image" Target="../media/image91.png"/><Relationship Id="rId13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82.png"/><Relationship Id="rId4" Type="http://schemas.openxmlformats.org/officeDocument/2006/relationships/image" Target="../media/image83.png"/><Relationship Id="rId5" Type="http://schemas.openxmlformats.org/officeDocument/2006/relationships/image" Target="../media/image84.png"/><Relationship Id="rId6" Type="http://schemas.openxmlformats.org/officeDocument/2006/relationships/image" Target="../media/image85.jpeg"/><Relationship Id="rId7" Type="http://schemas.openxmlformats.org/officeDocument/2006/relationships/image" Target="../media/image86.jpeg"/><Relationship Id="rId8" Type="http://schemas.openxmlformats.org/officeDocument/2006/relationships/image" Target="../media/image87.jpeg"/><Relationship Id="rId9" Type="http://schemas.openxmlformats.org/officeDocument/2006/relationships/image" Target="../media/image88.jpeg"/><Relationship Id="rId10" Type="http://schemas.openxmlformats.org/officeDocument/2006/relationships/image" Target="../media/image89.jpeg"/></Relationships>
</file>

<file path=ppt/slides/_rels/slide36.xml.rels><?xml version="1.0" encoding="UTF-8" standalone="yes"?>
<Relationships xmlns="http://schemas.openxmlformats.org/package/2006/relationships"><Relationship Id="rId11" Type="http://schemas.openxmlformats.org/officeDocument/2006/relationships/image" Target="../media/image87.jpeg"/><Relationship Id="rId12" Type="http://schemas.openxmlformats.org/officeDocument/2006/relationships/image" Target="../media/image88.jpeg"/><Relationship Id="rId13" Type="http://schemas.openxmlformats.org/officeDocument/2006/relationships/image" Target="../media/image89.jpeg"/><Relationship Id="rId14" Type="http://schemas.openxmlformats.org/officeDocument/2006/relationships/image" Target="../media/image90.jpeg"/><Relationship Id="rId15" Type="http://schemas.openxmlformats.org/officeDocument/2006/relationships/image" Target="../media/image91.png"/><Relationship Id="rId16" Type="http://schemas.openxmlformats.org/officeDocument/2006/relationships/image" Target="../media/image92.png"/><Relationship Id="rId17" Type="http://schemas.openxmlformats.org/officeDocument/2006/relationships/image" Target="../media/image95.png"/><Relationship Id="rId18" Type="http://schemas.openxmlformats.org/officeDocument/2006/relationships/image" Target="../media/image96.jpg"/><Relationship Id="rId19" Type="http://schemas.openxmlformats.org/officeDocument/2006/relationships/image" Target="NUL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93.png"/><Relationship Id="rId4" Type="http://schemas.openxmlformats.org/officeDocument/2006/relationships/image" Target="../media/image94.png"/><Relationship Id="rId5" Type="http://schemas.openxmlformats.org/officeDocument/2006/relationships/image" Target="NULL"/><Relationship Id="rId6" Type="http://schemas.openxmlformats.org/officeDocument/2006/relationships/image" Target="../media/image82.png"/><Relationship Id="rId7" Type="http://schemas.openxmlformats.org/officeDocument/2006/relationships/image" Target="../media/image83.png"/><Relationship Id="rId8" Type="http://schemas.openxmlformats.org/officeDocument/2006/relationships/image" Target="../media/image84.png"/><Relationship Id="rId9" Type="http://schemas.openxmlformats.org/officeDocument/2006/relationships/image" Target="../media/image85.jpeg"/><Relationship Id="rId10" Type="http://schemas.openxmlformats.org/officeDocument/2006/relationships/image" Target="../media/image86.jpeg"/></Relationships>
</file>

<file path=ppt/slides/_rels/slide37.xml.rels><?xml version="1.0" encoding="UTF-8" standalone="yes"?>
<Relationships xmlns="http://schemas.openxmlformats.org/package/2006/relationships"><Relationship Id="rId9" Type="http://schemas.openxmlformats.org/officeDocument/2006/relationships/image" Target="../media/image102.png"/><Relationship Id="rId20" Type="http://schemas.openxmlformats.org/officeDocument/2006/relationships/image" Target="../media/image89.jpeg"/><Relationship Id="rId21" Type="http://schemas.openxmlformats.org/officeDocument/2006/relationships/image" Target="../media/image90.jpeg"/><Relationship Id="rId22" Type="http://schemas.openxmlformats.org/officeDocument/2006/relationships/image" Target="../media/image91.png"/><Relationship Id="rId23" Type="http://schemas.openxmlformats.org/officeDocument/2006/relationships/image" Target="../media/image92.png"/><Relationship Id="rId10" Type="http://schemas.openxmlformats.org/officeDocument/2006/relationships/image" Target="../media/image96.jpg"/><Relationship Id="rId11" Type="http://schemas.openxmlformats.org/officeDocument/2006/relationships/image" Target="../media/image103.jpg"/><Relationship Id="rId12" Type="http://schemas.openxmlformats.org/officeDocument/2006/relationships/image" Target="../media/image104.jpg"/><Relationship Id="rId13" Type="http://schemas.openxmlformats.org/officeDocument/2006/relationships/image" Target="../media/image105.png"/><Relationship Id="rId14" Type="http://schemas.openxmlformats.org/officeDocument/2006/relationships/image" Target="../media/image82.png"/><Relationship Id="rId15" Type="http://schemas.openxmlformats.org/officeDocument/2006/relationships/image" Target="../media/image83.png"/><Relationship Id="rId16" Type="http://schemas.openxmlformats.org/officeDocument/2006/relationships/image" Target="../media/image85.jpeg"/><Relationship Id="rId17" Type="http://schemas.openxmlformats.org/officeDocument/2006/relationships/image" Target="../media/image86.jpeg"/><Relationship Id="rId18" Type="http://schemas.openxmlformats.org/officeDocument/2006/relationships/image" Target="../media/image87.jpeg"/><Relationship Id="rId19" Type="http://schemas.openxmlformats.org/officeDocument/2006/relationships/image" Target="../media/image88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84.png"/><Relationship Id="rId4" Type="http://schemas.openxmlformats.org/officeDocument/2006/relationships/image" Target="../media/image97.jpg"/><Relationship Id="rId5" Type="http://schemas.openxmlformats.org/officeDocument/2006/relationships/image" Target="../media/image98.jpg"/><Relationship Id="rId6" Type="http://schemas.openxmlformats.org/officeDocument/2006/relationships/image" Target="../media/image99.jpg"/><Relationship Id="rId7" Type="http://schemas.openxmlformats.org/officeDocument/2006/relationships/image" Target="../media/image100.png"/><Relationship Id="rId8" Type="http://schemas.openxmlformats.org/officeDocument/2006/relationships/image" Target="../media/image10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4" Type="http://schemas.openxmlformats.org/officeDocument/2006/relationships/image" Target="../media/image95.png"/><Relationship Id="rId5" Type="http://schemas.openxmlformats.org/officeDocument/2006/relationships/image" Target="NULL"/><Relationship Id="rId6" Type="http://schemas.openxmlformats.org/officeDocument/2006/relationships/image" Target="NULL"/><Relationship Id="rId7" Type="http://schemas.openxmlformats.org/officeDocument/2006/relationships/image" Target="NULL"/><Relationship Id="rId8" Type="http://schemas.openxmlformats.org/officeDocument/2006/relationships/image" Target="NULL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4" Type="http://schemas.openxmlformats.org/officeDocument/2006/relationships/image" Target="../media/image106.jpeg"/><Relationship Id="rId5" Type="http://schemas.openxmlformats.org/officeDocument/2006/relationships/image" Target="NULL"/><Relationship Id="rId6" Type="http://schemas.openxmlformats.org/officeDocument/2006/relationships/image" Target="NULL"/><Relationship Id="rId7" Type="http://schemas.openxmlformats.org/officeDocument/2006/relationships/image" Target="NULL"/><Relationship Id="rId8" Type="http://schemas.openxmlformats.org/officeDocument/2006/relationships/image" Target="NULL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4" Type="http://schemas.openxmlformats.org/officeDocument/2006/relationships/image" Target="../media/image106.jpeg"/><Relationship Id="rId5" Type="http://schemas.openxmlformats.org/officeDocument/2006/relationships/image" Target="NULL"/><Relationship Id="rId6" Type="http://schemas.openxmlformats.org/officeDocument/2006/relationships/image" Target="NULL"/><Relationship Id="rId7" Type="http://schemas.openxmlformats.org/officeDocument/2006/relationships/image" Target="NULL"/><Relationship Id="rId8" Type="http://schemas.openxmlformats.org/officeDocument/2006/relationships/image" Target="NULL"/><Relationship Id="rId9" Type="http://schemas.openxmlformats.org/officeDocument/2006/relationships/image" Target="../media/image99.jp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9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4" Type="http://schemas.openxmlformats.org/officeDocument/2006/relationships/image" Target="../media/image106.jpeg"/><Relationship Id="rId5" Type="http://schemas.openxmlformats.org/officeDocument/2006/relationships/image" Target="../media/image108.jpeg"/><Relationship Id="rId6" Type="http://schemas.openxmlformats.org/officeDocument/2006/relationships/image" Target="../media/image109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0.xml"/></Relationships>
</file>

<file path=ppt/slides/_rels/slide4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10.png"/><Relationship Id="rId12" Type="http://schemas.openxmlformats.org/officeDocument/2006/relationships/image" Target="../media/image108.jpeg"/><Relationship Id="rId13" Type="http://schemas.openxmlformats.org/officeDocument/2006/relationships/image" Target="../media/image110.jpg"/><Relationship Id="rId14" Type="http://schemas.openxmlformats.org/officeDocument/2006/relationships/image" Target="../media/image98.jpg"/><Relationship Id="rId15" Type="http://schemas.openxmlformats.org/officeDocument/2006/relationships/image" Target="../media/image111.jpg"/><Relationship Id="rId16" Type="http://schemas.openxmlformats.org/officeDocument/2006/relationships/image" Target="../media/image112.png"/><Relationship Id="rId17" Type="http://schemas.openxmlformats.org/officeDocument/2006/relationships/image" Target="../media/image113.png"/><Relationship Id="rId18" Type="http://schemas.openxmlformats.org/officeDocument/2006/relationships/image" Target="../media/image114.png"/><Relationship Id="rId20" Type="http://schemas.openxmlformats.org/officeDocument/2006/relationships/image" Target="../media/image301.png"/><Relationship Id="rId21" Type="http://schemas.openxmlformats.org/officeDocument/2006/relationships/image" Target="../media/image10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84.png"/><Relationship Id="rId4" Type="http://schemas.openxmlformats.org/officeDocument/2006/relationships/image" Target="../media/image100.png"/><Relationship Id="rId5" Type="http://schemas.openxmlformats.org/officeDocument/2006/relationships/image" Target="../media/image101.png"/><Relationship Id="rId6" Type="http://schemas.openxmlformats.org/officeDocument/2006/relationships/image" Target="../media/image103.jpg"/><Relationship Id="rId7" Type="http://schemas.openxmlformats.org/officeDocument/2006/relationships/image" Target="../media/image104.jpg"/><Relationship Id="rId8" Type="http://schemas.openxmlformats.org/officeDocument/2006/relationships/image" Target="../media/image105.png"/></Relationships>
</file>

<file path=ppt/slides/_rels/slide4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111.jpg"/><Relationship Id="rId22" Type="http://schemas.openxmlformats.org/officeDocument/2006/relationships/image" Target="../media/image301.png"/><Relationship Id="rId23" Type="http://schemas.openxmlformats.org/officeDocument/2006/relationships/image" Target="../media/image102.png"/><Relationship Id="rId10" Type="http://schemas.openxmlformats.org/officeDocument/2006/relationships/image" Target="../media/image101.png"/><Relationship Id="rId11" Type="http://schemas.openxmlformats.org/officeDocument/2006/relationships/image" Target="../media/image103.jpg"/><Relationship Id="rId12" Type="http://schemas.openxmlformats.org/officeDocument/2006/relationships/image" Target="../media/image104.jpg"/><Relationship Id="rId13" Type="http://schemas.openxmlformats.org/officeDocument/2006/relationships/image" Target="../media/image105.png"/><Relationship Id="rId1" Type="http://schemas.openxmlformats.org/officeDocument/2006/relationships/slideLayout" Target="../slideLayouts/slideLayout2.xml"/><Relationship Id="rId16" Type="http://schemas.openxmlformats.org/officeDocument/2006/relationships/image" Target="../media/image310.png"/><Relationship Id="rId17" Type="http://schemas.openxmlformats.org/officeDocument/2006/relationships/image" Target="../media/image108.jpeg"/><Relationship Id="rId18" Type="http://schemas.openxmlformats.org/officeDocument/2006/relationships/image" Target="../media/image110.jpg"/><Relationship Id="rId19" Type="http://schemas.openxmlformats.org/officeDocument/2006/relationships/image" Target="../media/image98.jpg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115.jpeg"/><Relationship Id="rId4" Type="http://schemas.openxmlformats.org/officeDocument/2006/relationships/image" Target="../media/image116.gif"/><Relationship Id="rId5" Type="http://schemas.openxmlformats.org/officeDocument/2006/relationships/image" Target="../media/image112.png"/><Relationship Id="rId6" Type="http://schemas.openxmlformats.org/officeDocument/2006/relationships/image" Target="../media/image113.png"/><Relationship Id="rId7" Type="http://schemas.openxmlformats.org/officeDocument/2006/relationships/image" Target="../media/image114.png"/><Relationship Id="rId8" Type="http://schemas.openxmlformats.org/officeDocument/2006/relationships/image" Target="../media/image84.png"/><Relationship Id="rId9" Type="http://schemas.openxmlformats.org/officeDocument/2006/relationships/image" Target="../media/image100.png"/></Relationships>
</file>

<file path=ppt/slides/_rels/slide4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410.png"/><Relationship Id="rId12" Type="http://schemas.openxmlformats.org/officeDocument/2006/relationships/image" Target="../media/image119.png"/><Relationship Id="rId13" Type="http://schemas.openxmlformats.org/officeDocument/2006/relationships/image" Target="../media/image112.png"/><Relationship Id="rId14" Type="http://schemas.openxmlformats.org/officeDocument/2006/relationships/image" Target="../media/image120.png"/><Relationship Id="rId15" Type="http://schemas.openxmlformats.org/officeDocument/2006/relationships/image" Target="../media/image121.png"/><Relationship Id="rId20" Type="http://schemas.openxmlformats.org/officeDocument/2006/relationships/image" Target="../media/image480.png"/><Relationship Id="rId21" Type="http://schemas.openxmlformats.org/officeDocument/2006/relationships/image" Target="../media/image122.png"/><Relationship Id="rId22" Type="http://schemas.openxmlformats.org/officeDocument/2006/relationships/image" Target="../media/image123.png"/><Relationship Id="rId1" Type="http://schemas.openxmlformats.org/officeDocument/2006/relationships/tags" Target="../tags/tag1.xml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43.xml"/><Relationship Id="rId4" Type="http://schemas.openxmlformats.org/officeDocument/2006/relationships/image" Target="../media/image117.jpeg"/><Relationship Id="rId5" Type="http://schemas.openxmlformats.org/officeDocument/2006/relationships/image" Target="../media/image118.jpeg"/><Relationship Id="rId23" Type="http://schemas.openxmlformats.org/officeDocument/2006/relationships/image" Target="../media/image124.png"/><Relationship Id="rId24" Type="http://schemas.openxmlformats.org/officeDocument/2006/relationships/image" Target="../media/image125.png"/><Relationship Id="rId25" Type="http://schemas.openxmlformats.org/officeDocument/2006/relationships/image" Target="../media/image143.png"/><Relationship Id="rId9" Type="http://schemas.openxmlformats.org/officeDocument/2006/relationships/image" Target="NULL"/><Relationship Id="rId10" Type="http://schemas.openxmlformats.org/officeDocument/2006/relationships/image" Target="NULL"/></Relationships>
</file>

<file path=ppt/slides/_rels/slide45.xml.rels><?xml version="1.0" encoding="UTF-8" standalone="yes"?>
<Relationships xmlns="http://schemas.openxmlformats.org/package/2006/relationships"><Relationship Id="rId20" Type="http://schemas.openxmlformats.org/officeDocument/2006/relationships/image" Target="../media/image480.png"/><Relationship Id="rId21" Type="http://schemas.openxmlformats.org/officeDocument/2006/relationships/image" Target="../media/image122.png"/><Relationship Id="rId22" Type="http://schemas.openxmlformats.org/officeDocument/2006/relationships/image" Target="../media/image123.png"/><Relationship Id="rId23" Type="http://schemas.openxmlformats.org/officeDocument/2006/relationships/image" Target="../media/image124.png"/><Relationship Id="rId24" Type="http://schemas.openxmlformats.org/officeDocument/2006/relationships/image" Target="../media/image125.png"/><Relationship Id="rId25" Type="http://schemas.openxmlformats.org/officeDocument/2006/relationships/image" Target="../media/image107.jpeg"/><Relationship Id="rId26" Type="http://schemas.openxmlformats.org/officeDocument/2006/relationships/image" Target="../media/image106.jpeg"/><Relationship Id="rId27" Type="http://schemas.openxmlformats.org/officeDocument/2006/relationships/image" Target="../media/image108.jpeg"/><Relationship Id="rId28" Type="http://schemas.openxmlformats.org/officeDocument/2006/relationships/image" Target="../media/image109.jpeg"/><Relationship Id="rId29" Type="http://schemas.openxmlformats.org/officeDocument/2006/relationships/image" Target="../media/image143.png"/><Relationship Id="rId10" Type="http://schemas.openxmlformats.org/officeDocument/2006/relationships/image" Target="NULL"/><Relationship Id="rId11" Type="http://schemas.openxmlformats.org/officeDocument/2006/relationships/image" Target="../media/image410.png"/><Relationship Id="rId12" Type="http://schemas.openxmlformats.org/officeDocument/2006/relationships/image" Target="../media/image119.png"/><Relationship Id="rId13" Type="http://schemas.openxmlformats.org/officeDocument/2006/relationships/image" Target="../media/image112.png"/><Relationship Id="rId14" Type="http://schemas.openxmlformats.org/officeDocument/2006/relationships/image" Target="../media/image120.png"/><Relationship Id="rId15" Type="http://schemas.openxmlformats.org/officeDocument/2006/relationships/image" Target="../media/image121.png"/><Relationship Id="rId1" Type="http://schemas.openxmlformats.org/officeDocument/2006/relationships/tags" Target="../tags/tag2.xml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44.xml"/><Relationship Id="rId4" Type="http://schemas.openxmlformats.org/officeDocument/2006/relationships/image" Target="../media/image117.jpeg"/><Relationship Id="rId5" Type="http://schemas.openxmlformats.org/officeDocument/2006/relationships/image" Target="../media/image118.jpeg"/><Relationship Id="rId9" Type="http://schemas.openxmlformats.org/officeDocument/2006/relationships/image" Target="NULL"/></Relationships>
</file>

<file path=ppt/slides/_rels/slide46.xml.rels><?xml version="1.0" encoding="UTF-8" standalone="yes"?>
<Relationships xmlns="http://schemas.openxmlformats.org/package/2006/relationships"><Relationship Id="rId20" Type="http://schemas.openxmlformats.org/officeDocument/2006/relationships/image" Target="../media/image123.png"/><Relationship Id="rId21" Type="http://schemas.openxmlformats.org/officeDocument/2006/relationships/image" Target="../media/image128.png"/><Relationship Id="rId24" Type="http://schemas.openxmlformats.org/officeDocument/2006/relationships/image" Target="../media/image480.png"/><Relationship Id="rId25" Type="http://schemas.openxmlformats.org/officeDocument/2006/relationships/image" Target="../media/image570.png"/><Relationship Id="rId26" Type="http://schemas.openxmlformats.org/officeDocument/2006/relationships/image" Target="../media/image124.png"/><Relationship Id="rId27" Type="http://schemas.openxmlformats.org/officeDocument/2006/relationships/image" Target="../media/image125.png"/><Relationship Id="rId28" Type="http://schemas.openxmlformats.org/officeDocument/2006/relationships/image" Target="../media/image129.png"/><Relationship Id="rId29" Type="http://schemas.openxmlformats.org/officeDocument/2006/relationships/image" Target="../media/image130.png"/><Relationship Id="rId30" Type="http://schemas.openxmlformats.org/officeDocument/2006/relationships/image" Target="../media/image144.png"/><Relationship Id="rId31" Type="http://schemas.openxmlformats.org/officeDocument/2006/relationships/image" Target="../media/image145.png"/><Relationship Id="rId10" Type="http://schemas.openxmlformats.org/officeDocument/2006/relationships/image" Target="NULL"/><Relationship Id="rId11" Type="http://schemas.openxmlformats.org/officeDocument/2006/relationships/image" Target="../media/image410.png"/><Relationship Id="rId12" Type="http://schemas.openxmlformats.org/officeDocument/2006/relationships/image" Target="../media/image530.png"/><Relationship Id="rId13" Type="http://schemas.openxmlformats.org/officeDocument/2006/relationships/image" Target="../media/image54.png"/><Relationship Id="rId14" Type="http://schemas.openxmlformats.org/officeDocument/2006/relationships/image" Target="../media/image550.png"/><Relationship Id="rId15" Type="http://schemas.openxmlformats.org/officeDocument/2006/relationships/image" Target="../media/image112.png"/><Relationship Id="rId16" Type="http://schemas.openxmlformats.org/officeDocument/2006/relationships/image" Target="../media/image120.png"/><Relationship Id="rId17" Type="http://schemas.openxmlformats.org/officeDocument/2006/relationships/image" Target="../media/image121.png"/><Relationship Id="rId18" Type="http://schemas.openxmlformats.org/officeDocument/2006/relationships/image" Target="../media/image122.png"/><Relationship Id="rId19" Type="http://schemas.openxmlformats.org/officeDocument/2006/relationships/image" Target="../media/image119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117.jpeg"/><Relationship Id="rId4" Type="http://schemas.openxmlformats.org/officeDocument/2006/relationships/image" Target="../media/image118.jpeg"/><Relationship Id="rId5" Type="http://schemas.openxmlformats.org/officeDocument/2006/relationships/image" Target="../media/image126.jpeg"/><Relationship Id="rId6" Type="http://schemas.openxmlformats.org/officeDocument/2006/relationships/image" Target="../media/image127.jpeg"/><Relationship Id="rId9" Type="http://schemas.openxmlformats.org/officeDocument/2006/relationships/image" Target="NUL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4" Type="http://schemas.openxmlformats.org/officeDocument/2006/relationships/image" Target="../media/image132.jpg"/><Relationship Id="rId5" Type="http://schemas.openxmlformats.org/officeDocument/2006/relationships/image" Target="../media/image133.jpg"/><Relationship Id="rId6" Type="http://schemas.openxmlformats.org/officeDocument/2006/relationships/image" Target="../media/image134.jpg"/><Relationship Id="rId7" Type="http://schemas.openxmlformats.org/officeDocument/2006/relationships/image" Target="../media/image135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7.xml"/></Relationships>
</file>

<file path=ppt/slides/_rels/slide49.xml.rels><?xml version="1.0" encoding="UTF-8" standalone="yes"?>
<Relationships xmlns="http://schemas.openxmlformats.org/package/2006/relationships"><Relationship Id="rId9" Type="http://schemas.openxmlformats.org/officeDocument/2006/relationships/image" Target="../media/image142.jpeg"/><Relationship Id="rId20" Type="http://schemas.openxmlformats.org/officeDocument/2006/relationships/image" Target="../media/image153.jpeg"/><Relationship Id="rId21" Type="http://schemas.openxmlformats.org/officeDocument/2006/relationships/image" Target="../media/image154.jpeg"/><Relationship Id="rId22" Type="http://schemas.openxmlformats.org/officeDocument/2006/relationships/image" Target="../media/image155.jpeg"/><Relationship Id="rId10" Type="http://schemas.openxmlformats.org/officeDocument/2006/relationships/image" Target="../media/image143.jpg"/><Relationship Id="rId11" Type="http://schemas.openxmlformats.org/officeDocument/2006/relationships/image" Target="../media/image144.jpeg"/><Relationship Id="rId12" Type="http://schemas.openxmlformats.org/officeDocument/2006/relationships/image" Target="../media/image145.jpeg"/><Relationship Id="rId13" Type="http://schemas.openxmlformats.org/officeDocument/2006/relationships/image" Target="../media/image146.jpeg"/><Relationship Id="rId14" Type="http://schemas.openxmlformats.org/officeDocument/2006/relationships/image" Target="../media/image147.jpg"/><Relationship Id="rId15" Type="http://schemas.openxmlformats.org/officeDocument/2006/relationships/image" Target="../media/image148.jpeg"/><Relationship Id="rId16" Type="http://schemas.openxmlformats.org/officeDocument/2006/relationships/image" Target="../media/image149.jpeg"/><Relationship Id="rId17" Type="http://schemas.openxmlformats.org/officeDocument/2006/relationships/image" Target="../media/image150.jpeg"/><Relationship Id="rId18" Type="http://schemas.openxmlformats.org/officeDocument/2006/relationships/image" Target="../media/image151.jpg"/><Relationship Id="rId19" Type="http://schemas.openxmlformats.org/officeDocument/2006/relationships/image" Target="../media/image152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136.jpg"/><Relationship Id="rId4" Type="http://schemas.openxmlformats.org/officeDocument/2006/relationships/image" Target="../media/image137.jpeg"/><Relationship Id="rId5" Type="http://schemas.openxmlformats.org/officeDocument/2006/relationships/image" Target="../media/image138.jpeg"/><Relationship Id="rId6" Type="http://schemas.openxmlformats.org/officeDocument/2006/relationships/image" Target="../media/image139.jpg"/><Relationship Id="rId7" Type="http://schemas.openxmlformats.org/officeDocument/2006/relationships/image" Target="../media/image140.jpeg"/><Relationship Id="rId8" Type="http://schemas.openxmlformats.org/officeDocument/2006/relationships/image" Target="../media/image141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4" Type="http://schemas.openxmlformats.org/officeDocument/2006/relationships/image" Target="../media/image15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80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png"/><Relationship Id="rId4" Type="http://schemas.openxmlformats.org/officeDocument/2006/relationships/image" Target="../media/image2280.png"/><Relationship Id="rId5" Type="http://schemas.openxmlformats.org/officeDocument/2006/relationships/image" Target="../media/image160.png"/><Relationship Id="rId6" Type="http://schemas.openxmlformats.org/officeDocument/2006/relationships/image" Target="../media/image16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8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4" Type="http://schemas.openxmlformats.org/officeDocument/2006/relationships/image" Target="../media/image163.png"/><Relationship Id="rId5" Type="http://schemas.openxmlformats.org/officeDocument/2006/relationships/image" Target="../media/image164.png"/><Relationship Id="rId6" Type="http://schemas.openxmlformats.org/officeDocument/2006/relationships/image" Target="../media/image165.png"/><Relationship Id="rId7" Type="http://schemas.openxmlformats.org/officeDocument/2006/relationships/image" Target="../media/image166.jpeg"/><Relationship Id="rId8" Type="http://schemas.openxmlformats.org/officeDocument/2006/relationships/image" Target="../media/image167.jpeg"/><Relationship Id="rId9" Type="http://schemas.openxmlformats.org/officeDocument/2006/relationships/image" Target="../media/image168.jpeg"/><Relationship Id="rId10" Type="http://schemas.openxmlformats.org/officeDocument/2006/relationships/image" Target="../media/image169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9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4" Type="http://schemas.openxmlformats.org/officeDocument/2006/relationships/image" Target="../media/image172.png"/><Relationship Id="rId5" Type="http://schemas.openxmlformats.org/officeDocument/2006/relationships/image" Target="../media/image173.pn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70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png"/><Relationship Id="rId4" Type="http://schemas.openxmlformats.org/officeDocument/2006/relationships/image" Target="../media/image176.jpg"/><Relationship Id="rId5" Type="http://schemas.openxmlformats.org/officeDocument/2006/relationships/image" Target="../media/image177.jp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74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0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8.tiff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8.tiff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g"/><Relationship Id="rId4" Type="http://schemas.openxmlformats.org/officeDocument/2006/relationships/image" Target="../media/image180.jpg"/><Relationship Id="rId5" Type="http://schemas.openxmlformats.org/officeDocument/2006/relationships/image" Target="../media/image181.jpg"/><Relationship Id="rId6" Type="http://schemas.openxmlformats.org/officeDocument/2006/relationships/image" Target="../media/image182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8.tiff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1.xml"/><Relationship Id="rId4" Type="http://schemas.openxmlformats.org/officeDocument/2006/relationships/image" Target="../media/image183.png"/><Relationship Id="rId5" Type="http://schemas.openxmlformats.org/officeDocument/2006/relationships/image" Target="../media/image184.png"/><Relationship Id="rId1" Type="http://schemas.openxmlformats.org/officeDocument/2006/relationships/tags" Target="../tags/tag3.xml"/><Relationship Id="rId2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4" Type="http://schemas.openxmlformats.org/officeDocument/2006/relationships/image" Target="../media/image185.png"/><Relationship Id="rId5" Type="http://schemas.openxmlformats.org/officeDocument/2006/relationships/image" Target="../media/image186.png"/><Relationship Id="rId6" Type="http://schemas.openxmlformats.org/officeDocument/2006/relationships/image" Target="../media/image187.png"/><Relationship Id="rId7" Type="http://schemas.openxmlformats.org/officeDocument/2006/relationships/image" Target="../media/image18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4" Type="http://schemas.openxmlformats.org/officeDocument/2006/relationships/image" Target="../media/image18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4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0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4" Type="http://schemas.openxmlformats.org/officeDocument/2006/relationships/image" Target="../media/image192.jpeg"/><Relationship Id="rId5" Type="http://schemas.openxmlformats.org/officeDocument/2006/relationships/image" Target="../media/image193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5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4" Type="http://schemas.openxmlformats.org/officeDocument/2006/relationships/image" Target="../media/image195.png"/><Relationship Id="rId5" Type="http://schemas.openxmlformats.org/officeDocument/2006/relationships/image" Target="../media/image196.png"/><Relationship Id="rId6" Type="http://schemas.openxmlformats.org/officeDocument/2006/relationships/image" Target="../media/image197.png"/><Relationship Id="rId7" Type="http://schemas.openxmlformats.org/officeDocument/2006/relationships/image" Target="../media/image198.png"/><Relationship Id="rId8" Type="http://schemas.openxmlformats.org/officeDocument/2006/relationships/image" Target="../media/image199.png"/><Relationship Id="rId9" Type="http://schemas.openxmlformats.org/officeDocument/2006/relationships/image" Target="../media/image20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6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png"/><Relationship Id="rId4" Type="http://schemas.openxmlformats.org/officeDocument/2006/relationships/image" Target="../media/image216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gif"/><Relationship Id="rId4" Type="http://schemas.openxmlformats.org/officeDocument/2006/relationships/image" Target="../media/image203.gif"/><Relationship Id="rId5" Type="http://schemas.openxmlformats.org/officeDocument/2006/relationships/image" Target="../media/image204.gi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8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9.xml"/><Relationship Id="rId3" Type="http://schemas.openxmlformats.org/officeDocument/2006/relationships/image" Target="../media/image205.tiff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0.xml"/><Relationship Id="rId3" Type="http://schemas.openxmlformats.org/officeDocument/2006/relationships/image" Target="../media/image206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png"/><Relationship Id="rId4" Type="http://schemas.openxmlformats.org/officeDocument/2006/relationships/image" Target="../media/image287.png"/><Relationship Id="rId5" Type="http://schemas.openxmlformats.org/officeDocument/2006/relationships/image" Target="../media/image208.png"/><Relationship Id="rId6" Type="http://schemas.openxmlformats.org/officeDocument/2006/relationships/image" Target="../media/image289.png"/><Relationship Id="rId7" Type="http://schemas.openxmlformats.org/officeDocument/2006/relationships/image" Target="../media/image209.png"/><Relationship Id="rId8" Type="http://schemas.openxmlformats.org/officeDocument/2006/relationships/image" Target="../media/image210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1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2.xml"/><Relationship Id="rId4" Type="http://schemas.openxmlformats.org/officeDocument/2006/relationships/image" Target="../media/image215.png"/><Relationship Id="rId5" Type="http://schemas.openxmlformats.org/officeDocument/2006/relationships/image" Target="../media/image216.png"/><Relationship Id="rId6" Type="http://schemas.openxmlformats.org/officeDocument/2006/relationships/hyperlink" Target="https://qiita.com/itok_msi/items/b6b615bc28b1a720afd7" TargetMode="External"/><Relationship Id="rId1" Type="http://schemas.openxmlformats.org/officeDocument/2006/relationships/tags" Target="../tags/tag4.xml"/><Relationship Id="rId2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3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7.tiff"/><Relationship Id="rId3" Type="http://schemas.openxmlformats.org/officeDocument/2006/relationships/image" Target="../media/image218.tiff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tiff"/><Relationship Id="rId4" Type="http://schemas.openxmlformats.org/officeDocument/2006/relationships/image" Target="../media/image235.png"/><Relationship Id="rId5" Type="http://schemas.openxmlformats.org/officeDocument/2006/relationships/image" Target="../media/image23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9.tiff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tiff"/><Relationship Id="rId4" Type="http://schemas.openxmlformats.org/officeDocument/2006/relationships/image" Target="../media/image23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1.tiff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tiff"/><Relationship Id="rId4" Type="http://schemas.openxmlformats.org/officeDocument/2006/relationships/image" Target="../media/image222.tiff"/><Relationship Id="rId5" Type="http://schemas.openxmlformats.org/officeDocument/2006/relationships/image" Target="../media/image219.tiff"/><Relationship Id="rId6" Type="http://schemas.openxmlformats.org/officeDocument/2006/relationships/image" Target="../media/image22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7.tiff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tiff"/><Relationship Id="rId4" Type="http://schemas.openxmlformats.org/officeDocument/2006/relationships/image" Target="../media/image224.tiff"/><Relationship Id="rId5" Type="http://schemas.openxmlformats.org/officeDocument/2006/relationships/image" Target="../media/image225.tiff"/><Relationship Id="rId6" Type="http://schemas.openxmlformats.org/officeDocument/2006/relationships/image" Target="../media/image226.tiff"/><Relationship Id="rId7" Type="http://schemas.openxmlformats.org/officeDocument/2006/relationships/image" Target="../media/image227.tiff"/><Relationship Id="rId8" Type="http://schemas.openxmlformats.org/officeDocument/2006/relationships/image" Target="../media/image228.tiff"/><Relationship Id="rId9" Type="http://schemas.openxmlformats.org/officeDocument/2006/relationships/image" Target="../media/image229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4.xml"/></Relationships>
</file>

<file path=ppt/slides/_rels/slide79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18.tiff"/><Relationship Id="rId12" Type="http://schemas.openxmlformats.org/officeDocument/2006/relationships/image" Target="../media/image1990.png"/><Relationship Id="rId13" Type="http://schemas.openxmlformats.org/officeDocument/2006/relationships/image" Target="../media/image2000.png"/><Relationship Id="rId14" Type="http://schemas.openxmlformats.org/officeDocument/2006/relationships/image" Target="../media/image249.png"/><Relationship Id="rId15" Type="http://schemas.openxmlformats.org/officeDocument/2006/relationships/image" Target="../media/image2010.png"/><Relationship Id="rId16" Type="http://schemas.openxmlformats.org/officeDocument/2006/relationships/image" Target="../media/image232.png"/><Relationship Id="rId17" Type="http://schemas.openxmlformats.org/officeDocument/2006/relationships/image" Target="../media/image233.tiff"/><Relationship Id="rId1" Type="http://schemas.microsoft.com/office/2007/relationships/media" Target="../media/media3.mp4"/><Relationship Id="rId2" Type="http://schemas.openxmlformats.org/officeDocument/2006/relationships/video" Target="../media/media3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65.xml"/><Relationship Id="rId5" Type="http://schemas.openxmlformats.org/officeDocument/2006/relationships/image" Target="../media/image1930.png"/><Relationship Id="rId6" Type="http://schemas.openxmlformats.org/officeDocument/2006/relationships/image" Target="../media/image230.tiff"/><Relationship Id="rId7" Type="http://schemas.openxmlformats.org/officeDocument/2006/relationships/image" Target="../media/image1950.png"/><Relationship Id="rId8" Type="http://schemas.openxmlformats.org/officeDocument/2006/relationships/image" Target="../media/image231.tiff"/><Relationship Id="rId9" Type="http://schemas.openxmlformats.org/officeDocument/2006/relationships/image" Target="../media/image217.tiff"/><Relationship Id="rId10" Type="http://schemas.openxmlformats.org/officeDocument/2006/relationships/image" Target="../media/image1970.png"/></Relationships>
</file>

<file path=ppt/slides/_rels/slide80.xml.rels><?xml version="1.0" encoding="UTF-8" standalone="yes"?>
<Relationships xmlns="http://schemas.openxmlformats.org/package/2006/relationships"><Relationship Id="rId9" Type="http://schemas.openxmlformats.org/officeDocument/2006/relationships/image" Target="NULL"/><Relationship Id="rId20" Type="http://schemas.openxmlformats.org/officeDocument/2006/relationships/image" Target="../media/image237.jpg"/><Relationship Id="rId10" Type="http://schemas.openxmlformats.org/officeDocument/2006/relationships/image" Target="NULL"/><Relationship Id="rId11" Type="http://schemas.openxmlformats.org/officeDocument/2006/relationships/image" Target="NULL"/><Relationship Id="rId12" Type="http://schemas.openxmlformats.org/officeDocument/2006/relationships/image" Target="NULL"/><Relationship Id="rId13" Type="http://schemas.openxmlformats.org/officeDocument/2006/relationships/image" Target="../media/image218.tiff"/><Relationship Id="rId14" Type="http://schemas.openxmlformats.org/officeDocument/2006/relationships/image" Target="../media/image230.tiff"/><Relationship Id="rId15" Type="http://schemas.openxmlformats.org/officeDocument/2006/relationships/image" Target="../media/image245.png"/><Relationship Id="rId16" Type="http://schemas.openxmlformats.org/officeDocument/2006/relationships/image" Target="../media/image233.tiff"/><Relationship Id="rId17" Type="http://schemas.openxmlformats.org/officeDocument/2006/relationships/image" Target="../media/image234.png"/><Relationship Id="rId18" Type="http://schemas.openxmlformats.org/officeDocument/2006/relationships/image" Target="../media/image235.jpg"/><Relationship Id="rId19" Type="http://schemas.openxmlformats.org/officeDocument/2006/relationships/image" Target="../media/image236.jpg"/><Relationship Id="rId1" Type="http://schemas.microsoft.com/office/2007/relationships/media" Target="../media/media4.mp4"/><Relationship Id="rId2" Type="http://schemas.openxmlformats.org/officeDocument/2006/relationships/video" Target="../media/media4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66.xml"/><Relationship Id="rId5" Type="http://schemas.openxmlformats.org/officeDocument/2006/relationships/image" Target="NULL"/><Relationship Id="rId6" Type="http://schemas.openxmlformats.org/officeDocument/2006/relationships/image" Target="NULL"/><Relationship Id="rId7" Type="http://schemas.openxmlformats.org/officeDocument/2006/relationships/image" Target="NULL"/><Relationship Id="rId8" Type="http://schemas.openxmlformats.org/officeDocument/2006/relationships/image" Target="NULL"/></Relationships>
</file>

<file path=ppt/slides/_rels/slide81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200.png"/><Relationship Id="rId12" Type="http://schemas.openxmlformats.org/officeDocument/2006/relationships/image" Target="../media/image256.png"/><Relationship Id="rId15" Type="http://schemas.openxmlformats.org/officeDocument/2006/relationships/image" Target="../media/image1780.png"/><Relationship Id="rId16" Type="http://schemas.openxmlformats.org/officeDocument/2006/relationships/image" Target="../media/image233.tiff"/><Relationship Id="rId17" Type="http://schemas.openxmlformats.org/officeDocument/2006/relationships/image" Target="../media/image238.png"/><Relationship Id="rId1" Type="http://schemas.microsoft.com/office/2007/relationships/media" Target="../media/media5.mp4"/><Relationship Id="rId2" Type="http://schemas.openxmlformats.org/officeDocument/2006/relationships/video" Target="../media/media5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67.xml"/><Relationship Id="rId5" Type="http://schemas.openxmlformats.org/officeDocument/2006/relationships/image" Target="../media/image230.tiff"/><Relationship Id="rId6" Type="http://schemas.openxmlformats.org/officeDocument/2006/relationships/image" Target="../media/image2160.png"/><Relationship Id="rId7" Type="http://schemas.openxmlformats.org/officeDocument/2006/relationships/image" Target="../media/image217.png"/><Relationship Id="rId8" Type="http://schemas.openxmlformats.org/officeDocument/2006/relationships/image" Target="../media/image2180.png"/><Relationship Id="rId9" Type="http://schemas.openxmlformats.org/officeDocument/2006/relationships/image" Target="../media/image2190.png"/><Relationship Id="rId10" Type="http://schemas.openxmlformats.org/officeDocument/2006/relationships/image" Target="../media/image218.tiff"/></Relationships>
</file>

<file path=ppt/slides/_rels/slide8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18.tiff"/><Relationship Id="rId12" Type="http://schemas.openxmlformats.org/officeDocument/2006/relationships/image" Target="../media/image1780.png"/><Relationship Id="rId13" Type="http://schemas.openxmlformats.org/officeDocument/2006/relationships/image" Target="../media/image180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8.xml"/><Relationship Id="rId3" Type="http://schemas.openxmlformats.org/officeDocument/2006/relationships/image" Target="../media/image230.tiff"/><Relationship Id="rId4" Type="http://schemas.openxmlformats.org/officeDocument/2006/relationships/image" Target="../media/image2160.png"/><Relationship Id="rId5" Type="http://schemas.openxmlformats.org/officeDocument/2006/relationships/image" Target="../media/image217.png"/><Relationship Id="rId6" Type="http://schemas.openxmlformats.org/officeDocument/2006/relationships/image" Target="../media/image2180.png"/><Relationship Id="rId7" Type="http://schemas.openxmlformats.org/officeDocument/2006/relationships/image" Target="../media/image2190.png"/><Relationship Id="rId9" Type="http://schemas.openxmlformats.org/officeDocument/2006/relationships/image" Target="../media/image2200.png"/><Relationship Id="rId10" Type="http://schemas.openxmlformats.org/officeDocument/2006/relationships/image" Target="../media/image2210.png"/></Relationships>
</file>

<file path=ppt/slides/_rels/slide83.xml.rels><?xml version="1.0" encoding="UTF-8" standalone="yes"?>
<Relationships xmlns="http://schemas.openxmlformats.org/package/2006/relationships"><Relationship Id="rId11" Type="http://schemas.openxmlformats.org/officeDocument/2006/relationships/image" Target="NULL"/><Relationship Id="rId12" Type="http://schemas.openxmlformats.org/officeDocument/2006/relationships/image" Target="NULL"/><Relationship Id="rId13" Type="http://schemas.openxmlformats.org/officeDocument/2006/relationships/image" Target="../media/image233.tiff"/><Relationship Id="rId14" Type="http://schemas.openxmlformats.org/officeDocument/2006/relationships/image" Target="../media/image240.png"/><Relationship Id="rId1" Type="http://schemas.microsoft.com/office/2007/relationships/media" Target="../media/media6.mp4"/><Relationship Id="rId2" Type="http://schemas.openxmlformats.org/officeDocument/2006/relationships/video" Target="../media/media6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69.xml"/><Relationship Id="rId5" Type="http://schemas.openxmlformats.org/officeDocument/2006/relationships/image" Target="../media/image230.tiff"/><Relationship Id="rId6" Type="http://schemas.openxmlformats.org/officeDocument/2006/relationships/image" Target="NULL"/><Relationship Id="rId7" Type="http://schemas.openxmlformats.org/officeDocument/2006/relationships/image" Target="NULL"/><Relationship Id="rId9" Type="http://schemas.openxmlformats.org/officeDocument/2006/relationships/image" Target="NULL"/><Relationship Id="rId10" Type="http://schemas.openxmlformats.org/officeDocument/2006/relationships/image" Target="../media/image218.tiff"/></Relationships>
</file>

<file path=ppt/slides/_rels/slide84.xml.rels><?xml version="1.0" encoding="UTF-8" standalone="yes"?>
<Relationships xmlns="http://schemas.openxmlformats.org/package/2006/relationships"><Relationship Id="rId9" Type="http://schemas.openxmlformats.org/officeDocument/2006/relationships/image" Target="../media/image2310.png"/><Relationship Id="rId20" Type="http://schemas.openxmlformats.org/officeDocument/2006/relationships/image" Target="../media/image244.png"/><Relationship Id="rId21" Type="http://schemas.openxmlformats.org/officeDocument/2006/relationships/image" Target="../media/image2450.png"/><Relationship Id="rId22" Type="http://schemas.openxmlformats.org/officeDocument/2006/relationships/image" Target="../media/image269.png"/><Relationship Id="rId23" Type="http://schemas.openxmlformats.org/officeDocument/2006/relationships/image" Target="../media/image270.png"/><Relationship Id="rId24" Type="http://schemas.openxmlformats.org/officeDocument/2006/relationships/image" Target="../media/image261.png"/><Relationship Id="rId25" Type="http://schemas.openxmlformats.org/officeDocument/2006/relationships/image" Target="../media/image1720.png"/><Relationship Id="rId10" Type="http://schemas.openxmlformats.org/officeDocument/2006/relationships/image" Target="../media/image2560.png"/><Relationship Id="rId11" Type="http://schemas.openxmlformats.org/officeDocument/2006/relationships/image" Target="../media/image2320.png"/><Relationship Id="rId12" Type="http://schemas.openxmlformats.org/officeDocument/2006/relationships/image" Target="../media/image2580.png"/><Relationship Id="rId13" Type="http://schemas.openxmlformats.org/officeDocument/2006/relationships/image" Target="../media/image218.tiff"/><Relationship Id="rId14" Type="http://schemas.openxmlformats.org/officeDocument/2006/relationships/image" Target="../media/image230.tiff"/><Relationship Id="rId15" Type="http://schemas.openxmlformats.org/officeDocument/2006/relationships/image" Target="../media/image1710.png"/><Relationship Id="rId16" Type="http://schemas.openxmlformats.org/officeDocument/2006/relationships/image" Target="../media/image2360.png"/><Relationship Id="rId17" Type="http://schemas.openxmlformats.org/officeDocument/2006/relationships/image" Target="../media/image237.png"/><Relationship Id="rId18" Type="http://schemas.openxmlformats.org/officeDocument/2006/relationships/image" Target="../media/image259.png"/><Relationship Id="rId19" Type="http://schemas.openxmlformats.org/officeDocument/2006/relationships/image" Target="../media/image26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0.xml"/><Relationship Id="rId3" Type="http://schemas.openxmlformats.org/officeDocument/2006/relationships/image" Target="../media/image2250.png"/><Relationship Id="rId4" Type="http://schemas.openxmlformats.org/officeDocument/2006/relationships/image" Target="../media/image2260.png"/><Relationship Id="rId5" Type="http://schemas.openxmlformats.org/officeDocument/2006/relationships/image" Target="../media/image2270.png"/><Relationship Id="rId6" Type="http://schemas.openxmlformats.org/officeDocument/2006/relationships/image" Target="../media/image2281.png"/><Relationship Id="rId7" Type="http://schemas.openxmlformats.org/officeDocument/2006/relationships/image" Target="../media/image2290.png"/><Relationship Id="rId8" Type="http://schemas.openxmlformats.org/officeDocument/2006/relationships/image" Target="../media/image2300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tiff"/><Relationship Id="rId4" Type="http://schemas.openxmlformats.org/officeDocument/2006/relationships/image" Target="../media/image242.tiff"/><Relationship Id="rId5" Type="http://schemas.openxmlformats.org/officeDocument/2006/relationships/image" Target="../media/image243.tiff"/><Relationship Id="rId6" Type="http://schemas.openxmlformats.org/officeDocument/2006/relationships/image" Target="../media/image244.tiff"/><Relationship Id="rId7" Type="http://schemas.openxmlformats.org/officeDocument/2006/relationships/image" Target="../media/image245.tiff"/><Relationship Id="rId8" Type="http://schemas.openxmlformats.org/officeDocument/2006/relationships/image" Target="../media/image246.tiff"/><Relationship Id="rId9" Type="http://schemas.openxmlformats.org/officeDocument/2006/relationships/image" Target="../media/image218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1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tiff"/><Relationship Id="rId4" Type="http://schemas.openxmlformats.org/officeDocument/2006/relationships/image" Target="../media/image248.tiff"/><Relationship Id="rId5" Type="http://schemas.openxmlformats.org/officeDocument/2006/relationships/image" Target="../media/image249.tiff"/><Relationship Id="rId6" Type="http://schemas.openxmlformats.org/officeDocument/2006/relationships/image" Target="../media/image250.tiff"/><Relationship Id="rId7" Type="http://schemas.openxmlformats.org/officeDocument/2006/relationships/image" Target="../media/image251.tiff"/><Relationship Id="rId8" Type="http://schemas.openxmlformats.org/officeDocument/2006/relationships/image" Target="../media/image252.tiff"/><Relationship Id="rId9" Type="http://schemas.openxmlformats.org/officeDocument/2006/relationships/image" Target="../media/image253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73.xml"/><Relationship Id="rId5" Type="http://schemas.openxmlformats.org/officeDocument/2006/relationships/image" Target="../media/image254.png"/><Relationship Id="rId1" Type="http://schemas.microsoft.com/office/2007/relationships/media" Target="../media/media7.mp4"/><Relationship Id="rId2" Type="http://schemas.openxmlformats.org/officeDocument/2006/relationships/video" Target="../media/media7.mp4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55.png"/><Relationship Id="rId1" Type="http://schemas.microsoft.com/office/2007/relationships/media" Target="../media/media8.mp4"/><Relationship Id="rId2" Type="http://schemas.openxmlformats.org/officeDocument/2006/relationships/video" Target="../media/media8.mp4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tiff"/><Relationship Id="rId4" Type="http://schemas.openxmlformats.org/officeDocument/2006/relationships/image" Target="../media/image222.tiff"/><Relationship Id="rId5" Type="http://schemas.openxmlformats.org/officeDocument/2006/relationships/image" Target="../media/image219.tiff"/><Relationship Id="rId6" Type="http://schemas.openxmlformats.org/officeDocument/2006/relationships/image" Target="../media/image22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7.tiff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tiff"/><Relationship Id="rId4" Type="http://schemas.openxmlformats.org/officeDocument/2006/relationships/image" Target="../media/image222.tiff"/><Relationship Id="rId5" Type="http://schemas.openxmlformats.org/officeDocument/2006/relationships/image" Target="../media/image219.tiff"/><Relationship Id="rId6" Type="http://schemas.openxmlformats.org/officeDocument/2006/relationships/image" Target="../media/image22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7.tiff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1.tiff"/><Relationship Id="rId3" Type="http://schemas.openxmlformats.org/officeDocument/2006/relationships/image" Target="../media/image222.tiff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7.png"/><Relationship Id="rId4" Type="http://schemas.openxmlformats.org/officeDocument/2006/relationships/image" Target="../media/image258.png"/><Relationship Id="rId5" Type="http://schemas.openxmlformats.org/officeDocument/2006/relationships/image" Target="../media/image259.jpeg"/><Relationship Id="rId6" Type="http://schemas.openxmlformats.org/officeDocument/2006/relationships/image" Target="../media/image260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4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2.png"/><Relationship Id="rId3" Type="http://schemas.openxmlformats.org/officeDocument/2006/relationships/image" Target="../media/image263.jp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5.png"/><Relationship Id="rId4" Type="http://schemas.openxmlformats.org/officeDocument/2006/relationships/image" Target="../media/image266.jpg"/><Relationship Id="rId5" Type="http://schemas.openxmlformats.org/officeDocument/2006/relationships/image" Target="../media/image267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4.jpg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8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jpg"/><Relationship Id="rId4" Type="http://schemas.openxmlformats.org/officeDocument/2006/relationships/image" Target="../media/image26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9.jp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jpg"/><Relationship Id="rId4" Type="http://schemas.openxmlformats.org/officeDocument/2006/relationships/image" Target="../media/image26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9.jp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jpg"/><Relationship Id="rId4" Type="http://schemas.openxmlformats.org/officeDocument/2006/relationships/image" Target="../media/image26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9.jp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jpg"/><Relationship Id="rId4" Type="http://schemas.openxmlformats.org/officeDocument/2006/relationships/image" Target="../media/image26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9.jp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8.png"/><Relationship Id="rId4" Type="http://schemas.openxmlformats.org/officeDocument/2006/relationships/image" Target="../media/image272.png"/><Relationship Id="rId5" Type="http://schemas.openxmlformats.org/officeDocument/2006/relationships/image" Target="../media/image27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1.png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4.jpg"/><Relationship Id="rId3" Type="http://schemas.openxmlformats.org/officeDocument/2006/relationships/image" Target="../media/image275.jp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7.jpeg"/><Relationship Id="rId4" Type="http://schemas.openxmlformats.org/officeDocument/2006/relationships/image" Target="../media/image278.jpeg"/><Relationship Id="rId5" Type="http://schemas.openxmlformats.org/officeDocument/2006/relationships/image" Target="../media/image279.jpeg"/><Relationship Id="rId6" Type="http://schemas.openxmlformats.org/officeDocument/2006/relationships/image" Target="../media/image28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6.jpeg"/></Relationships>
</file>

<file path=ppt/slides/_rels/slide10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85.png"/><Relationship Id="rId12" Type="http://schemas.microsoft.com/office/2007/relationships/hdphoto" Target="../media/hdphoto2.wdp"/><Relationship Id="rId1" Type="http://schemas.openxmlformats.org/officeDocument/2006/relationships/tags" Target="../tags/tag5.xml"/><Relationship Id="rId2" Type="http://schemas.openxmlformats.org/officeDocument/2006/relationships/slideLayout" Target="../slideLayouts/slideLayout7.xml"/><Relationship Id="rId3" Type="http://schemas.openxmlformats.org/officeDocument/2006/relationships/image" Target="../media/image268.png"/><Relationship Id="rId4" Type="http://schemas.openxmlformats.org/officeDocument/2006/relationships/image" Target="../media/image269.jpg"/><Relationship Id="rId5" Type="http://schemas.openxmlformats.org/officeDocument/2006/relationships/image" Target="../media/image270.jpg"/><Relationship Id="rId6" Type="http://schemas.openxmlformats.org/officeDocument/2006/relationships/image" Target="../media/image281.png"/><Relationship Id="rId7" Type="http://schemas.microsoft.com/office/2007/relationships/hdphoto" Target="../media/hdphoto1.wdp"/><Relationship Id="rId8" Type="http://schemas.openxmlformats.org/officeDocument/2006/relationships/image" Target="../media/image282.jpg"/><Relationship Id="rId9" Type="http://schemas.openxmlformats.org/officeDocument/2006/relationships/image" Target="../media/image283.jpg"/><Relationship Id="rId10" Type="http://schemas.openxmlformats.org/officeDocument/2006/relationships/image" Target="../media/image284.jp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86.png"/><Relationship Id="rId1" Type="http://schemas.microsoft.com/office/2007/relationships/media" Target="../media/media9.mp4"/><Relationship Id="rId2" Type="http://schemas.openxmlformats.org/officeDocument/2006/relationships/video" Target="../media/media9.mp4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7.jpeg"/><Relationship Id="rId4" Type="http://schemas.openxmlformats.org/officeDocument/2006/relationships/image" Target="../media/image288.png"/><Relationship Id="rId5" Type="http://schemas.openxmlformats.org/officeDocument/2006/relationships/image" Target="../media/image290.png"/><Relationship Id="rId6" Type="http://schemas.openxmlformats.org/officeDocument/2006/relationships/image" Target="../media/image291.png"/><Relationship Id="rId7" Type="http://schemas.openxmlformats.org/officeDocument/2006/relationships/image" Target="../media/image292.png"/><Relationship Id="rId8" Type="http://schemas.openxmlformats.org/officeDocument/2006/relationships/image" Target="../media/image29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5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jpeg"/><Relationship Id="rId4" Type="http://schemas.openxmlformats.org/officeDocument/2006/relationships/image" Target="../media/image267.jpg"/><Relationship Id="rId5" Type="http://schemas.openxmlformats.org/officeDocument/2006/relationships/image" Target="../media/image295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5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6.jpg"/><Relationship Id="rId4" Type="http://schemas.openxmlformats.org/officeDocument/2006/relationships/image" Target="../media/image297.jpeg"/><Relationship Id="rId5" Type="http://schemas.openxmlformats.org/officeDocument/2006/relationships/image" Target="../media/image298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5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99.png"/><Relationship Id="rId1" Type="http://schemas.microsoft.com/office/2007/relationships/media" Target="../media/media10.mp4"/><Relationship Id="rId2" Type="http://schemas.openxmlformats.org/officeDocument/2006/relationships/video" Target="../media/media10.mp4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00.png"/><Relationship Id="rId1" Type="http://schemas.microsoft.com/office/2007/relationships/media" Target="../media/media11.mp4"/><Relationship Id="rId2" Type="http://schemas.openxmlformats.org/officeDocument/2006/relationships/video" Target="../media/media11.mp4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76.xml"/><Relationship Id="rId5" Type="http://schemas.openxmlformats.org/officeDocument/2006/relationships/image" Target="../media/image302.png"/><Relationship Id="rId1" Type="http://schemas.microsoft.com/office/2007/relationships/media" Target="../media/media12.mp4"/><Relationship Id="rId2" Type="http://schemas.openxmlformats.org/officeDocument/2006/relationships/video" Target="../media/media12.mp4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77.xml"/><Relationship Id="rId5" Type="http://schemas.openxmlformats.org/officeDocument/2006/relationships/image" Target="../media/image303.png"/><Relationship Id="rId1" Type="http://schemas.microsoft.com/office/2007/relationships/media" Target="../media/media13.mp4"/><Relationship Id="rId2" Type="http://schemas.openxmlformats.org/officeDocument/2006/relationships/video" Target="../media/media13.mp4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04.png"/><Relationship Id="rId1" Type="http://schemas.microsoft.com/office/2007/relationships/media" Target="../media/media14.mp4"/><Relationship Id="rId2" Type="http://schemas.openxmlformats.org/officeDocument/2006/relationships/video" Target="../media/media14.mp4"/></Relationships>
</file>

<file path=ppt/slides/_rels/slide11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07.png"/><Relationship Id="rId12" Type="http://schemas.openxmlformats.org/officeDocument/2006/relationships/image" Target="../media/image308.png"/><Relationship Id="rId1" Type="http://schemas.microsoft.com/office/2007/relationships/media" Target="../media/media1.mp4"/><Relationship Id="rId2" Type="http://schemas.openxmlformats.org/officeDocument/2006/relationships/video" Target="../media/media1.mp4"/><Relationship Id="rId3" Type="http://schemas.microsoft.com/office/2007/relationships/media" Target="../media/media15.mp4"/><Relationship Id="rId4" Type="http://schemas.openxmlformats.org/officeDocument/2006/relationships/video" Target="../media/media15.mp4"/><Relationship Id="rId5" Type="http://schemas.microsoft.com/office/2007/relationships/media" Target="../media/media16.mp4"/><Relationship Id="rId6" Type="http://schemas.openxmlformats.org/officeDocument/2006/relationships/video" Target="../media/media16.mp4"/><Relationship Id="rId7" Type="http://schemas.openxmlformats.org/officeDocument/2006/relationships/slideLayout" Target="../slideLayouts/slideLayout2.xml"/><Relationship Id="rId8" Type="http://schemas.openxmlformats.org/officeDocument/2006/relationships/image" Target="../media/image1.png"/><Relationship Id="rId9" Type="http://schemas.openxmlformats.org/officeDocument/2006/relationships/image" Target="../media/image305.tiff"/><Relationship Id="rId10" Type="http://schemas.openxmlformats.org/officeDocument/2006/relationships/image" Target="../media/image306.tiff"/></Relationships>
</file>

<file path=ppt/slides/_rels/slide11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17.tiff"/><Relationship Id="rId12" Type="http://schemas.openxmlformats.org/officeDocument/2006/relationships/image" Target="../media/image318.tiff"/><Relationship Id="rId13" Type="http://schemas.openxmlformats.org/officeDocument/2006/relationships/image" Target="../media/image319.tiff"/><Relationship Id="rId14" Type="http://schemas.openxmlformats.org/officeDocument/2006/relationships/image" Target="../media/image320.jpeg"/><Relationship Id="rId15" Type="http://schemas.openxmlformats.org/officeDocument/2006/relationships/image" Target="../media/image321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jpeg"/><Relationship Id="rId3" Type="http://schemas.openxmlformats.org/officeDocument/2006/relationships/image" Target="../media/image309.jpeg"/><Relationship Id="rId4" Type="http://schemas.openxmlformats.org/officeDocument/2006/relationships/image" Target="../media/image310.jpeg"/><Relationship Id="rId5" Type="http://schemas.openxmlformats.org/officeDocument/2006/relationships/image" Target="../media/image311.jpg"/><Relationship Id="rId6" Type="http://schemas.openxmlformats.org/officeDocument/2006/relationships/image" Target="../media/image312.jpeg"/><Relationship Id="rId7" Type="http://schemas.openxmlformats.org/officeDocument/2006/relationships/image" Target="../media/image313.jpg"/><Relationship Id="rId8" Type="http://schemas.openxmlformats.org/officeDocument/2006/relationships/image" Target="../media/image314.jpeg"/><Relationship Id="rId9" Type="http://schemas.openxmlformats.org/officeDocument/2006/relationships/image" Target="../media/image315.jpeg"/><Relationship Id="rId10" Type="http://schemas.openxmlformats.org/officeDocument/2006/relationships/image" Target="../media/image316.tiff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4" Type="http://schemas.openxmlformats.org/officeDocument/2006/relationships/notesSlide" Target="../notesSlides/notesSlide78.xml"/><Relationship Id="rId5" Type="http://schemas.openxmlformats.org/officeDocument/2006/relationships/image" Target="../media/image322.png"/><Relationship Id="rId1" Type="http://schemas.microsoft.com/office/2007/relationships/media" Target="../media/media17.mp4"/><Relationship Id="rId2" Type="http://schemas.openxmlformats.org/officeDocument/2006/relationships/video" Target="../media/media17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TextBox 64"/>
          <p:cNvSpPr txBox="1"/>
          <p:nvPr/>
        </p:nvSpPr>
        <p:spPr>
          <a:xfrm>
            <a:off x="784599" y="2250719"/>
            <a:ext cx="1306120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80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On</a:t>
            </a:r>
            <a:r>
              <a:rPr lang="zh-CN" altLang="en-US" sz="80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80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Image-to-Image </a:t>
            </a:r>
            <a:r>
              <a:rPr lang="en-US" altLang="zh-CN" sz="8000" dirty="0">
                <a:latin typeface="Calibri" panose="020F0502020204030204" pitchFamily="34" charset="0"/>
                <a:cs typeface="Times New Roman" panose="02020603050405020304" pitchFamily="18" charset="0"/>
              </a:rPr>
              <a:t>Translation</a:t>
            </a:r>
            <a:endParaRPr lang="en-US" sz="8000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7" name="horizantal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39678" y="6131024"/>
            <a:ext cx="6951044" cy="19860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2" name="TextBox 61"/>
          <p:cNvSpPr txBox="1"/>
          <p:nvPr/>
        </p:nvSpPr>
        <p:spPr>
          <a:xfrm>
            <a:off x="5744706" y="3960038"/>
            <a:ext cx="31409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800" dirty="0" smtClean="0">
                <a:latin typeface="+mj-lt"/>
                <a:cs typeface="Times New Roman" panose="02020603050405020304" pitchFamily="18" charset="0"/>
              </a:rPr>
              <a:t>Jun-Yan</a:t>
            </a:r>
            <a:r>
              <a:rPr lang="zh-CN" altLang="en-US" sz="4800" dirty="0" smtClean="0">
                <a:latin typeface="+mj-lt"/>
                <a:cs typeface="Times New Roman" panose="02020603050405020304" pitchFamily="18" charset="0"/>
              </a:rPr>
              <a:t> </a:t>
            </a:r>
            <a:r>
              <a:rPr lang="en-US" altLang="zh-CN" sz="4800" dirty="0" smtClean="0">
                <a:latin typeface="+mj-lt"/>
                <a:cs typeface="Times New Roman" panose="02020603050405020304" pitchFamily="18" charset="0"/>
              </a:rPr>
              <a:t>Zhu</a:t>
            </a:r>
          </a:p>
          <a:p>
            <a:pPr algn="ctr"/>
            <a:r>
              <a:rPr lang="en-US" altLang="zh-CN" sz="4800" dirty="0" smtClean="0">
                <a:latin typeface="+mj-lt"/>
                <a:cs typeface="Times New Roman" panose="02020603050405020304" pitchFamily="18" charset="0"/>
              </a:rPr>
              <a:t>MIT</a:t>
            </a:r>
            <a:r>
              <a:rPr lang="zh-CN" altLang="en-US" sz="4800" dirty="0" smtClean="0">
                <a:latin typeface="+mj-lt"/>
                <a:cs typeface="Times New Roman" panose="02020603050405020304" pitchFamily="18" charset="0"/>
              </a:rPr>
              <a:t> </a:t>
            </a:r>
            <a:r>
              <a:rPr lang="en-US" altLang="zh-CN" sz="4800" dirty="0" smtClean="0">
                <a:latin typeface="+mj-lt"/>
                <a:cs typeface="Times New Roman" panose="02020603050405020304" pitchFamily="18" charset="0"/>
              </a:rPr>
              <a:t>CSAIL</a:t>
            </a:r>
          </a:p>
        </p:txBody>
      </p:sp>
    </p:spTree>
    <p:extLst>
      <p:ext uri="{BB962C8B-B14F-4D97-AF65-F5344CB8AC3E}">
        <p14:creationId xmlns:p14="http://schemas.microsoft.com/office/powerpoint/2010/main" val="85003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4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7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Image-to-Image Problems</a:t>
            </a:r>
          </a:p>
        </p:txBody>
      </p:sp>
      <p:cxnSp>
        <p:nvCxnSpPr>
          <p:cNvPr id="3" name="Straight Connector 2"/>
          <p:cNvCxnSpPr/>
          <p:nvPr/>
        </p:nvCxnSpPr>
        <p:spPr>
          <a:xfrm rot="5400000">
            <a:off x="4114800" y="4849688"/>
            <a:ext cx="6400800" cy="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hape 3594"/>
          <p:cNvSpPr/>
          <p:nvPr/>
        </p:nvSpPr>
        <p:spPr>
          <a:xfrm>
            <a:off x="731520" y="7282869"/>
            <a:ext cx="5760640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pPr algn="ctr">
              <a:lnSpc>
                <a:spcPts val="3600"/>
              </a:lnSpc>
            </a:pPr>
            <a:r>
              <a:rPr lang="en-US" altLang="zh-CN" sz="4000" b="1" dirty="0" smtClean="0"/>
              <a:t>Computer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Vision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&amp;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Machine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Learning</a:t>
            </a:r>
            <a:endParaRPr sz="4000" b="1" dirty="0"/>
          </a:p>
        </p:txBody>
      </p:sp>
      <p:sp>
        <p:nvSpPr>
          <p:cNvPr id="5" name="Shape 3594"/>
          <p:cNvSpPr/>
          <p:nvPr/>
        </p:nvSpPr>
        <p:spPr>
          <a:xfrm>
            <a:off x="7675241" y="7282869"/>
            <a:ext cx="6255486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pPr algn="ctr">
              <a:lnSpc>
                <a:spcPts val="3600"/>
              </a:lnSpc>
            </a:pPr>
            <a:r>
              <a:rPr lang="en-US" altLang="zh-CN" sz="4000" b="1" dirty="0" smtClean="0"/>
              <a:t>Computer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Graphics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&amp;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Computational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Photography</a:t>
            </a:r>
            <a:endParaRPr sz="4000" b="1" dirty="0"/>
          </a:p>
        </p:txBody>
      </p:sp>
      <p:sp>
        <p:nvSpPr>
          <p:cNvPr id="23" name="Shape 3435"/>
          <p:cNvSpPr/>
          <p:nvPr/>
        </p:nvSpPr>
        <p:spPr>
          <a:xfrm>
            <a:off x="17114552" y="5794497"/>
            <a:ext cx="1281312" cy="35432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numCol="1" anchor="ctr">
            <a:spAutoFit/>
          </a:bodyPr>
          <a:lstStyle/>
          <a:p>
            <a:r>
              <a:rPr sz="1740"/>
              <a:t>L2 regression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273123" y="1772038"/>
            <a:ext cx="6588219" cy="2688285"/>
            <a:chOff x="273123" y="1772038"/>
            <a:chExt cx="6588219" cy="2688285"/>
          </a:xfrm>
        </p:grpSpPr>
        <p:grpSp>
          <p:nvGrpSpPr>
            <p:cNvPr id="11" name="Group 10"/>
            <p:cNvGrpSpPr/>
            <p:nvPr/>
          </p:nvGrpSpPr>
          <p:grpSpPr>
            <a:xfrm>
              <a:off x="273123" y="1772038"/>
              <a:ext cx="6588219" cy="2163881"/>
              <a:chOff x="273123" y="1772038"/>
              <a:chExt cx="6588219" cy="2163881"/>
            </a:xfrm>
          </p:grpSpPr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73123" y="1774497"/>
                <a:ext cx="2881896" cy="2161422"/>
              </a:xfrm>
              <a:prstGeom prst="rect">
                <a:avLst/>
              </a:prstGeom>
            </p:spPr>
          </p:pic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26802" y="1772038"/>
                <a:ext cx="2834540" cy="2127416"/>
              </a:xfrm>
              <a:prstGeom prst="rect">
                <a:avLst/>
              </a:prstGeom>
            </p:spPr>
          </p:pic>
          <p:sp>
            <p:nvSpPr>
              <p:cNvPr id="17" name="Arrow: Right 16"/>
              <p:cNvSpPr/>
              <p:nvPr/>
            </p:nvSpPr>
            <p:spPr>
              <a:xfrm>
                <a:off x="3300354" y="2637044"/>
                <a:ext cx="581113" cy="555924"/>
              </a:xfrm>
              <a:prstGeom prst="rightArrow">
                <a:avLst/>
              </a:prstGeom>
              <a:solidFill>
                <a:schemeClr val="tx1"/>
              </a:solidFill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5" name="Shape 3422"/>
            <p:cNvSpPr/>
            <p:nvPr/>
          </p:nvSpPr>
          <p:spPr>
            <a:xfrm>
              <a:off x="897046" y="3912097"/>
              <a:ext cx="5340372" cy="548226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anchor="ctr">
              <a:spAutoFit/>
            </a:bodyPr>
            <a:lstStyle/>
            <a:p>
              <a:r>
                <a:rPr lang="en-US" altLang="zh-CN" sz="3000" dirty="0"/>
                <a:t>Semantic labeling </a:t>
              </a:r>
              <a:r>
                <a:rPr lang="en-US" sz="3000" dirty="0"/>
                <a:t>[Long et al. 15’]</a:t>
              </a:r>
              <a:endParaRPr sz="30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275002" y="4576649"/>
            <a:ext cx="6549666" cy="2356076"/>
            <a:chOff x="275002" y="4576649"/>
            <a:chExt cx="6549666" cy="2356076"/>
          </a:xfrm>
        </p:grpSpPr>
        <p:grpSp>
          <p:nvGrpSpPr>
            <p:cNvPr id="16" name="Group 15"/>
            <p:cNvGrpSpPr/>
            <p:nvPr/>
          </p:nvGrpSpPr>
          <p:grpSpPr>
            <a:xfrm>
              <a:off x="275002" y="4576649"/>
              <a:ext cx="6549666" cy="1861178"/>
              <a:chOff x="275002" y="4576649"/>
              <a:chExt cx="6549666" cy="1861178"/>
            </a:xfrm>
          </p:grpSpPr>
          <p:pic>
            <p:nvPicPr>
              <p:cNvPr id="12" name="Picture 11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75002" y="4588524"/>
                <a:ext cx="2830161" cy="1837428"/>
              </a:xfrm>
              <a:prstGeom prst="rect">
                <a:avLst/>
              </a:prstGeom>
            </p:spPr>
          </p:pic>
          <p:pic>
            <p:nvPicPr>
              <p:cNvPr id="13" name="Picture 12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976104" y="4576649"/>
                <a:ext cx="2848564" cy="1861178"/>
              </a:xfrm>
              <a:prstGeom prst="rect">
                <a:avLst/>
              </a:prstGeom>
            </p:spPr>
          </p:pic>
          <p:sp>
            <p:nvSpPr>
              <p:cNvPr id="26" name="Arrow: Right 25"/>
              <p:cNvSpPr/>
              <p:nvPr/>
            </p:nvSpPr>
            <p:spPr>
              <a:xfrm>
                <a:off x="3250077" y="5229276"/>
                <a:ext cx="581113" cy="555924"/>
              </a:xfrm>
              <a:prstGeom prst="rightArrow">
                <a:avLst/>
              </a:prstGeom>
              <a:solidFill>
                <a:schemeClr val="tx1"/>
              </a:solidFill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7" name="Shape 3422"/>
            <p:cNvSpPr/>
            <p:nvPr/>
          </p:nvSpPr>
          <p:spPr>
            <a:xfrm>
              <a:off x="660070" y="6384499"/>
              <a:ext cx="5779530" cy="548226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anchor="ctr">
              <a:spAutoFit/>
            </a:bodyPr>
            <a:lstStyle/>
            <a:p>
              <a:r>
                <a:rPr lang="en-US" altLang="zh-CN" sz="3000" dirty="0"/>
                <a:t>Boundary detection </a:t>
              </a:r>
              <a:r>
                <a:rPr lang="en-US" sz="3000" dirty="0"/>
                <a:t>[</a:t>
              </a:r>
              <a:r>
                <a:rPr lang="en-US" sz="3000" dirty="0" err="1"/>
                <a:t>Xie</a:t>
              </a:r>
              <a:r>
                <a:rPr lang="en-US" sz="3000" dirty="0"/>
                <a:t> and Tu. 15’]</a:t>
              </a:r>
              <a:endParaRPr sz="3000" dirty="0"/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7570912" y="1585576"/>
            <a:ext cx="6359815" cy="2948365"/>
            <a:chOff x="7570912" y="1585576"/>
            <a:chExt cx="6359815" cy="2948365"/>
          </a:xfrm>
        </p:grpSpPr>
        <p:grpSp>
          <p:nvGrpSpPr>
            <p:cNvPr id="20" name="Group 19"/>
            <p:cNvGrpSpPr/>
            <p:nvPr/>
          </p:nvGrpSpPr>
          <p:grpSpPr>
            <a:xfrm>
              <a:off x="7570912" y="1585576"/>
              <a:ext cx="6359815" cy="2658860"/>
              <a:chOff x="7570912" y="1585576"/>
              <a:chExt cx="6359815" cy="2658860"/>
            </a:xfrm>
          </p:grpSpPr>
          <p:grpSp>
            <p:nvGrpSpPr>
              <p:cNvPr id="9" name="Group 8"/>
              <p:cNvGrpSpPr/>
              <p:nvPr/>
            </p:nvGrpSpPr>
            <p:grpSpPr>
              <a:xfrm>
                <a:off x="7570912" y="1585576"/>
                <a:ext cx="3594957" cy="2658860"/>
                <a:chOff x="7570912" y="1585576"/>
                <a:chExt cx="3594957" cy="2658860"/>
              </a:xfrm>
            </p:grpSpPr>
            <p:pic>
              <p:nvPicPr>
                <p:cNvPr id="8" name="Screen Shot 2017-01-11 at 2.36.35 AM-filtered.png"/>
                <p:cNvPicPr>
                  <a:picLocks noChangeAspect="1"/>
                </p:cNvPicPr>
                <p:nvPr/>
              </p:nvPicPr>
              <p:blipFill>
                <a:blip r:embed="rId7">
                  <a:extLst/>
                </a:blip>
                <a:stretch>
                  <a:fillRect/>
                </a:stretch>
              </p:blipFill>
              <p:spPr>
                <a:xfrm>
                  <a:off x="7570912" y="1585576"/>
                  <a:ext cx="2960380" cy="2658860"/>
                </a:xfrm>
                <a:prstGeom prst="rect">
                  <a:avLst/>
                </a:prstGeom>
                <a:ln w="12700">
                  <a:miter lim="400000"/>
                </a:ln>
              </p:spPr>
            </p:pic>
            <p:sp>
              <p:nvSpPr>
                <p:cNvPr id="28" name="Arrow: Right 27"/>
                <p:cNvSpPr/>
                <p:nvPr/>
              </p:nvSpPr>
              <p:spPr>
                <a:xfrm>
                  <a:off x="10584756" y="2637044"/>
                  <a:ext cx="581113" cy="555924"/>
                </a:xfrm>
                <a:prstGeom prst="rightArrow">
                  <a:avLst/>
                </a:prstGeom>
                <a:solidFill>
                  <a:schemeClr val="tx1"/>
                </a:solidFill>
                <a:ln>
                  <a:solidFill>
                    <a:schemeClr val="tx1">
                      <a:lumMod val="75000"/>
                      <a:lumOff val="2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pic>
            <p:nvPicPr>
              <p:cNvPr id="30" name="pasted-image.pdf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1219332" y="1749341"/>
                <a:ext cx="2711395" cy="2365459"/>
              </a:xfrm>
              <a:prstGeom prst="rect">
                <a:avLst/>
              </a:prstGeom>
              <a:ln w="12700">
                <a:miter lim="400000"/>
              </a:ln>
            </p:spPr>
          </p:pic>
        </p:grpSp>
        <p:sp>
          <p:nvSpPr>
            <p:cNvPr id="14" name="Shape 3422"/>
            <p:cNvSpPr/>
            <p:nvPr/>
          </p:nvSpPr>
          <p:spPr>
            <a:xfrm>
              <a:off x="7929720" y="3985715"/>
              <a:ext cx="5662575" cy="548226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anchor="ctr">
              <a:spAutoFit/>
            </a:bodyPr>
            <a:lstStyle/>
            <a:p>
              <a:r>
                <a:rPr sz="3000" dirty="0"/>
                <a:t>Image colorization</a:t>
              </a:r>
              <a:r>
                <a:rPr lang="en-US" sz="3000" dirty="0"/>
                <a:t> [Zhang et al. 16’]</a:t>
              </a:r>
              <a:endParaRPr sz="3000" dirty="0"/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7675240" y="4474841"/>
            <a:ext cx="6227474" cy="2388888"/>
            <a:chOff x="7675240" y="4474840"/>
            <a:chExt cx="6227474" cy="2681615"/>
          </a:xfrm>
        </p:grpSpPr>
        <p:grpSp>
          <p:nvGrpSpPr>
            <p:cNvPr id="10" name="Group 9"/>
            <p:cNvGrpSpPr/>
            <p:nvPr/>
          </p:nvGrpSpPr>
          <p:grpSpPr>
            <a:xfrm>
              <a:off x="7675240" y="4478809"/>
              <a:ext cx="3491767" cy="2219619"/>
              <a:chOff x="7675240" y="4576648"/>
              <a:chExt cx="3491767" cy="2219619"/>
            </a:xfrm>
          </p:grpSpPr>
          <p:pic>
            <p:nvPicPr>
              <p:cNvPr id="18" name="Screen Shot 2017-01-11 at 2.48.58 AM.png"/>
              <p:cNvPicPr>
                <a:picLocks noChangeAspect="1"/>
              </p:cNvPicPr>
              <p:nvPr/>
            </p:nvPicPr>
            <p:blipFill>
              <a:blip r:embed="rId9">
                <a:extLst/>
              </a:blip>
              <a:srcRect l="15736" r="6678"/>
              <a:stretch>
                <a:fillRect/>
              </a:stretch>
            </p:blipFill>
            <p:spPr>
              <a:xfrm>
                <a:off x="7675240" y="4576648"/>
                <a:ext cx="2767788" cy="2219619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29" name="Arrow: Right 28"/>
              <p:cNvSpPr/>
              <p:nvPr/>
            </p:nvSpPr>
            <p:spPr>
              <a:xfrm>
                <a:off x="10585894" y="5404707"/>
                <a:ext cx="581113" cy="555924"/>
              </a:xfrm>
              <a:prstGeom prst="rightArrow">
                <a:avLst/>
              </a:prstGeom>
              <a:solidFill>
                <a:schemeClr val="tx1"/>
              </a:solidFill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1" name="Shape 3433"/>
            <p:cNvSpPr/>
            <p:nvPr/>
          </p:nvSpPr>
          <p:spPr>
            <a:xfrm>
              <a:off x="7915087" y="6608229"/>
              <a:ext cx="5741251" cy="54822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sz="3600"/>
              </a:lvl1pPr>
            </a:lstStyle>
            <a:p>
              <a:r>
                <a:rPr lang="en-US" sz="3000" dirty="0"/>
                <a:t>Super-resolution [Johnson et al. 16’]</a:t>
              </a:r>
              <a:endParaRPr sz="3000" dirty="0"/>
            </a:p>
          </p:txBody>
        </p:sp>
        <p:pic>
          <p:nvPicPr>
            <p:cNvPr id="31" name="Screen Shot 2017-01-11 at 2.49.30 AM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17628" r="7894"/>
            <a:stretch>
              <a:fillRect/>
            </a:stretch>
          </p:blipFill>
          <p:spPr>
            <a:xfrm>
              <a:off x="11258132" y="4474840"/>
              <a:ext cx="2644582" cy="2277376"/>
            </a:xfrm>
            <a:prstGeom prst="rect">
              <a:avLst/>
            </a:prstGeom>
            <a:ln w="12700">
              <a:miter lim="400000"/>
            </a:ln>
          </p:spPr>
        </p:pic>
      </p:grpSp>
    </p:spTree>
    <p:extLst>
      <p:ext uri="{BB962C8B-B14F-4D97-AF65-F5344CB8AC3E}">
        <p14:creationId xmlns:p14="http://schemas.microsoft.com/office/powerpoint/2010/main" val="87664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Life</a:t>
            </a:r>
            <a:r>
              <a:rPr lang="zh-CN" altLang="en-US" dirty="0" smtClean="0"/>
              <a:t> </a:t>
            </a:r>
            <a:r>
              <a:rPr lang="en-US" altLang="zh-CN" dirty="0" smtClean="0"/>
              <a:t>is</a:t>
            </a:r>
            <a:r>
              <a:rPr lang="zh-CN" altLang="en-US" dirty="0" smtClean="0"/>
              <a:t> </a:t>
            </a:r>
            <a:r>
              <a:rPr lang="en-US" altLang="zh-CN" dirty="0" smtClean="0"/>
              <a:t>good</a:t>
            </a:r>
            <a:r>
              <a:rPr lang="zh-CN" altLang="en-US" dirty="0" smtClean="0"/>
              <a:t> </a:t>
            </a:r>
            <a:r>
              <a:rPr lang="en-US" altLang="zh-CN" dirty="0" smtClean="0"/>
              <a:t>in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Deepland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6082990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No</a:t>
            </a:r>
            <a:r>
              <a:rPr lang="zh-CN" altLang="en-US" dirty="0" smtClean="0"/>
              <a:t> </a:t>
            </a:r>
            <a:r>
              <a:rPr lang="en-US" altLang="zh-CN" dirty="0" smtClean="0"/>
              <a:t>need</a:t>
            </a:r>
            <a:r>
              <a:rPr lang="zh-CN" altLang="en-US" dirty="0" smtClean="0"/>
              <a:t> </a:t>
            </a:r>
            <a:r>
              <a:rPr lang="en-US" altLang="zh-CN" dirty="0" smtClean="0"/>
              <a:t>to</a:t>
            </a:r>
            <a:r>
              <a:rPr lang="zh-CN" altLang="en-US" dirty="0" smtClean="0"/>
              <a:t> </a:t>
            </a:r>
            <a:r>
              <a:rPr lang="en-US" altLang="zh-CN" dirty="0" smtClean="0"/>
              <a:t>design</a:t>
            </a:r>
            <a:r>
              <a:rPr lang="zh-CN" altLang="en-US" dirty="0" smtClean="0"/>
              <a:t> </a:t>
            </a:r>
            <a:r>
              <a:rPr lang="en-US" altLang="zh-CN" dirty="0" smtClean="0"/>
              <a:t>algorithms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more.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r>
              <a:rPr lang="en-US" altLang="zh-CN" dirty="0" smtClean="0"/>
              <a:t>For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given</a:t>
            </a:r>
            <a:r>
              <a:rPr lang="zh-CN" altLang="en-US" dirty="0" smtClean="0"/>
              <a:t> </a:t>
            </a:r>
            <a:r>
              <a:rPr lang="en-US" altLang="zh-CN" dirty="0" smtClean="0"/>
              <a:t>problem,</a:t>
            </a:r>
            <a:r>
              <a:rPr lang="zh-CN" altLang="en-US" dirty="0" smtClean="0"/>
              <a:t> </a:t>
            </a:r>
            <a:r>
              <a:rPr lang="en-US" altLang="zh-CN" dirty="0" smtClean="0"/>
              <a:t>just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design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objective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functions</a:t>
            </a:r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get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some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training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data</a:t>
            </a:r>
            <a:r>
              <a:rPr lang="zh-CN" altLang="en-US" sz="4400" dirty="0" smtClean="0"/>
              <a:t> </a:t>
            </a:r>
            <a:endParaRPr lang="en-US" altLang="zh-CN" sz="4400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train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networks</a:t>
            </a:r>
            <a:r>
              <a:rPr lang="zh-CN" altLang="en-US" sz="4400" dirty="0" smtClean="0"/>
              <a:t> </a:t>
            </a:r>
            <a:endParaRPr lang="en-US" altLang="zh-CN" sz="4400" dirty="0" smtClean="0"/>
          </a:p>
        </p:txBody>
      </p:sp>
      <p:sp>
        <p:nvSpPr>
          <p:cNvPr id="4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  <p:pic>
        <p:nvPicPr>
          <p:cNvPr id="5" name="pasted-image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86608" y="6347048"/>
            <a:ext cx="7289426" cy="100811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6" name="Group 15"/>
          <p:cNvGrpSpPr/>
          <p:nvPr/>
        </p:nvGrpSpPr>
        <p:grpSpPr>
          <a:xfrm>
            <a:off x="6791166" y="6935674"/>
            <a:ext cx="3365978" cy="1078575"/>
            <a:chOff x="6791166" y="6935674"/>
            <a:chExt cx="3365978" cy="1078575"/>
          </a:xfrm>
        </p:grpSpPr>
        <p:sp>
          <p:nvSpPr>
            <p:cNvPr id="10" name="Shape 3213"/>
            <p:cNvSpPr/>
            <p:nvPr/>
          </p:nvSpPr>
          <p:spPr>
            <a:xfrm>
              <a:off x="7428385" y="7435245"/>
              <a:ext cx="2728759" cy="57900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r>
                <a:rPr sz="3200" dirty="0"/>
                <a:t>Neural Network</a:t>
              </a:r>
            </a:p>
          </p:txBody>
        </p:sp>
        <p:sp>
          <p:nvSpPr>
            <p:cNvPr id="11" name="Shape 3214"/>
            <p:cNvSpPr/>
            <p:nvPr/>
          </p:nvSpPr>
          <p:spPr>
            <a:xfrm flipH="1" flipV="1">
              <a:off x="6791166" y="6935674"/>
              <a:ext cx="884074" cy="488553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7315200" y="5128783"/>
            <a:ext cx="2241959" cy="1362281"/>
            <a:chOff x="7315200" y="5128783"/>
            <a:chExt cx="2241959" cy="1362281"/>
          </a:xfrm>
        </p:grpSpPr>
        <p:sp>
          <p:nvSpPr>
            <p:cNvPr id="12" name="Shape 3214"/>
            <p:cNvSpPr/>
            <p:nvPr/>
          </p:nvSpPr>
          <p:spPr>
            <a:xfrm flipH="1">
              <a:off x="7650269" y="5792395"/>
              <a:ext cx="363782" cy="698669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13" name="Shape 3214"/>
            <p:cNvSpPr/>
            <p:nvPr/>
          </p:nvSpPr>
          <p:spPr>
            <a:xfrm>
              <a:off x="8323312" y="5792394"/>
              <a:ext cx="216024" cy="698669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14" name="Shape 3213"/>
            <p:cNvSpPr/>
            <p:nvPr/>
          </p:nvSpPr>
          <p:spPr>
            <a:xfrm>
              <a:off x="7315200" y="5128783"/>
              <a:ext cx="2241959" cy="57900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r>
                <a:rPr lang="en-US" altLang="zh-CN" sz="3200" dirty="0" smtClean="0"/>
                <a:t>Training</a:t>
              </a:r>
              <a:r>
                <a:rPr lang="zh-CN" altLang="en-US" sz="3200" dirty="0" smtClean="0"/>
                <a:t> </a:t>
              </a:r>
              <a:r>
                <a:rPr lang="en-US" altLang="zh-CN" sz="3200" dirty="0" smtClean="0"/>
                <a:t>data</a:t>
              </a:r>
              <a:endParaRPr sz="32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3425288" y="6943587"/>
            <a:ext cx="3157402" cy="1102746"/>
            <a:chOff x="3425288" y="6943587"/>
            <a:chExt cx="3157402" cy="1102746"/>
          </a:xfrm>
        </p:grpSpPr>
        <p:sp>
          <p:nvSpPr>
            <p:cNvPr id="7" name="Shape 3210"/>
            <p:cNvSpPr/>
            <p:nvPr/>
          </p:nvSpPr>
          <p:spPr>
            <a:xfrm>
              <a:off x="3425288" y="7467329"/>
              <a:ext cx="3157402" cy="57900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pPr algn="ctr"/>
              <a:r>
                <a:rPr sz="3200" dirty="0"/>
                <a:t>Objective </a:t>
              </a:r>
              <a:r>
                <a:rPr sz="3200" dirty="0" smtClean="0"/>
                <a:t>function</a:t>
              </a:r>
              <a:endParaRPr sz="3200" dirty="0"/>
            </a:p>
          </p:txBody>
        </p:sp>
        <p:sp>
          <p:nvSpPr>
            <p:cNvPr id="18" name="Shape 3214"/>
            <p:cNvSpPr/>
            <p:nvPr/>
          </p:nvSpPr>
          <p:spPr>
            <a:xfrm flipV="1">
              <a:off x="5082952" y="6943587"/>
              <a:ext cx="949183" cy="512725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</p:spTree>
    <p:extLst>
      <p:ext uri="{BB962C8B-B14F-4D97-AF65-F5344CB8AC3E}">
        <p14:creationId xmlns:p14="http://schemas.microsoft.com/office/powerpoint/2010/main" val="1774332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Life</a:t>
            </a:r>
            <a:r>
              <a:rPr lang="zh-CN" altLang="en-US" dirty="0" smtClean="0"/>
              <a:t> </a:t>
            </a:r>
            <a:r>
              <a:rPr lang="en-US" altLang="zh-CN" dirty="0" smtClean="0"/>
              <a:t>is</a:t>
            </a:r>
            <a:r>
              <a:rPr lang="zh-CN" altLang="en-US" dirty="0" smtClean="0"/>
              <a:t> </a:t>
            </a:r>
            <a:r>
              <a:rPr lang="en-US" altLang="zh-CN" dirty="0" smtClean="0"/>
              <a:t>good</a:t>
            </a:r>
            <a:r>
              <a:rPr lang="zh-CN" altLang="en-US" dirty="0" smtClean="0"/>
              <a:t> </a:t>
            </a:r>
            <a:r>
              <a:rPr lang="en-US" altLang="zh-CN" dirty="0" smtClean="0"/>
              <a:t>in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Deepland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6082990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No</a:t>
            </a:r>
            <a:r>
              <a:rPr lang="zh-CN" altLang="en-US" dirty="0" smtClean="0"/>
              <a:t> </a:t>
            </a:r>
            <a:r>
              <a:rPr lang="en-US" altLang="zh-CN" dirty="0" smtClean="0"/>
              <a:t>need</a:t>
            </a:r>
            <a:r>
              <a:rPr lang="zh-CN" altLang="en-US" dirty="0" smtClean="0"/>
              <a:t> </a:t>
            </a:r>
            <a:r>
              <a:rPr lang="en-US" altLang="zh-CN" dirty="0" smtClean="0"/>
              <a:t>to</a:t>
            </a:r>
            <a:r>
              <a:rPr lang="zh-CN" altLang="en-US" dirty="0" smtClean="0"/>
              <a:t> </a:t>
            </a:r>
            <a:r>
              <a:rPr lang="en-US" altLang="zh-CN" dirty="0" smtClean="0"/>
              <a:t>design</a:t>
            </a:r>
            <a:r>
              <a:rPr lang="zh-CN" altLang="en-US" dirty="0" smtClean="0"/>
              <a:t> </a:t>
            </a:r>
            <a:r>
              <a:rPr lang="en-US" altLang="zh-CN" dirty="0" smtClean="0"/>
              <a:t>algorithms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more.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r>
              <a:rPr lang="en-US" altLang="zh-CN" dirty="0" smtClean="0"/>
              <a:t>For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given</a:t>
            </a:r>
            <a:r>
              <a:rPr lang="zh-CN" altLang="en-US" dirty="0" smtClean="0"/>
              <a:t> </a:t>
            </a:r>
            <a:r>
              <a:rPr lang="en-US" altLang="zh-CN" dirty="0" smtClean="0"/>
              <a:t>problem,</a:t>
            </a:r>
            <a:r>
              <a:rPr lang="zh-CN" altLang="en-US" dirty="0" smtClean="0"/>
              <a:t> </a:t>
            </a:r>
            <a:r>
              <a:rPr lang="en-US" altLang="zh-CN" dirty="0" smtClean="0"/>
              <a:t>just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design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objective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functions</a:t>
            </a:r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get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some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training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data</a:t>
            </a:r>
            <a:r>
              <a:rPr lang="zh-CN" altLang="en-US" sz="4400" dirty="0" smtClean="0"/>
              <a:t> </a:t>
            </a:r>
            <a:endParaRPr lang="en-US" altLang="zh-CN" sz="4400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train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networks</a:t>
            </a:r>
            <a:r>
              <a:rPr lang="zh-CN" altLang="en-US" sz="4400" dirty="0" smtClean="0"/>
              <a:t> </a:t>
            </a:r>
            <a:endParaRPr lang="en-US" altLang="zh-CN" sz="4400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/>
              <a:t>p</a:t>
            </a:r>
            <a:r>
              <a:rPr lang="en-US" altLang="zh-CN" sz="4400" dirty="0" smtClean="0"/>
              <a:t>ublish a paper</a:t>
            </a:r>
          </a:p>
        </p:txBody>
      </p:sp>
      <p:sp>
        <p:nvSpPr>
          <p:cNvPr id="4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18329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Life</a:t>
            </a:r>
            <a:r>
              <a:rPr lang="zh-CN" altLang="en-US" dirty="0" smtClean="0"/>
              <a:t> </a:t>
            </a:r>
            <a:r>
              <a:rPr lang="en-US" altLang="zh-CN" dirty="0" smtClean="0"/>
              <a:t>is</a:t>
            </a:r>
            <a:r>
              <a:rPr lang="zh-CN" altLang="en-US" dirty="0" smtClean="0"/>
              <a:t> </a:t>
            </a:r>
            <a:r>
              <a:rPr lang="en-US" altLang="zh-CN" dirty="0" smtClean="0"/>
              <a:t>good</a:t>
            </a:r>
            <a:r>
              <a:rPr lang="zh-CN" altLang="en-US" dirty="0" smtClean="0"/>
              <a:t> </a:t>
            </a:r>
            <a:r>
              <a:rPr lang="en-US" altLang="zh-CN" dirty="0" smtClean="0"/>
              <a:t>in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Deepland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6082990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No</a:t>
            </a:r>
            <a:r>
              <a:rPr lang="zh-CN" altLang="en-US" dirty="0" smtClean="0"/>
              <a:t> </a:t>
            </a:r>
            <a:r>
              <a:rPr lang="en-US" altLang="zh-CN" dirty="0" smtClean="0"/>
              <a:t>need</a:t>
            </a:r>
            <a:r>
              <a:rPr lang="zh-CN" altLang="en-US" dirty="0" smtClean="0"/>
              <a:t> </a:t>
            </a:r>
            <a:r>
              <a:rPr lang="en-US" altLang="zh-CN" dirty="0" smtClean="0"/>
              <a:t>to</a:t>
            </a:r>
            <a:r>
              <a:rPr lang="zh-CN" altLang="en-US" dirty="0" smtClean="0"/>
              <a:t> </a:t>
            </a:r>
            <a:r>
              <a:rPr lang="en-US" altLang="zh-CN" dirty="0" smtClean="0"/>
              <a:t>design</a:t>
            </a:r>
            <a:r>
              <a:rPr lang="zh-CN" altLang="en-US" dirty="0" smtClean="0"/>
              <a:t> </a:t>
            </a:r>
            <a:r>
              <a:rPr lang="en-US" altLang="zh-CN" dirty="0" smtClean="0"/>
              <a:t>algorithms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more.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r>
              <a:rPr lang="en-US" altLang="zh-CN" dirty="0" smtClean="0"/>
              <a:t>For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given</a:t>
            </a:r>
            <a:r>
              <a:rPr lang="zh-CN" altLang="en-US" dirty="0" smtClean="0"/>
              <a:t> </a:t>
            </a:r>
            <a:r>
              <a:rPr lang="en-US" altLang="zh-CN" dirty="0" smtClean="0"/>
              <a:t>problem,</a:t>
            </a:r>
            <a:r>
              <a:rPr lang="zh-CN" altLang="en-US" dirty="0" smtClean="0"/>
              <a:t> </a:t>
            </a:r>
            <a:r>
              <a:rPr lang="en-US" altLang="zh-CN" dirty="0" smtClean="0"/>
              <a:t>just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design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objective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functions</a:t>
            </a:r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get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some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training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data</a:t>
            </a:r>
            <a:r>
              <a:rPr lang="zh-CN" altLang="en-US" sz="4400" dirty="0" smtClean="0"/>
              <a:t> </a:t>
            </a:r>
            <a:endParaRPr lang="en-US" altLang="zh-CN" sz="4400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train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networks</a:t>
            </a:r>
            <a:r>
              <a:rPr lang="zh-CN" altLang="en-US" sz="4400" dirty="0" smtClean="0"/>
              <a:t> </a:t>
            </a:r>
            <a:endParaRPr lang="en-US" altLang="zh-CN" sz="4400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sell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you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company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for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millions</a:t>
            </a:r>
          </a:p>
        </p:txBody>
      </p:sp>
      <p:sp>
        <p:nvSpPr>
          <p:cNvPr id="4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187091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Life</a:t>
            </a:r>
            <a:r>
              <a:rPr lang="zh-CN" altLang="en-US" dirty="0" smtClean="0"/>
              <a:t> </a:t>
            </a:r>
            <a:r>
              <a:rPr lang="en-US" altLang="zh-CN" dirty="0" smtClean="0"/>
              <a:t>is</a:t>
            </a:r>
            <a:r>
              <a:rPr lang="zh-CN" altLang="en-US" dirty="0" smtClean="0"/>
              <a:t> </a:t>
            </a:r>
            <a:r>
              <a:rPr lang="en-US" altLang="zh-CN" dirty="0" smtClean="0"/>
              <a:t>good</a:t>
            </a:r>
            <a:r>
              <a:rPr lang="zh-CN" altLang="en-US" dirty="0" smtClean="0"/>
              <a:t> </a:t>
            </a:r>
            <a:r>
              <a:rPr lang="en-US" altLang="zh-CN" dirty="0" smtClean="0"/>
              <a:t>in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Deepland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6082990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No</a:t>
            </a:r>
            <a:r>
              <a:rPr lang="zh-CN" altLang="en-US" dirty="0" smtClean="0"/>
              <a:t> </a:t>
            </a:r>
            <a:r>
              <a:rPr lang="en-US" altLang="zh-CN" dirty="0" smtClean="0"/>
              <a:t>need</a:t>
            </a:r>
            <a:r>
              <a:rPr lang="zh-CN" altLang="en-US" dirty="0" smtClean="0"/>
              <a:t> </a:t>
            </a:r>
            <a:r>
              <a:rPr lang="en-US" altLang="zh-CN" dirty="0" smtClean="0"/>
              <a:t>to</a:t>
            </a:r>
            <a:r>
              <a:rPr lang="zh-CN" altLang="en-US" dirty="0" smtClean="0"/>
              <a:t> </a:t>
            </a:r>
            <a:r>
              <a:rPr lang="en-US" altLang="zh-CN" dirty="0" smtClean="0"/>
              <a:t>design</a:t>
            </a:r>
            <a:r>
              <a:rPr lang="zh-CN" altLang="en-US" dirty="0" smtClean="0"/>
              <a:t> </a:t>
            </a:r>
            <a:r>
              <a:rPr lang="en-US" altLang="zh-CN" dirty="0" smtClean="0"/>
              <a:t>algorithms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more.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r>
              <a:rPr lang="en-US" altLang="zh-CN" dirty="0" smtClean="0"/>
              <a:t>For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given</a:t>
            </a:r>
            <a:r>
              <a:rPr lang="zh-CN" altLang="en-US" dirty="0" smtClean="0"/>
              <a:t> </a:t>
            </a:r>
            <a:r>
              <a:rPr lang="en-US" altLang="zh-CN" dirty="0" smtClean="0"/>
              <a:t>problem,</a:t>
            </a:r>
            <a:r>
              <a:rPr lang="zh-CN" altLang="en-US" dirty="0" smtClean="0"/>
              <a:t> </a:t>
            </a:r>
            <a:r>
              <a:rPr lang="en-US" altLang="zh-CN" dirty="0" smtClean="0"/>
              <a:t>just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b="1" dirty="0" smtClean="0"/>
              <a:t>design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objective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functions</a:t>
            </a:r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get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some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training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data</a:t>
            </a:r>
            <a:r>
              <a:rPr lang="zh-CN" altLang="en-US" sz="4400" dirty="0" smtClean="0"/>
              <a:t> </a:t>
            </a:r>
            <a:endParaRPr lang="en-US" altLang="zh-CN" sz="4400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train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networks</a:t>
            </a:r>
            <a:r>
              <a:rPr lang="zh-CN" altLang="en-US" sz="4400" dirty="0" smtClean="0"/>
              <a:t> </a:t>
            </a:r>
            <a:endParaRPr lang="en-US" altLang="zh-CN" sz="4400" dirty="0"/>
          </a:p>
        </p:txBody>
      </p:sp>
      <p:sp>
        <p:nvSpPr>
          <p:cNvPr id="4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142761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03" name="image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051361" y="1991785"/>
            <a:ext cx="4328959" cy="3246719"/>
          </a:xfrm>
          <a:prstGeom prst="rect">
            <a:avLst/>
          </a:prstGeom>
        </p:spPr>
      </p:pic>
      <p:grpSp>
        <p:nvGrpSpPr>
          <p:cNvPr id="3207" name="Group 3207"/>
          <p:cNvGrpSpPr/>
          <p:nvPr/>
        </p:nvGrpSpPr>
        <p:grpSpPr>
          <a:xfrm>
            <a:off x="6709639" y="2707011"/>
            <a:ext cx="1211123" cy="1744017"/>
            <a:chOff x="0" y="0"/>
            <a:chExt cx="2018538" cy="2906694"/>
          </a:xfrm>
        </p:grpSpPr>
        <p:pic>
          <p:nvPicPr>
            <p:cNvPr id="3205" name="pasted-image.pdf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0"/>
              <a:ext cx="2018539" cy="290669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06" name="pasted-image.pd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580644" y="1087230"/>
              <a:ext cx="789415" cy="71047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3208" name="Shape 3208"/>
          <p:cNvSpPr/>
          <p:nvPr/>
        </p:nvSpPr>
        <p:spPr>
          <a:xfrm>
            <a:off x="3674026" y="1395246"/>
            <a:ext cx="1083629" cy="6405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800"/>
            </a:lvl1pPr>
          </a:lstStyle>
          <a:p>
            <a:r>
              <a:rPr sz="3600" dirty="0"/>
              <a:t>Input</a:t>
            </a:r>
          </a:p>
        </p:txBody>
      </p:sp>
      <p:sp>
        <p:nvSpPr>
          <p:cNvPr id="3209" name="Shape 3209"/>
          <p:cNvSpPr/>
          <p:nvPr/>
        </p:nvSpPr>
        <p:spPr>
          <a:xfrm>
            <a:off x="9230157" y="1928718"/>
            <a:ext cx="1426672" cy="6405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800"/>
            </a:lvl1pPr>
          </a:lstStyle>
          <a:p>
            <a:r>
              <a:rPr sz="3600" dirty="0"/>
              <a:t>Output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3786808" y="6214213"/>
            <a:ext cx="3895812" cy="1492313"/>
            <a:chOff x="3786808" y="6214213"/>
            <a:chExt cx="3895812" cy="1492313"/>
          </a:xfrm>
        </p:grpSpPr>
        <p:sp>
          <p:nvSpPr>
            <p:cNvPr id="3210" name="Shape 3210"/>
            <p:cNvSpPr/>
            <p:nvPr/>
          </p:nvSpPr>
          <p:spPr>
            <a:xfrm>
              <a:off x="3786808" y="6635080"/>
              <a:ext cx="3157402" cy="107144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pPr algn="ctr"/>
              <a:r>
                <a:rPr sz="3200" dirty="0" smtClean="0"/>
                <a:t>Objective</a:t>
              </a:r>
              <a:r>
                <a:rPr lang="en-US" sz="3200" dirty="0" smtClean="0"/>
                <a:t>:</a:t>
              </a:r>
            </a:p>
            <a:p>
              <a:pPr algn="ctr"/>
              <a:r>
                <a:rPr lang="en-US" altLang="zh-CN" sz="3200" dirty="0" smtClean="0"/>
                <a:t>cross-entropy</a:t>
              </a:r>
              <a:r>
                <a:rPr lang="zh-CN" altLang="en-US" sz="3200" dirty="0" smtClean="0"/>
                <a:t> </a:t>
              </a:r>
              <a:r>
                <a:rPr lang="en-US" altLang="zh-CN" sz="3200" dirty="0" smtClean="0"/>
                <a:t>loss</a:t>
              </a:r>
              <a:endParaRPr sz="3200" dirty="0" smtClean="0"/>
            </a:p>
          </p:txBody>
        </p:sp>
        <p:sp>
          <p:nvSpPr>
            <p:cNvPr id="3211" name="Shape 3211"/>
            <p:cNvSpPr/>
            <p:nvPr/>
          </p:nvSpPr>
          <p:spPr>
            <a:xfrm flipV="1">
              <a:off x="6402531" y="6214213"/>
              <a:ext cx="1280089" cy="644469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7099176" y="6226888"/>
            <a:ext cx="5669051" cy="1551646"/>
            <a:chOff x="7099176" y="6226888"/>
            <a:chExt cx="5669051" cy="1551646"/>
          </a:xfrm>
        </p:grpSpPr>
        <p:sp>
          <p:nvSpPr>
            <p:cNvPr id="3213" name="Shape 3213"/>
            <p:cNvSpPr/>
            <p:nvPr/>
          </p:nvSpPr>
          <p:spPr>
            <a:xfrm>
              <a:off x="7099176" y="6707088"/>
              <a:ext cx="5669051" cy="107144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pPr algn="ctr"/>
              <a:r>
                <a:rPr lang="en-US" altLang="zh-CN" sz="3200" dirty="0" smtClean="0"/>
                <a:t>CNN</a:t>
              </a:r>
              <a:endParaRPr lang="en-US" sz="3200" dirty="0" smtClean="0"/>
            </a:p>
            <a:p>
              <a:pPr algn="ctr"/>
              <a:r>
                <a:rPr lang="en-US" altLang="zh-CN" sz="3200" dirty="0" smtClean="0"/>
                <a:t>(e.g., </a:t>
              </a:r>
              <a:r>
                <a:rPr lang="en-US" altLang="zh-CN" sz="3200" dirty="0" err="1" smtClean="0"/>
                <a:t>AlexNet</a:t>
              </a:r>
              <a:r>
                <a:rPr lang="en-US" altLang="zh-CN" sz="3200" dirty="0" smtClean="0"/>
                <a:t>,</a:t>
              </a:r>
              <a:r>
                <a:rPr lang="zh-CN" altLang="en-US" sz="3200" dirty="0" smtClean="0"/>
                <a:t> </a:t>
              </a:r>
              <a:r>
                <a:rPr lang="en-US" altLang="zh-CN" sz="3200" dirty="0" err="1" smtClean="0"/>
                <a:t>ResNet</a:t>
              </a:r>
              <a:r>
                <a:rPr lang="en-US" altLang="zh-CN" sz="3200" dirty="0" smtClean="0"/>
                <a:t>,</a:t>
              </a:r>
              <a:r>
                <a:rPr lang="zh-CN" altLang="en-US" sz="3200" dirty="0" smtClean="0"/>
                <a:t> </a:t>
              </a:r>
              <a:r>
                <a:rPr lang="en-US" altLang="zh-CN" sz="3200" dirty="0" err="1" smtClean="0"/>
                <a:t>DenseNet</a:t>
              </a:r>
              <a:r>
                <a:rPr lang="en-US" altLang="zh-CN" sz="3200" dirty="0" smtClean="0"/>
                <a:t>)</a:t>
              </a:r>
              <a:endParaRPr sz="3200" dirty="0"/>
            </a:p>
          </p:txBody>
        </p:sp>
        <p:sp>
          <p:nvSpPr>
            <p:cNvPr id="3214" name="Shape 3214"/>
            <p:cNvSpPr/>
            <p:nvPr/>
          </p:nvSpPr>
          <p:spPr>
            <a:xfrm flipH="1" flipV="1">
              <a:off x="8415593" y="6226888"/>
              <a:ext cx="860580" cy="631795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  <p:pic>
        <p:nvPicPr>
          <p:cNvPr id="3216" name="pasted-image.pd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4457636" y="5653398"/>
            <a:ext cx="5715128" cy="790390"/>
          </a:xfrm>
          <a:prstGeom prst="rect">
            <a:avLst/>
          </a:prstGeom>
          <a:ln w="12700">
            <a:miter lim="400000"/>
          </a:ln>
        </p:spPr>
      </p:pic>
      <p:sp>
        <p:nvSpPr>
          <p:cNvPr id="3217" name="Shape 3217"/>
          <p:cNvSpPr/>
          <p:nvPr/>
        </p:nvSpPr>
        <p:spPr>
          <a:xfrm>
            <a:off x="3575716" y="160764"/>
            <a:ext cx="7478969" cy="11945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lang="en-US" altLang="zh-CN" sz="7200" dirty="0" smtClean="0"/>
              <a:t>Image</a:t>
            </a:r>
            <a:r>
              <a:rPr lang="zh-CN" altLang="en-US" sz="7200" dirty="0" smtClean="0"/>
              <a:t> </a:t>
            </a:r>
            <a:r>
              <a:rPr lang="en-US" altLang="zh-CN" sz="7200" dirty="0" smtClean="0"/>
              <a:t>Classification</a:t>
            </a:r>
            <a:endParaRPr lang="en-US" sz="7200" dirty="0"/>
          </a:p>
        </p:txBody>
      </p:sp>
      <p:sp>
        <p:nvSpPr>
          <p:cNvPr id="4" name="Rectangle 3"/>
          <p:cNvSpPr/>
          <p:nvPr/>
        </p:nvSpPr>
        <p:spPr>
          <a:xfrm>
            <a:off x="8539337" y="2596709"/>
            <a:ext cx="2808312" cy="203687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800" dirty="0" smtClean="0">
                <a:solidFill>
                  <a:schemeClr val="tx1"/>
                </a:solidFill>
              </a:rPr>
              <a:t>Fish</a:t>
            </a:r>
            <a:endParaRPr lang="en-US" sz="4800" dirty="0">
              <a:solidFill>
                <a:schemeClr val="tx1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8750660" y="4804149"/>
            <a:ext cx="4350962" cy="901055"/>
            <a:chOff x="8750660" y="4804149"/>
            <a:chExt cx="4350962" cy="901055"/>
          </a:xfrm>
        </p:grpSpPr>
        <p:sp>
          <p:nvSpPr>
            <p:cNvPr id="18" name="Shape 3214"/>
            <p:cNvSpPr/>
            <p:nvPr/>
          </p:nvSpPr>
          <p:spPr>
            <a:xfrm flipH="1">
              <a:off x="8750660" y="5445951"/>
              <a:ext cx="1906168" cy="259253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19" name="Shape 3214"/>
            <p:cNvSpPr/>
            <p:nvPr/>
          </p:nvSpPr>
          <p:spPr>
            <a:xfrm flipH="1">
              <a:off x="9639729" y="5445951"/>
              <a:ext cx="1017100" cy="259252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20" name="Shape 3213"/>
            <p:cNvSpPr/>
            <p:nvPr/>
          </p:nvSpPr>
          <p:spPr>
            <a:xfrm>
              <a:off x="9593675" y="4804149"/>
              <a:ext cx="3507947" cy="57900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r>
                <a:rPr lang="en-US" altLang="zh-CN" sz="3200" dirty="0" smtClean="0"/>
                <a:t>Data: e.g., ImageNet</a:t>
              </a:r>
              <a:endParaRPr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36819538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28" name="Group 3228"/>
          <p:cNvGrpSpPr/>
          <p:nvPr/>
        </p:nvGrpSpPr>
        <p:grpSpPr>
          <a:xfrm>
            <a:off x="4798427" y="6214215"/>
            <a:ext cx="3388747" cy="1289566"/>
            <a:chOff x="-59026" y="0"/>
            <a:chExt cx="5647909" cy="2149275"/>
          </a:xfrm>
        </p:grpSpPr>
        <p:sp>
          <p:nvSpPr>
            <p:cNvPr id="3226" name="Shape 3226"/>
            <p:cNvSpPr/>
            <p:nvPr/>
          </p:nvSpPr>
          <p:spPr>
            <a:xfrm>
              <a:off x="-59026" y="1184269"/>
              <a:ext cx="5647909" cy="96500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r>
                <a:rPr sz="3200" dirty="0"/>
                <a:t>“</a:t>
              </a:r>
              <a:r>
                <a:rPr sz="3200" b="1" dirty="0">
                  <a:latin typeface="Helvetica"/>
                  <a:ea typeface="Helvetica"/>
                  <a:cs typeface="Helvetica"/>
                  <a:sym typeface="Helvetica"/>
                </a:rPr>
                <a:t>What </a:t>
              </a:r>
              <a:r>
                <a:rPr sz="3200" dirty="0"/>
                <a:t>should I do”</a:t>
              </a:r>
            </a:p>
          </p:txBody>
        </p:sp>
        <p:sp>
          <p:nvSpPr>
            <p:cNvPr id="3227" name="Shape 3227"/>
            <p:cNvSpPr/>
            <p:nvPr/>
          </p:nvSpPr>
          <p:spPr>
            <a:xfrm flipV="1">
              <a:off x="3893736" y="0"/>
              <a:ext cx="854224" cy="1215542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  <p:grpSp>
        <p:nvGrpSpPr>
          <p:cNvPr id="3231" name="Group 3231"/>
          <p:cNvGrpSpPr/>
          <p:nvPr/>
        </p:nvGrpSpPr>
        <p:grpSpPr>
          <a:xfrm>
            <a:off x="8388457" y="6228380"/>
            <a:ext cx="3931284" cy="1272194"/>
            <a:chOff x="-1" y="-1"/>
            <a:chExt cx="6552135" cy="2120320"/>
          </a:xfrm>
        </p:grpSpPr>
        <p:sp>
          <p:nvSpPr>
            <p:cNvPr id="3229" name="Shape 3229"/>
            <p:cNvSpPr/>
            <p:nvPr/>
          </p:nvSpPr>
          <p:spPr>
            <a:xfrm>
              <a:off x="294125" y="1155314"/>
              <a:ext cx="6258009" cy="96500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r>
                <a:rPr sz="3200" dirty="0"/>
                <a:t>“</a:t>
              </a:r>
              <a:r>
                <a:rPr sz="3200" b="1" dirty="0">
                  <a:latin typeface="Helvetica"/>
                  <a:ea typeface="Helvetica"/>
                  <a:cs typeface="Helvetica"/>
                  <a:sym typeface="Helvetica"/>
                </a:rPr>
                <a:t>How</a:t>
              </a:r>
              <a:r>
                <a:rPr sz="3200" dirty="0"/>
                <a:t> should I do it?”</a:t>
              </a:r>
            </a:p>
          </p:txBody>
        </p:sp>
        <p:sp>
          <p:nvSpPr>
            <p:cNvPr id="3230" name="Shape 3230"/>
            <p:cNvSpPr/>
            <p:nvPr/>
          </p:nvSpPr>
          <p:spPr>
            <a:xfrm flipH="1" flipV="1">
              <a:off x="-1" y="-1"/>
              <a:ext cx="1504931" cy="1177503"/>
            </a:xfrm>
            <a:prstGeom prst="line">
              <a:avLst/>
            </a:prstGeom>
            <a:noFill/>
            <a:ln w="635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  <p:pic>
        <p:nvPicPr>
          <p:cNvPr id="3232" name="pasted-image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457636" y="5653398"/>
            <a:ext cx="5715129" cy="790391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sp>
        <p:nvSpPr>
          <p:cNvPr id="18" name="Shape 3217"/>
          <p:cNvSpPr/>
          <p:nvPr/>
        </p:nvSpPr>
        <p:spPr>
          <a:xfrm>
            <a:off x="2608464" y="160764"/>
            <a:ext cx="9413473" cy="11945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lang="en-US" altLang="zh-CN" sz="7200"/>
              <a:t>Image-to-Image</a:t>
            </a:r>
            <a:r>
              <a:rPr lang="zh-CN" altLang="en-US" sz="7200" dirty="0"/>
              <a:t> </a:t>
            </a:r>
            <a:r>
              <a:rPr lang="en-US" altLang="zh-CN" sz="7200" dirty="0"/>
              <a:t>Problem</a:t>
            </a:r>
            <a:endParaRPr lang="en-US" sz="7200" dirty="0"/>
          </a:p>
        </p:txBody>
      </p:sp>
      <p:sp>
        <p:nvSpPr>
          <p:cNvPr id="19" name="Shape 3735"/>
          <p:cNvSpPr/>
          <p:nvPr/>
        </p:nvSpPr>
        <p:spPr>
          <a:xfrm>
            <a:off x="10983441" y="7712152"/>
            <a:ext cx="3646959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Phillip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Isola</a:t>
            </a:r>
            <a:endParaRPr sz="2800" dirty="0"/>
          </a:p>
        </p:txBody>
      </p:sp>
      <p:grpSp>
        <p:nvGrpSpPr>
          <p:cNvPr id="22" name="Group 21"/>
          <p:cNvGrpSpPr/>
          <p:nvPr/>
        </p:nvGrpSpPr>
        <p:grpSpPr>
          <a:xfrm>
            <a:off x="2051361" y="1363163"/>
            <a:ext cx="10494752" cy="3875341"/>
            <a:chOff x="2051361" y="1363163"/>
            <a:chExt cx="10494752" cy="3875341"/>
          </a:xfrm>
        </p:grpSpPr>
        <p:pic>
          <p:nvPicPr>
            <p:cNvPr id="23" name="pasted-image.pdf"/>
            <p:cNvPicPr>
              <a:picLocks noChangeAspect="1"/>
            </p:cNvPicPr>
            <p:nvPr/>
          </p:nvPicPr>
          <p:blipFill>
            <a:blip r:embed="rId4">
              <a:extLst/>
            </a:blip>
            <a:srcRect/>
            <a:stretch>
              <a:fillRect/>
            </a:stretch>
          </p:blipFill>
          <p:spPr>
            <a:xfrm>
              <a:off x="8227716" y="1972129"/>
              <a:ext cx="4318397" cy="3246835"/>
            </a:xfrm>
            <a:prstGeom prst="rect">
              <a:avLst/>
            </a:prstGeom>
            <a:ln w="12700">
              <a:miter lim="400000"/>
            </a:ln>
          </p:spPr>
        </p:pic>
        <p:grpSp>
          <p:nvGrpSpPr>
            <p:cNvPr id="24" name="Group 3207"/>
            <p:cNvGrpSpPr/>
            <p:nvPr/>
          </p:nvGrpSpPr>
          <p:grpSpPr>
            <a:xfrm>
              <a:off x="6698456" y="2707011"/>
              <a:ext cx="1211123" cy="1744017"/>
              <a:chOff x="0" y="0"/>
              <a:chExt cx="2018538" cy="2906694"/>
            </a:xfrm>
          </p:grpSpPr>
          <p:pic>
            <p:nvPicPr>
              <p:cNvPr id="28" name="pasted-image.pdf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0" y="0"/>
                <a:ext cx="2018539" cy="2906695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29" name="pasted-image.pdf"/>
              <p:cNvPicPr>
                <a:picLocks noChangeAspect="1"/>
              </p:cNvPicPr>
              <p:nvPr/>
            </p:nvPicPr>
            <p:blipFill>
              <a:blip r:embed="rId6">
                <a:extLst/>
              </a:blip>
              <a:stretch>
                <a:fillRect/>
              </a:stretch>
            </p:blipFill>
            <p:spPr>
              <a:xfrm>
                <a:off x="580644" y="1087230"/>
                <a:ext cx="789415" cy="710474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25" name="Shape 3209"/>
            <p:cNvSpPr/>
            <p:nvPr/>
          </p:nvSpPr>
          <p:spPr>
            <a:xfrm>
              <a:off x="9673578" y="1363163"/>
              <a:ext cx="1426672" cy="640559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anchor="ctr">
              <a:spAutoFit/>
            </a:bodyPr>
            <a:lstStyle>
              <a:lvl1pPr>
                <a:defRPr sz="3800"/>
              </a:lvl1pPr>
            </a:lstStyle>
            <a:p>
              <a:r>
                <a:rPr sz="3600" dirty="0"/>
                <a:t>Output</a:t>
              </a:r>
            </a:p>
          </p:txBody>
        </p:sp>
        <p:pic>
          <p:nvPicPr>
            <p:cNvPr id="26" name="image4.png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2051361" y="1991785"/>
              <a:ext cx="4328959" cy="3246719"/>
            </a:xfrm>
            <a:prstGeom prst="rect">
              <a:avLst/>
            </a:prstGeom>
          </p:spPr>
        </p:pic>
        <p:sp>
          <p:nvSpPr>
            <p:cNvPr id="27" name="Shape 3208"/>
            <p:cNvSpPr/>
            <p:nvPr/>
          </p:nvSpPr>
          <p:spPr>
            <a:xfrm>
              <a:off x="3674026" y="1395246"/>
              <a:ext cx="1083629" cy="640559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anchor="ctr">
              <a:spAutoFit/>
            </a:bodyPr>
            <a:lstStyle>
              <a:lvl1pPr>
                <a:defRPr sz="3800"/>
              </a:lvl1pPr>
            </a:lstStyle>
            <a:p>
              <a:r>
                <a:rPr sz="3600" dirty="0"/>
                <a:t>Input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529624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" name="Shape 3450"/>
          <p:cNvSpPr/>
          <p:nvPr/>
        </p:nvSpPr>
        <p:spPr>
          <a:xfrm>
            <a:off x="1947321" y="52314"/>
            <a:ext cx="10735758" cy="11945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lang="en-US" altLang="zh-CN" sz="7200" dirty="0" smtClean="0"/>
              <a:t>Computing</a:t>
            </a:r>
            <a:r>
              <a:rPr lang="zh-CN" altLang="en-US" sz="7200" dirty="0" smtClean="0"/>
              <a:t> </a:t>
            </a:r>
            <a:r>
              <a:rPr lang="en-US" altLang="zh-CN" sz="7200" dirty="0" smtClean="0"/>
              <a:t>Distance</a:t>
            </a:r>
            <a:r>
              <a:rPr lang="zh-CN" altLang="en-US" sz="7200" dirty="0" smtClean="0"/>
              <a:t> </a:t>
            </a:r>
            <a:r>
              <a:rPr lang="en-US" altLang="zh-CN" sz="7200" dirty="0" smtClean="0"/>
              <a:t>is</a:t>
            </a:r>
            <a:r>
              <a:rPr lang="zh-CN" altLang="en-US" sz="7200" dirty="0" smtClean="0"/>
              <a:t> </a:t>
            </a:r>
            <a:r>
              <a:rPr lang="en-US" altLang="zh-CN" sz="7200" dirty="0" smtClean="0"/>
              <a:t>Hard!</a:t>
            </a:r>
            <a:endParaRPr sz="7200" dirty="0"/>
          </a:p>
        </p:txBody>
      </p:sp>
      <p:sp>
        <p:nvSpPr>
          <p:cNvPr id="2" name="TextBox 1"/>
          <p:cNvSpPr txBox="1"/>
          <p:nvPr/>
        </p:nvSpPr>
        <p:spPr>
          <a:xfrm>
            <a:off x="7299156" y="2000473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smtClean="0"/>
              <a:t>=Hamming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distance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of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1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letter</a:t>
            </a:r>
            <a:r>
              <a:rPr lang="zh-CN" altLang="en-US" sz="4000" dirty="0" smtClean="0"/>
              <a:t> 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1266528" y="1802993"/>
            <a:ext cx="5400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smtClean="0"/>
              <a:t>CLIME</a:t>
            </a:r>
            <a:r>
              <a:rPr lang="zh-CN" altLang="en-US" sz="4000" dirty="0" smtClean="0"/>
              <a:t>   </a:t>
            </a:r>
            <a:r>
              <a:rPr lang="en-US" altLang="zh-CN" sz="6000" dirty="0" smtClean="0"/>
              <a:t>-</a:t>
            </a:r>
            <a:r>
              <a:rPr lang="zh-CN" altLang="en-US" sz="6000" dirty="0" smtClean="0"/>
              <a:t> </a:t>
            </a:r>
            <a:r>
              <a:rPr lang="zh-CN" altLang="en-US" sz="4000" dirty="0" smtClean="0"/>
              <a:t>    </a:t>
            </a:r>
            <a:r>
              <a:rPr lang="en-US" altLang="zh-CN" sz="4000" dirty="0" smtClean="0"/>
              <a:t>CRIME	</a:t>
            </a:r>
            <a:endParaRPr lang="en-US" sz="4000" dirty="0"/>
          </a:p>
        </p:txBody>
      </p:sp>
      <p:sp>
        <p:nvSpPr>
          <p:cNvPr id="5" name="TextBox 4"/>
          <p:cNvSpPr txBox="1"/>
          <p:nvPr/>
        </p:nvSpPr>
        <p:spPr>
          <a:xfrm>
            <a:off x="7299156" y="3638756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smtClean="0"/>
              <a:t>=Euclidian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distance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of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5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units</a:t>
            </a:r>
            <a:endParaRPr lang="en-US" sz="4000" dirty="0"/>
          </a:p>
        </p:txBody>
      </p:sp>
      <p:sp>
        <p:nvSpPr>
          <p:cNvPr id="6" name="TextBox 5"/>
          <p:cNvSpPr txBox="1"/>
          <p:nvPr/>
        </p:nvSpPr>
        <p:spPr>
          <a:xfrm>
            <a:off x="7299156" y="5428481"/>
            <a:ext cx="72728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smtClean="0"/>
              <a:t>=</a:t>
            </a:r>
            <a:r>
              <a:rPr lang="en-US" altLang="zh-CN" sz="4000" dirty="0" err="1" smtClean="0"/>
              <a:t>Grayvalue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distance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of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50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values</a:t>
            </a:r>
            <a:endParaRPr lang="en-US" sz="4000" dirty="0"/>
          </a:p>
        </p:txBody>
      </p:sp>
      <p:sp>
        <p:nvSpPr>
          <p:cNvPr id="7" name="TextBox 6"/>
          <p:cNvSpPr txBox="1"/>
          <p:nvPr/>
        </p:nvSpPr>
        <p:spPr>
          <a:xfrm>
            <a:off x="7299156" y="7039126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smtClean="0"/>
              <a:t>=?</a:t>
            </a:r>
            <a:endParaRPr lang="en-US" sz="4000" dirty="0"/>
          </a:p>
        </p:txBody>
      </p:sp>
      <p:sp>
        <p:nvSpPr>
          <p:cNvPr id="8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43"/>
          <a:stretch/>
        </p:blipFill>
        <p:spPr>
          <a:xfrm>
            <a:off x="1248599" y="3262449"/>
            <a:ext cx="1440160" cy="1460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8782" y="3262449"/>
            <a:ext cx="1473200" cy="14605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922712" y="3415618"/>
            <a:ext cx="50405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900" dirty="0" smtClean="0"/>
              <a:t>-</a:t>
            </a:r>
            <a:r>
              <a:rPr lang="zh-CN" altLang="en-US" sz="6900" dirty="0" smtClean="0"/>
              <a:t> </a:t>
            </a:r>
            <a:endParaRPr lang="en-US" sz="6900" dirty="0"/>
          </a:p>
        </p:txBody>
      </p:sp>
      <p:sp>
        <p:nvSpPr>
          <p:cNvPr id="10" name="Rectangle 9"/>
          <p:cNvSpPr/>
          <p:nvPr/>
        </p:nvSpPr>
        <p:spPr>
          <a:xfrm>
            <a:off x="1248599" y="5082988"/>
            <a:ext cx="1463040" cy="146304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3588782" y="5050904"/>
            <a:ext cx="1463040" cy="1463040"/>
          </a:xfrm>
          <a:prstGeom prst="rect">
            <a:avLst/>
          </a:prstGeom>
          <a:solidFill>
            <a:srgbClr val="4848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922712" y="5205343"/>
            <a:ext cx="50405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900" dirty="0" smtClean="0"/>
              <a:t>-</a:t>
            </a:r>
            <a:endParaRPr lang="en-US" sz="69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8599" y="6713953"/>
            <a:ext cx="1422400" cy="14224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8782" y="6700919"/>
            <a:ext cx="1409700" cy="13843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2856955" y="6815988"/>
            <a:ext cx="50405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900" dirty="0" smtClean="0"/>
              <a:t>-</a:t>
            </a:r>
            <a:endParaRPr lang="en-US" sz="6900" dirty="0"/>
          </a:p>
        </p:txBody>
      </p:sp>
    </p:spTree>
    <p:extLst>
      <p:ext uri="{BB962C8B-B14F-4D97-AF65-F5344CB8AC3E}">
        <p14:creationId xmlns:p14="http://schemas.microsoft.com/office/powerpoint/2010/main" val="158401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11" grpId="0"/>
      <p:bldP spid="10" grpId="0" animBg="1"/>
      <p:bldP spid="13" grpId="0" animBg="1"/>
      <p:bldP spid="15" grpId="1"/>
      <p:bldP spid="18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" name="Shape 3450"/>
          <p:cNvSpPr/>
          <p:nvPr/>
        </p:nvSpPr>
        <p:spPr>
          <a:xfrm>
            <a:off x="166064" y="52314"/>
            <a:ext cx="14298272" cy="11945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lang="en-US" altLang="zh-CN" sz="7200" dirty="0" smtClean="0"/>
              <a:t>Computing</a:t>
            </a:r>
            <a:r>
              <a:rPr lang="zh-CN" altLang="en-US" sz="7200" dirty="0" smtClean="0"/>
              <a:t> </a:t>
            </a:r>
            <a:r>
              <a:rPr lang="en-US" altLang="zh-CN" sz="7200" dirty="0" smtClean="0"/>
              <a:t>Distance</a:t>
            </a:r>
            <a:r>
              <a:rPr lang="zh-CN" altLang="en-US" sz="7200" dirty="0" smtClean="0"/>
              <a:t> </a:t>
            </a:r>
            <a:r>
              <a:rPr lang="en-US" altLang="zh-CN" sz="7200" dirty="0" smtClean="0"/>
              <a:t>between</a:t>
            </a:r>
            <a:r>
              <a:rPr lang="zh-CN" altLang="en-US" sz="7200" dirty="0" smtClean="0"/>
              <a:t> </a:t>
            </a:r>
            <a:r>
              <a:rPr lang="en-US" altLang="zh-CN" sz="7200" dirty="0" smtClean="0"/>
              <a:t>images</a:t>
            </a:r>
            <a:endParaRPr sz="7200" dirty="0"/>
          </a:p>
        </p:txBody>
      </p:sp>
      <p:sp>
        <p:nvSpPr>
          <p:cNvPr id="25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8616" y="1279462"/>
            <a:ext cx="4483100" cy="6273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4976" y="1273112"/>
            <a:ext cx="4114800" cy="6286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140982" y="3799494"/>
            <a:ext cx="644728" cy="12337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040"/>
              </a:lnSpc>
            </a:pPr>
            <a:r>
              <a:rPr lang="en-US" altLang="zh-CN" sz="7200" dirty="0" smtClean="0"/>
              <a:t>?</a:t>
            </a:r>
          </a:p>
          <a:p>
            <a:pPr>
              <a:lnSpc>
                <a:spcPts val="4040"/>
              </a:lnSpc>
            </a:pPr>
            <a:r>
              <a:rPr lang="en-US" altLang="zh-CN" sz="7200" dirty="0"/>
              <a:t>=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180069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9" name="Shape 3449"/>
          <p:cNvSpPr/>
          <p:nvPr/>
        </p:nvSpPr>
        <p:spPr>
          <a:xfrm>
            <a:off x="188546" y="1041525"/>
            <a:ext cx="3151759" cy="5790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200" dirty="0"/>
              <a:t>Image colorization</a:t>
            </a:r>
          </a:p>
        </p:txBody>
      </p:sp>
      <p:sp>
        <p:nvSpPr>
          <p:cNvPr id="3450" name="Shape 3450"/>
          <p:cNvSpPr/>
          <p:nvPr/>
        </p:nvSpPr>
        <p:spPr>
          <a:xfrm>
            <a:off x="1770574" y="52314"/>
            <a:ext cx="11089253" cy="11945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sz="7200" dirty="0"/>
              <a:t>Designing objective functions</a:t>
            </a:r>
          </a:p>
        </p:txBody>
      </p:sp>
      <p:sp>
        <p:nvSpPr>
          <p:cNvPr id="3451" name="Shape 3451"/>
          <p:cNvSpPr/>
          <p:nvPr/>
        </p:nvSpPr>
        <p:spPr>
          <a:xfrm>
            <a:off x="8924850" y="2497321"/>
            <a:ext cx="4607281" cy="8252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>
            <a:spAutoFit/>
          </a:bodyPr>
          <a:lstStyle/>
          <a:p>
            <a:pPr algn="ctr"/>
            <a:r>
              <a:rPr lang="en-US" sz="4800" dirty="0"/>
              <a:t>L2 regression</a:t>
            </a:r>
            <a:endParaRPr sz="4800" dirty="0"/>
          </a:p>
        </p:txBody>
      </p:sp>
      <p:grpSp>
        <p:nvGrpSpPr>
          <p:cNvPr id="3" name="Group 2"/>
          <p:cNvGrpSpPr/>
          <p:nvPr/>
        </p:nvGrpSpPr>
        <p:grpSpPr>
          <a:xfrm>
            <a:off x="568517" y="5189668"/>
            <a:ext cx="7207572" cy="2277376"/>
            <a:chOff x="568517" y="5189668"/>
            <a:chExt cx="7207572" cy="2277376"/>
          </a:xfrm>
        </p:grpSpPr>
        <p:pic>
          <p:nvPicPr>
            <p:cNvPr id="3442" name="Screen Shot 2017-01-11 at 2.49.30 AM.png"/>
            <p:cNvPicPr>
              <a:picLocks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33473" y="5189668"/>
              <a:ext cx="2642616" cy="2276856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3452" name="Screen Shot 2017-01-11 at 2.48.58 AM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15736" r="6678"/>
            <a:stretch>
              <a:fillRect/>
            </a:stretch>
          </p:blipFill>
          <p:spPr>
            <a:xfrm>
              <a:off x="568517" y="5189668"/>
              <a:ext cx="2731727" cy="2277376"/>
            </a:xfrm>
            <a:prstGeom prst="rect">
              <a:avLst/>
            </a:prstGeom>
            <a:ln w="12700">
              <a:miter lim="400000"/>
            </a:ln>
          </p:spPr>
        </p:pic>
        <p:grpSp>
          <p:nvGrpSpPr>
            <p:cNvPr id="3457" name="Group 3457"/>
            <p:cNvGrpSpPr/>
            <p:nvPr/>
          </p:nvGrpSpPr>
          <p:grpSpPr>
            <a:xfrm>
              <a:off x="3358536" y="5669436"/>
              <a:ext cx="1694122" cy="1349560"/>
              <a:chOff x="0" y="0"/>
              <a:chExt cx="2823535" cy="2249265"/>
            </a:xfrm>
          </p:grpSpPr>
          <p:sp>
            <p:nvSpPr>
              <p:cNvPr id="3453" name="Shape 3453"/>
              <p:cNvSpPr/>
              <p:nvPr/>
            </p:nvSpPr>
            <p:spPr>
              <a:xfrm>
                <a:off x="0" y="1124632"/>
                <a:ext cx="2823536" cy="1"/>
              </a:xfrm>
              <a:prstGeom prst="line">
                <a:avLst/>
              </a:prstGeom>
              <a:noFill/>
              <a:ln w="50800" cap="flat">
                <a:solidFill>
                  <a:srgbClr val="000000"/>
                </a:solidFill>
                <a:prstDash val="solid"/>
                <a:miter lim="400000"/>
                <a:tailEnd type="stealth" w="med" len="med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/>
                </a:pPr>
                <a:endParaRPr sz="1920"/>
              </a:p>
            </p:txBody>
          </p:sp>
          <p:sp>
            <p:nvSpPr>
              <p:cNvPr id="3454" name="Shape 3454"/>
              <p:cNvSpPr/>
              <p:nvPr/>
            </p:nvSpPr>
            <p:spPr>
              <a:xfrm rot="10800000">
                <a:off x="1219346" y="0"/>
                <a:ext cx="384844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455" name="Shape 3455"/>
              <p:cNvSpPr/>
              <p:nvPr/>
            </p:nvSpPr>
            <p:spPr>
              <a:xfrm rot="10800000">
                <a:off x="1784966" y="0"/>
                <a:ext cx="384844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456" name="Shape 3456"/>
              <p:cNvSpPr/>
              <p:nvPr/>
            </p:nvSpPr>
            <p:spPr>
              <a:xfrm rot="10800000">
                <a:off x="653729" y="0"/>
                <a:ext cx="384843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</p:grpSp>
      <p:sp>
        <p:nvSpPr>
          <p:cNvPr id="3459" name="Shape 3459"/>
          <p:cNvSpPr/>
          <p:nvPr/>
        </p:nvSpPr>
        <p:spPr>
          <a:xfrm>
            <a:off x="2610519" y="7533549"/>
            <a:ext cx="3125535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800" dirty="0"/>
              <a:t>[Johnson</a:t>
            </a:r>
            <a:r>
              <a:rPr lang="en-US" sz="2800" dirty="0"/>
              <a:t> et al. </a:t>
            </a:r>
            <a:r>
              <a:rPr sz="2800" dirty="0"/>
              <a:t>2016]</a:t>
            </a:r>
          </a:p>
        </p:txBody>
      </p:sp>
      <p:sp>
        <p:nvSpPr>
          <p:cNvPr id="3460" name="Shape 3460"/>
          <p:cNvSpPr/>
          <p:nvPr/>
        </p:nvSpPr>
        <p:spPr>
          <a:xfrm>
            <a:off x="263575" y="4577436"/>
            <a:ext cx="2873606" cy="5790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200" dirty="0"/>
              <a:t>Super-resolution</a:t>
            </a:r>
          </a:p>
        </p:txBody>
      </p:sp>
      <p:sp>
        <p:nvSpPr>
          <p:cNvPr id="3461" name="Shape 3461"/>
          <p:cNvSpPr/>
          <p:nvPr/>
        </p:nvSpPr>
        <p:spPr>
          <a:xfrm>
            <a:off x="2746202" y="4110799"/>
            <a:ext cx="2811346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800" dirty="0"/>
              <a:t>[Zhang</a:t>
            </a:r>
            <a:r>
              <a:rPr lang="en-US" sz="2800" dirty="0"/>
              <a:t> et al. </a:t>
            </a:r>
            <a:r>
              <a:rPr sz="2800" dirty="0"/>
              <a:t>2016]</a:t>
            </a:r>
          </a:p>
        </p:txBody>
      </p:sp>
      <p:sp>
        <p:nvSpPr>
          <p:cNvPr id="26" name="Shape 3451"/>
          <p:cNvSpPr/>
          <p:nvPr/>
        </p:nvSpPr>
        <p:spPr>
          <a:xfrm>
            <a:off x="8924850" y="5912230"/>
            <a:ext cx="4607281" cy="8252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>
            <a:spAutoFit/>
          </a:bodyPr>
          <a:lstStyle/>
          <a:p>
            <a:pPr algn="ctr"/>
            <a:r>
              <a:rPr lang="en-US" sz="4800" dirty="0"/>
              <a:t>L2 regression</a:t>
            </a:r>
            <a:endParaRPr sz="4800" dirty="0"/>
          </a:p>
        </p:txBody>
      </p:sp>
      <p:grpSp>
        <p:nvGrpSpPr>
          <p:cNvPr id="36" name="Group 35"/>
          <p:cNvGrpSpPr/>
          <p:nvPr/>
        </p:nvGrpSpPr>
        <p:grpSpPr>
          <a:xfrm>
            <a:off x="442584" y="1580503"/>
            <a:ext cx="7335590" cy="2658860"/>
            <a:chOff x="442584" y="1580503"/>
            <a:chExt cx="7335590" cy="2658860"/>
          </a:xfrm>
        </p:grpSpPr>
        <p:pic>
          <p:nvPicPr>
            <p:cNvPr id="37" name="pasted-image.pdf"/>
            <p:cNvPicPr>
              <a:picLocks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62406" y="1745694"/>
              <a:ext cx="2715768" cy="2365459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38" name="Screen Shot 2017-01-11 at 2.36.35 AM-filtered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442584" y="1580503"/>
              <a:ext cx="2960380" cy="2658860"/>
            </a:xfrm>
            <a:prstGeom prst="rect">
              <a:avLst/>
            </a:prstGeom>
            <a:ln w="12700">
              <a:miter lim="400000"/>
            </a:ln>
          </p:spPr>
        </p:pic>
        <p:grpSp>
          <p:nvGrpSpPr>
            <p:cNvPr id="39" name="Group 3448"/>
            <p:cNvGrpSpPr/>
            <p:nvPr/>
          </p:nvGrpSpPr>
          <p:grpSpPr>
            <a:xfrm>
              <a:off x="3358536" y="2225709"/>
              <a:ext cx="1694122" cy="1349560"/>
              <a:chOff x="0" y="0"/>
              <a:chExt cx="2823535" cy="2249265"/>
            </a:xfrm>
          </p:grpSpPr>
          <p:sp>
            <p:nvSpPr>
              <p:cNvPr id="40" name="Shape 3444"/>
              <p:cNvSpPr/>
              <p:nvPr/>
            </p:nvSpPr>
            <p:spPr>
              <a:xfrm>
                <a:off x="0" y="1124632"/>
                <a:ext cx="2823536" cy="1"/>
              </a:xfrm>
              <a:prstGeom prst="line">
                <a:avLst/>
              </a:prstGeom>
              <a:noFill/>
              <a:ln w="50800" cap="flat">
                <a:solidFill>
                  <a:srgbClr val="000000"/>
                </a:solidFill>
                <a:prstDash val="solid"/>
                <a:miter lim="400000"/>
                <a:tailEnd type="stealth" w="med" len="med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/>
                </a:pPr>
                <a:endParaRPr sz="1920"/>
              </a:p>
            </p:txBody>
          </p:sp>
          <p:sp>
            <p:nvSpPr>
              <p:cNvPr id="41" name="Shape 3445"/>
              <p:cNvSpPr/>
              <p:nvPr/>
            </p:nvSpPr>
            <p:spPr>
              <a:xfrm rot="10800000">
                <a:off x="1219346" y="0"/>
                <a:ext cx="384844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2" name="Shape 3446"/>
              <p:cNvSpPr/>
              <p:nvPr/>
            </p:nvSpPr>
            <p:spPr>
              <a:xfrm rot="10800000">
                <a:off x="1784966" y="0"/>
                <a:ext cx="384844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3" name="Shape 3447"/>
              <p:cNvSpPr/>
              <p:nvPr/>
            </p:nvSpPr>
            <p:spPr>
              <a:xfrm rot="10800000">
                <a:off x="653729" y="0"/>
                <a:ext cx="384843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</p:grpSp>
      <p:sp>
        <p:nvSpPr>
          <p:cNvPr id="25" name="Shape 3735"/>
          <p:cNvSpPr/>
          <p:nvPr/>
        </p:nvSpPr>
        <p:spPr>
          <a:xfrm>
            <a:off x="10983441" y="7712152"/>
            <a:ext cx="3646959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Phillip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Isola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1248867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442584" y="1580503"/>
            <a:ext cx="7327211" cy="2658860"/>
            <a:chOff x="442584" y="1580503"/>
            <a:chExt cx="7327211" cy="2658860"/>
          </a:xfrm>
        </p:grpSpPr>
        <p:pic>
          <p:nvPicPr>
            <p:cNvPr id="3441" name="pasted-image.pd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5058400" y="1745694"/>
              <a:ext cx="2711395" cy="2365459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3443" name="Screen Shot 2017-01-11 at 2.36.35 AM-filtered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442584" y="1580503"/>
              <a:ext cx="2960380" cy="2658860"/>
            </a:xfrm>
            <a:prstGeom prst="rect">
              <a:avLst/>
            </a:prstGeom>
            <a:ln w="12700">
              <a:miter lim="400000"/>
            </a:ln>
          </p:spPr>
        </p:pic>
        <p:grpSp>
          <p:nvGrpSpPr>
            <p:cNvPr id="3448" name="Group 3448"/>
            <p:cNvGrpSpPr/>
            <p:nvPr/>
          </p:nvGrpSpPr>
          <p:grpSpPr>
            <a:xfrm>
              <a:off x="3358536" y="2225709"/>
              <a:ext cx="1694122" cy="1349560"/>
              <a:chOff x="0" y="0"/>
              <a:chExt cx="2823535" cy="2249265"/>
            </a:xfrm>
          </p:grpSpPr>
          <p:sp>
            <p:nvSpPr>
              <p:cNvPr id="3444" name="Shape 3444"/>
              <p:cNvSpPr/>
              <p:nvPr/>
            </p:nvSpPr>
            <p:spPr>
              <a:xfrm>
                <a:off x="0" y="1124632"/>
                <a:ext cx="2823536" cy="1"/>
              </a:xfrm>
              <a:prstGeom prst="line">
                <a:avLst/>
              </a:prstGeom>
              <a:noFill/>
              <a:ln w="50800" cap="flat">
                <a:solidFill>
                  <a:srgbClr val="000000"/>
                </a:solidFill>
                <a:prstDash val="solid"/>
                <a:miter lim="400000"/>
                <a:tailEnd type="stealth" w="med" len="med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/>
                </a:pPr>
                <a:endParaRPr sz="1920"/>
              </a:p>
            </p:txBody>
          </p:sp>
          <p:sp>
            <p:nvSpPr>
              <p:cNvPr id="3445" name="Shape 3445"/>
              <p:cNvSpPr/>
              <p:nvPr/>
            </p:nvSpPr>
            <p:spPr>
              <a:xfrm rot="10800000">
                <a:off x="1219346" y="0"/>
                <a:ext cx="384844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446" name="Shape 3446"/>
              <p:cNvSpPr/>
              <p:nvPr/>
            </p:nvSpPr>
            <p:spPr>
              <a:xfrm rot="10800000">
                <a:off x="1784966" y="0"/>
                <a:ext cx="384844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447" name="Shape 3447"/>
              <p:cNvSpPr/>
              <p:nvPr/>
            </p:nvSpPr>
            <p:spPr>
              <a:xfrm rot="10800000">
                <a:off x="653729" y="0"/>
                <a:ext cx="384843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</p:grpSp>
      <p:sp>
        <p:nvSpPr>
          <p:cNvPr id="3449" name="Shape 3449"/>
          <p:cNvSpPr/>
          <p:nvPr/>
        </p:nvSpPr>
        <p:spPr>
          <a:xfrm>
            <a:off x="188546" y="1041525"/>
            <a:ext cx="3151759" cy="5790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200" dirty="0"/>
              <a:t>Image colorization</a:t>
            </a:r>
          </a:p>
        </p:txBody>
      </p:sp>
      <p:sp>
        <p:nvSpPr>
          <p:cNvPr id="3450" name="Shape 3450"/>
          <p:cNvSpPr/>
          <p:nvPr/>
        </p:nvSpPr>
        <p:spPr>
          <a:xfrm>
            <a:off x="1770574" y="52314"/>
            <a:ext cx="11089253" cy="11945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sz="7200" dirty="0"/>
              <a:t>Designing objective functions</a:t>
            </a:r>
          </a:p>
        </p:txBody>
      </p:sp>
      <p:sp>
        <p:nvSpPr>
          <p:cNvPr id="3451" name="Shape 3451"/>
          <p:cNvSpPr/>
          <p:nvPr/>
        </p:nvSpPr>
        <p:spPr>
          <a:xfrm>
            <a:off x="8924850" y="2364766"/>
            <a:ext cx="4607281" cy="10714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>
            <a:spAutoFit/>
          </a:bodyPr>
          <a:lstStyle/>
          <a:p>
            <a:r>
              <a:rPr sz="3200" dirty="0"/>
              <a:t>Cross entropy objective, with colorfulness term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68517" y="5182641"/>
            <a:ext cx="7209538" cy="2284403"/>
            <a:chOff x="568517" y="5182641"/>
            <a:chExt cx="7209538" cy="2284403"/>
          </a:xfrm>
        </p:grpSpPr>
        <p:pic>
          <p:nvPicPr>
            <p:cNvPr id="3442" name="Screen Shot 2017-01-11 at 2.49.30 AM.png"/>
            <p:cNvPicPr>
              <a:picLocks noChangeAspect="1"/>
            </p:cNvPicPr>
            <p:nvPr/>
          </p:nvPicPr>
          <p:blipFill>
            <a:blip r:embed="rId5">
              <a:extLst/>
            </a:blip>
            <a:srcRect l="17628" r="7894"/>
            <a:stretch>
              <a:fillRect/>
            </a:stretch>
          </p:blipFill>
          <p:spPr>
            <a:xfrm>
              <a:off x="5133473" y="5182641"/>
              <a:ext cx="2644582" cy="2277376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3452" name="Screen Shot 2017-01-11 at 2.48.58 AM.png"/>
            <p:cNvPicPr>
              <a:picLocks noChangeAspect="1"/>
            </p:cNvPicPr>
            <p:nvPr/>
          </p:nvPicPr>
          <p:blipFill>
            <a:blip r:embed="rId6">
              <a:extLst/>
            </a:blip>
            <a:srcRect l="15736" r="6678"/>
            <a:stretch>
              <a:fillRect/>
            </a:stretch>
          </p:blipFill>
          <p:spPr>
            <a:xfrm>
              <a:off x="568517" y="5189668"/>
              <a:ext cx="2731727" cy="2277376"/>
            </a:xfrm>
            <a:prstGeom prst="rect">
              <a:avLst/>
            </a:prstGeom>
            <a:ln w="12700">
              <a:miter lim="400000"/>
            </a:ln>
          </p:spPr>
        </p:pic>
        <p:grpSp>
          <p:nvGrpSpPr>
            <p:cNvPr id="3457" name="Group 3457"/>
            <p:cNvGrpSpPr/>
            <p:nvPr/>
          </p:nvGrpSpPr>
          <p:grpSpPr>
            <a:xfrm>
              <a:off x="3358536" y="5669436"/>
              <a:ext cx="1694122" cy="1349560"/>
              <a:chOff x="0" y="0"/>
              <a:chExt cx="2823535" cy="2249265"/>
            </a:xfrm>
          </p:grpSpPr>
          <p:sp>
            <p:nvSpPr>
              <p:cNvPr id="3453" name="Shape 3453"/>
              <p:cNvSpPr/>
              <p:nvPr/>
            </p:nvSpPr>
            <p:spPr>
              <a:xfrm>
                <a:off x="0" y="1124632"/>
                <a:ext cx="2823536" cy="1"/>
              </a:xfrm>
              <a:prstGeom prst="line">
                <a:avLst/>
              </a:prstGeom>
              <a:noFill/>
              <a:ln w="50800" cap="flat">
                <a:solidFill>
                  <a:srgbClr val="000000"/>
                </a:solidFill>
                <a:prstDash val="solid"/>
                <a:miter lim="400000"/>
                <a:tailEnd type="stealth" w="med" len="med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/>
                </a:pPr>
                <a:endParaRPr sz="1920"/>
              </a:p>
            </p:txBody>
          </p:sp>
          <p:sp>
            <p:nvSpPr>
              <p:cNvPr id="3454" name="Shape 3454"/>
              <p:cNvSpPr/>
              <p:nvPr/>
            </p:nvSpPr>
            <p:spPr>
              <a:xfrm rot="10800000">
                <a:off x="1219346" y="0"/>
                <a:ext cx="384844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455" name="Shape 3455"/>
              <p:cNvSpPr/>
              <p:nvPr/>
            </p:nvSpPr>
            <p:spPr>
              <a:xfrm rot="10800000">
                <a:off x="1784966" y="0"/>
                <a:ext cx="384844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456" name="Shape 3456"/>
              <p:cNvSpPr/>
              <p:nvPr/>
            </p:nvSpPr>
            <p:spPr>
              <a:xfrm rot="10800000">
                <a:off x="653729" y="0"/>
                <a:ext cx="384843" cy="2249266"/>
              </a:xfrm>
              <a:prstGeom prst="rect">
                <a:avLst/>
              </a:prstGeom>
              <a:solidFill>
                <a:srgbClr val="FFFFFF"/>
              </a:solidFill>
              <a:ln w="508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</p:grpSp>
      <p:sp>
        <p:nvSpPr>
          <p:cNvPr id="3458" name="Shape 3458"/>
          <p:cNvSpPr/>
          <p:nvPr/>
        </p:nvSpPr>
        <p:spPr>
          <a:xfrm>
            <a:off x="8924850" y="5792659"/>
            <a:ext cx="4607281" cy="10714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>
            <a:spAutoFit/>
          </a:bodyPr>
          <a:lstStyle/>
          <a:p>
            <a:r>
              <a:rPr sz="3200" dirty="0"/>
              <a:t>Deep feature </a:t>
            </a:r>
            <a:r>
              <a:rPr sz="3200" dirty="0" smtClean="0"/>
              <a:t>matching objective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with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reweighting</a:t>
            </a:r>
            <a:endParaRPr sz="3200" dirty="0"/>
          </a:p>
        </p:txBody>
      </p:sp>
      <p:sp>
        <p:nvSpPr>
          <p:cNvPr id="3459" name="Shape 3459"/>
          <p:cNvSpPr/>
          <p:nvPr/>
        </p:nvSpPr>
        <p:spPr>
          <a:xfrm>
            <a:off x="2610519" y="7533549"/>
            <a:ext cx="3125535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800" dirty="0"/>
              <a:t>[Johnson</a:t>
            </a:r>
            <a:r>
              <a:rPr lang="en-US" sz="2800" dirty="0"/>
              <a:t> et al. </a:t>
            </a:r>
            <a:r>
              <a:rPr sz="2800" dirty="0"/>
              <a:t>2016]</a:t>
            </a:r>
          </a:p>
        </p:txBody>
      </p:sp>
      <p:sp>
        <p:nvSpPr>
          <p:cNvPr id="3460" name="Shape 3460"/>
          <p:cNvSpPr/>
          <p:nvPr/>
        </p:nvSpPr>
        <p:spPr>
          <a:xfrm>
            <a:off x="263575" y="4577436"/>
            <a:ext cx="2873606" cy="5790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200" dirty="0"/>
              <a:t>Super-resolution</a:t>
            </a:r>
          </a:p>
        </p:txBody>
      </p:sp>
      <p:sp>
        <p:nvSpPr>
          <p:cNvPr id="3461" name="Shape 3461"/>
          <p:cNvSpPr/>
          <p:nvPr/>
        </p:nvSpPr>
        <p:spPr>
          <a:xfrm>
            <a:off x="2746202" y="4110799"/>
            <a:ext cx="2811346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800" dirty="0"/>
              <a:t>[Zhang</a:t>
            </a:r>
            <a:r>
              <a:rPr lang="en-US" sz="2800" dirty="0"/>
              <a:t> et al. </a:t>
            </a:r>
            <a:r>
              <a:rPr sz="2800" dirty="0"/>
              <a:t>2016]</a:t>
            </a:r>
          </a:p>
        </p:txBody>
      </p:sp>
    </p:spTree>
    <p:extLst>
      <p:ext uri="{BB962C8B-B14F-4D97-AF65-F5344CB8AC3E}">
        <p14:creationId xmlns:p14="http://schemas.microsoft.com/office/powerpoint/2010/main" val="1189839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66" name="Screen Shot 2017-01-11 at 2.36.35 AM-filtered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26750" y="454327"/>
            <a:ext cx="1853779" cy="1664968"/>
          </a:xfrm>
          <a:prstGeom prst="rect">
            <a:avLst/>
          </a:prstGeom>
          <a:ln w="12700">
            <a:miter lim="400000"/>
          </a:ln>
        </p:spPr>
      </p:pic>
      <p:pic>
        <p:nvPicPr>
          <p:cNvPr id="3467" name="pasted-image.pd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338834" y="546181"/>
            <a:ext cx="1697866" cy="1481241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472" name="Group 3472"/>
          <p:cNvGrpSpPr/>
          <p:nvPr/>
        </p:nvGrpSpPr>
        <p:grpSpPr>
          <a:xfrm>
            <a:off x="2252708" y="858352"/>
            <a:ext cx="1060853" cy="845090"/>
            <a:chOff x="0" y="0"/>
            <a:chExt cx="1768087" cy="1408481"/>
          </a:xfrm>
        </p:grpSpPr>
        <p:sp>
          <p:nvSpPr>
            <p:cNvPr id="3468" name="Shape 3468"/>
            <p:cNvSpPr/>
            <p:nvPr/>
          </p:nvSpPr>
          <p:spPr>
            <a:xfrm>
              <a:off x="0" y="704240"/>
              <a:ext cx="1768088" cy="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  <a:tailEnd type="stealth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469" name="Shape 3469"/>
            <p:cNvSpPr/>
            <p:nvPr/>
          </p:nvSpPr>
          <p:spPr>
            <a:xfrm rot="10800000">
              <a:off x="763550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470" name="Shape 3470"/>
            <p:cNvSpPr/>
            <p:nvPr/>
          </p:nvSpPr>
          <p:spPr>
            <a:xfrm rot="10800000">
              <a:off x="1117739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471" name="Shape 3471"/>
            <p:cNvSpPr/>
            <p:nvPr/>
          </p:nvSpPr>
          <p:spPr>
            <a:xfrm rot="10800000">
              <a:off x="409362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</p:grpSp>
      <p:pic>
        <p:nvPicPr>
          <p:cNvPr id="3473" name="Screen Shot 2017-01-11 at 2.48.58 AM.png"/>
          <p:cNvPicPr>
            <a:picLocks noChangeAspect="1"/>
          </p:cNvPicPr>
          <p:nvPr/>
        </p:nvPicPr>
        <p:blipFill>
          <a:blip r:embed="rId5">
            <a:extLst/>
          </a:blip>
          <a:srcRect l="15736" r="6678"/>
          <a:stretch>
            <a:fillRect/>
          </a:stretch>
        </p:blipFill>
        <p:spPr>
          <a:xfrm>
            <a:off x="505608" y="2189495"/>
            <a:ext cx="1710598" cy="1426084"/>
          </a:xfrm>
          <a:prstGeom prst="rect">
            <a:avLst/>
          </a:prstGeom>
          <a:ln w="12700">
            <a:miter lim="400000"/>
          </a:ln>
        </p:spPr>
      </p:pic>
      <p:pic>
        <p:nvPicPr>
          <p:cNvPr id="3474" name="Screen Shot 2017-01-11 at 2.49.30 AM.png"/>
          <p:cNvPicPr>
            <a:picLocks noChangeAspect="1"/>
          </p:cNvPicPr>
          <p:nvPr/>
        </p:nvPicPr>
        <p:blipFill>
          <a:blip r:embed="rId6">
            <a:extLst/>
          </a:blip>
          <a:srcRect l="14847" r="8324"/>
          <a:stretch>
            <a:fillRect/>
          </a:stretch>
        </p:blipFill>
        <p:spPr>
          <a:xfrm>
            <a:off x="3350036" y="2199409"/>
            <a:ext cx="1708331" cy="1426084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479" name="Group 3479"/>
          <p:cNvGrpSpPr/>
          <p:nvPr/>
        </p:nvGrpSpPr>
        <p:grpSpPr>
          <a:xfrm>
            <a:off x="2252708" y="2489923"/>
            <a:ext cx="1060853" cy="845090"/>
            <a:chOff x="0" y="0"/>
            <a:chExt cx="1768087" cy="1408481"/>
          </a:xfrm>
        </p:grpSpPr>
        <p:sp>
          <p:nvSpPr>
            <p:cNvPr id="3475" name="Shape 3475"/>
            <p:cNvSpPr/>
            <p:nvPr/>
          </p:nvSpPr>
          <p:spPr>
            <a:xfrm>
              <a:off x="0" y="704240"/>
              <a:ext cx="1768088" cy="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  <a:tailEnd type="stealth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476" name="Shape 3476"/>
            <p:cNvSpPr/>
            <p:nvPr/>
          </p:nvSpPr>
          <p:spPr>
            <a:xfrm rot="10800000">
              <a:off x="763550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477" name="Shape 3477"/>
            <p:cNvSpPr/>
            <p:nvPr/>
          </p:nvSpPr>
          <p:spPr>
            <a:xfrm rot="10800000">
              <a:off x="1117739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478" name="Shape 3478"/>
            <p:cNvSpPr/>
            <p:nvPr/>
          </p:nvSpPr>
          <p:spPr>
            <a:xfrm rot="10800000">
              <a:off x="409362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</p:grpSp>
      <p:grpSp>
        <p:nvGrpSpPr>
          <p:cNvPr id="3482" name="Group 3482"/>
          <p:cNvGrpSpPr/>
          <p:nvPr/>
        </p:nvGrpSpPr>
        <p:grpSpPr>
          <a:xfrm>
            <a:off x="5536165" y="913214"/>
            <a:ext cx="4753627" cy="3998522"/>
            <a:chOff x="0" y="0"/>
            <a:chExt cx="7922710" cy="6664202"/>
          </a:xfrm>
        </p:grpSpPr>
        <p:sp>
          <p:nvSpPr>
            <p:cNvPr id="3480" name="Shape 3480"/>
            <p:cNvSpPr/>
            <p:nvPr/>
          </p:nvSpPr>
          <p:spPr>
            <a:xfrm>
              <a:off x="1628146" y="2627889"/>
              <a:ext cx="6294564" cy="137537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sz="8000"/>
              </a:lvl1pPr>
            </a:lstStyle>
            <a:p>
              <a:r>
                <a:rPr sz="4800"/>
                <a:t>Universal loss?</a:t>
              </a:r>
            </a:p>
          </p:txBody>
        </p:sp>
        <p:pic>
          <p:nvPicPr>
            <p:cNvPr id="3481" name="pasted-image.pdf"/>
            <p:cNvPicPr>
              <a:picLocks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0" y="0"/>
              <a:ext cx="831780" cy="666420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3483" name="Shape 3483"/>
          <p:cNvSpPr/>
          <p:nvPr/>
        </p:nvSpPr>
        <p:spPr>
          <a:xfrm rot="5400000">
            <a:off x="932953" y="3747242"/>
            <a:ext cx="856003" cy="10098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10000">
                <a:latin typeface="Adobe 繁黑體 Std B"/>
                <a:ea typeface="Adobe 繁黑體 Std B"/>
                <a:cs typeface="Adobe 繁黑體 Std B"/>
                <a:sym typeface="Adobe 繁黑體 Std B"/>
              </a:defRPr>
            </a:lvl1pPr>
          </a:lstStyle>
          <a:p>
            <a:r>
              <a:rPr sz="6000"/>
              <a:t>…</a:t>
            </a:r>
          </a:p>
        </p:txBody>
      </p:sp>
      <p:sp>
        <p:nvSpPr>
          <p:cNvPr id="3484" name="Shape 3484"/>
          <p:cNvSpPr/>
          <p:nvPr/>
        </p:nvSpPr>
        <p:spPr>
          <a:xfrm rot="5400000">
            <a:off x="3637038" y="3720359"/>
            <a:ext cx="856003" cy="10098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10000">
                <a:latin typeface="Adobe 繁黑體 Std B"/>
                <a:ea typeface="Adobe 繁黑體 Std B"/>
                <a:cs typeface="Adobe 繁黑體 Std B"/>
                <a:sym typeface="Adobe 繁黑體 Std B"/>
              </a:defRPr>
            </a:lvl1pPr>
          </a:lstStyle>
          <a:p>
            <a:r>
              <a:rPr sz="600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357270481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" grpId="0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8" name="Screen Shot 2017-01-11 at 2.36.35 AM-filtered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26750" y="454327"/>
            <a:ext cx="1853779" cy="1664968"/>
          </a:xfrm>
          <a:prstGeom prst="rect">
            <a:avLst/>
          </a:prstGeom>
          <a:ln w="12700">
            <a:miter lim="400000"/>
          </a:ln>
        </p:spPr>
      </p:pic>
      <p:pic>
        <p:nvPicPr>
          <p:cNvPr id="3489" name="pasted-image.pd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338834" y="546181"/>
            <a:ext cx="1697866" cy="1481241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494" name="Group 3494"/>
          <p:cNvGrpSpPr/>
          <p:nvPr/>
        </p:nvGrpSpPr>
        <p:grpSpPr>
          <a:xfrm>
            <a:off x="2252708" y="858352"/>
            <a:ext cx="1060853" cy="845090"/>
            <a:chOff x="0" y="0"/>
            <a:chExt cx="1768087" cy="1408481"/>
          </a:xfrm>
        </p:grpSpPr>
        <p:sp>
          <p:nvSpPr>
            <p:cNvPr id="3490" name="Shape 3490"/>
            <p:cNvSpPr/>
            <p:nvPr/>
          </p:nvSpPr>
          <p:spPr>
            <a:xfrm>
              <a:off x="0" y="704240"/>
              <a:ext cx="1768088" cy="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  <a:tailEnd type="stealth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491" name="Shape 3491"/>
            <p:cNvSpPr/>
            <p:nvPr/>
          </p:nvSpPr>
          <p:spPr>
            <a:xfrm rot="10800000">
              <a:off x="763550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492" name="Shape 3492"/>
            <p:cNvSpPr/>
            <p:nvPr/>
          </p:nvSpPr>
          <p:spPr>
            <a:xfrm rot="10800000">
              <a:off x="1117739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493" name="Shape 3493"/>
            <p:cNvSpPr/>
            <p:nvPr/>
          </p:nvSpPr>
          <p:spPr>
            <a:xfrm rot="10800000">
              <a:off x="409362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</p:grpSp>
      <p:pic>
        <p:nvPicPr>
          <p:cNvPr id="3495" name="Screen Shot 2017-01-11 at 2.48.58 AM.png"/>
          <p:cNvPicPr>
            <a:picLocks noChangeAspect="1"/>
          </p:cNvPicPr>
          <p:nvPr/>
        </p:nvPicPr>
        <p:blipFill>
          <a:blip r:embed="rId5">
            <a:extLst/>
          </a:blip>
          <a:srcRect l="15736" r="6678"/>
          <a:stretch>
            <a:fillRect/>
          </a:stretch>
        </p:blipFill>
        <p:spPr>
          <a:xfrm>
            <a:off x="505608" y="2189495"/>
            <a:ext cx="1710598" cy="1426084"/>
          </a:xfrm>
          <a:prstGeom prst="rect">
            <a:avLst/>
          </a:prstGeom>
          <a:ln w="12700">
            <a:miter lim="400000"/>
          </a:ln>
        </p:spPr>
      </p:pic>
      <p:pic>
        <p:nvPicPr>
          <p:cNvPr id="3496" name="Screen Shot 2017-01-11 at 2.49.30 AM.png"/>
          <p:cNvPicPr>
            <a:picLocks noChangeAspect="1"/>
          </p:cNvPicPr>
          <p:nvPr/>
        </p:nvPicPr>
        <p:blipFill>
          <a:blip r:embed="rId6">
            <a:extLst/>
          </a:blip>
          <a:srcRect l="14847" r="8324"/>
          <a:stretch>
            <a:fillRect/>
          </a:stretch>
        </p:blipFill>
        <p:spPr>
          <a:xfrm>
            <a:off x="3350036" y="2199410"/>
            <a:ext cx="1708331" cy="1426084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501" name="Group 3501"/>
          <p:cNvGrpSpPr/>
          <p:nvPr/>
        </p:nvGrpSpPr>
        <p:grpSpPr>
          <a:xfrm>
            <a:off x="2252708" y="2489923"/>
            <a:ext cx="1060853" cy="845090"/>
            <a:chOff x="0" y="0"/>
            <a:chExt cx="1768087" cy="1408481"/>
          </a:xfrm>
        </p:grpSpPr>
        <p:sp>
          <p:nvSpPr>
            <p:cNvPr id="3497" name="Shape 3497"/>
            <p:cNvSpPr/>
            <p:nvPr/>
          </p:nvSpPr>
          <p:spPr>
            <a:xfrm>
              <a:off x="0" y="704240"/>
              <a:ext cx="1768088" cy="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  <a:tailEnd type="stealth" w="med" len="med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498" name="Shape 3498"/>
            <p:cNvSpPr/>
            <p:nvPr/>
          </p:nvSpPr>
          <p:spPr>
            <a:xfrm rot="10800000">
              <a:off x="763550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499" name="Shape 3499"/>
            <p:cNvSpPr/>
            <p:nvPr/>
          </p:nvSpPr>
          <p:spPr>
            <a:xfrm rot="10800000">
              <a:off x="1117739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500" name="Shape 3500"/>
            <p:cNvSpPr/>
            <p:nvPr/>
          </p:nvSpPr>
          <p:spPr>
            <a:xfrm rot="10800000">
              <a:off x="409362" y="0"/>
              <a:ext cx="240988" cy="1408482"/>
            </a:xfrm>
            <a:prstGeom prst="rect">
              <a:avLst/>
            </a:prstGeom>
            <a:solidFill>
              <a:srgbClr val="FFFFFF"/>
            </a:solidFill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</p:grpSp>
      <p:sp>
        <p:nvSpPr>
          <p:cNvPr id="3502" name="Shape 3502"/>
          <p:cNvSpPr/>
          <p:nvPr/>
        </p:nvSpPr>
        <p:spPr>
          <a:xfrm rot="5400000">
            <a:off x="932953" y="3747242"/>
            <a:ext cx="856003" cy="10098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10000">
                <a:latin typeface="Adobe 繁黑體 Std B"/>
                <a:ea typeface="Adobe 繁黑體 Std B"/>
                <a:cs typeface="Adobe 繁黑體 Std B"/>
                <a:sym typeface="Adobe 繁黑體 Std B"/>
              </a:defRPr>
            </a:lvl1pPr>
          </a:lstStyle>
          <a:p>
            <a:r>
              <a:rPr sz="6000"/>
              <a:t>…</a:t>
            </a:r>
          </a:p>
        </p:txBody>
      </p:sp>
      <p:pic>
        <p:nvPicPr>
          <p:cNvPr id="3503" name="pasted-image.pdf"/>
          <p:cNvPicPr>
            <a:picLocks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536165" y="913214"/>
            <a:ext cx="499069" cy="399852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513" name="Group 3513"/>
          <p:cNvGrpSpPr/>
          <p:nvPr/>
        </p:nvGrpSpPr>
        <p:grpSpPr>
          <a:xfrm>
            <a:off x="5998686" y="548709"/>
            <a:ext cx="8545373" cy="7406337"/>
            <a:chOff x="-1" y="-13058"/>
            <a:chExt cx="14242288" cy="12343894"/>
          </a:xfrm>
        </p:grpSpPr>
        <p:grpSp>
          <p:nvGrpSpPr>
            <p:cNvPr id="3508" name="Group 3508"/>
            <p:cNvGrpSpPr/>
            <p:nvPr/>
          </p:nvGrpSpPr>
          <p:grpSpPr>
            <a:xfrm>
              <a:off x="765974" y="3346226"/>
              <a:ext cx="9313563" cy="6408656"/>
              <a:chOff x="-1" y="0"/>
              <a:chExt cx="9313562" cy="6408654"/>
            </a:xfrm>
          </p:grpSpPr>
          <p:sp>
            <p:nvSpPr>
              <p:cNvPr id="3504" name="Shape 3504"/>
              <p:cNvSpPr/>
              <p:nvPr/>
            </p:nvSpPr>
            <p:spPr>
              <a:xfrm>
                <a:off x="3957828" y="2514082"/>
                <a:ext cx="5355733" cy="236025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42862" tIns="42862" rIns="42862" bIns="42862" numCol="1" anchor="ctr">
                <a:spAutoFit/>
              </a:bodyPr>
              <a:lstStyle/>
              <a:p>
                <a:pPr algn="l">
                  <a:defRPr sz="7200"/>
                </a:pPr>
                <a:r>
                  <a:rPr sz="4320" dirty="0"/>
                  <a:t>Generated </a:t>
                </a:r>
                <a:endParaRPr lang="en-US" sz="4320" dirty="0" smtClean="0"/>
              </a:p>
              <a:p>
                <a:pPr algn="l">
                  <a:defRPr sz="7200"/>
                </a:pPr>
                <a:r>
                  <a:rPr lang="en-US" sz="4320" dirty="0" smtClean="0"/>
                  <a:t>V</a:t>
                </a:r>
                <a:r>
                  <a:rPr sz="4320" dirty="0" smtClean="0"/>
                  <a:t>s</a:t>
                </a:r>
                <a:r>
                  <a:rPr lang="en-US" altLang="zh-CN" sz="4320" dirty="0" smtClean="0"/>
                  <a:t>.</a:t>
                </a:r>
                <a:r>
                  <a:rPr sz="4320" dirty="0" smtClean="0"/>
                  <a:t> Real</a:t>
                </a:r>
                <a:endParaRPr sz="4320" dirty="0"/>
              </a:p>
            </p:txBody>
          </p:sp>
          <p:sp>
            <p:nvSpPr>
              <p:cNvPr id="3505" name="Shape 3505"/>
              <p:cNvSpPr/>
              <p:nvPr/>
            </p:nvSpPr>
            <p:spPr>
              <a:xfrm>
                <a:off x="3234937" y="0"/>
                <a:ext cx="5866178" cy="640865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0"/>
                    </a:moveTo>
                    <a:lnTo>
                      <a:pt x="21600" y="5028"/>
                    </a:lnTo>
                    <a:lnTo>
                      <a:pt x="21600" y="16641"/>
                    </a:lnTo>
                    <a:lnTo>
                      <a:pt x="0" y="21600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635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5720" tIns="45720" rIns="45720" bIns="45720" numCol="1" anchor="ctr">
                <a:noAutofit/>
              </a:bodyPr>
              <a:lstStyle/>
              <a:p>
                <a:pPr>
                  <a:defRPr sz="3200"/>
                </a:pPr>
                <a:endParaRPr sz="1920"/>
              </a:p>
            </p:txBody>
          </p:sp>
          <p:sp>
            <p:nvSpPr>
              <p:cNvPr id="3506" name="Shape 3506"/>
              <p:cNvSpPr/>
              <p:nvPr/>
            </p:nvSpPr>
            <p:spPr>
              <a:xfrm>
                <a:off x="-1" y="975332"/>
                <a:ext cx="2557555" cy="1358482"/>
              </a:xfrm>
              <a:prstGeom prst="line">
                <a:avLst/>
              </a:prstGeom>
              <a:noFill/>
              <a:ln w="1143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/>
                </a:pPr>
                <a:endParaRPr sz="1920"/>
              </a:p>
            </p:txBody>
          </p:sp>
          <p:sp>
            <p:nvSpPr>
              <p:cNvPr id="3507" name="Shape 3507"/>
              <p:cNvSpPr/>
              <p:nvPr/>
            </p:nvSpPr>
            <p:spPr>
              <a:xfrm flipV="1">
                <a:off x="-1" y="4374644"/>
                <a:ext cx="2557555" cy="1358482"/>
              </a:xfrm>
              <a:prstGeom prst="line">
                <a:avLst/>
              </a:prstGeom>
              <a:noFill/>
              <a:ln w="1143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2" tIns="42862" rIns="42862" bIns="42862" numCol="1" anchor="ctr">
                <a:noAutofit/>
              </a:bodyPr>
              <a:lstStyle/>
              <a:p>
                <a:pPr>
                  <a:defRPr sz="3200"/>
                </a:pPr>
                <a:endParaRPr sz="1920"/>
              </a:p>
            </p:txBody>
          </p:sp>
        </p:grpSp>
        <p:grpSp>
          <p:nvGrpSpPr>
            <p:cNvPr id="3512" name="Group 3512"/>
            <p:cNvGrpSpPr/>
            <p:nvPr/>
          </p:nvGrpSpPr>
          <p:grpSpPr>
            <a:xfrm>
              <a:off x="-1" y="-13058"/>
              <a:ext cx="14242288" cy="12343894"/>
              <a:chOff x="-623293" y="-101957"/>
              <a:chExt cx="14242287" cy="12343893"/>
            </a:xfrm>
          </p:grpSpPr>
          <p:pic>
            <p:nvPicPr>
              <p:cNvPr id="3509" name="pasted-image.png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0457381" y="7994505"/>
                <a:ext cx="2419258" cy="2419258"/>
              </a:xfrm>
              <a:prstGeom prst="rect">
                <a:avLst/>
              </a:prstGeom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</p:pic>
          <p:sp>
            <p:nvSpPr>
              <p:cNvPr id="3510" name="Shape 3510"/>
              <p:cNvSpPr/>
              <p:nvPr/>
            </p:nvSpPr>
            <p:spPr>
              <a:xfrm>
                <a:off x="2304423" y="10805006"/>
                <a:ext cx="11314571" cy="143693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42862" tIns="42862" rIns="42862" bIns="42862" numCol="1" anchor="ctr">
                <a:spAutoFit/>
              </a:bodyPr>
              <a:lstStyle>
                <a:lvl1pPr algn="l">
                  <a:defRPr sz="4200"/>
                </a:lvl1pPr>
              </a:lstStyle>
              <a:p>
                <a:r>
                  <a:rPr sz="2520"/>
                  <a:t>[Goodfellow, Pouget-Abadie, Mirza, Xu, Warde-Farley, Ozair, Courville, Bengio 2014]</a:t>
                </a:r>
              </a:p>
            </p:txBody>
          </p:sp>
          <p:sp>
            <p:nvSpPr>
              <p:cNvPr id="3511" name="Shape 3511"/>
              <p:cNvSpPr/>
              <p:nvPr/>
            </p:nvSpPr>
            <p:spPr>
              <a:xfrm>
                <a:off x="-623293" y="-101957"/>
                <a:ext cx="13744679" cy="217559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42862" tIns="42862" rIns="42862" bIns="42862" numCol="1" anchor="ctr">
                <a:spAutoFit/>
              </a:bodyPr>
              <a:lstStyle/>
              <a:p>
                <a:pPr>
                  <a:defRPr sz="6600" b="1">
                    <a:latin typeface="Helvetica"/>
                    <a:ea typeface="Helvetica"/>
                    <a:cs typeface="Helvetica"/>
                    <a:sym typeface="Helvetica"/>
                  </a:defRPr>
                </a:pPr>
                <a:r>
                  <a:rPr sz="3960"/>
                  <a:t>“Generative Adversarial Network”</a:t>
                </a:r>
              </a:p>
              <a:p>
                <a:pPr>
                  <a:defRPr sz="6600" b="1">
                    <a:latin typeface="Helvetica"/>
                    <a:ea typeface="Helvetica"/>
                    <a:cs typeface="Helvetica"/>
                    <a:sym typeface="Helvetica"/>
                  </a:defRPr>
                </a:pPr>
                <a:r>
                  <a:rPr sz="3960"/>
                  <a:t> (GANs)</a:t>
                </a:r>
              </a:p>
            </p:txBody>
          </p:sp>
        </p:grpSp>
      </p:grpSp>
      <p:grpSp>
        <p:nvGrpSpPr>
          <p:cNvPr id="3524" name="Group 3524"/>
          <p:cNvGrpSpPr/>
          <p:nvPr/>
        </p:nvGrpSpPr>
        <p:grpSpPr>
          <a:xfrm>
            <a:off x="450272" y="28648"/>
            <a:ext cx="7229536" cy="7830568"/>
            <a:chOff x="-1" y="74930"/>
            <a:chExt cx="12049224" cy="13050945"/>
          </a:xfrm>
        </p:grpSpPr>
        <p:grpSp>
          <p:nvGrpSpPr>
            <p:cNvPr id="3522" name="Group 3522"/>
            <p:cNvGrpSpPr/>
            <p:nvPr/>
          </p:nvGrpSpPr>
          <p:grpSpPr>
            <a:xfrm>
              <a:off x="-1" y="74930"/>
              <a:ext cx="12049224" cy="13050945"/>
              <a:chOff x="-1" y="74930"/>
              <a:chExt cx="12049223" cy="13050944"/>
            </a:xfrm>
          </p:grpSpPr>
          <p:grpSp>
            <p:nvGrpSpPr>
              <p:cNvPr id="3520" name="Group 3520"/>
              <p:cNvGrpSpPr/>
              <p:nvPr/>
            </p:nvGrpSpPr>
            <p:grpSpPr>
              <a:xfrm>
                <a:off x="-1" y="74930"/>
                <a:ext cx="12049223" cy="13050944"/>
                <a:chOff x="-1" y="74930"/>
                <a:chExt cx="12049222" cy="13050943"/>
              </a:xfrm>
            </p:grpSpPr>
            <p:grpSp>
              <p:nvGrpSpPr>
                <p:cNvPr id="3518" name="Group 3518"/>
                <p:cNvGrpSpPr/>
                <p:nvPr/>
              </p:nvGrpSpPr>
              <p:grpSpPr>
                <a:xfrm>
                  <a:off x="-1" y="8239040"/>
                  <a:ext cx="12049222" cy="4886833"/>
                  <a:chOff x="-1" y="-1"/>
                  <a:chExt cx="12049221" cy="4886832"/>
                </a:xfrm>
              </p:grpSpPr>
              <p:sp>
                <p:nvSpPr>
                  <p:cNvPr id="3514" name="Shape 3514"/>
                  <p:cNvSpPr/>
                  <p:nvPr/>
                </p:nvSpPr>
                <p:spPr>
                  <a:xfrm flipV="1">
                    <a:off x="-1" y="-1"/>
                    <a:ext cx="12049221" cy="2318949"/>
                  </a:xfrm>
                  <a:prstGeom prst="line">
                    <a:avLst/>
                  </a:prstGeom>
                  <a:noFill/>
                  <a:ln w="152400" cap="flat">
                    <a:solidFill>
                      <a:schemeClr val="accent1"/>
                    </a:solidFill>
                    <a:custDash>
                      <a:ds d="200000" sp="200000"/>
                    </a:custDash>
                    <a:miter lim="400000"/>
                  </a:ln>
                  <a:effectLst/>
                </p:spPr>
                <p:txBody>
                  <a:bodyPr wrap="square" lIns="42862" tIns="42862" rIns="42862" bIns="42862" numCol="1" anchor="ctr">
                    <a:noAutofit/>
                  </a:bodyPr>
                  <a:lstStyle/>
                  <a:p>
                    <a:pPr>
                      <a:defRPr sz="3200"/>
                    </a:pPr>
                    <a:endParaRPr sz="1920"/>
                  </a:p>
                </p:txBody>
              </p:sp>
              <p:grpSp>
                <p:nvGrpSpPr>
                  <p:cNvPr id="3517" name="Group 3517"/>
                  <p:cNvGrpSpPr/>
                  <p:nvPr/>
                </p:nvGrpSpPr>
                <p:grpSpPr>
                  <a:xfrm>
                    <a:off x="371720" y="2764246"/>
                    <a:ext cx="6540450" cy="2122585"/>
                    <a:chOff x="-1" y="1044416"/>
                    <a:chExt cx="6540449" cy="2122583"/>
                  </a:xfrm>
                </p:grpSpPr>
                <p:pic>
                  <p:nvPicPr>
                    <p:cNvPr id="3515" name="pasted-image.png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>
                      <a:off x="4234019" y="1044416"/>
                      <a:ext cx="2306429" cy="2122583"/>
                    </a:xfrm>
                    <a:prstGeom prst="rect">
                      <a:avLst/>
                    </a:prstGeom>
                    <a:ln w="25400" cap="flat">
                      <a:solidFill>
                        <a:srgbClr val="F3F7F5"/>
                      </a:solidFill>
                      <a:prstDash val="solid"/>
                      <a:miter lim="400000"/>
                    </a:ln>
                    <a:effectLst>
                      <a:outerShdw blurRad="63500" dist="25400" dir="3600000" rotWithShape="0">
                        <a:srgbClr val="000000">
                          <a:alpha val="70000"/>
                        </a:srgbClr>
                      </a:outerShdw>
                    </a:effectLst>
                  </p:spPr>
                </p:pic>
                <p:sp>
                  <p:nvSpPr>
                    <p:cNvPr id="3516" name="Shape 3516"/>
                    <p:cNvSpPr/>
                    <p:nvPr/>
                  </p:nvSpPr>
                  <p:spPr>
                    <a:xfrm>
                      <a:off x="-1" y="1574662"/>
                      <a:ext cx="3417919" cy="965005"/>
                    </a:xfrm>
                    <a:prstGeom prst="rect">
                      <a:avLst/>
                    </a:prstGeom>
                    <a:noFill/>
                    <a:ln w="12700" cap="flat">
                      <a:noFill/>
                      <a:miter lim="400000"/>
                    </a:ln>
                    <a:effectLst/>
                    <a:extLst>
                      <a:ext uri="{C572A759-6A51-4108-AA02-DFA0A04FC94B}">
                        <ma14:wrappingTextBoxFlag xmlns:ma14="http://schemas.microsoft.com/office/mac/drawingml/2011/main" val="1"/>
                      </a:ext>
                    </a:extLst>
                  </p:spPr>
                  <p:txBody>
                    <a:bodyPr wrap="none" lIns="42862" tIns="42862" rIns="42862" bIns="42862" numCol="1" anchor="ctr">
                      <a:spAutoFit/>
                    </a:bodyPr>
                    <a:lstStyle/>
                    <a:p>
                      <a:r>
                        <a:rPr sz="3200" dirty="0"/>
                        <a:t>Real photos</a:t>
                      </a:r>
                    </a:p>
                  </p:txBody>
                </p:sp>
              </p:grpSp>
            </p:grpSp>
            <p:sp>
              <p:nvSpPr>
                <p:cNvPr id="3519" name="Shape 3519"/>
                <p:cNvSpPr/>
                <p:nvPr/>
              </p:nvSpPr>
              <p:spPr>
                <a:xfrm>
                  <a:off x="1517723" y="74930"/>
                  <a:ext cx="5198963" cy="965006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  <a:extLst>
                  <a:ext uri="{C572A759-6A51-4108-AA02-DFA0A04FC94B}">
                    <ma14:wrappingTextBoxFlag xmlns:ma14="http://schemas.microsoft.com/office/mac/drawingml/2011/main" val="1"/>
                  </a:ext>
                </a:extLst>
              </p:spPr>
              <p:txBody>
                <a:bodyPr wrap="none" lIns="42862" tIns="42862" rIns="42862" bIns="42862" numCol="1" anchor="ctr">
                  <a:spAutoFit/>
                </a:bodyPr>
                <a:lstStyle/>
                <a:p>
                  <a:r>
                    <a:rPr sz="3200" dirty="0"/>
                    <a:t>Generated images</a:t>
                  </a:r>
                </a:p>
              </p:txBody>
            </p:sp>
          </p:grpSp>
          <p:sp>
            <p:nvSpPr>
              <p:cNvPr id="3521" name="Shape 3521"/>
              <p:cNvSpPr/>
              <p:nvPr/>
            </p:nvSpPr>
            <p:spPr>
              <a:xfrm>
                <a:off x="7866158" y="11992766"/>
                <a:ext cx="913710" cy="106759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42862" tIns="42862" rIns="42862" bIns="42862" numCol="1" anchor="ctr">
                <a:spAutoFit/>
              </a:bodyPr>
              <a:lstStyle>
                <a:lvl1pPr>
                  <a:defRPr sz="6000">
                    <a:latin typeface="Adobe 繁黑體 Std B"/>
                    <a:ea typeface="Adobe 繁黑體 Std B"/>
                    <a:cs typeface="Adobe 繁黑體 Std B"/>
                    <a:sym typeface="Adobe 繁黑體 Std B"/>
                  </a:defRPr>
                </a:lvl1pPr>
              </a:lstStyle>
              <a:p>
                <a:r>
                  <a:rPr sz="3600"/>
                  <a:t>…</a:t>
                </a:r>
              </a:p>
            </p:txBody>
          </p:sp>
        </p:grpSp>
        <p:pic>
          <p:nvPicPr>
            <p:cNvPr id="3523" name="pasted-imag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/>
            <a:stretch>
              <a:fillRect/>
            </a:stretch>
          </p:blipFill>
          <p:spPr>
            <a:xfrm>
              <a:off x="6020886" y="10132712"/>
              <a:ext cx="2409123" cy="1806842"/>
            </a:xfrm>
            <a:prstGeom prst="rect">
              <a:avLst/>
            </a:prstGeom>
            <a:ln w="12700" cap="flat">
              <a:noFill/>
              <a:miter lim="400000"/>
            </a:ln>
            <a:effectLst>
              <a:outerShdw blurRad="63500" dist="25400" dir="3600000" rotWithShape="0">
                <a:srgbClr val="000000">
                  <a:alpha val="70000"/>
                </a:srgbClr>
              </a:outerShdw>
            </a:effectLst>
          </p:spPr>
        </p:pic>
      </p:grpSp>
      <p:sp>
        <p:nvSpPr>
          <p:cNvPr id="3525" name="Shape 3525"/>
          <p:cNvSpPr/>
          <p:nvPr/>
        </p:nvSpPr>
        <p:spPr>
          <a:xfrm rot="5400000">
            <a:off x="3637038" y="3720359"/>
            <a:ext cx="856003" cy="10098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10000">
                <a:latin typeface="Adobe 繁黑體 Std B"/>
                <a:ea typeface="Adobe 繁黑體 Std B"/>
                <a:cs typeface="Adobe 繁黑體 Std B"/>
                <a:sym typeface="Adobe 繁黑體 Std B"/>
              </a:defRPr>
            </a:lvl1pPr>
          </a:lstStyle>
          <a:p>
            <a:r>
              <a:rPr sz="600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110442437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13" grpId="0" animBg="1" advAuto="0"/>
      <p:bldP spid="3524" grpId="0" animBg="1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>
                <a:cs typeface="Times New Roman" panose="02020603050405020304" pitchFamily="18" charset="0"/>
              </a:rPr>
              <a:t>Generative Adversarial Networks (GANs)</a:t>
            </a:r>
            <a:endParaRPr lang="en-US" sz="6000" dirty="0"/>
          </a:p>
        </p:txBody>
      </p:sp>
      <p:sp>
        <p:nvSpPr>
          <p:cNvPr id="5" name="Rounded Rectangle 4"/>
          <p:cNvSpPr/>
          <p:nvPr/>
        </p:nvSpPr>
        <p:spPr>
          <a:xfrm>
            <a:off x="9581030" y="3133532"/>
            <a:ext cx="3926858" cy="2743200"/>
          </a:xfrm>
          <a:prstGeom prst="round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Discriminator </a:t>
            </a:r>
          </a:p>
          <a:p>
            <a:pPr algn="ctr"/>
            <a:r>
              <a:rPr lang="en-US" sz="48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Real vs. Fake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Rounded Rectangle 5"/>
              <p:cNvSpPr/>
              <p:nvPr/>
            </p:nvSpPr>
            <p:spPr>
              <a:xfrm>
                <a:off x="1520978" y="3133532"/>
                <a:ext cx="3705990" cy="2743200"/>
              </a:xfrm>
              <a:prstGeom prst="roundRect">
                <a:avLst/>
              </a:prstGeom>
              <a:noFill/>
              <a:ln w="57150"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4800" dirty="0">
                    <a:solidFill>
                      <a:schemeClr val="tx1"/>
                    </a:solidFill>
                    <a:latin typeface="+mj-lt"/>
                    <a:cs typeface="Times New Roman" panose="02020603050405020304" pitchFamily="18" charset="0"/>
                  </a:rPr>
                  <a:t>Generator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𝑥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~ 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𝑧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4800" dirty="0">
                  <a:solidFill>
                    <a:schemeClr val="tx1"/>
                  </a:solidFill>
                  <a:latin typeface="+mj-lt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Rounded 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0978" y="3133532"/>
                <a:ext cx="3705990" cy="2743200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  <a:ln w="5715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Bent Arrow 9"/>
          <p:cNvSpPr/>
          <p:nvPr/>
        </p:nvSpPr>
        <p:spPr>
          <a:xfrm rot="2899464">
            <a:off x="5957996" y="1580289"/>
            <a:ext cx="2892006" cy="3254869"/>
          </a:xfrm>
          <a:prstGeom prst="bentArrow">
            <a:avLst>
              <a:gd name="adj1" fmla="val 14963"/>
              <a:gd name="adj2" fmla="val 15605"/>
              <a:gd name="adj3" fmla="val 25000"/>
              <a:gd name="adj4" fmla="val 75000"/>
            </a:avLst>
          </a:prstGeom>
          <a:solidFill>
            <a:schemeClr val="tx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" name="Bent Arrow 11"/>
          <p:cNvSpPr/>
          <p:nvPr/>
        </p:nvSpPr>
        <p:spPr>
          <a:xfrm rot="13699464">
            <a:off x="5957997" y="3997621"/>
            <a:ext cx="2892006" cy="3254869"/>
          </a:xfrm>
          <a:prstGeom prst="bentArrow">
            <a:avLst>
              <a:gd name="adj1" fmla="val 14963"/>
              <a:gd name="adj2" fmla="val 15605"/>
              <a:gd name="adj3" fmla="val 25000"/>
              <a:gd name="adj4" fmla="val 75000"/>
            </a:avLst>
          </a:prstGeom>
          <a:solidFill>
            <a:schemeClr val="tx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pic>
        <p:nvPicPr>
          <p:cNvPr id="1026" name="Picture 2" descr="Image result for ian goodfello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182" y="6713499"/>
            <a:ext cx="1470975" cy="147097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3021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1293"/>
          <p:cNvSpPr/>
          <p:nvPr/>
        </p:nvSpPr>
        <p:spPr>
          <a:xfrm flipH="1">
            <a:off x="2327759" y="702448"/>
            <a:ext cx="248172" cy="911268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</p:spPr>
        <p:txBody>
          <a:bodyPr wrap="square" lIns="42863" tIns="42863" rIns="42863" bIns="42863" numCol="1" anchor="ctr">
            <a:no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endParaRPr sz="2025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8546" y="70244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65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sp>
        <p:nvSpPr>
          <p:cNvPr id="3566" name="Shape 3566"/>
          <p:cNvSpPr/>
          <p:nvPr/>
        </p:nvSpPr>
        <p:spPr>
          <a:xfrm>
            <a:off x="2608473" y="16762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 dirty="0"/>
          </a:p>
        </p:txBody>
      </p:sp>
      <p:sp>
        <p:nvSpPr>
          <p:cNvPr id="13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07829" y="1108623"/>
            <a:ext cx="1450862" cy="1135322"/>
            <a:chOff x="469074" y="1443648"/>
            <a:chExt cx="941470" cy="777240"/>
          </a:xfrm>
        </p:grpSpPr>
        <p:sp>
          <p:nvSpPr>
            <p:cNvPr id="4" name="Rectangle 3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2" name="Picture 2" descr="Image result for ian goodfello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182" y="6713499"/>
            <a:ext cx="1470975" cy="147097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6" name="TextBox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Shape 3735"/>
          <p:cNvSpPr/>
          <p:nvPr/>
        </p:nvSpPr>
        <p:spPr>
          <a:xfrm>
            <a:off x="136246" y="7621648"/>
            <a:ext cx="4441023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r>
              <a:rPr lang="en-US" sz="2800" dirty="0"/>
              <a:t>cat credit: </a:t>
            </a:r>
            <a:r>
              <a:rPr lang="en-US" sz="2800" dirty="0" err="1"/>
              <a:t>aleju</a:t>
            </a:r>
            <a:r>
              <a:rPr lang="en-US" sz="2800" dirty="0"/>
              <a:t>/cat-generator</a:t>
            </a:r>
            <a:endParaRPr sz="2800" dirty="0"/>
          </a:p>
        </p:txBody>
      </p:sp>
      <p:grpSp>
        <p:nvGrpSpPr>
          <p:cNvPr id="24" name="Group 23"/>
          <p:cNvGrpSpPr/>
          <p:nvPr/>
        </p:nvGrpSpPr>
        <p:grpSpPr>
          <a:xfrm>
            <a:off x="3135498" y="854530"/>
            <a:ext cx="1227374" cy="1643509"/>
            <a:chOff x="1698576" y="4114800"/>
            <a:chExt cx="2232248" cy="2395642"/>
          </a:xfrm>
        </p:grpSpPr>
        <p:grpSp>
          <p:nvGrpSpPr>
            <p:cNvPr id="25" name="Group 24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3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4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5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1" name="Rectangle 30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1" name="Rectangle 3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1263" y="6713499"/>
            <a:ext cx="1104138" cy="147218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/>
              <p:cNvSpPr txBox="1"/>
              <p:nvPr/>
            </p:nvSpPr>
            <p:spPr>
              <a:xfrm>
                <a:off x="1082168" y="4042792"/>
                <a:ext cx="1034982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4800" b="0" i="1" smtClean="0">
                        <a:latin typeface="Cambria Math" panose="02040503050406030204" pitchFamily="18" charset="0"/>
                      </a:rPr>
                      <m:t>𝐺</m:t>
                    </m:r>
                  </m:oMath>
                </a14:m>
                <a:r>
                  <a:rPr lang="en-US" sz="4800" dirty="0"/>
                  <a:t>: generate fake samples that can fool </a:t>
                </a:r>
                <a14:m>
                  <m:oMath xmlns:m="http://schemas.openxmlformats.org/officeDocument/2006/math">
                    <m:r>
                      <a:rPr lang="en-US" sz="4800" b="0" i="1" smtClean="0"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endParaRPr lang="en-US" sz="4800" dirty="0"/>
              </a:p>
            </p:txBody>
          </p:sp>
        </mc:Choice>
        <mc:Fallback xmlns="">
          <p:sp>
            <p:nvSpPr>
              <p:cNvPr id="37" name="TextBox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2168" y="4042792"/>
                <a:ext cx="10349821" cy="830997"/>
              </a:xfrm>
              <a:prstGeom prst="rect">
                <a:avLst/>
              </a:prstGeom>
              <a:blipFill rotWithShape="0">
                <a:blip r:embed="rId9"/>
                <a:stretch>
                  <a:fillRect t="-16058" b="-3795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489504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65" grpId="0" animBg="1"/>
      <p:bldP spid="3566" grpId="0" animBg="1"/>
      <p:bldP spid="36" grpId="0"/>
      <p:bldP spid="3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" name="Shape 3594"/>
          <p:cNvSpPr/>
          <p:nvPr/>
        </p:nvSpPr>
        <p:spPr>
          <a:xfrm>
            <a:off x="10116452" y="1321182"/>
            <a:ext cx="2606612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sz="3600"/>
              <a:t>real or fake?</a:t>
            </a:r>
          </a:p>
        </p:txBody>
      </p:sp>
      <p:sp>
        <p:nvSpPr>
          <p:cNvPr id="21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23" name="Group 22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24" name="Rectangle 23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79296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5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354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62" name="Picture 6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8546" y="70254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082168" y="4042792"/>
                <a:ext cx="10347128" cy="1569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4800" b="0" i="1" smtClean="0">
                        <a:latin typeface="Cambria Math" panose="02040503050406030204" pitchFamily="18" charset="0"/>
                      </a:rPr>
                      <m:t>𝐺</m:t>
                    </m:r>
                  </m:oMath>
                </a14:m>
                <a:r>
                  <a:rPr lang="en-US" sz="4800" dirty="0"/>
                  <a:t>: generate fake samples that can fool </a:t>
                </a:r>
                <a14:m>
                  <m:oMath xmlns:m="http://schemas.openxmlformats.org/officeDocument/2006/math">
                    <m:r>
                      <a:rPr lang="en-US" sz="4800" b="0" i="1" smtClean="0"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endParaRPr lang="en-US" sz="4800" dirty="0"/>
              </a:p>
              <a:p>
                <a14:m>
                  <m:oMath xmlns:m="http://schemas.openxmlformats.org/officeDocument/2006/math">
                    <m:r>
                      <a:rPr lang="en-US" sz="4800" b="0" i="1" smtClean="0"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r>
                  <a:rPr lang="en-US" sz="4800" dirty="0"/>
                  <a:t>: classify fake samples vs. real images</a:t>
                </a:r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2168" y="4042792"/>
                <a:ext cx="10347128" cy="1569660"/>
              </a:xfrm>
              <a:prstGeom prst="rect">
                <a:avLst/>
              </a:prstGeom>
              <a:blipFill>
                <a:blip r:embed="rId8"/>
                <a:stretch>
                  <a:fillRect t="-8527" b="-197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1" name="Picture 2" descr="Image result for ian goodfellow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182" y="6713499"/>
            <a:ext cx="1470975" cy="147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1263" y="6713499"/>
            <a:ext cx="1104138" cy="147218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332107"/>
      </p:ext>
    </p:extLst>
  </p:cSld>
  <p:clrMapOvr>
    <a:masterClrMapping/>
  </p:clrMapOvr>
  <p:transition spd="med"/>
  <p:timing>
    <p:tnLst>
      <p:par>
        <p:cTn id="1" dur="indefinite" restart="never" fill="hold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3625" name="Shape 3625"/>
          <p:cNvSpPr/>
          <p:nvPr/>
        </p:nvSpPr>
        <p:spPr>
          <a:xfrm>
            <a:off x="531390" y="3052344"/>
            <a:ext cx="11538484" cy="0"/>
          </a:xfrm>
          <a:prstGeom prst="line">
            <a:avLst/>
          </a:prstGeom>
          <a:noFill/>
          <a:ln w="152400" cap="flat">
            <a:solidFill>
              <a:schemeClr val="accent1"/>
            </a:solidFill>
            <a:custDash>
              <a:ds d="200000" sp="200000"/>
            </a:custDash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="" xmlns:a16="http://schemas.microsoft.com/office/drawing/2014/main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𝑧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𝑥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solidFill>
                                                <a:schemeClr val="bg1"/>
                                              </a:solidFill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solidFill>
                                                <a:schemeClr val="bg1"/>
                                              </a:solidFill>
                                              <a:latin typeface="Cambria Math" charset="0"/>
                                            </a:rPr>
                                            <m:t>𝑧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solidFill>
                                                <a:schemeClr val="bg1"/>
                                              </a:solidFill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solidFill>
                                                <a:schemeClr val="bg1"/>
                                              </a:solidFill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09106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3615" name="Shape 3615"/>
          <p:cNvSpPr/>
          <p:nvPr/>
        </p:nvSpPr>
        <p:spPr>
          <a:xfrm>
            <a:off x="10181196" y="1352207"/>
            <a:ext cx="2606612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5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FF0000"/>
                </a:solidFill>
                <a:latin typeface="+mj-lt"/>
              </a:rPr>
              <a:t>fake </a:t>
            </a:r>
            <a:r>
              <a:rPr sz="6000" dirty="0">
                <a:solidFill>
                  <a:srgbClr val="FF0000"/>
                </a:solidFill>
                <a:latin typeface="+mj-lt"/>
                <a:sym typeface="Helvetica Light"/>
              </a:rPr>
              <a:t>0.</a:t>
            </a:r>
            <a:r>
              <a:rPr lang="en-US" sz="6000" dirty="0">
                <a:solidFill>
                  <a:srgbClr val="FF0000"/>
                </a:solidFill>
                <a:latin typeface="+mj-lt"/>
                <a:sym typeface="Helvetica Light"/>
              </a:rPr>
              <a:t>1</a:t>
            </a:r>
            <a:endParaRPr sz="6000" dirty="0">
              <a:solidFill>
                <a:srgbClr val="FF0000"/>
              </a:solidFill>
              <a:latin typeface="+mj-lt"/>
              <a:sym typeface="Helvetica Light"/>
            </a:endParaRPr>
          </a:p>
        </p:txBody>
      </p:sp>
      <p:sp>
        <p:nvSpPr>
          <p:cNvPr id="3625" name="Shape 3625"/>
          <p:cNvSpPr/>
          <p:nvPr/>
        </p:nvSpPr>
        <p:spPr>
          <a:xfrm>
            <a:off x="531390" y="3052344"/>
            <a:ext cx="11538484" cy="0"/>
          </a:xfrm>
          <a:prstGeom prst="line">
            <a:avLst/>
          </a:prstGeom>
          <a:noFill/>
          <a:ln w="152400" cap="flat">
            <a:solidFill>
              <a:schemeClr val="accent1"/>
            </a:solidFill>
            <a:custDash>
              <a:ds d="200000" sp="200000"/>
            </a:custDash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sp>
        <p:nvSpPr>
          <p:cNvPr id="6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61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62" name="Group 61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79" name="Rectangle 78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5" name="Group 64"/>
          <p:cNvGrpSpPr/>
          <p:nvPr/>
        </p:nvGrpSpPr>
        <p:grpSpPr>
          <a:xfrm>
            <a:off x="8179296" y="854630"/>
            <a:ext cx="1227374" cy="1643509"/>
            <a:chOff x="1698576" y="4114800"/>
            <a:chExt cx="2232248" cy="2395642"/>
          </a:xfrm>
        </p:grpSpPr>
        <p:grpSp>
          <p:nvGrpSpPr>
            <p:cNvPr id="74" name="Group 73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6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7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8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5" name="Rectangle 74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5" name="Rectangle 7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7" name="Group 66"/>
          <p:cNvGrpSpPr/>
          <p:nvPr/>
        </p:nvGrpSpPr>
        <p:grpSpPr>
          <a:xfrm>
            <a:off x="3135498" y="854570"/>
            <a:ext cx="1227374" cy="1643509"/>
            <a:chOff x="1698576" y="4114800"/>
            <a:chExt cx="2232248" cy="2395642"/>
          </a:xfrm>
        </p:grpSpPr>
        <p:grpSp>
          <p:nvGrpSpPr>
            <p:cNvPr id="69" name="Group 68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1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2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3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0" name="Rectangle 69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68" name="Picture 6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8546" y="70254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>
                <a:extLst>
                  <a:ext uri="{FF2B5EF4-FFF2-40B4-BE49-F238E27FC236}">
                    <a16:creationId xmlns="" xmlns:a16="http://schemas.microsoft.com/office/drawing/2014/main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𝑧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𝑥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𝑧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solidFill>
                                                <a:schemeClr val="bg1"/>
                                              </a:solidFill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solidFill>
                                                <a:schemeClr val="bg1"/>
                                              </a:solidFill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9F84C187-9514-4B68-A729-FC04B9E7A319}"/>
              </a:ext>
            </a:extLst>
          </p:cNvPr>
          <p:cNvSpPr txBox="1"/>
          <p:nvPr/>
        </p:nvSpPr>
        <p:spPr>
          <a:xfrm>
            <a:off x="6346374" y="7320607"/>
            <a:ext cx="948145" cy="61555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400" b="1" dirty="0" smtClean="0">
                <a:solidFill>
                  <a:srgbClr val="FF0000"/>
                </a:solidFill>
              </a:rPr>
              <a:t>fake</a:t>
            </a:r>
            <a:endParaRPr lang="en-US" sz="3400" b="1" dirty="0">
              <a:solidFill>
                <a:srgbClr val="FF0000"/>
              </a:solidFill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="" xmlns:a16="http://schemas.microsoft.com/office/drawing/2014/main" id="{3A59F231-7E68-4544-B5AD-338AEDED0B9E}"/>
              </a:ext>
            </a:extLst>
          </p:cNvPr>
          <p:cNvCxnSpPr>
            <a:cxnSpLocks/>
          </p:cNvCxnSpPr>
          <p:nvPr/>
        </p:nvCxnSpPr>
        <p:spPr>
          <a:xfrm>
            <a:off x="5797558" y="7320607"/>
            <a:ext cx="204577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0185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5" name="Shape 3625"/>
          <p:cNvSpPr/>
          <p:nvPr/>
        </p:nvSpPr>
        <p:spPr>
          <a:xfrm>
            <a:off x="531390" y="3052344"/>
            <a:ext cx="11538484" cy="0"/>
          </a:xfrm>
          <a:prstGeom prst="line">
            <a:avLst/>
          </a:prstGeom>
          <a:noFill/>
          <a:ln w="152400" cap="flat">
            <a:solidFill>
              <a:schemeClr val="accent1"/>
            </a:solidFill>
            <a:custDash>
              <a:ds d="200000" sp="200000"/>
            </a:custDash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sp>
        <p:nvSpPr>
          <p:cNvPr id="3626" name="Shape 3626"/>
          <p:cNvSpPr/>
          <p:nvPr/>
        </p:nvSpPr>
        <p:spPr>
          <a:xfrm>
            <a:off x="7628752" y="4790274"/>
            <a:ext cx="2396624" cy="1"/>
          </a:xfrm>
          <a:prstGeom prst="line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stealth" w="med" len="med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sp>
        <p:nvSpPr>
          <p:cNvPr id="3630" name="Shape 3630"/>
          <p:cNvSpPr/>
          <p:nvPr/>
        </p:nvSpPr>
        <p:spPr>
          <a:xfrm>
            <a:off x="10181196" y="4466097"/>
            <a:ext cx="3182676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2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</a:rPr>
              <a:t>real</a:t>
            </a:r>
            <a:r>
              <a:rPr sz="6000" dirty="0">
                <a:latin typeface="+mj-lt"/>
                <a:cs typeface="Times New Roman" panose="02020603050405020304" pitchFamily="18" charset="0"/>
              </a:rPr>
              <a:t> </a:t>
            </a:r>
            <a:r>
              <a:rPr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  <a:sym typeface="Helvetica Light"/>
              </a:rPr>
              <a:t>0.</a:t>
            </a:r>
            <a:r>
              <a:rPr lang="en-US"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  <a:sym typeface="Helvetica Light"/>
              </a:rPr>
              <a:t>9</a:t>
            </a:r>
            <a:endParaRPr sz="6000" dirty="0">
              <a:solidFill>
                <a:srgbClr val="00B050"/>
              </a:solidFill>
              <a:latin typeface="+mj-lt"/>
              <a:cs typeface="Times New Roman" panose="02020603050405020304" pitchFamily="18" charset="0"/>
              <a:sym typeface="Helvetica Light"/>
            </a:endParaRPr>
          </a:p>
        </p:txBody>
      </p:sp>
      <p:pic>
        <p:nvPicPr>
          <p:cNvPr id="3633" name="Screen Shot 2017-02-03 at 10.02.37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404" y="3788359"/>
            <a:ext cx="1996463" cy="2003831"/>
          </a:xfrm>
          <a:prstGeom prst="rect">
            <a:avLst/>
          </a:prstGeom>
        </p:spPr>
      </p:pic>
      <p:sp>
        <p:nvSpPr>
          <p:cNvPr id="42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6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61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62" name="Group 61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79" name="Rectangle 78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5" name="Group 64"/>
          <p:cNvGrpSpPr/>
          <p:nvPr/>
        </p:nvGrpSpPr>
        <p:grpSpPr>
          <a:xfrm>
            <a:off x="8179296" y="854630"/>
            <a:ext cx="1227374" cy="1643509"/>
            <a:chOff x="1698576" y="4114800"/>
            <a:chExt cx="2232248" cy="2395642"/>
          </a:xfrm>
        </p:grpSpPr>
        <p:grpSp>
          <p:nvGrpSpPr>
            <p:cNvPr id="74" name="Group 73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6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7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8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5" name="Rectangle 74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5" name="Rectangle 7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7" name="Group 66"/>
          <p:cNvGrpSpPr/>
          <p:nvPr/>
        </p:nvGrpSpPr>
        <p:grpSpPr>
          <a:xfrm>
            <a:off x="3135498" y="854570"/>
            <a:ext cx="1227374" cy="1643509"/>
            <a:chOff x="1698576" y="4114800"/>
            <a:chExt cx="2232248" cy="2395642"/>
          </a:xfrm>
        </p:grpSpPr>
        <p:grpSp>
          <p:nvGrpSpPr>
            <p:cNvPr id="69" name="Group 68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1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2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3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0" name="Rectangle 69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68" name="Picture 6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08546" y="70254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grpSp>
        <p:nvGrpSpPr>
          <p:cNvPr id="85" name="Group 84"/>
          <p:cNvGrpSpPr/>
          <p:nvPr/>
        </p:nvGrpSpPr>
        <p:grpSpPr>
          <a:xfrm>
            <a:off x="8179296" y="3968520"/>
            <a:ext cx="1227374" cy="1643509"/>
            <a:chOff x="1698576" y="4114800"/>
            <a:chExt cx="2232248" cy="2395642"/>
          </a:xfrm>
        </p:grpSpPr>
        <p:grpSp>
          <p:nvGrpSpPr>
            <p:cNvPr id="86" name="Group 8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8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9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7" name="Rectangle 8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87" name="Rectangle 8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10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Box 91"/>
              <p:cNvSpPr txBox="1"/>
              <p:nvPr/>
            </p:nvSpPr>
            <p:spPr>
              <a:xfrm>
                <a:off x="6044069" y="3118882"/>
                <a:ext cx="51313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92" name="TextBox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4069" y="3118882"/>
                <a:ext cx="513133" cy="707886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4" name="Shape 3615"/>
          <p:cNvSpPr/>
          <p:nvPr/>
        </p:nvSpPr>
        <p:spPr>
          <a:xfrm>
            <a:off x="10181196" y="1352207"/>
            <a:ext cx="2606612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5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FF0000"/>
                </a:solidFill>
                <a:latin typeface="+mj-lt"/>
              </a:rPr>
              <a:t>fake </a:t>
            </a:r>
            <a:r>
              <a:rPr sz="6000" dirty="0">
                <a:solidFill>
                  <a:srgbClr val="FF0000"/>
                </a:solidFill>
                <a:latin typeface="+mj-lt"/>
                <a:sym typeface="Helvetica Light"/>
              </a:rPr>
              <a:t>0.</a:t>
            </a:r>
            <a:r>
              <a:rPr lang="en-US" sz="6000" dirty="0">
                <a:solidFill>
                  <a:srgbClr val="FF0000"/>
                </a:solidFill>
                <a:latin typeface="+mj-lt"/>
                <a:sym typeface="Helvetica Light"/>
              </a:rPr>
              <a:t>1</a:t>
            </a:r>
            <a:endParaRPr sz="6000" dirty="0">
              <a:solidFill>
                <a:srgbClr val="FF0000"/>
              </a:solidFill>
              <a:latin typeface="+mj-lt"/>
              <a:sym typeface="Helvetica Light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9F84C187-9514-4B68-A729-FC04B9E7A319}"/>
              </a:ext>
            </a:extLst>
          </p:cNvPr>
          <p:cNvSpPr txBox="1"/>
          <p:nvPr/>
        </p:nvSpPr>
        <p:spPr>
          <a:xfrm>
            <a:off x="6346374" y="7320607"/>
            <a:ext cx="948145" cy="61555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400" b="1" smtClean="0">
                <a:solidFill>
                  <a:srgbClr val="FF0000"/>
                </a:solidFill>
              </a:rPr>
              <a:t>fake</a:t>
            </a:r>
            <a:endParaRPr lang="en-US" sz="34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Box 43">
                <a:extLst>
                  <a:ext uri="{FF2B5EF4-FFF2-40B4-BE49-F238E27FC236}">
                    <a16:creationId xmlns="" xmlns:a16="http://schemas.microsoft.com/office/drawing/2014/main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𝑧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𝑥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𝑧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blipFill rotWithShape="0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Straight Connector 44">
            <a:extLst>
              <a:ext uri="{FF2B5EF4-FFF2-40B4-BE49-F238E27FC236}">
                <a16:creationId xmlns="" xmlns:a16="http://schemas.microsoft.com/office/drawing/2014/main" id="{3A59F231-7E68-4544-B5AD-338AEDED0B9E}"/>
              </a:ext>
            </a:extLst>
          </p:cNvPr>
          <p:cNvCxnSpPr>
            <a:cxnSpLocks/>
          </p:cNvCxnSpPr>
          <p:nvPr/>
        </p:nvCxnSpPr>
        <p:spPr>
          <a:xfrm>
            <a:off x="5797558" y="7320607"/>
            <a:ext cx="204577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="" xmlns:a16="http://schemas.microsoft.com/office/drawing/2014/main" id="{9F84C187-9514-4B68-A729-FC04B9E7A319}"/>
              </a:ext>
            </a:extLst>
          </p:cNvPr>
          <p:cNvSpPr txBox="1"/>
          <p:nvPr/>
        </p:nvSpPr>
        <p:spPr>
          <a:xfrm>
            <a:off x="11275640" y="7320607"/>
            <a:ext cx="877163" cy="61555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400" b="1" dirty="0" smtClean="0">
                <a:solidFill>
                  <a:srgbClr val="00B050"/>
                </a:solidFill>
              </a:rPr>
              <a:t>real</a:t>
            </a:r>
            <a:endParaRPr lang="en-US" sz="3400" b="1" dirty="0">
              <a:solidFill>
                <a:srgbClr val="00B050"/>
              </a:solidFill>
            </a:endParaRPr>
          </a:p>
        </p:txBody>
      </p:sp>
      <p:cxnSp>
        <p:nvCxnSpPr>
          <p:cNvPr id="50" name="Straight Connector 49">
            <a:extLst>
              <a:ext uri="{FF2B5EF4-FFF2-40B4-BE49-F238E27FC236}">
                <a16:creationId xmlns="" xmlns:a16="http://schemas.microsoft.com/office/drawing/2014/main" id="{3A59F231-7E68-4544-B5AD-338AEDED0B9E}"/>
              </a:ext>
            </a:extLst>
          </p:cNvPr>
          <p:cNvCxnSpPr>
            <a:cxnSpLocks/>
          </p:cNvCxnSpPr>
          <p:nvPr/>
        </p:nvCxnSpPr>
        <p:spPr>
          <a:xfrm>
            <a:off x="11131624" y="7320607"/>
            <a:ext cx="1213909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62392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9F84C187-9514-4B68-A729-FC04B9E7A319}"/>
              </a:ext>
            </a:extLst>
          </p:cNvPr>
          <p:cNvSpPr txBox="1"/>
          <p:nvPr/>
        </p:nvSpPr>
        <p:spPr>
          <a:xfrm>
            <a:off x="5875893" y="7320607"/>
            <a:ext cx="188910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dirty="0" smtClean="0">
                <a:solidFill>
                  <a:srgbClr val="FFC000"/>
                </a:solidFill>
              </a:rPr>
              <a:t>Update G</a:t>
            </a:r>
            <a:endParaRPr lang="en-US" sz="34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>
                <a:extLst>
                  <a:ext uri="{FF2B5EF4-FFF2-40B4-BE49-F238E27FC236}">
                    <a16:creationId xmlns="" xmlns:a16="http://schemas.microsoft.com/office/drawing/2014/main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𝑧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𝑥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𝑧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3" name="Picture 42"/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5302404" y="70248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615" name="Shape 3615"/>
          <p:cNvSpPr/>
          <p:nvPr/>
        </p:nvSpPr>
        <p:spPr>
          <a:xfrm>
            <a:off x="10181196" y="1320479"/>
            <a:ext cx="2606612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5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FFC000"/>
                </a:solidFill>
                <a:latin typeface="+mj-lt"/>
              </a:rPr>
              <a:t>fake </a:t>
            </a:r>
            <a:r>
              <a:rPr sz="6000" dirty="0">
                <a:solidFill>
                  <a:srgbClr val="FFC000"/>
                </a:solidFill>
                <a:latin typeface="+mj-lt"/>
                <a:sym typeface="Helvetica Light"/>
              </a:rPr>
              <a:t>0.</a:t>
            </a:r>
            <a:r>
              <a:rPr lang="en-US" sz="6000" dirty="0">
                <a:solidFill>
                  <a:srgbClr val="FFC000"/>
                </a:solidFill>
                <a:latin typeface="+mj-lt"/>
                <a:sym typeface="Helvetica Light"/>
              </a:rPr>
              <a:t>3</a:t>
            </a:r>
            <a:endParaRPr sz="6000" dirty="0">
              <a:solidFill>
                <a:srgbClr val="FFC000"/>
              </a:solidFill>
              <a:latin typeface="+mj-lt"/>
              <a:sym typeface="Helvetica Light"/>
            </a:endParaRPr>
          </a:p>
        </p:txBody>
      </p:sp>
      <p:sp>
        <p:nvSpPr>
          <p:cNvPr id="3625" name="Shape 3625"/>
          <p:cNvSpPr/>
          <p:nvPr/>
        </p:nvSpPr>
        <p:spPr>
          <a:xfrm>
            <a:off x="531390" y="3052344"/>
            <a:ext cx="11538484" cy="0"/>
          </a:xfrm>
          <a:prstGeom prst="line">
            <a:avLst/>
          </a:prstGeom>
          <a:noFill/>
          <a:ln w="152400" cap="flat">
            <a:solidFill>
              <a:schemeClr val="accent1"/>
            </a:solidFill>
            <a:custDash>
              <a:ds d="200000" sp="200000"/>
            </a:custDash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sp>
        <p:nvSpPr>
          <p:cNvPr id="3626" name="Shape 3626"/>
          <p:cNvSpPr/>
          <p:nvPr/>
        </p:nvSpPr>
        <p:spPr>
          <a:xfrm>
            <a:off x="7628752" y="4790274"/>
            <a:ext cx="2396624" cy="1"/>
          </a:xfrm>
          <a:prstGeom prst="line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stealth" w="med" len="med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pic>
        <p:nvPicPr>
          <p:cNvPr id="3633" name="Screen Shot 2017-02-03 at 10.02.37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404" y="3788359"/>
            <a:ext cx="1996463" cy="2003831"/>
          </a:xfrm>
          <a:prstGeom prst="rect">
            <a:avLst/>
          </a:prstGeom>
        </p:spPr>
      </p:pic>
      <p:sp>
        <p:nvSpPr>
          <p:cNvPr id="42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6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61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62" name="Group 61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79" name="Rectangle 78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5" name="Group 64"/>
          <p:cNvGrpSpPr/>
          <p:nvPr/>
        </p:nvGrpSpPr>
        <p:grpSpPr>
          <a:xfrm>
            <a:off x="8179296" y="854630"/>
            <a:ext cx="1227374" cy="1643509"/>
            <a:chOff x="1698576" y="4114800"/>
            <a:chExt cx="2232248" cy="2395642"/>
          </a:xfrm>
        </p:grpSpPr>
        <p:grpSp>
          <p:nvGrpSpPr>
            <p:cNvPr id="74" name="Group 73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6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7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8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5" name="Rectangle 74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5" name="Rectangle 7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7" name="Group 66"/>
          <p:cNvGrpSpPr/>
          <p:nvPr/>
        </p:nvGrpSpPr>
        <p:grpSpPr>
          <a:xfrm>
            <a:off x="3135498" y="854570"/>
            <a:ext cx="1227374" cy="1643509"/>
            <a:chOff x="1698576" y="4114800"/>
            <a:chExt cx="2232248" cy="2395642"/>
          </a:xfrm>
        </p:grpSpPr>
        <p:grpSp>
          <p:nvGrpSpPr>
            <p:cNvPr id="69" name="Group 68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1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2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3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0" name="Rectangle 69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85" name="Group 84"/>
          <p:cNvGrpSpPr/>
          <p:nvPr/>
        </p:nvGrpSpPr>
        <p:grpSpPr>
          <a:xfrm>
            <a:off x="8179296" y="3968520"/>
            <a:ext cx="1227374" cy="1643509"/>
            <a:chOff x="1698576" y="4114800"/>
            <a:chExt cx="2232248" cy="2395642"/>
          </a:xfrm>
        </p:grpSpPr>
        <p:grpSp>
          <p:nvGrpSpPr>
            <p:cNvPr id="86" name="Group 8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8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9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7" name="Rectangle 8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87" name="Rectangle 8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10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Box 91"/>
              <p:cNvSpPr txBox="1"/>
              <p:nvPr/>
            </p:nvSpPr>
            <p:spPr>
              <a:xfrm>
                <a:off x="6044069" y="3118882"/>
                <a:ext cx="51313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92" name="TextBox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4069" y="3118882"/>
                <a:ext cx="513133" cy="707886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Arrow Connector 2"/>
          <p:cNvCxnSpPr/>
          <p:nvPr/>
        </p:nvCxnSpPr>
        <p:spPr>
          <a:xfrm flipV="1">
            <a:off x="13075840" y="1220448"/>
            <a:ext cx="0" cy="950136"/>
          </a:xfrm>
          <a:prstGeom prst="straightConnector1">
            <a:avLst/>
          </a:prstGeom>
          <a:ln w="1524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Shape 3630"/>
          <p:cNvSpPr/>
          <p:nvPr/>
        </p:nvSpPr>
        <p:spPr>
          <a:xfrm>
            <a:off x="10181196" y="4466097"/>
            <a:ext cx="3182676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2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</a:rPr>
              <a:t>real</a:t>
            </a:r>
            <a:r>
              <a:rPr sz="6000" dirty="0">
                <a:latin typeface="+mj-lt"/>
                <a:cs typeface="Times New Roman" panose="02020603050405020304" pitchFamily="18" charset="0"/>
              </a:rPr>
              <a:t> </a:t>
            </a:r>
            <a:r>
              <a:rPr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  <a:sym typeface="Helvetica Light"/>
              </a:rPr>
              <a:t>0.</a:t>
            </a:r>
            <a:r>
              <a:rPr lang="en-US"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  <a:sym typeface="Helvetica Light"/>
              </a:rPr>
              <a:t>9</a:t>
            </a:r>
            <a:endParaRPr sz="6000" dirty="0">
              <a:solidFill>
                <a:srgbClr val="00B050"/>
              </a:solidFill>
              <a:latin typeface="+mj-lt"/>
              <a:cs typeface="Times New Roman" panose="02020603050405020304" pitchFamily="18" charset="0"/>
              <a:sym typeface="Helvetica Light"/>
            </a:endParaRPr>
          </a:p>
        </p:txBody>
      </p:sp>
      <p:cxnSp>
        <p:nvCxnSpPr>
          <p:cNvPr id="47" name="Straight Connector 46">
            <a:extLst>
              <a:ext uri="{FF2B5EF4-FFF2-40B4-BE49-F238E27FC236}">
                <a16:creationId xmlns="" xmlns:a16="http://schemas.microsoft.com/office/drawing/2014/main" id="{3A59F231-7E68-4544-B5AD-338AEDED0B9E}"/>
              </a:ext>
            </a:extLst>
          </p:cNvPr>
          <p:cNvCxnSpPr>
            <a:cxnSpLocks/>
          </p:cNvCxnSpPr>
          <p:nvPr/>
        </p:nvCxnSpPr>
        <p:spPr>
          <a:xfrm>
            <a:off x="5797558" y="7320607"/>
            <a:ext cx="2045776" cy="0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884536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78" y="1306488"/>
            <a:ext cx="14424581" cy="53285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b="1" dirty="0" smtClean="0"/>
              <a:t>pix2pix</a:t>
            </a:r>
            <a:r>
              <a:rPr lang="en-US" dirty="0" smtClean="0"/>
              <a:t>: </a:t>
            </a:r>
            <a:r>
              <a:rPr lang="en-US" dirty="0"/>
              <a:t>Image-to-Image Translation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86630" y="6868454"/>
            <a:ext cx="1127424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latin typeface="+mj-lt"/>
              </a:rPr>
              <a:t>Image-to-image Translation with Conditional Adversarial Nets </a:t>
            </a:r>
          </a:p>
          <a:p>
            <a:pPr algn="ctr"/>
            <a:r>
              <a:rPr lang="en-US" sz="3200" dirty="0">
                <a:latin typeface="+mj-lt"/>
              </a:rPr>
              <a:t>Phillip Isola, Jun-</a:t>
            </a:r>
            <a:r>
              <a:rPr lang="en-US" altLang="zh-CN" sz="3200" dirty="0">
                <a:latin typeface="+mj-lt"/>
              </a:rPr>
              <a:t>Yan </a:t>
            </a:r>
            <a:r>
              <a:rPr lang="en-US" sz="3200" dirty="0">
                <a:latin typeface="+mj-lt"/>
              </a:rPr>
              <a:t>Zhu, </a:t>
            </a:r>
            <a:r>
              <a:rPr lang="en-US" sz="3200" dirty="0" err="1">
                <a:latin typeface="+mj-lt"/>
              </a:rPr>
              <a:t>Tinghui</a:t>
            </a:r>
            <a:r>
              <a:rPr lang="en-US" sz="3200" dirty="0">
                <a:latin typeface="+mj-lt"/>
              </a:rPr>
              <a:t> Zhou, Alexei A. </a:t>
            </a:r>
            <a:r>
              <a:rPr lang="en-US" sz="3200" dirty="0" err="1">
                <a:latin typeface="+mj-lt"/>
              </a:rPr>
              <a:t>Efros</a:t>
            </a:r>
            <a:r>
              <a:rPr lang="en-US" sz="3200" dirty="0">
                <a:latin typeface="+mj-lt"/>
              </a:rPr>
              <a:t>.  CVPR 2017</a:t>
            </a:r>
          </a:p>
        </p:txBody>
      </p:sp>
      <p:sp>
        <p:nvSpPr>
          <p:cNvPr id="5" name="Rectangle 4"/>
          <p:cNvSpPr/>
          <p:nvPr/>
        </p:nvSpPr>
        <p:spPr>
          <a:xfrm>
            <a:off x="10411544" y="3970784"/>
            <a:ext cx="3888432" cy="2520280"/>
          </a:xfrm>
          <a:prstGeom prst="rect">
            <a:avLst/>
          </a:prstGeom>
          <a:noFill/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ttp://people.eecs.berkeley.edu/~isola/images/photo_of_m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16" y="6491064"/>
            <a:ext cx="1584176" cy="168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910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302404" y="70248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94" name="Shape 3594"/>
          <p:cNvSpPr/>
          <p:nvPr/>
        </p:nvSpPr>
        <p:spPr>
          <a:xfrm>
            <a:off x="10116452" y="1321182"/>
            <a:ext cx="2606612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sz="3600"/>
              <a:t>real or fake?</a:t>
            </a:r>
          </a:p>
        </p:txBody>
      </p:sp>
      <p:sp>
        <p:nvSpPr>
          <p:cNvPr id="21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23" name="Group 22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24" name="Rectangle 23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31" name="Shape 3735"/>
          <p:cNvSpPr/>
          <p:nvPr/>
        </p:nvSpPr>
        <p:spPr>
          <a:xfrm>
            <a:off x="136246" y="7621648"/>
            <a:ext cx="8442823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r>
              <a:rPr lang="en-US" sz="2800" dirty="0"/>
              <a:t>slides credit: Many slides modified from Phillip Isola’s talk</a:t>
            </a:r>
            <a:endParaRPr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Box 41">
                <a:extLst>
                  <a:ext uri="{FF2B5EF4-FFF2-40B4-BE49-F238E27FC236}">
                    <a16:creationId xmlns="" xmlns:a16="http://schemas.microsoft.com/office/drawing/2014/main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𝑧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𝑥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𝑧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447138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asted-image-filtere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04" y="702448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42" name="pasted-image-enhanced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94" name="Shape 3594"/>
          <p:cNvSpPr/>
          <p:nvPr/>
        </p:nvSpPr>
        <p:spPr>
          <a:xfrm>
            <a:off x="10116452" y="1321182"/>
            <a:ext cx="2606612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sz="3600"/>
              <a:t>real or fake?</a:t>
            </a:r>
          </a:p>
        </p:txBody>
      </p:sp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="" xmlns:a16="http://schemas.microsoft.com/office/drawing/2014/main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𝑦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𝑦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1827021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asted-image-filtere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04" y="702448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42" name="pasted-image-enhanced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94" name="Shape 3594"/>
          <p:cNvSpPr/>
          <p:nvPr/>
        </p:nvSpPr>
        <p:spPr>
          <a:xfrm>
            <a:off x="10116452" y="1352207"/>
            <a:ext cx="2606612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lang="en-US" dirty="0">
                <a:solidFill>
                  <a:srgbClr val="00B050"/>
                </a:solidFill>
              </a:rPr>
              <a:t>Real!</a:t>
            </a:r>
            <a:endParaRPr dirty="0">
              <a:solidFill>
                <a:srgbClr val="00B050"/>
              </a:solidFill>
            </a:endParaRPr>
          </a:p>
        </p:txBody>
      </p:sp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="" xmlns:a16="http://schemas.microsoft.com/office/drawing/2014/main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𝑦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𝑦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blipFill rotWithShape="0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811215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asted-image-filtere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04" y="702448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42" name="pasted-image-enhanced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6" name="Shape 3594"/>
          <p:cNvSpPr/>
          <p:nvPr/>
        </p:nvSpPr>
        <p:spPr>
          <a:xfrm>
            <a:off x="10116452" y="1352207"/>
            <a:ext cx="4039508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lang="en-US" dirty="0">
                <a:solidFill>
                  <a:srgbClr val="00B050"/>
                </a:solidFill>
              </a:rPr>
              <a:t>Real too!</a:t>
            </a:r>
            <a:endParaRPr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="" xmlns:a16="http://schemas.microsoft.com/office/drawing/2014/main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𝑦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𝑦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469374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="" xmlns:a16="http://schemas.microsoft.com/office/drawing/2014/main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371733" y="6173593"/>
                <a:ext cx="13825535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𝑦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charset="0"/>
                                        </a:rPr>
                                        <m:t>𝑥</m:t>
                                      </m:r>
                                      <m:r>
                                        <a:rPr lang="en-US" sz="5000" b="0" i="1" smtClean="0">
                                          <a:latin typeface="Cambria Math" charset="0"/>
                                        </a:rPr>
                                        <m:t>, 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, </m:t>
                                          </m:r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𝑦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733" y="6173593"/>
                <a:ext cx="13825535" cy="1094852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00" name="Shape 3800"/>
          <p:cNvSpPr/>
          <p:nvPr/>
        </p:nvSpPr>
        <p:spPr>
          <a:xfrm>
            <a:off x="6451103" y="4894404"/>
            <a:ext cx="1" cy="1335894"/>
          </a:xfrm>
          <a:prstGeom prst="line">
            <a:avLst/>
          </a:prstGeom>
          <a:ln w="101600">
            <a:solidFill>
              <a:srgbClr val="FF0000"/>
            </a:solidFill>
            <a:prstDash val="sysDot"/>
            <a:miter lim="400000"/>
            <a:tailEnd type="triangle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801" name="Shape 3801"/>
          <p:cNvSpPr/>
          <p:nvPr/>
        </p:nvSpPr>
        <p:spPr>
          <a:xfrm>
            <a:off x="6586323" y="4937342"/>
            <a:ext cx="5625422" cy="1335633"/>
          </a:xfrm>
          <a:prstGeom prst="line">
            <a:avLst/>
          </a:prstGeom>
          <a:ln w="101600">
            <a:solidFill>
              <a:srgbClr val="00B050"/>
            </a:solidFill>
            <a:prstDash val="sysDot"/>
            <a:miter lim="400000"/>
            <a:tailEnd type="triangle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52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pic>
        <p:nvPicPr>
          <p:cNvPr id="38" name="pasted-image-enhanced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51" name="pasted-image-enhanced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806" name="Shape 3806"/>
          <p:cNvSpPr/>
          <p:nvPr/>
        </p:nvSpPr>
        <p:spPr>
          <a:xfrm>
            <a:off x="10634970" y="2440683"/>
            <a:ext cx="3844917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/>
          <a:p>
            <a:pPr>
              <a:defRPr sz="6000"/>
            </a:pPr>
            <a:r>
              <a:rPr sz="4000" dirty="0">
                <a:latin typeface="+mj-lt"/>
              </a:rPr>
              <a:t>real or fake </a:t>
            </a:r>
            <a:r>
              <a:rPr sz="4000" b="1" i="1" dirty="0">
                <a:latin typeface="+mj-lt"/>
                <a:ea typeface="Helvetica"/>
                <a:cs typeface="Helvetica"/>
                <a:sym typeface="Helvetica"/>
              </a:rPr>
              <a:t>pair</a:t>
            </a:r>
            <a:r>
              <a:rPr sz="4000" i="1" dirty="0">
                <a:latin typeface="+mj-lt"/>
                <a:ea typeface="Helvetica"/>
                <a:cs typeface="Helvetica"/>
                <a:sym typeface="Helvetica"/>
              </a:rPr>
              <a:t> </a:t>
            </a:r>
            <a:r>
              <a:rPr sz="4000" dirty="0">
                <a:latin typeface="+mj-lt"/>
              </a:rPr>
              <a:t>?</a:t>
            </a:r>
          </a:p>
        </p:txBody>
      </p:sp>
      <p:sp>
        <p:nvSpPr>
          <p:cNvPr id="3827" name="Shape 3827"/>
          <p:cNvSpPr/>
          <p:nvPr/>
        </p:nvSpPr>
        <p:spPr>
          <a:xfrm>
            <a:off x="1604751" y="2761289"/>
            <a:ext cx="3427532" cy="93745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511" extrusionOk="0">
                <a:moveTo>
                  <a:pt x="0" y="0"/>
                </a:moveTo>
                <a:cubicBezTo>
                  <a:pt x="2588" y="14810"/>
                  <a:pt x="9788" y="21600"/>
                  <a:pt x="21600" y="20369"/>
                </a:cubicBezTo>
              </a:path>
            </a:pathLst>
          </a:custGeom>
          <a:ln w="50800">
            <a:solidFill>
              <a:srgbClr val="000000"/>
            </a:solidFill>
            <a:custDash>
              <a:ds d="200000" sp="200000"/>
            </a:custDash>
            <a:miter lim="400000"/>
            <a:tailEnd type="stealth"/>
          </a:ln>
        </p:spPr>
        <p:txBody>
          <a:bodyPr/>
          <a:lstStyle/>
          <a:p>
            <a:endParaRPr sz="1740"/>
          </a:p>
        </p:txBody>
      </p:sp>
      <p:grpSp>
        <p:nvGrpSpPr>
          <p:cNvPr id="3812" name="Group 3812"/>
          <p:cNvGrpSpPr/>
          <p:nvPr/>
        </p:nvGrpSpPr>
        <p:grpSpPr>
          <a:xfrm rot="5400000">
            <a:off x="6550278" y="2647794"/>
            <a:ext cx="2112254" cy="188413"/>
            <a:chOff x="0" y="0"/>
            <a:chExt cx="3520423" cy="314020"/>
          </a:xfrm>
        </p:grpSpPr>
        <p:sp>
          <p:nvSpPr>
            <p:cNvPr id="3809" name="Shape 3809"/>
            <p:cNvSpPr/>
            <p:nvPr/>
          </p:nvSpPr>
          <p:spPr>
            <a:xfrm>
              <a:off x="0" y="26778"/>
              <a:ext cx="3520424" cy="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810" name="Shape 3810"/>
            <p:cNvSpPr/>
            <p:nvPr/>
          </p:nvSpPr>
          <p:spPr>
            <a:xfrm flipH="1">
              <a:off x="22704" y="0"/>
              <a:ext cx="1" cy="31402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811" name="Shape 3811"/>
            <p:cNvSpPr/>
            <p:nvPr/>
          </p:nvSpPr>
          <p:spPr>
            <a:xfrm>
              <a:off x="3500345" y="28400"/>
              <a:ext cx="1" cy="25722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  <p:pic>
        <p:nvPicPr>
          <p:cNvPr id="3821" name="pasted-image-filtered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8986" y="2800581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5" name="TextBox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6" name="TextBox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7" name="pasted-image-filtered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04" y="702448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grpSp>
        <p:nvGrpSpPr>
          <p:cNvPr id="39" name="Group 38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40" name="Group 39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42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3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4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1" name="Rectangle 40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41" name="Rectangle 4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3" name="Group 2"/>
          <p:cNvGrpSpPr/>
          <p:nvPr/>
        </p:nvGrpSpPr>
        <p:grpSpPr>
          <a:xfrm>
            <a:off x="8021347" y="1967235"/>
            <a:ext cx="2396624" cy="1643509"/>
            <a:chOff x="8021347" y="1967235"/>
            <a:chExt cx="2396624" cy="1643509"/>
          </a:xfrm>
        </p:grpSpPr>
        <p:sp>
          <p:nvSpPr>
            <p:cNvPr id="3802" name="Shape 3802"/>
            <p:cNvSpPr/>
            <p:nvPr/>
          </p:nvSpPr>
          <p:spPr>
            <a:xfrm>
              <a:off x="8021347" y="2788989"/>
              <a:ext cx="2396624" cy="1"/>
            </a:xfrm>
            <a:prstGeom prst="line">
              <a:avLst/>
            </a:prstGeom>
            <a:ln w="38100">
              <a:solidFill>
                <a:srgbClr val="000000"/>
              </a:solidFill>
              <a:miter lim="400000"/>
              <a:tailEnd type="stealth"/>
            </a:ln>
          </p:spPr>
          <p:txBody>
            <a:bodyPr lIns="42862" tIns="42862" rIns="42862" bIns="42862" anchor="ctr"/>
            <a:lstStyle/>
            <a:p>
              <a:pPr>
                <a:defRPr sz="3200"/>
              </a:pPr>
              <a:endParaRPr sz="1920"/>
            </a:p>
          </p:txBody>
        </p:sp>
        <p:grpSp>
          <p:nvGrpSpPr>
            <p:cNvPr id="45" name="Group 44"/>
            <p:cNvGrpSpPr/>
            <p:nvPr/>
          </p:nvGrpSpPr>
          <p:grpSpPr>
            <a:xfrm>
              <a:off x="8605972" y="1967235"/>
              <a:ext cx="1227374" cy="1643509"/>
              <a:chOff x="1698576" y="4114800"/>
              <a:chExt cx="2232248" cy="2395642"/>
            </a:xfrm>
          </p:grpSpPr>
          <p:grpSp>
            <p:nvGrpSpPr>
              <p:cNvPr id="46" name="Group 45"/>
              <p:cNvGrpSpPr/>
              <p:nvPr/>
            </p:nvGrpSpPr>
            <p:grpSpPr>
              <a:xfrm>
                <a:off x="1698576" y="4114800"/>
                <a:ext cx="2232248" cy="2395642"/>
                <a:chOff x="2343849" y="5134736"/>
                <a:chExt cx="909648" cy="1349560"/>
              </a:xfrm>
            </p:grpSpPr>
            <p:sp>
              <p:nvSpPr>
                <p:cNvPr id="48" name="Shape 3567"/>
                <p:cNvSpPr/>
                <p:nvPr/>
              </p:nvSpPr>
              <p:spPr>
                <a:xfrm rot="10800000">
                  <a:off x="2683219" y="5134736"/>
                  <a:ext cx="230906" cy="1349560"/>
                </a:xfrm>
                <a:prstGeom prst="rect">
                  <a:avLst/>
                </a:prstGeom>
                <a:solidFill>
                  <a:srgbClr val="FFFFFF"/>
                </a:solidFill>
                <a:ln w="38100">
                  <a:solidFill>
                    <a:srgbClr val="000000"/>
                  </a:solidFill>
                  <a:miter lim="400000"/>
                </a:ln>
              </p:spPr>
              <p:txBody>
                <a:bodyPr lIns="42862" tIns="42862" rIns="42862" bIns="42862" anchor="ctr"/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 sz="1920"/>
                </a:p>
              </p:txBody>
            </p:sp>
            <p:sp>
              <p:nvSpPr>
                <p:cNvPr id="49" name="Shape 3568"/>
                <p:cNvSpPr/>
                <p:nvPr/>
              </p:nvSpPr>
              <p:spPr>
                <a:xfrm rot="10800000">
                  <a:off x="3022591" y="5134736"/>
                  <a:ext cx="230906" cy="1349560"/>
                </a:xfrm>
                <a:prstGeom prst="rect">
                  <a:avLst/>
                </a:prstGeom>
                <a:solidFill>
                  <a:srgbClr val="FFFFFF"/>
                </a:solidFill>
                <a:ln w="38100">
                  <a:solidFill>
                    <a:srgbClr val="000000"/>
                  </a:solidFill>
                  <a:miter lim="400000"/>
                </a:ln>
              </p:spPr>
              <p:txBody>
                <a:bodyPr lIns="42862" tIns="42862" rIns="42862" bIns="42862" anchor="ctr"/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 sz="1920"/>
                </a:p>
              </p:txBody>
            </p:sp>
            <p:sp>
              <p:nvSpPr>
                <p:cNvPr id="50" name="Shape 3569"/>
                <p:cNvSpPr/>
                <p:nvPr/>
              </p:nvSpPr>
              <p:spPr>
                <a:xfrm rot="10800000">
                  <a:off x="2343849" y="5134736"/>
                  <a:ext cx="230906" cy="1349560"/>
                </a:xfrm>
                <a:prstGeom prst="rect">
                  <a:avLst/>
                </a:prstGeom>
                <a:solidFill>
                  <a:srgbClr val="FFFFFF"/>
                </a:solidFill>
                <a:ln w="38100">
                  <a:solidFill>
                    <a:srgbClr val="000000"/>
                  </a:solidFill>
                  <a:miter lim="400000"/>
                </a:ln>
              </p:spPr>
              <p:txBody>
                <a:bodyPr lIns="42862" tIns="42862" rIns="42862" bIns="42862" anchor="ctr"/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 sz="1920"/>
                </a:p>
              </p:txBody>
            </p: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7" name="Rectangle 46"/>
                  <p:cNvSpPr/>
                  <p:nvPr/>
                </p:nvSpPr>
                <p:spPr>
                  <a:xfrm>
                    <a:off x="1967741" y="4755110"/>
                    <a:ext cx="1675051" cy="1087881"/>
                  </a:xfrm>
                  <a:prstGeom prst="rect">
                    <a:avLst/>
                  </a:prstGeom>
                  <a:solidFill>
                    <a:schemeClr val="bg1"/>
                  </a:solidFill>
                  <a:ln w="285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n-US" sz="5000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D</m:t>
                          </m:r>
                        </m:oMath>
                      </m:oMathPara>
                    </a14:m>
                    <a:endParaRPr lang="en-US" sz="5000" dirty="0">
                      <a:solidFill>
                        <a:schemeClr val="tx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7" name="Rectangle 46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967741" y="4755110"/>
                    <a:ext cx="1675051" cy="1087881"/>
                  </a:xfrm>
                  <a:prstGeom prst="rect">
                    <a:avLst/>
                  </a:prstGeom>
                  <a:blipFill>
                    <a:blip r:embed="rId10"/>
                    <a:stretch>
                      <a:fillRect/>
                    </a:stretch>
                  </a:blipFill>
                  <a:ln w="28575">
                    <a:solidFill>
                      <a:schemeClr val="tx1"/>
                    </a:solidFill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2778696" y="7402965"/>
                <a:ext cx="10966077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4200" dirty="0" smtClean="0"/>
                  <a:t>match</a:t>
                </a:r>
                <a:r>
                  <a:rPr lang="zh-CN" altLang="en-US" sz="4200" dirty="0" smtClean="0"/>
                  <a:t> </a:t>
                </a:r>
                <a:r>
                  <a:rPr lang="en-US" altLang="zh-CN" sz="4200" dirty="0"/>
                  <a:t>j</a:t>
                </a:r>
                <a:r>
                  <a:rPr lang="en-US" altLang="zh-CN" sz="4200" dirty="0" smtClean="0"/>
                  <a:t>oint</a:t>
                </a:r>
                <a:r>
                  <a:rPr lang="zh-CN" altLang="en-US" sz="4200" dirty="0" smtClean="0"/>
                  <a:t> </a:t>
                </a:r>
                <a:r>
                  <a:rPr lang="en-US" altLang="zh-CN" sz="4200" dirty="0" smtClean="0"/>
                  <a:t>distribution</a:t>
                </a:r>
                <a:r>
                  <a:rPr lang="zh-CN" altLang="en-US" sz="42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zh-CN" sz="4200" b="0" i="0" dirty="0" smtClean="0">
                        <a:latin typeface="Cambria Math" charset="0"/>
                      </a:rPr>
                      <m:t>p</m:t>
                    </m:r>
                    <m:d>
                      <m:dPr>
                        <m:ctrlPr>
                          <a:rPr lang="en-US" altLang="zh-CN" sz="4200" b="0" i="1" dirty="0" smtClean="0">
                            <a:latin typeface="Cambria Math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en-US" altLang="zh-CN" sz="4200" b="0" i="0" dirty="0" smtClean="0">
                            <a:latin typeface="Cambria Math" charset="0"/>
                          </a:rPr>
                          <m:t>G</m:t>
                        </m:r>
                        <m:d>
                          <m:dPr>
                            <m:ctrlPr>
                              <a:rPr lang="en-US" altLang="zh-CN" sz="4200" b="0" i="1" dirty="0" smtClean="0">
                                <a:latin typeface="Cambria Math" charset="0"/>
                              </a:rPr>
                            </m:ctrlPr>
                          </m:dPr>
                          <m:e>
                            <m:r>
                              <m:rPr>
                                <m:sty m:val="p"/>
                              </m:rPr>
                              <a:rPr lang="en-US" altLang="zh-CN" sz="4200" b="0" i="0" dirty="0" smtClean="0">
                                <a:latin typeface="Cambria Math" charset="0"/>
                              </a:rPr>
                              <m:t>x</m:t>
                            </m:r>
                          </m:e>
                        </m:d>
                        <m:r>
                          <a:rPr lang="en-US" altLang="zh-CN" sz="4200" b="0" i="0" dirty="0" smtClean="0">
                            <a:latin typeface="Cambria Math" charset="0"/>
                          </a:rPr>
                          <m:t>, </m:t>
                        </m:r>
                        <m:r>
                          <m:rPr>
                            <m:sty m:val="p"/>
                          </m:rPr>
                          <a:rPr lang="en-US" altLang="zh-CN" sz="4200" b="0" i="0" dirty="0" smtClean="0">
                            <a:latin typeface="Cambria Math" charset="0"/>
                          </a:rPr>
                          <m:t>y</m:t>
                        </m:r>
                      </m:e>
                    </m:d>
                    <m:r>
                      <a:rPr lang="en-US" altLang="zh-CN" sz="4200" b="0" i="1" dirty="0" smtClean="0">
                        <a:latin typeface="Cambria Math" charset="0"/>
                      </a:rPr>
                      <m:t>∼</m:t>
                    </m:r>
                    <m:r>
                      <m:rPr>
                        <m:sty m:val="p"/>
                      </m:rPr>
                      <a:rPr lang="en-US" altLang="zh-CN" sz="4200" i="0" dirty="0" smtClean="0">
                        <a:latin typeface="Cambria Math" charset="0"/>
                      </a:rPr>
                      <m:t>p</m:t>
                    </m:r>
                    <m:r>
                      <a:rPr lang="en-US" altLang="zh-CN" sz="4200" i="0" dirty="0" smtClean="0">
                        <a:latin typeface="Cambria Math" charset="0"/>
                      </a:rPr>
                      <m:t>(</m:t>
                    </m:r>
                    <m:r>
                      <m:rPr>
                        <m:sty m:val="p"/>
                      </m:rPr>
                      <a:rPr lang="en-US" altLang="zh-CN" sz="4200" i="0" dirty="0" smtClean="0">
                        <a:latin typeface="Cambria Math" charset="0"/>
                      </a:rPr>
                      <m:t>x</m:t>
                    </m:r>
                    <m:r>
                      <a:rPr lang="en-US" altLang="zh-CN" sz="4200" i="0" dirty="0" smtClean="0">
                        <a:latin typeface="Cambria Math" charset="0"/>
                      </a:rPr>
                      <m:t>, </m:t>
                    </m:r>
                    <m:r>
                      <m:rPr>
                        <m:sty m:val="p"/>
                      </m:rPr>
                      <a:rPr lang="en-US" altLang="zh-CN" sz="4200" i="0" dirty="0" smtClean="0">
                        <a:latin typeface="Cambria Math" charset="0"/>
                      </a:rPr>
                      <m:t>y</m:t>
                    </m:r>
                    <m:r>
                      <a:rPr lang="en-US" altLang="zh-CN" sz="4200" i="0" dirty="0" smtClean="0">
                        <a:latin typeface="Cambria Math" charset="0"/>
                      </a:rPr>
                      <m:t>)</m:t>
                    </m:r>
                  </m:oMath>
                </a14:m>
                <a:endParaRPr lang="en-US" sz="4200" dirty="0"/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8696" y="7402965"/>
                <a:ext cx="10966077" cy="738664"/>
              </a:xfrm>
              <a:prstGeom prst="rect">
                <a:avLst/>
              </a:prstGeom>
              <a:blipFill rotWithShape="0">
                <a:blip r:embed="rId11"/>
                <a:stretch>
                  <a:fillRect t="-15574" b="-3688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5" name="Straight Connector 54">
            <a:extLst>
              <a:ext uri="{FF2B5EF4-FFF2-40B4-BE49-F238E27FC236}">
                <a16:creationId xmlns="" xmlns:a16="http://schemas.microsoft.com/office/drawing/2014/main" id="{3A59F231-7E68-4544-B5AD-338AEDED0B9E}"/>
              </a:ext>
            </a:extLst>
          </p:cNvPr>
          <p:cNvCxnSpPr>
            <a:cxnSpLocks/>
          </p:cNvCxnSpPr>
          <p:nvPr/>
        </p:nvCxnSpPr>
        <p:spPr>
          <a:xfrm>
            <a:off x="5797558" y="7093325"/>
            <a:ext cx="204577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="" xmlns:a16="http://schemas.microsoft.com/office/drawing/2014/main" id="{9F84C187-9514-4B68-A729-FC04B9E7A319}"/>
              </a:ext>
            </a:extLst>
          </p:cNvPr>
          <p:cNvSpPr txBox="1"/>
          <p:nvPr/>
        </p:nvSpPr>
        <p:spPr>
          <a:xfrm>
            <a:off x="6052031" y="7027639"/>
            <a:ext cx="1757661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dirty="0" smtClean="0">
                <a:solidFill>
                  <a:srgbClr val="FF0000"/>
                </a:solidFill>
              </a:rPr>
              <a:t>fake pair</a:t>
            </a:r>
            <a:endParaRPr lang="en-US" sz="3400" b="1" dirty="0">
              <a:solidFill>
                <a:srgbClr val="FF0000"/>
              </a:solidFill>
            </a:endParaRPr>
          </a:p>
        </p:txBody>
      </p:sp>
      <p:cxnSp>
        <p:nvCxnSpPr>
          <p:cNvPr id="57" name="Straight Connector 56">
            <a:extLst>
              <a:ext uri="{FF2B5EF4-FFF2-40B4-BE49-F238E27FC236}">
                <a16:creationId xmlns="" xmlns:a16="http://schemas.microsoft.com/office/drawing/2014/main" id="{3A59F231-7E68-4544-B5AD-338AEDED0B9E}"/>
              </a:ext>
            </a:extLst>
          </p:cNvPr>
          <p:cNvCxnSpPr>
            <a:cxnSpLocks/>
          </p:cNvCxnSpPr>
          <p:nvPr/>
        </p:nvCxnSpPr>
        <p:spPr>
          <a:xfrm>
            <a:off x="11277501" y="7093325"/>
            <a:ext cx="2045776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="" xmlns:a16="http://schemas.microsoft.com/office/drawing/2014/main" id="{9F84C187-9514-4B68-A729-FC04B9E7A319}"/>
              </a:ext>
            </a:extLst>
          </p:cNvPr>
          <p:cNvSpPr txBox="1"/>
          <p:nvPr/>
        </p:nvSpPr>
        <p:spPr>
          <a:xfrm>
            <a:off x="11550793" y="7027639"/>
            <a:ext cx="168668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dirty="0" smtClean="0">
                <a:solidFill>
                  <a:srgbClr val="00B050"/>
                </a:solidFill>
              </a:rPr>
              <a:t>real pair</a:t>
            </a:r>
            <a:endParaRPr lang="en-US" sz="3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1566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3800" grpId="0" animBg="1"/>
      <p:bldP spid="3801" grpId="0" animBg="1"/>
      <p:bldP spid="3806" grpId="0" animBg="1"/>
      <p:bldP spid="3827" grpId="0" animBg="1"/>
      <p:bldP spid="2" grpId="0"/>
      <p:bldP spid="56" grpId="0"/>
      <p:bldP spid="5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7" name="Shape 4057"/>
          <p:cNvSpPr/>
          <p:nvPr/>
        </p:nvSpPr>
        <p:spPr>
          <a:xfrm>
            <a:off x="4897488" y="375576"/>
            <a:ext cx="4146134" cy="8252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sz="4800" dirty="0"/>
              <a:t>Edges → Images</a:t>
            </a:r>
          </a:p>
        </p:txBody>
      </p:sp>
      <p:sp>
        <p:nvSpPr>
          <p:cNvPr id="4058" name="Shape 4058"/>
          <p:cNvSpPr/>
          <p:nvPr/>
        </p:nvSpPr>
        <p:spPr>
          <a:xfrm>
            <a:off x="873831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59" name="Shape 4059"/>
          <p:cNvSpPr/>
          <p:nvPr/>
        </p:nvSpPr>
        <p:spPr>
          <a:xfrm>
            <a:off x="3069184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4060" name="Shape 4060"/>
          <p:cNvSpPr/>
          <p:nvPr/>
        </p:nvSpPr>
        <p:spPr>
          <a:xfrm>
            <a:off x="5673733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61" name="Shape 4061"/>
          <p:cNvSpPr/>
          <p:nvPr/>
        </p:nvSpPr>
        <p:spPr>
          <a:xfrm>
            <a:off x="7869085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4062" name="Shape 4062"/>
          <p:cNvSpPr/>
          <p:nvPr/>
        </p:nvSpPr>
        <p:spPr>
          <a:xfrm>
            <a:off x="10473634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63" name="Shape 4063"/>
          <p:cNvSpPr/>
          <p:nvPr/>
        </p:nvSpPr>
        <p:spPr>
          <a:xfrm>
            <a:off x="12668987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pic>
        <p:nvPicPr>
          <p:cNvPr id="4064" name="input_62_A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9186" y="2087398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5" name="input_106_AB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994234" y="4532440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6" name="input_119_AB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157891" y="4532440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7" name="input_130_AB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45128" y="4532440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8" name="input_146_AB.jp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003207" y="2087398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9" name="input_157_AB.jp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9905879" y="2087398"/>
            <a:ext cx="2266825" cy="2266825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4076" name="Group 4076"/>
          <p:cNvGrpSpPr/>
          <p:nvPr/>
        </p:nvGrpSpPr>
        <p:grpSpPr>
          <a:xfrm>
            <a:off x="2330283" y="2087398"/>
            <a:ext cx="12147362" cy="4711867"/>
            <a:chOff x="0" y="0"/>
            <a:chExt cx="20245602" cy="7853111"/>
          </a:xfrm>
        </p:grpSpPr>
        <p:pic>
          <p:nvPicPr>
            <p:cNvPr id="4070" name="L1cGAN_106_AB.jp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16320299" y="4075069"/>
              <a:ext cx="3778043" cy="377804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1" name="L1cGAN_119_AB.jp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8522780" y="4075069"/>
              <a:ext cx="3778043" cy="377804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2" name="L1cGAN_62_AB.jp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0" y="0"/>
              <a:ext cx="3778042" cy="377804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3" name="L1cGAN_130_AB.jpg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462207" y="4075069"/>
              <a:ext cx="3778043" cy="377804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4" name="L1cGAN_146_AB.jpg"/>
            <p:cNvPicPr>
              <a:picLocks noChangeAspect="1"/>
            </p:cNvPicPr>
            <p:nvPr/>
          </p:nvPicPr>
          <p:blipFill>
            <a:blip r:embed="rId13">
              <a:extLst/>
            </a:blip>
            <a:stretch>
              <a:fillRect/>
            </a:stretch>
          </p:blipFill>
          <p:spPr>
            <a:xfrm>
              <a:off x="8353972" y="0"/>
              <a:ext cx="3778042" cy="377804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5" name="L1cGAN_157_AB.jpg"/>
            <p:cNvPicPr>
              <a:picLocks noChangeAspect="1"/>
            </p:cNvPicPr>
            <p:nvPr/>
          </p:nvPicPr>
          <p:blipFill>
            <a:blip r:embed="rId14">
              <a:extLst/>
            </a:blip>
            <a:stretch>
              <a:fillRect/>
            </a:stretch>
          </p:blipFill>
          <p:spPr>
            <a:xfrm>
              <a:off x="16467560" y="0"/>
              <a:ext cx="3778043" cy="377804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4077" name="Shape 4077"/>
          <p:cNvSpPr/>
          <p:nvPr/>
        </p:nvSpPr>
        <p:spPr>
          <a:xfrm>
            <a:off x="10513248" y="7502922"/>
            <a:ext cx="411715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800" dirty="0"/>
              <a:t>Edges from [</a:t>
            </a:r>
            <a:r>
              <a:rPr sz="2800" dirty="0" err="1"/>
              <a:t>Xie</a:t>
            </a:r>
            <a:r>
              <a:rPr sz="2800" dirty="0"/>
              <a:t> &amp; </a:t>
            </a:r>
            <a:r>
              <a:rPr sz="2800" dirty="0" err="1"/>
              <a:t>Tu</a:t>
            </a:r>
            <a:r>
              <a:rPr sz="2800" dirty="0"/>
              <a:t>, 2015]</a:t>
            </a:r>
          </a:p>
        </p:txBody>
      </p:sp>
    </p:spTree>
    <p:extLst>
      <p:ext uri="{BB962C8B-B14F-4D97-AF65-F5344CB8AC3E}">
        <p14:creationId xmlns:p14="http://schemas.microsoft.com/office/powerpoint/2010/main" val="1673975084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76" grpId="0" animBg="1" advAuto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9" name="Shape 4079"/>
          <p:cNvSpPr/>
          <p:nvPr/>
        </p:nvSpPr>
        <p:spPr>
          <a:xfrm>
            <a:off x="4899764" y="375576"/>
            <a:ext cx="4830873" cy="8252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pPr>
              <a:defRPr sz="8000"/>
            </a:pPr>
            <a:r>
              <a:rPr sz="4800" i="1" dirty="0">
                <a:latin typeface="+mj-lt"/>
                <a:ea typeface="Helvetica"/>
                <a:cs typeface="Helvetica"/>
                <a:sym typeface="Helvetica"/>
              </a:rPr>
              <a:t>Sketches</a:t>
            </a:r>
            <a:r>
              <a:rPr sz="4800" dirty="0">
                <a:latin typeface="+mj-lt"/>
              </a:rPr>
              <a:t> → Images</a:t>
            </a:r>
          </a:p>
        </p:txBody>
      </p:sp>
      <p:sp>
        <p:nvSpPr>
          <p:cNvPr id="4080" name="Shape 4080"/>
          <p:cNvSpPr/>
          <p:nvPr/>
        </p:nvSpPr>
        <p:spPr>
          <a:xfrm>
            <a:off x="873831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81" name="Shape 4081"/>
          <p:cNvSpPr/>
          <p:nvPr/>
        </p:nvSpPr>
        <p:spPr>
          <a:xfrm>
            <a:off x="3069184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 dirty="0"/>
              <a:t>Output</a:t>
            </a:r>
          </a:p>
        </p:txBody>
      </p:sp>
      <p:sp>
        <p:nvSpPr>
          <p:cNvPr id="4082" name="Shape 4082"/>
          <p:cNvSpPr/>
          <p:nvPr/>
        </p:nvSpPr>
        <p:spPr>
          <a:xfrm>
            <a:off x="5673733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83" name="Shape 4083"/>
          <p:cNvSpPr/>
          <p:nvPr/>
        </p:nvSpPr>
        <p:spPr>
          <a:xfrm>
            <a:off x="7869085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 dirty="0"/>
              <a:t>Output</a:t>
            </a:r>
          </a:p>
        </p:txBody>
      </p:sp>
      <p:sp>
        <p:nvSpPr>
          <p:cNvPr id="4084" name="Shape 4084"/>
          <p:cNvSpPr/>
          <p:nvPr/>
        </p:nvSpPr>
        <p:spPr>
          <a:xfrm>
            <a:off x="10473634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85" name="Shape 4085"/>
          <p:cNvSpPr/>
          <p:nvPr/>
        </p:nvSpPr>
        <p:spPr>
          <a:xfrm>
            <a:off x="12668987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4086" name="Shape 4086"/>
          <p:cNvSpPr/>
          <p:nvPr/>
        </p:nvSpPr>
        <p:spPr>
          <a:xfrm>
            <a:off x="4990141" y="6986953"/>
            <a:ext cx="4650118" cy="5790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200" dirty="0"/>
              <a:t>Trained on Edges → Images</a:t>
            </a:r>
          </a:p>
        </p:txBody>
      </p:sp>
      <p:pic>
        <p:nvPicPr>
          <p:cNvPr id="4087" name="input_13223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65367" y="1985846"/>
            <a:ext cx="2217190" cy="221719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88" name="input_13258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964212" y="2120025"/>
            <a:ext cx="2217190" cy="221719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89" name="input_798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997387" y="2120025"/>
            <a:ext cx="2217190" cy="221719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90" name="input_14971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65367" y="4465083"/>
            <a:ext cx="2217190" cy="221719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91" name="gt_14983.jp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9964212" y="4418145"/>
            <a:ext cx="2217190" cy="221719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4098" name="Group 4098"/>
          <p:cNvGrpSpPr/>
          <p:nvPr/>
        </p:nvGrpSpPr>
        <p:grpSpPr>
          <a:xfrm>
            <a:off x="2369062" y="1985845"/>
            <a:ext cx="12160925" cy="4696428"/>
            <a:chOff x="0" y="0"/>
            <a:chExt cx="20268207" cy="7827378"/>
          </a:xfrm>
        </p:grpSpPr>
        <p:pic>
          <p:nvPicPr>
            <p:cNvPr id="4092" name="L1cGAN_13223.jp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0" y="0"/>
              <a:ext cx="3695316" cy="369531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3" name="L1cGAN_13258.jp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16572892" y="22363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4" name="L1cGAN_798.jp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8442438" y="22363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5" name="L1cGAN_14971.jp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0" y="413206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6" name="L1cGAN_14983.jpg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16572892" y="413206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7" name="L1cGAN_15023.jpg"/>
            <p:cNvPicPr>
              <a:picLocks noChangeAspect="1"/>
            </p:cNvPicPr>
            <p:nvPr/>
          </p:nvPicPr>
          <p:blipFill>
            <a:blip r:embed="rId13">
              <a:extLst/>
            </a:blip>
            <a:stretch>
              <a:fillRect/>
            </a:stretch>
          </p:blipFill>
          <p:spPr>
            <a:xfrm>
              <a:off x="8442438" y="413206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4099" name="gt_15023.jpg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5225354" y="4418145"/>
            <a:ext cx="2217190" cy="2217190"/>
          </a:xfrm>
          <a:prstGeom prst="rect">
            <a:avLst/>
          </a:prstGeom>
          <a:ln w="12700">
            <a:miter lim="400000"/>
          </a:ln>
        </p:spPr>
      </p:pic>
      <p:sp>
        <p:nvSpPr>
          <p:cNvPr id="4100" name="Shape 4100"/>
          <p:cNvSpPr/>
          <p:nvPr/>
        </p:nvSpPr>
        <p:spPr>
          <a:xfrm>
            <a:off x="10096711" y="7614892"/>
            <a:ext cx="4549771" cy="4712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500" dirty="0"/>
              <a:t>Data from [</a:t>
            </a:r>
            <a:r>
              <a:rPr sz="2500" dirty="0" err="1"/>
              <a:t>Eitz</a:t>
            </a:r>
            <a:r>
              <a:rPr sz="2500" dirty="0"/>
              <a:t>, Hays, Alexa, 2012]</a:t>
            </a:r>
          </a:p>
        </p:txBody>
      </p:sp>
    </p:spTree>
    <p:extLst>
      <p:ext uri="{BB962C8B-B14F-4D97-AF65-F5344CB8AC3E}">
        <p14:creationId xmlns:p14="http://schemas.microsoft.com/office/powerpoint/2010/main" val="1735537019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1" grpId="0" animBg="1"/>
      <p:bldP spid="4083" grpId="0" animBg="1"/>
      <p:bldP spid="4085" grpId="0" animBg="1"/>
      <p:bldP spid="4098" grpId="0" animBg="1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38" name="Group 4138"/>
          <p:cNvGrpSpPr/>
          <p:nvPr/>
        </p:nvGrpSpPr>
        <p:grpSpPr>
          <a:xfrm>
            <a:off x="1194520" y="477469"/>
            <a:ext cx="5458726" cy="548226"/>
            <a:chOff x="0" y="-4414"/>
            <a:chExt cx="9097876" cy="913709"/>
          </a:xfrm>
        </p:grpSpPr>
        <p:sp>
          <p:nvSpPr>
            <p:cNvPr id="4136" name="Shape 4136"/>
            <p:cNvSpPr/>
            <p:nvPr/>
          </p:nvSpPr>
          <p:spPr>
            <a:xfrm>
              <a:off x="0" y="-4414"/>
              <a:ext cx="3387145" cy="9137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b="1"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rPr sz="3000" dirty="0">
                  <a:latin typeface="+mj-lt"/>
                </a:rPr>
                <a:t>#edges2cats</a:t>
              </a:r>
            </a:p>
          </p:txBody>
        </p:sp>
        <p:sp>
          <p:nvSpPr>
            <p:cNvPr id="4137" name="Shape 4137"/>
            <p:cNvSpPr/>
            <p:nvPr/>
          </p:nvSpPr>
          <p:spPr>
            <a:xfrm>
              <a:off x="4159880" y="21231"/>
              <a:ext cx="4937996" cy="86241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sz="4200"/>
              </a:lvl1pPr>
            </a:lstStyle>
            <a:p>
              <a:r>
                <a:rPr sz="2800" dirty="0"/>
                <a:t>[Christopher Hesse]</a:t>
              </a:r>
            </a:p>
          </p:txBody>
        </p:sp>
      </p:grpSp>
      <p:pic>
        <p:nvPicPr>
          <p:cNvPr id="4133" name="pasted-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60271" y="4409704"/>
            <a:ext cx="5916098" cy="2791733"/>
          </a:xfrm>
          <a:prstGeom prst="rect">
            <a:avLst/>
          </a:prstGeom>
          <a:ln w="12700">
            <a:miter lim="400000"/>
          </a:ln>
        </p:spPr>
      </p:pic>
      <p:sp>
        <p:nvSpPr>
          <p:cNvPr id="4139" name="Shape 4139"/>
          <p:cNvSpPr/>
          <p:nvPr/>
        </p:nvSpPr>
        <p:spPr>
          <a:xfrm>
            <a:off x="2324078" y="7314167"/>
            <a:ext cx="2588483" cy="5429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27431" rIns="27431"/>
          <a:lstStyle>
            <a:lvl1pPr defTabSz="1303363">
              <a:defRPr sz="3200"/>
            </a:lvl1pPr>
          </a:lstStyle>
          <a:p>
            <a:pPr algn="ctr"/>
            <a:r>
              <a:rPr sz="2800" dirty="0"/>
              <a:t>Ivy </a:t>
            </a:r>
            <a:r>
              <a:rPr sz="2800" dirty="0" err="1"/>
              <a:t>Tasi</a:t>
            </a:r>
            <a:r>
              <a:rPr sz="2800" dirty="0"/>
              <a:t> @</a:t>
            </a:r>
            <a:r>
              <a:rPr sz="2800" dirty="0" err="1"/>
              <a:t>ivymyt</a:t>
            </a:r>
            <a:endParaRPr sz="2800" dirty="0"/>
          </a:p>
        </p:txBody>
      </p:sp>
      <p:pic>
        <p:nvPicPr>
          <p:cNvPr id="4141" name="pasted-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618456" y="1265487"/>
            <a:ext cx="5999727" cy="2754875"/>
          </a:xfrm>
          <a:prstGeom prst="rect">
            <a:avLst/>
          </a:prstGeom>
          <a:ln w="12700">
            <a:miter lim="400000"/>
          </a:ln>
        </p:spPr>
      </p:pic>
      <p:sp>
        <p:nvSpPr>
          <p:cNvPr id="4142" name="Shape 4142"/>
          <p:cNvSpPr/>
          <p:nvPr/>
        </p:nvSpPr>
        <p:spPr>
          <a:xfrm>
            <a:off x="2324078" y="3965288"/>
            <a:ext cx="2588483" cy="5429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27431" rIns="27431"/>
          <a:lstStyle>
            <a:lvl1pPr defTabSz="1303363">
              <a:defRPr sz="3200"/>
            </a:lvl1pPr>
          </a:lstStyle>
          <a:p>
            <a:pPr algn="ctr"/>
            <a:r>
              <a:rPr sz="2800" dirty="0"/>
              <a:t>@</a:t>
            </a:r>
            <a:r>
              <a:rPr sz="2800" dirty="0" err="1"/>
              <a:t>gods_tail</a:t>
            </a:r>
            <a:endParaRPr sz="2800" dirty="0"/>
          </a:p>
        </p:txBody>
      </p:sp>
      <p:sp>
        <p:nvSpPr>
          <p:cNvPr id="13" name="Shape 4142"/>
          <p:cNvSpPr/>
          <p:nvPr/>
        </p:nvSpPr>
        <p:spPr>
          <a:xfrm>
            <a:off x="8859676" y="4689347"/>
            <a:ext cx="3422581" cy="5429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27431" rIns="27431"/>
          <a:lstStyle>
            <a:lvl1pPr defTabSz="1303363">
              <a:defRPr sz="3200"/>
            </a:lvl1pPr>
          </a:lstStyle>
          <a:p>
            <a:pPr algn="ctr"/>
            <a:r>
              <a:rPr lang="en-US" sz="2800" dirty="0"/>
              <a:t>@</a:t>
            </a:r>
            <a:r>
              <a:rPr lang="en-US" sz="2800" dirty="0" err="1"/>
              <a:t>matthematician</a:t>
            </a:r>
            <a:endParaRPr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8611344" y="7473853"/>
            <a:ext cx="5929700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3600" dirty="0"/>
              <a:t>https://affinelayer.com/pixsrv/</a:t>
            </a:r>
          </a:p>
        </p:txBody>
      </p:sp>
      <p:grpSp>
        <p:nvGrpSpPr>
          <p:cNvPr id="16" name="Group 15"/>
          <p:cNvGrpSpPr>
            <a:grpSpLocks noChangeAspect="1"/>
          </p:cNvGrpSpPr>
          <p:nvPr/>
        </p:nvGrpSpPr>
        <p:grpSpPr>
          <a:xfrm>
            <a:off x="7519644" y="5356474"/>
            <a:ext cx="6523112" cy="1940212"/>
            <a:chOff x="11860781" y="2996007"/>
            <a:chExt cx="11839406" cy="3521473"/>
          </a:xfrm>
        </p:grpSpPr>
        <p:pic>
          <p:nvPicPr>
            <p:cNvPr id="17" name="pasted-image.png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11860781" y="2996007"/>
              <a:ext cx="11839406" cy="2696520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8" name="Shape 4140"/>
            <p:cNvSpPr/>
            <p:nvPr/>
          </p:nvSpPr>
          <p:spPr>
            <a:xfrm>
              <a:off x="14299134" y="5612604"/>
              <a:ext cx="6962700" cy="904876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lIns="45719" rIns="45719"/>
            <a:lstStyle>
              <a:lvl1pPr defTabSz="1303363">
                <a:defRPr sz="3200"/>
              </a:lvl1pPr>
            </a:lstStyle>
            <a:p>
              <a:r>
                <a:rPr sz="2800" dirty="0" err="1"/>
                <a:t>Vitaly</a:t>
              </a:r>
              <a:r>
                <a:rPr sz="2800" dirty="0"/>
                <a:t> </a:t>
              </a:r>
              <a:r>
                <a:rPr sz="2800" dirty="0" err="1"/>
                <a:t>Vidmirov</a:t>
              </a:r>
              <a:r>
                <a:rPr sz="2800" dirty="0"/>
                <a:t> @</a:t>
              </a:r>
              <a:r>
                <a:rPr sz="2800" dirty="0" err="1"/>
                <a:t>vvid</a:t>
              </a:r>
              <a:endParaRPr sz="2800" dirty="0"/>
            </a:p>
          </p:txBody>
        </p:sp>
      </p:grpSp>
      <p:pic>
        <p:nvPicPr>
          <p:cNvPr id="15" name="cat_drawing">
            <a:hlinkClick r:id="" action="ppaction://media"/>
            <a:extLst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l="16336" t="17104" b="8241"/>
          <a:stretch/>
        </p:blipFill>
        <p:spPr>
          <a:xfrm>
            <a:off x="7450685" y="1265487"/>
            <a:ext cx="5961869" cy="3165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3732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476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  <p:bldLst>
      <p:bldP spid="4139" grpId="0" animBg="1"/>
      <p:bldP spid="1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72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7941" y="1730334"/>
            <a:ext cx="4768881" cy="476888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3973" name="pasted-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636552" y="1730359"/>
            <a:ext cx="4768881" cy="476888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974" name="Shape 3974"/>
          <p:cNvSpPr/>
          <p:nvPr/>
        </p:nvSpPr>
        <p:spPr>
          <a:xfrm>
            <a:off x="2049030" y="1185905"/>
            <a:ext cx="787074" cy="474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r>
              <a:rPr sz="2520"/>
              <a:t>Input</a:t>
            </a:r>
          </a:p>
        </p:txBody>
      </p:sp>
      <p:grpSp>
        <p:nvGrpSpPr>
          <p:cNvPr id="3977" name="Group 3977"/>
          <p:cNvGrpSpPr/>
          <p:nvPr/>
        </p:nvGrpSpPr>
        <p:grpSpPr>
          <a:xfrm>
            <a:off x="4930556" y="1185905"/>
            <a:ext cx="4768882" cy="5313362"/>
            <a:chOff x="0" y="-6362"/>
            <a:chExt cx="7948135" cy="8855602"/>
          </a:xfrm>
        </p:grpSpPr>
        <p:pic>
          <p:nvPicPr>
            <p:cNvPr id="3975" name="pasted-image-filtered.png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901105"/>
              <a:ext cx="7948135" cy="7948135"/>
            </a:xfrm>
            <a:prstGeom prst="rect">
              <a:avLst/>
            </a:prstGeom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sp>
          <p:nvSpPr>
            <p:cNvPr id="3976" name="Shape 3976"/>
            <p:cNvSpPr/>
            <p:nvPr/>
          </p:nvSpPr>
          <p:spPr>
            <a:xfrm>
              <a:off x="3081316" y="-6362"/>
              <a:ext cx="1712540" cy="79060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sz="4200"/>
              </a:lvl1pPr>
            </a:lstStyle>
            <a:p>
              <a:r>
                <a:rPr sz="2520"/>
                <a:t>Output</a:t>
              </a:r>
            </a:p>
          </p:txBody>
        </p:sp>
      </p:grpSp>
      <p:grpSp>
        <p:nvGrpSpPr>
          <p:cNvPr id="3980" name="Group 3980"/>
          <p:cNvGrpSpPr/>
          <p:nvPr/>
        </p:nvGrpSpPr>
        <p:grpSpPr>
          <a:xfrm>
            <a:off x="9783529" y="1185905"/>
            <a:ext cx="4768882" cy="5313312"/>
            <a:chOff x="0" y="-6362"/>
            <a:chExt cx="7948135" cy="8855518"/>
          </a:xfrm>
        </p:grpSpPr>
        <p:pic>
          <p:nvPicPr>
            <p:cNvPr id="3978" name="pasted-image-filtered.png"/>
            <p:cNvPicPr>
              <a:picLocks noChangeAspect="1"/>
            </p:cNvPicPr>
            <p:nvPr/>
          </p:nvPicPr>
          <p:blipFill>
            <a:blip r:embed="rId6">
              <a:extLst/>
            </a:blip>
            <a:srcRect/>
            <a:stretch>
              <a:fillRect/>
            </a:stretch>
          </p:blipFill>
          <p:spPr>
            <a:xfrm>
              <a:off x="0" y="901021"/>
              <a:ext cx="7948135" cy="7948135"/>
            </a:xfrm>
            <a:prstGeom prst="rect">
              <a:avLst/>
            </a:prstGeom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sp>
          <p:nvSpPr>
            <p:cNvPr id="3979" name="Shape 3979"/>
            <p:cNvSpPr/>
            <p:nvPr/>
          </p:nvSpPr>
          <p:spPr>
            <a:xfrm>
              <a:off x="2466703" y="-6362"/>
              <a:ext cx="2911478" cy="79060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sz="4200"/>
              </a:lvl1pPr>
            </a:lstStyle>
            <a:p>
              <a:r>
                <a:rPr sz="2520"/>
                <a:t>Groundtruth</a:t>
              </a:r>
            </a:p>
          </p:txBody>
        </p:sp>
      </p:grpSp>
      <p:grpSp>
        <p:nvGrpSpPr>
          <p:cNvPr id="3983" name="Group 3983"/>
          <p:cNvGrpSpPr/>
          <p:nvPr/>
        </p:nvGrpSpPr>
        <p:grpSpPr>
          <a:xfrm>
            <a:off x="230170" y="6681855"/>
            <a:ext cx="4517098" cy="1359925"/>
            <a:chOff x="0" y="329855"/>
            <a:chExt cx="7528495" cy="2266539"/>
          </a:xfrm>
        </p:grpSpPr>
        <p:sp>
          <p:nvSpPr>
            <p:cNvPr id="3981" name="Shape 3981"/>
            <p:cNvSpPr/>
            <p:nvPr/>
          </p:nvSpPr>
          <p:spPr>
            <a:xfrm>
              <a:off x="0" y="744666"/>
              <a:ext cx="4331097" cy="14369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pPr algn="l">
                <a:defRPr sz="4200"/>
              </a:pPr>
              <a:r>
                <a:rPr sz="2520"/>
                <a:t>Data from</a:t>
              </a:r>
            </a:p>
            <a:p>
              <a:pPr algn="l">
                <a:defRPr sz="4200"/>
              </a:pPr>
              <a:r>
                <a:rPr sz="2520"/>
                <a:t>[</a:t>
              </a:r>
              <a:r>
                <a:rPr sz="2520" u="sng">
                  <a:hlinkClick r:id="rId7"/>
                </a:rPr>
                <a:t>maps.google.com</a:t>
              </a:r>
              <a:r>
                <a:rPr sz="2520"/>
                <a:t>]</a:t>
              </a:r>
            </a:p>
          </p:txBody>
        </p:sp>
        <p:pic>
          <p:nvPicPr>
            <p:cNvPr id="3982" name="pasted-image.png"/>
            <p:cNvPicPr>
              <a:picLocks noChangeAspect="1"/>
            </p:cNvPicPr>
            <p:nvPr/>
          </p:nvPicPr>
          <p:blipFill>
            <a:blip r:embed="rId8">
              <a:extLst/>
            </a:blip>
            <a:srcRect/>
            <a:stretch>
              <a:fillRect/>
            </a:stretch>
          </p:blipFill>
          <p:spPr>
            <a:xfrm>
              <a:off x="5327653" y="329855"/>
              <a:ext cx="2200842" cy="226653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  <p:extLst>
      <p:ext uri="{BB962C8B-B14F-4D97-AF65-F5344CB8AC3E}">
        <p14:creationId xmlns:p14="http://schemas.microsoft.com/office/powerpoint/2010/main" val="908176211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77" grpId="0" animBg="1" advAuto="0"/>
      <p:bldP spid="3980" grpId="0" animBg="1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5" name="Shape 3925"/>
          <p:cNvSpPr/>
          <p:nvPr/>
        </p:nvSpPr>
        <p:spPr>
          <a:xfrm>
            <a:off x="5591822" y="375576"/>
            <a:ext cx="3135088" cy="8252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sz="4800"/>
              <a:t>BW → Color</a:t>
            </a:r>
          </a:p>
        </p:txBody>
      </p:sp>
      <p:sp>
        <p:nvSpPr>
          <p:cNvPr id="3926" name="Shape 3926"/>
          <p:cNvSpPr/>
          <p:nvPr/>
        </p:nvSpPr>
        <p:spPr>
          <a:xfrm>
            <a:off x="873831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3927" name="Shape 3927"/>
          <p:cNvSpPr/>
          <p:nvPr/>
        </p:nvSpPr>
        <p:spPr>
          <a:xfrm>
            <a:off x="3069184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3928" name="Shape 3928"/>
          <p:cNvSpPr/>
          <p:nvPr/>
        </p:nvSpPr>
        <p:spPr>
          <a:xfrm>
            <a:off x="5673733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3929" name="Shape 3929"/>
          <p:cNvSpPr/>
          <p:nvPr/>
        </p:nvSpPr>
        <p:spPr>
          <a:xfrm>
            <a:off x="7869085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3930" name="Shape 3930"/>
          <p:cNvSpPr/>
          <p:nvPr/>
        </p:nvSpPr>
        <p:spPr>
          <a:xfrm>
            <a:off x="10473634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3931" name="Shape 3931"/>
          <p:cNvSpPr/>
          <p:nvPr/>
        </p:nvSpPr>
        <p:spPr>
          <a:xfrm>
            <a:off x="12668987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pic>
        <p:nvPicPr>
          <p:cNvPr id="3932" name="pasted-image-filtered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7517" y="4589831"/>
            <a:ext cx="2307743" cy="2307742"/>
          </a:xfrm>
          <a:prstGeom prst="rect">
            <a:avLst/>
          </a:prstGeom>
          <a:ln w="12700">
            <a:miter lim="400000"/>
          </a:ln>
        </p:spPr>
      </p:pic>
      <p:pic>
        <p:nvPicPr>
          <p:cNvPr id="3933" name="pasted-image-filtered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995572" y="2077974"/>
            <a:ext cx="2307742" cy="2307742"/>
          </a:xfrm>
          <a:prstGeom prst="rect">
            <a:avLst/>
          </a:prstGeom>
          <a:ln w="12700">
            <a:miter lim="400000"/>
          </a:ln>
        </p:spPr>
      </p:pic>
      <p:pic>
        <p:nvPicPr>
          <p:cNvPr id="3934" name="pasted-image-filtered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995572" y="4589746"/>
            <a:ext cx="2307911" cy="2307912"/>
          </a:xfrm>
          <a:prstGeom prst="rect">
            <a:avLst/>
          </a:prstGeom>
          <a:ln w="12700">
            <a:miter lim="400000"/>
          </a:ln>
        </p:spPr>
      </p:pic>
      <p:pic>
        <p:nvPicPr>
          <p:cNvPr id="3935" name="pasted-image-filtered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9865057" y="2077890"/>
            <a:ext cx="2307912" cy="2307911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942" name="Group 3942"/>
          <p:cNvGrpSpPr/>
          <p:nvPr/>
        </p:nvGrpSpPr>
        <p:grpSpPr>
          <a:xfrm>
            <a:off x="2466559" y="2077889"/>
            <a:ext cx="12063095" cy="4819769"/>
            <a:chOff x="0" y="0"/>
            <a:chExt cx="20105157" cy="8032947"/>
          </a:xfrm>
        </p:grpSpPr>
        <p:pic>
          <p:nvPicPr>
            <p:cNvPr id="3936" name="pasted-image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10561" y="4186711"/>
              <a:ext cx="3846237" cy="384623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37" name="pasted-image.png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8123984" y="141"/>
              <a:ext cx="3846237" cy="384623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38" name="pasted-image.pn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8123702" y="4186427"/>
              <a:ext cx="3846520" cy="384652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39" name="pasted-image.pn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16239512" y="0"/>
              <a:ext cx="3846520" cy="384652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40" name="pasted-image.pn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0" y="0"/>
              <a:ext cx="3846519" cy="38465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41" name="45913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16258638" y="4186427"/>
              <a:ext cx="3846520" cy="384652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943" name="45913-filtered.jpe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9888154" y="4594423"/>
            <a:ext cx="2298727" cy="2298727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3944" name="pasted-image-filtered.png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127432" y="2077890"/>
            <a:ext cx="2307912" cy="2307911"/>
          </a:xfrm>
          <a:prstGeom prst="rect">
            <a:avLst/>
          </a:prstGeom>
          <a:ln w="12700">
            <a:miter lim="400000"/>
          </a:ln>
        </p:spPr>
      </p:pic>
      <p:sp>
        <p:nvSpPr>
          <p:cNvPr id="3945" name="Shape 3945"/>
          <p:cNvSpPr/>
          <p:nvPr/>
        </p:nvSpPr>
        <p:spPr>
          <a:xfrm>
            <a:off x="9912336" y="7568297"/>
            <a:ext cx="4091888" cy="4189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160"/>
              <a:t>Data from [Russakovsky et al. 2015]</a:t>
            </a:r>
          </a:p>
        </p:txBody>
      </p:sp>
    </p:spTree>
    <p:extLst>
      <p:ext uri="{BB962C8B-B14F-4D97-AF65-F5344CB8AC3E}">
        <p14:creationId xmlns:p14="http://schemas.microsoft.com/office/powerpoint/2010/main" val="2059856435"/>
      </p:ext>
    </p:extLst>
  </p:cSld>
  <p:clrMapOvr>
    <a:masterClrMapping/>
  </p:clrMapOvr>
  <p:transition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42" grpId="0" animBg="1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Life</a:t>
            </a:r>
            <a:r>
              <a:rPr lang="zh-CN" altLang="en-US" dirty="0" smtClean="0"/>
              <a:t> </a:t>
            </a:r>
            <a:r>
              <a:rPr lang="en-US" altLang="zh-CN" dirty="0" smtClean="0"/>
              <a:t>is</a:t>
            </a:r>
            <a:r>
              <a:rPr lang="zh-CN" altLang="en-US" dirty="0" smtClean="0"/>
              <a:t> </a:t>
            </a:r>
            <a:r>
              <a:rPr lang="en-US" altLang="zh-CN" dirty="0" smtClean="0"/>
              <a:t>good</a:t>
            </a:r>
            <a:r>
              <a:rPr lang="zh-CN" altLang="en-US" dirty="0" smtClean="0"/>
              <a:t> </a:t>
            </a:r>
            <a:r>
              <a:rPr lang="en-US" altLang="zh-CN" dirty="0" smtClean="0"/>
              <a:t>in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Deepland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6082990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No</a:t>
            </a:r>
            <a:r>
              <a:rPr lang="zh-CN" altLang="en-US" dirty="0" smtClean="0"/>
              <a:t> </a:t>
            </a:r>
            <a:r>
              <a:rPr lang="en-US" altLang="zh-CN" dirty="0" smtClean="0"/>
              <a:t>need</a:t>
            </a:r>
            <a:r>
              <a:rPr lang="zh-CN" altLang="en-US" dirty="0" smtClean="0"/>
              <a:t> </a:t>
            </a:r>
            <a:r>
              <a:rPr lang="en-US" altLang="zh-CN" dirty="0" smtClean="0"/>
              <a:t>to</a:t>
            </a:r>
            <a:r>
              <a:rPr lang="zh-CN" altLang="en-US" dirty="0" smtClean="0"/>
              <a:t> </a:t>
            </a:r>
            <a:r>
              <a:rPr lang="en-US" altLang="zh-CN" dirty="0" smtClean="0"/>
              <a:t>design</a:t>
            </a:r>
            <a:r>
              <a:rPr lang="zh-CN" altLang="en-US" dirty="0" smtClean="0"/>
              <a:t> </a:t>
            </a:r>
            <a:r>
              <a:rPr lang="en-US" altLang="zh-CN" dirty="0" smtClean="0"/>
              <a:t>algorithms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more.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r>
              <a:rPr lang="en-US" altLang="zh-CN" dirty="0" smtClean="0"/>
              <a:t>For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given</a:t>
            </a:r>
            <a:r>
              <a:rPr lang="zh-CN" altLang="en-US" dirty="0" smtClean="0"/>
              <a:t> </a:t>
            </a:r>
            <a:r>
              <a:rPr lang="en-US" altLang="zh-CN" dirty="0" smtClean="0"/>
              <a:t>problem,</a:t>
            </a:r>
            <a:r>
              <a:rPr lang="zh-CN" altLang="en-US" dirty="0" smtClean="0"/>
              <a:t> </a:t>
            </a:r>
            <a:r>
              <a:rPr lang="en-US" altLang="zh-CN" dirty="0" smtClean="0"/>
              <a:t>just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strike="sngStrike" dirty="0" smtClean="0"/>
              <a:t>design</a:t>
            </a:r>
            <a:r>
              <a:rPr lang="zh-CN" altLang="en-US" sz="4400" strike="sngStrike" dirty="0" smtClean="0"/>
              <a:t> </a:t>
            </a:r>
            <a:r>
              <a:rPr lang="en-US" altLang="zh-CN" sz="4400" strike="sngStrike" dirty="0" smtClean="0"/>
              <a:t>objective</a:t>
            </a:r>
            <a:r>
              <a:rPr lang="zh-CN" altLang="en-US" sz="4400" strike="sngStrike" dirty="0" smtClean="0"/>
              <a:t> </a:t>
            </a:r>
            <a:r>
              <a:rPr lang="en-US" altLang="zh-CN" sz="4400" strike="sngStrike" dirty="0" smtClean="0"/>
              <a:t>functions</a:t>
            </a:r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get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some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training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data</a:t>
            </a:r>
            <a:r>
              <a:rPr lang="zh-CN" altLang="en-US" sz="4400" dirty="0" smtClean="0"/>
              <a:t> </a:t>
            </a:r>
            <a:endParaRPr lang="en-US" altLang="zh-CN" sz="4400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train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networks</a:t>
            </a:r>
            <a:r>
              <a:rPr lang="zh-CN" altLang="en-US" sz="4400" dirty="0" smtClean="0"/>
              <a:t> </a:t>
            </a:r>
            <a:endParaRPr lang="en-US" altLang="zh-CN" sz="4400" dirty="0"/>
          </a:p>
        </p:txBody>
      </p:sp>
      <p:sp>
        <p:nvSpPr>
          <p:cNvPr id="4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557656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Life</a:t>
            </a:r>
            <a:r>
              <a:rPr lang="zh-CN" altLang="en-US" dirty="0" smtClean="0"/>
              <a:t> </a:t>
            </a:r>
            <a:r>
              <a:rPr lang="en-US" altLang="zh-CN" dirty="0" smtClean="0"/>
              <a:t>is</a:t>
            </a:r>
            <a:r>
              <a:rPr lang="zh-CN" altLang="en-US" dirty="0" smtClean="0"/>
              <a:t> </a:t>
            </a:r>
            <a:r>
              <a:rPr lang="en-US" altLang="zh-CN" dirty="0" smtClean="0"/>
              <a:t>good</a:t>
            </a:r>
            <a:r>
              <a:rPr lang="zh-CN" altLang="en-US" dirty="0" smtClean="0"/>
              <a:t> </a:t>
            </a:r>
            <a:r>
              <a:rPr lang="en-US" altLang="zh-CN" dirty="0" smtClean="0"/>
              <a:t>in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Deepland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6082990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No</a:t>
            </a:r>
            <a:r>
              <a:rPr lang="zh-CN" altLang="en-US" dirty="0" smtClean="0"/>
              <a:t> </a:t>
            </a:r>
            <a:r>
              <a:rPr lang="en-US" altLang="zh-CN" dirty="0" smtClean="0"/>
              <a:t>need</a:t>
            </a:r>
            <a:r>
              <a:rPr lang="zh-CN" altLang="en-US" dirty="0" smtClean="0"/>
              <a:t> </a:t>
            </a:r>
            <a:r>
              <a:rPr lang="en-US" altLang="zh-CN" dirty="0" smtClean="0"/>
              <a:t>to</a:t>
            </a:r>
            <a:r>
              <a:rPr lang="zh-CN" altLang="en-US" dirty="0" smtClean="0"/>
              <a:t> </a:t>
            </a:r>
            <a:r>
              <a:rPr lang="en-US" altLang="zh-CN" dirty="0" smtClean="0"/>
              <a:t>design</a:t>
            </a:r>
            <a:r>
              <a:rPr lang="zh-CN" altLang="en-US" dirty="0" smtClean="0"/>
              <a:t> </a:t>
            </a:r>
            <a:r>
              <a:rPr lang="en-US" altLang="zh-CN" dirty="0" smtClean="0"/>
              <a:t>algorithms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more.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r>
              <a:rPr lang="en-US" altLang="zh-CN" dirty="0" smtClean="0"/>
              <a:t>For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given</a:t>
            </a:r>
            <a:r>
              <a:rPr lang="zh-CN" altLang="en-US" dirty="0" smtClean="0"/>
              <a:t> </a:t>
            </a:r>
            <a:r>
              <a:rPr lang="en-US" altLang="zh-CN" dirty="0" smtClean="0"/>
              <a:t>problem,</a:t>
            </a:r>
            <a:r>
              <a:rPr lang="zh-CN" altLang="en-US" dirty="0" smtClean="0"/>
              <a:t> </a:t>
            </a:r>
            <a:r>
              <a:rPr lang="en-US" altLang="zh-CN" dirty="0" smtClean="0"/>
              <a:t>just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strike="sngStrike" dirty="0" smtClean="0"/>
              <a:t>design</a:t>
            </a:r>
            <a:r>
              <a:rPr lang="zh-CN" altLang="en-US" sz="4400" strike="sngStrike" dirty="0" smtClean="0"/>
              <a:t> </a:t>
            </a:r>
            <a:r>
              <a:rPr lang="en-US" altLang="zh-CN" sz="4400" strike="sngStrike" dirty="0" smtClean="0"/>
              <a:t>objective</a:t>
            </a:r>
            <a:r>
              <a:rPr lang="zh-CN" altLang="en-US" sz="4400" strike="sngStrike" dirty="0" smtClean="0"/>
              <a:t> </a:t>
            </a:r>
            <a:r>
              <a:rPr lang="en-US" altLang="zh-CN" sz="4400" strike="sngStrike" dirty="0" smtClean="0"/>
              <a:t>functions</a:t>
            </a:r>
          </a:p>
          <a:p>
            <a:pPr lvl="1">
              <a:buFont typeface="Wingdings" charset="2"/>
              <a:buChar char="ü"/>
            </a:pPr>
            <a:r>
              <a:rPr lang="en-US" altLang="zh-CN" sz="4400" b="1" dirty="0" smtClean="0"/>
              <a:t>get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some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training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data</a:t>
            </a:r>
            <a:r>
              <a:rPr lang="zh-CN" altLang="en-US" sz="4400" b="1" dirty="0" smtClean="0"/>
              <a:t> </a:t>
            </a:r>
            <a:endParaRPr lang="en-US" altLang="zh-CN" sz="4400" b="1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train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networks</a:t>
            </a:r>
            <a:r>
              <a:rPr lang="zh-CN" altLang="en-US" sz="4400" dirty="0" smtClean="0"/>
              <a:t> </a:t>
            </a:r>
            <a:endParaRPr lang="en-US" altLang="zh-CN" sz="4400" dirty="0"/>
          </a:p>
        </p:txBody>
      </p:sp>
      <p:sp>
        <p:nvSpPr>
          <p:cNvPr id="4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77732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770584" y="1253090"/>
            <a:ext cx="4205390" cy="7038173"/>
            <a:chOff x="1770584" y="1253090"/>
            <a:chExt cx="4205390" cy="7038173"/>
          </a:xfrm>
        </p:grpSpPr>
        <p:grpSp>
          <p:nvGrpSpPr>
            <p:cNvPr id="18" name="Group 189"/>
            <p:cNvGrpSpPr/>
            <p:nvPr/>
          </p:nvGrpSpPr>
          <p:grpSpPr>
            <a:xfrm>
              <a:off x="1770584" y="1856967"/>
              <a:ext cx="4205390" cy="1422426"/>
              <a:chOff x="0" y="0"/>
              <a:chExt cx="2721759" cy="852739"/>
            </a:xfrm>
          </p:grpSpPr>
          <p:pic>
            <p:nvPicPr>
              <p:cNvPr id="41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42" name="pasted-image.pdf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43" name="pasted-image.pdf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9" name="Group 193"/>
            <p:cNvGrpSpPr/>
            <p:nvPr/>
          </p:nvGrpSpPr>
          <p:grpSpPr>
            <a:xfrm>
              <a:off x="1770584" y="5150812"/>
              <a:ext cx="4205390" cy="1422426"/>
              <a:chOff x="0" y="0"/>
              <a:chExt cx="2721759" cy="852739"/>
            </a:xfrm>
          </p:grpSpPr>
          <p:pic>
            <p:nvPicPr>
              <p:cNvPr id="38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39" name="pasted-image.pdf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40" name="pasted-image.pdf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20" name="Group 197"/>
            <p:cNvGrpSpPr/>
            <p:nvPr/>
          </p:nvGrpSpPr>
          <p:grpSpPr>
            <a:xfrm>
              <a:off x="1770584" y="3473628"/>
              <a:ext cx="4205390" cy="1422426"/>
              <a:chOff x="0" y="0"/>
              <a:chExt cx="2721759" cy="852739"/>
            </a:xfrm>
          </p:grpSpPr>
          <p:pic>
            <p:nvPicPr>
              <p:cNvPr id="35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36" name="pasted-image.pdf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37" name="pasted-image.pdf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21" name="Shape 198"/>
            <p:cNvSpPr/>
            <p:nvPr/>
          </p:nvSpPr>
          <p:spPr>
            <a:xfrm rot="5400000">
              <a:off x="3485655" y="6981998"/>
              <a:ext cx="1591163" cy="10273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1437" tIns="71437" rIns="71437" bIns="71437" numCol="1" anchor="ctr">
              <a:noAutofit/>
            </a:bodyPr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  <p:pic>
          <p:nvPicPr>
            <p:cNvPr id="22" name="1.jpg"/>
            <p:cNvPicPr>
              <a:picLocks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910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3" name="2.jpg"/>
            <p:cNvPicPr>
              <a:picLocks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6678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4" name="3.jpg"/>
            <p:cNvPicPr>
              <a:picLocks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293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5" name="1.jpg"/>
            <p:cNvPicPr>
              <a:picLocks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507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6" name="2.jpg"/>
            <p:cNvPicPr>
              <a:picLocks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825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7" name="3.jpg"/>
            <p:cNvPicPr>
              <a:picLocks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5462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3" name="pasted-image.pdf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2614367" y="1274275"/>
              <a:ext cx="569061" cy="466059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34" name="pasted-image.pdf"/>
            <p:cNvPicPr>
              <a:picLocks noChangeAspect="1"/>
            </p:cNvPicPr>
            <p:nvPr/>
          </p:nvPicPr>
          <p:blipFill>
            <a:blip r:embed="rId13">
              <a:extLst/>
            </a:blip>
            <a:stretch>
              <a:fillRect/>
            </a:stretch>
          </p:blipFill>
          <p:spPr>
            <a:xfrm>
              <a:off x="4452480" y="1253090"/>
              <a:ext cx="529816" cy="508428"/>
            </a:xfrm>
            <a:prstGeom prst="rect">
              <a:avLst/>
            </a:prstGeom>
            <a:ln w="12700">
              <a:miter lim="400000"/>
            </a:ln>
          </p:spPr>
        </p:pic>
      </p:grpSp>
      <p:sp>
        <p:nvSpPr>
          <p:cNvPr id="2" name="TextBox 1"/>
          <p:cNvSpPr txBox="1"/>
          <p:nvPr/>
        </p:nvSpPr>
        <p:spPr>
          <a:xfrm>
            <a:off x="2795612" y="248396"/>
            <a:ext cx="21553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Paired</a:t>
            </a:r>
          </a:p>
        </p:txBody>
      </p:sp>
    </p:spTree>
    <p:extLst>
      <p:ext uri="{BB962C8B-B14F-4D97-AF65-F5344CB8AC3E}">
        <p14:creationId xmlns:p14="http://schemas.microsoft.com/office/powerpoint/2010/main" val="109130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7699189" y="6851104"/>
            <a:ext cx="5336629" cy="122926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>
                <a:solidFill>
                  <a:schemeClr val="tx1"/>
                </a:solidFill>
              </a:rPr>
              <a:t>- Expensive to collec</a:t>
            </a:r>
            <a:r>
              <a:rPr lang="en-US" altLang="zh-CN" sz="3200" dirty="0">
                <a:solidFill>
                  <a:schemeClr val="tx1"/>
                </a:solidFill>
              </a:rPr>
              <a:t>t pairs.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dirty="0">
                <a:solidFill>
                  <a:schemeClr val="tx1"/>
                </a:solidFill>
              </a:rPr>
              <a:t>- Impossible in many scenarios.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6316958" y="1010406"/>
            <a:ext cx="8101091" cy="2609049"/>
            <a:chOff x="6316958" y="1010406"/>
            <a:chExt cx="8101091" cy="2609049"/>
          </a:xfrm>
        </p:grpSpPr>
        <p:pic>
          <p:nvPicPr>
            <p:cNvPr id="29" name="pasted-image-filtered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0859183" y="1010406"/>
              <a:ext cx="3558866" cy="2059008"/>
            </a:xfrm>
            <a:prstGeom prst="rect">
              <a:avLst/>
            </a:prstGeom>
            <a:ln w="127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pic>
          <p:nvPicPr>
            <p:cNvPr id="30" name="pasted-image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6316958" y="1010406"/>
              <a:ext cx="3558865" cy="2059008"/>
            </a:xfrm>
            <a:prstGeom prst="rect">
              <a:avLst/>
            </a:prstGeom>
            <a:ln w="127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sp>
          <p:nvSpPr>
            <p:cNvPr id="4" name="Arrow: Right 3"/>
            <p:cNvSpPr/>
            <p:nvPr/>
          </p:nvSpPr>
          <p:spPr>
            <a:xfrm>
              <a:off x="10080917" y="1761948"/>
              <a:ext cx="581113" cy="555924"/>
            </a:xfrm>
            <a:prstGeom prst="rightArrow">
              <a:avLst/>
            </a:prstGeom>
            <a:solidFill>
              <a:schemeClr val="tx1"/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Box 5"/>
                <p:cNvSpPr txBox="1"/>
                <p:nvPr/>
              </p:nvSpPr>
              <p:spPr>
                <a:xfrm>
                  <a:off x="7321096" y="3034680"/>
                  <a:ext cx="5704960" cy="5847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3200" dirty="0"/>
                    <a:t>Label </a:t>
                  </a:r>
                  <a14:m>
                    <m:oMath xmlns:m="http://schemas.openxmlformats.org/officeDocument/2006/math">
                      <m:r>
                        <a:rPr lang="en-US" sz="3200" b="0" i="1" smtClean="0">
                          <a:latin typeface="Cambria Math" panose="02040503050406030204" pitchFamily="18" charset="0"/>
                        </a:rPr>
                        <m:t>↔</m:t>
                      </m:r>
                    </m:oMath>
                  </a14:m>
                  <a:r>
                    <a:rPr lang="en-US" sz="3200" dirty="0"/>
                    <a:t> photo: per-pixel labeling</a:t>
                  </a:r>
                </a:p>
              </p:txBody>
            </p:sp>
          </mc:Choice>
          <mc:Fallback xmlns="">
            <p:sp>
              <p:nvSpPr>
                <p:cNvPr id="6" name="TextBox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21096" y="3034680"/>
                  <a:ext cx="5704960" cy="584775"/>
                </a:xfrm>
                <a:prstGeom prst="rect">
                  <a:avLst/>
                </a:prstGeom>
                <a:blipFill>
                  <a:blip r:embed="rId5"/>
                  <a:stretch>
                    <a:fillRect l="-2778" t="-12500" r="-1496" b="-3437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6" name="Group 55"/>
          <p:cNvGrpSpPr/>
          <p:nvPr/>
        </p:nvGrpSpPr>
        <p:grpSpPr>
          <a:xfrm>
            <a:off x="1770584" y="1253090"/>
            <a:ext cx="4205390" cy="7038173"/>
            <a:chOff x="1770584" y="1253090"/>
            <a:chExt cx="4205390" cy="7038173"/>
          </a:xfrm>
        </p:grpSpPr>
        <p:grpSp>
          <p:nvGrpSpPr>
            <p:cNvPr id="57" name="Group 189"/>
            <p:cNvGrpSpPr/>
            <p:nvPr/>
          </p:nvGrpSpPr>
          <p:grpSpPr>
            <a:xfrm>
              <a:off x="1770584" y="1856967"/>
              <a:ext cx="4205390" cy="1422426"/>
              <a:chOff x="0" y="0"/>
              <a:chExt cx="2721759" cy="852739"/>
            </a:xfrm>
          </p:grpSpPr>
          <p:pic>
            <p:nvPicPr>
              <p:cNvPr id="75" name="pasted-image.pdf"/>
              <p:cNvPicPr>
                <a:picLocks noChangeAspect="1"/>
              </p:cNvPicPr>
              <p:nvPr/>
            </p:nvPicPr>
            <p:blipFill>
              <a:blip r:embed="rId6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6" name="pasted-image.pdf"/>
              <p:cNvPicPr>
                <a:picLocks noChangeAspect="1"/>
              </p:cNvPicPr>
              <p:nvPr/>
            </p:nvPicPr>
            <p:blipFill>
              <a:blip r:embed="rId7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7" name="pasted-image.pdf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58" name="Group 193"/>
            <p:cNvGrpSpPr/>
            <p:nvPr/>
          </p:nvGrpSpPr>
          <p:grpSpPr>
            <a:xfrm>
              <a:off x="1770584" y="5150812"/>
              <a:ext cx="4205390" cy="1422426"/>
              <a:chOff x="0" y="0"/>
              <a:chExt cx="2721759" cy="852739"/>
            </a:xfrm>
          </p:grpSpPr>
          <p:pic>
            <p:nvPicPr>
              <p:cNvPr id="72" name="pasted-image.pdf"/>
              <p:cNvPicPr>
                <a:picLocks noChangeAspect="1"/>
              </p:cNvPicPr>
              <p:nvPr/>
            </p:nvPicPr>
            <p:blipFill>
              <a:blip r:embed="rId6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3" name="pasted-image.pdf"/>
              <p:cNvPicPr>
                <a:picLocks noChangeAspect="1"/>
              </p:cNvPicPr>
              <p:nvPr/>
            </p:nvPicPr>
            <p:blipFill>
              <a:blip r:embed="rId7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4" name="pasted-image.pdf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59" name="Group 197"/>
            <p:cNvGrpSpPr/>
            <p:nvPr/>
          </p:nvGrpSpPr>
          <p:grpSpPr>
            <a:xfrm>
              <a:off x="1770584" y="3473628"/>
              <a:ext cx="4205390" cy="1422426"/>
              <a:chOff x="0" y="0"/>
              <a:chExt cx="2721759" cy="852739"/>
            </a:xfrm>
          </p:grpSpPr>
          <p:pic>
            <p:nvPicPr>
              <p:cNvPr id="69" name="pasted-image.pdf"/>
              <p:cNvPicPr>
                <a:picLocks noChangeAspect="1"/>
              </p:cNvPicPr>
              <p:nvPr/>
            </p:nvPicPr>
            <p:blipFill>
              <a:blip r:embed="rId6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0" name="pasted-image.pdf"/>
              <p:cNvPicPr>
                <a:picLocks noChangeAspect="1"/>
              </p:cNvPicPr>
              <p:nvPr/>
            </p:nvPicPr>
            <p:blipFill>
              <a:blip r:embed="rId7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1" name="pasted-image.pdf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60" name="Shape 198"/>
            <p:cNvSpPr/>
            <p:nvPr/>
          </p:nvSpPr>
          <p:spPr>
            <a:xfrm rot="5400000">
              <a:off x="3485655" y="6981998"/>
              <a:ext cx="1591163" cy="10273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1437" tIns="71437" rIns="71437" bIns="71437" numCol="1" anchor="ctr">
              <a:noAutofit/>
            </a:bodyPr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  <p:pic>
          <p:nvPicPr>
            <p:cNvPr id="61" name="1.jpg"/>
            <p:cNvPicPr>
              <a:picLocks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910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2" name="2.jpg"/>
            <p:cNvPicPr>
              <a:picLocks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6678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3" name="3.jpg"/>
            <p:cNvPicPr>
              <a:picLocks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293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4" name="1.jpg"/>
            <p:cNvPicPr>
              <a:picLocks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507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5" name="2.jpg"/>
            <p:cNvPicPr>
              <a:picLocks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825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6" name="3.jpg"/>
            <p:cNvPicPr>
              <a:picLocks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5462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7" name="pasted-image.pdf"/>
            <p:cNvPicPr>
              <a:picLocks noChangeAspect="1"/>
            </p:cNvPicPr>
            <p:nvPr/>
          </p:nvPicPr>
          <p:blipFill>
            <a:blip r:embed="rId15">
              <a:extLst/>
            </a:blip>
            <a:stretch>
              <a:fillRect/>
            </a:stretch>
          </p:blipFill>
          <p:spPr>
            <a:xfrm>
              <a:off x="2614367" y="1274275"/>
              <a:ext cx="569061" cy="466059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68" name="pasted-image.pdf"/>
            <p:cNvPicPr>
              <a:picLocks noChangeAspect="1"/>
            </p:cNvPicPr>
            <p:nvPr/>
          </p:nvPicPr>
          <p:blipFill>
            <a:blip r:embed="rId16">
              <a:extLst/>
            </a:blip>
            <a:stretch>
              <a:fillRect/>
            </a:stretch>
          </p:blipFill>
          <p:spPr>
            <a:xfrm>
              <a:off x="4452480" y="1253090"/>
              <a:ext cx="529816" cy="508428"/>
            </a:xfrm>
            <a:prstGeom prst="rect">
              <a:avLst/>
            </a:prstGeom>
            <a:ln w="12700">
              <a:miter lim="400000"/>
            </a:ln>
          </p:spPr>
        </p:pic>
      </p:grpSp>
      <p:sp>
        <p:nvSpPr>
          <p:cNvPr id="78" name="TextBox 77"/>
          <p:cNvSpPr txBox="1"/>
          <p:nvPr/>
        </p:nvSpPr>
        <p:spPr>
          <a:xfrm>
            <a:off x="2795612" y="248396"/>
            <a:ext cx="21553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Paired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6316958" y="3808448"/>
            <a:ext cx="8099241" cy="3030357"/>
            <a:chOff x="6316958" y="3808448"/>
            <a:chExt cx="8099241" cy="3030357"/>
          </a:xfrm>
        </p:grpSpPr>
        <p:grpSp>
          <p:nvGrpSpPr>
            <p:cNvPr id="8" name="Group 7"/>
            <p:cNvGrpSpPr/>
            <p:nvPr/>
          </p:nvGrpSpPr>
          <p:grpSpPr>
            <a:xfrm>
              <a:off x="6316958" y="3808448"/>
              <a:ext cx="8099241" cy="2322576"/>
              <a:chOff x="6316958" y="3970784"/>
              <a:chExt cx="8099241" cy="2322576"/>
            </a:xfrm>
          </p:grpSpPr>
          <p:sp>
            <p:nvSpPr>
              <p:cNvPr id="79" name="Arrow: Right 78"/>
              <p:cNvSpPr/>
              <p:nvPr/>
            </p:nvSpPr>
            <p:spPr>
              <a:xfrm>
                <a:off x="10072052" y="4854110"/>
                <a:ext cx="581113" cy="555924"/>
              </a:xfrm>
              <a:prstGeom prst="rightArrow">
                <a:avLst/>
              </a:prstGeom>
              <a:solidFill>
                <a:schemeClr val="tx1"/>
              </a:solidFill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80" name="Picture 2" descr="Image result for question mark square"/>
              <p:cNvPicPr>
                <a:picLocks noChangeArrowheads="1"/>
              </p:cNvPicPr>
              <p:nvPr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859183" y="3970784"/>
                <a:ext cx="3557016" cy="2322576"/>
              </a:xfrm>
              <a:prstGeom prst="rect">
                <a:avLst/>
              </a:prstGeom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1" name="pasted-image.png"/>
              <p:cNvPicPr>
                <a:picLocks/>
              </p:cNvPicPr>
              <p:nvPr/>
            </p:nvPicPr>
            <p:blipFill>
              <a:blip r:embed="rId1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16958" y="3972894"/>
                <a:ext cx="3557653" cy="231835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3" name="TextBox 82"/>
                <p:cNvSpPr txBox="1"/>
                <p:nvPr/>
              </p:nvSpPr>
              <p:spPr>
                <a:xfrm>
                  <a:off x="7478095" y="6254030"/>
                  <a:ext cx="5967724" cy="5847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zh-CN" sz="3200" dirty="0"/>
                    <a:t>Horse</a:t>
                  </a:r>
                  <a:r>
                    <a:rPr lang="en-US" sz="3200" dirty="0"/>
                    <a:t> </a:t>
                  </a:r>
                  <a14:m>
                    <m:oMath xmlns:m="http://schemas.openxmlformats.org/officeDocument/2006/math">
                      <m:r>
                        <a:rPr lang="en-US" sz="3200" b="0" i="1" smtClean="0">
                          <a:latin typeface="Cambria Math" panose="02040503050406030204" pitchFamily="18" charset="0"/>
                        </a:rPr>
                        <m:t>↔</m:t>
                      </m:r>
                    </m:oMath>
                  </a14:m>
                  <a:r>
                    <a:rPr lang="en-US" sz="3200" dirty="0"/>
                    <a:t> zebra: how to get zebras?</a:t>
                  </a:r>
                </a:p>
              </p:txBody>
            </p:sp>
          </mc:Choice>
          <mc:Fallback xmlns="">
            <p:sp>
              <p:nvSpPr>
                <p:cNvPr id="83" name="TextBox 8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478095" y="6254030"/>
                  <a:ext cx="5967724" cy="584775"/>
                </a:xfrm>
                <a:prstGeom prst="rect">
                  <a:avLst/>
                </a:prstGeom>
                <a:blipFill>
                  <a:blip r:embed="rId19"/>
                  <a:stretch>
                    <a:fillRect l="-2656" t="-12500" r="-1532" b="-3437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96324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asted-image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745017" y="4390868"/>
            <a:ext cx="143479" cy="340774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" name="Group 2"/>
          <p:cNvGrpSpPr/>
          <p:nvPr/>
        </p:nvGrpSpPr>
        <p:grpSpPr>
          <a:xfrm>
            <a:off x="9979496" y="1211717"/>
            <a:ext cx="2448272" cy="6912464"/>
            <a:chOff x="9979496" y="1211717"/>
            <a:chExt cx="2448272" cy="6912464"/>
          </a:xfrm>
        </p:grpSpPr>
        <p:pic>
          <p:nvPicPr>
            <p:cNvPr id="10" name="pasted-image.png"/>
            <p:cNvPicPr>
              <a:picLocks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67528" y="1803447"/>
              <a:ext cx="1828800" cy="143376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1" name="pasted-image.png"/>
            <p:cNvPicPr>
              <a:picLocks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67530" y="5037597"/>
              <a:ext cx="1828800" cy="143376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" name="pasted-image.png"/>
            <p:cNvPicPr>
              <a:picLocks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67528" y="3420938"/>
              <a:ext cx="1828800" cy="143376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3" name="pasted-image.pdf"/>
            <p:cNvPicPr>
              <a:picLocks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9979496" y="1707640"/>
              <a:ext cx="269011" cy="5608394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14" name="pasted-image.pdf"/>
            <p:cNvPicPr>
              <a:picLocks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12158757" y="1707640"/>
              <a:ext cx="269011" cy="5608394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5" name="Shape 183"/>
            <p:cNvSpPr/>
            <p:nvPr/>
          </p:nvSpPr>
          <p:spPr>
            <a:xfrm rot="5400000">
              <a:off x="10849449" y="6833895"/>
              <a:ext cx="1568097" cy="1012476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lIns="71437" tIns="71437" rIns="71437" bIns="71437" anchor="ctr"/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  <p:pic>
          <p:nvPicPr>
            <p:cNvPr id="32" name="pasted-image.pdf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10973212" y="1211717"/>
              <a:ext cx="417433" cy="417273"/>
            </a:xfrm>
            <a:prstGeom prst="rect">
              <a:avLst/>
            </a:prstGeom>
            <a:ln w="12700">
              <a:miter lim="400000"/>
            </a:ln>
          </p:spPr>
        </p:pic>
      </p:grpSp>
      <p:grpSp>
        <p:nvGrpSpPr>
          <p:cNvPr id="4" name="Group 3"/>
          <p:cNvGrpSpPr/>
          <p:nvPr/>
        </p:nvGrpSpPr>
        <p:grpSpPr>
          <a:xfrm>
            <a:off x="7171184" y="1211717"/>
            <a:ext cx="2448272" cy="6935530"/>
            <a:chOff x="7171184" y="1211717"/>
            <a:chExt cx="2448272" cy="6935530"/>
          </a:xfrm>
        </p:grpSpPr>
        <p:grpSp>
          <p:nvGrpSpPr>
            <p:cNvPr id="2" name="Group 1"/>
            <p:cNvGrpSpPr/>
            <p:nvPr/>
          </p:nvGrpSpPr>
          <p:grpSpPr>
            <a:xfrm>
              <a:off x="7171184" y="1211717"/>
              <a:ext cx="2448272" cy="6068999"/>
              <a:chOff x="7171184" y="1211717"/>
              <a:chExt cx="2448272" cy="6068999"/>
            </a:xfrm>
          </p:grpSpPr>
          <p:pic>
            <p:nvPicPr>
              <p:cNvPr id="5" name="pasted-image.png"/>
              <p:cNvPicPr>
                <a:picLocks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459860" y="3420938"/>
                <a:ext cx="1828800" cy="143376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6" name="pasted-image.pdf"/>
              <p:cNvPicPr>
                <a:picLocks/>
              </p:cNvPicPr>
              <p:nvPr/>
            </p:nvPicPr>
            <p:blipFill>
              <a:blip r:embed="rId7">
                <a:extLst/>
              </a:blip>
              <a:stretch>
                <a:fillRect/>
              </a:stretch>
            </p:blipFill>
            <p:spPr>
              <a:xfrm>
                <a:off x="7171184" y="1672322"/>
                <a:ext cx="269011" cy="5608394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7" name="pasted-image.pdf"/>
              <p:cNvPicPr>
                <a:picLocks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9350443" y="1672322"/>
                <a:ext cx="269013" cy="5608394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28" name="pasted-image.png"/>
              <p:cNvPicPr>
                <a:picLocks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459860" y="5037597"/>
                <a:ext cx="1828800" cy="143376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29" name="pasted-image.png"/>
              <p:cNvPicPr>
                <a:picLocks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459860" y="1803447"/>
                <a:ext cx="1828800" cy="143376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31" name="pasted-image.pdf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>
                <a:off x="8142352" y="1211717"/>
                <a:ext cx="463816" cy="417273"/>
              </a:xfrm>
              <a:prstGeom prst="rect">
                <a:avLst/>
              </a:prstGeom>
              <a:ln w="12700">
                <a:miter lim="400000"/>
              </a:ln>
            </p:spPr>
          </p:pic>
        </p:grpSp>
        <p:sp>
          <p:nvSpPr>
            <p:cNvPr id="46" name="Shape 198"/>
            <p:cNvSpPr/>
            <p:nvPr/>
          </p:nvSpPr>
          <p:spPr>
            <a:xfrm rot="5400000">
              <a:off x="8061548" y="6837982"/>
              <a:ext cx="1591163" cy="10273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1437" tIns="71437" rIns="71437" bIns="71437" numCol="1" anchor="ctr">
              <a:noAutofit/>
            </a:bodyPr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</p:grpSp>
      <p:sp>
        <p:nvSpPr>
          <p:cNvPr id="117" name="Shape 208"/>
          <p:cNvSpPr/>
          <p:nvPr/>
        </p:nvSpPr>
        <p:spPr>
          <a:xfrm flipV="1">
            <a:off x="6602561" y="1076757"/>
            <a:ext cx="2" cy="6366694"/>
          </a:xfrm>
          <a:prstGeom prst="line">
            <a:avLst/>
          </a:prstGeom>
          <a:ln w="57150">
            <a:solidFill>
              <a:schemeClr val="bg1">
                <a:lumMod val="65000"/>
              </a:schemeClr>
            </a:solidFill>
            <a:prstDash val="sysDot"/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grpSp>
        <p:nvGrpSpPr>
          <p:cNvPr id="118" name="Group 117"/>
          <p:cNvGrpSpPr/>
          <p:nvPr/>
        </p:nvGrpSpPr>
        <p:grpSpPr>
          <a:xfrm>
            <a:off x="1770584" y="1253090"/>
            <a:ext cx="4205390" cy="7038173"/>
            <a:chOff x="1770584" y="1253090"/>
            <a:chExt cx="4205390" cy="7038173"/>
          </a:xfrm>
        </p:grpSpPr>
        <p:grpSp>
          <p:nvGrpSpPr>
            <p:cNvPr id="119" name="Group 189"/>
            <p:cNvGrpSpPr/>
            <p:nvPr/>
          </p:nvGrpSpPr>
          <p:grpSpPr>
            <a:xfrm>
              <a:off x="1770584" y="1856967"/>
              <a:ext cx="4205390" cy="1422426"/>
              <a:chOff x="0" y="0"/>
              <a:chExt cx="2721759" cy="852739"/>
            </a:xfrm>
          </p:grpSpPr>
          <p:pic>
            <p:nvPicPr>
              <p:cNvPr id="137" name="pasted-image.pdf"/>
              <p:cNvPicPr>
                <a:picLocks noChangeAspect="1"/>
              </p:cNvPicPr>
              <p:nvPr/>
            </p:nvPicPr>
            <p:blipFill>
              <a:blip r:embed="rId14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8" name="pasted-image.pdf"/>
              <p:cNvPicPr>
                <a:picLocks noChangeAspect="1"/>
              </p:cNvPicPr>
              <p:nvPr/>
            </p:nvPicPr>
            <p:blipFill>
              <a:blip r:embed="rId15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9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20" name="Group 193"/>
            <p:cNvGrpSpPr/>
            <p:nvPr/>
          </p:nvGrpSpPr>
          <p:grpSpPr>
            <a:xfrm>
              <a:off x="1770584" y="5150812"/>
              <a:ext cx="4205390" cy="1422426"/>
              <a:chOff x="0" y="0"/>
              <a:chExt cx="2721759" cy="852739"/>
            </a:xfrm>
          </p:grpSpPr>
          <p:pic>
            <p:nvPicPr>
              <p:cNvPr id="134" name="pasted-image.pdf"/>
              <p:cNvPicPr>
                <a:picLocks noChangeAspect="1"/>
              </p:cNvPicPr>
              <p:nvPr/>
            </p:nvPicPr>
            <p:blipFill>
              <a:blip r:embed="rId14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5" name="pasted-image.pdf"/>
              <p:cNvPicPr>
                <a:picLocks noChangeAspect="1"/>
              </p:cNvPicPr>
              <p:nvPr/>
            </p:nvPicPr>
            <p:blipFill>
              <a:blip r:embed="rId15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6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21" name="Group 197"/>
            <p:cNvGrpSpPr/>
            <p:nvPr/>
          </p:nvGrpSpPr>
          <p:grpSpPr>
            <a:xfrm>
              <a:off x="1770584" y="3473628"/>
              <a:ext cx="4205390" cy="1422426"/>
              <a:chOff x="0" y="0"/>
              <a:chExt cx="2721759" cy="852739"/>
            </a:xfrm>
          </p:grpSpPr>
          <p:pic>
            <p:nvPicPr>
              <p:cNvPr id="131" name="pasted-image.pdf"/>
              <p:cNvPicPr>
                <a:picLocks noChangeAspect="1"/>
              </p:cNvPicPr>
              <p:nvPr/>
            </p:nvPicPr>
            <p:blipFill>
              <a:blip r:embed="rId14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2" name="pasted-image.pdf"/>
              <p:cNvPicPr>
                <a:picLocks noChangeAspect="1"/>
              </p:cNvPicPr>
              <p:nvPr/>
            </p:nvPicPr>
            <p:blipFill>
              <a:blip r:embed="rId15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3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122" name="Shape 198"/>
            <p:cNvSpPr/>
            <p:nvPr/>
          </p:nvSpPr>
          <p:spPr>
            <a:xfrm rot="5400000">
              <a:off x="3485655" y="6981998"/>
              <a:ext cx="1591163" cy="10273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1437" tIns="71437" rIns="71437" bIns="71437" numCol="1" anchor="ctr">
              <a:noAutofit/>
            </a:bodyPr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  <p:pic>
          <p:nvPicPr>
            <p:cNvPr id="123" name="1.jpg"/>
            <p:cNvPicPr>
              <a:picLocks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910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4" name="2.jpg"/>
            <p:cNvPicPr>
              <a:picLocks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6678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5" name="3.jpg"/>
            <p:cNvPicPr>
              <a:picLocks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293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6" name="1.jpg"/>
            <p:cNvPicPr>
              <a:picLocks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507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7" name="2.jpg"/>
            <p:cNvPicPr>
              <a:picLocks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825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8" name="3.jpg"/>
            <p:cNvPicPr>
              <a:picLocks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5462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9" name="pasted-image.pdf"/>
            <p:cNvPicPr>
              <a:picLocks noChangeAspect="1"/>
            </p:cNvPicPr>
            <p:nvPr/>
          </p:nvPicPr>
          <p:blipFill>
            <a:blip r:embed="rId22">
              <a:extLst/>
            </a:blip>
            <a:stretch>
              <a:fillRect/>
            </a:stretch>
          </p:blipFill>
          <p:spPr>
            <a:xfrm>
              <a:off x="2614367" y="1274275"/>
              <a:ext cx="569061" cy="466059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130" name="pasted-image.pdf"/>
            <p:cNvPicPr>
              <a:picLocks noChangeAspect="1"/>
            </p:cNvPicPr>
            <p:nvPr/>
          </p:nvPicPr>
          <p:blipFill>
            <a:blip r:embed="rId23">
              <a:extLst/>
            </a:blip>
            <a:stretch>
              <a:fillRect/>
            </a:stretch>
          </p:blipFill>
          <p:spPr>
            <a:xfrm>
              <a:off x="4452480" y="1253090"/>
              <a:ext cx="529816" cy="508428"/>
            </a:xfrm>
            <a:prstGeom prst="rect">
              <a:avLst/>
            </a:prstGeom>
            <a:ln w="12700">
              <a:miter lim="400000"/>
            </a:ln>
          </p:spPr>
        </p:pic>
      </p:grpSp>
      <p:sp>
        <p:nvSpPr>
          <p:cNvPr id="140" name="TextBox 139"/>
          <p:cNvSpPr txBox="1"/>
          <p:nvPr/>
        </p:nvSpPr>
        <p:spPr>
          <a:xfrm>
            <a:off x="2795612" y="248396"/>
            <a:ext cx="21553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Paired</a:t>
            </a:r>
          </a:p>
        </p:txBody>
      </p:sp>
      <p:sp>
        <p:nvSpPr>
          <p:cNvPr id="141" name="TextBox 140"/>
          <p:cNvSpPr txBox="1"/>
          <p:nvPr/>
        </p:nvSpPr>
        <p:spPr>
          <a:xfrm>
            <a:off x="8107288" y="248396"/>
            <a:ext cx="30759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Unpaired</a:t>
            </a:r>
          </a:p>
        </p:txBody>
      </p:sp>
    </p:spTree>
    <p:extLst>
      <p:ext uri="{BB962C8B-B14F-4D97-AF65-F5344CB8AC3E}">
        <p14:creationId xmlns:p14="http://schemas.microsoft.com/office/powerpoint/2010/main" val="1249887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986" y="2800581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mage result for question mark squar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986" y="702548"/>
            <a:ext cx="1947672" cy="19476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04" y="7024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4" name="Shape 3802"/>
          <p:cNvSpPr/>
          <p:nvPr/>
        </p:nvSpPr>
        <p:spPr>
          <a:xfrm>
            <a:off x="8021347" y="2788989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29" name="Shape 3827"/>
          <p:cNvSpPr/>
          <p:nvPr/>
        </p:nvSpPr>
        <p:spPr>
          <a:xfrm>
            <a:off x="1604751" y="2761289"/>
            <a:ext cx="3427532" cy="93745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511" extrusionOk="0">
                <a:moveTo>
                  <a:pt x="0" y="0"/>
                </a:moveTo>
                <a:cubicBezTo>
                  <a:pt x="2588" y="14810"/>
                  <a:pt x="9788" y="21600"/>
                  <a:pt x="21600" y="20369"/>
                </a:cubicBezTo>
              </a:path>
            </a:pathLst>
          </a:custGeom>
          <a:ln w="50800">
            <a:solidFill>
              <a:srgbClr val="000000"/>
            </a:solidFill>
            <a:custDash>
              <a:ds d="200000" sp="200000"/>
            </a:custDash>
            <a:miter lim="400000"/>
            <a:tailEnd type="stealth"/>
          </a:ln>
        </p:spPr>
        <p:txBody>
          <a:bodyPr/>
          <a:lstStyle/>
          <a:p>
            <a:endParaRPr sz="1740"/>
          </a:p>
        </p:txBody>
      </p:sp>
      <p:grpSp>
        <p:nvGrpSpPr>
          <p:cNvPr id="31" name="Group 3812"/>
          <p:cNvGrpSpPr/>
          <p:nvPr/>
        </p:nvGrpSpPr>
        <p:grpSpPr>
          <a:xfrm rot="5400000">
            <a:off x="6550278" y="2647794"/>
            <a:ext cx="2112254" cy="188413"/>
            <a:chOff x="0" y="0"/>
            <a:chExt cx="3520423" cy="314020"/>
          </a:xfrm>
        </p:grpSpPr>
        <p:sp>
          <p:nvSpPr>
            <p:cNvPr id="33" name="Shape 3809"/>
            <p:cNvSpPr/>
            <p:nvPr/>
          </p:nvSpPr>
          <p:spPr>
            <a:xfrm>
              <a:off x="0" y="26778"/>
              <a:ext cx="3520424" cy="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4" name="Shape 3810"/>
            <p:cNvSpPr/>
            <p:nvPr/>
          </p:nvSpPr>
          <p:spPr>
            <a:xfrm flipH="1">
              <a:off x="22704" y="0"/>
              <a:ext cx="1" cy="31402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42" name="Shape 3811"/>
            <p:cNvSpPr/>
            <p:nvPr/>
          </p:nvSpPr>
          <p:spPr>
            <a:xfrm>
              <a:off x="3500345" y="28400"/>
              <a:ext cx="1" cy="25722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8605972" y="1967235"/>
            <a:ext cx="1227374" cy="1643509"/>
            <a:chOff x="1698576" y="4114800"/>
            <a:chExt cx="2232248" cy="2395642"/>
          </a:xfrm>
        </p:grpSpPr>
        <p:grpSp>
          <p:nvGrpSpPr>
            <p:cNvPr id="45" name="Group 44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47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8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9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6" name="Rectangle 45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46" name="Rectangle 45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50" name="Shape 3594"/>
          <p:cNvSpPr/>
          <p:nvPr/>
        </p:nvSpPr>
        <p:spPr>
          <a:xfrm>
            <a:off x="2456111" y="5698976"/>
            <a:ext cx="9718179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pPr algn="ctr"/>
            <a:r>
              <a:rPr lang="en-US" sz="7200" dirty="0"/>
              <a:t>No input-output pairs!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198212765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29" grpId="0" animBg="1"/>
      <p:bldP spid="50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546" y="7025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04" y="7024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6" name="Shape 3594"/>
          <p:cNvSpPr/>
          <p:nvPr/>
        </p:nvSpPr>
        <p:spPr>
          <a:xfrm>
            <a:off x="10116452" y="1352207"/>
            <a:ext cx="4039508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lang="en-US" dirty="0">
                <a:solidFill>
                  <a:srgbClr val="00B050"/>
                </a:solidFill>
              </a:rPr>
              <a:t>Real!</a:t>
            </a:r>
            <a:endParaRPr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42268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546" y="7025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04" y="7024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6" name="Shape 3594"/>
          <p:cNvSpPr/>
          <p:nvPr/>
        </p:nvSpPr>
        <p:spPr>
          <a:xfrm>
            <a:off x="10116452" y="1352207"/>
            <a:ext cx="4039508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lang="en-US" dirty="0">
                <a:solidFill>
                  <a:srgbClr val="00B050"/>
                </a:solidFill>
              </a:rPr>
              <a:t>Real too!</a:t>
            </a:r>
            <a:endParaRPr dirty="0">
              <a:solidFill>
                <a:srgbClr val="00B050"/>
              </a:solidFill>
            </a:endParaRPr>
          </a:p>
        </p:txBody>
      </p:sp>
      <p:pic>
        <p:nvPicPr>
          <p:cNvPr id="24" name="pasted-image.png"/>
          <p:cNvPicPr>
            <a:picLocks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7" name="Shape 320"/>
          <p:cNvSpPr/>
          <p:nvPr/>
        </p:nvSpPr>
        <p:spPr>
          <a:xfrm>
            <a:off x="974908" y="4984440"/>
            <a:ext cx="11054984" cy="172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38099" tIns="38099" rIns="38099" bIns="38099" anchor="ctr">
            <a:spAutoFit/>
          </a:bodyPr>
          <a:lstStyle>
            <a:lvl1pPr defTabSz="1733973">
              <a:defRPr sz="5400"/>
            </a:lvl1pPr>
          </a:lstStyle>
          <a:p>
            <a:r>
              <a:rPr lang="en-US" dirty="0"/>
              <a:t>GANs doesn’t</a:t>
            </a:r>
            <a:r>
              <a:rPr dirty="0"/>
              <a:t> force output to correspond to input</a:t>
            </a:r>
          </a:p>
        </p:txBody>
      </p:sp>
      <p:sp>
        <p:nvSpPr>
          <p:cNvPr id="29" name="Shape 274"/>
          <p:cNvSpPr/>
          <p:nvPr/>
        </p:nvSpPr>
        <p:spPr>
          <a:xfrm>
            <a:off x="2018727" y="5567797"/>
            <a:ext cx="10592947" cy="6362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32146" tIns="32146" rIns="32146" bIns="32146" anchor="ctr">
            <a:spAutoFit/>
          </a:bodyPr>
          <a:lstStyle/>
          <a:p>
            <a:pPr defTabSz="1463126">
              <a:defRPr sz="4400"/>
            </a:pPr>
            <a:endParaRPr sz="3713" i="1" dirty="0"/>
          </a:p>
        </p:txBody>
      </p:sp>
    </p:spTree>
    <p:extLst>
      <p:ext uri="{BB962C8B-B14F-4D97-AF65-F5344CB8AC3E}">
        <p14:creationId xmlns:p14="http://schemas.microsoft.com/office/powerpoint/2010/main" val="175269380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521" y="3057050"/>
            <a:ext cx="1892808" cy="189280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482552" y="397653"/>
            <a:ext cx="1892808" cy="7168367"/>
            <a:chOff x="8110930" y="2539922"/>
            <a:chExt cx="1261872" cy="4778911"/>
          </a:xfrm>
        </p:grpSpPr>
        <p:pic>
          <p:nvPicPr>
            <p:cNvPr id="6" name="Picture 2" descr="https://taesung89.github.io/cyclegan/images/horse-to-zebra-supplemental/train_cherrypicked/real_A/horse2zebra_153_50_real_A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10930" y="4312853"/>
              <a:ext cx="1261559" cy="126155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https://taesung89.github.io/cyclegan/images/horse-to-zebra-supplemental/train_cherrypicked/real_A/horse2zebra_716_50_real_A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10930" y="2539922"/>
              <a:ext cx="1261872" cy="126187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6" descr="https://taesung89.github.io/cyclegan/images/horse-to-zebra-supplemental/train_cherrypicked/real_A/horse2zebra_263_50_real_A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10930" y="6056961"/>
              <a:ext cx="1261872" cy="126187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9" name="Straight Arrow Connector 8"/>
          <p:cNvCxnSpPr/>
          <p:nvPr/>
        </p:nvCxnSpPr>
        <p:spPr>
          <a:xfrm>
            <a:off x="3385977" y="1387529"/>
            <a:ext cx="1990631" cy="261592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7" idx="3"/>
            <a:endCxn id="4" idx="1"/>
          </p:cNvCxnSpPr>
          <p:nvPr/>
        </p:nvCxnSpPr>
        <p:spPr>
          <a:xfrm>
            <a:off x="3375125" y="4003454"/>
            <a:ext cx="1990397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8" idx="3"/>
            <a:endCxn id="4" idx="1"/>
          </p:cNvCxnSpPr>
          <p:nvPr/>
        </p:nvCxnSpPr>
        <p:spPr>
          <a:xfrm flipV="1">
            <a:off x="3375360" y="4003454"/>
            <a:ext cx="1990161" cy="261616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8251304" y="3576191"/>
            <a:ext cx="526817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400" dirty="0"/>
              <a:t>mode collapse!</a:t>
            </a:r>
          </a:p>
        </p:txBody>
      </p:sp>
    </p:spTree>
    <p:extLst>
      <p:ext uri="{BB962C8B-B14F-4D97-AF65-F5344CB8AC3E}">
        <p14:creationId xmlns:p14="http://schemas.microsoft.com/office/powerpoint/2010/main" val="15982453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asted-image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759180" y="4321856"/>
            <a:ext cx="107609" cy="25558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pasted-image.pdf"/>
          <p:cNvPicPr>
            <a:picLocks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28801" y="2335549"/>
            <a:ext cx="276563" cy="4846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pasted-image.pdf"/>
          <p:cNvPicPr>
            <a:picLocks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69242" y="2335549"/>
            <a:ext cx="276565" cy="4846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pasted-image.png"/>
          <p:cNvPicPr>
            <a:picLocks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581" y="5243843"/>
            <a:ext cx="1880143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" name="pasted-image.png"/>
          <p:cNvPicPr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9101" y="2448868"/>
            <a:ext cx="1880143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1" name="pasted-image.pdf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2830754" y="1970553"/>
            <a:ext cx="476837" cy="360610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Shape 198"/>
              <p:cNvSpPr/>
              <p:nvPr/>
            </p:nvSpPr>
            <p:spPr>
              <a:xfrm rot="5400000">
                <a:off x="2378104" y="6702382"/>
                <a:ext cx="1375094" cy="10562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3578" tIns="53578" rIns="53578" bIns="53578" numCol="1" anchor="ctr">
                <a:noAutofit/>
              </a:bodyPr>
              <a:lstStyle>
                <a:lvl1pPr defTabSz="821531">
                  <a:defRPr sz="4000">
                    <a:latin typeface="Adobe 繁黑體 Std B"/>
                    <a:ea typeface="Adobe 繁黑體 Std B"/>
                    <a:cs typeface="Adobe 繁黑體 Std B"/>
                    <a:sym typeface="Adobe 繁黑體 Std B"/>
                  </a:defRPr>
                </a:lvl1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7500" i="1">
                          <a:latin typeface="Cambria Math" charset="0"/>
                        </a:rPr>
                        <m:t>⋯</m:t>
                      </m:r>
                    </m:oMath>
                  </m:oMathPara>
                </a14:m>
                <a:endParaRPr sz="7500" dirty="0">
                  <a:latin typeface="Adobe Clean" panose="020B0503020404020204" pitchFamily="34" charset="0"/>
                </a:endParaRPr>
              </a:p>
            </p:txBody>
          </p:sp>
        </mc:Choice>
        <mc:Fallback xmlns="">
          <p:sp>
            <p:nvSpPr>
              <p:cNvPr id="14" name="Shape 1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549304" y="6702382"/>
                <a:ext cx="1375094" cy="1056210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1" name="Title 1"/>
          <p:cNvSpPr txBox="1">
            <a:spLocks/>
          </p:cNvSpPr>
          <p:nvPr/>
        </p:nvSpPr>
        <p:spPr>
          <a:xfrm>
            <a:off x="2254591" y="329567"/>
            <a:ext cx="10121221" cy="1363179"/>
          </a:xfrm>
          <a:prstGeom prst="rect">
            <a:avLst/>
          </a:prstGeom>
        </p:spPr>
        <p:txBody>
          <a:bodyPr vert="horz" lIns="71437" tIns="71437" rIns="71437" bIns="71437" rtlCol="0" anchor="ctr">
            <a:no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Cycle-Consistent</a:t>
            </a:r>
            <a:r>
              <a:rPr lang="zh-CN" altLang="en-US" sz="5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Adversarial</a:t>
            </a:r>
            <a:r>
              <a:rPr lang="zh-CN" altLang="en-US" sz="5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Networks</a:t>
            </a:r>
            <a:endParaRPr lang="en-US" sz="5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34" name="pasted-image.png"/>
          <p:cNvPicPr>
            <a:picLocks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579" y="3846715"/>
            <a:ext cx="1883664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6" name="pasted-image.png"/>
          <p:cNvPicPr>
            <a:picLocks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2448867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7" name="pasted-image.png"/>
          <p:cNvPicPr>
            <a:picLocks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5243842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8" name="pasted-image.png"/>
          <p:cNvPicPr>
            <a:picLocks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3846714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9" name="pasted-image.pdf"/>
          <p:cNvPicPr>
            <a:picLocks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907489" y="2335549"/>
            <a:ext cx="302939" cy="4862989"/>
          </a:xfrm>
          <a:prstGeom prst="rect">
            <a:avLst/>
          </a:prstGeom>
          <a:ln w="12700">
            <a:miter lim="400000"/>
          </a:ln>
        </p:spPr>
      </p:pic>
      <p:pic>
        <p:nvPicPr>
          <p:cNvPr id="40" name="pasted-image.pdf"/>
          <p:cNvPicPr>
            <a:picLocks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2124830" y="2335549"/>
            <a:ext cx="302939" cy="4862989"/>
          </a:xfrm>
          <a:prstGeom prst="rect">
            <a:avLst/>
          </a:prstGeom>
          <a:ln w="12700">
            <a:miter lim="400000"/>
          </a:ln>
        </p:spPr>
      </p:pic>
      <p:sp>
        <p:nvSpPr>
          <p:cNvPr id="43" name="Shape 1631"/>
          <p:cNvSpPr/>
          <p:nvPr/>
        </p:nvSpPr>
        <p:spPr>
          <a:xfrm>
            <a:off x="6272760" y="4372237"/>
            <a:ext cx="1786185" cy="3616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447"/>
          </a:p>
        </p:txBody>
      </p:sp>
      <p:grpSp>
        <p:nvGrpSpPr>
          <p:cNvPr id="46" name="Group 1565"/>
          <p:cNvGrpSpPr/>
          <p:nvPr/>
        </p:nvGrpSpPr>
        <p:grpSpPr>
          <a:xfrm>
            <a:off x="5139541" y="4445543"/>
            <a:ext cx="1022074" cy="1039321"/>
            <a:chOff x="0" y="0"/>
            <a:chExt cx="847528" cy="847528"/>
          </a:xfrm>
        </p:grpSpPr>
        <p:sp>
          <p:nvSpPr>
            <p:cNvPr id="47" name="Shape 1563"/>
            <p:cNvSpPr/>
            <p:nvPr/>
          </p:nvSpPr>
          <p:spPr>
            <a:xfrm>
              <a:off x="0" y="0"/>
              <a:ext cx="847529" cy="847529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3" tIns="42863" rIns="42863" bIns="42863" numCol="1" anchor="ctr">
              <a:noAutofit/>
            </a:bodyPr>
            <a:lstStyle/>
            <a:p>
              <a:pPr>
                <a:defRPr sz="2400"/>
              </a:pPr>
              <a:endParaRPr sz="2025"/>
            </a:p>
          </p:txBody>
        </p:sp>
        <p:pic>
          <p:nvPicPr>
            <p:cNvPr id="48" name="pasted-image.pdf"/>
            <p:cNvPicPr>
              <a:picLocks noChangeAspect="1"/>
            </p:cNvPicPr>
            <p:nvPr/>
          </p:nvPicPr>
          <p:blipFill>
            <a:blip r:embed="rId16">
              <a:extLst/>
            </a:blip>
            <a:stretch>
              <a:fillRect/>
            </a:stretch>
          </p:blipFill>
          <p:spPr>
            <a:xfrm>
              <a:off x="233264" y="265014"/>
              <a:ext cx="381001" cy="3175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49" name="Group 1568"/>
          <p:cNvGrpSpPr/>
          <p:nvPr/>
        </p:nvGrpSpPr>
        <p:grpSpPr>
          <a:xfrm>
            <a:off x="8169768" y="4445543"/>
            <a:ext cx="1022074" cy="1039321"/>
            <a:chOff x="0" y="0"/>
            <a:chExt cx="847528" cy="847528"/>
          </a:xfrm>
        </p:grpSpPr>
        <p:sp>
          <p:nvSpPr>
            <p:cNvPr id="50" name="Shape 1566"/>
            <p:cNvSpPr/>
            <p:nvPr/>
          </p:nvSpPr>
          <p:spPr>
            <a:xfrm>
              <a:off x="0" y="0"/>
              <a:ext cx="847529" cy="847529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3" tIns="42863" rIns="42863" bIns="42863" numCol="1" anchor="ctr">
              <a:noAutofit/>
            </a:bodyPr>
            <a:lstStyle/>
            <a:p>
              <a:pPr>
                <a:defRPr sz="2400"/>
              </a:pPr>
              <a:endParaRPr sz="2025"/>
            </a:p>
          </p:txBody>
        </p:sp>
        <p:pic>
          <p:nvPicPr>
            <p:cNvPr id="51" name="pasted-image.pdf"/>
            <p:cNvPicPr>
              <a:picLocks noChangeAspect="1"/>
            </p:cNvPicPr>
            <p:nvPr/>
          </p:nvPicPr>
          <p:blipFill>
            <a:blip r:embed="rId17">
              <a:extLst/>
            </a:blip>
            <a:stretch>
              <a:fillRect/>
            </a:stretch>
          </p:blipFill>
          <p:spPr>
            <a:xfrm>
              <a:off x="252314" y="265014"/>
              <a:ext cx="342901" cy="3175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52" name="pasted-image.pdf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>
            <a:off x="8294152" y="6296304"/>
            <a:ext cx="781092" cy="482793"/>
          </a:xfrm>
          <a:prstGeom prst="rect">
            <a:avLst/>
          </a:prstGeom>
          <a:ln w="12700">
            <a:miter lim="400000"/>
          </a:ln>
        </p:spPr>
      </p:pic>
      <p:cxnSp>
        <p:nvCxnSpPr>
          <p:cNvPr id="53" name="Straight Arrow Connector 52"/>
          <p:cNvCxnSpPr/>
          <p:nvPr/>
        </p:nvCxnSpPr>
        <p:spPr>
          <a:xfrm>
            <a:off x="8680806" y="5535610"/>
            <a:ext cx="3892" cy="66742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Shape 198"/>
              <p:cNvSpPr/>
              <p:nvPr/>
            </p:nvSpPr>
            <p:spPr>
              <a:xfrm rot="5400000">
                <a:off x="10474572" y="6702382"/>
                <a:ext cx="1375094" cy="10562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3578" tIns="53578" rIns="53578" bIns="53578" numCol="1" anchor="ctr">
                <a:noAutofit/>
              </a:bodyPr>
              <a:lstStyle>
                <a:lvl1pPr defTabSz="821531">
                  <a:defRPr sz="4000">
                    <a:latin typeface="Adobe 繁黑體 Std B"/>
                    <a:ea typeface="Adobe 繁黑體 Std B"/>
                    <a:cs typeface="Adobe 繁黑體 Std B"/>
                    <a:sym typeface="Adobe 繁黑體 Std B"/>
                  </a:defRPr>
                </a:lvl1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7500" i="1">
                          <a:latin typeface="Cambria Math" charset="0"/>
                        </a:rPr>
                        <m:t>⋯</m:t>
                      </m:r>
                    </m:oMath>
                  </m:oMathPara>
                </a14:m>
                <a:endParaRPr sz="7500" dirty="0">
                  <a:latin typeface="Adobe Clean" panose="020B0503020404020204" pitchFamily="34" charset="0"/>
                </a:endParaRPr>
              </a:p>
            </p:txBody>
          </p:sp>
        </mc:Choice>
        <mc:Fallback xmlns="">
          <p:sp>
            <p:nvSpPr>
              <p:cNvPr id="30" name="Shape 1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8645772" y="6702382"/>
                <a:ext cx="1375094" cy="1056210"/>
              </a:xfrm>
              <a:prstGeom prst="rect">
                <a:avLst/>
              </a:prstGeom>
              <a:blipFill rotWithShape="0">
                <a:blip r:embed="rId20"/>
                <a:stretch>
                  <a:fillRect/>
                </a:stretch>
              </a:blipFill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2" name="pasted-image.pdf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927080" y="1969349"/>
            <a:ext cx="470081" cy="361814"/>
          </a:xfrm>
          <a:prstGeom prst="rect">
            <a:avLst/>
          </a:prstGeom>
          <a:ln w="12700">
            <a:miter lim="400000"/>
          </a:ln>
        </p:spPr>
      </p:pic>
      <p:sp>
        <p:nvSpPr>
          <p:cNvPr id="28" name="TextBox 27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7004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865"/>
    </mc:Choice>
    <mc:Fallback xmlns="">
      <p:transition spd="slow" advTm="23865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/>
          <p:cNvSpPr txBox="1">
            <a:spLocks/>
          </p:cNvSpPr>
          <p:nvPr/>
        </p:nvSpPr>
        <p:spPr>
          <a:xfrm>
            <a:off x="2254591" y="329567"/>
            <a:ext cx="10121221" cy="1363179"/>
          </a:xfrm>
          <a:prstGeom prst="rect">
            <a:avLst/>
          </a:prstGeom>
        </p:spPr>
        <p:txBody>
          <a:bodyPr vert="horz" lIns="71437" tIns="71437" rIns="71437" bIns="71437" rtlCol="0" anchor="ctr">
            <a:norm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Cycle-Consistent</a:t>
            </a:r>
            <a:r>
              <a:rPr lang="zh-CN" altLang="en-US" sz="5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Adversarial</a:t>
            </a:r>
            <a:r>
              <a:rPr lang="zh-CN" altLang="en-US" sz="5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Networks</a:t>
            </a:r>
            <a:endParaRPr lang="en-US" sz="5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028" name="Picture 4" descr="Image result for british man clipart">
            <a:extLst>
              <a:ext uri="{FF2B5EF4-FFF2-40B4-BE49-F238E27FC236}">
                <a16:creationId xmlns:a16="http://schemas.microsoft.com/office/drawing/2014/main" xmlns="" id="{6D1B4CD3-BCD6-4D19-9118-0C87A9CA2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856" y="2593570"/>
            <a:ext cx="1619249" cy="180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french man clipart">
            <a:extLst>
              <a:ext uri="{FF2B5EF4-FFF2-40B4-BE49-F238E27FC236}">
                <a16:creationId xmlns:a16="http://schemas.microsoft.com/office/drawing/2014/main" xmlns="" id="{3E5FCC76-17EA-410F-AAF2-458E737C6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110" y="2593569"/>
            <a:ext cx="1613347" cy="171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BA71290-643C-41FB-9330-3CCD86EC6BEF}"/>
              </a:ext>
            </a:extLst>
          </p:cNvPr>
          <p:cNvSpPr txBox="1"/>
          <p:nvPr/>
        </p:nvSpPr>
        <p:spPr>
          <a:xfrm>
            <a:off x="5761218" y="6779097"/>
            <a:ext cx="3107967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[Mark Twain, 1903]</a:t>
            </a:r>
          </a:p>
        </p:txBody>
      </p:sp>
      <p:sp>
        <p:nvSpPr>
          <p:cNvPr id="48" name="Shape 1631"/>
          <p:cNvSpPr/>
          <p:nvPr/>
        </p:nvSpPr>
        <p:spPr>
          <a:xfrm>
            <a:off x="6272760" y="4372237"/>
            <a:ext cx="1786185" cy="3616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447"/>
          </a:p>
        </p:txBody>
      </p:sp>
      <p:sp>
        <p:nvSpPr>
          <p:cNvPr id="49" name="Shape 1632"/>
          <p:cNvSpPr/>
          <p:nvPr/>
        </p:nvSpPr>
        <p:spPr>
          <a:xfrm>
            <a:off x="6272760" y="5090092"/>
            <a:ext cx="1786185" cy="3616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headEnd type="stealth"/>
          </a:ln>
        </p:spPr>
        <p:txBody>
          <a:bodyPr/>
          <a:lstStyle/>
          <a:p>
            <a:endParaRPr sz="2447"/>
          </a:p>
        </p:txBody>
      </p:sp>
      <p:grpSp>
        <p:nvGrpSpPr>
          <p:cNvPr id="50" name="Group 1565"/>
          <p:cNvGrpSpPr/>
          <p:nvPr/>
        </p:nvGrpSpPr>
        <p:grpSpPr>
          <a:xfrm>
            <a:off x="5139541" y="4445543"/>
            <a:ext cx="1022074" cy="1039321"/>
            <a:chOff x="0" y="0"/>
            <a:chExt cx="847528" cy="847528"/>
          </a:xfrm>
        </p:grpSpPr>
        <p:sp>
          <p:nvSpPr>
            <p:cNvPr id="51" name="Shape 1563"/>
            <p:cNvSpPr/>
            <p:nvPr/>
          </p:nvSpPr>
          <p:spPr>
            <a:xfrm>
              <a:off x="0" y="0"/>
              <a:ext cx="847529" cy="847529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3" tIns="42863" rIns="42863" bIns="42863" numCol="1" anchor="ctr">
              <a:noAutofit/>
            </a:bodyPr>
            <a:lstStyle/>
            <a:p>
              <a:pPr>
                <a:defRPr sz="2400"/>
              </a:pPr>
              <a:endParaRPr sz="2025"/>
            </a:p>
          </p:txBody>
        </p:sp>
        <p:pic>
          <p:nvPicPr>
            <p:cNvPr id="52" name="pasted-image.pd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233264" y="265014"/>
              <a:ext cx="381001" cy="3175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53" name="Group 1568"/>
          <p:cNvGrpSpPr/>
          <p:nvPr/>
        </p:nvGrpSpPr>
        <p:grpSpPr>
          <a:xfrm>
            <a:off x="8169768" y="4445543"/>
            <a:ext cx="1022074" cy="1039321"/>
            <a:chOff x="0" y="0"/>
            <a:chExt cx="847528" cy="847528"/>
          </a:xfrm>
        </p:grpSpPr>
        <p:sp>
          <p:nvSpPr>
            <p:cNvPr id="54" name="Shape 1566"/>
            <p:cNvSpPr/>
            <p:nvPr/>
          </p:nvSpPr>
          <p:spPr>
            <a:xfrm>
              <a:off x="0" y="0"/>
              <a:ext cx="847529" cy="847529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3" tIns="42863" rIns="42863" bIns="42863" numCol="1" anchor="ctr">
              <a:noAutofit/>
            </a:bodyPr>
            <a:lstStyle/>
            <a:p>
              <a:pPr>
                <a:defRPr sz="2400"/>
              </a:pPr>
              <a:endParaRPr sz="2025"/>
            </a:p>
          </p:txBody>
        </p:sp>
        <p:pic>
          <p:nvPicPr>
            <p:cNvPr id="58" name="pasted-image.pdf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252314" y="265014"/>
              <a:ext cx="342901" cy="3175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65" name="pasted-image.pdf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8294152" y="6296304"/>
            <a:ext cx="781092" cy="482793"/>
          </a:xfrm>
          <a:prstGeom prst="rect">
            <a:avLst/>
          </a:prstGeom>
          <a:ln w="12700">
            <a:miter lim="400000"/>
          </a:ln>
        </p:spPr>
      </p:pic>
      <p:cxnSp>
        <p:nvCxnSpPr>
          <p:cNvPr id="66" name="Straight Arrow Connector 65"/>
          <p:cNvCxnSpPr/>
          <p:nvPr/>
        </p:nvCxnSpPr>
        <p:spPr>
          <a:xfrm>
            <a:off x="8680806" y="5535610"/>
            <a:ext cx="3892" cy="66742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asted-image.pdf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759180" y="4321856"/>
            <a:ext cx="107609" cy="255581"/>
          </a:xfrm>
          <a:prstGeom prst="rect">
            <a:avLst/>
          </a:prstGeom>
          <a:ln w="12700">
            <a:miter lim="400000"/>
          </a:ln>
        </p:spPr>
      </p:pic>
      <p:pic>
        <p:nvPicPr>
          <p:cNvPr id="34" name="pasted-image.pdf"/>
          <p:cNvPicPr>
            <a:picLocks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828801" y="2335549"/>
            <a:ext cx="276563" cy="4846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35" name="pasted-image.pdf"/>
          <p:cNvPicPr>
            <a:picLocks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4069242" y="2335549"/>
            <a:ext cx="276565" cy="4846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36" name="pasted-image.png"/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581" y="5243843"/>
            <a:ext cx="1880143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7" name="pasted-image.png"/>
          <p:cNvPicPr>
            <a:picLocks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9101" y="2448868"/>
            <a:ext cx="1880143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8" name="pasted-image.pdf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2830754" y="1970553"/>
            <a:ext cx="476837" cy="360610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5" name="Shape 198"/>
              <p:cNvSpPr/>
              <p:nvPr/>
            </p:nvSpPr>
            <p:spPr>
              <a:xfrm rot="5400000">
                <a:off x="2378104" y="6702382"/>
                <a:ext cx="1375094" cy="10562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3578" tIns="53578" rIns="53578" bIns="53578" numCol="1" anchor="ctr">
                <a:noAutofit/>
              </a:bodyPr>
              <a:lstStyle>
                <a:lvl1pPr defTabSz="821531">
                  <a:defRPr sz="4000">
                    <a:latin typeface="Adobe 繁黑體 Std B"/>
                    <a:ea typeface="Adobe 繁黑體 Std B"/>
                    <a:cs typeface="Adobe 繁黑體 Std B"/>
                    <a:sym typeface="Adobe 繁黑體 Std B"/>
                  </a:defRPr>
                </a:lvl1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7500" i="1">
                          <a:latin typeface="Cambria Math" charset="0"/>
                        </a:rPr>
                        <m:t>⋯</m:t>
                      </m:r>
                    </m:oMath>
                  </m:oMathPara>
                </a14:m>
                <a:endParaRPr sz="7500" dirty="0">
                  <a:latin typeface="Adobe Clean" panose="020B0503020404020204" pitchFamily="34" charset="0"/>
                </a:endParaRPr>
              </a:p>
            </p:txBody>
          </p:sp>
        </mc:Choice>
        <mc:Fallback xmlns="">
          <p:sp>
            <p:nvSpPr>
              <p:cNvPr id="45" name="Shape 1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549304" y="6702382"/>
                <a:ext cx="1375094" cy="1056210"/>
              </a:xfrm>
              <a:prstGeom prst="rect">
                <a:avLst/>
              </a:prstGeom>
              <a:blipFill rotWithShape="0">
                <a:blip r:embed="rId16"/>
                <a:stretch>
                  <a:fillRect/>
                </a:stretch>
              </a:blipFill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5" name="pasted-image.png"/>
          <p:cNvPicPr>
            <a:picLocks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579" y="3846715"/>
            <a:ext cx="1883664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7" name="pasted-image.png"/>
          <p:cNvPicPr>
            <a:picLocks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2448867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9" name="pasted-image.png"/>
          <p:cNvPicPr>
            <a:picLocks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5243842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0" name="pasted-image.png"/>
          <p:cNvPicPr>
            <a:picLocks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3846714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1" name="pasted-image.pdf"/>
          <p:cNvPicPr>
            <a:picLocks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9907489" y="2335549"/>
            <a:ext cx="302939" cy="4862989"/>
          </a:xfrm>
          <a:prstGeom prst="rect">
            <a:avLst/>
          </a:prstGeom>
          <a:ln w="12700">
            <a:miter lim="400000"/>
          </a:ln>
        </p:spPr>
      </p:pic>
      <p:pic>
        <p:nvPicPr>
          <p:cNvPr id="62" name="pasted-image.pdf"/>
          <p:cNvPicPr>
            <a:picLocks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2124830" y="2335549"/>
            <a:ext cx="302939" cy="4862989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3" name="Shape 198"/>
              <p:cNvSpPr/>
              <p:nvPr/>
            </p:nvSpPr>
            <p:spPr>
              <a:xfrm rot="5400000">
                <a:off x="10474572" y="6702382"/>
                <a:ext cx="1375094" cy="10562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3578" tIns="53578" rIns="53578" bIns="53578" numCol="1" anchor="ctr">
                <a:noAutofit/>
              </a:bodyPr>
              <a:lstStyle>
                <a:lvl1pPr defTabSz="821531">
                  <a:defRPr sz="4000">
                    <a:latin typeface="Adobe 繁黑體 Std B"/>
                    <a:ea typeface="Adobe 繁黑體 Std B"/>
                    <a:cs typeface="Adobe 繁黑體 Std B"/>
                    <a:sym typeface="Adobe 繁黑體 Std B"/>
                  </a:defRPr>
                </a:lvl1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7500" i="1">
                          <a:latin typeface="Cambria Math" charset="0"/>
                        </a:rPr>
                        <m:t>⋯</m:t>
                      </m:r>
                    </m:oMath>
                  </m:oMathPara>
                </a14:m>
                <a:endParaRPr sz="7500" dirty="0">
                  <a:latin typeface="Adobe Clean" panose="020B0503020404020204" pitchFamily="34" charset="0"/>
                </a:endParaRPr>
              </a:p>
            </p:txBody>
          </p:sp>
        </mc:Choice>
        <mc:Fallback xmlns="">
          <p:sp>
            <p:nvSpPr>
              <p:cNvPr id="63" name="Shape 1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8645772" y="6702382"/>
                <a:ext cx="1375094" cy="1056210"/>
              </a:xfrm>
              <a:prstGeom prst="rect">
                <a:avLst/>
              </a:prstGeom>
              <a:blipFill rotWithShape="0">
                <a:blip r:embed="rId22"/>
                <a:stretch>
                  <a:fillRect/>
                </a:stretch>
              </a:blipFill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4" name="pasted-image.pdf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>
            <a:off x="10927080" y="1969349"/>
            <a:ext cx="470081" cy="361814"/>
          </a:xfrm>
          <a:prstGeom prst="rect">
            <a:avLst/>
          </a:prstGeom>
          <a:ln w="12700">
            <a:miter lim="400000"/>
          </a:ln>
        </p:spPr>
      </p:pic>
      <p:sp>
        <p:nvSpPr>
          <p:cNvPr id="32" name="TextBox 31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09289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87"/>
    </mc:Choice>
    <mc:Fallback xmlns="">
      <p:transition spd="slow" advTm="24987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itle 1"/>
          <p:cNvSpPr txBox="1">
            <a:spLocks/>
          </p:cNvSpPr>
          <p:nvPr/>
        </p:nvSpPr>
        <p:spPr>
          <a:xfrm>
            <a:off x="2377440" y="329566"/>
            <a:ext cx="9875520" cy="1371600"/>
          </a:xfrm>
          <a:prstGeom prst="rect">
            <a:avLst/>
          </a:prstGeom>
        </p:spPr>
        <p:txBody>
          <a:bodyPr vert="horz" lIns="71437" tIns="71437" rIns="71437" bIns="71437" rtlCol="0" anchor="ctr">
            <a:norm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Cycle </a:t>
            </a:r>
            <a:r>
              <a:rPr lang="en-US" altLang="zh-CN" sz="6000">
                <a:latin typeface="Calibri" charset="0"/>
                <a:ea typeface="Calibri" charset="0"/>
                <a:cs typeface="Calibri" charset="0"/>
              </a:rPr>
              <a:t>Consistency Loss</a:t>
            </a:r>
            <a:endParaRPr lang="en-US" sz="6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07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796" y="2321584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668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068" y="2321586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Rectangle 109"/>
              <p:cNvSpPr/>
              <p:nvPr/>
            </p:nvSpPr>
            <p:spPr>
              <a:xfrm>
                <a:off x="4309572" y="1882553"/>
                <a:ext cx="88036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0" name="Rectangle 10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0771" y="1882552"/>
                <a:ext cx="880369" cy="480131"/>
              </a:xfrm>
              <a:prstGeom prst="rect">
                <a:avLst/>
              </a:prstGeom>
              <a:blipFill rotWithShape="0">
                <a:blip r:embed="rId9"/>
                <a:stretch>
                  <a:fillRect r="-3472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1" name="Rectangle 110"/>
              <p:cNvSpPr/>
              <p:nvPr/>
            </p:nvSpPr>
            <p:spPr>
              <a:xfrm>
                <a:off x="5857040" y="1882553"/>
                <a:ext cx="13217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d>
                        <m:dPr>
                          <m:ctrlPr>
                            <a:rPr lang="en-US" sz="2520" i="1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sz="2520">
                              <a:latin typeface="Cambria Math" panose="02040503050406030204" pitchFamily="18" charset="0"/>
                            </a:rPr>
                            <m:t>x</m:t>
                          </m:r>
                        </m:e>
                      </m:d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1" name="Rectangle 1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8240" y="1882552"/>
                <a:ext cx="1321772" cy="480131"/>
              </a:xfrm>
              <a:prstGeom prst="rect">
                <a:avLst/>
              </a:prstGeom>
              <a:blipFill rotWithShape="0">
                <a:blip r:embed="rId10"/>
                <a:stretch>
                  <a:fillRect r="-1843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Rectangle 111"/>
              <p:cNvSpPr/>
              <p:nvPr/>
            </p:nvSpPr>
            <p:spPr>
              <a:xfrm>
                <a:off x="2566931" y="1882553"/>
                <a:ext cx="413896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2" name="Rectangle 1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131" y="1882552"/>
                <a:ext cx="413896" cy="480131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3" name="Shape 1371"/>
          <p:cNvSpPr/>
          <p:nvPr/>
        </p:nvSpPr>
        <p:spPr>
          <a:xfrm>
            <a:off x="3189113" y="3504377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sp>
        <p:nvSpPr>
          <p:cNvPr id="114" name="Shape 1329"/>
          <p:cNvSpPr/>
          <p:nvPr/>
        </p:nvSpPr>
        <p:spPr>
          <a:xfrm>
            <a:off x="2484342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16" name="Shape 1372"/>
          <p:cNvSpPr/>
          <p:nvPr/>
        </p:nvSpPr>
        <p:spPr>
          <a:xfrm>
            <a:off x="5073468" y="3904186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pic>
        <p:nvPicPr>
          <p:cNvPr id="117" name="pasted-image.pdf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5502102" y="4207020"/>
            <a:ext cx="247651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18" name="Shape 1335"/>
          <p:cNvSpPr/>
          <p:nvPr/>
        </p:nvSpPr>
        <p:spPr>
          <a:xfrm>
            <a:off x="624750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19" name="Shape 1338"/>
          <p:cNvSpPr/>
          <p:nvPr/>
        </p:nvSpPr>
        <p:spPr>
          <a:xfrm>
            <a:off x="436889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21" name="Shape 1341"/>
          <p:cNvSpPr/>
          <p:nvPr/>
        </p:nvSpPr>
        <p:spPr>
          <a:xfrm>
            <a:off x="4832112" y="6306992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122" name="Shape 1342"/>
          <p:cNvSpPr/>
          <p:nvPr/>
        </p:nvSpPr>
        <p:spPr>
          <a:xfrm>
            <a:off x="4718319" y="5870695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123" name="Shape 1343"/>
          <p:cNvSpPr/>
          <p:nvPr/>
        </p:nvSpPr>
        <p:spPr>
          <a:xfrm>
            <a:off x="6355254" y="6033100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124" name="pasted-image.pdf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4257997" y="5559593"/>
            <a:ext cx="285751" cy="238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" name="pasted-image.pdf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66400" y="5559593"/>
            <a:ext cx="257176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26" name="Shape 1346"/>
          <p:cNvSpPr/>
          <p:nvPr/>
        </p:nvSpPr>
        <p:spPr>
          <a:xfrm>
            <a:off x="4168342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127" name="Shape 1373"/>
          <p:cNvSpPr/>
          <p:nvPr/>
        </p:nvSpPr>
        <p:spPr>
          <a:xfrm>
            <a:off x="4910476" y="5741741"/>
            <a:ext cx="1453267" cy="261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337" extrusionOk="0">
                <a:moveTo>
                  <a:pt x="0" y="10899"/>
                </a:moveTo>
                <a:cubicBezTo>
                  <a:pt x="7399" y="-5263"/>
                  <a:pt x="14599" y="-3450"/>
                  <a:pt x="21600" y="16337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128" name="Shape 1374"/>
          <p:cNvSpPr/>
          <p:nvPr/>
        </p:nvSpPr>
        <p:spPr>
          <a:xfrm>
            <a:off x="5027827" y="6165280"/>
            <a:ext cx="1331525" cy="3702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7237" extrusionOk="0">
                <a:moveTo>
                  <a:pt x="21600" y="0"/>
                </a:moveTo>
                <a:cubicBezTo>
                  <a:pt x="15398" y="17346"/>
                  <a:pt x="8198" y="21600"/>
                  <a:pt x="0" y="12762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129" name="Shape 1349"/>
          <p:cNvSpPr/>
          <p:nvPr/>
        </p:nvSpPr>
        <p:spPr>
          <a:xfrm>
            <a:off x="5603115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pic>
        <p:nvPicPr>
          <p:cNvPr id="130" name="pasted-image.pdf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0698722">
            <a:off x="4582473" y="5868814"/>
            <a:ext cx="130649" cy="749514"/>
          </a:xfrm>
          <a:prstGeom prst="rect">
            <a:avLst/>
          </a:prstGeom>
          <a:ln w="12700">
            <a:miter lim="400000"/>
          </a:ln>
        </p:spPr>
      </p:pic>
      <p:sp>
        <p:nvSpPr>
          <p:cNvPr id="131" name="Shape 1351"/>
          <p:cNvSpPr/>
          <p:nvPr/>
        </p:nvSpPr>
        <p:spPr>
          <a:xfrm flipV="1">
            <a:off x="4011039" y="6253097"/>
            <a:ext cx="608906" cy="141139"/>
          </a:xfrm>
          <a:prstGeom prst="line">
            <a:avLst/>
          </a:prstGeom>
          <a:ln w="38100">
            <a:solidFill>
              <a:srgbClr val="000000"/>
            </a:solidFill>
            <a:prstDash val="sysDot"/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4" name="Rectangle 133"/>
              <p:cNvSpPr/>
              <p:nvPr/>
            </p:nvSpPr>
            <p:spPr>
              <a:xfrm>
                <a:off x="4213836" y="6851105"/>
                <a:ext cx="2957348" cy="712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i="1">
                              <a:latin typeface="Cambria Math" charset="0"/>
                            </a:rPr>
                          </m:ctrlPr>
                        </m:sSub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US" sz="3200" i="1">
                                  <a:latin typeface="Cambria Math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F</m:t>
                              </m:r>
                              <m:d>
                                <m:dPr>
                                  <m:ctrlPr>
                                    <a:rPr lang="en-US" sz="3200" i="1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320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  <m:d>
                                    <m:dPr>
                                      <m:ctrlPr>
                                        <a:rPr lang="en-US" sz="3200" i="1">
                                          <a:latin typeface="Cambria Math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3200">
                                          <a:latin typeface="Cambria Math" panose="02040503050406030204" pitchFamily="18" charset="0"/>
                                        </a:rPr>
                                        <m:t>x</m:t>
                                      </m:r>
                                    </m:e>
                                  </m:d>
                                </m:e>
                              </m:d>
                              <m:r>
                                <a:rPr lang="en-US" sz="32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x</m:t>
                              </m:r>
                            </m:e>
                          </m:d>
                        </m:e>
                        <m:sub>
                          <m:r>
                            <a:rPr lang="en-US" sz="320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134" name="Rectangle 1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036" y="6851104"/>
                <a:ext cx="2957348" cy="712311"/>
              </a:xfrm>
              <a:prstGeom prst="rect">
                <a:avLst/>
              </a:prstGeom>
              <a:blipFill rotWithShape="0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8" name="Straight Arrow Connector 137"/>
          <p:cNvCxnSpPr/>
          <p:nvPr/>
        </p:nvCxnSpPr>
        <p:spPr>
          <a:xfrm>
            <a:off x="4686720" y="4279978"/>
            <a:ext cx="0" cy="410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asted-image.pdf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3612983" y="3197015"/>
            <a:ext cx="257176" cy="266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7" name="pasted-image.pdf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>
            <a:off x="4558133" y="3696468"/>
            <a:ext cx="257176" cy="333376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pic>
        <p:nvPicPr>
          <p:cNvPr id="38" name="pasted-image.pdf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>
            <a:off x="2689486" y="3828204"/>
            <a:ext cx="225363" cy="201641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asted-image.pdf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6451031" y="3704992"/>
            <a:ext cx="228600" cy="324852"/>
          </a:xfrm>
          <a:prstGeom prst="rect">
            <a:avLst/>
          </a:prstGeom>
          <a:ln w="12700">
            <a:miter lim="400000"/>
          </a:ln>
        </p:spPr>
      </p:pic>
      <p:sp>
        <p:nvSpPr>
          <p:cNvPr id="40" name="TextBox 39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Rectangle 40"/>
              <p:cNvSpPr/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Y</m:t>
                          </m:r>
                        </m:sub>
                      </m:sSub>
                      <m:r>
                        <a:rPr lang="en-US" altLang="zh-CN" sz="3200" b="0" i="0" smtClean="0">
                          <a:latin typeface="Cambria Math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latin typeface="Cambria Math" charset="0"/>
                        </a:rPr>
                        <m:t>G</m:t>
                      </m:r>
                      <m:d>
                        <m:d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x</m:t>
                          </m:r>
                        </m:e>
                      </m:d>
                      <m:r>
                        <a:rPr lang="en-US" altLang="zh-CN" sz="3200" b="0" i="0" smtClean="0">
                          <a:latin typeface="Cambria Math" charset="0"/>
                        </a:rPr>
                        <m:t>)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41" name="Rectangle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  <a:blipFill rotWithShape="0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/>
          <p:cNvSpPr txBox="1"/>
          <p:nvPr/>
        </p:nvSpPr>
        <p:spPr>
          <a:xfrm>
            <a:off x="1723119" y="5904115"/>
            <a:ext cx="230146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Reconstruction</a:t>
            </a:r>
            <a:r>
              <a:rPr lang="zh-CN" altLang="en-US" sz="2600" dirty="0" smtClean="0"/>
              <a:t> </a:t>
            </a:r>
            <a:endParaRPr lang="en-US" altLang="zh-CN" sz="2600" dirty="0" smtClean="0"/>
          </a:p>
          <a:p>
            <a:pPr algn="ctr"/>
            <a:r>
              <a:rPr lang="en-US" altLang="zh-CN" sz="2600" dirty="0" smtClean="0"/>
              <a:t>error</a:t>
            </a:r>
            <a:endParaRPr lang="en-US" sz="26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31055340"/>
      </p:ext>
    </p:extLst>
  </p:cSld>
  <p:clrMapOvr>
    <a:masterClrMapping/>
  </p:clrMapOvr>
  <p:transition spd="med" advTm="1821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" grpId="0"/>
      <p:bldP spid="111" grpId="0"/>
      <p:bldP spid="113" grpId="0" animBg="1"/>
      <p:bldP spid="116" grpId="0" animBg="1"/>
      <p:bldP spid="118" grpId="0" animBg="1"/>
      <p:bldP spid="119" grpId="0" animBg="1"/>
      <p:bldP spid="121" grpId="0" animBg="1"/>
      <p:bldP spid="123" grpId="0" animBg="1"/>
      <p:bldP spid="127" grpId="0" animBg="1"/>
      <p:bldP spid="128" grpId="0" animBg="1"/>
      <p:bldP spid="131" grpId="0" animBg="1"/>
      <p:bldP spid="134" grpId="0"/>
      <p:bldP spid="41" grpId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itle 1"/>
          <p:cNvSpPr txBox="1">
            <a:spLocks/>
          </p:cNvSpPr>
          <p:nvPr/>
        </p:nvSpPr>
        <p:spPr>
          <a:xfrm>
            <a:off x="2377440" y="329566"/>
            <a:ext cx="9875520" cy="1371600"/>
          </a:xfrm>
          <a:prstGeom prst="rect">
            <a:avLst/>
          </a:prstGeom>
        </p:spPr>
        <p:txBody>
          <a:bodyPr vert="horz" lIns="71437" tIns="71437" rIns="71437" bIns="71437" rtlCol="0" anchor="ctr">
            <a:norm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Cycle </a:t>
            </a:r>
            <a:r>
              <a:rPr lang="en-US" altLang="zh-CN" sz="6000">
                <a:latin typeface="Calibri" charset="0"/>
                <a:ea typeface="Calibri" charset="0"/>
                <a:cs typeface="Calibri" charset="0"/>
              </a:rPr>
              <a:t>Consistency Loss</a:t>
            </a:r>
            <a:endParaRPr lang="en-US" sz="6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07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796" y="2321584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668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068" y="2321586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Rectangle 109"/>
              <p:cNvSpPr/>
              <p:nvPr/>
            </p:nvSpPr>
            <p:spPr>
              <a:xfrm>
                <a:off x="4309572" y="1882553"/>
                <a:ext cx="88036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0" name="Rectangle 10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0771" y="1882552"/>
                <a:ext cx="880369" cy="480131"/>
              </a:xfrm>
              <a:prstGeom prst="rect">
                <a:avLst/>
              </a:prstGeom>
              <a:blipFill rotWithShape="0">
                <a:blip r:embed="rId9"/>
                <a:stretch>
                  <a:fillRect r="-3472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1" name="Rectangle 110"/>
              <p:cNvSpPr/>
              <p:nvPr/>
            </p:nvSpPr>
            <p:spPr>
              <a:xfrm>
                <a:off x="5857040" y="1882553"/>
                <a:ext cx="13217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d>
                        <m:dPr>
                          <m:ctrlPr>
                            <a:rPr lang="en-US" sz="2520" i="1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sz="2520">
                              <a:latin typeface="Cambria Math" panose="02040503050406030204" pitchFamily="18" charset="0"/>
                            </a:rPr>
                            <m:t>x</m:t>
                          </m:r>
                        </m:e>
                      </m:d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1" name="Rectangle 1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8240" y="1882552"/>
                <a:ext cx="1321772" cy="480131"/>
              </a:xfrm>
              <a:prstGeom prst="rect">
                <a:avLst/>
              </a:prstGeom>
              <a:blipFill rotWithShape="0">
                <a:blip r:embed="rId10"/>
                <a:stretch>
                  <a:fillRect r="-1843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Rectangle 111"/>
              <p:cNvSpPr/>
              <p:nvPr/>
            </p:nvSpPr>
            <p:spPr>
              <a:xfrm>
                <a:off x="2566931" y="1882553"/>
                <a:ext cx="413896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2" name="Rectangle 1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131" y="1882552"/>
                <a:ext cx="413896" cy="480131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3" name="Shape 1371"/>
          <p:cNvSpPr/>
          <p:nvPr/>
        </p:nvSpPr>
        <p:spPr>
          <a:xfrm>
            <a:off x="3189113" y="3504377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sp>
        <p:nvSpPr>
          <p:cNvPr id="114" name="Shape 1329"/>
          <p:cNvSpPr/>
          <p:nvPr/>
        </p:nvSpPr>
        <p:spPr>
          <a:xfrm>
            <a:off x="2484342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16" name="Shape 1372"/>
          <p:cNvSpPr/>
          <p:nvPr/>
        </p:nvSpPr>
        <p:spPr>
          <a:xfrm>
            <a:off x="5073468" y="3904186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pic>
        <p:nvPicPr>
          <p:cNvPr id="117" name="pasted-image.pdf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5502102" y="4207020"/>
            <a:ext cx="247651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18" name="Shape 1335"/>
          <p:cNvSpPr/>
          <p:nvPr/>
        </p:nvSpPr>
        <p:spPr>
          <a:xfrm>
            <a:off x="624750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19" name="Shape 1338"/>
          <p:cNvSpPr/>
          <p:nvPr/>
        </p:nvSpPr>
        <p:spPr>
          <a:xfrm>
            <a:off x="436889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21" name="Shape 1341"/>
          <p:cNvSpPr/>
          <p:nvPr/>
        </p:nvSpPr>
        <p:spPr>
          <a:xfrm>
            <a:off x="4832112" y="6306992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122" name="Shape 1342"/>
          <p:cNvSpPr/>
          <p:nvPr/>
        </p:nvSpPr>
        <p:spPr>
          <a:xfrm>
            <a:off x="4718319" y="5870695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123" name="Shape 1343"/>
          <p:cNvSpPr/>
          <p:nvPr/>
        </p:nvSpPr>
        <p:spPr>
          <a:xfrm>
            <a:off x="6355254" y="6033100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124" name="pasted-image.pdf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4257997" y="5559593"/>
            <a:ext cx="285751" cy="238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" name="pasted-image.pdf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66400" y="5559593"/>
            <a:ext cx="257176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26" name="Shape 1346"/>
          <p:cNvSpPr/>
          <p:nvPr/>
        </p:nvSpPr>
        <p:spPr>
          <a:xfrm>
            <a:off x="4168342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127" name="Shape 1373"/>
          <p:cNvSpPr/>
          <p:nvPr/>
        </p:nvSpPr>
        <p:spPr>
          <a:xfrm>
            <a:off x="4910476" y="5741741"/>
            <a:ext cx="1453267" cy="261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337" extrusionOk="0">
                <a:moveTo>
                  <a:pt x="0" y="10899"/>
                </a:moveTo>
                <a:cubicBezTo>
                  <a:pt x="7399" y="-5263"/>
                  <a:pt x="14599" y="-3450"/>
                  <a:pt x="21600" y="16337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128" name="Shape 1374"/>
          <p:cNvSpPr/>
          <p:nvPr/>
        </p:nvSpPr>
        <p:spPr>
          <a:xfrm>
            <a:off x="5027827" y="6165280"/>
            <a:ext cx="1331525" cy="3702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7237" extrusionOk="0">
                <a:moveTo>
                  <a:pt x="21600" y="0"/>
                </a:moveTo>
                <a:cubicBezTo>
                  <a:pt x="15398" y="17346"/>
                  <a:pt x="8198" y="21600"/>
                  <a:pt x="0" y="12762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129" name="Shape 1349"/>
          <p:cNvSpPr/>
          <p:nvPr/>
        </p:nvSpPr>
        <p:spPr>
          <a:xfrm>
            <a:off x="5603115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pic>
        <p:nvPicPr>
          <p:cNvPr id="130" name="pasted-image.pdf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0698722">
            <a:off x="4582473" y="5868814"/>
            <a:ext cx="130649" cy="749514"/>
          </a:xfrm>
          <a:prstGeom prst="rect">
            <a:avLst/>
          </a:prstGeom>
          <a:ln w="12700">
            <a:miter lim="400000"/>
          </a:ln>
        </p:spPr>
      </p:pic>
      <p:sp>
        <p:nvSpPr>
          <p:cNvPr id="131" name="Shape 1351"/>
          <p:cNvSpPr/>
          <p:nvPr/>
        </p:nvSpPr>
        <p:spPr>
          <a:xfrm flipV="1">
            <a:off x="4011039" y="6253097"/>
            <a:ext cx="608906" cy="141139"/>
          </a:xfrm>
          <a:prstGeom prst="line">
            <a:avLst/>
          </a:prstGeom>
          <a:ln w="38100">
            <a:solidFill>
              <a:srgbClr val="000000"/>
            </a:solidFill>
            <a:prstDash val="sysDot"/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4" name="Rectangle 133"/>
              <p:cNvSpPr/>
              <p:nvPr/>
            </p:nvSpPr>
            <p:spPr>
              <a:xfrm>
                <a:off x="4213836" y="6851105"/>
                <a:ext cx="2957348" cy="712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i="1">
                              <a:latin typeface="Cambria Math" charset="0"/>
                            </a:rPr>
                          </m:ctrlPr>
                        </m:sSub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US" sz="3200" i="1">
                                  <a:latin typeface="Cambria Math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F</m:t>
                              </m:r>
                              <m:d>
                                <m:dPr>
                                  <m:ctrlPr>
                                    <a:rPr lang="en-US" sz="3200" i="1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320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  <m:d>
                                    <m:dPr>
                                      <m:ctrlPr>
                                        <a:rPr lang="en-US" sz="3200" i="1">
                                          <a:latin typeface="Cambria Math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3200">
                                          <a:latin typeface="Cambria Math" panose="02040503050406030204" pitchFamily="18" charset="0"/>
                                        </a:rPr>
                                        <m:t>x</m:t>
                                      </m:r>
                                    </m:e>
                                  </m:d>
                                </m:e>
                              </m:d>
                              <m:r>
                                <a:rPr lang="en-US" sz="32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x</m:t>
                              </m:r>
                            </m:e>
                          </m:d>
                        </m:e>
                        <m:sub>
                          <m:r>
                            <a:rPr lang="en-US" sz="320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134" name="Rectangle 1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036" y="6851104"/>
                <a:ext cx="2957348" cy="712311"/>
              </a:xfrm>
              <a:prstGeom prst="rect">
                <a:avLst/>
              </a:prstGeom>
              <a:blipFill rotWithShape="0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8" name="Straight Arrow Connector 137"/>
          <p:cNvCxnSpPr/>
          <p:nvPr/>
        </p:nvCxnSpPr>
        <p:spPr>
          <a:xfrm>
            <a:off x="4686720" y="4279978"/>
            <a:ext cx="0" cy="410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asted-image.pdf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3612983" y="3197015"/>
            <a:ext cx="257176" cy="266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7" name="pasted-image.pdf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>
            <a:off x="4558133" y="3696468"/>
            <a:ext cx="257176" cy="333376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pic>
        <p:nvPicPr>
          <p:cNvPr id="38" name="pasted-image.pdf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>
            <a:off x="2689486" y="3828204"/>
            <a:ext cx="225363" cy="201641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asted-image.pdf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6451031" y="3704992"/>
            <a:ext cx="228600" cy="324852"/>
          </a:xfrm>
          <a:prstGeom prst="rect">
            <a:avLst/>
          </a:prstGeom>
          <a:ln w="12700">
            <a:miter lim="400000"/>
          </a:ln>
        </p:spPr>
      </p:pic>
      <p:pic>
        <p:nvPicPr>
          <p:cNvPr id="40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576" y="4312853"/>
            <a:ext cx="1261872" cy="12618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0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4312853"/>
            <a:ext cx="1261559" cy="126155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https://taesung89.github.io/cyclegan/images/horse-to-zebra-supplemental/train_cherrypicked/real_A/horse2zebra_716_50_real_A.jpg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2539922"/>
            <a:ext cx="1261872" cy="12618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https://taesung89.github.io/cyclegan/images/horse-to-zebra-supplemental/train_cherrypicked/real_A/horse2zebra_263_50_real_A.jpg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6056961"/>
            <a:ext cx="1261872" cy="12618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4" name="Straight Arrow Connector 43"/>
          <p:cNvCxnSpPr/>
          <p:nvPr/>
        </p:nvCxnSpPr>
        <p:spPr>
          <a:xfrm>
            <a:off x="9379880" y="3199839"/>
            <a:ext cx="1327087" cy="17439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9372645" y="4943789"/>
            <a:ext cx="1326931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V="1">
            <a:off x="9372802" y="4943789"/>
            <a:ext cx="1326774" cy="174410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1824" y="4312853"/>
            <a:ext cx="1261559" cy="1261559"/>
          </a:xfrm>
          <a:prstGeom prst="rect">
            <a:avLst/>
          </a:prstGeom>
          <a:ln w="762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https://taesung89.github.io/cyclegan/images/horse-to-zebra-supplemental/train_cherrypicked/real_A/horse2zebra_716_50_real_A.jpg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617" y="2569059"/>
            <a:ext cx="1261872" cy="1261872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https://taesung89.github.io/cyclegan/images/horse-to-zebra-supplemental/train_cherrypicked/real_A/horse2zebra_263_50_real_A.jpg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6056961"/>
            <a:ext cx="1261872" cy="1261872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0" name="Straight Arrow Connector 49"/>
          <p:cNvCxnSpPr>
            <a:endCxn id="56" idx="1"/>
          </p:cNvCxnSpPr>
          <p:nvPr/>
        </p:nvCxnSpPr>
        <p:spPr>
          <a:xfrm>
            <a:off x="11961448" y="4943632"/>
            <a:ext cx="970376" cy="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50"/>
          <p:cNvSpPr/>
          <p:nvPr/>
        </p:nvSpPr>
        <p:spPr>
          <a:xfrm>
            <a:off x="9782624" y="1713344"/>
            <a:ext cx="2861168" cy="6093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360" dirty="0">
                <a:solidFill>
                  <a:srgbClr val="FF0000"/>
                </a:solidFill>
              </a:rPr>
              <a:t>Large</a:t>
            </a:r>
            <a:r>
              <a:rPr lang="en-US" sz="3360" dirty="0"/>
              <a:t> cycle loss</a:t>
            </a:r>
            <a:endParaRPr lang="en-US" sz="3360" dirty="0">
              <a:solidFill>
                <a:schemeClr val="tx1"/>
              </a:solidFill>
            </a:endParaRPr>
          </a:p>
        </p:txBody>
      </p:sp>
      <p:sp>
        <p:nvSpPr>
          <p:cNvPr id="52" name="Rectangle 51"/>
          <p:cNvSpPr/>
          <p:nvPr/>
        </p:nvSpPr>
        <p:spPr>
          <a:xfrm>
            <a:off x="9782624" y="1713344"/>
            <a:ext cx="2862643" cy="6093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360" dirty="0">
                <a:solidFill>
                  <a:srgbClr val="00B050"/>
                </a:solidFill>
              </a:rPr>
              <a:t>Small</a:t>
            </a:r>
            <a:r>
              <a:rPr lang="en-US" sz="3360" dirty="0"/>
              <a:t> cycle loss</a:t>
            </a:r>
            <a:endParaRPr lang="en-US" sz="3360" dirty="0">
              <a:solidFill>
                <a:schemeClr val="tx1"/>
              </a:solidFill>
            </a:endParaRPr>
          </a:p>
        </p:txBody>
      </p:sp>
      <p:pic>
        <p:nvPicPr>
          <p:cNvPr id="53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4312853"/>
            <a:ext cx="1261559" cy="1261559"/>
          </a:xfrm>
          <a:prstGeom prst="rect">
            <a:avLst/>
          </a:prstGeom>
          <a:ln w="76200">
            <a:solidFill>
              <a:srgbClr val="00B05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4" name="Connector: Curved 9"/>
          <p:cNvCxnSpPr>
            <a:stCxn id="56" idx="2"/>
          </p:cNvCxnSpPr>
          <p:nvPr/>
        </p:nvCxnSpPr>
        <p:spPr>
          <a:xfrm rot="5400000">
            <a:off x="11152157" y="3163965"/>
            <a:ext cx="12700" cy="4820894"/>
          </a:xfrm>
          <a:prstGeom prst="curvedConnector3">
            <a:avLst>
              <a:gd name="adj1" fmla="val 3821055"/>
            </a:avLst>
          </a:prstGeom>
          <a:ln w="76200">
            <a:solidFill>
              <a:srgbClr val="00B05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onnector: Curved 12"/>
          <p:cNvCxnSpPr>
            <a:stCxn id="56" idx="0"/>
          </p:cNvCxnSpPr>
          <p:nvPr/>
        </p:nvCxnSpPr>
        <p:spPr>
          <a:xfrm rot="16200000" flipV="1">
            <a:off x="10911118" y="1661366"/>
            <a:ext cx="1112858" cy="4190115"/>
          </a:xfrm>
          <a:prstGeom prst="curvedConnector2">
            <a:avLst/>
          </a:prstGeom>
          <a:ln w="76200">
            <a:solidFill>
              <a:srgbClr val="FF000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Connector: Curved 59"/>
          <p:cNvCxnSpPr>
            <a:stCxn id="56" idx="2"/>
          </p:cNvCxnSpPr>
          <p:nvPr/>
        </p:nvCxnSpPr>
        <p:spPr>
          <a:xfrm rot="5400000">
            <a:off x="10910961" y="4036253"/>
            <a:ext cx="1113485" cy="4189802"/>
          </a:xfrm>
          <a:prstGeom prst="curvedConnector2">
            <a:avLst/>
          </a:prstGeom>
          <a:ln w="76200">
            <a:solidFill>
              <a:srgbClr val="FF000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Rectangle 57"/>
              <p:cNvSpPr/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Y</m:t>
                          </m:r>
                        </m:sub>
                      </m:sSub>
                      <m:r>
                        <a:rPr lang="en-US" altLang="zh-CN" sz="3200" b="0" i="0" smtClean="0">
                          <a:latin typeface="Cambria Math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latin typeface="Cambria Math" charset="0"/>
                        </a:rPr>
                        <m:t>G</m:t>
                      </m:r>
                      <m:d>
                        <m:d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x</m:t>
                          </m:r>
                        </m:e>
                      </m:d>
                      <m:r>
                        <a:rPr lang="en-US" altLang="zh-CN" sz="3200" b="0" i="0" smtClean="0">
                          <a:latin typeface="Cambria Math" charset="0"/>
                        </a:rPr>
                        <m:t>)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58" name="Rectangle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  <a:blipFill rotWithShape="0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TextBox 58"/>
          <p:cNvSpPr txBox="1"/>
          <p:nvPr/>
        </p:nvSpPr>
        <p:spPr>
          <a:xfrm>
            <a:off x="1723119" y="5904115"/>
            <a:ext cx="230146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Reconstruction</a:t>
            </a:r>
            <a:r>
              <a:rPr lang="zh-CN" altLang="en-US" sz="2600" dirty="0" smtClean="0"/>
              <a:t> </a:t>
            </a:r>
            <a:endParaRPr lang="en-US" altLang="zh-CN" sz="2600" dirty="0" smtClean="0"/>
          </a:p>
          <a:p>
            <a:pPr algn="ctr"/>
            <a:r>
              <a:rPr lang="en-US" altLang="zh-CN" sz="2600" dirty="0" smtClean="0"/>
              <a:t>error</a:t>
            </a:r>
            <a:endParaRPr lang="en-US" sz="26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30438579"/>
      </p:ext>
    </p:extLst>
  </p:cSld>
  <p:clrMapOvr>
    <a:masterClrMapping/>
  </p:clrMapOvr>
  <p:transition spd="med" advTm="1821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/>
      <p:bldP spid="52" grpId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796" y="2321584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668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068" y="2321586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s://taesung89.github.io/cyclegan/images/horse-to-zebra-supplemental/train_cherrypicked/real_B/horse2zebra_342_50_real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971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s://taesung89.github.io/cyclegan/images/horse-to-zebra-supplemental/train_cherrypicked/real_B/horse2zebra_342_50_real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5650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taesung89.github.io/cyclegan/images/horse-to-zebra-supplemental/train_cherrypicked/fake_A/horse2zebra_342_50_fake_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9311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4309572" y="1882553"/>
                <a:ext cx="88036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0771" y="1882552"/>
                <a:ext cx="880369" cy="480131"/>
              </a:xfrm>
              <a:prstGeom prst="rect">
                <a:avLst/>
              </a:prstGeom>
              <a:blipFill rotWithShape="0">
                <a:blip r:embed="rId9"/>
                <a:stretch>
                  <a:fillRect r="-3472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5857040" y="1882553"/>
                <a:ext cx="13217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d>
                        <m:dPr>
                          <m:ctrlPr>
                            <a:rPr lang="en-US" sz="2520" i="1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sz="2520">
                              <a:latin typeface="Cambria Math" panose="02040503050406030204" pitchFamily="18" charset="0"/>
                            </a:rPr>
                            <m:t>x</m:t>
                          </m:r>
                        </m:e>
                      </m:d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8240" y="1882552"/>
                <a:ext cx="1321772" cy="480131"/>
              </a:xfrm>
              <a:prstGeom prst="rect">
                <a:avLst/>
              </a:prstGeom>
              <a:blipFill rotWithShape="0">
                <a:blip r:embed="rId10"/>
                <a:stretch>
                  <a:fillRect r="-1843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Rectangle 16"/>
              <p:cNvSpPr/>
              <p:nvPr/>
            </p:nvSpPr>
            <p:spPr>
              <a:xfrm>
                <a:off x="2566931" y="1882553"/>
                <a:ext cx="413896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7" name="Rectangle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131" y="1882552"/>
                <a:ext cx="413896" cy="480131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Rectangle 17"/>
              <p:cNvSpPr/>
              <p:nvPr/>
            </p:nvSpPr>
            <p:spPr>
              <a:xfrm>
                <a:off x="9578876" y="1882554"/>
                <a:ext cx="86433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y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8" name="Rectangle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0075" y="1882553"/>
                <a:ext cx="864339" cy="480131"/>
              </a:xfrm>
              <a:prstGeom prst="rect">
                <a:avLst/>
              </a:prstGeom>
              <a:blipFill rotWithShape="0">
                <a:blip r:embed="rId12"/>
                <a:stretch>
                  <a:fillRect r="-2817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Rectangle 18"/>
              <p:cNvSpPr/>
              <p:nvPr/>
            </p:nvSpPr>
            <p:spPr>
              <a:xfrm>
                <a:off x="11223801" y="1882554"/>
                <a:ext cx="13217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d>
                        <m:dPr>
                          <m:ctrlPr>
                            <a:rPr lang="en-US" sz="2520" i="1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sz="2520">
                              <a:latin typeface="Cambria Math" panose="02040503050406030204" pitchFamily="18" charset="0"/>
                            </a:rPr>
                            <m:t>x</m:t>
                          </m:r>
                        </m:e>
                      </m:d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9" name="Rectangle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95001" y="1882553"/>
                <a:ext cx="1321772" cy="480131"/>
              </a:xfrm>
              <a:prstGeom prst="rect">
                <a:avLst/>
              </a:prstGeom>
              <a:blipFill rotWithShape="0">
                <a:blip r:embed="rId13"/>
                <a:stretch>
                  <a:fillRect r="-1843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Rectangle 19"/>
              <p:cNvSpPr/>
              <p:nvPr/>
            </p:nvSpPr>
            <p:spPr>
              <a:xfrm>
                <a:off x="7803644" y="1882554"/>
                <a:ext cx="445058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520" i="1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20" name="Rectangle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4844" y="1882553"/>
                <a:ext cx="445058" cy="480131"/>
              </a:xfrm>
              <a:prstGeom prst="rect">
                <a:avLst/>
              </a:prstGeom>
              <a:blipFill rotWithShape="0">
                <a:blip r:embed="rId14"/>
                <a:stretch>
                  <a:fillRect b="-886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5" name="Shape 1354"/>
          <p:cNvSpPr/>
          <p:nvPr/>
        </p:nvSpPr>
        <p:spPr>
          <a:xfrm>
            <a:off x="8100066" y="6243572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76" name="Shape 1355"/>
          <p:cNvSpPr/>
          <p:nvPr/>
        </p:nvSpPr>
        <p:spPr>
          <a:xfrm>
            <a:off x="9697452" y="6306993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77" name="pasted-image.pdf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>
            <a:off x="7758818" y="5559594"/>
            <a:ext cx="285751" cy="238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78" name="pasted-image.pdf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10067220" y="5559594"/>
            <a:ext cx="257176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79" name="Shape 1358"/>
          <p:cNvSpPr/>
          <p:nvPr/>
        </p:nvSpPr>
        <p:spPr>
          <a:xfrm>
            <a:off x="7669158" y="5439989"/>
            <a:ext cx="1291512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82" name="Shape 1361"/>
          <p:cNvSpPr/>
          <p:nvPr/>
        </p:nvSpPr>
        <p:spPr>
          <a:xfrm>
            <a:off x="9103938" y="5439989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pic>
        <p:nvPicPr>
          <p:cNvPr id="83" name="pasted-image.pdf"/>
          <p:cNvPicPr>
            <a:picLocks/>
          </p:cNvPicPr>
          <p:nvPr/>
        </p:nvPicPr>
        <p:blipFill>
          <a:blip r:embed="rId17">
            <a:extLst/>
          </a:blip>
          <a:srcRect/>
          <a:stretch>
            <a:fillRect/>
          </a:stretch>
        </p:blipFill>
        <p:spPr>
          <a:xfrm rot="20532180" flipH="1">
            <a:off x="9879861" y="5957872"/>
            <a:ext cx="124300" cy="502904"/>
          </a:xfrm>
          <a:prstGeom prst="rect">
            <a:avLst/>
          </a:prstGeom>
          <a:ln w="12700">
            <a:miter lim="400000"/>
          </a:ln>
        </p:spPr>
      </p:pic>
      <p:sp>
        <p:nvSpPr>
          <p:cNvPr id="84" name="Shape 1363"/>
          <p:cNvSpPr/>
          <p:nvPr/>
        </p:nvSpPr>
        <p:spPr>
          <a:xfrm flipV="1">
            <a:off x="10009497" y="6048522"/>
            <a:ext cx="629358" cy="136767"/>
          </a:xfrm>
          <a:prstGeom prst="line">
            <a:avLst/>
          </a:prstGeom>
          <a:ln w="38100">
            <a:solidFill>
              <a:srgbClr val="000000"/>
            </a:solidFill>
            <a:prstDash val="sysDot"/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87" name="Shape 1366"/>
          <p:cNvSpPr/>
          <p:nvPr/>
        </p:nvSpPr>
        <p:spPr>
          <a:xfrm>
            <a:off x="9588417" y="6013767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cxnSp>
        <p:nvCxnSpPr>
          <p:cNvPr id="4103" name="Connector: Curved 4102"/>
          <p:cNvCxnSpPr>
            <a:stCxn id="87" idx="1"/>
            <a:endCxn id="75" idx="7"/>
          </p:cNvCxnSpPr>
          <p:nvPr/>
        </p:nvCxnSpPr>
        <p:spPr>
          <a:xfrm rot="16200000" flipH="1" flipV="1">
            <a:off x="8825118" y="5480271"/>
            <a:ext cx="229804" cy="1352902"/>
          </a:xfrm>
          <a:prstGeom prst="curvedConnector3">
            <a:avLst>
              <a:gd name="adj1" fmla="val -52816"/>
            </a:avLst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Connector: Curved 99"/>
          <p:cNvCxnSpPr>
            <a:stCxn id="75" idx="5"/>
            <a:endCxn id="76" idx="4"/>
          </p:cNvCxnSpPr>
          <p:nvPr/>
        </p:nvCxnSpPr>
        <p:spPr>
          <a:xfrm rot="16200000" flipH="1">
            <a:off x="8982660" y="5687979"/>
            <a:ext cx="91473" cy="1529661"/>
          </a:xfrm>
          <a:prstGeom prst="curvedConnector3">
            <a:avLst>
              <a:gd name="adj1" fmla="val 287432"/>
            </a:avLst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Shape 1371"/>
          <p:cNvSpPr/>
          <p:nvPr/>
        </p:nvSpPr>
        <p:spPr>
          <a:xfrm>
            <a:off x="3189113" y="3504377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sp>
        <p:nvSpPr>
          <p:cNvPr id="109" name="Shape 1329"/>
          <p:cNvSpPr/>
          <p:nvPr/>
        </p:nvSpPr>
        <p:spPr>
          <a:xfrm>
            <a:off x="2484342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pic>
        <p:nvPicPr>
          <p:cNvPr id="80" name="pasted-image.pdf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>
            <a:off x="3612983" y="3197015"/>
            <a:ext cx="257176" cy="266701"/>
          </a:xfrm>
          <a:prstGeom prst="rect">
            <a:avLst/>
          </a:prstGeom>
          <a:ln w="12700">
            <a:miter lim="400000"/>
          </a:ln>
        </p:spPr>
      </p:pic>
      <p:sp>
        <p:nvSpPr>
          <p:cNvPr id="81" name="Shape 1372"/>
          <p:cNvSpPr/>
          <p:nvPr/>
        </p:nvSpPr>
        <p:spPr>
          <a:xfrm>
            <a:off x="5073468" y="3904186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pic>
        <p:nvPicPr>
          <p:cNvPr id="88" name="pasted-image.pdf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5502102" y="4207020"/>
            <a:ext cx="247651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07" name="Shape 1335"/>
          <p:cNvSpPr/>
          <p:nvPr/>
        </p:nvSpPr>
        <p:spPr>
          <a:xfrm>
            <a:off x="624750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05" name="Shape 1338"/>
          <p:cNvSpPr/>
          <p:nvPr/>
        </p:nvSpPr>
        <p:spPr>
          <a:xfrm>
            <a:off x="436889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pic>
        <p:nvPicPr>
          <p:cNvPr id="106" name="pasted-image.pdf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4558133" y="3696468"/>
            <a:ext cx="257176" cy="333376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sp>
        <p:nvSpPr>
          <p:cNvPr id="91" name="Shape 1341"/>
          <p:cNvSpPr/>
          <p:nvPr/>
        </p:nvSpPr>
        <p:spPr>
          <a:xfrm>
            <a:off x="4832112" y="6306992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92" name="Shape 1342"/>
          <p:cNvSpPr/>
          <p:nvPr/>
        </p:nvSpPr>
        <p:spPr>
          <a:xfrm>
            <a:off x="4718319" y="5870695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93" name="Shape 1343"/>
          <p:cNvSpPr/>
          <p:nvPr/>
        </p:nvSpPr>
        <p:spPr>
          <a:xfrm>
            <a:off x="6318386" y="5985026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94" name="pasted-image.pdf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>
            <a:off x="4257997" y="5559593"/>
            <a:ext cx="285751" cy="238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95" name="pasted-image.pdf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6566400" y="5559593"/>
            <a:ext cx="257176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96" name="Shape 1346"/>
          <p:cNvSpPr/>
          <p:nvPr/>
        </p:nvSpPr>
        <p:spPr>
          <a:xfrm>
            <a:off x="4168342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97" name="Shape 1373"/>
          <p:cNvSpPr/>
          <p:nvPr/>
        </p:nvSpPr>
        <p:spPr>
          <a:xfrm>
            <a:off x="4910476" y="5741741"/>
            <a:ext cx="1453267" cy="261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337" extrusionOk="0">
                <a:moveTo>
                  <a:pt x="0" y="10899"/>
                </a:moveTo>
                <a:cubicBezTo>
                  <a:pt x="7399" y="-5263"/>
                  <a:pt x="14599" y="-3450"/>
                  <a:pt x="21600" y="16337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98" name="Shape 1374"/>
          <p:cNvSpPr/>
          <p:nvPr/>
        </p:nvSpPr>
        <p:spPr>
          <a:xfrm>
            <a:off x="5027827" y="6165280"/>
            <a:ext cx="1331525" cy="3702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7237" extrusionOk="0">
                <a:moveTo>
                  <a:pt x="21600" y="0"/>
                </a:moveTo>
                <a:cubicBezTo>
                  <a:pt x="15398" y="17346"/>
                  <a:pt x="8198" y="21600"/>
                  <a:pt x="0" y="12762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99" name="Shape 1349"/>
          <p:cNvSpPr/>
          <p:nvPr/>
        </p:nvSpPr>
        <p:spPr>
          <a:xfrm>
            <a:off x="5603115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pic>
        <p:nvPicPr>
          <p:cNvPr id="101" name="pasted-image.pdf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 rot="20698722">
            <a:off x="4582473" y="5868814"/>
            <a:ext cx="130649" cy="749514"/>
          </a:xfrm>
          <a:prstGeom prst="rect">
            <a:avLst/>
          </a:prstGeom>
          <a:ln w="12700">
            <a:miter lim="400000"/>
          </a:ln>
        </p:spPr>
      </p:pic>
      <p:sp>
        <p:nvSpPr>
          <p:cNvPr id="102" name="Shape 1351"/>
          <p:cNvSpPr/>
          <p:nvPr/>
        </p:nvSpPr>
        <p:spPr>
          <a:xfrm flipV="1">
            <a:off x="4011039" y="6253097"/>
            <a:ext cx="608906" cy="141139"/>
          </a:xfrm>
          <a:prstGeom prst="line">
            <a:avLst/>
          </a:prstGeom>
          <a:ln w="38100">
            <a:solidFill>
              <a:srgbClr val="000000"/>
            </a:solidFill>
            <a:prstDash val="sysDot"/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124" name="Shape 1298"/>
          <p:cNvSpPr/>
          <p:nvPr/>
        </p:nvSpPr>
        <p:spPr>
          <a:xfrm>
            <a:off x="10324398" y="3518793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pic>
        <p:nvPicPr>
          <p:cNvPr id="125" name="pasted-image.pdf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>
            <a:off x="10748268" y="3211431"/>
            <a:ext cx="257176" cy="266701"/>
          </a:xfrm>
          <a:prstGeom prst="rect">
            <a:avLst/>
          </a:prstGeom>
          <a:ln w="12700">
            <a:miter lim="400000"/>
          </a:ln>
        </p:spPr>
      </p:pic>
      <p:sp>
        <p:nvSpPr>
          <p:cNvPr id="126" name="Shape 1299"/>
          <p:cNvSpPr/>
          <p:nvPr/>
        </p:nvSpPr>
        <p:spPr>
          <a:xfrm>
            <a:off x="8442816" y="3918597"/>
            <a:ext cx="1110863" cy="2211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pic>
        <p:nvPicPr>
          <p:cNvPr id="127" name="pasted-image.pdf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8871449" y="4221436"/>
            <a:ext cx="247651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29" name="Shape 1285"/>
          <p:cNvSpPr/>
          <p:nvPr/>
        </p:nvSpPr>
        <p:spPr>
          <a:xfrm>
            <a:off x="9622672" y="3563626"/>
            <a:ext cx="635649" cy="635649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/>
          </a:p>
        </p:txBody>
      </p:sp>
      <p:pic>
        <p:nvPicPr>
          <p:cNvPr id="130" name="pasted-image.pdf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9797619" y="3696468"/>
            <a:ext cx="285752" cy="333377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sp>
        <p:nvSpPr>
          <p:cNvPr id="132" name="Shape 1288"/>
          <p:cNvSpPr/>
          <p:nvPr/>
        </p:nvSpPr>
        <p:spPr>
          <a:xfrm>
            <a:off x="11512898" y="3563626"/>
            <a:ext cx="635649" cy="635649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/>
          </a:p>
        </p:txBody>
      </p:sp>
      <p:sp>
        <p:nvSpPr>
          <p:cNvPr id="135" name="Shape 1291"/>
          <p:cNvSpPr/>
          <p:nvPr/>
        </p:nvSpPr>
        <p:spPr>
          <a:xfrm>
            <a:off x="7732300" y="3563626"/>
            <a:ext cx="635649" cy="635649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/>
          </a:p>
        </p:txBody>
      </p:sp>
      <p:sp>
        <p:nvSpPr>
          <p:cNvPr id="111" name="Title 1"/>
          <p:cNvSpPr txBox="1">
            <a:spLocks/>
          </p:cNvSpPr>
          <p:nvPr/>
        </p:nvSpPr>
        <p:spPr>
          <a:xfrm>
            <a:off x="2377440" y="329566"/>
            <a:ext cx="9875520" cy="1371600"/>
          </a:xfrm>
          <a:prstGeom prst="rect">
            <a:avLst/>
          </a:prstGeom>
        </p:spPr>
        <p:txBody>
          <a:bodyPr vert="horz" lIns="71437" tIns="71437" rIns="71437" bIns="71437" rtlCol="0" anchor="ctr">
            <a:norm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Cycle </a:t>
            </a:r>
            <a:r>
              <a:rPr lang="en-US" altLang="zh-CN" sz="6000">
                <a:latin typeface="Calibri" charset="0"/>
                <a:ea typeface="Calibri" charset="0"/>
                <a:cs typeface="Calibri" charset="0"/>
              </a:rPr>
              <a:t>Consistency Loss</a:t>
            </a:r>
            <a:endParaRPr lang="en-US" sz="6000" dirty="0">
              <a:latin typeface="Calibri" charset="0"/>
              <a:ea typeface="Calibri" charset="0"/>
              <a:cs typeface="Calibri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Rectangle 111"/>
              <p:cNvSpPr/>
              <p:nvPr/>
            </p:nvSpPr>
            <p:spPr>
              <a:xfrm>
                <a:off x="4213836" y="6851105"/>
                <a:ext cx="2957348" cy="712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i="1">
                              <a:latin typeface="Cambria Math" charset="0"/>
                            </a:rPr>
                          </m:ctrlPr>
                        </m:sSub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US" sz="3200" i="1">
                                  <a:latin typeface="Cambria Math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F</m:t>
                              </m:r>
                              <m:d>
                                <m:dPr>
                                  <m:ctrlPr>
                                    <a:rPr lang="en-US" sz="3200" i="1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320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  <m:d>
                                    <m:dPr>
                                      <m:ctrlPr>
                                        <a:rPr lang="en-US" sz="3200" i="1">
                                          <a:latin typeface="Cambria Math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3200">
                                          <a:latin typeface="Cambria Math" panose="02040503050406030204" pitchFamily="18" charset="0"/>
                                        </a:rPr>
                                        <m:t>x</m:t>
                                      </m:r>
                                    </m:e>
                                  </m:d>
                                </m:e>
                              </m:d>
                              <m:r>
                                <a:rPr lang="en-US" sz="32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x</m:t>
                              </m:r>
                            </m:e>
                          </m:d>
                        </m:e>
                        <m:sub>
                          <m:r>
                            <a:rPr lang="en-US" sz="320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112" name="Rectangle 1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036" y="6851104"/>
                <a:ext cx="2957348" cy="712311"/>
              </a:xfrm>
              <a:prstGeom prst="rect">
                <a:avLst/>
              </a:prstGeom>
              <a:blipFill rotWithShape="0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3" name="Rectangle 112"/>
              <p:cNvSpPr/>
              <p:nvPr/>
            </p:nvSpPr>
            <p:spPr>
              <a:xfrm>
                <a:off x="7696768" y="6851105"/>
                <a:ext cx="3002809" cy="712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i="1">
                              <a:latin typeface="Cambria Math" charset="0"/>
                            </a:rPr>
                          </m:ctrlPr>
                        </m:sSub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US" sz="3200" i="1">
                                  <a:latin typeface="Cambria Math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3200">
                                  <a:latin typeface="Cambria Math" charset="0"/>
                                </a:rPr>
                                <m:t>G</m:t>
                              </m:r>
                              <m:d>
                                <m:dPr>
                                  <m:ctrlPr>
                                    <a:rPr lang="en-US" sz="3200" i="1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altLang="zh-CN" sz="3200">
                                      <a:latin typeface="Cambria Math" charset="0"/>
                                    </a:rPr>
                                    <m:t>F</m:t>
                                  </m:r>
                                  <m:d>
                                    <m:dPr>
                                      <m:ctrlPr>
                                        <a:rPr lang="en-US" sz="3200" i="1">
                                          <a:latin typeface="Cambria Math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altLang="zh-CN" sz="3200">
                                          <a:latin typeface="Cambria Math" charset="0"/>
                                        </a:rPr>
                                        <m:t>y</m:t>
                                      </m:r>
                                    </m:e>
                                  </m:d>
                                </m:e>
                              </m:d>
                              <m:r>
                                <a:rPr lang="en-US" sz="32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zh-CN" sz="3200" i="1">
                                  <a:latin typeface="Cambria Math" charset="0"/>
                                </a:rPr>
                                <m:t>𝑦</m:t>
                              </m:r>
                            </m:e>
                          </m:d>
                        </m:e>
                        <m:sub>
                          <m:r>
                            <a:rPr lang="en-US" sz="320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113" name="Rectangle 1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7967" y="6851104"/>
                <a:ext cx="3002809" cy="712311"/>
              </a:xfrm>
              <a:prstGeom prst="rect">
                <a:avLst/>
              </a:prstGeom>
              <a:blipFill rotWithShape="0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4" name="pasted-image.pdf"/>
          <p:cNvPicPr>
            <a:picLocks noChangeAspect="1"/>
          </p:cNvPicPr>
          <p:nvPr/>
        </p:nvPicPr>
        <p:blipFill>
          <a:blip r:embed="rId26">
            <a:extLst/>
          </a:blip>
          <a:stretch>
            <a:fillRect/>
          </a:stretch>
        </p:blipFill>
        <p:spPr>
          <a:xfrm>
            <a:off x="2689486" y="3828204"/>
            <a:ext cx="225363" cy="201641"/>
          </a:xfrm>
          <a:prstGeom prst="rect">
            <a:avLst/>
          </a:prstGeom>
          <a:ln w="12700">
            <a:miter lim="400000"/>
          </a:ln>
        </p:spPr>
      </p:pic>
      <p:pic>
        <p:nvPicPr>
          <p:cNvPr id="115" name="pasted-image.pdf"/>
          <p:cNvPicPr>
            <a:picLocks noChangeAspect="1"/>
          </p:cNvPicPr>
          <p:nvPr/>
        </p:nvPicPr>
        <p:blipFill>
          <a:blip r:embed="rId27">
            <a:extLst/>
          </a:blip>
          <a:stretch>
            <a:fillRect/>
          </a:stretch>
        </p:blipFill>
        <p:spPr>
          <a:xfrm>
            <a:off x="6451031" y="3704992"/>
            <a:ext cx="228600" cy="3248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16" name="pasted-image.pdf"/>
          <p:cNvPicPr>
            <a:picLocks noChangeAspect="1"/>
          </p:cNvPicPr>
          <p:nvPr/>
        </p:nvPicPr>
        <p:blipFill>
          <a:blip r:embed="rId28">
            <a:extLst/>
          </a:blip>
          <a:stretch>
            <a:fillRect/>
          </a:stretch>
        </p:blipFill>
        <p:spPr>
          <a:xfrm>
            <a:off x="7935823" y="3809998"/>
            <a:ext cx="228600" cy="3048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17" name="pasted-image.pdf"/>
          <p:cNvPicPr>
            <a:picLocks noChangeAspect="1"/>
          </p:cNvPicPr>
          <p:nvPr/>
        </p:nvPicPr>
        <p:blipFill>
          <a:blip r:embed="rId29">
            <a:extLst/>
          </a:blip>
          <a:stretch>
            <a:fillRect/>
          </a:stretch>
        </p:blipFill>
        <p:spPr>
          <a:xfrm>
            <a:off x="11716421" y="3695700"/>
            <a:ext cx="228600" cy="419100"/>
          </a:xfrm>
          <a:prstGeom prst="rect">
            <a:avLst/>
          </a:prstGeom>
          <a:ln w="12700">
            <a:miter lim="400000"/>
          </a:ln>
        </p:spPr>
      </p:pic>
      <p:cxnSp>
        <p:nvCxnSpPr>
          <p:cNvPr id="119" name="Straight Arrow Connector 118"/>
          <p:cNvCxnSpPr/>
          <p:nvPr/>
        </p:nvCxnSpPr>
        <p:spPr>
          <a:xfrm>
            <a:off x="4686720" y="4279978"/>
            <a:ext cx="0" cy="410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Arrow Connector 120"/>
          <p:cNvCxnSpPr/>
          <p:nvPr/>
        </p:nvCxnSpPr>
        <p:spPr>
          <a:xfrm>
            <a:off x="9940423" y="4279978"/>
            <a:ext cx="0" cy="410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Rectangle 67"/>
              <p:cNvSpPr/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Y</m:t>
                          </m:r>
                        </m:sub>
                      </m:sSub>
                      <m:r>
                        <a:rPr lang="en-US" altLang="zh-CN" sz="3200" b="0" i="0" smtClean="0">
                          <a:latin typeface="Cambria Math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latin typeface="Cambria Math" charset="0"/>
                        </a:rPr>
                        <m:t>G</m:t>
                      </m:r>
                      <m:d>
                        <m:d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x</m:t>
                          </m:r>
                        </m:e>
                      </m:d>
                      <m:r>
                        <a:rPr lang="en-US" altLang="zh-CN" sz="3200" b="0" i="0" smtClean="0">
                          <a:latin typeface="Cambria Math" charset="0"/>
                        </a:rPr>
                        <m:t>)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68" name="Rectangle 6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  <a:blipFill rotWithShape="0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0" name="TextBox 69"/>
          <p:cNvSpPr txBox="1"/>
          <p:nvPr/>
        </p:nvSpPr>
        <p:spPr>
          <a:xfrm>
            <a:off x="1723119" y="5904115"/>
            <a:ext cx="230146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Reconstruction</a:t>
            </a:r>
            <a:r>
              <a:rPr lang="zh-CN" altLang="en-US" sz="2600" dirty="0" smtClean="0"/>
              <a:t> </a:t>
            </a:r>
            <a:endParaRPr lang="en-US" altLang="zh-CN" sz="2600" dirty="0" smtClean="0"/>
          </a:p>
          <a:p>
            <a:pPr algn="ctr"/>
            <a:r>
              <a:rPr lang="en-US" altLang="zh-CN" sz="2600" dirty="0" smtClean="0"/>
              <a:t>error</a:t>
            </a:r>
            <a:endParaRPr lang="en-US" sz="2600" dirty="0"/>
          </a:p>
        </p:txBody>
      </p:sp>
      <p:sp>
        <p:nvSpPr>
          <p:cNvPr id="71" name="TextBox 70"/>
          <p:cNvSpPr txBox="1"/>
          <p:nvPr/>
        </p:nvSpPr>
        <p:spPr>
          <a:xfrm>
            <a:off x="10743253" y="5646272"/>
            <a:ext cx="230146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Reconstruction</a:t>
            </a:r>
            <a:r>
              <a:rPr lang="zh-CN" altLang="en-US" sz="2600" dirty="0" smtClean="0"/>
              <a:t> </a:t>
            </a:r>
            <a:endParaRPr lang="en-US" altLang="zh-CN" sz="2600" dirty="0" smtClean="0"/>
          </a:p>
          <a:p>
            <a:pPr algn="ctr"/>
            <a:r>
              <a:rPr lang="en-US" altLang="zh-CN" sz="2600" dirty="0" smtClean="0"/>
              <a:t>error</a:t>
            </a:r>
            <a:endParaRPr lang="en-US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2" name="Rectangle 71"/>
              <p:cNvSpPr/>
              <p:nvPr/>
            </p:nvSpPr>
            <p:spPr>
              <a:xfrm>
                <a:off x="9132413" y="4732302"/>
                <a:ext cx="1869614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G</m:t>
                          </m:r>
                        </m:sub>
                      </m:sSub>
                      <m:r>
                        <a:rPr lang="en-US" altLang="zh-CN" sz="3200" b="0" i="0" smtClean="0">
                          <a:latin typeface="Cambria Math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latin typeface="Cambria Math" charset="0"/>
                        </a:rPr>
                        <m:t>F</m:t>
                      </m:r>
                      <m:d>
                        <m:d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x</m:t>
                          </m:r>
                        </m:e>
                      </m:d>
                      <m:r>
                        <a:rPr lang="en-US" altLang="zh-CN" sz="3200" b="0" i="0" smtClean="0">
                          <a:latin typeface="Cambria Math" charset="0"/>
                        </a:rPr>
                        <m:t>)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2" name="Rectangle 7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32413" y="4732302"/>
                <a:ext cx="1869614" cy="584775"/>
              </a:xfrm>
              <a:prstGeom prst="rect">
                <a:avLst/>
              </a:prstGeom>
              <a:blipFill rotWithShape="0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22923462"/>
      </p:ext>
    </p:extLst>
  </p:cSld>
  <p:clrMapOvr>
    <a:masterClrMapping/>
  </p:clrMapOvr>
  <p:transition spd="med" advTm="4117"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316" y="3203972"/>
            <a:ext cx="13215769" cy="1821656"/>
          </a:xfrm>
        </p:spPr>
        <p:txBody>
          <a:bodyPr>
            <a:noAutofit/>
          </a:bodyPr>
          <a:lstStyle/>
          <a:p>
            <a:r>
              <a:rPr lang="en-US" sz="10000" dirty="0"/>
              <a:t>Results</a:t>
            </a:r>
          </a:p>
        </p:txBody>
      </p:sp>
    </p:spTree>
    <p:extLst>
      <p:ext uri="{BB962C8B-B14F-4D97-AF65-F5344CB8AC3E}">
        <p14:creationId xmlns:p14="http://schemas.microsoft.com/office/powerpoint/2010/main" val="166300361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Collection</a:t>
            </a:r>
            <a:r>
              <a:rPr lang="zh-CN" altLang="en-US" dirty="0"/>
              <a:t> </a:t>
            </a:r>
            <a:r>
              <a:rPr lang="en-US" altLang="zh-CN" dirty="0"/>
              <a:t>Style</a:t>
            </a:r>
            <a:r>
              <a:rPr lang="zh-CN" altLang="en-US" dirty="0"/>
              <a:t> </a:t>
            </a:r>
            <a:r>
              <a:rPr lang="en-US" altLang="zh-CN" dirty="0"/>
              <a:t>Transfer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16" y="1522512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3472" y="1522513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200" y="4921805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200" y="1522513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3472" y="4906888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18" name="Shape 129"/>
          <p:cNvSpPr/>
          <p:nvPr/>
        </p:nvSpPr>
        <p:spPr>
          <a:xfrm>
            <a:off x="770094" y="4427456"/>
            <a:ext cx="3160730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>
              <a:lnSpc>
                <a:spcPts val="2400"/>
              </a:lnSpc>
            </a:pPr>
            <a:r>
              <a:rPr lang="en-US" sz="3200" b="0" dirty="0">
                <a:latin typeface="+mj-lt"/>
              </a:rPr>
              <a:t>Photograph</a:t>
            </a:r>
          </a:p>
          <a:p>
            <a:pPr algn="ctr">
              <a:lnSpc>
                <a:spcPts val="2400"/>
              </a:lnSpc>
            </a:pPr>
            <a:r>
              <a:rPr lang="en-US" sz="3200" b="0" dirty="0">
                <a:latin typeface="+mj-lt"/>
              </a:rPr>
              <a:t>@ Alexei </a:t>
            </a:r>
            <a:r>
              <a:rPr lang="en-US" sz="3200" b="0" dirty="0" err="1">
                <a:latin typeface="+mj-lt"/>
              </a:rPr>
              <a:t>Efros</a:t>
            </a:r>
            <a:endParaRPr sz="3200" b="0" dirty="0">
              <a:latin typeface="+mj-lt"/>
            </a:endParaRPr>
          </a:p>
        </p:txBody>
      </p:sp>
      <p:sp>
        <p:nvSpPr>
          <p:cNvPr id="15" name="Shape 129"/>
          <p:cNvSpPr/>
          <p:nvPr/>
        </p:nvSpPr>
        <p:spPr>
          <a:xfrm>
            <a:off x="1727489" y="6729581"/>
            <a:ext cx="2220372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/>
            <a:r>
              <a:rPr lang="en-US" sz="3200" b="0" dirty="0">
                <a:latin typeface="+mj-lt"/>
              </a:rPr>
              <a:t>Monet</a:t>
            </a:r>
            <a:endParaRPr sz="3200" b="0" dirty="0">
              <a:latin typeface="+mj-lt"/>
            </a:endParaRPr>
          </a:p>
        </p:txBody>
      </p:sp>
      <p:sp>
        <p:nvSpPr>
          <p:cNvPr id="19" name="Shape 129"/>
          <p:cNvSpPr/>
          <p:nvPr/>
        </p:nvSpPr>
        <p:spPr>
          <a:xfrm>
            <a:off x="114400" y="6729581"/>
            <a:ext cx="2220372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/>
            <a:r>
              <a:rPr lang="en-US" sz="3200" b="0" dirty="0">
                <a:latin typeface="+mj-lt"/>
              </a:rPr>
              <a:t>Van Gogh</a:t>
            </a:r>
            <a:endParaRPr sz="3200" b="0" dirty="0">
              <a:latin typeface="+mj-lt"/>
            </a:endParaRPr>
          </a:p>
        </p:txBody>
      </p:sp>
      <p:sp>
        <p:nvSpPr>
          <p:cNvPr id="20" name="Shape 129"/>
          <p:cNvSpPr/>
          <p:nvPr/>
        </p:nvSpPr>
        <p:spPr>
          <a:xfrm>
            <a:off x="1710452" y="5907407"/>
            <a:ext cx="2220372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/>
            <a:r>
              <a:rPr lang="en-US" sz="3200" b="0" dirty="0">
                <a:latin typeface="+mj-lt"/>
              </a:rPr>
              <a:t>Cezanne</a:t>
            </a:r>
            <a:endParaRPr sz="3200" b="0" dirty="0">
              <a:latin typeface="+mj-lt"/>
            </a:endParaRPr>
          </a:p>
        </p:txBody>
      </p:sp>
      <p:sp>
        <p:nvSpPr>
          <p:cNvPr id="21" name="Shape 129"/>
          <p:cNvSpPr/>
          <p:nvPr/>
        </p:nvSpPr>
        <p:spPr>
          <a:xfrm>
            <a:off x="114400" y="5907407"/>
            <a:ext cx="2220372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/>
            <a:r>
              <a:rPr lang="en-US" sz="3200" b="0" dirty="0">
                <a:latin typeface="+mj-lt"/>
              </a:rPr>
              <a:t>Ukiyo-e</a:t>
            </a:r>
            <a:endParaRPr sz="3200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2296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0972E-6 -3.88889E-6 L 0.30122 -0.31192 " pathEditMode="relative" rAng="0" ptsTypes="AA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61" y="-15606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4583E-6 -3.88889E-6 L 0.73622 -0.31192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06" y="-15606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04938E-6 L 0.30241 0.19908 " pathEditMode="relative" rAng="0" ptsTypes="AA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15" y="9954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4583E-6 -1.04938E-6 L 0.72645 0.19908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317" y="9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  <p:bldP spid="19" grpId="0"/>
      <p:bldP spid="19" grpId="1"/>
      <p:bldP spid="20" grpId="0"/>
      <p:bldP spid="20" grpId="1"/>
      <p:bldP spid="21" grpId="0"/>
      <p:bldP spid="21" grpId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6179" y="565791"/>
            <a:ext cx="2577194" cy="1657373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13" name="TextBox 12"/>
          <p:cNvSpPr txBox="1"/>
          <p:nvPr/>
        </p:nvSpPr>
        <p:spPr>
          <a:xfrm>
            <a:off x="9448534" y="37708"/>
            <a:ext cx="1592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latin typeface="+mj-lt"/>
                <a:cs typeface="Times New Roman" panose="02020603050405020304" pitchFamily="18" charset="0"/>
              </a:rPr>
              <a:t>Cezanne</a:t>
            </a:r>
          </a:p>
        </p:txBody>
      </p:sp>
      <p:pic>
        <p:nvPicPr>
          <p:cNvPr id="19" name="Picture 20" descr="http://kancho.banatao.berkeley.edu:4000/images/style-transfer/cezanne/2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6179" y="2420986"/>
            <a:ext cx="2577194" cy="1657373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0" descr="http://kancho.banatao.berkeley.edu:4000/images/style-transfer/cezanne/7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6179" y="4276181"/>
            <a:ext cx="2577194" cy="187185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7" name="Group 36"/>
          <p:cNvGrpSpPr/>
          <p:nvPr/>
        </p:nvGrpSpPr>
        <p:grpSpPr>
          <a:xfrm>
            <a:off x="11759086" y="37708"/>
            <a:ext cx="2577194" cy="7965524"/>
            <a:chOff x="11759086" y="37708"/>
            <a:chExt cx="2577194" cy="7965524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759086" y="565791"/>
              <a:ext cx="2577194" cy="1657373"/>
            </a:xfrm>
            <a:prstGeom prst="rect">
              <a:avLst/>
            </a:prstGeom>
            <a:ln w="12700">
              <a:solidFill>
                <a:srgbClr val="000000"/>
              </a:solidFill>
              <a:miter lim="400000"/>
            </a:ln>
          </p:spPr>
        </p:pic>
        <p:sp>
          <p:nvSpPr>
            <p:cNvPr id="9" name="TextBox 8"/>
            <p:cNvSpPr txBox="1"/>
            <p:nvPr/>
          </p:nvSpPr>
          <p:spPr>
            <a:xfrm>
              <a:off x="12320561" y="37708"/>
              <a:ext cx="145424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200" dirty="0">
                  <a:latin typeface="+mj-lt"/>
                  <a:cs typeface="Times New Roman" panose="02020603050405020304" pitchFamily="18" charset="0"/>
                </a:rPr>
                <a:t>Ukiyo-e</a:t>
              </a:r>
            </a:p>
          </p:txBody>
        </p:sp>
        <p:pic>
          <p:nvPicPr>
            <p:cNvPr id="15" name="Picture 18" descr="http://kancho.banatao.berkeley.edu:4000/images/style-transfer/ukiyoe/201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59086" y="2420986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8" descr="http://kancho.banatao.berkeley.edu:4000/images/style-transfer/ukiyoe/77.jp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59086" y="4276181"/>
              <a:ext cx="2577194" cy="1871856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48" descr="http://kancho.banatao.berkeley.edu:4000/images/style-transfer/ukiyoe/10.jp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59086" y="6345859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5" name="Group 34"/>
          <p:cNvGrpSpPr/>
          <p:nvPr/>
        </p:nvGrpSpPr>
        <p:grpSpPr>
          <a:xfrm>
            <a:off x="3350367" y="37708"/>
            <a:ext cx="2577194" cy="7965524"/>
            <a:chOff x="3350367" y="37708"/>
            <a:chExt cx="2577194" cy="7965524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0367" y="565791"/>
              <a:ext cx="2577194" cy="1657373"/>
            </a:xfrm>
            <a:prstGeom prst="rect">
              <a:avLst/>
            </a:prstGeom>
            <a:ln w="12700">
              <a:solidFill>
                <a:srgbClr val="000000"/>
              </a:solidFill>
              <a:miter lim="400000"/>
            </a:ln>
          </p:spPr>
        </p:pic>
        <p:sp>
          <p:nvSpPr>
            <p:cNvPr id="10" name="TextBox 9"/>
            <p:cNvSpPr txBox="1"/>
            <p:nvPr/>
          </p:nvSpPr>
          <p:spPr>
            <a:xfrm>
              <a:off x="3985067" y="37708"/>
              <a:ext cx="130779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200" dirty="0">
                  <a:latin typeface="+mj-lt"/>
                  <a:cs typeface="Times New Roman" panose="02020603050405020304" pitchFamily="18" charset="0"/>
                </a:rPr>
                <a:t>Monet</a:t>
              </a:r>
            </a:p>
          </p:txBody>
        </p:sp>
        <p:pic>
          <p:nvPicPr>
            <p:cNvPr id="16" name="Picture 14" descr="http://kancho.banatao.berkeley.edu:4000/images/style-transfer/monet/201.jpg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0367" y="2420986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4" descr="http://kancho.banatao.berkeley.edu:4000/images/style-transfer/monet/77.jpg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0367" y="4276181"/>
              <a:ext cx="2577194" cy="1871856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44" descr="http://kancho.banatao.berkeley.edu:4000/images/style-transfer/monet/10.jpg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0367" y="6345859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4" name="Group 33"/>
          <p:cNvGrpSpPr/>
          <p:nvPr/>
        </p:nvGrpSpPr>
        <p:grpSpPr>
          <a:xfrm>
            <a:off x="294120" y="37708"/>
            <a:ext cx="2577194" cy="7965524"/>
            <a:chOff x="294120" y="37708"/>
            <a:chExt cx="2577194" cy="796552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4120" y="565791"/>
              <a:ext cx="2577194" cy="1657373"/>
            </a:xfrm>
            <a:prstGeom prst="rect">
              <a:avLst/>
            </a:prstGeom>
            <a:ln w="12700">
              <a:solidFill>
                <a:srgbClr val="000000"/>
              </a:solidFill>
              <a:miter lim="400000"/>
            </a:ln>
          </p:spPr>
        </p:pic>
        <p:sp>
          <p:nvSpPr>
            <p:cNvPr id="11" name="TextBox 10"/>
            <p:cNvSpPr txBox="1"/>
            <p:nvPr/>
          </p:nvSpPr>
          <p:spPr>
            <a:xfrm>
              <a:off x="1005476" y="37708"/>
              <a:ext cx="115448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200" dirty="0">
                  <a:latin typeface="+mj-lt"/>
                  <a:cs typeface="Times New Roman" panose="02020603050405020304" pitchFamily="18" charset="0"/>
                </a:rPr>
                <a:t>Input</a:t>
              </a:r>
              <a:r>
                <a: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	</a:t>
              </a:r>
            </a:p>
          </p:txBody>
        </p:sp>
        <p:pic>
          <p:nvPicPr>
            <p:cNvPr id="17" name="Picture 12" descr="http://kancho.banatao.berkeley.edu:4000/images/style-transfer/original/201.jpg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120" y="2420986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2" descr="http://kancho.banatao.berkeley.edu:4000/images/style-transfer/original/77.jpg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120" y="4276181"/>
              <a:ext cx="2577194" cy="1871856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42" descr="http://kancho.banatao.berkeley.edu:4000/images/style-transfer/original/10.jpg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120" y="6345859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Group 35"/>
          <p:cNvGrpSpPr/>
          <p:nvPr/>
        </p:nvGrpSpPr>
        <p:grpSpPr>
          <a:xfrm>
            <a:off x="6153273" y="37708"/>
            <a:ext cx="2577194" cy="7965524"/>
            <a:chOff x="6153273" y="37708"/>
            <a:chExt cx="2577194" cy="7965524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53273" y="565791"/>
              <a:ext cx="2577194" cy="1657373"/>
            </a:xfrm>
            <a:prstGeom prst="rect">
              <a:avLst/>
            </a:prstGeom>
            <a:ln w="12700">
              <a:solidFill>
                <a:srgbClr val="000000"/>
              </a:solidFill>
              <a:miter lim="400000"/>
            </a:ln>
          </p:spPr>
        </p:pic>
        <p:sp>
          <p:nvSpPr>
            <p:cNvPr id="12" name="TextBox 11"/>
            <p:cNvSpPr txBox="1"/>
            <p:nvPr/>
          </p:nvSpPr>
          <p:spPr>
            <a:xfrm>
              <a:off x="6548227" y="37708"/>
              <a:ext cx="178728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200" dirty="0">
                  <a:latin typeface="+mj-lt"/>
                  <a:cs typeface="Times New Roman" panose="02020603050405020304" pitchFamily="18" charset="0"/>
                </a:rPr>
                <a:t>Van Gogh</a:t>
              </a:r>
            </a:p>
          </p:txBody>
        </p:sp>
        <p:pic>
          <p:nvPicPr>
            <p:cNvPr id="18" name="Picture 16" descr="http://kancho.banatao.berkeley.edu:4000/images/style-transfer/vangogh/201.jpg"/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3273" y="2420986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26" descr="http://kancho.banatao.berkeley.edu:4000/images/style-transfer/vangogh/77.jpg"/>
            <p:cNvPicPr>
              <a:picLocks noChangeAspect="1" noChangeArrowheads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3273" y="4276181"/>
              <a:ext cx="2577194" cy="1871856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46" descr="http://kancho.banatao.berkeley.edu:4000/images/style-transfer/vangogh/10.jpg"/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3273" y="6345859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1" name="Picture 50" descr="http://kancho.banatao.berkeley.edu:4000/images/style-transfer/cezanne/10.jpg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6179" y="6345859"/>
            <a:ext cx="2577194" cy="1657373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3" name="Straight Connector 32"/>
          <p:cNvCxnSpPr/>
          <p:nvPr/>
        </p:nvCxnSpPr>
        <p:spPr>
          <a:xfrm>
            <a:off x="3106652" y="371820"/>
            <a:ext cx="0" cy="786384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465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altLang="zh-CN" dirty="0"/>
                  <a:t>Monet’s</a:t>
                </a:r>
                <a:r>
                  <a:rPr lang="zh-CN" altLang="en-US" dirty="0"/>
                  <a:t> </a:t>
                </a:r>
                <a:r>
                  <a:rPr lang="en-US" altLang="zh-CN" dirty="0"/>
                  <a:t>paintings</a:t>
                </a:r>
                <a:r>
                  <a:rPr lang="zh-CN" altLang="en-US" dirty="0"/>
                  <a:t> </a:t>
                </a:r>
                <a14:m>
                  <m:oMath xmlns:m="http://schemas.openxmlformats.org/officeDocument/2006/math">
                    <m:r>
                      <a:rPr lang="en-US" altLang="zh-CN" b="0" i="1" smtClean="0">
                        <a:latin typeface="Cambria Math" charset="0"/>
                      </a:rPr>
                      <m:t>→</m:t>
                    </m:r>
                  </m:oMath>
                </a14:m>
                <a:r>
                  <a:rPr lang="zh-CN" altLang="en-US" dirty="0"/>
                  <a:t> </a:t>
                </a:r>
                <a:r>
                  <a:rPr lang="en-US" altLang="zh-CN" dirty="0"/>
                  <a:t>photos</a:t>
                </a:r>
                <a:endParaRPr lang="en-US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asted-image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1579" y="1810544"/>
            <a:ext cx="6858000" cy="5602309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8" name="pasted-image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" y="1810544"/>
            <a:ext cx="6858000" cy="560230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3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taesung89.github.io/cyclegan/images/monet-to-photo-512-small-idt/real_A/00367.pn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" y="2033535"/>
            <a:ext cx="6858000" cy="51206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s://taesung89.github.io/cyclegan/images/monet-to-photo-512-small-idt/fake_B/00367.pn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" y="2033535"/>
            <a:ext cx="6858000" cy="51206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altLang="zh-CN" dirty="0"/>
                  <a:t>Monet’s</a:t>
                </a:r>
                <a:r>
                  <a:rPr lang="zh-CN" altLang="en-US" dirty="0"/>
                  <a:t> </a:t>
                </a:r>
                <a:r>
                  <a:rPr lang="en-US" altLang="zh-CN" dirty="0"/>
                  <a:t>paintings</a:t>
                </a:r>
                <a:r>
                  <a:rPr lang="zh-CN" altLang="en-US" dirty="0"/>
                  <a:t> </a:t>
                </a:r>
                <a14:m>
                  <m:oMath xmlns:m="http://schemas.openxmlformats.org/officeDocument/2006/math">
                    <m:r>
                      <a:rPr lang="en-US" altLang="zh-CN" b="0" i="1" smtClean="0">
                        <a:latin typeface="Cambria Math" charset="0"/>
                      </a:rPr>
                      <m:t>→</m:t>
                    </m:r>
                  </m:oMath>
                </a14:m>
                <a:r>
                  <a:rPr lang="zh-CN" altLang="en-US" dirty="0"/>
                  <a:t> </a:t>
                </a:r>
                <a:r>
                  <a:rPr lang="en-US" altLang="zh-CN" dirty="0"/>
                  <a:t>photos</a:t>
                </a:r>
                <a:endParaRPr lang="en-US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4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5543" y="2033535"/>
            <a:ext cx="6710093" cy="51206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2359" y="2033535"/>
            <a:ext cx="6710093" cy="51206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6893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55570" y="4474840"/>
            <a:ext cx="4928616" cy="3562045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6" name="pasted-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955570" y="4474840"/>
            <a:ext cx="4928616" cy="3562045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7" name="pasted-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967096" y="442392"/>
            <a:ext cx="4925147" cy="3895344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2" name="pasted-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967096" y="442392"/>
            <a:ext cx="4925147" cy="3895344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0" name="Picture 26" descr="http://people.eecs.berkeley.edu/~taesung_park/up2p_results/summer2winter_yosemite/summer2winter_yosemite_256_final/latest_test/images/real_A/2012-05-17%2013:40:4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672" y="439670"/>
            <a:ext cx="5851362" cy="389115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8" descr="http://people.eecs.berkeley.edu/~taesung_park/up2p_results/summer2winter_yosemite/summer2winter_yosemite_256_final/latest_test/images/fake_B/2012-05-17%2013:40:4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672" y="439670"/>
            <a:ext cx="5851361" cy="389115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http://people.eecs.berkeley.edu/~taesung_park/up2p_results/summer2winter_yosemite/summer2winter_yosemite_256_final/latest_test/images/real_B/2014-07-19%2016:10:10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672" y="4474840"/>
            <a:ext cx="5852160" cy="356204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6" descr="http://people.eecs.berkeley.edu/~taesung_park/up2p_results/summer2winter_yosemite/summer2winter_yosemite_256_final/latest_test/images/fake_A/2014-07-19%2016:10:10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471" y="4474840"/>
            <a:ext cx="5851361" cy="356204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24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35" name="pasted-imag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9840" y="1636744"/>
            <a:ext cx="5947256" cy="495611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4236" name="pasted-image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9840" y="1636744"/>
            <a:ext cx="5947256" cy="495611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4237" name="pasted-imag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070" y="1634303"/>
            <a:ext cx="5953113" cy="4960993"/>
          </a:xfrm>
          <a:prstGeom prst="rect">
            <a:avLst/>
          </a:prstGeom>
          <a:ln w="12700">
            <a:miter lim="400000"/>
          </a:ln>
        </p:spPr>
      </p:pic>
      <p:pic>
        <p:nvPicPr>
          <p:cNvPr id="4238" name="pasted-image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070" y="1634303"/>
            <a:ext cx="5953113" cy="496099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109946153"/>
      </p:ext>
    </p:extLst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35" grpId="0" animBg="1" advAuto="0"/>
      <p:bldP spid="4236" grpId="0" animBg="1" advAuto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35" name="pasted-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665613" y="1141171"/>
            <a:ext cx="5947256" cy="5947258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4236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665613" y="1141171"/>
            <a:ext cx="5947256" cy="5947258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4237" name="pasted-imag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070" y="1138243"/>
            <a:ext cx="5953113" cy="5953113"/>
          </a:xfrm>
          <a:prstGeom prst="rect">
            <a:avLst/>
          </a:prstGeom>
          <a:ln w="12700">
            <a:miter lim="400000"/>
          </a:ln>
        </p:spPr>
      </p:pic>
      <p:pic>
        <p:nvPicPr>
          <p:cNvPr id="4238" name="pasted-image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070" y="1138243"/>
            <a:ext cx="5953113" cy="595311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822035629"/>
      </p:ext>
    </p:extLst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35" grpId="0" animBg="1" advAuto="0"/>
      <p:bldP spid="4236" grpId="0" animBg="1" advAuto="0"/>
      <p:bldP spid="4238" grpId="0" animBg="1" advAuto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316" y="3203972"/>
            <a:ext cx="13215769" cy="1821656"/>
          </a:xfrm>
        </p:spPr>
        <p:txBody>
          <a:bodyPr>
            <a:noAutofit/>
          </a:bodyPr>
          <a:lstStyle/>
          <a:p>
            <a:r>
              <a:rPr lang="en-US" sz="10000" dirty="0"/>
              <a:t>Failure cases</a:t>
            </a:r>
          </a:p>
        </p:txBody>
      </p:sp>
    </p:spTree>
    <p:extLst>
      <p:ext uri="{BB962C8B-B14F-4D97-AF65-F5344CB8AC3E}">
        <p14:creationId xmlns:p14="http://schemas.microsoft.com/office/powerpoint/2010/main" val="198349403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50676"/>
          <a:stretch/>
        </p:blipFill>
        <p:spPr>
          <a:xfrm>
            <a:off x="258416" y="240614"/>
            <a:ext cx="5256584" cy="799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694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416" y="240614"/>
            <a:ext cx="10657184" cy="799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12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416" y="240614"/>
            <a:ext cx="10657184" cy="799288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407533" y="472159"/>
            <a:ext cx="232608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ImageNet </a:t>
            </a:r>
          </a:p>
          <a:p>
            <a:pPr algn="ctr"/>
            <a:r>
              <a:rPr lang="en-US" sz="3200" dirty="0"/>
              <a:t>“Wild horse”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2760" y="1594520"/>
            <a:ext cx="1828800" cy="18288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74038" y="3034679"/>
            <a:ext cx="1828800" cy="18288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0622" y="4258816"/>
            <a:ext cx="1828800" cy="18288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27160" y="5447231"/>
            <a:ext cx="1828800" cy="18288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574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9940841" y="4888778"/>
            <a:ext cx="2846967" cy="618118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pPr algn="ctr">
              <a:lnSpc>
                <a:spcPts val="4060"/>
              </a:lnSpc>
            </a:pPr>
            <a:r>
              <a:rPr lang="en-US" sz="4800" dirty="0" err="1"/>
              <a:t>PyTorch</a:t>
            </a:r>
            <a:endParaRPr lang="en-US" sz="4800" dirty="0"/>
          </a:p>
        </p:txBody>
      </p:sp>
      <p:sp>
        <p:nvSpPr>
          <p:cNvPr id="10" name="TextBox 9"/>
          <p:cNvSpPr txBox="1"/>
          <p:nvPr/>
        </p:nvSpPr>
        <p:spPr>
          <a:xfrm>
            <a:off x="10418556" y="2480393"/>
            <a:ext cx="1891536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dirty="0"/>
              <a:t>Torch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022613" y="6520288"/>
            <a:ext cx="10420545" cy="1323439"/>
          </a:xfrm>
          <a:prstGeom prst="rect">
            <a:avLst/>
          </a:prstGeom>
          <a:noFill/>
          <a:ln w="57150">
            <a:noFill/>
          </a:ln>
        </p:spPr>
        <p:txBody>
          <a:bodyPr wrap="none" rtlCol="0">
            <a:spAutoFit/>
          </a:bodyPr>
          <a:lstStyle/>
          <a:p>
            <a:r>
              <a:rPr lang="en-US" altLang="zh-CN" sz="4000" dirty="0" smtClean="0"/>
              <a:t>30</a:t>
            </a:r>
            <a:r>
              <a:rPr lang="en-US" altLang="zh-CN" sz="4000" dirty="0"/>
              <a:t>+</a:t>
            </a:r>
            <a:r>
              <a:rPr lang="zh-CN" altLang="en-US" sz="4000" dirty="0"/>
              <a:t> </a:t>
            </a:r>
            <a:r>
              <a:rPr lang="en-US" altLang="zh-CN" sz="4000" dirty="0"/>
              <a:t>implementations</a:t>
            </a:r>
            <a:r>
              <a:rPr lang="zh-CN" altLang="en-US" sz="4000" dirty="0"/>
              <a:t> </a:t>
            </a:r>
            <a:r>
              <a:rPr lang="en-US" altLang="zh-CN" sz="4000" dirty="0"/>
              <a:t>by</a:t>
            </a:r>
            <a:r>
              <a:rPr lang="zh-CN" altLang="en-US" sz="4000" dirty="0"/>
              <a:t> </a:t>
            </a:r>
            <a:r>
              <a:rPr lang="en-US" altLang="zh-CN" sz="4000" dirty="0"/>
              <a:t>researchers/developers:</a:t>
            </a:r>
            <a:r>
              <a:rPr lang="zh-CN" altLang="en-US" sz="4000" dirty="0"/>
              <a:t> </a:t>
            </a:r>
            <a:endParaRPr lang="en-US" altLang="zh-CN" sz="4000" dirty="0"/>
          </a:p>
          <a:p>
            <a:pPr marL="571500" indent="-571500">
              <a:buFont typeface="Arial" charset="0"/>
              <a:buChar char="•"/>
            </a:pPr>
            <a:r>
              <a:rPr lang="en-US" altLang="zh-CN" sz="4000" dirty="0" err="1"/>
              <a:t>Tensorflow</a:t>
            </a:r>
            <a:r>
              <a:rPr lang="en-US" altLang="zh-CN" sz="4000" dirty="0"/>
              <a:t>,</a:t>
            </a:r>
            <a:r>
              <a:rPr lang="zh-CN" altLang="en-US" sz="4000" dirty="0"/>
              <a:t> </a:t>
            </a:r>
            <a:r>
              <a:rPr lang="en-US" altLang="zh-CN" sz="4000" dirty="0" err="1"/>
              <a:t>Chainer</a:t>
            </a:r>
            <a:r>
              <a:rPr lang="en-US" altLang="zh-CN" sz="4000" dirty="0"/>
              <a:t>,</a:t>
            </a:r>
            <a:r>
              <a:rPr lang="zh-CN" altLang="en-US" sz="4000" dirty="0"/>
              <a:t> </a:t>
            </a:r>
            <a:r>
              <a:rPr lang="en-US" altLang="zh-CN" sz="4000" dirty="0" err="1"/>
              <a:t>mxnet</a:t>
            </a:r>
            <a:r>
              <a:rPr lang="en-US" altLang="zh-CN" sz="4000" dirty="0"/>
              <a:t>,</a:t>
            </a:r>
            <a:r>
              <a:rPr lang="zh-CN" altLang="en-US" sz="4000" dirty="0"/>
              <a:t> </a:t>
            </a:r>
            <a:r>
              <a:rPr lang="en-US" altLang="zh-CN" sz="4000" dirty="0" err="1"/>
              <a:t>Lasagne</a:t>
            </a:r>
            <a:r>
              <a:rPr lang="en-US" altLang="zh-CN" sz="4000" dirty="0"/>
              <a:t>,</a:t>
            </a:r>
            <a:r>
              <a:rPr lang="zh-CN" altLang="en-US" sz="4000" dirty="0"/>
              <a:t> </a:t>
            </a:r>
            <a:r>
              <a:rPr lang="en-US" altLang="zh-CN" sz="4000" dirty="0" err="1"/>
              <a:t>Keras</a:t>
            </a:r>
            <a:r>
              <a:rPr lang="mr-IN" altLang="zh-CN" sz="4000" dirty="0"/>
              <a:t>…</a:t>
            </a:r>
            <a:endParaRPr lang="en-US" sz="4000" dirty="0"/>
          </a:p>
        </p:txBody>
      </p:sp>
      <p:sp>
        <p:nvSpPr>
          <p:cNvPr id="13" name="TextBox 12"/>
          <p:cNvSpPr txBox="1"/>
          <p:nvPr/>
        </p:nvSpPr>
        <p:spPr>
          <a:xfrm>
            <a:off x="2664343" y="362833"/>
            <a:ext cx="930171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400" err="1" smtClean="0"/>
              <a:t>CycleGAN</a:t>
            </a:r>
            <a:r>
              <a:rPr lang="en-US" altLang="zh-CN" sz="6400" dirty="0" smtClean="0"/>
              <a:t> implementations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613" y="4229592"/>
            <a:ext cx="6110838" cy="240548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612" y="1803718"/>
            <a:ext cx="6168052" cy="2455097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 flipV="1">
            <a:off x="8263872" y="2895891"/>
            <a:ext cx="1801656" cy="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8263872" y="5169488"/>
            <a:ext cx="180165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689275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0"/>
    </mc:Choice>
    <mc:Fallback xmlns="">
      <p:transition spd="slow" advTm="7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2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316" y="3203972"/>
            <a:ext cx="13215769" cy="1821656"/>
          </a:xfrm>
        </p:spPr>
        <p:txBody>
          <a:bodyPr>
            <a:noAutofit/>
          </a:bodyPr>
          <a:lstStyle/>
          <a:p>
            <a:r>
              <a:rPr lang="en-US" altLang="zh-CN" sz="10000" dirty="0" smtClean="0"/>
              <a:t>Applications</a:t>
            </a:r>
            <a:endParaRPr lang="en-US" sz="10000" dirty="0"/>
          </a:p>
        </p:txBody>
      </p:sp>
    </p:spTree>
    <p:extLst>
      <p:ext uri="{BB962C8B-B14F-4D97-AF65-F5344CB8AC3E}">
        <p14:creationId xmlns:p14="http://schemas.microsoft.com/office/powerpoint/2010/main" val="205967177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dirty="0"/>
                  <a:t>CG2Real: GTA5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→</m:t>
                    </m:r>
                  </m:oMath>
                </a14:m>
                <a:r>
                  <a:rPr lang="en-US" dirty="0"/>
                  <a:t> real </a:t>
                </a:r>
                <a:r>
                  <a:rPr lang="en-US" dirty="0" err="1"/>
                  <a:t>streetview</a:t>
                </a:r>
                <a:endParaRPr lang="en-US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3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/>
          <p:cNvSpPr txBox="1"/>
          <p:nvPr/>
        </p:nvSpPr>
        <p:spPr>
          <a:xfrm>
            <a:off x="9582547" y="7765872"/>
            <a:ext cx="5074787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Inspired by [Johnson et al. 2011]</a:t>
            </a:r>
          </a:p>
        </p:txBody>
      </p:sp>
      <p:pic>
        <p:nvPicPr>
          <p:cNvPr id="5" name="Picture 14" descr="http://kancho.banatao.berkeley.edu:4000/images/gta-to-cityscapes-1024/1_gta/0012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036" y="1485402"/>
            <a:ext cx="6165851" cy="305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http://kancho.banatao.berkeley.edu:4000/images/gta-to-cityscapes-1024/2_cityscapes/00121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513" y="1485402"/>
            <a:ext cx="6165851" cy="306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" descr="http://kancho.banatao.berkeley.edu:4000/images/gta-to-cityscapes-1024/1_gta/02011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036" y="4631073"/>
            <a:ext cx="6165851" cy="305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kancho.banatao.berkeley.edu:4000/images/gta-to-cityscapes-1024/2_cityscapes/02011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513" y="4625637"/>
            <a:ext cx="6165851" cy="306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3003001" y="7711929"/>
            <a:ext cx="2373920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GTA5 CG Input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06290" y="7711929"/>
            <a:ext cx="1268296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Output</a:t>
            </a:r>
          </a:p>
        </p:txBody>
      </p:sp>
    </p:spTree>
    <p:extLst>
      <p:ext uri="{BB962C8B-B14F-4D97-AF65-F5344CB8AC3E}">
        <p14:creationId xmlns:p14="http://schemas.microsoft.com/office/powerpoint/2010/main" val="2005644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US" dirty="0"/>
                  <a:t>Real2CG: real </a:t>
                </a:r>
                <a:r>
                  <a:rPr lang="en-US" dirty="0" err="1"/>
                  <a:t>streetview</a:t>
                </a:r>
                <a:r>
                  <a:rPr lang="en-US" dirty="0"/>
                  <a:t>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→</m:t>
                    </m:r>
                  </m:oMath>
                </a14:m>
                <a:r>
                  <a:rPr lang="en-US" dirty="0"/>
                  <a:t> GTA</a:t>
                </a:r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3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466" y="1522512"/>
            <a:ext cx="12693469" cy="63580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922712" y="7752655"/>
            <a:ext cx="250408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Cityscape Input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691464" y="7752655"/>
            <a:ext cx="1268296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Output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r="50633"/>
          <a:stretch/>
        </p:blipFill>
        <p:spPr>
          <a:xfrm>
            <a:off x="968466" y="1522512"/>
            <a:ext cx="6266342" cy="635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06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943091" y="7690991"/>
            <a:ext cx="468730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[Richter*, </a:t>
            </a:r>
            <a:r>
              <a:rPr lang="en-US" dirty="0" err="1"/>
              <a:t>Vineet</a:t>
            </a:r>
            <a:r>
              <a:rPr lang="zh-CN" altLang="en-US" dirty="0"/>
              <a:t>* </a:t>
            </a:r>
            <a:r>
              <a:rPr lang="en-US" dirty="0"/>
              <a:t>et al. 2016]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8145" y="948503"/>
            <a:ext cx="11434111" cy="633259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570784" y="7139136"/>
            <a:ext cx="211763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GTA5 </a:t>
            </a:r>
            <a:r>
              <a:rPr lang="en-US" altLang="zh-CN" dirty="0"/>
              <a:t>images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755360" y="7139136"/>
            <a:ext cx="321568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Segmentation labels</a:t>
            </a:r>
          </a:p>
        </p:txBody>
      </p:sp>
    </p:spTree>
    <p:extLst>
      <p:ext uri="{BB962C8B-B14F-4D97-AF65-F5344CB8AC3E}">
        <p14:creationId xmlns:p14="http://schemas.microsoft.com/office/powerpoint/2010/main" val="151916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/>
              <a:t>Domain Adaptation with </a:t>
            </a:r>
            <a:r>
              <a:rPr lang="en-US" dirty="0" err="1"/>
              <a:t>CycleGAN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224083" y="7690991"/>
            <a:ext cx="3406317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 smtClean="0"/>
              <a:t>[Hoffman</a:t>
            </a:r>
            <a:r>
              <a:rPr lang="zh-CN" altLang="en-US" dirty="0" smtClean="0"/>
              <a:t> </a:t>
            </a:r>
            <a:r>
              <a:rPr lang="en-US" altLang="zh-CN" dirty="0" smtClean="0"/>
              <a:t>et</a:t>
            </a:r>
            <a:r>
              <a:rPr lang="zh-CN" altLang="en-US" dirty="0" smtClean="0"/>
              <a:t> </a:t>
            </a:r>
            <a:r>
              <a:rPr lang="en-US" altLang="zh-CN" dirty="0" smtClean="0"/>
              <a:t>al.</a:t>
            </a:r>
            <a:r>
              <a:rPr lang="zh-CN" altLang="en-US" dirty="0" smtClean="0"/>
              <a:t> </a:t>
            </a:r>
            <a:r>
              <a:rPr lang="en-US" altLang="zh-CN" dirty="0" smtClean="0"/>
              <a:t>2017]</a:t>
            </a:r>
            <a:endParaRPr lang="en-US" dirty="0"/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1976855"/>
              </p:ext>
            </p:extLst>
          </p:nvPr>
        </p:nvGraphicFramePr>
        <p:xfrm>
          <a:off x="936104" y="4760168"/>
          <a:ext cx="12787808" cy="266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10943">
                  <a:extLst>
                    <a:ext uri="{9D8B030D-6E8A-4147-A177-3AD203B41FA5}">
                      <a16:colId xmlns:a16="http://schemas.microsoft.com/office/drawing/2014/main" xmlns="" val="4055343204"/>
                    </a:ext>
                  </a:extLst>
                </a:gridCol>
                <a:gridCol w="3888432">
                  <a:extLst>
                    <a:ext uri="{9D8B030D-6E8A-4147-A177-3AD203B41FA5}">
                      <a16:colId xmlns:a16="http://schemas.microsoft.com/office/drawing/2014/main" xmlns="" val="4238815013"/>
                    </a:ext>
                  </a:extLst>
                </a:gridCol>
                <a:gridCol w="3888433">
                  <a:extLst>
                    <a:ext uri="{9D8B030D-6E8A-4147-A177-3AD203B41FA5}">
                      <a16:colId xmlns:a16="http://schemas.microsoft.com/office/drawing/2014/main" xmlns="" val="1727670133"/>
                    </a:ext>
                  </a:extLst>
                </a:gridCol>
              </a:tblGrid>
              <a:tr h="512721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 err="1" smtClean="0"/>
                        <a:t>meanIOU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Per-pixel accuracy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97994070"/>
                  </a:ext>
                </a:extLst>
              </a:tr>
              <a:tr h="529394">
                <a:tc>
                  <a:txBody>
                    <a:bodyPr/>
                    <a:lstStyle/>
                    <a:p>
                      <a:r>
                        <a:rPr lang="en-US" dirty="0"/>
                        <a:t>Oracle (Train and test on Real)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93.1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01463940"/>
                  </a:ext>
                </a:extLst>
              </a:tr>
              <a:tr h="529394">
                <a:tc>
                  <a:txBody>
                    <a:bodyPr/>
                    <a:lstStyle/>
                    <a:p>
                      <a:r>
                        <a:rPr lang="en-US" dirty="0"/>
                        <a:t>Train on CG, test on Real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17.9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54.0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605840413"/>
                  </a:ext>
                </a:extLst>
              </a:tr>
              <a:tr h="529394">
                <a:tc>
                  <a:txBody>
                    <a:bodyPr/>
                    <a:lstStyle/>
                    <a:p>
                      <a:r>
                        <a:rPr lang="en-US" dirty="0"/>
                        <a:t>FCN in the wild [Hoffman et al.]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27.1 (+6.0)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40969359"/>
                  </a:ext>
                </a:extLst>
              </a:tr>
              <a:tr h="529394">
                <a:tc>
                  <a:txBody>
                    <a:bodyPr/>
                    <a:lstStyle/>
                    <a:p>
                      <a:r>
                        <a:rPr lang="en-US" dirty="0"/>
                        <a:t>Train on </a:t>
                      </a:r>
                      <a:r>
                        <a:rPr lang="en-US" dirty="0" err="1"/>
                        <a:t>CycleGAN</a:t>
                      </a:r>
                      <a:r>
                        <a:rPr lang="en-US" dirty="0"/>
                        <a:t>, test on Real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34.8 </a:t>
                      </a:r>
                      <a:r>
                        <a:rPr lang="en-US" b="1" dirty="0"/>
                        <a:t>(+</a:t>
                      </a:r>
                      <a:r>
                        <a:rPr lang="en-US" b="1" dirty="0" smtClean="0"/>
                        <a:t>16.9)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82.8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80896317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8448" y="1922545"/>
            <a:ext cx="3672408" cy="2126877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921296" y="1810545"/>
            <a:ext cx="6588118" cy="2194560"/>
          </a:xfrm>
          <a:prstGeom prst="roundRect">
            <a:avLst/>
          </a:prstGeom>
          <a:noFill/>
          <a:ln w="762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673460" y="3970784"/>
            <a:ext cx="4816575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dirty="0"/>
              <a:t>Train on </a:t>
            </a:r>
            <a:r>
              <a:rPr lang="en-US" sz="3800" dirty="0" err="1"/>
              <a:t>CycleGAN</a:t>
            </a:r>
            <a:r>
              <a:rPr lang="en-US" sz="3800" dirty="0"/>
              <a:t> data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458448" y="1810545"/>
            <a:ext cx="3672408" cy="2194560"/>
          </a:xfrm>
          <a:prstGeom prst="roundRect">
            <a:avLst/>
          </a:prstGeom>
          <a:noFill/>
          <a:ln w="762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9259416" y="3970784"/>
            <a:ext cx="407047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dirty="0"/>
              <a:t>Test on real images</a:t>
            </a:r>
          </a:p>
        </p:txBody>
      </p:sp>
      <p:pic>
        <p:nvPicPr>
          <p:cNvPr id="15" name="Picture 14" descr="http://kancho.banatao.berkeley.edu:4000/images/gta-to-cityscapes-1024/1_gta/00121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778" y="2012164"/>
            <a:ext cx="3888432" cy="192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6" descr="http://kancho.banatao.berkeley.edu:4000/images/gta-to-cityscapes-1024/2_cityscapes/00121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778" y="2012164"/>
            <a:ext cx="3880888" cy="192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3179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300686" y="362833"/>
            <a:ext cx="1002902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400" dirty="0" smtClean="0"/>
              <a:t>Computer</a:t>
            </a:r>
            <a:r>
              <a:rPr lang="zh-CN" altLang="en-US" sz="6400" dirty="0" smtClean="0"/>
              <a:t> </a:t>
            </a:r>
            <a:r>
              <a:rPr lang="en-US" altLang="zh-CN" sz="6400" dirty="0" smtClean="0"/>
              <a:t>Vision</a:t>
            </a:r>
            <a:r>
              <a:rPr lang="zh-CN" altLang="en-US" sz="6400" dirty="0" smtClean="0"/>
              <a:t> </a:t>
            </a:r>
            <a:r>
              <a:rPr lang="en-US" altLang="zh-CN" sz="6400" dirty="0" smtClean="0"/>
              <a:t>Applications</a:t>
            </a:r>
            <a:endParaRPr lang="en-US" sz="6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7979433" y="5133600"/>
            <a:ext cx="4989185" cy="2314296"/>
          </a:xfrm>
          <a:prstGeom prst="rect">
            <a:avLst/>
          </a:prstGeom>
        </p:spPr>
      </p:pic>
      <p:grpSp>
        <p:nvGrpSpPr>
          <p:cNvPr id="26" name="Group 25"/>
          <p:cNvGrpSpPr/>
          <p:nvPr/>
        </p:nvGrpSpPr>
        <p:grpSpPr>
          <a:xfrm>
            <a:off x="1734625" y="1256976"/>
            <a:ext cx="11047521" cy="3361880"/>
            <a:chOff x="1734625" y="1090464"/>
            <a:chExt cx="11047521" cy="3361880"/>
          </a:xfrm>
        </p:grpSpPr>
        <p:grpSp>
          <p:nvGrpSpPr>
            <p:cNvPr id="25" name="Group 24"/>
            <p:cNvGrpSpPr/>
            <p:nvPr/>
          </p:nvGrpSpPr>
          <p:grpSpPr>
            <a:xfrm>
              <a:off x="1734625" y="1090464"/>
              <a:ext cx="11047521" cy="2962805"/>
              <a:chOff x="1734625" y="1090464"/>
              <a:chExt cx="11047521" cy="2962805"/>
            </a:xfrm>
          </p:grpSpPr>
          <p:sp>
            <p:nvSpPr>
              <p:cNvPr id="8" name="Rectangle 7"/>
              <p:cNvSpPr/>
              <p:nvPr/>
            </p:nvSpPr>
            <p:spPr>
              <a:xfrm>
                <a:off x="1924381" y="1090464"/>
                <a:ext cx="4817895" cy="6481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CN" sz="3200" b="1" dirty="0"/>
                  <a:t>Attribute Editing</a:t>
                </a:r>
                <a:r>
                  <a:rPr lang="zh-CN" altLang="en-US" sz="3200" b="1" dirty="0"/>
                  <a:t> </a:t>
                </a:r>
                <a:r>
                  <a:rPr lang="en-US" altLang="zh-CN" sz="2800" dirty="0"/>
                  <a:t>[Lu</a:t>
                </a:r>
                <a:r>
                  <a:rPr lang="zh-CN" altLang="en-US" sz="2800" dirty="0"/>
                  <a:t> </a:t>
                </a:r>
                <a:r>
                  <a:rPr lang="en-US" altLang="zh-CN" sz="2800" dirty="0"/>
                  <a:t>et</a:t>
                </a:r>
                <a:r>
                  <a:rPr lang="zh-CN" altLang="en-US" sz="2800" dirty="0"/>
                  <a:t> </a:t>
                </a:r>
                <a:r>
                  <a:rPr lang="en-US" altLang="zh-CN" sz="2800" dirty="0"/>
                  <a:t>al.]</a:t>
                </a:r>
              </a:p>
            </p:txBody>
          </p:sp>
          <p:sp>
            <p:nvSpPr>
              <p:cNvPr id="13" name="Rectangle 12"/>
              <p:cNvSpPr/>
              <p:nvPr/>
            </p:nvSpPr>
            <p:spPr>
              <a:xfrm>
                <a:off x="1875616" y="3473323"/>
                <a:ext cx="1430022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Low-res</a:t>
                </a:r>
              </a:p>
            </p:txBody>
          </p:sp>
          <p:sp>
            <p:nvSpPr>
              <p:cNvPr id="14" name="Rectangle 13"/>
              <p:cNvSpPr/>
              <p:nvPr/>
            </p:nvSpPr>
            <p:spPr>
              <a:xfrm>
                <a:off x="3959285" y="3473323"/>
                <a:ext cx="889431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Bald</a:t>
                </a:r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5503788" y="3473323"/>
                <a:ext cx="1135532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Bangs</a:t>
                </a:r>
              </a:p>
            </p:txBody>
          </p:sp>
          <p:grpSp>
            <p:nvGrpSpPr>
              <p:cNvPr id="24" name="Group 23"/>
              <p:cNvGrpSpPr/>
              <p:nvPr/>
            </p:nvGrpSpPr>
            <p:grpSpPr>
              <a:xfrm>
                <a:off x="1734625" y="1645268"/>
                <a:ext cx="5197410" cy="1858691"/>
                <a:chOff x="373832" y="2014339"/>
                <a:chExt cx="4807245" cy="1676888"/>
              </a:xfrm>
            </p:grpSpPr>
            <p:pic>
              <p:nvPicPr>
                <p:cNvPr id="12" name="Picture 11"/>
                <p:cNvPicPr>
                  <a:picLocks noChangeAspect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202" r="75511" b="3861"/>
                <a:stretch/>
              </p:blipFill>
              <p:spPr>
                <a:xfrm>
                  <a:off x="373832" y="2014339"/>
                  <a:ext cx="1583485" cy="1676888"/>
                </a:xfrm>
                <a:prstGeom prst="rect">
                  <a:avLst/>
                </a:prstGeom>
              </p:spPr>
            </p:pic>
            <p:pic>
              <p:nvPicPr>
                <p:cNvPr id="18" name="Picture 17"/>
                <p:cNvPicPr>
                  <a:picLocks noChangeAspect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7711" t="371" r="23744" b="3861"/>
                <a:stretch/>
              </p:blipFill>
              <p:spPr>
                <a:xfrm>
                  <a:off x="2042121" y="2015813"/>
                  <a:ext cx="3138956" cy="1673940"/>
                </a:xfrm>
                <a:prstGeom prst="rect">
                  <a:avLst/>
                </a:prstGeom>
              </p:spPr>
            </p:pic>
          </p:grpSp>
          <p:sp>
            <p:nvSpPr>
              <p:cNvPr id="17" name="Rectangle 16"/>
              <p:cNvSpPr/>
              <p:nvPr/>
            </p:nvSpPr>
            <p:spPr>
              <a:xfrm>
                <a:off x="7645893" y="1090464"/>
                <a:ext cx="4813667" cy="6481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CN" sz="3200" b="1" dirty="0"/>
                  <a:t>Object</a:t>
                </a:r>
                <a:r>
                  <a:rPr lang="zh-CN" altLang="en-US" sz="3200" b="1" dirty="0"/>
                  <a:t> </a:t>
                </a:r>
                <a:r>
                  <a:rPr lang="en-US" altLang="zh-CN" sz="3200" b="1" dirty="0"/>
                  <a:t>Editing </a:t>
                </a:r>
                <a:r>
                  <a:rPr lang="en-US" altLang="zh-CN" sz="2800" dirty="0"/>
                  <a:t>[Liang</a:t>
                </a:r>
                <a:r>
                  <a:rPr lang="zh-CN" altLang="en-US" sz="2800" dirty="0"/>
                  <a:t> </a:t>
                </a:r>
                <a:r>
                  <a:rPr lang="en-US" altLang="zh-CN" sz="2800" dirty="0"/>
                  <a:t>et</a:t>
                </a:r>
                <a:r>
                  <a:rPr lang="zh-CN" altLang="en-US" sz="2800" dirty="0"/>
                  <a:t> </a:t>
                </a:r>
                <a:r>
                  <a:rPr lang="en-US" altLang="zh-CN" sz="2800" dirty="0"/>
                  <a:t>al.]</a:t>
                </a:r>
              </a:p>
            </p:txBody>
          </p:sp>
          <p:grpSp>
            <p:nvGrpSpPr>
              <p:cNvPr id="22" name="Group 21"/>
              <p:cNvGrpSpPr/>
              <p:nvPr/>
            </p:nvGrpSpPr>
            <p:grpSpPr>
              <a:xfrm>
                <a:off x="7323303" y="1643967"/>
                <a:ext cx="5458843" cy="1854771"/>
                <a:chOff x="5542974" y="2013166"/>
                <a:chExt cx="5049052" cy="1673352"/>
              </a:xfrm>
            </p:grpSpPr>
            <p:pic>
              <p:nvPicPr>
                <p:cNvPr id="3" name="Picture 2"/>
                <p:cNvPicPr>
                  <a:picLocks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542974" y="2013166"/>
                  <a:ext cx="1645920" cy="1673352"/>
                </a:xfrm>
                <a:prstGeom prst="rect">
                  <a:avLst/>
                </a:prstGeom>
              </p:spPr>
            </p:pic>
            <p:pic>
              <p:nvPicPr>
                <p:cNvPr id="4" name="Picture 3"/>
                <p:cNvPicPr>
                  <a:picLocks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244540" y="2013166"/>
                  <a:ext cx="1645920" cy="1673352"/>
                </a:xfrm>
                <a:prstGeom prst="rect">
                  <a:avLst/>
                </a:prstGeom>
              </p:spPr>
            </p:pic>
            <p:pic>
              <p:nvPicPr>
                <p:cNvPr id="5" name="Picture 4"/>
                <p:cNvPicPr>
                  <a:picLocks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946106" y="2013166"/>
                  <a:ext cx="1645920" cy="1673352"/>
                </a:xfrm>
                <a:prstGeom prst="rect">
                  <a:avLst/>
                </a:prstGeom>
              </p:spPr>
            </p:pic>
          </p:grpSp>
          <p:sp>
            <p:nvSpPr>
              <p:cNvPr id="19" name="Rectangle 18"/>
              <p:cNvSpPr/>
              <p:nvPr/>
            </p:nvSpPr>
            <p:spPr>
              <a:xfrm>
                <a:off x="7689486" y="3473323"/>
                <a:ext cx="1047143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Mask</a:t>
                </a:r>
              </a:p>
            </p:txBody>
          </p:sp>
          <p:sp>
            <p:nvSpPr>
              <p:cNvPr id="20" name="Rectangle 19"/>
              <p:cNvSpPr/>
              <p:nvPr/>
            </p:nvSpPr>
            <p:spPr>
              <a:xfrm>
                <a:off x="9532621" y="3473323"/>
                <a:ext cx="1040211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Input</a:t>
                </a:r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11227574" y="3473323"/>
                <a:ext cx="1329639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Output</a:t>
                </a:r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2801089" y="3855341"/>
              <a:ext cx="3064478" cy="5970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2800" dirty="0"/>
                <a:t>arXiv:1705.09966</a:t>
              </a:r>
              <a:endParaRPr lang="en-US" sz="2800" dirty="0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8511159" y="3855341"/>
              <a:ext cx="3064478" cy="5970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nb-NO" sz="2800" dirty="0"/>
                <a:t>arXiv:1708.00315</a:t>
              </a:r>
              <a:endParaRPr lang="en-US" sz="2800" dirty="0"/>
            </a:p>
          </p:txBody>
        </p:sp>
      </p:grpSp>
      <p:sp>
        <p:nvSpPr>
          <p:cNvPr id="31" name="Rectangle 30"/>
          <p:cNvSpPr/>
          <p:nvPr/>
        </p:nvSpPr>
        <p:spPr>
          <a:xfrm>
            <a:off x="1514426" y="4691789"/>
            <a:ext cx="6333600" cy="6481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00" b="1" dirty="0"/>
              <a:t>Photo Enhancement </a:t>
            </a:r>
            <a:r>
              <a:rPr lang="en-US" altLang="zh-CN" sz="2800" dirty="0"/>
              <a:t>[</a:t>
            </a:r>
            <a:r>
              <a:rPr lang="en-US" sz="2800" dirty="0"/>
              <a:t>Ignatov </a:t>
            </a:r>
            <a:r>
              <a:rPr lang="en-US" altLang="zh-CN" sz="2800" dirty="0"/>
              <a:t>et</a:t>
            </a:r>
            <a:r>
              <a:rPr lang="zh-CN" altLang="en-US" sz="2800" dirty="0"/>
              <a:t> </a:t>
            </a:r>
            <a:r>
              <a:rPr lang="en-US" altLang="zh-CN" sz="2800" dirty="0"/>
              <a:t>al.]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1399643" y="5283212"/>
            <a:ext cx="6563165" cy="2089227"/>
            <a:chOff x="245774" y="5338216"/>
            <a:chExt cx="6070474" cy="1884875"/>
          </a:xfrm>
        </p:grpSpPr>
        <p:pic>
          <p:nvPicPr>
            <p:cNvPr id="15" name="Picture 14"/>
            <p:cNvPicPr>
              <a:picLocks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6160" y="5338216"/>
              <a:ext cx="2990088" cy="1883664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5774" y="5338216"/>
              <a:ext cx="2991994" cy="1884875"/>
            </a:xfrm>
            <a:prstGeom prst="rect">
              <a:avLst/>
            </a:prstGeom>
          </p:spPr>
        </p:pic>
      </p:grpSp>
      <p:sp>
        <p:nvSpPr>
          <p:cNvPr id="38" name="Rectangle 37"/>
          <p:cNvSpPr/>
          <p:nvPr/>
        </p:nvSpPr>
        <p:spPr>
          <a:xfrm>
            <a:off x="2496954" y="7292463"/>
            <a:ext cx="1040211" cy="57994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800" dirty="0"/>
              <a:t>Input</a:t>
            </a:r>
          </a:p>
        </p:txBody>
      </p:sp>
      <p:sp>
        <p:nvSpPr>
          <p:cNvPr id="39" name="Rectangle 38"/>
          <p:cNvSpPr/>
          <p:nvPr/>
        </p:nvSpPr>
        <p:spPr>
          <a:xfrm>
            <a:off x="4950062" y="7292463"/>
            <a:ext cx="2792727" cy="57994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800" dirty="0"/>
              <a:t>Enhanced image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3148987" y="7766270"/>
            <a:ext cx="3064478" cy="5970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arXiv:1709.01118</a:t>
            </a:r>
            <a:endParaRPr lang="en-US" sz="2800" dirty="0"/>
          </a:p>
        </p:txBody>
      </p:sp>
      <p:sp>
        <p:nvSpPr>
          <p:cNvPr id="41" name="Rectangle 40"/>
          <p:cNvSpPr/>
          <p:nvPr/>
        </p:nvSpPr>
        <p:spPr>
          <a:xfrm>
            <a:off x="7962808" y="4691789"/>
            <a:ext cx="5267949" cy="6481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00" b="1" dirty="0"/>
              <a:t>Data generation </a:t>
            </a:r>
            <a:r>
              <a:rPr lang="en-US" altLang="zh-CN" sz="2800" dirty="0"/>
              <a:t>[</a:t>
            </a:r>
            <a:r>
              <a:rPr lang="en-US" sz="2800" dirty="0"/>
              <a:t>Wang </a:t>
            </a:r>
            <a:r>
              <a:rPr lang="en-US" altLang="zh-CN" sz="2800" dirty="0"/>
              <a:t>et</a:t>
            </a:r>
            <a:r>
              <a:rPr lang="zh-CN" altLang="en-US" sz="2800" dirty="0"/>
              <a:t> </a:t>
            </a:r>
            <a:r>
              <a:rPr lang="en-US" altLang="zh-CN" sz="2800" dirty="0"/>
              <a:t>al.]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064544" y="7766270"/>
            <a:ext cx="3064478" cy="5970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b-NO" sz="2800" dirty="0"/>
              <a:t>arXiv:1707.03124</a:t>
            </a:r>
            <a:endParaRPr lang="en-US" sz="2800" dirty="0"/>
          </a:p>
        </p:txBody>
      </p:sp>
      <p:sp>
        <p:nvSpPr>
          <p:cNvPr id="32" name="Rectangle 31"/>
          <p:cNvSpPr/>
          <p:nvPr/>
        </p:nvSpPr>
        <p:spPr>
          <a:xfrm>
            <a:off x="8634560" y="7292463"/>
            <a:ext cx="3924445" cy="57994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800"/>
              <a:t>samples by </a:t>
            </a:r>
            <a:r>
              <a:rPr lang="en-US" altLang="zh-CN" sz="2800" dirty="0" err="1"/>
              <a:t>CycleWGAN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23756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48"/>
    </mc:Choice>
    <mc:Fallback xmlns="">
      <p:transition spd="slow" advTm="4848"/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2602604" y="6954442"/>
            <a:ext cx="9865096" cy="1077218"/>
          </a:xfrm>
          <a:prstGeom prst="rect">
            <a:avLst/>
          </a:prstGeom>
          <a:ln w="57150">
            <a:noFill/>
          </a:ln>
        </p:spPr>
        <p:txBody>
          <a:bodyPr wrap="square"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US" altLang="zh-CN" sz="3200" b="1" dirty="0" smtClean="0"/>
              <a:t>MRI </a:t>
            </a:r>
            <a:r>
              <a:rPr lang="en-US" altLang="zh-CN" sz="3200" b="1" dirty="0"/>
              <a:t>reconstruction </a:t>
            </a:r>
            <a:r>
              <a:rPr lang="en-US" altLang="zh-CN" sz="3200" dirty="0"/>
              <a:t>[</a:t>
            </a:r>
            <a:r>
              <a:rPr lang="en-US" altLang="zh-CN" sz="3200" dirty="0" err="1"/>
              <a:t>Quan</a:t>
            </a:r>
            <a:r>
              <a:rPr lang="zh-CN" altLang="en-US" sz="3200" dirty="0"/>
              <a:t> </a:t>
            </a:r>
            <a:r>
              <a:rPr lang="en-US" altLang="zh-CN" sz="3200" dirty="0"/>
              <a:t>et</a:t>
            </a:r>
            <a:r>
              <a:rPr lang="zh-CN" altLang="en-US" sz="3200" dirty="0"/>
              <a:t> </a:t>
            </a:r>
            <a:r>
              <a:rPr lang="en-US" altLang="zh-CN" sz="3200" dirty="0"/>
              <a:t>al.] </a:t>
            </a:r>
            <a:r>
              <a:rPr lang="en-US" altLang="zh-CN" sz="3200" dirty="0" err="1"/>
              <a:t>arxiv</a:t>
            </a:r>
            <a:r>
              <a:rPr lang="en-US" altLang="zh-CN" sz="3200" dirty="0"/>
              <a:t>:</a:t>
            </a:r>
            <a:r>
              <a:rPr lang="is-IS" altLang="zh-CN" sz="3200" dirty="0"/>
              <a:t>1709.00753</a:t>
            </a:r>
            <a:endParaRPr lang="en-US" altLang="zh-CN" sz="3200" b="1" dirty="0"/>
          </a:p>
          <a:p>
            <a:pPr marL="457200" indent="-457200">
              <a:buFont typeface="Arial" charset="0"/>
              <a:buChar char="•"/>
            </a:pPr>
            <a:r>
              <a:rPr lang="en-US" sz="3200" b="1" dirty="0"/>
              <a:t>Cardiac MR images from CT </a:t>
            </a:r>
            <a:r>
              <a:rPr lang="en-US" altLang="zh-CN" sz="3200" dirty="0"/>
              <a:t>[</a:t>
            </a:r>
            <a:r>
              <a:rPr lang="en-US" sz="3200" dirty="0" err="1"/>
              <a:t>Chartsias</a:t>
            </a:r>
            <a:r>
              <a:rPr lang="en-US" sz="3200" dirty="0"/>
              <a:t> et al. 2017]</a:t>
            </a:r>
            <a:endParaRPr lang="en-US" altLang="zh-CN" sz="32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30567" b="14014"/>
          <a:stretch/>
        </p:blipFill>
        <p:spPr>
          <a:xfrm>
            <a:off x="994208" y="1903430"/>
            <a:ext cx="12641984" cy="458763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/>
              <p:cNvSpPr/>
              <p:nvPr/>
            </p:nvSpPr>
            <p:spPr>
              <a:xfrm>
                <a:off x="3467256" y="1518963"/>
                <a:ext cx="769588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CN" sz="3200" b="1" dirty="0"/>
                  <a:t>MR</a:t>
                </a:r>
                <a:r>
                  <a:rPr lang="zh-CN" altLang="en-US" sz="3200" b="1" dirty="0"/>
                  <a:t> </a:t>
                </a:r>
                <a14:m>
                  <m:oMath xmlns:m="http://schemas.openxmlformats.org/officeDocument/2006/math">
                    <m:r>
                      <a:rPr lang="en-US" altLang="zh-CN" sz="3200" b="1" i="1">
                        <a:latin typeface="Cambria Math" charset="0"/>
                      </a:rPr>
                      <m:t>→</m:t>
                    </m:r>
                  </m:oMath>
                </a14:m>
                <a:r>
                  <a:rPr lang="zh-CN" altLang="en-US" sz="3200" b="1" dirty="0"/>
                  <a:t> </a:t>
                </a:r>
                <a:r>
                  <a:rPr lang="en-US" altLang="zh-CN" sz="3200" b="1" dirty="0"/>
                  <a:t>CT</a:t>
                </a:r>
                <a:r>
                  <a:rPr lang="zh-CN" altLang="en-US" sz="3200" b="1" dirty="0"/>
                  <a:t> </a:t>
                </a:r>
                <a:r>
                  <a:rPr lang="en-US" altLang="zh-CN" sz="3200" dirty="0"/>
                  <a:t>[</a:t>
                </a:r>
                <a:r>
                  <a:rPr lang="en-US" sz="3200" dirty="0" err="1"/>
                  <a:t>Wolterink</a:t>
                </a:r>
                <a:r>
                  <a:rPr lang="zh-CN" altLang="en-US" sz="3200" dirty="0"/>
                  <a:t> </a:t>
                </a:r>
                <a:r>
                  <a:rPr lang="en-US" altLang="zh-CN" sz="3200" dirty="0"/>
                  <a:t>et</a:t>
                </a:r>
                <a:r>
                  <a:rPr lang="zh-CN" altLang="en-US" sz="3200" dirty="0"/>
                  <a:t> </a:t>
                </a:r>
                <a:r>
                  <a:rPr lang="en-US" altLang="zh-CN" sz="3200" dirty="0"/>
                  <a:t>al] </a:t>
                </a:r>
                <a:r>
                  <a:rPr lang="en-US" altLang="zh-CN" sz="3200" dirty="0" err="1"/>
                  <a:t>arxiv</a:t>
                </a:r>
                <a:r>
                  <a:rPr lang="en-US" altLang="zh-CN" sz="3200" dirty="0"/>
                  <a:t>:</a:t>
                </a:r>
                <a:r>
                  <a:rPr lang="is-IS" altLang="zh-CN" sz="3200" dirty="0"/>
                  <a:t> 1708.01155</a:t>
                </a:r>
                <a:r>
                  <a:rPr lang="en-US" altLang="zh-CN" sz="3200" dirty="0"/>
                  <a:t> </a:t>
                </a:r>
              </a:p>
            </p:txBody>
          </p:sp>
        </mc:Choice>
        <mc:Fallback xmlns="">
          <p:sp>
            <p:nvSpPr>
              <p:cNvPr id="7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7256" y="1518963"/>
                <a:ext cx="7695889" cy="584775"/>
              </a:xfrm>
              <a:prstGeom prst="rect">
                <a:avLst/>
              </a:prstGeom>
              <a:blipFill rotWithShape="0">
                <a:blip r:embed="rId4"/>
                <a:stretch>
                  <a:fillRect l="-2060" t="-12500" b="-34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/>
          <p:cNvSpPr txBox="1"/>
          <p:nvPr/>
        </p:nvSpPr>
        <p:spPr>
          <a:xfrm>
            <a:off x="5092922" y="5285921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altLang="zh-CN" sz="2800" dirty="0"/>
          </a:p>
        </p:txBody>
      </p:sp>
      <p:sp>
        <p:nvSpPr>
          <p:cNvPr id="18" name="Rectangle 17"/>
          <p:cNvSpPr/>
          <p:nvPr/>
        </p:nvSpPr>
        <p:spPr>
          <a:xfrm>
            <a:off x="2418656" y="6352310"/>
            <a:ext cx="17427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200" dirty="0"/>
              <a:t>Input</a:t>
            </a:r>
            <a:r>
              <a:rPr lang="zh-CN" altLang="en-US" sz="3200" dirty="0"/>
              <a:t> </a:t>
            </a:r>
            <a:r>
              <a:rPr lang="en-US" altLang="zh-CN" sz="3200" dirty="0"/>
              <a:t>MR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083100" y="6352310"/>
            <a:ext cx="24642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200" dirty="0"/>
              <a:t>Generated</a:t>
            </a:r>
            <a:r>
              <a:rPr lang="zh-CN" altLang="en-US" sz="3200" dirty="0"/>
              <a:t> </a:t>
            </a:r>
            <a:r>
              <a:rPr lang="en-US" altLang="zh-CN" sz="3200" dirty="0"/>
              <a:t>CT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0242949" y="6352310"/>
            <a:ext cx="29048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200" dirty="0"/>
              <a:t>Ground</a:t>
            </a:r>
            <a:r>
              <a:rPr lang="zh-CN" altLang="en-US" sz="3200" dirty="0"/>
              <a:t> </a:t>
            </a:r>
            <a:r>
              <a:rPr lang="en-US" altLang="zh-CN" sz="3200" dirty="0"/>
              <a:t>truth CT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336658" y="362833"/>
            <a:ext cx="995708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400" dirty="0" err="1" smtClean="0"/>
              <a:t>Medcial</a:t>
            </a:r>
            <a:r>
              <a:rPr lang="en-US" altLang="zh-CN" sz="6400" dirty="0" smtClean="0"/>
              <a:t> Imaging</a:t>
            </a:r>
            <a:r>
              <a:rPr lang="zh-CN" altLang="en-US" sz="6400" dirty="0" smtClean="0"/>
              <a:t> </a:t>
            </a:r>
            <a:r>
              <a:rPr lang="en-US" altLang="zh-CN" sz="6400" dirty="0" smtClean="0"/>
              <a:t>Applications</a:t>
            </a:r>
            <a:endParaRPr lang="en-US" sz="6400" dirty="0"/>
          </a:p>
        </p:txBody>
      </p:sp>
    </p:spTree>
    <p:extLst>
      <p:ext uri="{BB962C8B-B14F-4D97-AF65-F5344CB8AC3E}">
        <p14:creationId xmlns:p14="http://schemas.microsoft.com/office/powerpoint/2010/main" val="416039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38"/>
    </mc:Choice>
    <mc:Fallback xmlns="">
      <p:transition spd="slow" advTm="8138"/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Latest</a:t>
            </a:r>
            <a:r>
              <a:rPr lang="zh-CN" altLang="en-US" dirty="0" smtClean="0"/>
              <a:t> </a:t>
            </a:r>
            <a:r>
              <a:rPr lang="en-US" altLang="zh-CN" dirty="0" smtClean="0"/>
              <a:t>development</a:t>
            </a:r>
            <a:r>
              <a:rPr lang="zh-CN" altLang="en-US" dirty="0" smtClean="0"/>
              <a:t> </a:t>
            </a:r>
            <a:r>
              <a:rPr lang="en-US" altLang="zh-CN" dirty="0" smtClean="0"/>
              <a:t>at</a:t>
            </a:r>
            <a:r>
              <a:rPr lang="zh-CN" altLang="en-US" dirty="0" smtClean="0"/>
              <a:t> </a:t>
            </a:r>
            <a:r>
              <a:rPr lang="en-US" altLang="zh-CN" dirty="0" smtClean="0"/>
              <a:t>CVPR</a:t>
            </a:r>
            <a:r>
              <a:rPr lang="zh-CN" altLang="en-US" dirty="0" smtClean="0"/>
              <a:t> </a:t>
            </a:r>
            <a:r>
              <a:rPr lang="en-US" altLang="zh-CN" dirty="0" smtClean="0"/>
              <a:t>2018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664" y="1627584"/>
            <a:ext cx="11887200" cy="59436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664" y="1627584"/>
            <a:ext cx="11887200" cy="5943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664" y="1627584"/>
            <a:ext cx="11887200" cy="59436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896184" y="7571184"/>
            <a:ext cx="109041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3200" b="1" dirty="0" smtClean="0"/>
              <a:t>Applying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and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Removing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Makeup</a:t>
            </a:r>
            <a:r>
              <a:rPr lang="zh-CN" altLang="en-US" sz="3200" b="1" dirty="0" smtClean="0"/>
              <a:t> </a:t>
            </a:r>
            <a:r>
              <a:rPr lang="en-US" altLang="zh-CN" sz="3200" dirty="0" smtClean="0"/>
              <a:t>[Chang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et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al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2018]</a:t>
            </a:r>
            <a:endParaRPr lang="en-US" altLang="zh-CN" sz="3200" b="1" dirty="0"/>
          </a:p>
        </p:txBody>
      </p:sp>
    </p:spTree>
    <p:extLst>
      <p:ext uri="{BB962C8B-B14F-4D97-AF65-F5344CB8AC3E}">
        <p14:creationId xmlns:p14="http://schemas.microsoft.com/office/powerpoint/2010/main" val="1182129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Latest</a:t>
            </a:r>
            <a:r>
              <a:rPr lang="zh-CN" altLang="en-US" dirty="0"/>
              <a:t> </a:t>
            </a:r>
            <a:r>
              <a:rPr lang="en-US" altLang="zh-CN" dirty="0"/>
              <a:t>development</a:t>
            </a:r>
            <a:r>
              <a:rPr lang="zh-CN" altLang="en-US" dirty="0"/>
              <a:t> </a:t>
            </a:r>
            <a:r>
              <a:rPr lang="en-US" altLang="zh-CN" dirty="0"/>
              <a:t>at</a:t>
            </a:r>
            <a:r>
              <a:rPr lang="zh-CN" altLang="en-US" dirty="0"/>
              <a:t> </a:t>
            </a:r>
            <a:r>
              <a:rPr lang="en-US" altLang="zh-CN" dirty="0"/>
              <a:t>CVPR</a:t>
            </a:r>
            <a:r>
              <a:rPr lang="zh-CN" altLang="en-US" dirty="0"/>
              <a:t> </a:t>
            </a:r>
            <a:r>
              <a:rPr lang="en-US" altLang="zh-CN" dirty="0"/>
              <a:t>2018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14972"/>
          <a:stretch/>
        </p:blipFill>
        <p:spPr>
          <a:xfrm>
            <a:off x="2274640" y="1595785"/>
            <a:ext cx="10081120" cy="597539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173632" y="7571184"/>
            <a:ext cx="149776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3200" b="1" dirty="0" err="1" smtClean="0"/>
              <a:t>StarGAN</a:t>
            </a:r>
            <a:r>
              <a:rPr lang="en-US" altLang="zh-CN" sz="3200" b="1" dirty="0" smtClean="0"/>
              <a:t>:</a:t>
            </a:r>
            <a:r>
              <a:rPr lang="zh-CN" altLang="en-US" sz="3200" b="1" dirty="0" smtClean="0"/>
              <a:t> </a:t>
            </a:r>
            <a:r>
              <a:rPr lang="en-US" sz="3200" b="1" dirty="0" smtClean="0"/>
              <a:t>Multi-Domain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Image-to-Image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Translation</a:t>
            </a:r>
            <a:r>
              <a:rPr lang="zh-CN" altLang="en-US" sz="3200" b="1" dirty="0" smtClean="0"/>
              <a:t> </a:t>
            </a:r>
            <a:r>
              <a:rPr lang="en-US" altLang="zh-CN" sz="3200" dirty="0" smtClean="0"/>
              <a:t>[Choi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et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al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2018]</a:t>
            </a:r>
            <a:endParaRPr lang="en-US" altLang="zh-CN" sz="3200" b="1" dirty="0"/>
          </a:p>
        </p:txBody>
      </p:sp>
    </p:spTree>
    <p:extLst>
      <p:ext uri="{BB962C8B-B14F-4D97-AF65-F5344CB8AC3E}">
        <p14:creationId xmlns:p14="http://schemas.microsoft.com/office/powerpoint/2010/main" val="131177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Latest</a:t>
            </a:r>
            <a:r>
              <a:rPr lang="zh-CN" altLang="en-US" dirty="0"/>
              <a:t> </a:t>
            </a:r>
            <a:r>
              <a:rPr lang="en-US" altLang="zh-CN" dirty="0"/>
              <a:t>development</a:t>
            </a:r>
            <a:r>
              <a:rPr lang="zh-CN" altLang="en-US" dirty="0"/>
              <a:t> </a:t>
            </a:r>
            <a:r>
              <a:rPr lang="en-US" altLang="zh-CN" dirty="0"/>
              <a:t>at</a:t>
            </a:r>
            <a:r>
              <a:rPr lang="zh-CN" altLang="en-US" dirty="0"/>
              <a:t> </a:t>
            </a:r>
            <a:r>
              <a:rPr lang="en-US" altLang="zh-CN" dirty="0"/>
              <a:t>CVPR</a:t>
            </a:r>
            <a:r>
              <a:rPr lang="zh-CN" altLang="en-US" dirty="0"/>
              <a:t> </a:t>
            </a:r>
            <a:r>
              <a:rPr lang="en-US" altLang="zh-CN" dirty="0"/>
              <a:t>2018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8713" y="1378496"/>
            <a:ext cx="12012974" cy="5976664"/>
          </a:xfrm>
        </p:spPr>
      </p:pic>
      <p:sp>
        <p:nvSpPr>
          <p:cNvPr id="5" name="Rectangle 4"/>
          <p:cNvSpPr/>
          <p:nvPr/>
        </p:nvSpPr>
        <p:spPr>
          <a:xfrm>
            <a:off x="-173632" y="7571184"/>
            <a:ext cx="149776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Unsupervised Motion </a:t>
            </a:r>
            <a:r>
              <a:rPr lang="en-US" sz="3200" b="1" dirty="0" err="1" smtClean="0"/>
              <a:t>Retargetting</a:t>
            </a:r>
            <a:r>
              <a:rPr lang="zh-CN" altLang="en-US" sz="3200" b="1" dirty="0" smtClean="0"/>
              <a:t> </a:t>
            </a:r>
            <a:r>
              <a:rPr lang="en-US" altLang="zh-CN" sz="3200" dirty="0" smtClean="0"/>
              <a:t>[</a:t>
            </a:r>
            <a:r>
              <a:rPr lang="en-US" sz="3200" dirty="0"/>
              <a:t>Villegas </a:t>
            </a:r>
            <a:r>
              <a:rPr lang="en-US" altLang="zh-CN" sz="3200" dirty="0" smtClean="0"/>
              <a:t>et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al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2018]</a:t>
            </a:r>
            <a:endParaRPr lang="en-US" altLang="zh-CN" sz="3200" b="1" dirty="0"/>
          </a:p>
        </p:txBody>
      </p:sp>
    </p:spTree>
    <p:extLst>
      <p:ext uri="{BB962C8B-B14F-4D97-AF65-F5344CB8AC3E}">
        <p14:creationId xmlns:p14="http://schemas.microsoft.com/office/powerpoint/2010/main" val="1647670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1194520" y="5176812"/>
            <a:ext cx="5617071" cy="2839758"/>
            <a:chOff x="1194520" y="5176812"/>
            <a:chExt cx="5617071" cy="283975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3"/>
            <a:srcRect l="8799" t="6861" b="46070"/>
            <a:stretch/>
          </p:blipFill>
          <p:spPr>
            <a:xfrm>
              <a:off x="1194520" y="5176812"/>
              <a:ext cx="5617071" cy="2394629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418487" y="7477961"/>
              <a:ext cx="3169137" cy="538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dirty="0"/>
                <a:t>Birds @Matt Powell‏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7957559" y="5619818"/>
            <a:ext cx="6480720" cy="2666056"/>
            <a:chOff x="7957559" y="5619818"/>
            <a:chExt cx="6480720" cy="2666056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Box 8"/>
                <p:cNvSpPr txBox="1"/>
                <p:nvPr/>
              </p:nvSpPr>
              <p:spPr>
                <a:xfrm>
                  <a:off x="8938358" y="7747265"/>
                  <a:ext cx="4519122" cy="53860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dirty="0"/>
                    <a:t>Bear </a:t>
                  </a:r>
                  <a14:m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→</m:t>
                      </m:r>
                    </m:oMath>
                  </a14:m>
                  <a:r>
                    <a:rPr lang="en-US" dirty="0">
                      <a:sym typeface="Wingdings" panose="05000000000000000000" pitchFamily="2" charset="2"/>
                    </a:rPr>
                    <a:t> Panda </a:t>
                  </a:r>
                  <a:r>
                    <a:rPr lang="en-US" dirty="0"/>
                    <a:t>@Matt Powell‏</a:t>
                  </a:r>
                </a:p>
              </p:txBody>
            </p:sp>
          </mc:Choice>
          <mc:Fallback xmlns="">
            <p:sp>
              <p:nvSpPr>
                <p:cNvPr id="9" name="TextBox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38358" y="7747265"/>
                  <a:ext cx="4519122" cy="538609"/>
                </a:xfrm>
                <a:prstGeom prst="rect">
                  <a:avLst/>
                </a:prstGeom>
                <a:blipFill>
                  <a:blip r:embed="rId4"/>
                  <a:stretch>
                    <a:fillRect l="-2426" t="-13636" r="-2426" b="-3295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1028" name="Picture 4" descr="screenshot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57559" y="5619818"/>
              <a:ext cx="6480720" cy="21274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TextBox 7"/>
          <p:cNvSpPr txBox="1"/>
          <p:nvPr/>
        </p:nvSpPr>
        <p:spPr>
          <a:xfrm>
            <a:off x="3509575" y="2793"/>
            <a:ext cx="68174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dirty="0" smtClean="0"/>
              <a:t>#</a:t>
            </a:r>
            <a:r>
              <a:rPr lang="en-US" altLang="zh-CN" sz="6000" b="1" dirty="0" err="1" smtClean="0"/>
              <a:t>CycleGAN</a:t>
            </a:r>
            <a:r>
              <a:rPr lang="zh-CN" altLang="en-US" sz="6000" dirty="0" smtClean="0"/>
              <a:t> </a:t>
            </a:r>
            <a:r>
              <a:rPr lang="en-US" altLang="zh-CN" sz="6000" dirty="0"/>
              <a:t>at</a:t>
            </a:r>
            <a:r>
              <a:rPr lang="zh-CN" altLang="en-US" sz="6000" dirty="0"/>
              <a:t> </a:t>
            </a:r>
            <a:r>
              <a:rPr lang="en-US" altLang="zh-CN" sz="6000" dirty="0" smtClean="0"/>
              <a:t>Twitter</a:t>
            </a:r>
            <a:endParaRPr lang="en-US" sz="6000" b="1" dirty="0"/>
          </a:p>
        </p:txBody>
      </p:sp>
      <p:grpSp>
        <p:nvGrpSpPr>
          <p:cNvPr id="11" name="Group 10"/>
          <p:cNvGrpSpPr/>
          <p:nvPr/>
        </p:nvGrpSpPr>
        <p:grpSpPr>
          <a:xfrm>
            <a:off x="358108" y="939070"/>
            <a:ext cx="7419975" cy="4269398"/>
            <a:chOff x="120618" y="973397"/>
            <a:chExt cx="7419975" cy="4269398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Box 5"/>
                <p:cNvSpPr txBox="1"/>
                <p:nvPr/>
              </p:nvSpPr>
              <p:spPr>
                <a:xfrm>
                  <a:off x="530407" y="4704186"/>
                  <a:ext cx="6600397" cy="53860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dirty="0"/>
                    <a:t>Monet </a:t>
                  </a:r>
                  <a14:m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→</m:t>
                      </m:r>
                    </m:oMath>
                  </a14:m>
                  <a:r>
                    <a:rPr lang="en-US" dirty="0"/>
                    <a:t> Thomas </a:t>
                  </a:r>
                  <a:r>
                    <a:rPr lang="en-US" dirty="0" err="1"/>
                    <a:t>Kinkade</a:t>
                  </a:r>
                  <a:r>
                    <a:rPr lang="en-US" dirty="0"/>
                    <a:t> @David </a:t>
                  </a:r>
                  <a:r>
                    <a:rPr lang="en-US" dirty="0" err="1"/>
                    <a:t>Fouhey</a:t>
                  </a:r>
                  <a:endParaRPr lang="en-US" dirty="0"/>
                </a:p>
              </p:txBody>
            </p:sp>
          </mc:Choice>
          <mc:Fallback xmlns="">
            <p:sp>
              <p:nvSpPr>
                <p:cNvPr id="6" name="TextBox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0407" y="4704186"/>
                  <a:ext cx="6600397" cy="538609"/>
                </a:xfrm>
                <a:prstGeom prst="rect">
                  <a:avLst/>
                </a:prstGeom>
                <a:blipFill>
                  <a:blip r:embed="rId6"/>
                  <a:stretch>
                    <a:fillRect l="-1477" t="-11364" r="-1570" b="-3295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20618" y="973397"/>
              <a:ext cx="7419975" cy="3714750"/>
            </a:xfrm>
            <a:prstGeom prst="rect">
              <a:avLst/>
            </a:prstGeom>
          </p:spPr>
        </p:pic>
      </p:grpSp>
      <p:grpSp>
        <p:nvGrpSpPr>
          <p:cNvPr id="16" name="Group 15"/>
          <p:cNvGrpSpPr/>
          <p:nvPr/>
        </p:nvGrpSpPr>
        <p:grpSpPr>
          <a:xfrm>
            <a:off x="7396303" y="1085101"/>
            <a:ext cx="7603232" cy="4617427"/>
            <a:chOff x="7396303" y="1085101"/>
            <a:chExt cx="7603232" cy="4617427"/>
          </a:xfrm>
        </p:grpSpPr>
        <p:pic>
          <p:nvPicPr>
            <p:cNvPr id="2050" name="Picture 2" descr="https://junyanz.github.io/CycleGAN/images/ancient_maps.jp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66090" y="1085101"/>
              <a:ext cx="6263659" cy="42243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Box 17"/>
            <p:cNvSpPr txBox="1"/>
            <p:nvPr/>
          </p:nvSpPr>
          <p:spPr>
            <a:xfrm>
              <a:off x="7396303" y="5163919"/>
              <a:ext cx="7603232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Resurrecting Ancient Cities @ Jack Clark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2905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333"/>
          <a:stretch/>
        </p:blipFill>
        <p:spPr>
          <a:xfrm>
            <a:off x="2060004" y="1630527"/>
            <a:ext cx="5183188" cy="5183188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259"/>
          <a:stretch/>
        </p:blipFill>
        <p:spPr>
          <a:xfrm>
            <a:off x="7466372" y="1630529"/>
            <a:ext cx="5177421" cy="5183186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Rectangle 7"/>
          <p:cNvSpPr/>
          <p:nvPr/>
        </p:nvSpPr>
        <p:spPr>
          <a:xfrm>
            <a:off x="2860092" y="7172816"/>
            <a:ext cx="9999725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3400" dirty="0" err="1"/>
              <a:t>CycleGAN</a:t>
            </a:r>
            <a:r>
              <a:rPr lang="en-US" sz="3400" dirty="0"/>
              <a:t> with </a:t>
            </a:r>
            <a:r>
              <a:rPr lang="en-US" sz="3600" dirty="0"/>
              <a:t>architectural </a:t>
            </a:r>
            <a:r>
              <a:rPr lang="en-US" sz="3400" dirty="0"/>
              <a:t>modifications, by </a:t>
            </a:r>
            <a:r>
              <a:rPr lang="en-US" sz="3400" dirty="0" err="1"/>
              <a:t>itok_msi</a:t>
            </a:r>
            <a:endParaRPr lang="en-US" sz="3400" dirty="0"/>
          </a:p>
          <a:p>
            <a:pPr algn="r"/>
            <a:r>
              <a:rPr lang="en-US" sz="2800" dirty="0">
                <a:hlinkClick r:id="rId6"/>
              </a:rPr>
              <a:t>https://</a:t>
            </a:r>
            <a:r>
              <a:rPr lang="en-US" sz="2800" dirty="0" err="1">
                <a:hlinkClick r:id="rId6"/>
              </a:rPr>
              <a:t>qiita.com</a:t>
            </a:r>
            <a:r>
              <a:rPr lang="en-US" sz="2800" dirty="0">
                <a:hlinkClick r:id="rId6"/>
              </a:rPr>
              <a:t>/</a:t>
            </a:r>
            <a:r>
              <a:rPr lang="en-US" sz="2800" dirty="0" err="1">
                <a:hlinkClick r:id="rId6"/>
              </a:rPr>
              <a:t>itok_msi</a:t>
            </a:r>
            <a:r>
              <a:rPr lang="en-US" sz="2800" dirty="0">
                <a:hlinkClick r:id="rId6"/>
              </a:rPr>
              <a:t>/items/b6b615bc28b1a720afd7</a:t>
            </a:r>
            <a:endParaRPr lang="en-US" sz="2800" dirty="0"/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14" b="33333"/>
          <a:stretch/>
        </p:blipFill>
        <p:spPr>
          <a:xfrm>
            <a:off x="2060004" y="1630527"/>
            <a:ext cx="2590900" cy="5183188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828800" y="302271"/>
            <a:ext cx="10972800" cy="1028700"/>
          </a:xfrm>
        </p:spPr>
        <p:txBody>
          <a:bodyPr>
            <a:noAutofit/>
          </a:bodyPr>
          <a:lstStyle/>
          <a:p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Latest</a:t>
            </a:r>
            <a:r>
              <a:rPr lang="zh-CN" altLang="en-US" sz="6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from</a:t>
            </a:r>
            <a:r>
              <a:rPr lang="zh-CN" altLang="en-US" sz="6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#</a:t>
            </a:r>
            <a:r>
              <a:rPr lang="en-US" altLang="zh-CN" sz="6000" dirty="0" err="1">
                <a:latin typeface="Calibri" charset="0"/>
                <a:ea typeface="Calibri" charset="0"/>
                <a:cs typeface="Calibri" charset="0"/>
              </a:rPr>
              <a:t>CycleGAN</a:t>
            </a:r>
            <a:endParaRPr lang="en-US" sz="6000" dirty="0">
              <a:latin typeface="Calibri" charset="0"/>
              <a:ea typeface="Calibri" charset="0"/>
              <a:cs typeface="Calibri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92684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06"/>
    </mc:Choice>
    <mc:Fallback xmlns="">
      <p:transition spd="slow" advTm="15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Life</a:t>
            </a:r>
            <a:r>
              <a:rPr lang="zh-CN" altLang="en-US" dirty="0" smtClean="0"/>
              <a:t> </a:t>
            </a:r>
            <a:r>
              <a:rPr lang="en-US" altLang="zh-CN" dirty="0" smtClean="0"/>
              <a:t>is</a:t>
            </a:r>
            <a:r>
              <a:rPr lang="zh-CN" altLang="en-US" dirty="0" smtClean="0"/>
              <a:t> </a:t>
            </a:r>
            <a:r>
              <a:rPr lang="en-US" altLang="zh-CN" dirty="0" smtClean="0"/>
              <a:t>good</a:t>
            </a:r>
            <a:r>
              <a:rPr lang="zh-CN" altLang="en-US" dirty="0" smtClean="0"/>
              <a:t> </a:t>
            </a:r>
            <a:r>
              <a:rPr lang="en-US" altLang="zh-CN" dirty="0" smtClean="0"/>
              <a:t>in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Deepland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6082990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No</a:t>
            </a:r>
            <a:r>
              <a:rPr lang="zh-CN" altLang="en-US" dirty="0" smtClean="0"/>
              <a:t> </a:t>
            </a:r>
            <a:r>
              <a:rPr lang="en-US" altLang="zh-CN" dirty="0" smtClean="0"/>
              <a:t>need</a:t>
            </a:r>
            <a:r>
              <a:rPr lang="zh-CN" altLang="en-US" dirty="0" smtClean="0"/>
              <a:t> </a:t>
            </a:r>
            <a:r>
              <a:rPr lang="en-US" altLang="zh-CN" dirty="0" smtClean="0"/>
              <a:t>to</a:t>
            </a:r>
            <a:r>
              <a:rPr lang="zh-CN" altLang="en-US" dirty="0" smtClean="0"/>
              <a:t> </a:t>
            </a:r>
            <a:r>
              <a:rPr lang="en-US" altLang="zh-CN" dirty="0" smtClean="0"/>
              <a:t>design</a:t>
            </a:r>
            <a:r>
              <a:rPr lang="zh-CN" altLang="en-US" dirty="0" smtClean="0"/>
              <a:t> </a:t>
            </a:r>
            <a:r>
              <a:rPr lang="en-US" altLang="zh-CN" dirty="0" smtClean="0"/>
              <a:t>algorithms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more.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r>
              <a:rPr lang="en-US" altLang="zh-CN" dirty="0" smtClean="0"/>
              <a:t>For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given</a:t>
            </a:r>
            <a:r>
              <a:rPr lang="zh-CN" altLang="en-US" dirty="0" smtClean="0"/>
              <a:t> </a:t>
            </a:r>
            <a:r>
              <a:rPr lang="en-US" altLang="zh-CN" dirty="0" smtClean="0"/>
              <a:t>problem,</a:t>
            </a:r>
            <a:r>
              <a:rPr lang="zh-CN" altLang="en-US" dirty="0" smtClean="0"/>
              <a:t> </a:t>
            </a:r>
            <a:r>
              <a:rPr lang="en-US" altLang="zh-CN" dirty="0" smtClean="0"/>
              <a:t>just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b="1" dirty="0" smtClean="0"/>
              <a:t>design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objective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functions</a:t>
            </a:r>
          </a:p>
          <a:p>
            <a:pPr lvl="1">
              <a:buFont typeface="Wingdings" charset="2"/>
              <a:buChar char="ü"/>
            </a:pPr>
            <a:r>
              <a:rPr lang="en-US" altLang="zh-CN" sz="4400" b="1" dirty="0" smtClean="0"/>
              <a:t>get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some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training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data</a:t>
            </a:r>
            <a:r>
              <a:rPr lang="zh-CN" altLang="en-US" sz="4400" b="1" dirty="0" smtClean="0"/>
              <a:t> </a:t>
            </a:r>
            <a:endParaRPr lang="en-US" altLang="zh-CN" sz="4400" b="1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train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networks</a:t>
            </a:r>
          </a:p>
        </p:txBody>
      </p:sp>
      <p:sp>
        <p:nvSpPr>
          <p:cNvPr id="4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208280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Life</a:t>
            </a:r>
            <a:r>
              <a:rPr lang="zh-CN" altLang="en-US" dirty="0" smtClean="0"/>
              <a:t> </a:t>
            </a:r>
            <a:r>
              <a:rPr lang="en-US" altLang="zh-CN" dirty="0" smtClean="0"/>
              <a:t>is</a:t>
            </a:r>
            <a:r>
              <a:rPr lang="zh-CN" altLang="en-US" dirty="0" smtClean="0"/>
              <a:t> </a:t>
            </a:r>
            <a:r>
              <a:rPr lang="en-US" altLang="zh-CN" dirty="0" smtClean="0"/>
              <a:t>good</a:t>
            </a:r>
            <a:r>
              <a:rPr lang="zh-CN" altLang="en-US" dirty="0" smtClean="0"/>
              <a:t> </a:t>
            </a:r>
            <a:r>
              <a:rPr lang="en-US" altLang="zh-CN" dirty="0" smtClean="0"/>
              <a:t>in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Deepland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6082990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No</a:t>
            </a:r>
            <a:r>
              <a:rPr lang="zh-CN" altLang="en-US" dirty="0" smtClean="0"/>
              <a:t> </a:t>
            </a:r>
            <a:r>
              <a:rPr lang="en-US" altLang="zh-CN" dirty="0" smtClean="0"/>
              <a:t>need</a:t>
            </a:r>
            <a:r>
              <a:rPr lang="zh-CN" altLang="en-US" dirty="0" smtClean="0"/>
              <a:t> </a:t>
            </a:r>
            <a:r>
              <a:rPr lang="en-US" altLang="zh-CN" dirty="0" smtClean="0"/>
              <a:t>to</a:t>
            </a:r>
            <a:r>
              <a:rPr lang="zh-CN" altLang="en-US" dirty="0" smtClean="0"/>
              <a:t> </a:t>
            </a:r>
            <a:r>
              <a:rPr lang="en-US" altLang="zh-CN" dirty="0" smtClean="0"/>
              <a:t>design</a:t>
            </a:r>
            <a:r>
              <a:rPr lang="zh-CN" altLang="en-US" dirty="0" smtClean="0"/>
              <a:t> </a:t>
            </a:r>
            <a:r>
              <a:rPr lang="en-US" altLang="zh-CN" dirty="0" smtClean="0"/>
              <a:t>algorithms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more.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r>
              <a:rPr lang="en-US" altLang="zh-CN" dirty="0" smtClean="0"/>
              <a:t>For</a:t>
            </a:r>
            <a:r>
              <a:rPr lang="zh-CN" altLang="en-US" dirty="0" smtClean="0"/>
              <a:t> </a:t>
            </a:r>
            <a:r>
              <a:rPr lang="en-US" altLang="zh-CN" dirty="0" smtClean="0"/>
              <a:t>any</a:t>
            </a:r>
            <a:r>
              <a:rPr lang="zh-CN" altLang="en-US" dirty="0" smtClean="0"/>
              <a:t> </a:t>
            </a:r>
            <a:r>
              <a:rPr lang="en-US" altLang="zh-CN" dirty="0" smtClean="0"/>
              <a:t>given</a:t>
            </a:r>
            <a:r>
              <a:rPr lang="zh-CN" altLang="en-US" dirty="0" smtClean="0"/>
              <a:t> </a:t>
            </a:r>
            <a:r>
              <a:rPr lang="en-US" altLang="zh-CN" dirty="0" smtClean="0"/>
              <a:t>problem,</a:t>
            </a:r>
            <a:r>
              <a:rPr lang="zh-CN" altLang="en-US" dirty="0" smtClean="0"/>
              <a:t> </a:t>
            </a:r>
            <a:r>
              <a:rPr lang="en-US" altLang="zh-CN" dirty="0" smtClean="0"/>
              <a:t>just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strike="sngStrike" dirty="0" smtClean="0"/>
              <a:t>design</a:t>
            </a:r>
            <a:r>
              <a:rPr lang="zh-CN" altLang="en-US" sz="4400" strike="sngStrike" dirty="0" smtClean="0"/>
              <a:t> </a:t>
            </a:r>
            <a:r>
              <a:rPr lang="en-US" altLang="zh-CN" sz="4400" strike="sngStrike" dirty="0" smtClean="0"/>
              <a:t>objective</a:t>
            </a:r>
            <a:r>
              <a:rPr lang="zh-CN" altLang="en-US" sz="4400" strike="sngStrike" dirty="0" smtClean="0"/>
              <a:t> </a:t>
            </a:r>
            <a:r>
              <a:rPr lang="en-US" altLang="zh-CN" sz="4400" strike="sngStrike" dirty="0" smtClean="0"/>
              <a:t>functions</a:t>
            </a:r>
          </a:p>
          <a:p>
            <a:pPr lvl="1">
              <a:buFont typeface="Wingdings" charset="2"/>
              <a:buChar char="ü"/>
            </a:pPr>
            <a:r>
              <a:rPr lang="en-US" altLang="zh-CN" sz="4400" strike="sngStrike" dirty="0" smtClean="0"/>
              <a:t>get</a:t>
            </a:r>
            <a:r>
              <a:rPr lang="zh-CN" altLang="en-US" sz="4400" strike="sngStrike" dirty="0" smtClean="0"/>
              <a:t> </a:t>
            </a:r>
            <a:r>
              <a:rPr lang="en-US" altLang="zh-CN" sz="4400" strike="sngStrike" dirty="0" smtClean="0"/>
              <a:t>some</a:t>
            </a:r>
            <a:r>
              <a:rPr lang="zh-CN" altLang="en-US" sz="4400" strike="sngStrike" dirty="0" smtClean="0"/>
              <a:t> </a:t>
            </a:r>
            <a:r>
              <a:rPr lang="en-US" altLang="zh-CN" sz="4400" strike="sngStrike" dirty="0" smtClean="0"/>
              <a:t>training</a:t>
            </a:r>
            <a:r>
              <a:rPr lang="zh-CN" altLang="en-US" sz="4400" strike="sngStrike" dirty="0" smtClean="0"/>
              <a:t> </a:t>
            </a:r>
            <a:r>
              <a:rPr lang="en-US" altLang="zh-CN" sz="4400" strike="sngStrike" dirty="0" smtClean="0"/>
              <a:t>data</a:t>
            </a:r>
            <a:r>
              <a:rPr lang="zh-CN" altLang="en-US" sz="4400" strike="sngStrike" dirty="0" smtClean="0"/>
              <a:t> </a:t>
            </a:r>
            <a:endParaRPr lang="en-US" altLang="zh-CN" sz="4400" strike="sngStrike" dirty="0" smtClean="0"/>
          </a:p>
          <a:p>
            <a:pPr lvl="1">
              <a:buFont typeface="Wingdings" charset="2"/>
              <a:buChar char="ü"/>
            </a:pPr>
            <a:r>
              <a:rPr lang="en-US" altLang="zh-CN" sz="4400" dirty="0" smtClean="0"/>
              <a:t>train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networks</a:t>
            </a:r>
          </a:p>
          <a:p>
            <a:pPr marL="548640" lvl="1" indent="-548640">
              <a:buFont typeface="Arial" pitchFamily="34" charset="0"/>
              <a:buChar char="•"/>
            </a:pPr>
            <a:r>
              <a:rPr lang="en-US" altLang="zh-CN" sz="6000" b="1" dirty="0" smtClean="0"/>
              <a:t>What</a:t>
            </a:r>
            <a:r>
              <a:rPr lang="zh-CN" altLang="en-US" sz="6000" b="1" dirty="0" smtClean="0"/>
              <a:t> </a:t>
            </a:r>
            <a:r>
              <a:rPr lang="en-US" altLang="zh-CN" sz="6000" b="1" dirty="0" smtClean="0"/>
              <a:t>is</a:t>
            </a:r>
            <a:r>
              <a:rPr lang="zh-CN" altLang="en-US" sz="6000" b="1" dirty="0" smtClean="0"/>
              <a:t> </a:t>
            </a:r>
            <a:r>
              <a:rPr lang="en-US" altLang="zh-CN" sz="6000" b="1" dirty="0" smtClean="0"/>
              <a:t>missing?</a:t>
            </a:r>
            <a:endParaRPr lang="en-US" altLang="zh-CN" sz="6000" b="1" dirty="0"/>
          </a:p>
        </p:txBody>
      </p:sp>
      <p:sp>
        <p:nvSpPr>
          <p:cNvPr id="4" name="Shape 3735"/>
          <p:cNvSpPr/>
          <p:nvPr/>
        </p:nvSpPr>
        <p:spPr>
          <a:xfrm>
            <a:off x="10574098" y="7712152"/>
            <a:ext cx="4056302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pPr algn="r"/>
            <a:r>
              <a:rPr lang="en-US" sz="2800" dirty="0"/>
              <a:t>slides credit: </a:t>
            </a:r>
            <a:r>
              <a:rPr lang="en-US" altLang="zh-CN" sz="2800" dirty="0" smtClean="0"/>
              <a:t>Alexei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A.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Efros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1138008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Calibri" charset="0"/>
                <a:ea typeface="Calibri" charset="0"/>
                <a:cs typeface="Calibri" charset="0"/>
              </a:rPr>
              <a:t>Limitation I: single output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48" y="2818656"/>
            <a:ext cx="2066544" cy="20665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0548" y="3902516"/>
            <a:ext cx="2066544" cy="206654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2000549" y="7057469"/>
            <a:ext cx="2071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Input</a:t>
            </a:r>
            <a:endParaRPr lang="en-US" sz="320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947048" y="7057469"/>
            <a:ext cx="64414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Possible outputs</a:t>
            </a:r>
            <a:endParaRPr lang="en-US" sz="320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9" name="Right Arrow 8"/>
          <p:cNvSpPr/>
          <p:nvPr/>
        </p:nvSpPr>
        <p:spPr>
          <a:xfrm>
            <a:off x="4289926" y="4299327"/>
            <a:ext cx="1438836" cy="1277470"/>
          </a:xfrm>
          <a:prstGeom prst="right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000548" y="3902516"/>
            <a:ext cx="2071091" cy="207109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947048" y="2818656"/>
            <a:ext cx="2071091" cy="207109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0317434" y="4986378"/>
            <a:ext cx="2071091" cy="207109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400" dirty="0" smtClean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?</a:t>
            </a:r>
            <a:endParaRPr lang="en-US" sz="34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132241" y="4986378"/>
            <a:ext cx="2071091" cy="207109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400" smtClean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?</a:t>
            </a:r>
            <a:endParaRPr lang="en-US" sz="340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132241" y="2818656"/>
            <a:ext cx="2071091" cy="207109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400" dirty="0" smtClean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?</a:t>
            </a:r>
            <a:endParaRPr lang="en-US" sz="34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947048" y="4986378"/>
            <a:ext cx="2071091" cy="207109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400" dirty="0" smtClean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?</a:t>
            </a:r>
            <a:endParaRPr lang="en-US" sz="34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0317434" y="2818656"/>
            <a:ext cx="2071091" cy="207109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400" dirty="0" smtClean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?</a:t>
            </a:r>
            <a:endParaRPr lang="en-US" sz="34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58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329566"/>
            <a:ext cx="13496448" cy="1371600"/>
          </a:xfrm>
        </p:spPr>
        <p:txBody>
          <a:bodyPr>
            <a:normAutofit/>
          </a:bodyPr>
          <a:lstStyle/>
          <a:p>
            <a:r>
              <a:rPr lang="en-US" dirty="0" smtClean="0"/>
              <a:t>Limitation II: </a:t>
            </a:r>
            <a:r>
              <a:rPr lang="en-US" altLang="zh-CN" dirty="0" smtClean="0"/>
              <a:t>low-resolution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63272" y="3484312"/>
            <a:ext cx="3251200" cy="1625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4680" y="3484312"/>
            <a:ext cx="3251200" cy="1625600"/>
          </a:xfrm>
          <a:prstGeom prst="rect">
            <a:avLst/>
          </a:prstGeom>
        </p:spPr>
      </p:pic>
      <p:sp>
        <p:nvSpPr>
          <p:cNvPr id="8" name="Right Arrow 7"/>
          <p:cNvSpPr/>
          <p:nvPr/>
        </p:nvSpPr>
        <p:spPr>
          <a:xfrm>
            <a:off x="6205158" y="3658377"/>
            <a:ext cx="1438836" cy="1277470"/>
          </a:xfrm>
          <a:prstGeom prst="right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3453809" y="5131102"/>
                <a:ext cx="191430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3200" dirty="0" smtClean="0"/>
                  <a:t>256</a:t>
                </a:r>
                <a:r>
                  <a:rPr lang="zh-CN" altLang="en-US" sz="3200" dirty="0" smtClean="0"/>
                  <a:t> </a:t>
                </a:r>
                <a14:m>
                  <m:oMath xmlns:m="http://schemas.openxmlformats.org/officeDocument/2006/math">
                    <m:r>
                      <a:rPr lang="en-US" altLang="zh-CN" sz="3200" b="0" i="1" smtClean="0">
                        <a:latin typeface="Cambria Math" charset="0"/>
                      </a:rPr>
                      <m:t>×</m:t>
                    </m:r>
                  </m:oMath>
                </a14:m>
                <a:r>
                  <a:rPr lang="zh-CN" altLang="en-US" sz="3200" dirty="0" smtClean="0"/>
                  <a:t> </a:t>
                </a:r>
                <a:r>
                  <a:rPr lang="en-US" altLang="zh-CN" sz="3200" dirty="0" smtClean="0"/>
                  <a:t>128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3809" y="5131102"/>
                <a:ext cx="1914307" cy="584775"/>
              </a:xfrm>
              <a:prstGeom prst="rect">
                <a:avLst/>
              </a:prstGeom>
              <a:blipFill rotWithShape="0">
                <a:blip r:embed="rId4"/>
                <a:stretch>
                  <a:fillRect l="-8280" t="-12500" r="-7325" b="-34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>
                <a:off x="8631719" y="5131102"/>
                <a:ext cx="191430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3200" dirty="0" smtClean="0"/>
                  <a:t>256</a:t>
                </a:r>
                <a:r>
                  <a:rPr lang="zh-CN" altLang="en-US" sz="3200" dirty="0" smtClean="0"/>
                  <a:t> </a:t>
                </a:r>
                <a14:m>
                  <m:oMath xmlns:m="http://schemas.openxmlformats.org/officeDocument/2006/math">
                    <m:r>
                      <a:rPr lang="en-US" altLang="zh-CN" sz="3200" b="0" i="1" smtClean="0">
                        <a:latin typeface="Cambria Math" charset="0"/>
                      </a:rPr>
                      <m:t>×</m:t>
                    </m:r>
                  </m:oMath>
                </a14:m>
                <a:r>
                  <a:rPr lang="zh-CN" altLang="en-US" sz="3200" dirty="0" smtClean="0"/>
                  <a:t> </a:t>
                </a:r>
                <a:r>
                  <a:rPr lang="en-US" altLang="zh-CN" sz="3200" dirty="0" smtClean="0"/>
                  <a:t>128</a:t>
                </a:r>
                <a:endParaRPr lang="en-US" sz="3200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31719" y="5131102"/>
                <a:ext cx="1914307" cy="584775"/>
              </a:xfrm>
              <a:prstGeom prst="rect">
                <a:avLst/>
              </a:prstGeom>
              <a:blipFill rotWithShape="0">
                <a:blip r:embed="rId5"/>
                <a:stretch>
                  <a:fillRect l="-8280" t="-12500" r="-7325" b="-34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43657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329566"/>
            <a:ext cx="13496448" cy="1371600"/>
          </a:xfrm>
        </p:spPr>
        <p:txBody>
          <a:bodyPr>
            <a:normAutofit/>
          </a:bodyPr>
          <a:lstStyle/>
          <a:p>
            <a:r>
              <a:rPr lang="en-US" dirty="0" smtClean="0"/>
              <a:t>Limitation II: </a:t>
            </a:r>
            <a:r>
              <a:rPr lang="en-US" altLang="zh-CN" dirty="0" smtClean="0"/>
              <a:t>low-resolution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656" y="1814024"/>
            <a:ext cx="11368176" cy="56840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0584" y="1810544"/>
            <a:ext cx="11375136" cy="568756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6329478" y="7499176"/>
                <a:ext cx="259558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3600" dirty="0" smtClean="0"/>
                  <a:t>2048</a:t>
                </a:r>
                <a:r>
                  <a:rPr lang="zh-CN" altLang="en-US" sz="3600" dirty="0" smtClean="0"/>
                  <a:t> </a:t>
                </a:r>
                <a14:m>
                  <m:oMath xmlns:m="http://schemas.openxmlformats.org/officeDocument/2006/math">
                    <m:r>
                      <a:rPr lang="en-US" altLang="zh-CN" sz="3600" b="0" i="1" smtClean="0">
                        <a:latin typeface="Cambria Math" charset="0"/>
                      </a:rPr>
                      <m:t>×</m:t>
                    </m:r>
                  </m:oMath>
                </a14:m>
                <a:r>
                  <a:rPr lang="zh-CN" altLang="en-US" sz="3600" dirty="0" smtClean="0"/>
                  <a:t> </a:t>
                </a:r>
                <a:r>
                  <a:rPr lang="en-US" altLang="zh-CN" sz="3600" dirty="0" smtClean="0"/>
                  <a:t>1024</a:t>
                </a:r>
                <a:endParaRPr lang="en-US" sz="36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9478" y="7499176"/>
                <a:ext cx="2595582" cy="646331"/>
              </a:xfrm>
              <a:prstGeom prst="rect">
                <a:avLst/>
              </a:prstGeom>
              <a:blipFill rotWithShape="0">
                <a:blip r:embed="rId4"/>
                <a:stretch>
                  <a:fillRect l="-7042" t="-14151" r="-6338" b="-349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42488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281890" y="2835602"/>
            <a:ext cx="6673270" cy="3295422"/>
            <a:chOff x="2000548" y="2818656"/>
            <a:chExt cx="10387977" cy="482358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47048" y="2818656"/>
              <a:ext cx="2066544" cy="2066544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000548" y="3902516"/>
              <a:ext cx="2066544" cy="2066544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76200" sx="35000" sy="35000" algn="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" name="TextBox 6"/>
            <p:cNvSpPr txBox="1"/>
            <p:nvPr/>
          </p:nvSpPr>
          <p:spPr>
            <a:xfrm>
              <a:off x="2000549" y="7057469"/>
              <a:ext cx="207109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dirty="0" smtClean="0">
                  <a:latin typeface="Calibri" charset="0"/>
                  <a:ea typeface="Calibri" charset="0"/>
                  <a:cs typeface="Calibri" charset="0"/>
                </a:rPr>
                <a:t>Input</a:t>
              </a:r>
              <a:endParaRPr lang="en-US" sz="32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947048" y="7057469"/>
              <a:ext cx="644147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dirty="0" smtClean="0">
                  <a:latin typeface="Calibri" charset="0"/>
                  <a:ea typeface="Calibri" charset="0"/>
                  <a:cs typeface="Calibri" charset="0"/>
                </a:rPr>
                <a:t>Possible outputs</a:t>
              </a:r>
              <a:endParaRPr lang="en-US" sz="32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9" name="Right Arrow 8"/>
            <p:cNvSpPr/>
            <p:nvPr/>
          </p:nvSpPr>
          <p:spPr>
            <a:xfrm>
              <a:off x="4289926" y="4299327"/>
              <a:ext cx="1438836" cy="1277470"/>
            </a:xfrm>
            <a:prstGeom prst="rightArrow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000548" y="390251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47048" y="281865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0317434" y="4986378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8132241" y="4986378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8132241" y="281865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5947048" y="4986378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0317434" y="281865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sp>
        <p:nvSpPr>
          <p:cNvPr id="17" name="TextBox 16"/>
          <p:cNvSpPr txBox="1"/>
          <p:nvPr/>
        </p:nvSpPr>
        <p:spPr>
          <a:xfrm>
            <a:off x="1012363" y="1522512"/>
            <a:ext cx="590084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200" dirty="0" smtClean="0"/>
              <a:t>Limitation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I: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Single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Output</a:t>
            </a:r>
            <a:endParaRPr lang="en-US" sz="4200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7248" y="4237813"/>
            <a:ext cx="5946662" cy="2973331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7764768" y="1522512"/>
            <a:ext cx="628338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200" dirty="0" smtClean="0"/>
              <a:t>Limitation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II: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Low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resolution</a:t>
            </a:r>
            <a:endParaRPr lang="en-US" sz="4200" dirty="0"/>
          </a:p>
        </p:txBody>
      </p:sp>
      <p:pic>
        <p:nvPicPr>
          <p:cNvPr id="25" name="Content Placeholder 6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1472608" y="2818656"/>
            <a:ext cx="2221302" cy="1110651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47248" y="2835602"/>
            <a:ext cx="2221302" cy="1110651"/>
          </a:xfrm>
          <a:prstGeom prst="rect">
            <a:avLst/>
          </a:prstGeom>
        </p:spPr>
      </p:pic>
      <p:sp>
        <p:nvSpPr>
          <p:cNvPr id="27" name="Right Arrow 26"/>
          <p:cNvSpPr/>
          <p:nvPr/>
        </p:nvSpPr>
        <p:spPr>
          <a:xfrm>
            <a:off x="10345017" y="2998286"/>
            <a:ext cx="751123" cy="739750"/>
          </a:xfrm>
          <a:prstGeom prst="right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 flipH="1">
            <a:off x="7315200" y="2026568"/>
            <a:ext cx="16427" cy="602352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94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7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/>
          <p:cNvSpPr txBox="1"/>
          <p:nvPr/>
        </p:nvSpPr>
        <p:spPr>
          <a:xfrm>
            <a:off x="111855" y="5449797"/>
            <a:ext cx="3183058" cy="609398"/>
          </a:xfrm>
          <a:prstGeom prst="rect">
            <a:avLst/>
          </a:prstGeom>
          <a:noFill/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altLang="zh-CN" sz="3360" dirty="0">
                <a:latin typeface="Calibri" charset="0"/>
                <a:ea typeface="Calibri" charset="0"/>
                <a:cs typeface="Calibri" charset="0"/>
              </a:rPr>
              <a:t>Night</a:t>
            </a:r>
            <a:endParaRPr lang="en-US" sz="336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32" name="Picture 31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11855" y="3041406"/>
            <a:ext cx="3183058" cy="2393675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4" name="Picture 33"/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4724691" y="1769397"/>
            <a:ext cx="3183055" cy="239367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5" name="Picture 34"/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003208" y="1769397"/>
            <a:ext cx="3183055" cy="239367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6" name="Picture 35"/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4724691" y="4313414"/>
            <a:ext cx="3183055" cy="239367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7" name="Picture 36"/>
          <p:cNvPicPr>
            <a:picLocks/>
          </p:cNvPicPr>
          <p:nvPr/>
        </p:nvPicPr>
        <p:blipFill>
          <a:blip r:embed="rId7"/>
          <a:stretch>
            <a:fillRect/>
          </a:stretch>
        </p:blipFill>
        <p:spPr>
          <a:xfrm>
            <a:off x="8003208" y="4313414"/>
            <a:ext cx="3183055" cy="239367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8" name="Picture 37"/>
          <p:cNvPicPr>
            <a:picLocks/>
          </p:cNvPicPr>
          <p:nvPr/>
        </p:nvPicPr>
        <p:blipFill>
          <a:blip r:embed="rId8"/>
          <a:stretch>
            <a:fillRect/>
          </a:stretch>
        </p:blipFill>
        <p:spPr>
          <a:xfrm>
            <a:off x="11281726" y="1769397"/>
            <a:ext cx="3183055" cy="239367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9" name="Picture 38"/>
          <p:cNvPicPr>
            <a:picLocks/>
          </p:cNvPicPr>
          <p:nvPr/>
        </p:nvPicPr>
        <p:blipFill>
          <a:blip r:embed="rId9"/>
          <a:stretch>
            <a:fillRect/>
          </a:stretch>
        </p:blipFill>
        <p:spPr>
          <a:xfrm>
            <a:off x="11281726" y="4313414"/>
            <a:ext cx="3183055" cy="239367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sp>
        <p:nvSpPr>
          <p:cNvPr id="41" name="Right Arrow 40"/>
          <p:cNvSpPr/>
          <p:nvPr/>
        </p:nvSpPr>
        <p:spPr>
          <a:xfrm>
            <a:off x="3471475" y="3648881"/>
            <a:ext cx="1120748" cy="1169014"/>
          </a:xfrm>
          <a:prstGeom prst="right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724691" y="6718639"/>
            <a:ext cx="9740090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360" dirty="0">
                <a:latin typeface="Calibri" charset="0"/>
                <a:ea typeface="Calibri" charset="0"/>
                <a:cs typeface="Calibri" charset="0"/>
              </a:rPr>
              <a:t>Randomly generated day images</a:t>
            </a:r>
            <a:endParaRPr lang="en-US" sz="336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</p:spPr>
        <p:txBody>
          <a:bodyPr>
            <a:noAutofit/>
          </a:bodyPr>
          <a:lstStyle/>
          <a:p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Multimodal</a:t>
            </a:r>
            <a:r>
              <a:rPr lang="zh-CN" altLang="en-US" sz="6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Image-to-Image</a:t>
            </a:r>
            <a:r>
              <a:rPr lang="zh-CN" altLang="en-US" sz="6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Translation</a:t>
            </a:r>
            <a:endParaRPr lang="en-US" sz="600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724436" y="7337048"/>
            <a:ext cx="8905964" cy="892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Zhu, Zhang, Pathak, Darrell, Efros, Wang, Shechtman. </a:t>
            </a:r>
            <a:endParaRPr lang="en-US" sz="2600" dirty="0" smtClean="0">
              <a:latin typeface="Calibri" charset="0"/>
              <a:ea typeface="Calibri" charset="0"/>
              <a:cs typeface="Calibri" charset="0"/>
            </a:endParaRPr>
          </a:p>
          <a:p>
            <a:pPr algn="r"/>
            <a:r>
              <a:rPr lang="en-US" sz="2600" b="1" i="1" dirty="0" smtClean="0">
                <a:latin typeface="Calibri" charset="0"/>
                <a:ea typeface="Calibri" charset="0"/>
                <a:cs typeface="Calibri" charset="0"/>
              </a:rPr>
              <a:t>Toward </a:t>
            </a:r>
            <a:r>
              <a:rPr lang="en-US" sz="2600" b="1" i="1" dirty="0">
                <a:latin typeface="Calibri" charset="0"/>
                <a:ea typeface="Calibri" charset="0"/>
                <a:cs typeface="Calibri" charset="0"/>
              </a:rPr>
              <a:t>Multimodal Image-to-Image Translation.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 In </a:t>
            </a:r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NIPS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, 2017.</a:t>
            </a:r>
          </a:p>
        </p:txBody>
      </p:sp>
    </p:spTree>
    <p:extLst>
      <p:ext uri="{BB962C8B-B14F-4D97-AF65-F5344CB8AC3E}">
        <p14:creationId xmlns:p14="http://schemas.microsoft.com/office/powerpoint/2010/main" val="1102541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2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1"/>
          <p:cNvSpPr>
            <a:spLocks noGrp="1"/>
          </p:cNvSpPr>
          <p:nvPr>
            <p:ph type="title"/>
          </p:nvPr>
        </p:nvSpPr>
        <p:spPr>
          <a:xfrm>
            <a:off x="3860599" y="0"/>
            <a:ext cx="6909205" cy="1590676"/>
          </a:xfrm>
        </p:spPr>
        <p:txBody>
          <a:bodyPr>
            <a:normAutofit/>
          </a:bodyPr>
          <a:lstStyle/>
          <a:p>
            <a:pPr algn="ctr"/>
            <a:r>
              <a:rPr lang="en-US" sz="4560">
                <a:latin typeface="Calibri" charset="0"/>
                <a:ea typeface="Calibri" charset="0"/>
                <a:cs typeface="Calibri" charset="0"/>
              </a:rPr>
              <a:t>“pix2pix” </a:t>
            </a:r>
            <a:r>
              <a:rPr lang="en-US" sz="4560" dirty="0">
                <a:latin typeface="Calibri" charset="0"/>
                <a:ea typeface="Calibri" charset="0"/>
                <a:cs typeface="Calibri" charset="0"/>
              </a:rPr>
              <a:t>Framework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10677958" y="2436569"/>
            <a:ext cx="2267225" cy="3010415"/>
            <a:chOff x="9267264" y="2369137"/>
            <a:chExt cx="1889354" cy="2508679"/>
          </a:xfrm>
        </p:grpSpPr>
        <p:sp>
          <p:nvSpPr>
            <p:cNvPr id="156" name="Rectangle 155"/>
            <p:cNvSpPr/>
            <p:nvPr/>
          </p:nvSpPr>
          <p:spPr>
            <a:xfrm>
              <a:off x="9743321" y="3350003"/>
              <a:ext cx="1413297" cy="587791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9267264" y="2369137"/>
              <a:ext cx="1597327" cy="2508679"/>
              <a:chOff x="9267264" y="2369137"/>
              <a:chExt cx="1597327" cy="2508679"/>
            </a:xfrm>
          </p:grpSpPr>
          <p:cxnSp>
            <p:nvCxnSpPr>
              <p:cNvPr id="154" name="Curved Connector 153"/>
              <p:cNvCxnSpPr>
                <a:stCxn id="44" idx="3"/>
                <a:endCxn id="156" idx="2"/>
              </p:cNvCxnSpPr>
              <p:nvPr/>
            </p:nvCxnSpPr>
            <p:spPr>
              <a:xfrm flipV="1">
                <a:off x="9271111" y="3937794"/>
                <a:ext cx="1178859" cy="940022"/>
              </a:xfrm>
              <a:prstGeom prst="curvedConnector2">
                <a:avLst/>
              </a:prstGeom>
              <a:ln w="19050">
                <a:solidFill>
                  <a:schemeClr val="tx1"/>
                </a:solidFill>
                <a:prstDash val="sys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Curved Connector 154"/>
              <p:cNvCxnSpPr>
                <a:stCxn id="50" idx="3"/>
                <a:endCxn id="156" idx="0"/>
              </p:cNvCxnSpPr>
              <p:nvPr/>
            </p:nvCxnSpPr>
            <p:spPr>
              <a:xfrm>
                <a:off x="9267264" y="2369137"/>
                <a:ext cx="1182706" cy="980866"/>
              </a:xfrm>
              <a:prstGeom prst="curvedConnector2">
                <a:avLst/>
              </a:prstGeom>
              <a:ln w="19050">
                <a:solidFill>
                  <a:schemeClr val="tx1"/>
                </a:solidFill>
                <a:prstDash val="sys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2" name="Rectangle 161"/>
                  <p:cNvSpPr/>
                  <p:nvPr/>
                </p:nvSpPr>
                <p:spPr>
                  <a:xfrm>
                    <a:off x="10035348" y="3382288"/>
                    <a:ext cx="829243" cy="507832"/>
                  </a:xfrm>
                  <a:prstGeom prst="rect">
                    <a:avLst/>
                  </a:prstGeom>
                  <a:ln w="19050">
                    <a:noFill/>
                  </a:ln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3360" i="1">
                                  <a:latin typeface="Cambria Math" charset="0"/>
                                  <a:ea typeface="Calibri" charset="0"/>
                                  <a:cs typeface="Calibri" charset="0"/>
                                </a:rPr>
                              </m:ctrlPr>
                            </m:sSubPr>
                            <m:e>
                              <m:r>
                                <a:rPr lang="en-US" sz="3360" i="1">
                                  <a:latin typeface="Cambria Math" charset="0"/>
                                  <a:ea typeface="Calibri" charset="0"/>
                                  <a:cs typeface="Calibri" charset="0"/>
                                </a:rPr>
                                <m:t>𝐿</m:t>
                              </m:r>
                            </m:e>
                            <m:sub>
                              <m:r>
                                <a:rPr lang="en-US" sz="3360" i="1">
                                  <a:latin typeface="Cambria Math" charset="0"/>
                                  <a:ea typeface="Calibri" charset="0"/>
                                  <a:cs typeface="Calibri" charset="0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en-US" sz="3360" dirty="0">
                      <a:latin typeface="Calibri" charset="0"/>
                      <a:ea typeface="Calibri" charset="0"/>
                      <a:cs typeface="Calibri" charset="0"/>
                    </a:endParaRPr>
                  </a:p>
                </p:txBody>
              </p:sp>
            </mc:Choice>
            <mc:Fallback xmlns="">
              <p:sp>
                <p:nvSpPr>
                  <p:cNvPr id="162" name="Rectangle 161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035348" y="3382288"/>
                    <a:ext cx="829243" cy="523220"/>
                  </a:xfrm>
                  <a:prstGeom prst="rect">
                    <a:avLst/>
                  </a:prstGeom>
                  <a:blipFill rotWithShape="0">
                    <a:blip r:embed="rId5"/>
                    <a:stretch>
                      <a:fillRect/>
                    </a:stretch>
                  </a:blipFill>
                  <a:ln w="19050">
                    <a:noFill/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grpSp>
        <p:nvGrpSpPr>
          <p:cNvPr id="40" name="Group 39"/>
          <p:cNvGrpSpPr/>
          <p:nvPr/>
        </p:nvGrpSpPr>
        <p:grpSpPr>
          <a:xfrm>
            <a:off x="8488016" y="4349705"/>
            <a:ext cx="2209189" cy="2661721"/>
            <a:chOff x="7426273" y="4184426"/>
            <a:chExt cx="1840991" cy="2218101"/>
          </a:xfrm>
        </p:grpSpPr>
        <p:sp>
          <p:nvSpPr>
            <p:cNvPr id="42" name="Rectangle 41"/>
            <p:cNvSpPr/>
            <p:nvPr/>
          </p:nvSpPr>
          <p:spPr>
            <a:xfrm>
              <a:off x="7426273" y="5992158"/>
              <a:ext cx="1840991" cy="410369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Ground Truth</a:t>
              </a:r>
            </a:p>
          </p:txBody>
        </p:sp>
        <p:pic>
          <p:nvPicPr>
            <p:cNvPr id="44" name="Picture 43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426273" y="4184426"/>
              <a:ext cx="1828799" cy="1828800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</p:grpSp>
      <p:grpSp>
        <p:nvGrpSpPr>
          <p:cNvPr id="7" name="Group 6"/>
          <p:cNvGrpSpPr/>
          <p:nvPr/>
        </p:nvGrpSpPr>
        <p:grpSpPr>
          <a:xfrm>
            <a:off x="7442371" y="1975668"/>
            <a:ext cx="3413855" cy="2667909"/>
            <a:chOff x="6570940" y="1985053"/>
            <a:chExt cx="2844879" cy="2223258"/>
          </a:xfrm>
        </p:grpSpPr>
        <p:grpSp>
          <p:nvGrpSpPr>
            <p:cNvPr id="5" name="Group 4"/>
            <p:cNvGrpSpPr/>
            <p:nvPr/>
          </p:nvGrpSpPr>
          <p:grpSpPr>
            <a:xfrm>
              <a:off x="7318096" y="1985053"/>
              <a:ext cx="2097723" cy="2223258"/>
              <a:chOff x="7318096" y="1985053"/>
              <a:chExt cx="2097723" cy="2223258"/>
            </a:xfrm>
          </p:grpSpPr>
          <p:sp>
            <p:nvSpPr>
              <p:cNvPr id="84" name="Rectangle 83"/>
              <p:cNvSpPr/>
              <p:nvPr/>
            </p:nvSpPr>
            <p:spPr>
              <a:xfrm>
                <a:off x="7318096" y="3797942"/>
                <a:ext cx="2097723" cy="410369"/>
              </a:xfrm>
              <a:prstGeom prst="rect">
                <a:avLst/>
              </a:prstGeom>
              <a:ln w="19050">
                <a:noFill/>
              </a:ln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2600" dirty="0">
                    <a:latin typeface="Calibri" charset="0"/>
                    <a:ea typeface="Calibri" charset="0"/>
                    <a:cs typeface="Calibri" charset="0"/>
                  </a:rPr>
                  <a:t>Predicted Output</a:t>
                </a:r>
              </a:p>
            </p:txBody>
          </p:sp>
          <p:grpSp>
            <p:nvGrpSpPr>
              <p:cNvPr id="3" name="Group 2"/>
              <p:cNvGrpSpPr/>
              <p:nvPr/>
            </p:nvGrpSpPr>
            <p:grpSpPr>
              <a:xfrm>
                <a:off x="7426273" y="1985053"/>
                <a:ext cx="1828801" cy="1828800"/>
                <a:chOff x="6432631" y="2522721"/>
                <a:chExt cx="1828801" cy="1828800"/>
              </a:xfrm>
            </p:grpSpPr>
            <p:sp>
              <p:nvSpPr>
                <p:cNvPr id="41" name="Rectangle 40"/>
                <p:cNvSpPr>
                  <a:spLocks noChangeAspect="1"/>
                </p:cNvSpPr>
                <p:nvPr/>
              </p:nvSpPr>
              <p:spPr>
                <a:xfrm>
                  <a:off x="6432631" y="2522721"/>
                  <a:ext cx="1828801" cy="1828800"/>
                </a:xfrm>
                <a:prstGeom prst="rect">
                  <a:avLst/>
                </a:prstGeom>
                <a:solidFill>
                  <a:srgbClr val="FEB517"/>
                </a:solidFill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 baseline="-2500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3" name="TextBox 42"/>
                    <p:cNvSpPr txBox="1"/>
                    <p:nvPr/>
                  </p:nvSpPr>
                  <p:spPr>
                    <a:xfrm>
                      <a:off x="7010287" y="3057818"/>
                      <a:ext cx="673489" cy="758648"/>
                    </a:xfrm>
                    <a:prstGeom prst="rect">
                      <a:avLst/>
                    </a:prstGeom>
                    <a:noFill/>
                    <a:ln w="19050">
                      <a:noFill/>
                    </a:ln>
                  </p:spPr>
                  <p:txBody>
                    <a:bodyPr wrap="square" lIns="0" tIns="0" rIns="0" bIns="0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acc>
                              <m:accPr>
                                <m:chr m:val="̂"/>
                                <m:ctrlPr>
                                  <a:rPr lang="en-US" sz="5760" i="1">
                                    <a:latin typeface="Cambria Math" charset="0"/>
                                    <a:ea typeface="Calibri" charset="0"/>
                                    <a:cs typeface="Calibri" charset="0"/>
                                  </a:rPr>
                                </m:ctrlPr>
                              </m:accPr>
                              <m:e>
                                <m:r>
                                  <a:rPr lang="en-US" sz="5760" i="1">
                                    <a:latin typeface="Cambria Math" charset="0"/>
                                    <a:ea typeface="Calibri" charset="0"/>
                                    <a:cs typeface="Calibri" charset="0"/>
                                  </a:rPr>
                                  <m:t>𝐵</m:t>
                                </m:r>
                              </m:e>
                            </m:acc>
                          </m:oMath>
                        </m:oMathPara>
                      </a14:m>
                      <a:endParaRPr lang="en-US" sz="576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p:txBody>
                </p:sp>
              </mc:Choice>
              <mc:Fallback xmlns="">
                <p:sp>
                  <p:nvSpPr>
                    <p:cNvPr id="43" name="TextBox 42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7010287" y="3057818"/>
                      <a:ext cx="673489" cy="758606"/>
                    </a:xfrm>
                    <a:prstGeom prst="rect">
                      <a:avLst/>
                    </a:prstGeom>
                    <a:blipFill rotWithShape="0">
                      <a:blip r:embed="rId7"/>
                      <a:stretch>
                        <a:fillRect/>
                      </a:stretch>
                    </a:blipFill>
                    <a:ln w="19050">
                      <a:noFill/>
                    </a:ln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</p:grpSp>
        <p:cxnSp>
          <p:nvCxnSpPr>
            <p:cNvPr id="150" name="Straight Arrow Connector 149"/>
            <p:cNvCxnSpPr/>
            <p:nvPr/>
          </p:nvCxnSpPr>
          <p:spPr>
            <a:xfrm>
              <a:off x="6570940" y="2963505"/>
              <a:ext cx="855334" cy="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7" name="Picture 3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68768" y="1324658"/>
            <a:ext cx="2194560" cy="2194560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83399" y="1339289"/>
            <a:ext cx="2194559" cy="2194560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grpSp>
        <p:nvGrpSpPr>
          <p:cNvPr id="12" name="Group 11"/>
          <p:cNvGrpSpPr/>
          <p:nvPr/>
        </p:nvGrpSpPr>
        <p:grpSpPr>
          <a:xfrm>
            <a:off x="11206657" y="3617434"/>
            <a:ext cx="1825357" cy="705349"/>
            <a:chOff x="10192613" y="3863251"/>
            <a:chExt cx="1521131" cy="587791"/>
          </a:xfrm>
        </p:grpSpPr>
        <p:sp>
          <p:nvSpPr>
            <p:cNvPr id="47" name="Rectangle 46"/>
            <p:cNvSpPr/>
            <p:nvPr/>
          </p:nvSpPr>
          <p:spPr>
            <a:xfrm>
              <a:off x="10233211" y="3863251"/>
              <a:ext cx="1413297" cy="587791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9" name="Rectangle 48"/>
                <p:cNvSpPr/>
                <p:nvPr/>
              </p:nvSpPr>
              <p:spPr>
                <a:xfrm>
                  <a:off x="10192613" y="3890145"/>
                  <a:ext cx="1521131" cy="507832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sSubPr>
                          <m:e>
                            <m: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1</m:t>
                            </m:r>
                          </m:sub>
                        </m:sSub>
                        <m:r>
                          <a:rPr lang="en-US" sz="336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+</m:t>
                        </m:r>
                        <m:r>
                          <a:rPr lang="en-US" sz="336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𝐷</m:t>
                        </m:r>
                      </m:oMath>
                    </m:oMathPara>
                  </a14:m>
                  <a:endParaRPr lang="en-US" sz="336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49" name="Rectangle 48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92613" y="3890145"/>
                  <a:ext cx="1521131" cy="699775"/>
                </a:xfrm>
                <a:prstGeom prst="rect">
                  <a:avLst/>
                </a:prstGeom>
                <a:blipFill rotWithShape="0">
                  <a:blip r:embed="rId10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6" name="Group 55"/>
          <p:cNvGrpSpPr/>
          <p:nvPr/>
        </p:nvGrpSpPr>
        <p:grpSpPr>
          <a:xfrm>
            <a:off x="2444352" y="3858442"/>
            <a:ext cx="8921081" cy="3282728"/>
            <a:chOff x="2825333" y="2830051"/>
            <a:chExt cx="5684894" cy="2735607"/>
          </a:xfrm>
        </p:grpSpPr>
        <p:cxnSp>
          <p:nvCxnSpPr>
            <p:cNvPr id="57" name="Straight Arrow Connector 56"/>
            <p:cNvCxnSpPr/>
            <p:nvPr/>
          </p:nvCxnSpPr>
          <p:spPr>
            <a:xfrm flipH="1" flipV="1">
              <a:off x="3655334" y="4046709"/>
              <a:ext cx="361892" cy="494754"/>
            </a:xfrm>
            <a:prstGeom prst="straightConnector1">
              <a:avLst/>
            </a:prstGeom>
            <a:ln w="57150">
              <a:solidFill>
                <a:schemeClr val="tx1"/>
              </a:solidFill>
              <a:prstDash val="sysDot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Rectangle 58"/>
            <p:cNvSpPr/>
            <p:nvPr/>
          </p:nvSpPr>
          <p:spPr>
            <a:xfrm>
              <a:off x="2825333" y="4641879"/>
              <a:ext cx="5684894" cy="923779"/>
            </a:xfrm>
            <a:prstGeom prst="rect">
              <a:avLst/>
            </a:pr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360" b="1" dirty="0">
                  <a:solidFill>
                    <a:schemeClr val="bg1"/>
                  </a:solidFill>
                  <a:latin typeface="Calibri" charset="0"/>
                  <a:ea typeface="Calibri" charset="0"/>
                  <a:cs typeface="Calibri" charset="0"/>
                </a:rPr>
                <a:t>Proposed solution: </a:t>
              </a:r>
              <a:r>
                <a:rPr lang="en-US" sz="3360" dirty="0">
                  <a:solidFill>
                    <a:schemeClr val="bg1"/>
                  </a:solidFill>
                  <a:latin typeface="Calibri" charset="0"/>
                  <a:ea typeface="Calibri" charset="0"/>
                  <a:cs typeface="Calibri" charset="0"/>
                </a:rPr>
                <a:t>Encourage </a:t>
              </a:r>
              <a:r>
                <a:rPr lang="en-US" sz="3360" dirty="0" err="1">
                  <a:solidFill>
                    <a:schemeClr val="bg1"/>
                  </a:solidFill>
                  <a:latin typeface="Calibri" charset="0"/>
                  <a:ea typeface="Calibri" charset="0"/>
                  <a:cs typeface="Calibri" charset="0"/>
                </a:rPr>
                <a:t>invertibility</a:t>
              </a:r>
              <a:r>
                <a:rPr lang="en-US" sz="3360" dirty="0">
                  <a:solidFill>
                    <a:schemeClr val="bg1"/>
                  </a:solidFill>
                  <a:latin typeface="Calibri" charset="0"/>
                  <a:ea typeface="Calibri" charset="0"/>
                  <a:cs typeface="Calibri" charset="0"/>
                </a:rPr>
                <a:t> between latent and output spaces</a:t>
              </a:r>
              <a:endParaRPr lang="en-US" sz="3360" i="1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60" name="Straight Arrow Connector 59"/>
            <p:cNvCxnSpPr/>
            <p:nvPr/>
          </p:nvCxnSpPr>
          <p:spPr>
            <a:xfrm flipV="1">
              <a:off x="6554335" y="2830051"/>
              <a:ext cx="530047" cy="1708282"/>
            </a:xfrm>
            <a:prstGeom prst="straightConnector1">
              <a:avLst/>
            </a:prstGeom>
            <a:ln w="57150">
              <a:solidFill>
                <a:schemeClr val="tx1"/>
              </a:solidFill>
              <a:prstDash val="sysDot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" name="Rectangle 70"/>
          <p:cNvSpPr/>
          <p:nvPr/>
        </p:nvSpPr>
        <p:spPr>
          <a:xfrm>
            <a:off x="326842" y="6165308"/>
            <a:ext cx="7600415" cy="114134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360" b="1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Goal:</a:t>
            </a:r>
            <a:r>
              <a:rPr lang="en-US" sz="336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 latent code learns to describe variations </a:t>
            </a:r>
            <a:r>
              <a:rPr lang="en-US" sz="336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in output (</a:t>
            </a:r>
            <a:r>
              <a:rPr lang="en-US" sz="336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e.g. color, texture)</a:t>
            </a:r>
            <a:endParaRPr lang="en-US" sz="3360" i="1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10" name="Rectangle 109"/>
          <p:cNvSpPr/>
          <p:nvPr/>
        </p:nvSpPr>
        <p:spPr>
          <a:xfrm>
            <a:off x="6258502" y="5995229"/>
            <a:ext cx="6741547" cy="122873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36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Using a </a:t>
            </a:r>
            <a:r>
              <a:rPr lang="en-US" sz="3360" b="1" i="1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learned discriminator </a:t>
            </a:r>
            <a:r>
              <a:rPr lang="en-US" sz="336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helps makes photorealistic results</a:t>
            </a:r>
            <a:endParaRPr lang="en-US" sz="3360" i="1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1533885" y="2224161"/>
            <a:ext cx="2212955" cy="2689360"/>
            <a:chOff x="1486783" y="2192130"/>
            <a:chExt cx="1844129" cy="2241133"/>
          </a:xfrm>
        </p:grpSpPr>
        <p:sp>
          <p:nvSpPr>
            <p:cNvPr id="55" name="Rectangle 54"/>
            <p:cNvSpPr/>
            <p:nvPr/>
          </p:nvSpPr>
          <p:spPr>
            <a:xfrm>
              <a:off x="1486783" y="4022894"/>
              <a:ext cx="1844129" cy="410369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Input Image</a:t>
              </a:r>
            </a:p>
          </p:txBody>
        </p:sp>
        <p:pic>
          <p:nvPicPr>
            <p:cNvPr id="88" name="Picture 87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502113" y="2192130"/>
              <a:ext cx="1828799" cy="1828800"/>
            </a:xfrm>
            <a:prstGeom prst="rect">
              <a:avLst/>
            </a:prstGeom>
            <a:ln w="19050">
              <a:solidFill>
                <a:schemeClr val="tx1"/>
              </a:solidFill>
            </a:ln>
            <a:effectLst>
              <a:outerShdw blurRad="50800" dist="76200" sx="35000" sy="35000" algn="l" rotWithShape="0">
                <a:prstClr val="black">
                  <a:alpha val="40000"/>
                </a:prstClr>
              </a:outerShdw>
            </a:effectLst>
          </p:spPr>
        </p:pic>
      </p:grpSp>
      <p:cxnSp>
        <p:nvCxnSpPr>
          <p:cNvPr id="149" name="Straight Arrow Connector 148"/>
          <p:cNvCxnSpPr/>
          <p:nvPr/>
        </p:nvCxnSpPr>
        <p:spPr>
          <a:xfrm>
            <a:off x="3754155" y="3326684"/>
            <a:ext cx="976357" cy="8252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/>
          <p:nvPr/>
        </p:nvCxnSpPr>
        <p:spPr>
          <a:xfrm>
            <a:off x="3754296" y="4931314"/>
            <a:ext cx="976216" cy="8298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Freeform 93"/>
          <p:cNvSpPr/>
          <p:nvPr/>
        </p:nvSpPr>
        <p:spPr>
          <a:xfrm rot="1025581">
            <a:off x="1505874" y="4673093"/>
            <a:ext cx="825040" cy="281358"/>
          </a:xfrm>
          <a:custGeom>
            <a:avLst/>
            <a:gdLst>
              <a:gd name="connsiteX0" fmla="*/ 0 w 2512541"/>
              <a:gd name="connsiteY0" fmla="*/ 428124 h 864729"/>
              <a:gd name="connsiteX1" fmla="*/ 197709 w 2512541"/>
              <a:gd name="connsiteY1" fmla="*/ 436362 h 864729"/>
              <a:gd name="connsiteX2" fmla="*/ 403654 w 2512541"/>
              <a:gd name="connsiteY2" fmla="*/ 436362 h 864729"/>
              <a:gd name="connsiteX3" fmla="*/ 601363 w 2512541"/>
              <a:gd name="connsiteY3" fmla="*/ 7994 h 864729"/>
              <a:gd name="connsiteX4" fmla="*/ 988541 w 2512541"/>
              <a:gd name="connsiteY4" fmla="*/ 864729 h 864729"/>
              <a:gd name="connsiteX5" fmla="*/ 1383957 w 2512541"/>
              <a:gd name="connsiteY5" fmla="*/ 7994 h 864729"/>
              <a:gd name="connsiteX6" fmla="*/ 1779373 w 2512541"/>
              <a:gd name="connsiteY6" fmla="*/ 848254 h 864729"/>
              <a:gd name="connsiteX7" fmla="*/ 2010033 w 2512541"/>
              <a:gd name="connsiteY7" fmla="*/ 502264 h 864729"/>
              <a:gd name="connsiteX8" fmla="*/ 2183027 w 2512541"/>
              <a:gd name="connsiteY8" fmla="*/ 436362 h 864729"/>
              <a:gd name="connsiteX9" fmla="*/ 2512541 w 2512541"/>
              <a:gd name="connsiteY9" fmla="*/ 436362 h 864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12541" h="864729">
                <a:moveTo>
                  <a:pt x="0" y="428124"/>
                </a:moveTo>
                <a:cubicBezTo>
                  <a:pt x="65216" y="431556"/>
                  <a:pt x="130433" y="434989"/>
                  <a:pt x="197709" y="436362"/>
                </a:cubicBezTo>
                <a:cubicBezTo>
                  <a:pt x="264985" y="437735"/>
                  <a:pt x="336378" y="507757"/>
                  <a:pt x="403654" y="436362"/>
                </a:cubicBezTo>
                <a:cubicBezTo>
                  <a:pt x="470930" y="364967"/>
                  <a:pt x="503882" y="-63401"/>
                  <a:pt x="601363" y="7994"/>
                </a:cubicBezTo>
                <a:cubicBezTo>
                  <a:pt x="698844" y="79389"/>
                  <a:pt x="858109" y="864729"/>
                  <a:pt x="988541" y="864729"/>
                </a:cubicBezTo>
                <a:cubicBezTo>
                  <a:pt x="1118973" y="864729"/>
                  <a:pt x="1252152" y="10740"/>
                  <a:pt x="1383957" y="7994"/>
                </a:cubicBezTo>
                <a:cubicBezTo>
                  <a:pt x="1515762" y="5248"/>
                  <a:pt x="1675027" y="765876"/>
                  <a:pt x="1779373" y="848254"/>
                </a:cubicBezTo>
                <a:cubicBezTo>
                  <a:pt x="1883719" y="930632"/>
                  <a:pt x="1942757" y="570913"/>
                  <a:pt x="2010033" y="502264"/>
                </a:cubicBezTo>
                <a:cubicBezTo>
                  <a:pt x="2077309" y="433615"/>
                  <a:pt x="2099276" y="447346"/>
                  <a:pt x="2183027" y="436362"/>
                </a:cubicBezTo>
                <a:cubicBezTo>
                  <a:pt x="2266778" y="425378"/>
                  <a:pt x="2389659" y="430870"/>
                  <a:pt x="2512541" y="436362"/>
                </a:cubicBezTo>
              </a:path>
            </a:pathLst>
          </a:custGeom>
          <a:noFill/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2100330" y="4663271"/>
            <a:ext cx="1938548" cy="1377521"/>
            <a:chOff x="1958820" y="4345748"/>
            <a:chExt cx="1615457" cy="1147935"/>
          </a:xfrm>
        </p:grpSpPr>
        <p:grpSp>
          <p:nvGrpSpPr>
            <p:cNvPr id="87" name="Group 86"/>
            <p:cNvGrpSpPr/>
            <p:nvPr/>
          </p:nvGrpSpPr>
          <p:grpSpPr>
            <a:xfrm>
              <a:off x="2140839" y="4345748"/>
              <a:ext cx="1196287" cy="384721"/>
              <a:chOff x="1987889" y="3758496"/>
              <a:chExt cx="1713350" cy="564238"/>
            </a:xfrm>
          </p:grpSpPr>
          <p:sp>
            <p:nvSpPr>
              <p:cNvPr id="90" name="Rectangle 89"/>
              <p:cNvSpPr/>
              <p:nvPr/>
            </p:nvSpPr>
            <p:spPr>
              <a:xfrm>
                <a:off x="1987889" y="3849527"/>
                <a:ext cx="1713350" cy="473127"/>
              </a:xfrm>
              <a:prstGeom prst="rect">
                <a:avLst/>
              </a:prstGeom>
              <a:solidFill>
                <a:srgbClr val="3C7DA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400" baseline="-25000" dirty="0">
                  <a:solidFill>
                    <a:schemeClr val="bg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1" name="Rectangle 90"/>
                  <p:cNvSpPr/>
                  <p:nvPr/>
                </p:nvSpPr>
                <p:spPr>
                  <a:xfrm>
                    <a:off x="2668057" y="3758496"/>
                    <a:ext cx="486875" cy="564238"/>
                  </a:xfrm>
                  <a:prstGeom prst="rect">
                    <a:avLst/>
                  </a:prstGeom>
                  <a:ln w="19050">
                    <a:noFill/>
                  </a:ln>
                </p:spPr>
                <p:txBody>
                  <a:bodyPr wrap="none">
                    <a:spAutoFit/>
                  </a:bodyPr>
                  <a:lstStyle/>
                  <a:p>
                    <a:pPr algn="ctr"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𝑧</m:t>
                          </m:r>
                        </m:oMath>
                      </m:oMathPara>
                    </a14:m>
                    <a:endParaRPr lang="en-US" sz="2400" dirty="0">
                      <a:solidFill>
                        <a:schemeClr val="bg1"/>
                      </a:solidFill>
                      <a:latin typeface="Calibri" charset="0"/>
                      <a:ea typeface="Calibri" charset="0"/>
                      <a:cs typeface="Calibri" charset="0"/>
                    </a:endParaRPr>
                  </a:p>
                </p:txBody>
              </p:sp>
            </mc:Choice>
            <mc:Fallback xmlns="">
              <p:sp>
                <p:nvSpPr>
                  <p:cNvPr id="91" name="Rectangle 90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46414" y="3758496"/>
                    <a:ext cx="530160" cy="586811"/>
                  </a:xfrm>
                  <a:prstGeom prst="rect">
                    <a:avLst/>
                  </a:prstGeom>
                  <a:blipFill rotWithShape="0">
                    <a:blip r:embed="rId12"/>
                    <a:stretch>
                      <a:fillRect/>
                    </a:stretch>
                  </a:blipFill>
                  <a:ln w="19050">
                    <a:noFill/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99" name="Rectangle 98"/>
            <p:cNvSpPr/>
            <p:nvPr/>
          </p:nvSpPr>
          <p:spPr>
            <a:xfrm>
              <a:off x="1958820" y="4749889"/>
              <a:ext cx="1615457" cy="743794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Random latent code</a:t>
              </a: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-40480" y="4423198"/>
            <a:ext cx="1798475" cy="1350669"/>
            <a:chOff x="174813" y="4145690"/>
            <a:chExt cx="1498729" cy="1125559"/>
          </a:xfrm>
        </p:grpSpPr>
        <p:grpSp>
          <p:nvGrpSpPr>
            <p:cNvPr id="96" name="Group 95"/>
            <p:cNvGrpSpPr/>
            <p:nvPr/>
          </p:nvGrpSpPr>
          <p:grpSpPr>
            <a:xfrm>
              <a:off x="274455" y="4145690"/>
              <a:ext cx="1196287" cy="384721"/>
              <a:chOff x="1987889" y="3778217"/>
              <a:chExt cx="1713350" cy="564238"/>
            </a:xfrm>
          </p:grpSpPr>
          <p:sp>
            <p:nvSpPr>
              <p:cNvPr id="97" name="Rectangle 96"/>
              <p:cNvSpPr/>
              <p:nvPr/>
            </p:nvSpPr>
            <p:spPr>
              <a:xfrm>
                <a:off x="1987889" y="3849527"/>
                <a:ext cx="1713350" cy="473127"/>
              </a:xfrm>
              <a:prstGeom prst="rect">
                <a:avLst/>
              </a:prstGeom>
              <a:solidFill>
                <a:srgbClr val="3C7DA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400" baseline="-25000" dirty="0">
                  <a:solidFill>
                    <a:schemeClr val="bg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8" name="Rectangle 97"/>
                  <p:cNvSpPr/>
                  <p:nvPr/>
                </p:nvSpPr>
                <p:spPr>
                  <a:xfrm>
                    <a:off x="2375641" y="3778217"/>
                    <a:ext cx="1071707" cy="564238"/>
                  </a:xfrm>
                  <a:prstGeom prst="rect">
                    <a:avLst/>
                  </a:prstGeom>
                  <a:ln w="19050">
                    <a:noFill/>
                  </a:ln>
                </p:spPr>
                <p:txBody>
                  <a:bodyPr wrap="none">
                    <a:spAutoFit/>
                  </a:bodyPr>
                  <a:lstStyle/>
                  <a:p>
                    <a:pPr algn="ctr"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𝑁</m:t>
                          </m:r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(</m:t>
                          </m:r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𝑧</m:t>
                          </m:r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)</m:t>
                          </m:r>
                        </m:oMath>
                      </m:oMathPara>
                    </a14:m>
                    <a:endParaRPr lang="en-US" sz="2400" dirty="0">
                      <a:solidFill>
                        <a:schemeClr val="bg1"/>
                      </a:solidFill>
                      <a:latin typeface="Calibri" charset="0"/>
                      <a:ea typeface="Calibri" charset="0"/>
                      <a:cs typeface="Calibri" charset="0"/>
                    </a:endParaRPr>
                  </a:p>
                </p:txBody>
              </p:sp>
            </mc:Choice>
            <mc:Fallback xmlns="">
              <p:sp>
                <p:nvSpPr>
                  <p:cNvPr id="98" name="Rectangle 97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356079" y="3778217"/>
                    <a:ext cx="1110828" cy="586806"/>
                  </a:xfrm>
                  <a:prstGeom prst="rect">
                    <a:avLst/>
                  </a:prstGeom>
                  <a:blipFill rotWithShape="0">
                    <a:blip r:embed="rId13"/>
                    <a:stretch>
                      <a:fillRect b="-15385"/>
                    </a:stretch>
                  </a:blipFill>
                  <a:ln w="19050">
                    <a:noFill/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00" name="Rectangle 99"/>
            <p:cNvSpPr/>
            <p:nvPr/>
          </p:nvSpPr>
          <p:spPr>
            <a:xfrm>
              <a:off x="174813" y="4527455"/>
              <a:ext cx="1498729" cy="743794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Normal distribution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08" name="Title 1"/>
              <p:cNvSpPr txBox="1">
                <a:spLocks/>
              </p:cNvSpPr>
              <p:nvPr/>
            </p:nvSpPr>
            <p:spPr>
              <a:xfrm>
                <a:off x="3605596" y="48627"/>
                <a:ext cx="7448484" cy="1590676"/>
              </a:xfrm>
              <a:prstGeom prst="rect">
                <a:avLst/>
              </a:prstGeom>
            </p:spPr>
            <p:txBody>
              <a:bodyPr vert="horz" lIns="109728" tIns="54864" rIns="109728" bIns="54864" rtlCol="0" anchor="ctr">
                <a:norm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ctr"/>
                <a:r>
                  <a:rPr lang="en-US" sz="4560" dirty="0">
                    <a:latin typeface="Calibri" charset="0"/>
                    <a:ea typeface="Calibri" charset="0"/>
                    <a:cs typeface="Calibri" charset="0"/>
                  </a:rPr>
                  <a:t>pix2pix+noise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4560">
                        <a:latin typeface="Cambria Math" charset="0"/>
                        <a:ea typeface="Calibri" charset="0"/>
                        <a:cs typeface="Calibri" charset="0"/>
                      </a:rPr>
                      <m:t>z</m:t>
                    </m:r>
                    <m:r>
                      <a:rPr lang="en-US" sz="4560">
                        <a:latin typeface="Cambria Math" charset="0"/>
                        <a:ea typeface="Calibri" charset="0"/>
                        <a:cs typeface="Calibri" charset="0"/>
                      </a:rPr>
                      <m:t>→</m:t>
                    </m:r>
                    <m:acc>
                      <m:accPr>
                        <m:chr m:val="̂"/>
                        <m:ctrlPr>
                          <a:rPr lang="en-US" sz="4560" i="1">
                            <a:latin typeface="Cambria Math" charset="0"/>
                            <a:ea typeface="Calibri" charset="0"/>
                            <a:cs typeface="Calibri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US" sz="4560">
                            <a:latin typeface="Cambria Math" charset="0"/>
                            <a:ea typeface="Calibri" charset="0"/>
                            <a:cs typeface="Calibri" charset="0"/>
                          </a:rPr>
                          <m:t>B</m:t>
                        </m:r>
                      </m:e>
                    </m:acc>
                  </m:oMath>
                </a14:m>
                <a:r>
                  <a:rPr lang="en-US" sz="4560" dirty="0">
                    <a:latin typeface="Calibri" charset="0"/>
                    <a:ea typeface="Calibri" charset="0"/>
                    <a:cs typeface="Calibri" charset="0"/>
                  </a:rPr>
                  <a:t>)</a:t>
                </a:r>
              </a:p>
            </p:txBody>
          </p:sp>
        </mc:Choice>
        <mc:Fallback xmlns="">
          <p:sp>
            <p:nvSpPr>
              <p:cNvPr id="108" name="Tit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5596" y="48627"/>
                <a:ext cx="7448484" cy="1590676"/>
              </a:xfrm>
              <a:prstGeom prst="rect">
                <a:avLst/>
              </a:prstGeom>
              <a:blipFill rotWithShape="0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9" name="Rectangle 108"/>
          <p:cNvSpPr/>
          <p:nvPr/>
        </p:nvSpPr>
        <p:spPr>
          <a:xfrm>
            <a:off x="7154573" y="6116602"/>
            <a:ext cx="5855783" cy="12416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36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Using only a regression loss produces </a:t>
            </a:r>
            <a:r>
              <a:rPr lang="en-US" sz="3360" b="1" i="1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blurry results</a:t>
            </a:r>
          </a:p>
        </p:txBody>
      </p:sp>
      <p:sp>
        <p:nvSpPr>
          <p:cNvPr id="112" name="Rectangle 111"/>
          <p:cNvSpPr/>
          <p:nvPr/>
        </p:nvSpPr>
        <p:spPr>
          <a:xfrm>
            <a:off x="7591046" y="4594795"/>
            <a:ext cx="4782298" cy="114452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36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Results </a:t>
            </a:r>
            <a:r>
              <a:rPr lang="en-US" sz="336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suffer from </a:t>
            </a:r>
            <a:r>
              <a:rPr lang="en-US" sz="3360" b="1" i="1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mode collapse</a:t>
            </a:r>
            <a:endParaRPr lang="en-US" sz="3360" b="1" i="1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85" name="Group 84"/>
          <p:cNvGrpSpPr/>
          <p:nvPr/>
        </p:nvGrpSpPr>
        <p:grpSpPr>
          <a:xfrm>
            <a:off x="4742913" y="2080442"/>
            <a:ext cx="2686823" cy="3134249"/>
            <a:chOff x="4746166" y="1934001"/>
            <a:chExt cx="1791279" cy="2089574"/>
          </a:xfrm>
        </p:grpSpPr>
        <p:grpSp>
          <p:nvGrpSpPr>
            <p:cNvPr id="86" name="Group 85"/>
            <p:cNvGrpSpPr/>
            <p:nvPr/>
          </p:nvGrpSpPr>
          <p:grpSpPr>
            <a:xfrm>
              <a:off x="4746166" y="1934001"/>
              <a:ext cx="1791279" cy="2089574"/>
              <a:chOff x="3769517" y="2716114"/>
              <a:chExt cx="829406" cy="967524"/>
            </a:xfrm>
          </p:grpSpPr>
          <p:grpSp>
            <p:nvGrpSpPr>
              <p:cNvPr id="102" name="Group 101"/>
              <p:cNvGrpSpPr/>
              <p:nvPr/>
            </p:nvGrpSpPr>
            <p:grpSpPr>
              <a:xfrm>
                <a:off x="3769517" y="2718170"/>
                <a:ext cx="470354" cy="965468"/>
                <a:chOff x="2933276" y="5489974"/>
                <a:chExt cx="470354" cy="965468"/>
              </a:xfrm>
            </p:grpSpPr>
            <p:sp>
              <p:nvSpPr>
                <p:cNvPr id="106" name="Rectangle 105"/>
                <p:cNvSpPr/>
                <p:nvPr/>
              </p:nvSpPr>
              <p:spPr>
                <a:xfrm>
                  <a:off x="2933276" y="5489974"/>
                  <a:ext cx="116943" cy="965468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07" name="Rectangle 106"/>
                <p:cNvSpPr/>
                <p:nvPr/>
              </p:nvSpPr>
              <p:spPr>
                <a:xfrm>
                  <a:off x="3109981" y="5606948"/>
                  <a:ext cx="116943" cy="73152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20" name="Rectangle 119"/>
                <p:cNvSpPr/>
                <p:nvPr/>
              </p:nvSpPr>
              <p:spPr>
                <a:xfrm>
                  <a:off x="3286687" y="5698388"/>
                  <a:ext cx="116943" cy="54864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p:grpSp>
          <p:sp>
            <p:nvSpPr>
              <p:cNvPr id="103" name="Rectangle 102"/>
              <p:cNvSpPr/>
              <p:nvPr/>
            </p:nvSpPr>
            <p:spPr>
              <a:xfrm>
                <a:off x="4481980" y="2716114"/>
                <a:ext cx="116943" cy="965468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104" name="Rectangle 103"/>
              <p:cNvSpPr/>
              <p:nvPr/>
            </p:nvSpPr>
            <p:spPr>
              <a:xfrm>
                <a:off x="4296219" y="2833088"/>
                <a:ext cx="116943" cy="73152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4031198" y="3053278"/>
                <a:ext cx="313804" cy="290162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 baseline="-25000" dirty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5" name="Rectangle 94"/>
                <p:cNvSpPr/>
                <p:nvPr/>
              </p:nvSpPr>
              <p:spPr>
                <a:xfrm>
                  <a:off x="5402105" y="2610903"/>
                  <a:ext cx="479402" cy="72637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648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𝐺</m:t>
                        </m:r>
                      </m:oMath>
                    </m:oMathPara>
                  </a14:m>
                  <a:endParaRPr lang="en-US" sz="648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95" name="Rectangle 9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02105" y="2610903"/>
                  <a:ext cx="479402" cy="738690"/>
                </a:xfrm>
                <a:prstGeom prst="rect">
                  <a:avLst/>
                </a:prstGeom>
                <a:blipFill rotWithShape="0">
                  <a:blip r:embed="rId15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2" name="morphing_video_seed0050_fps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6"/>
          <a:srcRect t="49853"/>
          <a:stretch/>
        </p:blipFill>
        <p:spPr>
          <a:xfrm>
            <a:off x="8477482" y="1305697"/>
            <a:ext cx="2206392" cy="2212868"/>
          </a:xfrm>
          <a:prstGeom prst="rect">
            <a:avLst/>
          </a:prstGeom>
        </p:spPr>
      </p:pic>
      <p:pic>
        <p:nvPicPr>
          <p:cNvPr id="80" name="Picture 79"/>
          <p:cNvPicPr>
            <a:picLocks noChangeAspect="1"/>
          </p:cNvPicPr>
          <p:nvPr/>
        </p:nvPicPr>
        <p:blipFill rotWithShape="1">
          <a:blip r:embed="rId17"/>
          <a:srcRect l="23698" t="8832" r="21786" b="8624"/>
          <a:stretch/>
        </p:blipFill>
        <p:spPr>
          <a:xfrm>
            <a:off x="1790226" y="4186867"/>
            <a:ext cx="373244" cy="423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92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" fill="hold">
                          <p:stCondLst>
                            <p:cond delay="indefinite"/>
                          </p:stCondLst>
                          <p:childTnLst>
                            <p:par>
                              <p:cTn id="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" fill="hold">
                          <p:stCondLst>
                            <p:cond delay="indefinite"/>
                          </p:stCondLst>
                          <p:childTnLst>
                            <p:par>
                              <p:cTn id="1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42" presetClass="path" presetSubtype="0" accel="50000" decel="5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4.47917E-6 9.25926E-7 L 0.00054 -0.07774 " pathEditMode="relative" rAng="0" ptsTypes="AA">
                                          <p:cBhvr>
                                            <p:cTn id="2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2" y="-3897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5" fill="hold">
                          <p:stCondLst>
                            <p:cond delay="indefinite"/>
                          </p:stCondLst>
                          <p:childTnLst>
                            <p:par>
                              <p:cTn id="2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7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9" fill="hold">
                          <p:stCondLst>
                            <p:cond delay="indefinite"/>
                          </p:stCondLst>
                          <p:childTnLst>
                            <p:par>
                              <p:cTn id="3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1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3" dur="500"/>
                                            <p:tgtEl>
                                              <p:spTgt spid="3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4" fill="hold">
                          <p:stCondLst>
                            <p:cond delay="indefinite"/>
                          </p:stCondLst>
                          <p:childTnLst>
                            <p:par>
                              <p:cTn id="3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6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8" fill="hold">
                          <p:stCondLst>
                            <p:cond delay="indefinite"/>
                          </p:stCondLst>
                          <p:childTnLst>
                            <p:par>
                              <p:cTn id="3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0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2" fill="hold">
                          <p:stCondLst>
                            <p:cond delay="indefinite"/>
                          </p:stCondLst>
                          <p:childTnLst>
                            <p:par>
                              <p:cTn id="4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4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6" dur="50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7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9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0" fill="hold">
                          <p:stCondLst>
                            <p:cond delay="indefinite"/>
                          </p:stCondLst>
                          <p:childTnLst>
                            <p:par>
                              <p:cTn id="5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4" fill="hold">
                          <p:stCondLst>
                            <p:cond delay="indefinite"/>
                          </p:stCondLst>
                          <p:childTnLst>
                            <p:par>
                              <p:cTn id="5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6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8" fill="hold">
                          <p:stCondLst>
                            <p:cond delay="indefinite"/>
                          </p:stCondLst>
                          <p:childTnLst>
                            <p:par>
                              <p:cTn id="5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0" presetID="42" presetClass="path" presetSubtype="0" accel="50000" decel="5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3.95833E-6 3.7037E-7 L -0.00052 -0.09861 " pathEditMode="relative" rAng="0" ptsTypes="AA">
                                          <p:cBhvr>
                                            <p:cTn id="61" dur="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26" y="-4931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62" presetID="42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2.95139E-6 -1.97531E-6 L 0.00011 -0.08449 " pathEditMode="relative" rAng="0" ptsTypes="AA">
                                          <p:cBhvr>
                                            <p:cTn id="63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422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4" fill="hold">
                          <p:stCondLst>
                            <p:cond delay="indefinite"/>
                          </p:stCondLst>
                          <p:childTnLst>
                            <p:par>
                              <p:cTn id="6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6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68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0" dur="250"/>
                                            <p:tgtEl>
                                              <p:spTgt spid="9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1" fill="hold">
                                <p:stCondLst>
                                  <p:cond delay="250"/>
                                </p:stCondLst>
                                <p:childTnLst>
                                  <p:par>
                                    <p:cTn id="72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4" dur="250"/>
                                            <p:tgtEl>
                                              <p:spTgt spid="8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5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76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8" dur="250"/>
                                            <p:tgtEl>
                                              <p:spTgt spid="2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9" fill="hold">
                                <p:stCondLst>
                                  <p:cond delay="750"/>
                                </p:stCondLst>
                                <p:childTnLst>
                                  <p:par>
                                    <p:cTn id="80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82" dur="250"/>
                                            <p:tgtEl>
                                              <p:spTgt spid="9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83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84" presetID="1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86" presetID="1" presetClass="exit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88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89" presetID="1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1" fill="hold">
                          <p:stCondLst>
                            <p:cond delay="indefinite"/>
                          </p:stCondLst>
                          <p:childTnLst>
                            <p:par>
                              <p:cTn id="9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3" presetID="1" presetClass="exit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95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97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99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1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3" fill="hold">
                          <p:stCondLst>
                            <p:cond delay="indefinite"/>
                          </p:stCondLst>
                          <p:childTnLst>
                            <p:par>
                              <p:cTn id="10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5" presetID="0" presetClass="path" presetSubtype="0" repeatCount="indefinite" fill="hold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0.02396 -0.01574 L 0.02578 0.01667 " pathEditMode="relative" rAng="0" ptsTypes="AA" p14:bounceEnd="50000">
                                          <p:cBhvr>
                                            <p:cTn id="106" dur="10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487" y="1620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7" presetID="8" presetClass="emph" presetSubtype="0" repeatCount="indefinite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 p14:bounceEnd="50000">
                                          <p:cBhvr>
                                            <p:cTn id="108" dur="10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09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1" fill="hold">
                          <p:stCondLst>
                            <p:cond delay="indefinite"/>
                          </p:stCondLst>
                          <p:childTnLst>
                            <p:par>
                              <p:cTn id="11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3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5" fill="hold">
                          <p:stCondLst>
                            <p:cond delay="indefinite"/>
                          </p:stCondLst>
                          <p:childTnLst>
                            <p:par>
                              <p:cTn id="11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7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9" fill="hold">
                          <p:stCondLst>
                            <p:cond delay="indefinite"/>
                          </p:stCondLst>
                          <p:childTnLst>
                            <p:par>
                              <p:cTn id="12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1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3" fill="hold">
                          <p:stCondLst>
                            <p:cond delay="indefinite"/>
                          </p:stCondLst>
                          <p:childTnLst>
                            <p:par>
                              <p:cTn id="12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seq concurrent="1" nextAc="seek">
                  <p:cTn id="127" restart="whenNotActive" fill="hold" evtFilter="cancelBubble" nodeType="interactiveSeq">
                    <p:stCondLst>
                      <p:cond evt="onClick" delay="0">
                        <p:tgtEl>
                          <p:spTgt spid="2"/>
                        </p:tgtEl>
                      </p:cond>
                    </p:stCondLst>
                    <p:endSync evt="end" delay="0">
                      <p:rtn val="all"/>
                    </p:endSync>
                    <p:childTnLst>
                      <p:par>
                        <p:cTn id="128" fill="hold">
                          <p:stCondLst>
                            <p:cond delay="0"/>
                          </p:stCondLst>
                          <p:childTnLst>
                            <p:par>
                              <p:cTn id="12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0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nextCondLst>
                    <p:cond evt="onClick" delay="0">
                      <p:tgtEl>
                        <p:spTgt spid="2"/>
                      </p:tgtEl>
                    </p:cond>
                  </p:nextCondLst>
                </p:seq>
                <p:video>
                  <p:cMediaNode vol="80000">
                    <p:cTn id="132" fill="hold" display="0">
                      <p:stCondLst>
                        <p:cond delay="indefinite"/>
                      </p:stCondLst>
                    </p:cTn>
                    <p:tgtEl>
                      <p:spTgt spid="2"/>
                    </p:tgtEl>
                  </p:cMediaNode>
                </p:video>
              </p:childTnLst>
            </p:cTn>
          </p:par>
        </p:tnLst>
        <p:bldLst>
          <p:bldP spid="31" grpId="0"/>
          <p:bldP spid="71" grpId="0" animBg="1"/>
          <p:bldP spid="71" grpId="1" animBg="1"/>
          <p:bldP spid="110" grpId="0" animBg="1"/>
          <p:bldP spid="110" grpId="1" animBg="1"/>
          <p:bldP spid="94" grpId="0" animBg="1"/>
          <p:bldP spid="108" grpId="0"/>
          <p:bldP spid="109" grpId="0" animBg="1"/>
          <p:bldP spid="109" grpId="1" animBg="1"/>
          <p:bldP spid="112" grpId="0" animBg="1"/>
          <p:bldP spid="112" grpId="1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" fill="hold">
                          <p:stCondLst>
                            <p:cond delay="indefinite"/>
                          </p:stCondLst>
                          <p:childTnLst>
                            <p:par>
                              <p:cTn id="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" fill="hold">
                          <p:stCondLst>
                            <p:cond delay="indefinite"/>
                          </p:stCondLst>
                          <p:childTnLst>
                            <p:par>
                              <p:cTn id="1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42" presetClass="path" presetSubtype="0" accel="50000" decel="5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4.47917E-6 9.25926E-7 L 0.00054 -0.07774 " pathEditMode="relative" rAng="0" ptsTypes="AA">
                                          <p:cBhvr>
                                            <p:cTn id="2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2" y="-3897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5" fill="hold">
                          <p:stCondLst>
                            <p:cond delay="indefinite"/>
                          </p:stCondLst>
                          <p:childTnLst>
                            <p:par>
                              <p:cTn id="2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7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9" fill="hold">
                          <p:stCondLst>
                            <p:cond delay="indefinite"/>
                          </p:stCondLst>
                          <p:childTnLst>
                            <p:par>
                              <p:cTn id="3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1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3" dur="500"/>
                                            <p:tgtEl>
                                              <p:spTgt spid="3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4" fill="hold">
                          <p:stCondLst>
                            <p:cond delay="indefinite"/>
                          </p:stCondLst>
                          <p:childTnLst>
                            <p:par>
                              <p:cTn id="3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6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8" fill="hold">
                          <p:stCondLst>
                            <p:cond delay="indefinite"/>
                          </p:stCondLst>
                          <p:childTnLst>
                            <p:par>
                              <p:cTn id="3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0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2" fill="hold">
                          <p:stCondLst>
                            <p:cond delay="indefinite"/>
                          </p:stCondLst>
                          <p:childTnLst>
                            <p:par>
                              <p:cTn id="4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4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6" dur="50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7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9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0" fill="hold">
                          <p:stCondLst>
                            <p:cond delay="indefinite"/>
                          </p:stCondLst>
                          <p:childTnLst>
                            <p:par>
                              <p:cTn id="5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4" fill="hold">
                          <p:stCondLst>
                            <p:cond delay="indefinite"/>
                          </p:stCondLst>
                          <p:childTnLst>
                            <p:par>
                              <p:cTn id="5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6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8" fill="hold">
                          <p:stCondLst>
                            <p:cond delay="indefinite"/>
                          </p:stCondLst>
                          <p:childTnLst>
                            <p:par>
                              <p:cTn id="5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0" presetID="42" presetClass="path" presetSubtype="0" accel="50000" decel="5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3.95833E-6 3.7037E-7 L -0.00052 -0.09861 " pathEditMode="relative" rAng="0" ptsTypes="AA">
                                          <p:cBhvr>
                                            <p:cTn id="61" dur="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26" y="-4931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62" presetID="42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2.95139E-6 -1.97531E-6 L 0.00011 -0.08449 " pathEditMode="relative" rAng="0" ptsTypes="AA">
                                          <p:cBhvr>
                                            <p:cTn id="63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4225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4" fill="hold">
                          <p:stCondLst>
                            <p:cond delay="indefinite"/>
                          </p:stCondLst>
                          <p:childTnLst>
                            <p:par>
                              <p:cTn id="6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6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68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0" dur="250"/>
                                            <p:tgtEl>
                                              <p:spTgt spid="9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1" fill="hold">
                                <p:stCondLst>
                                  <p:cond delay="250"/>
                                </p:stCondLst>
                                <p:childTnLst>
                                  <p:par>
                                    <p:cTn id="72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4" dur="250"/>
                                            <p:tgtEl>
                                              <p:spTgt spid="8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5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76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8" dur="250"/>
                                            <p:tgtEl>
                                              <p:spTgt spid="2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9" fill="hold">
                                <p:stCondLst>
                                  <p:cond delay="750"/>
                                </p:stCondLst>
                                <p:childTnLst>
                                  <p:par>
                                    <p:cTn id="80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82" dur="250"/>
                                            <p:tgtEl>
                                              <p:spTgt spid="9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83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84" presetID="1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86" presetID="1" presetClass="exit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88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89" presetID="1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1" fill="hold">
                          <p:stCondLst>
                            <p:cond delay="indefinite"/>
                          </p:stCondLst>
                          <p:childTnLst>
                            <p:par>
                              <p:cTn id="9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3" presetID="1" presetClass="exit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95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97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99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1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3" fill="hold">
                          <p:stCondLst>
                            <p:cond delay="indefinite"/>
                          </p:stCondLst>
                          <p:childTnLst>
                            <p:par>
                              <p:cTn id="10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5" presetID="0" presetClass="path" presetSubtype="0" repeatCount="indefinite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0.02396 -0.01574 L 0.02578 0.01667 " pathEditMode="relative" rAng="0" ptsTypes="AA">
                                          <p:cBhvr>
                                            <p:cTn id="106" dur="10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487" y="1620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7" presetID="8" presetClass="emph" presetSubtype="0" repeatCount="indefinite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108" dur="10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09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1" fill="hold">
                          <p:stCondLst>
                            <p:cond delay="indefinite"/>
                          </p:stCondLst>
                          <p:childTnLst>
                            <p:par>
                              <p:cTn id="11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3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5" fill="hold">
                          <p:stCondLst>
                            <p:cond delay="indefinite"/>
                          </p:stCondLst>
                          <p:childTnLst>
                            <p:par>
                              <p:cTn id="11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7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9" fill="hold">
                          <p:stCondLst>
                            <p:cond delay="indefinite"/>
                          </p:stCondLst>
                          <p:childTnLst>
                            <p:par>
                              <p:cTn id="12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1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3" fill="hold">
                          <p:stCondLst>
                            <p:cond delay="indefinite"/>
                          </p:stCondLst>
                          <p:childTnLst>
                            <p:par>
                              <p:cTn id="12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seq concurrent="1" nextAc="seek">
                  <p:cTn id="127" restart="whenNotActive" fill="hold" evtFilter="cancelBubble" nodeType="interactiveSeq">
                    <p:stCondLst>
                      <p:cond evt="onClick" delay="0">
                        <p:tgtEl>
                          <p:spTgt spid="2"/>
                        </p:tgtEl>
                      </p:cond>
                    </p:stCondLst>
                    <p:endSync evt="end" delay="0">
                      <p:rtn val="all"/>
                    </p:endSync>
                    <p:childTnLst>
                      <p:par>
                        <p:cTn id="128" fill="hold">
                          <p:stCondLst>
                            <p:cond delay="0"/>
                          </p:stCondLst>
                          <p:childTnLst>
                            <p:par>
                              <p:cTn id="12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0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nextCondLst>
                    <p:cond evt="onClick" delay="0">
                      <p:tgtEl>
                        <p:spTgt spid="2"/>
                      </p:tgtEl>
                    </p:cond>
                  </p:nextCondLst>
                </p:seq>
                <p:video>
                  <p:cMediaNode vol="80000">
                    <p:cTn id="132" fill="hold" display="0">
                      <p:stCondLst>
                        <p:cond delay="indefinite"/>
                      </p:stCondLst>
                    </p:cTn>
                    <p:tgtEl>
                      <p:spTgt spid="2"/>
                    </p:tgtEl>
                  </p:cMediaNode>
                </p:video>
              </p:childTnLst>
            </p:cTn>
          </p:par>
        </p:tnLst>
        <p:bldLst>
          <p:bldP spid="31" grpId="0"/>
          <p:bldP spid="71" grpId="0" animBg="1"/>
          <p:bldP spid="71" grpId="1" animBg="1"/>
          <p:bldP spid="110" grpId="0" animBg="1"/>
          <p:bldP spid="110" grpId="1" animBg="1"/>
          <p:bldP spid="94" grpId="0" animBg="1"/>
          <p:bldP spid="108" grpId="0"/>
          <p:bldP spid="109" grpId="0" animBg="1"/>
          <p:bldP spid="109" grpId="1" animBg="1"/>
          <p:bldP spid="112" grpId="0" animBg="1"/>
          <p:bldP spid="112" grpId="1" animBg="1"/>
        </p:bldLst>
      </p:timing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97283" y="3488129"/>
            <a:ext cx="2544623" cy="1895848"/>
            <a:chOff x="6537445" y="2188852"/>
            <a:chExt cx="2120519" cy="1579873"/>
          </a:xfrm>
        </p:grpSpPr>
        <p:sp>
          <p:nvSpPr>
            <p:cNvPr id="147" name="Rectangle 146"/>
            <p:cNvSpPr/>
            <p:nvPr/>
          </p:nvSpPr>
          <p:spPr>
            <a:xfrm>
              <a:off x="7078090" y="2188852"/>
              <a:ext cx="1579874" cy="1579873"/>
            </a:xfrm>
            <a:prstGeom prst="rect">
              <a:avLst/>
            </a:prstGeom>
            <a:solidFill>
              <a:srgbClr val="FEB517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150" name="Straight Arrow Connector 149"/>
            <p:cNvCxnSpPr/>
            <p:nvPr/>
          </p:nvCxnSpPr>
          <p:spPr>
            <a:xfrm>
              <a:off x="6537445" y="2976568"/>
              <a:ext cx="540226" cy="222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7" name="TextBox 156"/>
                <p:cNvSpPr txBox="1"/>
                <p:nvPr/>
              </p:nvSpPr>
              <p:spPr>
                <a:xfrm>
                  <a:off x="7531283" y="2694255"/>
                  <a:ext cx="673489" cy="569013"/>
                </a:xfrm>
                <a:prstGeom prst="rect">
                  <a:avLst/>
                </a:prstGeom>
                <a:noFill/>
                <a:ln w="19050">
                  <a:noFill/>
                </a:ln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acc>
                          <m:accPr>
                            <m:chr m:val="̂"/>
                            <m:ctrlPr>
                              <a:rPr lang="en-US" sz="432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accPr>
                          <m:e>
                            <m:r>
                              <a:rPr lang="en-US" sz="432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𝐵</m:t>
                            </m:r>
                          </m:e>
                        </m:acc>
                      </m:oMath>
                    </m:oMathPara>
                  </a14:m>
                  <a:endParaRPr lang="en-US" sz="432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57" name="TextBox 15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31283" y="2694255"/>
                  <a:ext cx="673489" cy="569067"/>
                </a:xfrm>
                <a:prstGeom prst="rect">
                  <a:avLst/>
                </a:prstGeom>
                <a:blipFill rotWithShape="0">
                  <a:blip r:embed="rId5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378D9-AC52-8D43-8969-B9AF34C5D883}" type="slidenum">
              <a:rPr lang="en-US" smtClean="0">
                <a:latin typeface="Calibri" charset="0"/>
                <a:ea typeface="Calibri" charset="0"/>
                <a:cs typeface="Calibri" charset="0"/>
              </a:rPr>
              <a:t>80</a:t>
            </a:fld>
            <a:endParaRPr lang="en-US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4108215" y="3185995"/>
            <a:ext cx="2789068" cy="2507489"/>
            <a:chOff x="4213222" y="1934001"/>
            <a:chExt cx="2324223" cy="2089574"/>
          </a:xfrm>
        </p:grpSpPr>
        <p:grpSp>
          <p:nvGrpSpPr>
            <p:cNvPr id="148" name="Group 147"/>
            <p:cNvGrpSpPr/>
            <p:nvPr/>
          </p:nvGrpSpPr>
          <p:grpSpPr>
            <a:xfrm>
              <a:off x="4746166" y="1934001"/>
              <a:ext cx="1791279" cy="2089574"/>
              <a:chOff x="3769517" y="2716114"/>
              <a:chExt cx="829406" cy="967524"/>
            </a:xfrm>
          </p:grpSpPr>
          <p:grpSp>
            <p:nvGrpSpPr>
              <p:cNvPr id="163" name="Group 162"/>
              <p:cNvGrpSpPr/>
              <p:nvPr/>
            </p:nvGrpSpPr>
            <p:grpSpPr>
              <a:xfrm>
                <a:off x="3769517" y="2718170"/>
                <a:ext cx="470354" cy="965468"/>
                <a:chOff x="2933276" y="5489974"/>
                <a:chExt cx="470354" cy="965468"/>
              </a:xfrm>
            </p:grpSpPr>
            <p:sp>
              <p:nvSpPr>
                <p:cNvPr id="167" name="Rectangle 166"/>
                <p:cNvSpPr/>
                <p:nvPr/>
              </p:nvSpPr>
              <p:spPr>
                <a:xfrm>
                  <a:off x="2933276" y="5489974"/>
                  <a:ext cx="116943" cy="965468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68" name="Rectangle 167"/>
                <p:cNvSpPr/>
                <p:nvPr/>
              </p:nvSpPr>
              <p:spPr>
                <a:xfrm>
                  <a:off x="3109981" y="5606948"/>
                  <a:ext cx="116943" cy="73152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69" name="Rectangle 168"/>
                <p:cNvSpPr/>
                <p:nvPr/>
              </p:nvSpPr>
              <p:spPr>
                <a:xfrm>
                  <a:off x="3286687" y="5698388"/>
                  <a:ext cx="116943" cy="54864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p:grpSp>
          <p:sp>
            <p:nvSpPr>
              <p:cNvPr id="164" name="Rectangle 163"/>
              <p:cNvSpPr/>
              <p:nvPr/>
            </p:nvSpPr>
            <p:spPr>
              <a:xfrm>
                <a:off x="4481980" y="2716114"/>
                <a:ext cx="116943" cy="965468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165" name="Rectangle 164"/>
              <p:cNvSpPr/>
              <p:nvPr/>
            </p:nvSpPr>
            <p:spPr>
              <a:xfrm>
                <a:off x="4296219" y="2833088"/>
                <a:ext cx="116943" cy="73152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166" name="Rectangle 165"/>
              <p:cNvSpPr/>
              <p:nvPr/>
            </p:nvSpPr>
            <p:spPr>
              <a:xfrm>
                <a:off x="4006623" y="3021724"/>
                <a:ext cx="355807" cy="354248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 baseline="-25000" dirty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p:grpSp>
        <p:cxnSp>
          <p:nvCxnSpPr>
            <p:cNvPr id="149" name="Straight Arrow Connector 148"/>
            <p:cNvCxnSpPr/>
            <p:nvPr/>
          </p:nvCxnSpPr>
          <p:spPr>
            <a:xfrm>
              <a:off x="4213222" y="2136907"/>
              <a:ext cx="532944" cy="222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1" name="Rectangle 160"/>
                <p:cNvSpPr/>
                <p:nvPr/>
              </p:nvSpPr>
              <p:spPr>
                <a:xfrm>
                  <a:off x="5402766" y="2622626"/>
                  <a:ext cx="479402" cy="692497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48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𝐺</m:t>
                        </m:r>
                      </m:oMath>
                    </m:oMathPara>
                  </a14:m>
                  <a:endParaRPr lang="en-US" sz="48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61" name="Rectangle 16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02766" y="2622626"/>
                  <a:ext cx="479402" cy="707887"/>
                </a:xfrm>
                <a:prstGeom prst="rect">
                  <a:avLst/>
                </a:prstGeom>
                <a:blipFill rotWithShape="0">
                  <a:blip r:embed="rId6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43" name="Straight Arrow Connector 42"/>
            <p:cNvCxnSpPr/>
            <p:nvPr/>
          </p:nvCxnSpPr>
          <p:spPr>
            <a:xfrm>
              <a:off x="4223277" y="3750000"/>
              <a:ext cx="532944" cy="222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Group 35"/>
          <p:cNvGrpSpPr/>
          <p:nvPr/>
        </p:nvGrpSpPr>
        <p:grpSpPr>
          <a:xfrm>
            <a:off x="2686796" y="6654036"/>
            <a:ext cx="1437437" cy="461665"/>
            <a:chOff x="8386426" y="5120002"/>
            <a:chExt cx="1197864" cy="384721"/>
          </a:xfrm>
        </p:grpSpPr>
        <p:sp>
          <p:nvSpPr>
            <p:cNvPr id="37" name="Rectangle 36"/>
            <p:cNvSpPr/>
            <p:nvPr/>
          </p:nvSpPr>
          <p:spPr>
            <a:xfrm>
              <a:off x="8386426" y="5158154"/>
              <a:ext cx="1197864" cy="320040"/>
            </a:xfrm>
            <a:prstGeom prst="rect">
              <a:avLst/>
            </a:prstGeom>
            <a:solidFill>
              <a:srgbClr val="FEB517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Rectangle 37"/>
                <p:cNvSpPr/>
                <p:nvPr/>
              </p:nvSpPr>
              <p:spPr>
                <a:xfrm>
                  <a:off x="8646995" y="5120002"/>
                  <a:ext cx="676726" cy="384721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acc>
                          <m:accPr>
                            <m:chr m:val="̂"/>
                            <m:ctrlPr>
                              <a:rPr lang="en-US" sz="24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accPr>
                          <m:e>
                            <m:r>
                              <a:rPr lang="en-US" sz="24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𝑧</m:t>
                            </m:r>
                          </m:e>
                        </m:acc>
                      </m:oMath>
                    </m:oMathPara>
                  </a14:m>
                  <a:endParaRPr lang="en-US" sz="2400" i="1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38" name="Rectangle 3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646995" y="5120002"/>
                  <a:ext cx="676726" cy="400110"/>
                </a:xfrm>
                <a:prstGeom prst="rect">
                  <a:avLst/>
                </a:prstGeom>
                <a:blipFill rotWithShape="0">
                  <a:blip r:embed="rId7"/>
                  <a:stretch>
                    <a:fillRect t="-6154" r="-16216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0" name="Group 49"/>
          <p:cNvGrpSpPr/>
          <p:nvPr/>
        </p:nvGrpSpPr>
        <p:grpSpPr>
          <a:xfrm>
            <a:off x="1284684" y="5501639"/>
            <a:ext cx="1408800" cy="1390206"/>
            <a:chOff x="9578362" y="3254316"/>
            <a:chExt cx="1174000" cy="1896294"/>
          </a:xfrm>
        </p:grpSpPr>
        <p:cxnSp>
          <p:nvCxnSpPr>
            <p:cNvPr id="51" name="Curved Connector 50"/>
            <p:cNvCxnSpPr>
              <a:stCxn id="37" idx="1"/>
              <a:endCxn id="53" idx="2"/>
            </p:cNvCxnSpPr>
            <p:nvPr/>
          </p:nvCxnSpPr>
          <p:spPr>
            <a:xfrm rot="10800000">
              <a:off x="10035563" y="4767185"/>
              <a:ext cx="711227" cy="383425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Curved Connector 51"/>
            <p:cNvCxnSpPr>
              <a:endCxn id="53" idx="0"/>
            </p:cNvCxnSpPr>
            <p:nvPr/>
          </p:nvCxnSpPr>
          <p:spPr>
            <a:xfrm rot="10800000" flipV="1">
              <a:off x="10035562" y="3254316"/>
              <a:ext cx="716800" cy="660506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Rectangle 52"/>
            <p:cNvSpPr/>
            <p:nvPr/>
          </p:nvSpPr>
          <p:spPr>
            <a:xfrm>
              <a:off x="9578362" y="3914823"/>
              <a:ext cx="914400" cy="85236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4" name="Rectangle 53"/>
                <p:cNvSpPr/>
                <p:nvPr/>
              </p:nvSpPr>
              <p:spPr>
                <a:xfrm>
                  <a:off x="9687315" y="3916232"/>
                  <a:ext cx="701831" cy="831242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sSubPr>
                          <m:e>
                            <m: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US" sz="336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54" name="Rectangle 5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87315" y="3916232"/>
                  <a:ext cx="701831" cy="856430"/>
                </a:xfrm>
                <a:prstGeom prst="rect">
                  <a:avLst/>
                </a:prstGeom>
                <a:blipFill rotWithShape="0">
                  <a:blip r:embed="rId8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67" name="TextBox 66"/>
          <p:cNvSpPr txBox="1"/>
          <p:nvPr/>
        </p:nvSpPr>
        <p:spPr>
          <a:xfrm>
            <a:off x="-1" y="7767935"/>
            <a:ext cx="14630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i="1" dirty="0">
                <a:latin typeface="Calibri" charset="0"/>
                <a:ea typeface="Calibri" charset="0"/>
                <a:cs typeface="Calibri" charset="0"/>
              </a:rPr>
              <a:t>c.f.</a:t>
            </a:r>
            <a:r>
              <a:rPr lang="en-US" sz="2400" dirty="0">
                <a:latin typeface="Calibri" charset="0"/>
                <a:ea typeface="Calibri" charset="0"/>
                <a:cs typeface="Calibri" charset="0"/>
              </a:rPr>
              <a:t> Donahue et al. </a:t>
            </a:r>
            <a:r>
              <a:rPr lang="en-US" sz="2400" b="1" i="1" dirty="0" err="1">
                <a:latin typeface="Calibri" charset="0"/>
                <a:ea typeface="Calibri" charset="0"/>
                <a:cs typeface="Calibri" charset="0"/>
              </a:rPr>
              <a:t>BiGAN</a:t>
            </a:r>
            <a:r>
              <a:rPr lang="en-US" sz="2400" b="1" i="1" dirty="0">
                <a:latin typeface="Calibri" charset="0"/>
                <a:ea typeface="Calibri" charset="0"/>
                <a:cs typeface="Calibri" charset="0"/>
              </a:rPr>
              <a:t>.</a:t>
            </a:r>
            <a:r>
              <a:rPr lang="en-US" sz="2400" dirty="0">
                <a:latin typeface="Calibri" charset="0"/>
                <a:ea typeface="Calibri" charset="0"/>
                <a:cs typeface="Calibri" charset="0"/>
              </a:rPr>
              <a:t> In </a:t>
            </a:r>
            <a:r>
              <a:rPr lang="en-US" sz="2400" i="1" dirty="0">
                <a:latin typeface="Calibri" charset="0"/>
                <a:ea typeface="Calibri" charset="0"/>
                <a:cs typeface="Calibri" charset="0"/>
              </a:rPr>
              <a:t>ICLR, </a:t>
            </a:r>
            <a:r>
              <a:rPr lang="en-US" sz="2400" dirty="0">
                <a:latin typeface="Calibri" charset="0"/>
                <a:ea typeface="Calibri" charset="0"/>
                <a:cs typeface="Calibri" charset="0"/>
              </a:rPr>
              <a:t>2017.    </a:t>
            </a:r>
            <a:r>
              <a:rPr lang="en-US" sz="2400" dirty="0" err="1">
                <a:latin typeface="Calibri" charset="0"/>
                <a:ea typeface="Calibri" charset="0"/>
                <a:cs typeface="Calibri" charset="0"/>
              </a:rPr>
              <a:t>Dumoulin</a:t>
            </a:r>
            <a:r>
              <a:rPr lang="en-US" sz="2400" dirty="0">
                <a:latin typeface="Calibri" charset="0"/>
                <a:ea typeface="Calibri" charset="0"/>
                <a:cs typeface="Calibri" charset="0"/>
              </a:rPr>
              <a:t> et al. </a:t>
            </a:r>
            <a:r>
              <a:rPr lang="en-US" sz="2400" b="1" i="1" dirty="0">
                <a:latin typeface="Calibri" charset="0"/>
                <a:ea typeface="Calibri" charset="0"/>
                <a:cs typeface="Calibri" charset="0"/>
              </a:rPr>
              <a:t>ALI.</a:t>
            </a:r>
            <a:r>
              <a:rPr lang="en-US" sz="2400" dirty="0">
                <a:latin typeface="Calibri" charset="0"/>
                <a:ea typeface="Calibri" charset="0"/>
                <a:cs typeface="Calibri" charset="0"/>
              </a:rPr>
              <a:t> In </a:t>
            </a:r>
            <a:r>
              <a:rPr lang="en-US" sz="2400" i="1" dirty="0">
                <a:latin typeface="Calibri" charset="0"/>
                <a:ea typeface="Calibri" charset="0"/>
                <a:cs typeface="Calibri" charset="0"/>
              </a:rPr>
              <a:t>ICLR,</a:t>
            </a:r>
            <a:r>
              <a:rPr lang="en-US" sz="2400" dirty="0">
                <a:latin typeface="Calibri" charset="0"/>
                <a:ea typeface="Calibri" charset="0"/>
                <a:cs typeface="Calibri" charset="0"/>
              </a:rPr>
              <a:t> 2017.    Chen et al. </a:t>
            </a:r>
            <a:r>
              <a:rPr lang="en-US" sz="2400" b="1" i="1" dirty="0" err="1">
                <a:latin typeface="Calibri" charset="0"/>
                <a:ea typeface="Calibri" charset="0"/>
                <a:cs typeface="Calibri" charset="0"/>
              </a:rPr>
              <a:t>InfoGAN</a:t>
            </a:r>
            <a:r>
              <a:rPr lang="en-US" sz="2400" b="1" i="1" dirty="0">
                <a:latin typeface="Calibri" charset="0"/>
                <a:ea typeface="Calibri" charset="0"/>
                <a:cs typeface="Calibri" charset="0"/>
              </a:rPr>
              <a:t>.</a:t>
            </a:r>
            <a:r>
              <a:rPr lang="en-US" sz="2400" dirty="0">
                <a:latin typeface="Calibri" charset="0"/>
                <a:ea typeface="Calibri" charset="0"/>
                <a:cs typeface="Calibri" charset="0"/>
              </a:rPr>
              <a:t> In </a:t>
            </a:r>
            <a:r>
              <a:rPr lang="en-US" sz="2400" i="1" dirty="0">
                <a:latin typeface="Calibri" charset="0"/>
                <a:ea typeface="Calibri" charset="0"/>
                <a:cs typeface="Calibri" charset="0"/>
              </a:rPr>
              <a:t>NIPS</a:t>
            </a:r>
            <a:r>
              <a:rPr lang="en-US" sz="2400" dirty="0">
                <a:latin typeface="Calibri" charset="0"/>
                <a:ea typeface="Calibri" charset="0"/>
                <a:cs typeface="Calibri" charset="0"/>
              </a:rPr>
              <a:t>, 2016.</a:t>
            </a:r>
          </a:p>
        </p:txBody>
      </p:sp>
      <p:grpSp>
        <p:nvGrpSpPr>
          <p:cNvPr id="58" name="Group 57"/>
          <p:cNvGrpSpPr/>
          <p:nvPr/>
        </p:nvGrpSpPr>
        <p:grpSpPr>
          <a:xfrm>
            <a:off x="4124233" y="5402146"/>
            <a:ext cx="3588161" cy="2301482"/>
            <a:chOff x="4226571" y="3642704"/>
            <a:chExt cx="2990134" cy="2327457"/>
          </a:xfrm>
        </p:grpSpPr>
        <p:grpSp>
          <p:nvGrpSpPr>
            <p:cNvPr id="20" name="Group 19"/>
            <p:cNvGrpSpPr/>
            <p:nvPr/>
          </p:nvGrpSpPr>
          <p:grpSpPr>
            <a:xfrm>
              <a:off x="4226571" y="4312234"/>
              <a:ext cx="1960143" cy="1657927"/>
              <a:chOff x="4128405" y="3875536"/>
              <a:chExt cx="1960143" cy="1657927"/>
            </a:xfrm>
          </p:grpSpPr>
          <p:cxnSp>
            <p:nvCxnSpPr>
              <p:cNvPr id="35" name="Straight Arrow Connector 34"/>
              <p:cNvCxnSpPr>
                <a:stCxn id="47" idx="1"/>
                <a:endCxn id="37" idx="3"/>
              </p:cNvCxnSpPr>
              <p:nvPr/>
            </p:nvCxnSpPr>
            <p:spPr>
              <a:xfrm flipH="1">
                <a:off x="4128405" y="4708033"/>
                <a:ext cx="999393" cy="4485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0" name="Group 39"/>
              <p:cNvGrpSpPr/>
              <p:nvPr/>
            </p:nvGrpSpPr>
            <p:grpSpPr>
              <a:xfrm rot="10800000">
                <a:off x="5127798" y="3875536"/>
                <a:ext cx="960750" cy="1657927"/>
                <a:chOff x="6647822" y="4489574"/>
                <a:chExt cx="960750" cy="1948705"/>
              </a:xfrm>
            </p:grpSpPr>
            <p:sp>
              <p:nvSpPr>
                <p:cNvPr id="47" name="Rectangle 46"/>
                <p:cNvSpPr/>
                <p:nvPr/>
              </p:nvSpPr>
              <p:spPr>
                <a:xfrm rot="10800000">
                  <a:off x="7372534" y="4906085"/>
                  <a:ext cx="236038" cy="1107377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8" name="Rectangle 47"/>
                <p:cNvSpPr/>
                <p:nvPr/>
              </p:nvSpPr>
              <p:spPr>
                <a:xfrm rot="10800000">
                  <a:off x="6647822" y="4489574"/>
                  <a:ext cx="236038" cy="1948705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9" name="Rectangle 48"/>
                <p:cNvSpPr/>
                <p:nvPr/>
              </p:nvSpPr>
              <p:spPr>
                <a:xfrm rot="10800000">
                  <a:off x="7022763" y="4725675"/>
                  <a:ext cx="236038" cy="1476503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p:grpSp>
          <p:grpSp>
            <p:nvGrpSpPr>
              <p:cNvPr id="44" name="Group 43"/>
              <p:cNvGrpSpPr/>
              <p:nvPr/>
            </p:nvGrpSpPr>
            <p:grpSpPr>
              <a:xfrm>
                <a:off x="5261099" y="4407247"/>
                <a:ext cx="718162" cy="616275"/>
                <a:chOff x="19094257" y="9192840"/>
                <a:chExt cx="566933" cy="576680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19094257" y="9239316"/>
                  <a:ext cx="566933" cy="491351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 baseline="-2500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6" name="Rectangle 45"/>
                    <p:cNvSpPr/>
                    <p:nvPr/>
                  </p:nvSpPr>
                  <p:spPr>
                    <a:xfrm>
                      <a:off x="19145390" y="9192840"/>
                      <a:ext cx="474727" cy="576680"/>
                    </a:xfrm>
                    <a:prstGeom prst="rect">
                      <a:avLst/>
                    </a:prstGeom>
                    <a:ln w="19050">
                      <a:noFill/>
                    </a:ln>
                  </p:spPr>
                  <p:txBody>
                    <a:bodyPr wrap="square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𝐸</m:t>
                            </m:r>
                          </m:oMath>
                        </m:oMathPara>
                      </a14:m>
                      <a:endParaRPr lang="en-US" sz="336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p:txBody>
                </p:sp>
              </mc:Choice>
              <mc:Fallback xmlns="">
                <p:sp>
                  <p:nvSpPr>
                    <p:cNvPr id="46" name="Rectangle 45"/>
                    <p:cNvSpPr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19145390" y="9192840"/>
                      <a:ext cx="474727" cy="594156"/>
                    </a:xfrm>
                    <a:prstGeom prst="rect">
                      <a:avLst/>
                    </a:prstGeom>
                    <a:blipFill rotWithShape="0">
                      <a:blip r:embed="rId9"/>
                      <a:stretch>
                        <a:fillRect/>
                      </a:stretch>
                    </a:blipFill>
                    <a:ln w="19050">
                      <a:noFill/>
                    </a:ln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</p:grpSp>
        <p:cxnSp>
          <p:nvCxnSpPr>
            <p:cNvPr id="24" name="Curved Connector 23"/>
            <p:cNvCxnSpPr>
              <a:endCxn id="48" idx="3"/>
            </p:cNvCxnSpPr>
            <p:nvPr/>
          </p:nvCxnSpPr>
          <p:spPr>
            <a:xfrm rot="5400000">
              <a:off x="5952463" y="3876955"/>
              <a:ext cx="1498494" cy="1029991"/>
            </a:xfrm>
            <a:prstGeom prst="curvedConnector2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3"/>
          <p:cNvGrpSpPr/>
          <p:nvPr/>
        </p:nvGrpSpPr>
        <p:grpSpPr>
          <a:xfrm>
            <a:off x="9441905" y="1992121"/>
            <a:ext cx="2362855" cy="2443932"/>
            <a:chOff x="8012505" y="1272976"/>
            <a:chExt cx="1969046" cy="2036610"/>
          </a:xfrm>
        </p:grpSpPr>
        <p:cxnSp>
          <p:nvCxnSpPr>
            <p:cNvPr id="154" name="Curved Connector 153"/>
            <p:cNvCxnSpPr>
              <a:endCxn id="156" idx="0"/>
            </p:cNvCxnSpPr>
            <p:nvPr/>
          </p:nvCxnSpPr>
          <p:spPr>
            <a:xfrm>
              <a:off x="8012506" y="1272976"/>
              <a:ext cx="1257357" cy="749812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Curved Connector 154"/>
            <p:cNvCxnSpPr>
              <a:stCxn id="147" idx="3"/>
              <a:endCxn id="156" idx="2"/>
            </p:cNvCxnSpPr>
            <p:nvPr/>
          </p:nvCxnSpPr>
          <p:spPr>
            <a:xfrm flipV="1">
              <a:off x="8012505" y="2722425"/>
              <a:ext cx="1257358" cy="587161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6" name="Rectangle 155"/>
            <p:cNvSpPr/>
            <p:nvPr/>
          </p:nvSpPr>
          <p:spPr>
            <a:xfrm>
              <a:off x="8558175" y="2022788"/>
              <a:ext cx="1423375" cy="699637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2" name="Rectangle 161"/>
                <p:cNvSpPr/>
                <p:nvPr/>
              </p:nvSpPr>
              <p:spPr>
                <a:xfrm>
                  <a:off x="8558175" y="2108219"/>
                  <a:ext cx="1423376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𝐷</m:t>
                        </m:r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62" name="Rectangle 16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558175" y="2108219"/>
                  <a:ext cx="1423376" cy="523221"/>
                </a:xfrm>
                <a:prstGeom prst="rect">
                  <a:avLst/>
                </a:prstGeom>
                <a:blipFill rotWithShape="0">
                  <a:blip r:embed="rId10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60" name="Rectangle 59"/>
          <p:cNvSpPr/>
          <p:nvPr/>
        </p:nvSpPr>
        <p:spPr>
          <a:xfrm>
            <a:off x="9805620" y="2137782"/>
            <a:ext cx="2388890" cy="53115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6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Check realism</a:t>
            </a:r>
          </a:p>
        </p:txBody>
      </p:sp>
      <p:sp>
        <p:nvSpPr>
          <p:cNvPr id="88" name="Title 1"/>
          <p:cNvSpPr>
            <a:spLocks noGrp="1"/>
          </p:cNvSpPr>
          <p:nvPr>
            <p:ph type="title"/>
          </p:nvPr>
        </p:nvSpPr>
        <p:spPr>
          <a:xfrm>
            <a:off x="1005840" y="148231"/>
            <a:ext cx="12618720" cy="849066"/>
          </a:xfrm>
        </p:spPr>
        <p:txBody>
          <a:bodyPr>
            <a:normAutofit/>
          </a:bodyPr>
          <a:lstStyle/>
          <a:p>
            <a:pPr algn="ctr"/>
            <a:r>
              <a:rPr lang="en-US" sz="4560" dirty="0">
                <a:latin typeface="Calibri" charset="0"/>
                <a:ea typeface="Calibri" charset="0"/>
                <a:cs typeface="Calibri" charset="0"/>
              </a:rPr>
              <a:t>Encouraging Invertibility (I)</a:t>
            </a:r>
          </a:p>
        </p:txBody>
      </p:sp>
      <p:sp>
        <p:nvSpPr>
          <p:cNvPr id="70" name="Rectangle 69"/>
          <p:cNvSpPr/>
          <p:nvPr/>
        </p:nvSpPr>
        <p:spPr>
          <a:xfrm>
            <a:off x="2180823" y="4272031"/>
            <a:ext cx="1939458" cy="492443"/>
          </a:xfrm>
          <a:prstGeom prst="rect">
            <a:avLst/>
          </a:prstGeom>
          <a:ln w="1905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Input Image</a:t>
            </a:r>
          </a:p>
        </p:txBody>
      </p:sp>
      <p:grpSp>
        <p:nvGrpSpPr>
          <p:cNvPr id="75" name="Group 74"/>
          <p:cNvGrpSpPr/>
          <p:nvPr/>
        </p:nvGrpSpPr>
        <p:grpSpPr>
          <a:xfrm>
            <a:off x="2551524" y="5083602"/>
            <a:ext cx="1695355" cy="1411812"/>
            <a:chOff x="2044484" y="4345748"/>
            <a:chExt cx="1412796" cy="1176510"/>
          </a:xfrm>
        </p:grpSpPr>
        <p:grpSp>
          <p:nvGrpSpPr>
            <p:cNvPr id="76" name="Group 75"/>
            <p:cNvGrpSpPr/>
            <p:nvPr/>
          </p:nvGrpSpPr>
          <p:grpSpPr>
            <a:xfrm>
              <a:off x="2140839" y="4345748"/>
              <a:ext cx="1196287" cy="384721"/>
              <a:chOff x="1987889" y="3758496"/>
              <a:chExt cx="1713350" cy="564238"/>
            </a:xfrm>
          </p:grpSpPr>
          <p:sp>
            <p:nvSpPr>
              <p:cNvPr id="78" name="Rectangle 77"/>
              <p:cNvSpPr/>
              <p:nvPr/>
            </p:nvSpPr>
            <p:spPr>
              <a:xfrm>
                <a:off x="1987889" y="3849527"/>
                <a:ext cx="1713350" cy="473127"/>
              </a:xfrm>
              <a:prstGeom prst="rect">
                <a:avLst/>
              </a:prstGeom>
              <a:solidFill>
                <a:srgbClr val="3C7DA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400" baseline="-25000" dirty="0">
                  <a:solidFill>
                    <a:schemeClr val="bg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79" name="Rectangle 78"/>
                  <p:cNvSpPr/>
                  <p:nvPr/>
                </p:nvSpPr>
                <p:spPr>
                  <a:xfrm>
                    <a:off x="2668056" y="3758496"/>
                    <a:ext cx="486875" cy="564238"/>
                  </a:xfrm>
                  <a:prstGeom prst="rect">
                    <a:avLst/>
                  </a:prstGeom>
                  <a:ln w="19050">
                    <a:noFill/>
                  </a:ln>
                </p:spPr>
                <p:txBody>
                  <a:bodyPr wrap="none">
                    <a:spAutoFit/>
                  </a:bodyPr>
                  <a:lstStyle/>
                  <a:p>
                    <a:pPr algn="ctr"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𝑧</m:t>
                          </m:r>
                        </m:oMath>
                      </m:oMathPara>
                    </a14:m>
                    <a:endParaRPr lang="en-US" sz="2400" dirty="0">
                      <a:solidFill>
                        <a:schemeClr val="bg1"/>
                      </a:solidFill>
                      <a:latin typeface="Calibri" charset="0"/>
                      <a:ea typeface="Calibri" charset="0"/>
                      <a:cs typeface="Calibri" charset="0"/>
                    </a:endParaRPr>
                  </a:p>
                </p:txBody>
              </p:sp>
            </mc:Choice>
            <mc:Fallback xmlns="">
              <p:sp>
                <p:nvSpPr>
                  <p:cNvPr id="79" name="Rectangle 78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46414" y="3758496"/>
                    <a:ext cx="530160" cy="586811"/>
                  </a:xfrm>
                  <a:prstGeom prst="rect">
                    <a:avLst/>
                  </a:prstGeom>
                  <a:blipFill rotWithShape="0">
                    <a:blip r:embed="rId11"/>
                    <a:stretch>
                      <a:fillRect/>
                    </a:stretch>
                  </a:blipFill>
                  <a:ln w="19050">
                    <a:noFill/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77" name="Rectangle 76"/>
            <p:cNvSpPr/>
            <p:nvPr/>
          </p:nvSpPr>
          <p:spPr>
            <a:xfrm>
              <a:off x="2044484" y="4778465"/>
              <a:ext cx="1412796" cy="743793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Random latent code</a:t>
              </a:r>
            </a:p>
          </p:txBody>
        </p:sp>
      </p:grpSp>
      <p:grpSp>
        <p:nvGrpSpPr>
          <p:cNvPr id="80" name="Group 79"/>
          <p:cNvGrpSpPr/>
          <p:nvPr/>
        </p:nvGrpSpPr>
        <p:grpSpPr>
          <a:xfrm>
            <a:off x="-155931" y="4644210"/>
            <a:ext cx="2222569" cy="1352219"/>
            <a:chOff x="-183980" y="4045675"/>
            <a:chExt cx="1852141" cy="1126850"/>
          </a:xfrm>
        </p:grpSpPr>
        <p:grpSp>
          <p:nvGrpSpPr>
            <p:cNvPr id="81" name="Group 80"/>
            <p:cNvGrpSpPr/>
            <p:nvPr/>
          </p:nvGrpSpPr>
          <p:grpSpPr>
            <a:xfrm>
              <a:off x="103000" y="4045675"/>
              <a:ext cx="1196287" cy="384721"/>
              <a:chOff x="1742323" y="3631533"/>
              <a:chExt cx="1713350" cy="564238"/>
            </a:xfrm>
          </p:grpSpPr>
          <p:sp>
            <p:nvSpPr>
              <p:cNvPr id="83" name="Rectangle 82"/>
              <p:cNvSpPr/>
              <p:nvPr/>
            </p:nvSpPr>
            <p:spPr>
              <a:xfrm>
                <a:off x="1742323" y="3702843"/>
                <a:ext cx="1713350" cy="473127"/>
              </a:xfrm>
              <a:prstGeom prst="rect">
                <a:avLst/>
              </a:prstGeom>
              <a:solidFill>
                <a:srgbClr val="3C7DA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400" baseline="-25000" dirty="0">
                  <a:solidFill>
                    <a:schemeClr val="bg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4" name="Rectangle 83"/>
                  <p:cNvSpPr/>
                  <p:nvPr/>
                </p:nvSpPr>
                <p:spPr>
                  <a:xfrm>
                    <a:off x="2130077" y="3631533"/>
                    <a:ext cx="1071707" cy="564238"/>
                  </a:xfrm>
                  <a:prstGeom prst="rect">
                    <a:avLst/>
                  </a:prstGeom>
                  <a:ln w="19050">
                    <a:noFill/>
                  </a:ln>
                </p:spPr>
                <p:txBody>
                  <a:bodyPr wrap="none">
                    <a:spAutoFit/>
                  </a:bodyPr>
                  <a:lstStyle/>
                  <a:p>
                    <a:pPr algn="ctr"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𝑁</m:t>
                          </m:r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(</m:t>
                          </m:r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𝑧</m:t>
                          </m:r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)</m:t>
                          </m:r>
                        </m:oMath>
                      </m:oMathPara>
                    </a14:m>
                    <a:endParaRPr lang="en-US" sz="2400" dirty="0">
                      <a:solidFill>
                        <a:schemeClr val="bg1"/>
                      </a:solidFill>
                      <a:latin typeface="Calibri" charset="0"/>
                      <a:ea typeface="Calibri" charset="0"/>
                      <a:cs typeface="Calibri" charset="0"/>
                    </a:endParaRPr>
                  </a:p>
                </p:txBody>
              </p:sp>
            </mc:Choice>
            <mc:Fallback xmlns="">
              <p:sp>
                <p:nvSpPr>
                  <p:cNvPr id="84" name="Rectangle 83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110515" y="3631533"/>
                    <a:ext cx="1110828" cy="586806"/>
                  </a:xfrm>
                  <a:prstGeom prst="rect">
                    <a:avLst/>
                  </a:prstGeom>
                  <a:blipFill rotWithShape="0">
                    <a:blip r:embed="rId12"/>
                    <a:stretch>
                      <a:fillRect b="-13636"/>
                    </a:stretch>
                  </a:blipFill>
                  <a:ln w="19050">
                    <a:noFill/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82" name="Rectangle 81"/>
            <p:cNvSpPr/>
            <p:nvPr/>
          </p:nvSpPr>
          <p:spPr>
            <a:xfrm>
              <a:off x="-183980" y="4428731"/>
              <a:ext cx="1852141" cy="743794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Normal distribution</a:t>
              </a:r>
            </a:p>
          </p:txBody>
        </p:sp>
      </p:grpSp>
      <p:pic>
        <p:nvPicPr>
          <p:cNvPr id="86" name="Picture 8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212366" y="2412498"/>
            <a:ext cx="1898293" cy="1898294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grpSp>
        <p:nvGrpSpPr>
          <p:cNvPr id="12" name="Group 11"/>
          <p:cNvGrpSpPr/>
          <p:nvPr/>
        </p:nvGrpSpPr>
        <p:grpSpPr>
          <a:xfrm>
            <a:off x="7436752" y="1048212"/>
            <a:ext cx="2005153" cy="2388287"/>
            <a:chOff x="7731614" y="786184"/>
            <a:chExt cx="1670961" cy="1990240"/>
          </a:xfrm>
        </p:grpSpPr>
        <p:pic>
          <p:nvPicPr>
            <p:cNvPr id="71" name="Picture 70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7820664" y="786184"/>
              <a:ext cx="1581911" cy="1581912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87" name="Rectangle 86"/>
            <p:cNvSpPr/>
            <p:nvPr/>
          </p:nvSpPr>
          <p:spPr>
            <a:xfrm>
              <a:off x="7731614" y="2366055"/>
              <a:ext cx="1668923" cy="410369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Ground truth</a:t>
              </a:r>
            </a:p>
          </p:txBody>
        </p:sp>
      </p:grpSp>
      <p:sp>
        <p:nvSpPr>
          <p:cNvPr id="74" name="Freeform 73"/>
          <p:cNvSpPr/>
          <p:nvPr/>
        </p:nvSpPr>
        <p:spPr>
          <a:xfrm rot="1507875">
            <a:off x="1576902" y="5119586"/>
            <a:ext cx="1154854" cy="225953"/>
          </a:xfrm>
          <a:custGeom>
            <a:avLst/>
            <a:gdLst>
              <a:gd name="connsiteX0" fmla="*/ 0 w 2512541"/>
              <a:gd name="connsiteY0" fmla="*/ 428124 h 864729"/>
              <a:gd name="connsiteX1" fmla="*/ 197709 w 2512541"/>
              <a:gd name="connsiteY1" fmla="*/ 436362 h 864729"/>
              <a:gd name="connsiteX2" fmla="*/ 403654 w 2512541"/>
              <a:gd name="connsiteY2" fmla="*/ 436362 h 864729"/>
              <a:gd name="connsiteX3" fmla="*/ 601363 w 2512541"/>
              <a:gd name="connsiteY3" fmla="*/ 7994 h 864729"/>
              <a:gd name="connsiteX4" fmla="*/ 988541 w 2512541"/>
              <a:gd name="connsiteY4" fmla="*/ 864729 h 864729"/>
              <a:gd name="connsiteX5" fmla="*/ 1383957 w 2512541"/>
              <a:gd name="connsiteY5" fmla="*/ 7994 h 864729"/>
              <a:gd name="connsiteX6" fmla="*/ 1779373 w 2512541"/>
              <a:gd name="connsiteY6" fmla="*/ 848254 h 864729"/>
              <a:gd name="connsiteX7" fmla="*/ 2010033 w 2512541"/>
              <a:gd name="connsiteY7" fmla="*/ 502264 h 864729"/>
              <a:gd name="connsiteX8" fmla="*/ 2183027 w 2512541"/>
              <a:gd name="connsiteY8" fmla="*/ 436362 h 864729"/>
              <a:gd name="connsiteX9" fmla="*/ 2512541 w 2512541"/>
              <a:gd name="connsiteY9" fmla="*/ 436362 h 864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12541" h="864729">
                <a:moveTo>
                  <a:pt x="0" y="428124"/>
                </a:moveTo>
                <a:cubicBezTo>
                  <a:pt x="65216" y="431556"/>
                  <a:pt x="130433" y="434989"/>
                  <a:pt x="197709" y="436362"/>
                </a:cubicBezTo>
                <a:cubicBezTo>
                  <a:pt x="264985" y="437735"/>
                  <a:pt x="336378" y="507757"/>
                  <a:pt x="403654" y="436362"/>
                </a:cubicBezTo>
                <a:cubicBezTo>
                  <a:pt x="470930" y="364967"/>
                  <a:pt x="503882" y="-63401"/>
                  <a:pt x="601363" y="7994"/>
                </a:cubicBezTo>
                <a:cubicBezTo>
                  <a:pt x="698844" y="79389"/>
                  <a:pt x="858109" y="864729"/>
                  <a:pt x="988541" y="864729"/>
                </a:cubicBezTo>
                <a:cubicBezTo>
                  <a:pt x="1118973" y="864729"/>
                  <a:pt x="1252152" y="10740"/>
                  <a:pt x="1383957" y="7994"/>
                </a:cubicBezTo>
                <a:cubicBezTo>
                  <a:pt x="1515762" y="5248"/>
                  <a:pt x="1675027" y="765876"/>
                  <a:pt x="1779373" y="848254"/>
                </a:cubicBezTo>
                <a:cubicBezTo>
                  <a:pt x="1883719" y="930632"/>
                  <a:pt x="1942757" y="570913"/>
                  <a:pt x="2010033" y="502264"/>
                </a:cubicBezTo>
                <a:cubicBezTo>
                  <a:pt x="2077309" y="433615"/>
                  <a:pt x="2099276" y="447346"/>
                  <a:pt x="2183027" y="436362"/>
                </a:cubicBezTo>
                <a:cubicBezTo>
                  <a:pt x="2266778" y="425378"/>
                  <a:pt x="2389659" y="430870"/>
                  <a:pt x="2512541" y="436362"/>
                </a:cubicBezTo>
              </a:path>
            </a:pathLst>
          </a:custGeom>
          <a:noFill/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98" name="Rectangle 97"/>
          <p:cNvSpPr/>
          <p:nvPr/>
        </p:nvSpPr>
        <p:spPr>
          <a:xfrm>
            <a:off x="7732222" y="5365194"/>
            <a:ext cx="1523557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Predicted</a:t>
            </a:r>
          </a:p>
          <a:p>
            <a:pPr algn="ctr"/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image</a:t>
            </a:r>
          </a:p>
        </p:txBody>
      </p:sp>
      <p:sp>
        <p:nvSpPr>
          <p:cNvPr id="69" name="Rectangle 68"/>
          <p:cNvSpPr/>
          <p:nvPr/>
        </p:nvSpPr>
        <p:spPr>
          <a:xfrm>
            <a:off x="2569216" y="7090340"/>
            <a:ext cx="1755987" cy="892552"/>
          </a:xfrm>
          <a:prstGeom prst="rect">
            <a:avLst/>
          </a:prstGeom>
          <a:ln w="1905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Recovered latent code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Rectangle 58"/>
              <p:cNvSpPr/>
              <p:nvPr/>
            </p:nvSpPr>
            <p:spPr>
              <a:xfrm>
                <a:off x="221596" y="1294685"/>
                <a:ext cx="6953939" cy="1084980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88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Cycle back to </a:t>
                </a:r>
                <a:r>
                  <a:rPr lang="en-US" sz="2880" b="1" i="1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latent</a:t>
                </a:r>
                <a:r>
                  <a:rPr lang="en-US" sz="288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 space </a:t>
                </a:r>
                <a14:m>
                  <m:oMath xmlns:m="http://schemas.openxmlformats.org/officeDocument/2006/math">
                    <m:r>
                      <a:rPr lang="en-US" sz="2880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(</m:t>
                    </m:r>
                    <m:r>
                      <a:rPr lang="en-US" sz="2880" i="1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𝑧</m:t>
                    </m:r>
                    <m:r>
                      <a:rPr lang="is-IS" sz="2880" i="1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→</m:t>
                    </m:r>
                    <m:acc>
                      <m:accPr>
                        <m:chr m:val="̂"/>
                        <m:ctrlPr>
                          <a:rPr lang="is-IS" sz="2880" i="1">
                            <a:solidFill>
                              <a:schemeClr val="tx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</m:ctrlPr>
                      </m:accPr>
                      <m:e>
                        <m:r>
                          <a:rPr lang="en-US" sz="2880" i="1">
                            <a:solidFill>
                              <a:schemeClr val="tx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𝐵</m:t>
                        </m:r>
                      </m:e>
                    </m:acc>
                    <m:r>
                      <a:rPr lang="is-IS" sz="2880" i="1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→</m:t>
                    </m:r>
                    <m:acc>
                      <m:accPr>
                        <m:chr m:val="̂"/>
                        <m:ctrlPr>
                          <a:rPr lang="is-IS" sz="2880" i="1">
                            <a:solidFill>
                              <a:schemeClr val="tx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</m:ctrlPr>
                      </m:accPr>
                      <m:e>
                        <m:r>
                          <a:rPr lang="en-US" sz="2880" i="1">
                            <a:solidFill>
                              <a:schemeClr val="tx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</m:e>
                    </m:acc>
                    <m:r>
                      <a:rPr lang="en-US" sz="2880" i="1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)</m:t>
                    </m:r>
                  </m:oMath>
                </a14:m>
                <a:endParaRPr lang="en-US" sz="2880" dirty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  <a:p>
                <a:pPr algn="ctr"/>
                <a:r>
                  <a:rPr lang="en-US" sz="2400" i="1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(c.f. Latent </a:t>
                </a:r>
                <a:r>
                  <a:rPr lang="en-US" sz="2400" i="1" dirty="0" err="1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Regressor</a:t>
                </a:r>
                <a:r>
                  <a:rPr lang="en-US" sz="2400" i="1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 from </a:t>
                </a:r>
                <a:r>
                  <a:rPr lang="en-US" sz="2400" i="1" dirty="0" err="1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BiGAN</a:t>
                </a:r>
                <a:r>
                  <a:rPr lang="en-US" sz="2400" i="1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/ALI, </a:t>
                </a:r>
                <a:r>
                  <a:rPr lang="en-US" sz="2400" i="1" dirty="0" err="1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InfoGAN</a:t>
                </a:r>
                <a:r>
                  <a:rPr lang="en-US" sz="2400" i="1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)</a:t>
                </a:r>
              </a:p>
            </p:txBody>
          </p:sp>
        </mc:Choice>
        <mc:Fallback xmlns="">
          <p:sp>
            <p:nvSpPr>
              <p:cNvPr id="59" name="Rectangle 5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596" y="1294685"/>
                <a:ext cx="6953939" cy="1084980"/>
              </a:xfrm>
              <a:prstGeom prst="rect">
                <a:avLst/>
              </a:prstGeom>
              <a:blipFill rotWithShape="0">
                <a:blip r:embed="rId15"/>
                <a:stretch>
                  <a:fillRect b="-3279"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Freeform 8"/>
          <p:cNvSpPr/>
          <p:nvPr/>
        </p:nvSpPr>
        <p:spPr>
          <a:xfrm>
            <a:off x="4024071" y="4737810"/>
            <a:ext cx="3808238" cy="1954700"/>
          </a:xfrm>
          <a:custGeom>
            <a:avLst/>
            <a:gdLst>
              <a:gd name="connsiteX0" fmla="*/ 0 w 3323952"/>
              <a:gd name="connsiteY0" fmla="*/ 609766 h 1610060"/>
              <a:gd name="connsiteX1" fmla="*/ 1528762 w 3323952"/>
              <a:gd name="connsiteY1" fmla="*/ 538329 h 1610060"/>
              <a:gd name="connsiteX2" fmla="*/ 2428875 w 3323952"/>
              <a:gd name="connsiteY2" fmla="*/ 123991 h 1610060"/>
              <a:gd name="connsiteX3" fmla="*/ 3300412 w 3323952"/>
              <a:gd name="connsiteY3" fmla="*/ 81129 h 1610060"/>
              <a:gd name="connsiteX4" fmla="*/ 2957512 w 3323952"/>
              <a:gd name="connsiteY4" fmla="*/ 1138404 h 1610060"/>
              <a:gd name="connsiteX5" fmla="*/ 1728787 w 3323952"/>
              <a:gd name="connsiteY5" fmla="*/ 1538454 h 1610060"/>
              <a:gd name="connsiteX6" fmla="*/ 57150 w 3323952"/>
              <a:gd name="connsiteY6" fmla="*/ 1609891 h 1610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23952" h="1610060">
                <a:moveTo>
                  <a:pt x="0" y="609766"/>
                </a:moveTo>
                <a:cubicBezTo>
                  <a:pt x="561975" y="614528"/>
                  <a:pt x="1123950" y="619291"/>
                  <a:pt x="1528762" y="538329"/>
                </a:cubicBezTo>
                <a:cubicBezTo>
                  <a:pt x="1933574" y="457367"/>
                  <a:pt x="2133600" y="200191"/>
                  <a:pt x="2428875" y="123991"/>
                </a:cubicBezTo>
                <a:cubicBezTo>
                  <a:pt x="2724150" y="47791"/>
                  <a:pt x="3212306" y="-87940"/>
                  <a:pt x="3300412" y="81129"/>
                </a:cubicBezTo>
                <a:cubicBezTo>
                  <a:pt x="3388518" y="250198"/>
                  <a:pt x="3219449" y="895517"/>
                  <a:pt x="2957512" y="1138404"/>
                </a:cubicBezTo>
                <a:cubicBezTo>
                  <a:pt x="2695575" y="1381291"/>
                  <a:pt x="2212181" y="1459873"/>
                  <a:pt x="1728787" y="1538454"/>
                </a:cubicBezTo>
                <a:cubicBezTo>
                  <a:pt x="1245393" y="1617035"/>
                  <a:pt x="57150" y="1609891"/>
                  <a:pt x="57150" y="1609891"/>
                </a:cubicBezTo>
              </a:path>
            </a:pathLst>
          </a:custGeom>
          <a:noFill/>
          <a:ln w="76200">
            <a:solidFill>
              <a:srgbClr val="C00000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6974469" y="4733902"/>
            <a:ext cx="7284839" cy="108459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360" b="1" dirty="0">
                <a:solidFill>
                  <a:schemeClr val="accent1">
                    <a:lumMod val="75000"/>
                  </a:schemeClr>
                </a:solidFill>
                <a:latin typeface="Calibri" charset="0"/>
                <a:ea typeface="Calibri" charset="0"/>
                <a:cs typeface="Calibri" charset="0"/>
              </a:rPr>
              <a:t>+ Increased variation observed</a:t>
            </a:r>
          </a:p>
          <a:p>
            <a:pPr algn="ctr"/>
            <a:r>
              <a:rPr lang="en-US" sz="3360" b="1" dirty="0">
                <a:solidFill>
                  <a:srgbClr val="C00000"/>
                </a:solidFill>
                <a:latin typeface="Calibri" charset="0"/>
                <a:ea typeface="Calibri" charset="0"/>
                <a:cs typeface="Calibri" charset="0"/>
              </a:rPr>
              <a:t>– Still suffers from mode collapse</a:t>
            </a:r>
            <a:endParaRPr lang="en-US" sz="3360" b="1" i="1" dirty="0">
              <a:solidFill>
                <a:srgbClr val="C0000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5" name="Picture 84"/>
          <p:cNvPicPr>
            <a:picLocks noChangeAspect="1"/>
          </p:cNvPicPr>
          <p:nvPr/>
        </p:nvPicPr>
        <p:blipFill rotWithShape="1">
          <a:blip r:embed="rId16"/>
          <a:srcRect l="23698" t="8832" r="21786" b="8624"/>
          <a:stretch/>
        </p:blipFill>
        <p:spPr>
          <a:xfrm>
            <a:off x="1991088" y="4616258"/>
            <a:ext cx="373244" cy="423853"/>
          </a:xfrm>
          <a:prstGeom prst="rect">
            <a:avLst/>
          </a:prstGeom>
        </p:spPr>
      </p:pic>
      <p:pic>
        <p:nvPicPr>
          <p:cNvPr id="2" name="morphing_video_seed0050_fps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t="50000"/>
          <a:stretch/>
        </p:blipFill>
        <p:spPr>
          <a:xfrm>
            <a:off x="7531224" y="2098517"/>
            <a:ext cx="1899535" cy="1899535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8617629" y="5890915"/>
            <a:ext cx="4373389" cy="1412174"/>
            <a:chOff x="8564037" y="3459438"/>
            <a:chExt cx="5770134" cy="1863186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9735"/>
            <a:stretch/>
          </p:blipFill>
          <p:spPr>
            <a:xfrm>
              <a:off x="8564037" y="3459438"/>
              <a:ext cx="1853369" cy="1863185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9735"/>
            <a:stretch/>
          </p:blipFill>
          <p:spPr>
            <a:xfrm>
              <a:off x="10522420" y="3459438"/>
              <a:ext cx="1853369" cy="1863186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9735"/>
            <a:stretch/>
          </p:blipFill>
          <p:spPr>
            <a:xfrm>
              <a:off x="12480802" y="3459438"/>
              <a:ext cx="1853369" cy="1863186"/>
            </a:xfrm>
            <a:prstGeom prst="rect">
              <a:avLst/>
            </a:prstGeom>
          </p:spPr>
        </p:pic>
      </p:grpSp>
      <p:sp>
        <p:nvSpPr>
          <p:cNvPr id="73" name="Rectangle 72"/>
          <p:cNvSpPr/>
          <p:nvPr/>
        </p:nvSpPr>
        <p:spPr>
          <a:xfrm>
            <a:off x="8479662" y="7379449"/>
            <a:ext cx="4649324" cy="374437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6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Example mode collapsed images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143229" y="5311651"/>
            <a:ext cx="6884280" cy="4496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02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" presetID="10" presetClass="entr" presetSubtype="0" fill="hold" grpId="1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250"/>
                                            <p:tgtEl>
                                              <p:spTgt spid="7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" fill="hold">
                                <p:stCondLst>
                                  <p:cond delay="250"/>
                                </p:stCondLst>
                                <p:childTnLst>
                                  <p:par>
                                    <p:cTn id="12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4" dur="500"/>
                                            <p:tgtEl>
                                              <p:spTgt spid="8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5" fill="hold">
                                <p:stCondLst>
                                  <p:cond delay="750"/>
                                </p:stCondLst>
                                <p:childTnLst>
                                  <p:par>
                                    <p:cTn id="16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8" dur="250"/>
                                            <p:tgtEl>
                                              <p:spTgt spid="7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9" fill="hold">
                          <p:stCondLst>
                            <p:cond delay="indefinite"/>
                          </p:stCondLst>
                          <p:childTnLst>
                            <p:par>
                              <p:cTn id="2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1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3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5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7" fill="hold">
                          <p:stCondLst>
                            <p:cond delay="indefinite"/>
                          </p:stCondLst>
                          <p:childTnLst>
                            <p:par>
                              <p:cTn id="2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9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31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3" fill="hold">
                          <p:stCondLst>
                            <p:cond delay="indefinite"/>
                          </p:stCondLst>
                          <p:childTnLst>
                            <p:par>
                              <p:cTn id="3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7" fill="hold">
                          <p:stCondLst>
                            <p:cond delay="indefinite"/>
                          </p:stCondLst>
                          <p:childTnLst>
                            <p:par>
                              <p:cTn id="3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9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41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3" fill="hold">
                          <p:stCondLst>
                            <p:cond delay="indefinite"/>
                          </p:stCondLst>
                          <p:childTnLst>
                            <p:par>
                              <p:cTn id="4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7" fill="hold">
                          <p:stCondLst>
                            <p:cond delay="indefinite"/>
                          </p:stCondLst>
                          <p:childTnLst>
                            <p:par>
                              <p:cTn id="4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9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51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53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5" fill="hold">
                          <p:stCondLst>
                            <p:cond delay="indefinite"/>
                          </p:stCondLst>
                          <p:childTnLst>
                            <p:par>
                              <p:cTn id="5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7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9" fill="hold">
                          <p:stCondLst>
                            <p:cond delay="indefinite"/>
                          </p:stCondLst>
                          <p:childTnLst>
                            <p:par>
                              <p:cTn id="6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1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63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65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7" fill="hold">
                          <p:stCondLst>
                            <p:cond delay="indefinite"/>
                          </p:stCondLst>
                          <p:childTnLst>
                            <p:par>
                              <p:cTn id="6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9" presetID="1" presetClass="exit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1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3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5" presetID="1" presetClass="exit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7" presetID="1" presetClass="exit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9" fill="hold">
                          <p:stCondLst>
                            <p:cond delay="indefinite"/>
                          </p:stCondLst>
                          <p:childTnLst>
                            <p:par>
                              <p:cTn id="8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1" presetID="0" presetClass="path" presetSubtype="0" accel="50000" decel="5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3.33333E-6 1.11111E-6 L -3.33333E-6 -0.16945 " pathEditMode="relative" rAng="0" ptsTypes="AA">
                                          <p:cBhvr>
                                            <p:cTn id="82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83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1.875E-6 -1.85185E-6 L -1.875E-6 -0.16944 " pathEditMode="relative" rAng="0" ptsTypes="AA">
                                          <p:cBhvr>
                                            <p:cTn id="84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85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2.29167E-6 -1.48148E-6 L -2.29167E-6 -0.16944 " pathEditMode="relative" rAng="0" ptsTypes="AA">
                                          <p:cBhvr>
                                            <p:cTn id="86" dur="10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87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2.5E-6 7.40741E-7 L 2.5E-6 -0.16945 " pathEditMode="relative" rAng="0" ptsTypes="AA">
                                          <p:cBhvr>
                                            <p:cTn id="88" dur="1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89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2.70833E-6 3.7037E-6 L 2.70833E-6 -0.16945 " pathEditMode="relative" rAng="0" ptsTypes="AA">
                                          <p:cBhvr>
                                            <p:cTn id="90" dur="10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1" presetID="0" presetClass="path" presetSubtype="0" accel="50000" decel="5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2.22222E-6 3.08642E-6 L 2.22222E-6 -0.16937 " pathEditMode="relative" rAng="0" ptsTypes="AA">
                                          <p:cBhvr>
                                            <p:cTn id="92" dur="10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6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3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3.36806E-6 -8.02469E-7 L -3.36806E-6 -0.16937 " pathEditMode="relative" rAng="0" ptsTypes="AA">
                                          <p:cBhvr>
                                            <p:cTn id="94" dur="10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6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5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1.18056E-6 -2.03704E-6 L -1.18056E-6 -0.16937 " pathEditMode="relative" rAng="0" ptsTypes="AA">
                                          <p:cBhvr>
                                            <p:cTn id="96" dur="10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6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7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4.375E-6 -3.33333E-6 L 4.375E-6 -0.16944 " pathEditMode="relative" rAng="0" ptsTypes="AA">
                                          <p:cBhvr>
                                            <p:cTn id="98" dur="10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9" presetID="0" presetClass="path" presetSubtype="0" accel="50000" decel="5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2.15278E-6 -1.41975E-6 L -2.15278E-6 -0.16937 " pathEditMode="relative" rAng="0" ptsTypes="AA">
                                          <p:cBhvr>
                                            <p:cTn id="100" dur="1000" fill="hold"/>
                                            <p:tgtEl>
                                              <p:spTgt spid="9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6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1" presetID="0" presetClass="path" presetSubtype="0" accel="50000" decel="5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1.42361E-6 2.28395E-6 L 1.42361E-6 -0.16937 " pathEditMode="relative" rAng="0" ptsTypes="AA">
                                          <p:cBhvr>
                                            <p:cTn id="102" dur="1000" fill="hold"/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68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3" presetID="42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1.875E-6 -4.07407E-6 L -0.00052 -0.17314 " pathEditMode="relative" rAng="0" ptsTypes="AA">
                                          <p:cBhvr>
                                            <p:cTn id="104" dur="10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26" y="-8657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5" presetID="42" presetClass="path" presetSubtype="0" accel="50000" decel="5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4.375E-6 1.85185E-6 L -0.00105 -0.17361 " pathEditMode="relative" rAng="0" ptsTypes="AA">
                                          <p:cBhvr>
                                            <p:cTn id="106" dur="10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52" y="-8681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7" fill="hold">
                          <p:stCondLst>
                            <p:cond delay="indefinite"/>
                          </p:stCondLst>
                          <p:childTnLst>
                            <p:par>
                              <p:cTn id="10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9" presetID="0" presetClass="path" presetSubtype="0" repeatCount="indefinite" fill="hold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0.02461 -0.18773 L 0.02656 -0.15231 " pathEditMode="relative" rAng="0" ptsTypes="AA" p14:bounceEnd="50000">
                                          <p:cBhvr>
                                            <p:cTn id="110" dur="10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552" y="175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1" presetID="8" presetClass="emph" presetSubtype="0" repeatCount="indefinite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 p14:bounceEnd="50000">
                                          <p:cBhvr>
                                            <p:cTn id="112" dur="10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13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15" presetID="1" presetClass="mediacall" presetSubtype="0" repeatCount="indefinite" fill="remove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(0.0)">
                                          <p:cBhvr>
                                            <p:cTn id="116" dur="10000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7" fill="hold">
                          <p:stCondLst>
                            <p:cond delay="indefinite"/>
                          </p:stCondLst>
                          <p:childTnLst>
                            <p:par>
                              <p:cTn id="1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9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21" presetID="1" presetClass="entr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3" fill="hold">
                          <p:stCondLst>
                            <p:cond delay="indefinite"/>
                          </p:stCondLst>
                          <p:childTnLst>
                            <p:par>
                              <p:cTn id="12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5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27" dur="500"/>
                                            <p:tgtEl>
                                              <p:spTgt spid="8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8" fill="hold">
                          <p:stCondLst>
                            <p:cond delay="indefinite"/>
                          </p:stCondLst>
                          <p:childTnLst>
                            <p:par>
                              <p:cTn id="12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0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32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34" presetID="1" presetClass="exit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seq concurrent="1" nextAc="seek">
                  <p:cTn id="136" restart="whenNotActive" fill="hold" evtFilter="cancelBubble" nodeType="interactiveSeq">
                    <p:stCondLst>
                      <p:cond evt="onClick" delay="0">
                        <p:tgtEl>
                          <p:spTgt spid="2"/>
                        </p:tgtEl>
                      </p:cond>
                    </p:stCondLst>
                    <p:endSync evt="end" delay="0">
                      <p:rtn val="all"/>
                    </p:endSync>
                    <p:childTnLst>
                      <p:par>
                        <p:cTn id="137" fill="hold">
                          <p:stCondLst>
                            <p:cond delay="0"/>
                          </p:stCondLst>
                          <p:childTnLst>
                            <p:par>
                              <p:cTn id="13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9" presetID="2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togglePause">
                                          <p:cBhvr>
                                            <p:cTn id="140" dur="1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nextCondLst>
                    <p:cond evt="onClick" delay="0">
                      <p:tgtEl>
                        <p:spTgt spid="2"/>
                      </p:tgtEl>
                    </p:cond>
                  </p:nextCondLst>
                </p:seq>
                <p:video>
                  <p:cMediaNode vol="80000">
                    <p:cTn id="141" fill="hold" display="0">
                      <p:stCondLst>
                        <p:cond delay="indefinite"/>
                      </p:stCondLst>
                    </p:cTn>
                    <p:tgtEl>
                      <p:spTgt spid="2"/>
                    </p:tgtEl>
                  </p:cMediaNode>
                </p:video>
              </p:childTnLst>
            </p:cTn>
          </p:par>
        </p:tnLst>
        <p:bldLst>
          <p:bldP spid="67" grpId="0"/>
          <p:bldP spid="60" grpId="0" animBg="1"/>
          <p:bldP spid="60" grpId="1" animBg="1"/>
          <p:bldP spid="70" grpId="0"/>
          <p:bldP spid="70" grpId="1"/>
          <p:bldP spid="74" grpId="0" animBg="1"/>
          <p:bldP spid="74" grpId="1" animBg="1"/>
          <p:bldP spid="98" grpId="0"/>
          <p:bldP spid="98" grpId="1"/>
          <p:bldP spid="69" grpId="0"/>
          <p:bldP spid="69" grpId="1"/>
          <p:bldP spid="59" grpId="0" animBg="1"/>
          <p:bldP spid="59" grpId="1" animBg="1"/>
          <p:bldP spid="9" grpId="0" animBg="1"/>
          <p:bldP spid="9" grpId="1" animBg="1"/>
          <p:bldP spid="105" grpId="0" animBg="1"/>
          <p:bldP spid="73" grpId="0" animBg="1"/>
          <p:bldP spid="13" grpId="0" animBg="1"/>
          <p:bldP spid="13" grpId="1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" presetID="10" presetClass="entr" presetSubtype="0" fill="hold" grpId="1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250"/>
                                            <p:tgtEl>
                                              <p:spTgt spid="7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" fill="hold">
                                <p:stCondLst>
                                  <p:cond delay="250"/>
                                </p:stCondLst>
                                <p:childTnLst>
                                  <p:par>
                                    <p:cTn id="12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4" dur="500"/>
                                            <p:tgtEl>
                                              <p:spTgt spid="8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5" fill="hold">
                                <p:stCondLst>
                                  <p:cond delay="750"/>
                                </p:stCondLst>
                                <p:childTnLst>
                                  <p:par>
                                    <p:cTn id="16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8" dur="250"/>
                                            <p:tgtEl>
                                              <p:spTgt spid="7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9" fill="hold">
                          <p:stCondLst>
                            <p:cond delay="indefinite"/>
                          </p:stCondLst>
                          <p:childTnLst>
                            <p:par>
                              <p:cTn id="2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1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3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5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7" fill="hold">
                          <p:stCondLst>
                            <p:cond delay="indefinite"/>
                          </p:stCondLst>
                          <p:childTnLst>
                            <p:par>
                              <p:cTn id="2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9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31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3" fill="hold">
                          <p:stCondLst>
                            <p:cond delay="indefinite"/>
                          </p:stCondLst>
                          <p:childTnLst>
                            <p:par>
                              <p:cTn id="3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7" fill="hold">
                          <p:stCondLst>
                            <p:cond delay="indefinite"/>
                          </p:stCondLst>
                          <p:childTnLst>
                            <p:par>
                              <p:cTn id="3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9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41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3" fill="hold">
                          <p:stCondLst>
                            <p:cond delay="indefinite"/>
                          </p:stCondLst>
                          <p:childTnLst>
                            <p:par>
                              <p:cTn id="4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7" fill="hold">
                          <p:stCondLst>
                            <p:cond delay="indefinite"/>
                          </p:stCondLst>
                          <p:childTnLst>
                            <p:par>
                              <p:cTn id="4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9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51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53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5" fill="hold">
                          <p:stCondLst>
                            <p:cond delay="indefinite"/>
                          </p:stCondLst>
                          <p:childTnLst>
                            <p:par>
                              <p:cTn id="5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7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9" fill="hold">
                          <p:stCondLst>
                            <p:cond delay="indefinite"/>
                          </p:stCondLst>
                          <p:childTnLst>
                            <p:par>
                              <p:cTn id="6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1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63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65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7" fill="hold">
                          <p:stCondLst>
                            <p:cond delay="indefinite"/>
                          </p:stCondLst>
                          <p:childTnLst>
                            <p:par>
                              <p:cTn id="6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9" presetID="1" presetClass="exit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1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3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5" presetID="1" presetClass="exit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7" presetID="1" presetClass="exit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9" fill="hold">
                          <p:stCondLst>
                            <p:cond delay="indefinite"/>
                          </p:stCondLst>
                          <p:childTnLst>
                            <p:par>
                              <p:cTn id="8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1" presetID="0" presetClass="path" presetSubtype="0" accel="50000" decel="5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3.33333E-6 1.11111E-6 L -3.33333E-6 -0.16945 " pathEditMode="relative" rAng="0" ptsTypes="AA">
                                          <p:cBhvr>
                                            <p:cTn id="82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83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1.875E-6 -1.85185E-6 L -1.875E-6 -0.16944 " pathEditMode="relative" rAng="0" ptsTypes="AA">
                                          <p:cBhvr>
                                            <p:cTn id="84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85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2.29167E-6 -1.48148E-6 L -2.29167E-6 -0.16944 " pathEditMode="relative" rAng="0" ptsTypes="AA">
                                          <p:cBhvr>
                                            <p:cTn id="86" dur="10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87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2.5E-6 7.40741E-7 L 2.5E-6 -0.16945 " pathEditMode="relative" rAng="0" ptsTypes="AA">
                                          <p:cBhvr>
                                            <p:cTn id="88" dur="1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89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2.70833E-6 3.7037E-6 L 2.70833E-6 -0.16945 " pathEditMode="relative" rAng="0" ptsTypes="AA">
                                          <p:cBhvr>
                                            <p:cTn id="90" dur="10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1" presetID="0" presetClass="path" presetSubtype="0" accel="50000" decel="5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4.58333E-6 -4.81481E-6 L -4.58333E-6 -0.16944 " pathEditMode="relative" rAng="0" ptsTypes="AA">
                                          <p:cBhvr>
                                            <p:cTn id="92" dur="10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3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1.04167E-6 3.7037E-6 L -1.04167E-6 -0.16945 " pathEditMode="relative" rAng="0" ptsTypes="AA">
                                          <p:cBhvr>
                                            <p:cTn id="94" dur="10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5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4.375E-6 -1.85185E-6 L -4.375E-6 -0.16944 " pathEditMode="relative" rAng="0" ptsTypes="AA">
                                          <p:cBhvr>
                                            <p:cTn id="96" dur="10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7" presetID="0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4.375E-6 -3.33333E-6 L 4.375E-6 -0.16944 " pathEditMode="relative" rAng="0" ptsTypes="AA">
                                          <p:cBhvr>
                                            <p:cTn id="98" dur="10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99" presetID="0" presetClass="path" presetSubtype="0" accel="50000" decel="5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0 0 L 0 -0.16944 " pathEditMode="relative" ptsTypes="AA">
                                          <p:cBhvr>
                                            <p:cTn id="100" dur="1000" fill="hold"/>
                                            <p:tgtEl>
                                              <p:spTgt spid="9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1" presetID="0" presetClass="path" presetSubtype="0" accel="50000" decel="5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3.125E-6 -4.81481E-6 L -3.125E-6 -0.16944 " pathEditMode="relative" rAng="0" ptsTypes="AA">
                                          <p:cBhvr>
                                            <p:cTn id="102" dur="1000" fill="hold"/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0" y="-8472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3" presetID="42" presetClass="path" presetSubtype="0" accel="50000" decel="5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1.875E-6 -4.07407E-6 L -0.00052 -0.17314 " pathEditMode="relative" rAng="0" ptsTypes="AA">
                                          <p:cBhvr>
                                            <p:cTn id="104" dur="10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26" y="-8657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05" presetID="42" presetClass="path" presetSubtype="0" accel="50000" decel="5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4.375E-6 1.85185E-6 L -0.00105 -0.17361 " pathEditMode="relative" rAng="0" ptsTypes="AA">
                                          <p:cBhvr>
                                            <p:cTn id="106" dur="10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52" y="-8681"/>
                                        </p:animMotion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7" fill="hold">
                          <p:stCondLst>
                            <p:cond delay="indefinite"/>
                          </p:stCondLst>
                          <p:childTnLst>
                            <p:par>
                              <p:cTn id="10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9" presetID="0" presetClass="path" presetSubtype="0" repeatCount="indefinite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0.02461 -0.18773 L 0.02656 -0.15231 " pathEditMode="relative" rAng="0" ptsTypes="AA">
                                          <p:cBhvr>
                                            <p:cTn id="110" dur="10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552" y="175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111" presetID="8" presetClass="emph" presetSubtype="0" repeatCount="indefinite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112" dur="10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13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15" presetID="1" presetClass="mediacall" presetSubtype="0" repeatCount="indefinite" fill="remove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(0.0)">
                                          <p:cBhvr>
                                            <p:cTn id="116" dur="10000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7" fill="hold">
                          <p:stCondLst>
                            <p:cond delay="indefinite"/>
                          </p:stCondLst>
                          <p:childTnLst>
                            <p:par>
                              <p:cTn id="1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9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21" presetID="1" presetClass="entr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3" fill="hold">
                          <p:stCondLst>
                            <p:cond delay="indefinite"/>
                          </p:stCondLst>
                          <p:childTnLst>
                            <p:par>
                              <p:cTn id="12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5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27" dur="500"/>
                                            <p:tgtEl>
                                              <p:spTgt spid="8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8" fill="hold">
                          <p:stCondLst>
                            <p:cond delay="indefinite"/>
                          </p:stCondLst>
                          <p:childTnLst>
                            <p:par>
                              <p:cTn id="12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0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32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34" presetID="1" presetClass="exit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seq concurrent="1" nextAc="seek">
                  <p:cTn id="136" restart="whenNotActive" fill="hold" evtFilter="cancelBubble" nodeType="interactiveSeq">
                    <p:stCondLst>
                      <p:cond evt="onClick" delay="0">
                        <p:tgtEl>
                          <p:spTgt spid="2"/>
                        </p:tgtEl>
                      </p:cond>
                    </p:stCondLst>
                    <p:endSync evt="end" delay="0">
                      <p:rtn val="all"/>
                    </p:endSync>
                    <p:childTnLst>
                      <p:par>
                        <p:cTn id="137" fill="hold">
                          <p:stCondLst>
                            <p:cond delay="0"/>
                          </p:stCondLst>
                          <p:childTnLst>
                            <p:par>
                              <p:cTn id="13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9" presetID="2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togglePause">
                                          <p:cBhvr>
                                            <p:cTn id="140" dur="1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nextCondLst>
                    <p:cond evt="onClick" delay="0">
                      <p:tgtEl>
                        <p:spTgt spid="2"/>
                      </p:tgtEl>
                    </p:cond>
                  </p:nextCondLst>
                </p:seq>
                <p:video>
                  <p:cMediaNode vol="80000">
                    <p:cTn id="141" fill="hold" display="0">
                      <p:stCondLst>
                        <p:cond delay="indefinite"/>
                      </p:stCondLst>
                    </p:cTn>
                    <p:tgtEl>
                      <p:spTgt spid="2"/>
                    </p:tgtEl>
                  </p:cMediaNode>
                </p:video>
              </p:childTnLst>
            </p:cTn>
          </p:par>
        </p:tnLst>
        <p:bldLst>
          <p:bldP spid="67" grpId="0"/>
          <p:bldP spid="60" grpId="0" animBg="1"/>
          <p:bldP spid="60" grpId="1" animBg="1"/>
          <p:bldP spid="70" grpId="0"/>
          <p:bldP spid="70" grpId="1"/>
          <p:bldP spid="74" grpId="0" animBg="1"/>
          <p:bldP spid="74" grpId="1" animBg="1"/>
          <p:bldP spid="98" grpId="0"/>
          <p:bldP spid="98" grpId="1"/>
          <p:bldP spid="69" grpId="0"/>
          <p:bldP spid="69" grpId="1"/>
          <p:bldP spid="59" grpId="0" animBg="1"/>
          <p:bldP spid="59" grpId="1" animBg="1"/>
          <p:bldP spid="9" grpId="0" animBg="1"/>
          <p:bldP spid="9" grpId="1" animBg="1"/>
          <p:bldP spid="105" grpId="0" animBg="1"/>
          <p:bldP spid="73" grpId="0" animBg="1"/>
          <p:bldP spid="13" grpId="0" animBg="1"/>
          <p:bldP spid="13" grpId="1" animBg="1"/>
        </p:bldLst>
      </p:timing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59"/>
          <p:cNvGrpSpPr/>
          <p:nvPr/>
        </p:nvGrpSpPr>
        <p:grpSpPr>
          <a:xfrm>
            <a:off x="8395320" y="5150791"/>
            <a:ext cx="2137463" cy="2388287"/>
            <a:chOff x="7774627" y="786184"/>
            <a:chExt cx="1781219" cy="1990240"/>
          </a:xfrm>
        </p:grpSpPr>
        <p:pic>
          <p:nvPicPr>
            <p:cNvPr id="72" name="Picture 7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820664" y="786184"/>
              <a:ext cx="1581911" cy="1581912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73" name="Rectangle 72"/>
            <p:cNvSpPr/>
            <p:nvPr/>
          </p:nvSpPr>
          <p:spPr>
            <a:xfrm>
              <a:off x="7774627" y="2366055"/>
              <a:ext cx="1781219" cy="410369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Ground truth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7760171" y="2413032"/>
            <a:ext cx="2544623" cy="1895848"/>
            <a:chOff x="6537445" y="2188852"/>
            <a:chExt cx="2120519" cy="1579873"/>
          </a:xfrm>
        </p:grpSpPr>
        <p:sp>
          <p:nvSpPr>
            <p:cNvPr id="147" name="Rectangle 146"/>
            <p:cNvSpPr/>
            <p:nvPr/>
          </p:nvSpPr>
          <p:spPr>
            <a:xfrm>
              <a:off x="7078090" y="2188852"/>
              <a:ext cx="1579874" cy="1579873"/>
            </a:xfrm>
            <a:prstGeom prst="rect">
              <a:avLst/>
            </a:prstGeom>
            <a:solidFill>
              <a:srgbClr val="FEB517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150" name="Straight Arrow Connector 149"/>
            <p:cNvCxnSpPr/>
            <p:nvPr/>
          </p:nvCxnSpPr>
          <p:spPr>
            <a:xfrm>
              <a:off x="6537445" y="2976568"/>
              <a:ext cx="540226" cy="222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7" name="TextBox 156"/>
                <p:cNvSpPr txBox="1"/>
                <p:nvPr/>
              </p:nvSpPr>
              <p:spPr>
                <a:xfrm>
                  <a:off x="7531283" y="2694255"/>
                  <a:ext cx="673489" cy="569013"/>
                </a:xfrm>
                <a:prstGeom prst="rect">
                  <a:avLst/>
                </a:prstGeom>
                <a:noFill/>
                <a:ln w="19050">
                  <a:noFill/>
                </a:ln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acc>
                          <m:accPr>
                            <m:chr m:val="̂"/>
                            <m:ctrlPr>
                              <a:rPr lang="en-US" sz="432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accPr>
                          <m:e>
                            <m:r>
                              <a:rPr lang="en-US" sz="432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𝐵</m:t>
                            </m:r>
                          </m:e>
                        </m:acc>
                      </m:oMath>
                    </m:oMathPara>
                  </a14:m>
                  <a:endParaRPr lang="en-US" sz="432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57" name="TextBox 15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31283" y="2694255"/>
                  <a:ext cx="673489" cy="569067"/>
                </a:xfrm>
                <a:prstGeom prst="rect">
                  <a:avLst/>
                </a:prstGeom>
                <a:blipFill rotWithShape="0">
                  <a:blip r:embed="rId6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" name="Group 4"/>
          <p:cNvGrpSpPr/>
          <p:nvPr/>
        </p:nvGrpSpPr>
        <p:grpSpPr>
          <a:xfrm>
            <a:off x="4971104" y="2107211"/>
            <a:ext cx="2789068" cy="2507489"/>
            <a:chOff x="4213222" y="1934001"/>
            <a:chExt cx="2324223" cy="2089574"/>
          </a:xfrm>
        </p:grpSpPr>
        <p:grpSp>
          <p:nvGrpSpPr>
            <p:cNvPr id="148" name="Group 147"/>
            <p:cNvGrpSpPr/>
            <p:nvPr/>
          </p:nvGrpSpPr>
          <p:grpSpPr>
            <a:xfrm>
              <a:off x="4746166" y="1934001"/>
              <a:ext cx="1791279" cy="2089574"/>
              <a:chOff x="3769517" y="2716114"/>
              <a:chExt cx="829406" cy="967524"/>
            </a:xfrm>
          </p:grpSpPr>
          <p:grpSp>
            <p:nvGrpSpPr>
              <p:cNvPr id="163" name="Group 162"/>
              <p:cNvGrpSpPr/>
              <p:nvPr/>
            </p:nvGrpSpPr>
            <p:grpSpPr>
              <a:xfrm>
                <a:off x="3769517" y="2718170"/>
                <a:ext cx="470354" cy="965468"/>
                <a:chOff x="2933276" y="5489974"/>
                <a:chExt cx="470354" cy="965468"/>
              </a:xfrm>
            </p:grpSpPr>
            <p:sp>
              <p:nvSpPr>
                <p:cNvPr id="167" name="Rectangle 166"/>
                <p:cNvSpPr/>
                <p:nvPr/>
              </p:nvSpPr>
              <p:spPr>
                <a:xfrm>
                  <a:off x="2933276" y="5489974"/>
                  <a:ext cx="116943" cy="965468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68" name="Rectangle 167"/>
                <p:cNvSpPr/>
                <p:nvPr/>
              </p:nvSpPr>
              <p:spPr>
                <a:xfrm>
                  <a:off x="3109981" y="5606948"/>
                  <a:ext cx="116943" cy="73152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69" name="Rectangle 168"/>
                <p:cNvSpPr/>
                <p:nvPr/>
              </p:nvSpPr>
              <p:spPr>
                <a:xfrm>
                  <a:off x="3286687" y="5698388"/>
                  <a:ext cx="116943" cy="54864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p:grpSp>
          <p:sp>
            <p:nvSpPr>
              <p:cNvPr id="164" name="Rectangle 163"/>
              <p:cNvSpPr/>
              <p:nvPr/>
            </p:nvSpPr>
            <p:spPr>
              <a:xfrm>
                <a:off x="4481980" y="2716114"/>
                <a:ext cx="116943" cy="965468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165" name="Rectangle 164"/>
              <p:cNvSpPr/>
              <p:nvPr/>
            </p:nvSpPr>
            <p:spPr>
              <a:xfrm>
                <a:off x="4296219" y="2833088"/>
                <a:ext cx="116943" cy="73152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166" name="Rectangle 165"/>
              <p:cNvSpPr/>
              <p:nvPr/>
            </p:nvSpPr>
            <p:spPr>
              <a:xfrm>
                <a:off x="4006623" y="3021724"/>
                <a:ext cx="355807" cy="354248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 baseline="-25000" dirty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p:grpSp>
        <p:cxnSp>
          <p:nvCxnSpPr>
            <p:cNvPr id="149" name="Straight Arrow Connector 148"/>
            <p:cNvCxnSpPr/>
            <p:nvPr/>
          </p:nvCxnSpPr>
          <p:spPr>
            <a:xfrm>
              <a:off x="4213222" y="2210041"/>
              <a:ext cx="532944" cy="222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1" name="Rectangle 160"/>
                <p:cNvSpPr/>
                <p:nvPr/>
              </p:nvSpPr>
              <p:spPr>
                <a:xfrm>
                  <a:off x="5402766" y="2622626"/>
                  <a:ext cx="479402" cy="692497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48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𝐺</m:t>
                        </m:r>
                      </m:oMath>
                    </m:oMathPara>
                  </a14:m>
                  <a:endParaRPr lang="en-US" sz="48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61" name="Rectangle 16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02766" y="2622626"/>
                  <a:ext cx="479402" cy="707887"/>
                </a:xfrm>
                <a:prstGeom prst="rect">
                  <a:avLst/>
                </a:prstGeom>
                <a:blipFill rotWithShape="0">
                  <a:blip r:embed="rId7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8" name="Group 57"/>
          <p:cNvGrpSpPr/>
          <p:nvPr/>
        </p:nvGrpSpPr>
        <p:grpSpPr>
          <a:xfrm>
            <a:off x="6186394" y="5098252"/>
            <a:ext cx="2266615" cy="1989512"/>
            <a:chOff x="5225964" y="4426535"/>
            <a:chExt cx="1888846" cy="1657927"/>
          </a:xfrm>
        </p:grpSpPr>
        <p:grpSp>
          <p:nvGrpSpPr>
            <p:cNvPr id="20" name="Group 19"/>
            <p:cNvGrpSpPr/>
            <p:nvPr/>
          </p:nvGrpSpPr>
          <p:grpSpPr>
            <a:xfrm>
              <a:off x="5225964" y="4426535"/>
              <a:ext cx="960750" cy="1657927"/>
              <a:chOff x="5127798" y="3989837"/>
              <a:chExt cx="960750" cy="1657927"/>
            </a:xfrm>
          </p:grpSpPr>
          <p:grpSp>
            <p:nvGrpSpPr>
              <p:cNvPr id="40" name="Group 39"/>
              <p:cNvGrpSpPr/>
              <p:nvPr/>
            </p:nvGrpSpPr>
            <p:grpSpPr>
              <a:xfrm rot="10800000">
                <a:off x="5127798" y="3989837"/>
                <a:ext cx="960750" cy="1657927"/>
                <a:chOff x="6647822" y="4355225"/>
                <a:chExt cx="960750" cy="1948705"/>
              </a:xfrm>
            </p:grpSpPr>
            <p:sp>
              <p:nvSpPr>
                <p:cNvPr id="47" name="Rectangle 46"/>
                <p:cNvSpPr/>
                <p:nvPr/>
              </p:nvSpPr>
              <p:spPr>
                <a:xfrm rot="10800000">
                  <a:off x="7372534" y="4771739"/>
                  <a:ext cx="236038" cy="1107377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8" name="Rectangle 47"/>
                <p:cNvSpPr/>
                <p:nvPr/>
              </p:nvSpPr>
              <p:spPr>
                <a:xfrm rot="10800000">
                  <a:off x="6647822" y="4355225"/>
                  <a:ext cx="236038" cy="1948705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9" name="Rectangle 48"/>
                <p:cNvSpPr/>
                <p:nvPr/>
              </p:nvSpPr>
              <p:spPr>
                <a:xfrm rot="10800000">
                  <a:off x="7022763" y="4591326"/>
                  <a:ext cx="236038" cy="1476503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p:grpSp>
          <p:grpSp>
            <p:nvGrpSpPr>
              <p:cNvPr id="44" name="Group 43"/>
              <p:cNvGrpSpPr/>
              <p:nvPr/>
            </p:nvGrpSpPr>
            <p:grpSpPr>
              <a:xfrm>
                <a:off x="5261099" y="4538878"/>
                <a:ext cx="718162" cy="569386"/>
                <a:chOff x="19094257" y="9316022"/>
                <a:chExt cx="566933" cy="53280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19094257" y="9346273"/>
                  <a:ext cx="566933" cy="491351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 baseline="-2500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6" name="Rectangle 45"/>
                    <p:cNvSpPr/>
                    <p:nvPr/>
                  </p:nvSpPr>
                  <p:spPr>
                    <a:xfrm>
                      <a:off x="19145390" y="9316022"/>
                      <a:ext cx="474727" cy="532804"/>
                    </a:xfrm>
                    <a:prstGeom prst="rect">
                      <a:avLst/>
                    </a:prstGeom>
                    <a:ln w="19050">
                      <a:noFill/>
                    </a:ln>
                  </p:spPr>
                  <p:txBody>
                    <a:bodyPr wrap="square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384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𝐸</m:t>
                            </m:r>
                          </m:oMath>
                        </m:oMathPara>
                      </a14:m>
                      <a:endParaRPr lang="en-US" sz="384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p:txBody>
                </p:sp>
              </mc:Choice>
              <mc:Fallback xmlns="">
                <p:sp>
                  <p:nvSpPr>
                    <p:cNvPr id="46" name="Rectangle 45"/>
                    <p:cNvSpPr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19145390" y="9316022"/>
                      <a:ext cx="474727" cy="547204"/>
                    </a:xfrm>
                    <a:prstGeom prst="rect">
                      <a:avLst/>
                    </a:prstGeom>
                    <a:blipFill rotWithShape="0">
                      <a:blip r:embed="rId8"/>
                      <a:stretch>
                        <a:fillRect/>
                      </a:stretch>
                    </a:blipFill>
                    <a:ln w="19050">
                      <a:noFill/>
                    </a:ln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</p:grpSp>
        <p:cxnSp>
          <p:nvCxnSpPr>
            <p:cNvPr id="24" name="Curved Connector 23"/>
            <p:cNvCxnSpPr>
              <a:endCxn id="48" idx="3"/>
            </p:cNvCxnSpPr>
            <p:nvPr/>
          </p:nvCxnSpPr>
          <p:spPr>
            <a:xfrm rot="10800000">
              <a:off x="6186715" y="5255499"/>
              <a:ext cx="928095" cy="4756"/>
            </a:xfrm>
            <a:prstGeom prst="curvedConnector3">
              <a:avLst>
                <a:gd name="adj1" fmla="val 50000"/>
              </a:avLst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Group 64"/>
          <p:cNvGrpSpPr/>
          <p:nvPr/>
        </p:nvGrpSpPr>
        <p:grpSpPr>
          <a:xfrm>
            <a:off x="10304794" y="3360957"/>
            <a:ext cx="2356322" cy="2738982"/>
            <a:chOff x="8012505" y="3312659"/>
            <a:chExt cx="1963602" cy="2282485"/>
          </a:xfrm>
        </p:grpSpPr>
        <p:cxnSp>
          <p:nvCxnSpPr>
            <p:cNvPr id="66" name="Curved Connector 65"/>
            <p:cNvCxnSpPr>
              <a:stCxn id="72" idx="3"/>
              <a:endCxn id="69" idx="2"/>
            </p:cNvCxnSpPr>
            <p:nvPr/>
          </p:nvCxnSpPr>
          <p:spPr>
            <a:xfrm flipV="1">
              <a:off x="8062671" y="4801144"/>
              <a:ext cx="1201748" cy="794000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Curved Connector 67"/>
            <p:cNvCxnSpPr>
              <a:endCxn id="69" idx="0"/>
            </p:cNvCxnSpPr>
            <p:nvPr/>
          </p:nvCxnSpPr>
          <p:spPr>
            <a:xfrm>
              <a:off x="8012505" y="3312659"/>
              <a:ext cx="1251914" cy="788848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Rectangle 68"/>
            <p:cNvSpPr/>
            <p:nvPr/>
          </p:nvSpPr>
          <p:spPr>
            <a:xfrm>
              <a:off x="8552731" y="4101507"/>
              <a:ext cx="1423375" cy="699637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0" name="Rectangle 69"/>
                <p:cNvSpPr/>
                <p:nvPr/>
              </p:nvSpPr>
              <p:spPr>
                <a:xfrm>
                  <a:off x="8552731" y="4186938"/>
                  <a:ext cx="1423376" cy="507832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sSubPr>
                          <m:e>
                            <m: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1</m:t>
                            </m:r>
                          </m:sub>
                        </m:sSub>
                        <m:r>
                          <a:rPr lang="en-US" sz="336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+</m:t>
                        </m:r>
                        <m:r>
                          <a:rPr lang="en-US" sz="336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𝐷</m:t>
                        </m:r>
                      </m:oMath>
                    </m:oMathPara>
                  </a14:m>
                  <a:endParaRPr lang="en-US" sz="336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552731" y="4186938"/>
                  <a:ext cx="1423376" cy="523221"/>
                </a:xfrm>
                <a:prstGeom prst="rect">
                  <a:avLst/>
                </a:prstGeom>
                <a:blipFill rotWithShape="0">
                  <a:blip r:embed="rId9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75" name="Picture 7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75255" y="1478869"/>
            <a:ext cx="1898293" cy="1898294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grpSp>
        <p:nvGrpSpPr>
          <p:cNvPr id="3" name="Group 2"/>
          <p:cNvGrpSpPr/>
          <p:nvPr/>
        </p:nvGrpSpPr>
        <p:grpSpPr>
          <a:xfrm>
            <a:off x="3541808" y="3997327"/>
            <a:ext cx="1435544" cy="461665"/>
            <a:chOff x="4025230" y="4071984"/>
            <a:chExt cx="1196287" cy="384721"/>
          </a:xfrm>
        </p:grpSpPr>
        <p:sp>
          <p:nvSpPr>
            <p:cNvPr id="61" name="Rectangle 60"/>
            <p:cNvSpPr/>
            <p:nvPr/>
          </p:nvSpPr>
          <p:spPr>
            <a:xfrm>
              <a:off x="4025230" y="4134053"/>
              <a:ext cx="1196287" cy="322598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2" name="Rectangle 61"/>
                <p:cNvSpPr/>
                <p:nvPr/>
              </p:nvSpPr>
              <p:spPr>
                <a:xfrm>
                  <a:off x="4500133" y="4071984"/>
                  <a:ext cx="339943" cy="384721"/>
                </a:xfrm>
                <a:prstGeom prst="rect">
                  <a:avLst/>
                </a:prstGeom>
                <a:noFill/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24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</m:oMath>
                    </m:oMathPara>
                  </a14:m>
                  <a:endParaRPr lang="en-US" sz="24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62" name="Rectangle 6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485022" y="4071984"/>
                  <a:ext cx="370166" cy="400112"/>
                </a:xfrm>
                <a:prstGeom prst="rect">
                  <a:avLst/>
                </a:prstGeom>
                <a:blipFill rotWithShape="0">
                  <a:blip r:embed="rId11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64" name="Curved Connector 63"/>
          <p:cNvCxnSpPr>
            <a:stCxn id="47" idx="1"/>
            <a:endCxn id="61" idx="2"/>
          </p:cNvCxnSpPr>
          <p:nvPr/>
        </p:nvCxnSpPr>
        <p:spPr>
          <a:xfrm rot="10800000">
            <a:off x="4259580" y="4458929"/>
            <a:ext cx="1926814" cy="1638317"/>
          </a:xfrm>
          <a:prstGeom prst="curvedConnector2">
            <a:avLst/>
          </a:prstGeom>
          <a:ln w="19050">
            <a:solidFill>
              <a:schemeClr val="tx1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/>
          <p:nvPr/>
        </p:nvCxnSpPr>
        <p:spPr>
          <a:xfrm>
            <a:off x="4983169" y="4286410"/>
            <a:ext cx="639533" cy="2664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Rectangle 58"/>
              <p:cNvSpPr/>
              <p:nvPr/>
            </p:nvSpPr>
            <p:spPr>
              <a:xfrm>
                <a:off x="5913712" y="1209698"/>
                <a:ext cx="7081384" cy="665147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336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Cycle back to </a:t>
                </a:r>
                <a:r>
                  <a:rPr lang="en-US" sz="3360" b="1" i="1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output</a:t>
                </a:r>
                <a:r>
                  <a:rPr lang="en-US" sz="336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3360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(</m:t>
                    </m:r>
                    <m:r>
                      <a:rPr lang="en-US" sz="3360" i="1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𝐵</m:t>
                    </m:r>
                    <m:r>
                      <a:rPr lang="is-IS" sz="3360" i="1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→</m:t>
                    </m:r>
                    <m:r>
                      <a:rPr lang="en-US" sz="3360" i="1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𝑧</m:t>
                    </m:r>
                    <m:r>
                      <a:rPr lang="is-IS" sz="3360" i="1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→</m:t>
                    </m:r>
                    <m:acc>
                      <m:accPr>
                        <m:chr m:val="̂"/>
                        <m:ctrlPr>
                          <a:rPr lang="is-IS" sz="3360" i="1">
                            <a:solidFill>
                              <a:schemeClr val="tx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</m:ctrlPr>
                      </m:accPr>
                      <m:e>
                        <m:r>
                          <a:rPr lang="en-US" sz="3360" i="1">
                            <a:solidFill>
                              <a:schemeClr val="tx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𝐵</m:t>
                        </m:r>
                      </m:e>
                    </m:acc>
                    <m:r>
                      <a:rPr lang="en-US" sz="3360" i="1">
                        <a:solidFill>
                          <a:schemeClr val="tx1"/>
                        </a:solidFill>
                        <a:latin typeface="Cambria Math" charset="0"/>
                        <a:ea typeface="Calibri" charset="0"/>
                        <a:cs typeface="Calibri" charset="0"/>
                      </a:rPr>
                      <m:t>)</m:t>
                    </m:r>
                  </m:oMath>
                </a14:m>
                <a:endParaRPr lang="en-US" sz="3360" dirty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mc:Choice>
        <mc:Fallback xmlns="">
          <p:sp>
            <p:nvSpPr>
              <p:cNvPr id="59" name="Rectangle 5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3712" y="1209698"/>
                <a:ext cx="7081384" cy="665147"/>
              </a:xfrm>
              <a:prstGeom prst="rect">
                <a:avLst/>
              </a:prstGeom>
              <a:blipFill rotWithShape="0">
                <a:blip r:embed="rId12"/>
                <a:stretch>
                  <a:fillRect t="-4348" b="-24348"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" name="Freeform 66"/>
          <p:cNvSpPr/>
          <p:nvPr/>
        </p:nvSpPr>
        <p:spPr>
          <a:xfrm rot="21444067">
            <a:off x="4861570" y="3759863"/>
            <a:ext cx="3640775" cy="2045741"/>
          </a:xfrm>
          <a:custGeom>
            <a:avLst/>
            <a:gdLst>
              <a:gd name="connsiteX0" fmla="*/ 2000447 w 2071885"/>
              <a:gd name="connsiteY0" fmla="*/ 997344 h 1031714"/>
              <a:gd name="connsiteX1" fmla="*/ 314522 w 2071885"/>
              <a:gd name="connsiteY1" fmla="*/ 997344 h 1031714"/>
              <a:gd name="connsiteX2" fmla="*/ 197 w 2071885"/>
              <a:gd name="connsiteY2" fmla="*/ 640156 h 1031714"/>
              <a:gd name="connsiteX3" fmla="*/ 285947 w 2071885"/>
              <a:gd name="connsiteY3" fmla="*/ 340119 h 1031714"/>
              <a:gd name="connsiteX4" fmla="*/ 1257497 w 2071885"/>
              <a:gd name="connsiteY4" fmla="*/ 40081 h 1031714"/>
              <a:gd name="connsiteX5" fmla="*/ 2071885 w 2071885"/>
              <a:gd name="connsiteY5" fmla="*/ 11506 h 1031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71885" h="1031714">
                <a:moveTo>
                  <a:pt x="2000447" y="997344"/>
                </a:moveTo>
                <a:cubicBezTo>
                  <a:pt x="1324172" y="1027109"/>
                  <a:pt x="647897" y="1056875"/>
                  <a:pt x="314522" y="997344"/>
                </a:cubicBezTo>
                <a:cubicBezTo>
                  <a:pt x="-18853" y="937813"/>
                  <a:pt x="4959" y="749693"/>
                  <a:pt x="197" y="640156"/>
                </a:cubicBezTo>
                <a:cubicBezTo>
                  <a:pt x="-4565" y="530619"/>
                  <a:pt x="76397" y="440131"/>
                  <a:pt x="285947" y="340119"/>
                </a:cubicBezTo>
                <a:cubicBezTo>
                  <a:pt x="495497" y="240106"/>
                  <a:pt x="959841" y="94850"/>
                  <a:pt x="1257497" y="40081"/>
                </a:cubicBezTo>
                <a:cubicBezTo>
                  <a:pt x="1555153" y="-14688"/>
                  <a:pt x="1813519" y="-1591"/>
                  <a:pt x="2071885" y="11506"/>
                </a:cubicBezTo>
              </a:path>
            </a:pathLst>
          </a:custGeom>
          <a:noFill/>
          <a:ln w="57150">
            <a:solidFill>
              <a:srgbClr val="C00000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71" name="Title 1"/>
          <p:cNvSpPr>
            <a:spLocks noGrp="1"/>
          </p:cNvSpPr>
          <p:nvPr>
            <p:ph type="title"/>
          </p:nvPr>
        </p:nvSpPr>
        <p:spPr>
          <a:xfrm>
            <a:off x="1005840" y="148231"/>
            <a:ext cx="12618720" cy="849066"/>
          </a:xfrm>
        </p:spPr>
        <p:txBody>
          <a:bodyPr>
            <a:normAutofit/>
          </a:bodyPr>
          <a:lstStyle/>
          <a:p>
            <a:pPr algn="ctr"/>
            <a:r>
              <a:rPr lang="en-US" sz="4560" dirty="0">
                <a:latin typeface="Calibri" charset="0"/>
                <a:ea typeface="Calibri" charset="0"/>
                <a:cs typeface="Calibri" charset="0"/>
              </a:rPr>
              <a:t>Encouraging Invertibility (II)</a:t>
            </a:r>
          </a:p>
        </p:txBody>
      </p:sp>
      <p:grpSp>
        <p:nvGrpSpPr>
          <p:cNvPr id="63" name="Group 62"/>
          <p:cNvGrpSpPr/>
          <p:nvPr/>
        </p:nvGrpSpPr>
        <p:grpSpPr>
          <a:xfrm>
            <a:off x="839283" y="3566715"/>
            <a:ext cx="1613002" cy="535531"/>
            <a:chOff x="227780" y="4602428"/>
            <a:chExt cx="1344168" cy="446276"/>
          </a:xfrm>
        </p:grpSpPr>
        <p:sp>
          <p:nvSpPr>
            <p:cNvPr id="74" name="Rectangle 73"/>
            <p:cNvSpPr/>
            <p:nvPr/>
          </p:nvSpPr>
          <p:spPr>
            <a:xfrm>
              <a:off x="227780" y="4618376"/>
              <a:ext cx="1344168" cy="429768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6" name="Rectangle 75"/>
                <p:cNvSpPr/>
                <p:nvPr/>
              </p:nvSpPr>
              <p:spPr>
                <a:xfrm>
                  <a:off x="466546" y="4602428"/>
                  <a:ext cx="866636" cy="446276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𝑁</m:t>
                        </m:r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(</m:t>
                        </m:r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)</m:t>
                        </m:r>
                      </m:oMath>
                    </m:oMathPara>
                  </a14:m>
                  <a:endParaRPr lang="en-US" sz="288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76" name="Rectangle 75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0895" y="4602428"/>
                  <a:ext cx="897938" cy="461665"/>
                </a:xfrm>
                <a:prstGeom prst="rect">
                  <a:avLst/>
                </a:prstGeom>
                <a:blipFill rotWithShape="0">
                  <a:blip r:embed="rId15"/>
                  <a:stretch>
                    <a:fillRect l="-676" b="-18667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77" name="Freeform 76"/>
          <p:cNvSpPr/>
          <p:nvPr/>
        </p:nvSpPr>
        <p:spPr>
          <a:xfrm rot="1025581">
            <a:off x="2453230" y="4001824"/>
            <a:ext cx="1109804" cy="225953"/>
          </a:xfrm>
          <a:custGeom>
            <a:avLst/>
            <a:gdLst>
              <a:gd name="connsiteX0" fmla="*/ 0 w 2512541"/>
              <a:gd name="connsiteY0" fmla="*/ 428124 h 864729"/>
              <a:gd name="connsiteX1" fmla="*/ 197709 w 2512541"/>
              <a:gd name="connsiteY1" fmla="*/ 436362 h 864729"/>
              <a:gd name="connsiteX2" fmla="*/ 403654 w 2512541"/>
              <a:gd name="connsiteY2" fmla="*/ 436362 h 864729"/>
              <a:gd name="connsiteX3" fmla="*/ 601363 w 2512541"/>
              <a:gd name="connsiteY3" fmla="*/ 7994 h 864729"/>
              <a:gd name="connsiteX4" fmla="*/ 988541 w 2512541"/>
              <a:gd name="connsiteY4" fmla="*/ 864729 h 864729"/>
              <a:gd name="connsiteX5" fmla="*/ 1383957 w 2512541"/>
              <a:gd name="connsiteY5" fmla="*/ 7994 h 864729"/>
              <a:gd name="connsiteX6" fmla="*/ 1779373 w 2512541"/>
              <a:gd name="connsiteY6" fmla="*/ 848254 h 864729"/>
              <a:gd name="connsiteX7" fmla="*/ 2010033 w 2512541"/>
              <a:gd name="connsiteY7" fmla="*/ 502264 h 864729"/>
              <a:gd name="connsiteX8" fmla="*/ 2183027 w 2512541"/>
              <a:gd name="connsiteY8" fmla="*/ 436362 h 864729"/>
              <a:gd name="connsiteX9" fmla="*/ 2512541 w 2512541"/>
              <a:gd name="connsiteY9" fmla="*/ 436362 h 864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12541" h="864729">
                <a:moveTo>
                  <a:pt x="0" y="428124"/>
                </a:moveTo>
                <a:cubicBezTo>
                  <a:pt x="65216" y="431556"/>
                  <a:pt x="130433" y="434989"/>
                  <a:pt x="197709" y="436362"/>
                </a:cubicBezTo>
                <a:cubicBezTo>
                  <a:pt x="264985" y="437735"/>
                  <a:pt x="336378" y="507757"/>
                  <a:pt x="403654" y="436362"/>
                </a:cubicBezTo>
                <a:cubicBezTo>
                  <a:pt x="470930" y="364967"/>
                  <a:pt x="503882" y="-63401"/>
                  <a:pt x="601363" y="7994"/>
                </a:cubicBezTo>
                <a:cubicBezTo>
                  <a:pt x="698844" y="79389"/>
                  <a:pt x="858109" y="864729"/>
                  <a:pt x="988541" y="864729"/>
                </a:cubicBezTo>
                <a:cubicBezTo>
                  <a:pt x="1118973" y="864729"/>
                  <a:pt x="1252152" y="10740"/>
                  <a:pt x="1383957" y="7994"/>
                </a:cubicBezTo>
                <a:cubicBezTo>
                  <a:pt x="1515762" y="5248"/>
                  <a:pt x="1675027" y="765876"/>
                  <a:pt x="1779373" y="848254"/>
                </a:cubicBezTo>
                <a:cubicBezTo>
                  <a:pt x="1883719" y="930632"/>
                  <a:pt x="1942757" y="570913"/>
                  <a:pt x="2010033" y="502264"/>
                </a:cubicBezTo>
                <a:cubicBezTo>
                  <a:pt x="2077309" y="433615"/>
                  <a:pt x="2099276" y="447346"/>
                  <a:pt x="2183027" y="436362"/>
                </a:cubicBezTo>
                <a:cubicBezTo>
                  <a:pt x="2266778" y="425378"/>
                  <a:pt x="2389659" y="430870"/>
                  <a:pt x="2512541" y="436362"/>
                </a:cubicBezTo>
              </a:path>
            </a:pathLst>
          </a:custGeom>
          <a:noFill/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78" name="Picture 77"/>
          <p:cNvPicPr>
            <a:picLocks noChangeAspect="1"/>
          </p:cNvPicPr>
          <p:nvPr/>
        </p:nvPicPr>
        <p:blipFill rotWithShape="1">
          <a:blip r:embed="rId16"/>
          <a:srcRect l="23698" t="8832" r="21786" b="8624"/>
          <a:stretch/>
        </p:blipFill>
        <p:spPr>
          <a:xfrm>
            <a:off x="2868922" y="3556692"/>
            <a:ext cx="373244" cy="423853"/>
          </a:xfrm>
          <a:prstGeom prst="rect">
            <a:avLst/>
          </a:prstGeom>
        </p:spPr>
      </p:pic>
      <p:pic>
        <p:nvPicPr>
          <p:cNvPr id="2" name="morphing_video_seed0050_fps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t="49690"/>
          <a:stretch/>
        </p:blipFill>
        <p:spPr>
          <a:xfrm>
            <a:off x="8417964" y="2410367"/>
            <a:ext cx="1886830" cy="189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797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" fill="hold">
                          <p:stCondLst>
                            <p:cond delay="indefinite"/>
                          </p:stCondLst>
                          <p:childTnLst>
                            <p:par>
                              <p:cTn id="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" fill="hold">
                          <p:stCondLst>
                            <p:cond delay="indefinite"/>
                          </p:stCondLst>
                          <p:childTnLst>
                            <p:par>
                              <p:cTn id="1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5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1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3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5" fill="hold">
                          <p:stCondLst>
                            <p:cond delay="indefinite"/>
                          </p:stCondLst>
                          <p:childTnLst>
                            <p:par>
                              <p:cTn id="2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7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9" fill="hold">
                          <p:stCondLst>
                            <p:cond delay="indefinite"/>
                          </p:stCondLst>
                          <p:childTnLst>
                            <p:par>
                              <p:cTn id="3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1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3" fill="hold">
                          <p:stCondLst>
                            <p:cond delay="indefinite"/>
                          </p:stCondLst>
                          <p:childTnLst>
                            <p:par>
                              <p:cTn id="3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5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37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43" presetID="1" presetClass="exit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1" presetClass="exit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49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5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2" presetID="1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5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5" presetID="10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7" dur="500"/>
                                            <p:tgtEl>
                                              <p:spTgt spid="7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58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59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1" dur="500"/>
                                            <p:tgtEl>
                                              <p:spTgt spid="7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2" fill="hold">
                          <p:stCondLst>
                            <p:cond delay="indefinite"/>
                          </p:stCondLst>
                          <p:childTnLst>
                            <p:par>
                              <p:cTn id="6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4" presetID="0" presetClass="path" presetSubtype="0" repeatCount="indefinite" fill="hold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0.02539 -0.0331 L 0.02579 0.00232 " pathEditMode="relative" rAng="0" ptsTypes="AA" p14:bounceEnd="50000">
                                          <p:cBhvr>
                                            <p:cTn id="65" dur="10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552" y="175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66" presetID="8" presetClass="emph" presetSubtype="0" repeatCount="indefinite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 p14:bounceEnd="50000">
                                          <p:cBhvr>
                                            <p:cTn id="67" dur="10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68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0" dur="500"/>
                                            <p:tgtEl>
                                              <p:spTgt spid="7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1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3" presetID="1" presetClass="mediacall" presetSubtype="0" repeatCount="indefinite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(0.0)">
                                          <p:cBhvr>
                                            <p:cTn id="74" dur="10000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5" fill="hold">
                          <p:stCondLst>
                            <p:cond delay="indefinite"/>
                          </p:stCondLst>
                          <p:childTnLst>
                            <p:par>
                              <p:cTn id="7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7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seq concurrent="1" nextAc="seek">
                  <p:cTn id="79" restart="whenNotActive" fill="hold" evtFilter="cancelBubble" nodeType="interactiveSeq">
                    <p:stCondLst>
                      <p:cond evt="onClick" delay="0">
                        <p:tgtEl>
                          <p:spTgt spid="2"/>
                        </p:tgtEl>
                      </p:cond>
                    </p:stCondLst>
                    <p:endSync evt="end" delay="0">
                      <p:rtn val="all"/>
                    </p:endSync>
                    <p:childTnLst>
                      <p:par>
                        <p:cTn id="80" fill="hold">
                          <p:stCondLst>
                            <p:cond delay="0"/>
                          </p:stCondLst>
                          <p:childTnLst>
                            <p:par>
                              <p:cTn id="8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2" presetID="2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togglePause">
                                          <p:cBhvr>
                                            <p:cTn id="83" dur="1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nextCondLst>
                    <p:cond evt="onClick" delay="0">
                      <p:tgtEl>
                        <p:spTgt spid="2"/>
                      </p:tgtEl>
                    </p:cond>
                  </p:nextCondLst>
                </p:seq>
                <p:video>
                  <p:cMediaNode vol="80000">
                    <p:cTn id="84" fill="hold" display="0">
                      <p:stCondLst>
                        <p:cond delay="indefinite"/>
                      </p:stCondLst>
                    </p:cTn>
                    <p:tgtEl>
                      <p:spTgt spid="2"/>
                    </p:tgtEl>
                  </p:cMediaNode>
                </p:video>
              </p:childTnLst>
            </p:cTn>
          </p:par>
        </p:tnLst>
        <p:bldLst>
          <p:bldP spid="59" grpId="0" animBg="1"/>
          <p:bldP spid="59" grpId="1" animBg="1"/>
          <p:bldP spid="67" grpId="0" animBg="1"/>
          <p:bldP spid="67" grpId="1" animBg="1"/>
          <p:bldP spid="77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" fill="hold">
                          <p:stCondLst>
                            <p:cond delay="indefinite"/>
                          </p:stCondLst>
                          <p:childTnLst>
                            <p:par>
                              <p:cTn id="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" fill="hold">
                          <p:stCondLst>
                            <p:cond delay="indefinite"/>
                          </p:stCondLst>
                          <p:childTnLst>
                            <p:par>
                              <p:cTn id="1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5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1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3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5" fill="hold">
                          <p:stCondLst>
                            <p:cond delay="indefinite"/>
                          </p:stCondLst>
                          <p:childTnLst>
                            <p:par>
                              <p:cTn id="2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7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9" fill="hold">
                          <p:stCondLst>
                            <p:cond delay="indefinite"/>
                          </p:stCondLst>
                          <p:childTnLst>
                            <p:par>
                              <p:cTn id="3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1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3" fill="hold">
                          <p:stCondLst>
                            <p:cond delay="indefinite"/>
                          </p:stCondLst>
                          <p:childTnLst>
                            <p:par>
                              <p:cTn id="3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5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37" presetID="1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1" presetClass="exit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43" presetID="1" presetClass="exit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1" presetClass="exit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49" presetID="1" presetClass="exit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5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2" presetID="1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5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5" presetID="10" presetClass="entr" presetSubtype="0" fill="hold" grpId="1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7" dur="500"/>
                                            <p:tgtEl>
                                              <p:spTgt spid="7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58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59" presetID="10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1" dur="500"/>
                                            <p:tgtEl>
                                              <p:spTgt spid="7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2" fill="hold">
                          <p:stCondLst>
                            <p:cond delay="indefinite"/>
                          </p:stCondLst>
                          <p:childTnLst>
                            <p:par>
                              <p:cTn id="6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4" presetID="0" presetClass="path" presetSubtype="0" repeatCount="indefinite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0.02539 -0.0331 L 0.02579 0.00232 " pathEditMode="relative" rAng="0" ptsTypes="AA">
                                          <p:cBhvr>
                                            <p:cTn id="65" dur="10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552" y="175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66" presetID="8" presetClass="emph" presetSubtype="0" repeatCount="indefinite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67" dur="10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68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0" dur="500"/>
                                            <p:tgtEl>
                                              <p:spTgt spid="7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1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73" presetID="1" presetClass="mediacall" presetSubtype="0" repeatCount="indefinite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(0.0)">
                                          <p:cBhvr>
                                            <p:cTn id="74" dur="10000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5" fill="hold">
                          <p:stCondLst>
                            <p:cond delay="indefinite"/>
                          </p:stCondLst>
                          <p:childTnLst>
                            <p:par>
                              <p:cTn id="7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7" presetID="1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seq concurrent="1" nextAc="seek">
                  <p:cTn id="79" restart="whenNotActive" fill="hold" evtFilter="cancelBubble" nodeType="interactiveSeq">
                    <p:stCondLst>
                      <p:cond evt="onClick" delay="0">
                        <p:tgtEl>
                          <p:spTgt spid="2"/>
                        </p:tgtEl>
                      </p:cond>
                    </p:stCondLst>
                    <p:endSync evt="end" delay="0">
                      <p:rtn val="all"/>
                    </p:endSync>
                    <p:childTnLst>
                      <p:par>
                        <p:cTn id="80" fill="hold">
                          <p:stCondLst>
                            <p:cond delay="0"/>
                          </p:stCondLst>
                          <p:childTnLst>
                            <p:par>
                              <p:cTn id="8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2" presetID="2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togglePause">
                                          <p:cBhvr>
                                            <p:cTn id="83" dur="1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nextCondLst>
                    <p:cond evt="onClick" delay="0">
                      <p:tgtEl>
                        <p:spTgt spid="2"/>
                      </p:tgtEl>
                    </p:cond>
                  </p:nextCondLst>
                </p:seq>
                <p:video>
                  <p:cMediaNode vol="80000">
                    <p:cTn id="84" fill="hold" display="0">
                      <p:stCondLst>
                        <p:cond delay="indefinite"/>
                      </p:stCondLst>
                    </p:cTn>
                    <p:tgtEl>
                      <p:spTgt spid="2"/>
                    </p:tgtEl>
                  </p:cMediaNode>
                </p:video>
              </p:childTnLst>
            </p:cTn>
          </p:par>
        </p:tnLst>
        <p:bldLst>
          <p:bldP spid="59" grpId="0" animBg="1"/>
          <p:bldP spid="59" grpId="1" animBg="1"/>
          <p:bldP spid="67" grpId="0" animBg="1"/>
          <p:bldP spid="67" grpId="1" animBg="1"/>
          <p:bldP spid="77" grpId="1" animBg="1"/>
        </p:bldLst>
      </p:timing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59"/>
          <p:cNvGrpSpPr/>
          <p:nvPr/>
        </p:nvGrpSpPr>
        <p:grpSpPr>
          <a:xfrm>
            <a:off x="8405787" y="5150791"/>
            <a:ext cx="2079335" cy="2388287"/>
            <a:chOff x="7783349" y="786184"/>
            <a:chExt cx="1732779" cy="1990240"/>
          </a:xfrm>
        </p:grpSpPr>
        <p:pic>
          <p:nvPicPr>
            <p:cNvPr id="72" name="Picture 7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820664" y="786184"/>
              <a:ext cx="1581911" cy="1581912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73" name="Rectangle 72"/>
            <p:cNvSpPr/>
            <p:nvPr/>
          </p:nvSpPr>
          <p:spPr>
            <a:xfrm>
              <a:off x="7783349" y="2366055"/>
              <a:ext cx="1732779" cy="410369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Ground truth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7760171" y="2413032"/>
            <a:ext cx="2544623" cy="1895848"/>
            <a:chOff x="6537445" y="2188852"/>
            <a:chExt cx="2120519" cy="1579873"/>
          </a:xfrm>
        </p:grpSpPr>
        <p:sp>
          <p:nvSpPr>
            <p:cNvPr id="147" name="Rectangle 146"/>
            <p:cNvSpPr/>
            <p:nvPr/>
          </p:nvSpPr>
          <p:spPr>
            <a:xfrm>
              <a:off x="7078090" y="2188852"/>
              <a:ext cx="1579874" cy="1579873"/>
            </a:xfrm>
            <a:prstGeom prst="rect">
              <a:avLst/>
            </a:prstGeom>
            <a:solidFill>
              <a:srgbClr val="FEB517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150" name="Straight Arrow Connector 149"/>
            <p:cNvCxnSpPr/>
            <p:nvPr/>
          </p:nvCxnSpPr>
          <p:spPr>
            <a:xfrm>
              <a:off x="6537445" y="2976568"/>
              <a:ext cx="540226" cy="222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7" name="TextBox 156"/>
                <p:cNvSpPr txBox="1"/>
                <p:nvPr/>
              </p:nvSpPr>
              <p:spPr>
                <a:xfrm>
                  <a:off x="7531283" y="2694255"/>
                  <a:ext cx="673489" cy="569013"/>
                </a:xfrm>
                <a:prstGeom prst="rect">
                  <a:avLst/>
                </a:prstGeom>
                <a:noFill/>
                <a:ln w="19050">
                  <a:noFill/>
                </a:ln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acc>
                          <m:accPr>
                            <m:chr m:val="̂"/>
                            <m:ctrlPr>
                              <a:rPr lang="en-US" sz="432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accPr>
                          <m:e>
                            <m:r>
                              <a:rPr lang="en-US" sz="432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𝐵</m:t>
                            </m:r>
                          </m:e>
                        </m:acc>
                      </m:oMath>
                    </m:oMathPara>
                  </a14:m>
                  <a:endParaRPr lang="en-US" sz="432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57" name="TextBox 15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31283" y="2694255"/>
                  <a:ext cx="673489" cy="569067"/>
                </a:xfrm>
                <a:prstGeom prst="rect">
                  <a:avLst/>
                </a:prstGeom>
                <a:blipFill rotWithShape="0">
                  <a:blip r:embed="rId4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8" name="Group 57"/>
          <p:cNvGrpSpPr/>
          <p:nvPr/>
        </p:nvGrpSpPr>
        <p:grpSpPr>
          <a:xfrm>
            <a:off x="6186394" y="5098252"/>
            <a:ext cx="2266615" cy="1989512"/>
            <a:chOff x="5225964" y="4426535"/>
            <a:chExt cx="1888846" cy="1657927"/>
          </a:xfrm>
        </p:grpSpPr>
        <p:grpSp>
          <p:nvGrpSpPr>
            <p:cNvPr id="20" name="Group 19"/>
            <p:cNvGrpSpPr/>
            <p:nvPr/>
          </p:nvGrpSpPr>
          <p:grpSpPr>
            <a:xfrm>
              <a:off x="5225964" y="4426535"/>
              <a:ext cx="960750" cy="1657927"/>
              <a:chOff x="5127798" y="3989837"/>
              <a:chExt cx="960750" cy="1657927"/>
            </a:xfrm>
          </p:grpSpPr>
          <p:grpSp>
            <p:nvGrpSpPr>
              <p:cNvPr id="40" name="Group 39"/>
              <p:cNvGrpSpPr/>
              <p:nvPr/>
            </p:nvGrpSpPr>
            <p:grpSpPr>
              <a:xfrm rot="10800000">
                <a:off x="5127798" y="3989837"/>
                <a:ext cx="960750" cy="1657927"/>
                <a:chOff x="6647822" y="4355225"/>
                <a:chExt cx="960750" cy="1948705"/>
              </a:xfrm>
            </p:grpSpPr>
            <p:sp>
              <p:nvSpPr>
                <p:cNvPr id="47" name="Rectangle 46"/>
                <p:cNvSpPr/>
                <p:nvPr/>
              </p:nvSpPr>
              <p:spPr>
                <a:xfrm rot="10800000">
                  <a:off x="7372534" y="4771739"/>
                  <a:ext cx="236038" cy="1107377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8" name="Rectangle 47"/>
                <p:cNvSpPr/>
                <p:nvPr/>
              </p:nvSpPr>
              <p:spPr>
                <a:xfrm rot="10800000">
                  <a:off x="6647822" y="4355225"/>
                  <a:ext cx="236038" cy="1948705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9" name="Rectangle 48"/>
                <p:cNvSpPr/>
                <p:nvPr/>
              </p:nvSpPr>
              <p:spPr>
                <a:xfrm rot="10800000">
                  <a:off x="7022763" y="4591326"/>
                  <a:ext cx="236038" cy="1476503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p:grpSp>
          <p:grpSp>
            <p:nvGrpSpPr>
              <p:cNvPr id="44" name="Group 43"/>
              <p:cNvGrpSpPr/>
              <p:nvPr/>
            </p:nvGrpSpPr>
            <p:grpSpPr>
              <a:xfrm>
                <a:off x="5261099" y="4538878"/>
                <a:ext cx="718162" cy="569386"/>
                <a:chOff x="19094257" y="9316022"/>
                <a:chExt cx="566933" cy="53280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19094257" y="9346273"/>
                  <a:ext cx="566933" cy="491351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 baseline="-2500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6" name="Rectangle 45"/>
                    <p:cNvSpPr/>
                    <p:nvPr/>
                  </p:nvSpPr>
                  <p:spPr>
                    <a:xfrm>
                      <a:off x="19145390" y="9316022"/>
                      <a:ext cx="474727" cy="532804"/>
                    </a:xfrm>
                    <a:prstGeom prst="rect">
                      <a:avLst/>
                    </a:prstGeom>
                    <a:ln w="19050">
                      <a:noFill/>
                    </a:ln>
                  </p:spPr>
                  <p:txBody>
                    <a:bodyPr wrap="square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384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𝐸</m:t>
                            </m:r>
                          </m:oMath>
                        </m:oMathPara>
                      </a14:m>
                      <a:endParaRPr lang="en-US" sz="384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p:txBody>
                </p:sp>
              </mc:Choice>
              <mc:Fallback xmlns="">
                <p:sp>
                  <p:nvSpPr>
                    <p:cNvPr id="46" name="Rectangle 45"/>
                    <p:cNvSpPr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19145390" y="9316022"/>
                      <a:ext cx="474727" cy="547204"/>
                    </a:xfrm>
                    <a:prstGeom prst="rect">
                      <a:avLst/>
                    </a:prstGeom>
                    <a:blipFill rotWithShape="0">
                      <a:blip r:embed="rId6"/>
                      <a:stretch>
                        <a:fillRect/>
                      </a:stretch>
                    </a:blipFill>
                    <a:ln w="19050">
                      <a:noFill/>
                    </a:ln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</p:grpSp>
        <p:cxnSp>
          <p:nvCxnSpPr>
            <p:cNvPr id="24" name="Curved Connector 23"/>
            <p:cNvCxnSpPr>
              <a:endCxn id="48" idx="3"/>
            </p:cNvCxnSpPr>
            <p:nvPr/>
          </p:nvCxnSpPr>
          <p:spPr>
            <a:xfrm rot="10800000">
              <a:off x="6186715" y="5255499"/>
              <a:ext cx="928095" cy="4756"/>
            </a:xfrm>
            <a:prstGeom prst="curvedConnector3">
              <a:avLst>
                <a:gd name="adj1" fmla="val 50000"/>
              </a:avLst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Group 64"/>
          <p:cNvGrpSpPr/>
          <p:nvPr/>
        </p:nvGrpSpPr>
        <p:grpSpPr>
          <a:xfrm>
            <a:off x="10304794" y="3360957"/>
            <a:ext cx="2356322" cy="2738982"/>
            <a:chOff x="8012505" y="3312659"/>
            <a:chExt cx="1963602" cy="2282485"/>
          </a:xfrm>
        </p:grpSpPr>
        <p:cxnSp>
          <p:nvCxnSpPr>
            <p:cNvPr id="66" name="Curved Connector 65"/>
            <p:cNvCxnSpPr>
              <a:stCxn id="72" idx="3"/>
              <a:endCxn id="69" idx="2"/>
            </p:cNvCxnSpPr>
            <p:nvPr/>
          </p:nvCxnSpPr>
          <p:spPr>
            <a:xfrm flipV="1">
              <a:off x="8062671" y="4801144"/>
              <a:ext cx="1201748" cy="794000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Curved Connector 67"/>
            <p:cNvCxnSpPr>
              <a:endCxn id="69" idx="0"/>
            </p:cNvCxnSpPr>
            <p:nvPr/>
          </p:nvCxnSpPr>
          <p:spPr>
            <a:xfrm>
              <a:off x="8012505" y="3312659"/>
              <a:ext cx="1251914" cy="788848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Rectangle 68"/>
            <p:cNvSpPr/>
            <p:nvPr/>
          </p:nvSpPr>
          <p:spPr>
            <a:xfrm>
              <a:off x="8552731" y="4101507"/>
              <a:ext cx="1423375" cy="699637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0" name="Rectangle 69"/>
                <p:cNvSpPr/>
                <p:nvPr/>
              </p:nvSpPr>
              <p:spPr>
                <a:xfrm>
                  <a:off x="8552731" y="4186938"/>
                  <a:ext cx="1423376" cy="507832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sSubPr>
                          <m:e>
                            <m: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336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1</m:t>
                            </m:r>
                          </m:sub>
                        </m:sSub>
                        <m:r>
                          <a:rPr lang="en-US" sz="336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+</m:t>
                        </m:r>
                        <m:r>
                          <a:rPr lang="en-US" sz="336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𝐷</m:t>
                        </m:r>
                      </m:oMath>
                    </m:oMathPara>
                  </a14:m>
                  <a:endParaRPr lang="en-US" sz="336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552731" y="4186938"/>
                  <a:ext cx="1423376" cy="523221"/>
                </a:xfrm>
                <a:prstGeom prst="rect">
                  <a:avLst/>
                </a:prstGeom>
                <a:blipFill rotWithShape="0">
                  <a:blip r:embed="rId7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3" name="Group 2"/>
          <p:cNvGrpSpPr/>
          <p:nvPr/>
        </p:nvGrpSpPr>
        <p:grpSpPr>
          <a:xfrm>
            <a:off x="3541808" y="3997327"/>
            <a:ext cx="1435544" cy="461665"/>
            <a:chOff x="4025230" y="4071984"/>
            <a:chExt cx="1196287" cy="384721"/>
          </a:xfrm>
        </p:grpSpPr>
        <p:sp>
          <p:nvSpPr>
            <p:cNvPr id="61" name="Rectangle 60"/>
            <p:cNvSpPr/>
            <p:nvPr/>
          </p:nvSpPr>
          <p:spPr>
            <a:xfrm>
              <a:off x="4025230" y="4134053"/>
              <a:ext cx="1196287" cy="322598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2" name="Rectangle 61"/>
                <p:cNvSpPr/>
                <p:nvPr/>
              </p:nvSpPr>
              <p:spPr>
                <a:xfrm>
                  <a:off x="4500133" y="4071984"/>
                  <a:ext cx="339943" cy="384721"/>
                </a:xfrm>
                <a:prstGeom prst="rect">
                  <a:avLst/>
                </a:prstGeom>
                <a:noFill/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24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</m:oMath>
                    </m:oMathPara>
                  </a14:m>
                  <a:endParaRPr lang="en-US" sz="24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62" name="Rectangle 6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485022" y="4071984"/>
                  <a:ext cx="370166" cy="400112"/>
                </a:xfrm>
                <a:prstGeom prst="rect">
                  <a:avLst/>
                </a:prstGeom>
                <a:blipFill rotWithShape="0">
                  <a:blip r:embed="rId9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1" name="Group 10"/>
          <p:cNvGrpSpPr/>
          <p:nvPr/>
        </p:nvGrpSpPr>
        <p:grpSpPr>
          <a:xfrm>
            <a:off x="3541811" y="4481857"/>
            <a:ext cx="2660719" cy="1854174"/>
            <a:chOff x="2657493" y="3180414"/>
            <a:chExt cx="2606205" cy="1544925"/>
          </a:xfrm>
        </p:grpSpPr>
        <p:sp>
          <p:nvSpPr>
            <p:cNvPr id="79" name="Freeform 78"/>
            <p:cNvSpPr/>
            <p:nvPr/>
          </p:nvSpPr>
          <p:spPr>
            <a:xfrm rot="15933424">
              <a:off x="2803921" y="3556562"/>
              <a:ext cx="1157448" cy="405151"/>
            </a:xfrm>
            <a:custGeom>
              <a:avLst/>
              <a:gdLst>
                <a:gd name="connsiteX0" fmla="*/ 0 w 2512541"/>
                <a:gd name="connsiteY0" fmla="*/ 428124 h 864729"/>
                <a:gd name="connsiteX1" fmla="*/ 197709 w 2512541"/>
                <a:gd name="connsiteY1" fmla="*/ 436362 h 864729"/>
                <a:gd name="connsiteX2" fmla="*/ 403654 w 2512541"/>
                <a:gd name="connsiteY2" fmla="*/ 436362 h 864729"/>
                <a:gd name="connsiteX3" fmla="*/ 601363 w 2512541"/>
                <a:gd name="connsiteY3" fmla="*/ 7994 h 864729"/>
                <a:gd name="connsiteX4" fmla="*/ 988541 w 2512541"/>
                <a:gd name="connsiteY4" fmla="*/ 864729 h 864729"/>
                <a:gd name="connsiteX5" fmla="*/ 1383957 w 2512541"/>
                <a:gd name="connsiteY5" fmla="*/ 7994 h 864729"/>
                <a:gd name="connsiteX6" fmla="*/ 1779373 w 2512541"/>
                <a:gd name="connsiteY6" fmla="*/ 848254 h 864729"/>
                <a:gd name="connsiteX7" fmla="*/ 2010033 w 2512541"/>
                <a:gd name="connsiteY7" fmla="*/ 502264 h 864729"/>
                <a:gd name="connsiteX8" fmla="*/ 2183027 w 2512541"/>
                <a:gd name="connsiteY8" fmla="*/ 436362 h 864729"/>
                <a:gd name="connsiteX9" fmla="*/ 2512541 w 2512541"/>
                <a:gd name="connsiteY9" fmla="*/ 436362 h 864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12541" h="864729">
                  <a:moveTo>
                    <a:pt x="0" y="428124"/>
                  </a:moveTo>
                  <a:cubicBezTo>
                    <a:pt x="65216" y="431556"/>
                    <a:pt x="130433" y="434989"/>
                    <a:pt x="197709" y="436362"/>
                  </a:cubicBezTo>
                  <a:cubicBezTo>
                    <a:pt x="264985" y="437735"/>
                    <a:pt x="336378" y="507757"/>
                    <a:pt x="403654" y="436362"/>
                  </a:cubicBezTo>
                  <a:cubicBezTo>
                    <a:pt x="470930" y="364967"/>
                    <a:pt x="503882" y="-63401"/>
                    <a:pt x="601363" y="7994"/>
                  </a:cubicBezTo>
                  <a:cubicBezTo>
                    <a:pt x="698844" y="79389"/>
                    <a:pt x="858109" y="864729"/>
                    <a:pt x="988541" y="864729"/>
                  </a:cubicBezTo>
                  <a:cubicBezTo>
                    <a:pt x="1118973" y="864729"/>
                    <a:pt x="1252152" y="10740"/>
                    <a:pt x="1383957" y="7994"/>
                  </a:cubicBezTo>
                  <a:cubicBezTo>
                    <a:pt x="1515762" y="5248"/>
                    <a:pt x="1675027" y="765876"/>
                    <a:pt x="1779373" y="848254"/>
                  </a:cubicBezTo>
                  <a:cubicBezTo>
                    <a:pt x="1883719" y="930632"/>
                    <a:pt x="1942757" y="570913"/>
                    <a:pt x="2010033" y="502264"/>
                  </a:cubicBezTo>
                  <a:cubicBezTo>
                    <a:pt x="2077309" y="433615"/>
                    <a:pt x="2099276" y="447346"/>
                    <a:pt x="2183027" y="436362"/>
                  </a:cubicBezTo>
                  <a:cubicBezTo>
                    <a:pt x="2266778" y="425378"/>
                    <a:pt x="2389659" y="430870"/>
                    <a:pt x="2512541" y="436362"/>
                  </a:cubicBezTo>
                </a:path>
              </a:pathLst>
            </a:custGeom>
            <a:noFill/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48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80" name="Group 79"/>
            <p:cNvGrpSpPr/>
            <p:nvPr/>
          </p:nvGrpSpPr>
          <p:grpSpPr>
            <a:xfrm>
              <a:off x="2657493" y="4278604"/>
              <a:ext cx="1565784" cy="446735"/>
              <a:chOff x="8043450" y="5162851"/>
              <a:chExt cx="1565784" cy="446735"/>
            </a:xfrm>
          </p:grpSpPr>
          <p:sp>
            <p:nvSpPr>
              <p:cNvPr id="81" name="Rectangle 80"/>
              <p:cNvSpPr/>
              <p:nvPr/>
            </p:nvSpPr>
            <p:spPr>
              <a:xfrm>
                <a:off x="8043450" y="5184367"/>
                <a:ext cx="1565784" cy="425219"/>
              </a:xfrm>
              <a:prstGeom prst="rect">
                <a:avLst/>
              </a:prstGeom>
              <a:solidFill>
                <a:srgbClr val="FEB517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 baseline="-25000" dirty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2" name="Rectangle 81"/>
                  <p:cNvSpPr/>
                  <p:nvPr/>
                </p:nvSpPr>
                <p:spPr>
                  <a:xfrm>
                    <a:off x="8201034" y="5162851"/>
                    <a:ext cx="1041028" cy="446212"/>
                  </a:xfrm>
                  <a:prstGeom prst="rect">
                    <a:avLst/>
                  </a:prstGeom>
                  <a:ln w="19050">
                    <a:noFill/>
                  </a:ln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a:rPr lang="en-US" sz="288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𝑄</m:t>
                          </m:r>
                          <m:r>
                            <a:rPr lang="en-US" sz="288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(</m:t>
                          </m:r>
                          <m:r>
                            <a:rPr lang="en-US" sz="288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𝑧</m:t>
                          </m:r>
                          <m:r>
                            <a:rPr lang="en-US" sz="288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|</m:t>
                          </m:r>
                          <m:r>
                            <a:rPr lang="en-US" sz="288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𝐵</m:t>
                          </m:r>
                          <m:r>
                            <a:rPr lang="en-US" sz="288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)</m:t>
                          </m:r>
                        </m:oMath>
                      </m:oMathPara>
                    </a14:m>
                    <a:endParaRPr lang="en-US" sz="2880" dirty="0">
                      <a:latin typeface="Calibri" charset="0"/>
                      <a:ea typeface="Calibri" charset="0"/>
                      <a:cs typeface="Calibri" charset="0"/>
                    </a:endParaRPr>
                  </a:p>
                </p:txBody>
              </p:sp>
            </mc:Choice>
            <mc:Fallback xmlns="">
              <p:sp>
                <p:nvSpPr>
                  <p:cNvPr id="82" name="Rectangle 81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201034" y="5162851"/>
                    <a:ext cx="1041027" cy="461599"/>
                  </a:xfrm>
                  <a:prstGeom prst="rect">
                    <a:avLst/>
                  </a:prstGeom>
                  <a:blipFill rotWithShape="0">
                    <a:blip r:embed="rId10"/>
                    <a:stretch>
                      <a:fillRect l="-4828" r="-31724" b="-17105"/>
                    </a:stretch>
                  </a:blipFill>
                  <a:ln w="19050">
                    <a:noFill/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83" name="Straight Arrow Connector 82"/>
            <p:cNvCxnSpPr>
              <a:stCxn id="47" idx="1"/>
              <a:endCxn id="81" idx="3"/>
            </p:cNvCxnSpPr>
            <p:nvPr/>
          </p:nvCxnSpPr>
          <p:spPr>
            <a:xfrm flipH="1" flipV="1">
              <a:off x="4223277" y="4512729"/>
              <a:ext cx="1040421" cy="13652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5" name="Straight Arrow Connector 84"/>
          <p:cNvCxnSpPr/>
          <p:nvPr/>
        </p:nvCxnSpPr>
        <p:spPr>
          <a:xfrm>
            <a:off x="4983169" y="4286410"/>
            <a:ext cx="639533" cy="2664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Box 85"/>
          <p:cNvSpPr txBox="1"/>
          <p:nvPr/>
        </p:nvSpPr>
        <p:spPr>
          <a:xfrm>
            <a:off x="1185062" y="7737157"/>
            <a:ext cx="1344533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c.f. </a:t>
            </a:r>
            <a:r>
              <a:rPr lang="en-US" sz="2600" dirty="0" err="1">
                <a:latin typeface="Calibri" charset="0"/>
                <a:ea typeface="Calibri" charset="0"/>
                <a:cs typeface="Calibri" charset="0"/>
              </a:rPr>
              <a:t>Kingma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 and Welling. </a:t>
            </a:r>
            <a:r>
              <a:rPr lang="en-US" sz="2600" b="1" i="1" dirty="0">
                <a:latin typeface="Calibri" charset="0"/>
                <a:ea typeface="Calibri" charset="0"/>
                <a:cs typeface="Calibri" charset="0"/>
              </a:rPr>
              <a:t>VAE.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 In </a:t>
            </a:r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ICLR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,</a:t>
            </a:r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2014.     Larsen et al. </a:t>
            </a:r>
            <a:r>
              <a:rPr lang="en-US" sz="2600" b="1" i="1" dirty="0">
                <a:latin typeface="Calibri" charset="0"/>
                <a:ea typeface="Calibri" charset="0"/>
                <a:cs typeface="Calibri" charset="0"/>
              </a:rPr>
              <a:t>VAE-GAN</a:t>
            </a:r>
            <a:r>
              <a:rPr lang="en-US" sz="2600" b="1" dirty="0">
                <a:latin typeface="Calibri" charset="0"/>
                <a:ea typeface="Calibri" charset="0"/>
                <a:cs typeface="Calibri" charset="0"/>
              </a:rPr>
              <a:t>.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 In </a:t>
            </a:r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ICML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, 2016.</a:t>
            </a:r>
          </a:p>
        </p:txBody>
      </p:sp>
      <p:sp>
        <p:nvSpPr>
          <p:cNvPr id="95" name="Rectangle 94"/>
          <p:cNvSpPr/>
          <p:nvPr/>
        </p:nvSpPr>
        <p:spPr>
          <a:xfrm>
            <a:off x="407487" y="6500580"/>
            <a:ext cx="3686071" cy="85706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Check latent distribution</a:t>
            </a: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rPr>
              <a:t>(c.f. VAE, VAE-GAN)</a:t>
            </a:r>
          </a:p>
        </p:txBody>
      </p:sp>
      <p:sp>
        <p:nvSpPr>
          <p:cNvPr id="71" name="Title 1"/>
          <p:cNvSpPr>
            <a:spLocks noGrp="1"/>
          </p:cNvSpPr>
          <p:nvPr>
            <p:ph type="title"/>
          </p:nvPr>
        </p:nvSpPr>
        <p:spPr>
          <a:xfrm>
            <a:off x="1005840" y="148231"/>
            <a:ext cx="12618720" cy="849066"/>
          </a:xfrm>
        </p:spPr>
        <p:txBody>
          <a:bodyPr>
            <a:normAutofit/>
          </a:bodyPr>
          <a:lstStyle/>
          <a:p>
            <a:pPr algn="ctr"/>
            <a:r>
              <a:rPr lang="en-US" sz="4560" dirty="0">
                <a:latin typeface="Calibri" charset="0"/>
                <a:ea typeface="Calibri" charset="0"/>
                <a:cs typeface="Calibri" charset="0"/>
              </a:rPr>
              <a:t>Encouraging Invertibility (II)</a:t>
            </a:r>
          </a:p>
        </p:txBody>
      </p:sp>
      <p:pic>
        <p:nvPicPr>
          <p:cNvPr id="74" name="Picture 7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75255" y="1478869"/>
            <a:ext cx="1898293" cy="1898294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grpSp>
        <p:nvGrpSpPr>
          <p:cNvPr id="76" name="Group 75"/>
          <p:cNvGrpSpPr/>
          <p:nvPr/>
        </p:nvGrpSpPr>
        <p:grpSpPr>
          <a:xfrm>
            <a:off x="4971104" y="2107211"/>
            <a:ext cx="2789068" cy="2507489"/>
            <a:chOff x="4213222" y="1934001"/>
            <a:chExt cx="2324223" cy="2089574"/>
          </a:xfrm>
        </p:grpSpPr>
        <p:grpSp>
          <p:nvGrpSpPr>
            <p:cNvPr id="77" name="Group 76"/>
            <p:cNvGrpSpPr/>
            <p:nvPr/>
          </p:nvGrpSpPr>
          <p:grpSpPr>
            <a:xfrm>
              <a:off x="4746166" y="1934001"/>
              <a:ext cx="1791279" cy="2089574"/>
              <a:chOff x="3769517" y="2716114"/>
              <a:chExt cx="829406" cy="967524"/>
            </a:xfrm>
          </p:grpSpPr>
          <p:grpSp>
            <p:nvGrpSpPr>
              <p:cNvPr id="97" name="Group 96"/>
              <p:cNvGrpSpPr/>
              <p:nvPr/>
            </p:nvGrpSpPr>
            <p:grpSpPr>
              <a:xfrm>
                <a:off x="3769517" y="2718170"/>
                <a:ext cx="470354" cy="965468"/>
                <a:chOff x="2933276" y="5489974"/>
                <a:chExt cx="470354" cy="965468"/>
              </a:xfrm>
            </p:grpSpPr>
            <p:sp>
              <p:nvSpPr>
                <p:cNvPr id="101" name="Rectangle 100"/>
                <p:cNvSpPr/>
                <p:nvPr/>
              </p:nvSpPr>
              <p:spPr>
                <a:xfrm>
                  <a:off x="2933276" y="5489974"/>
                  <a:ext cx="116943" cy="965468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02" name="Rectangle 101"/>
                <p:cNvSpPr/>
                <p:nvPr/>
              </p:nvSpPr>
              <p:spPr>
                <a:xfrm>
                  <a:off x="3109981" y="5606948"/>
                  <a:ext cx="116943" cy="73152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03" name="Rectangle 102"/>
                <p:cNvSpPr/>
                <p:nvPr/>
              </p:nvSpPr>
              <p:spPr>
                <a:xfrm>
                  <a:off x="3286687" y="5698388"/>
                  <a:ext cx="116943" cy="54864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p:grpSp>
          <p:sp>
            <p:nvSpPr>
              <p:cNvPr id="98" name="Rectangle 97"/>
              <p:cNvSpPr/>
              <p:nvPr/>
            </p:nvSpPr>
            <p:spPr>
              <a:xfrm>
                <a:off x="4481980" y="2716114"/>
                <a:ext cx="116943" cy="965468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296219" y="2833088"/>
                <a:ext cx="116943" cy="73152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4006623" y="3021724"/>
                <a:ext cx="355807" cy="354248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 baseline="-25000" dirty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p:grpSp>
        <p:cxnSp>
          <p:nvCxnSpPr>
            <p:cNvPr id="78" name="Straight Arrow Connector 77"/>
            <p:cNvCxnSpPr/>
            <p:nvPr/>
          </p:nvCxnSpPr>
          <p:spPr>
            <a:xfrm>
              <a:off x="4213222" y="2210041"/>
              <a:ext cx="532944" cy="222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6" name="Rectangle 95"/>
                <p:cNvSpPr/>
                <p:nvPr/>
              </p:nvSpPr>
              <p:spPr>
                <a:xfrm>
                  <a:off x="5402766" y="2622626"/>
                  <a:ext cx="479402" cy="692497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48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𝐺</m:t>
                        </m:r>
                      </m:oMath>
                    </m:oMathPara>
                  </a14:m>
                  <a:endParaRPr lang="en-US" sz="48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61" name="Rectangle 16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02766" y="2622626"/>
                  <a:ext cx="479402" cy="707887"/>
                </a:xfrm>
                <a:prstGeom prst="rect">
                  <a:avLst/>
                </a:prstGeom>
                <a:blipFill rotWithShape="0">
                  <a:blip r:embed="rId5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04" name="Group 103"/>
          <p:cNvGrpSpPr/>
          <p:nvPr/>
        </p:nvGrpSpPr>
        <p:grpSpPr>
          <a:xfrm>
            <a:off x="839283" y="3566715"/>
            <a:ext cx="1613002" cy="535531"/>
            <a:chOff x="227780" y="4602428"/>
            <a:chExt cx="1344168" cy="446276"/>
          </a:xfrm>
        </p:grpSpPr>
        <p:sp>
          <p:nvSpPr>
            <p:cNvPr id="105" name="Rectangle 104"/>
            <p:cNvSpPr/>
            <p:nvPr/>
          </p:nvSpPr>
          <p:spPr>
            <a:xfrm>
              <a:off x="227780" y="4618376"/>
              <a:ext cx="1344168" cy="429768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6" name="Rectangle 105"/>
                <p:cNvSpPr/>
                <p:nvPr/>
              </p:nvSpPr>
              <p:spPr>
                <a:xfrm>
                  <a:off x="466546" y="4602428"/>
                  <a:ext cx="866636" cy="446276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𝑁</m:t>
                        </m:r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(</m:t>
                        </m:r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)</m:t>
                        </m:r>
                      </m:oMath>
                    </m:oMathPara>
                  </a14:m>
                  <a:endParaRPr lang="en-US" sz="288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06" name="Rectangle 105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0895" y="4602428"/>
                  <a:ext cx="897938" cy="461665"/>
                </a:xfrm>
                <a:prstGeom prst="rect">
                  <a:avLst/>
                </a:prstGeom>
                <a:blipFill rotWithShape="0">
                  <a:blip r:embed="rId12"/>
                  <a:stretch>
                    <a:fillRect l="-676" b="-18667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0" name="Group 9"/>
          <p:cNvGrpSpPr/>
          <p:nvPr/>
        </p:nvGrpSpPr>
        <p:grpSpPr>
          <a:xfrm>
            <a:off x="1645785" y="4101572"/>
            <a:ext cx="1896028" cy="1979290"/>
            <a:chOff x="1371487" y="3417977"/>
            <a:chExt cx="1580023" cy="1649408"/>
          </a:xfrm>
        </p:grpSpPr>
        <p:grpSp>
          <p:nvGrpSpPr>
            <p:cNvPr id="90" name="Group 89"/>
            <p:cNvGrpSpPr/>
            <p:nvPr/>
          </p:nvGrpSpPr>
          <p:grpSpPr>
            <a:xfrm>
              <a:off x="1564934" y="4002480"/>
              <a:ext cx="925797" cy="533743"/>
              <a:chOff x="9213823" y="5883613"/>
              <a:chExt cx="925797" cy="873656"/>
            </a:xfrm>
          </p:grpSpPr>
          <p:sp>
            <p:nvSpPr>
              <p:cNvPr id="93" name="Rectangle 92"/>
              <p:cNvSpPr/>
              <p:nvPr/>
            </p:nvSpPr>
            <p:spPr>
              <a:xfrm>
                <a:off x="9213823" y="5904906"/>
                <a:ext cx="914400" cy="852363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 dirty="0">
                  <a:solidFill>
                    <a:schemeClr val="bg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4" name="Rectangle 93"/>
                  <p:cNvSpPr/>
                  <p:nvPr/>
                </p:nvSpPr>
                <p:spPr>
                  <a:xfrm>
                    <a:off x="9242982" y="5883613"/>
                    <a:ext cx="896638" cy="831243"/>
                  </a:xfrm>
                  <a:prstGeom prst="rect">
                    <a:avLst/>
                  </a:prstGeom>
                  <a:ln w="19050">
                    <a:noFill/>
                  </a:ln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a:rPr lang="en-US" sz="336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𝐾𝐿</m:t>
                          </m:r>
                        </m:oMath>
                      </m:oMathPara>
                    </a14:m>
                    <a:endParaRPr lang="en-US" sz="3360" dirty="0">
                      <a:latin typeface="Calibri" charset="0"/>
                      <a:ea typeface="Calibri" charset="0"/>
                      <a:cs typeface="Calibri" charset="0"/>
                    </a:endParaRPr>
                  </a:p>
                </p:txBody>
              </p:sp>
            </mc:Choice>
            <mc:Fallback xmlns="">
              <p:sp>
                <p:nvSpPr>
                  <p:cNvPr id="94" name="Rectangle 93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242982" y="5883613"/>
                    <a:ext cx="896638" cy="856430"/>
                  </a:xfrm>
                  <a:prstGeom prst="rect">
                    <a:avLst/>
                  </a:prstGeom>
                  <a:blipFill rotWithShape="0">
                    <a:blip r:embed="rId13"/>
                    <a:stretch>
                      <a:fillRect/>
                    </a:stretch>
                  </a:blipFill>
                  <a:ln w="19050">
                    <a:noFill/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107" name="Curved Connector 106"/>
            <p:cNvCxnSpPr>
              <a:stCxn id="81" idx="1"/>
              <a:endCxn id="93" idx="2"/>
            </p:cNvCxnSpPr>
            <p:nvPr/>
          </p:nvCxnSpPr>
          <p:spPr>
            <a:xfrm rot="10800000">
              <a:off x="2022135" y="4536224"/>
              <a:ext cx="929375" cy="531161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Curved Connector 107"/>
            <p:cNvCxnSpPr>
              <a:stCxn id="105" idx="2"/>
              <a:endCxn id="93" idx="0"/>
            </p:cNvCxnSpPr>
            <p:nvPr/>
          </p:nvCxnSpPr>
          <p:spPr>
            <a:xfrm rot="16200000" flipH="1">
              <a:off x="1398055" y="3391409"/>
              <a:ext cx="597511" cy="650647"/>
            </a:xfrm>
            <a:prstGeom prst="curvedConnector3">
              <a:avLst>
                <a:gd name="adj1" fmla="val 50000"/>
              </a:avLst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9" name="Curved Connector 108"/>
          <p:cNvCxnSpPr/>
          <p:nvPr/>
        </p:nvCxnSpPr>
        <p:spPr>
          <a:xfrm rot="10800000">
            <a:off x="4259580" y="4458929"/>
            <a:ext cx="1926814" cy="1638317"/>
          </a:xfrm>
          <a:prstGeom prst="curvedConnector2">
            <a:avLst/>
          </a:prstGeom>
          <a:ln w="19050">
            <a:solidFill>
              <a:schemeClr val="tx1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09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/>
      <p:bldP spid="95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59"/>
          <p:cNvGrpSpPr/>
          <p:nvPr/>
        </p:nvGrpSpPr>
        <p:grpSpPr>
          <a:xfrm>
            <a:off x="8405787" y="5150791"/>
            <a:ext cx="2079335" cy="2388287"/>
            <a:chOff x="7783349" y="786184"/>
            <a:chExt cx="1732779" cy="1990240"/>
          </a:xfrm>
        </p:grpSpPr>
        <p:pic>
          <p:nvPicPr>
            <p:cNvPr id="72" name="Picture 7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820664" y="786184"/>
              <a:ext cx="1581911" cy="1581912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sp>
          <p:nvSpPr>
            <p:cNvPr id="73" name="Rectangle 72"/>
            <p:cNvSpPr/>
            <p:nvPr/>
          </p:nvSpPr>
          <p:spPr>
            <a:xfrm>
              <a:off x="7783349" y="2366055"/>
              <a:ext cx="1732779" cy="410369"/>
            </a:xfrm>
            <a:prstGeom prst="rect">
              <a:avLst/>
            </a:prstGeom>
            <a:ln w="19050">
              <a:noFill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sz="2600" dirty="0">
                  <a:latin typeface="Calibri" charset="0"/>
                  <a:ea typeface="Calibri" charset="0"/>
                  <a:cs typeface="Calibri" charset="0"/>
                </a:rPr>
                <a:t>Ground truth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7760171" y="2413032"/>
            <a:ext cx="2544623" cy="1895848"/>
            <a:chOff x="6537445" y="2188852"/>
            <a:chExt cx="2120519" cy="1579873"/>
          </a:xfrm>
        </p:grpSpPr>
        <p:sp>
          <p:nvSpPr>
            <p:cNvPr id="147" name="Rectangle 146"/>
            <p:cNvSpPr/>
            <p:nvPr/>
          </p:nvSpPr>
          <p:spPr>
            <a:xfrm>
              <a:off x="7078090" y="2188852"/>
              <a:ext cx="1579874" cy="1579873"/>
            </a:xfrm>
            <a:prstGeom prst="rect">
              <a:avLst/>
            </a:prstGeom>
            <a:solidFill>
              <a:srgbClr val="FEB517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150" name="Straight Arrow Connector 149"/>
            <p:cNvCxnSpPr/>
            <p:nvPr/>
          </p:nvCxnSpPr>
          <p:spPr>
            <a:xfrm>
              <a:off x="6537445" y="2976568"/>
              <a:ext cx="540226" cy="222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7" name="TextBox 156"/>
                <p:cNvSpPr txBox="1"/>
                <p:nvPr/>
              </p:nvSpPr>
              <p:spPr>
                <a:xfrm>
                  <a:off x="7531283" y="2694255"/>
                  <a:ext cx="673489" cy="569013"/>
                </a:xfrm>
                <a:prstGeom prst="rect">
                  <a:avLst/>
                </a:prstGeom>
                <a:noFill/>
                <a:ln w="19050">
                  <a:noFill/>
                </a:ln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acc>
                          <m:accPr>
                            <m:chr m:val="̂"/>
                            <m:ctrlPr>
                              <a:rPr lang="en-US" sz="432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accPr>
                          <m:e>
                            <m:r>
                              <a:rPr lang="en-US" sz="432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𝐵</m:t>
                            </m:r>
                          </m:e>
                        </m:acc>
                      </m:oMath>
                    </m:oMathPara>
                  </a14:m>
                  <a:endParaRPr lang="en-US" sz="432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57" name="TextBox 15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31283" y="2694255"/>
                  <a:ext cx="673489" cy="569067"/>
                </a:xfrm>
                <a:prstGeom prst="rect">
                  <a:avLst/>
                </a:prstGeom>
                <a:blipFill rotWithShape="0">
                  <a:blip r:embed="rId6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8" name="Group 57"/>
          <p:cNvGrpSpPr/>
          <p:nvPr/>
        </p:nvGrpSpPr>
        <p:grpSpPr>
          <a:xfrm>
            <a:off x="6186394" y="5098252"/>
            <a:ext cx="2266615" cy="1989512"/>
            <a:chOff x="5225964" y="4426535"/>
            <a:chExt cx="1888846" cy="1657927"/>
          </a:xfrm>
        </p:grpSpPr>
        <p:grpSp>
          <p:nvGrpSpPr>
            <p:cNvPr id="20" name="Group 19"/>
            <p:cNvGrpSpPr/>
            <p:nvPr/>
          </p:nvGrpSpPr>
          <p:grpSpPr>
            <a:xfrm>
              <a:off x="5225964" y="4426535"/>
              <a:ext cx="960750" cy="1657927"/>
              <a:chOff x="5127798" y="3989837"/>
              <a:chExt cx="960750" cy="1657927"/>
            </a:xfrm>
          </p:grpSpPr>
          <p:grpSp>
            <p:nvGrpSpPr>
              <p:cNvPr id="40" name="Group 39"/>
              <p:cNvGrpSpPr/>
              <p:nvPr/>
            </p:nvGrpSpPr>
            <p:grpSpPr>
              <a:xfrm rot="10800000">
                <a:off x="5127798" y="3989837"/>
                <a:ext cx="960750" cy="1657927"/>
                <a:chOff x="6647822" y="4355225"/>
                <a:chExt cx="960750" cy="1948705"/>
              </a:xfrm>
            </p:grpSpPr>
            <p:sp>
              <p:nvSpPr>
                <p:cNvPr id="47" name="Rectangle 46"/>
                <p:cNvSpPr/>
                <p:nvPr/>
              </p:nvSpPr>
              <p:spPr>
                <a:xfrm rot="10800000">
                  <a:off x="7372534" y="4771739"/>
                  <a:ext cx="236038" cy="1107377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8" name="Rectangle 47"/>
                <p:cNvSpPr/>
                <p:nvPr/>
              </p:nvSpPr>
              <p:spPr>
                <a:xfrm rot="10800000">
                  <a:off x="6647822" y="4355225"/>
                  <a:ext cx="236038" cy="1948705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9" name="Rectangle 48"/>
                <p:cNvSpPr/>
                <p:nvPr/>
              </p:nvSpPr>
              <p:spPr>
                <a:xfrm rot="10800000">
                  <a:off x="7022763" y="4591326"/>
                  <a:ext cx="236038" cy="1476503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p:grpSp>
          <p:grpSp>
            <p:nvGrpSpPr>
              <p:cNvPr id="44" name="Group 43"/>
              <p:cNvGrpSpPr/>
              <p:nvPr/>
            </p:nvGrpSpPr>
            <p:grpSpPr>
              <a:xfrm>
                <a:off x="5261099" y="4538878"/>
                <a:ext cx="718162" cy="569386"/>
                <a:chOff x="19094257" y="9316022"/>
                <a:chExt cx="566933" cy="53280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19094257" y="9346273"/>
                  <a:ext cx="566933" cy="491351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 baseline="-2500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6" name="Rectangle 45"/>
                    <p:cNvSpPr/>
                    <p:nvPr/>
                  </p:nvSpPr>
                  <p:spPr>
                    <a:xfrm>
                      <a:off x="19145390" y="9316022"/>
                      <a:ext cx="474727" cy="532804"/>
                    </a:xfrm>
                    <a:prstGeom prst="rect">
                      <a:avLst/>
                    </a:prstGeom>
                    <a:ln w="19050">
                      <a:noFill/>
                    </a:ln>
                  </p:spPr>
                  <p:txBody>
                    <a:bodyPr wrap="square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384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𝐸</m:t>
                            </m:r>
                          </m:oMath>
                        </m:oMathPara>
                      </a14:m>
                      <a:endParaRPr lang="en-US" sz="384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p:txBody>
                </p:sp>
              </mc:Choice>
              <mc:Fallback xmlns="">
                <p:sp>
                  <p:nvSpPr>
                    <p:cNvPr id="46" name="Rectangle 45"/>
                    <p:cNvSpPr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19145390" y="9316022"/>
                      <a:ext cx="474727" cy="547204"/>
                    </a:xfrm>
                    <a:prstGeom prst="rect">
                      <a:avLst/>
                    </a:prstGeom>
                    <a:blipFill rotWithShape="0">
                      <a:blip r:embed="rId7"/>
                      <a:stretch>
                        <a:fillRect/>
                      </a:stretch>
                    </a:blipFill>
                    <a:ln w="19050">
                      <a:noFill/>
                    </a:ln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</p:grpSp>
        <p:cxnSp>
          <p:nvCxnSpPr>
            <p:cNvPr id="24" name="Curved Connector 23"/>
            <p:cNvCxnSpPr>
              <a:endCxn id="48" idx="3"/>
            </p:cNvCxnSpPr>
            <p:nvPr/>
          </p:nvCxnSpPr>
          <p:spPr>
            <a:xfrm rot="10800000">
              <a:off x="6186715" y="5255499"/>
              <a:ext cx="928095" cy="4756"/>
            </a:xfrm>
            <a:prstGeom prst="curvedConnector3">
              <a:avLst>
                <a:gd name="adj1" fmla="val 50000"/>
              </a:avLst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/>
          <p:cNvGrpSpPr/>
          <p:nvPr/>
        </p:nvGrpSpPr>
        <p:grpSpPr>
          <a:xfrm>
            <a:off x="3541808" y="3997327"/>
            <a:ext cx="1435544" cy="461665"/>
            <a:chOff x="4025230" y="4071984"/>
            <a:chExt cx="1196287" cy="384721"/>
          </a:xfrm>
        </p:grpSpPr>
        <p:sp>
          <p:nvSpPr>
            <p:cNvPr id="61" name="Rectangle 60"/>
            <p:cNvSpPr/>
            <p:nvPr/>
          </p:nvSpPr>
          <p:spPr>
            <a:xfrm>
              <a:off x="4025230" y="4134053"/>
              <a:ext cx="1196287" cy="322598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2" name="Rectangle 61"/>
                <p:cNvSpPr/>
                <p:nvPr/>
              </p:nvSpPr>
              <p:spPr>
                <a:xfrm>
                  <a:off x="4500133" y="4071984"/>
                  <a:ext cx="339943" cy="384721"/>
                </a:xfrm>
                <a:prstGeom prst="rect">
                  <a:avLst/>
                </a:prstGeom>
                <a:noFill/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24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</m:oMath>
                    </m:oMathPara>
                  </a14:m>
                  <a:endParaRPr lang="en-US" sz="24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62" name="Rectangle 6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485022" y="4071984"/>
                  <a:ext cx="370166" cy="400112"/>
                </a:xfrm>
                <a:prstGeom prst="rect">
                  <a:avLst/>
                </a:prstGeom>
                <a:blipFill rotWithShape="0">
                  <a:blip r:embed="rId9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85" name="Straight Arrow Connector 84"/>
          <p:cNvCxnSpPr/>
          <p:nvPr/>
        </p:nvCxnSpPr>
        <p:spPr>
          <a:xfrm>
            <a:off x="4983169" y="4286410"/>
            <a:ext cx="639533" cy="2664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itle 1"/>
          <p:cNvSpPr>
            <a:spLocks noGrp="1"/>
          </p:cNvSpPr>
          <p:nvPr>
            <p:ph type="title"/>
          </p:nvPr>
        </p:nvSpPr>
        <p:spPr>
          <a:xfrm>
            <a:off x="1005840" y="148231"/>
            <a:ext cx="12618720" cy="849066"/>
          </a:xfrm>
        </p:spPr>
        <p:txBody>
          <a:bodyPr>
            <a:normAutofit/>
          </a:bodyPr>
          <a:lstStyle/>
          <a:p>
            <a:pPr algn="ctr"/>
            <a:r>
              <a:rPr lang="en-US" sz="4560" dirty="0">
                <a:latin typeface="Calibri" charset="0"/>
                <a:ea typeface="Calibri" charset="0"/>
                <a:cs typeface="Calibri" charset="0"/>
              </a:rPr>
              <a:t>Encouraging Invertibility (II)</a:t>
            </a:r>
          </a:p>
        </p:txBody>
      </p:sp>
      <p:pic>
        <p:nvPicPr>
          <p:cNvPr id="74" name="Picture 7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75255" y="1478869"/>
            <a:ext cx="1898293" cy="1898294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grpSp>
        <p:nvGrpSpPr>
          <p:cNvPr id="76" name="Group 75"/>
          <p:cNvGrpSpPr/>
          <p:nvPr/>
        </p:nvGrpSpPr>
        <p:grpSpPr>
          <a:xfrm>
            <a:off x="4971104" y="2107211"/>
            <a:ext cx="2789068" cy="2507489"/>
            <a:chOff x="4213222" y="1934001"/>
            <a:chExt cx="2324223" cy="2089574"/>
          </a:xfrm>
        </p:grpSpPr>
        <p:grpSp>
          <p:nvGrpSpPr>
            <p:cNvPr id="77" name="Group 76"/>
            <p:cNvGrpSpPr/>
            <p:nvPr/>
          </p:nvGrpSpPr>
          <p:grpSpPr>
            <a:xfrm>
              <a:off x="4746166" y="1934001"/>
              <a:ext cx="1791279" cy="2089574"/>
              <a:chOff x="3769517" y="2716114"/>
              <a:chExt cx="829406" cy="967524"/>
            </a:xfrm>
          </p:grpSpPr>
          <p:grpSp>
            <p:nvGrpSpPr>
              <p:cNvPr id="97" name="Group 96"/>
              <p:cNvGrpSpPr/>
              <p:nvPr/>
            </p:nvGrpSpPr>
            <p:grpSpPr>
              <a:xfrm>
                <a:off x="3769517" y="2718170"/>
                <a:ext cx="470354" cy="965468"/>
                <a:chOff x="2933276" y="5489974"/>
                <a:chExt cx="470354" cy="965468"/>
              </a:xfrm>
            </p:grpSpPr>
            <p:sp>
              <p:nvSpPr>
                <p:cNvPr id="101" name="Rectangle 100"/>
                <p:cNvSpPr/>
                <p:nvPr/>
              </p:nvSpPr>
              <p:spPr>
                <a:xfrm>
                  <a:off x="2933276" y="5489974"/>
                  <a:ext cx="116943" cy="965468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02" name="Rectangle 101"/>
                <p:cNvSpPr/>
                <p:nvPr/>
              </p:nvSpPr>
              <p:spPr>
                <a:xfrm>
                  <a:off x="3109981" y="5606948"/>
                  <a:ext cx="116943" cy="73152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103" name="Rectangle 102"/>
                <p:cNvSpPr/>
                <p:nvPr/>
              </p:nvSpPr>
              <p:spPr>
                <a:xfrm>
                  <a:off x="3286687" y="5698388"/>
                  <a:ext cx="116943" cy="54864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336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p:grpSp>
          <p:sp>
            <p:nvSpPr>
              <p:cNvPr id="98" name="Rectangle 97"/>
              <p:cNvSpPr/>
              <p:nvPr/>
            </p:nvSpPr>
            <p:spPr>
              <a:xfrm>
                <a:off x="4481980" y="2716114"/>
                <a:ext cx="116943" cy="965468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296219" y="2833088"/>
                <a:ext cx="116943" cy="73152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4006623" y="3021724"/>
                <a:ext cx="355807" cy="354248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360" baseline="-25000" dirty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p:grpSp>
        <p:cxnSp>
          <p:nvCxnSpPr>
            <p:cNvPr id="78" name="Straight Arrow Connector 77"/>
            <p:cNvCxnSpPr/>
            <p:nvPr/>
          </p:nvCxnSpPr>
          <p:spPr>
            <a:xfrm>
              <a:off x="4213222" y="2210041"/>
              <a:ext cx="532944" cy="222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6" name="Rectangle 95"/>
                <p:cNvSpPr/>
                <p:nvPr/>
              </p:nvSpPr>
              <p:spPr>
                <a:xfrm>
                  <a:off x="5402766" y="2622626"/>
                  <a:ext cx="479402" cy="692497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48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𝐺</m:t>
                        </m:r>
                      </m:oMath>
                    </m:oMathPara>
                  </a14:m>
                  <a:endParaRPr lang="en-US" sz="48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61" name="Rectangle 16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02766" y="2622626"/>
                  <a:ext cx="479402" cy="707887"/>
                </a:xfrm>
                <a:prstGeom prst="rect">
                  <a:avLst/>
                </a:prstGeom>
                <a:blipFill rotWithShape="0">
                  <a:blip r:embed="rId11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04" name="Group 103"/>
          <p:cNvGrpSpPr/>
          <p:nvPr/>
        </p:nvGrpSpPr>
        <p:grpSpPr>
          <a:xfrm>
            <a:off x="839283" y="3566715"/>
            <a:ext cx="1613002" cy="535531"/>
            <a:chOff x="227780" y="4602428"/>
            <a:chExt cx="1344168" cy="446276"/>
          </a:xfrm>
        </p:grpSpPr>
        <p:sp>
          <p:nvSpPr>
            <p:cNvPr id="105" name="Rectangle 104"/>
            <p:cNvSpPr/>
            <p:nvPr/>
          </p:nvSpPr>
          <p:spPr>
            <a:xfrm>
              <a:off x="227780" y="4618376"/>
              <a:ext cx="1344168" cy="429768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36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6" name="Rectangle 105"/>
                <p:cNvSpPr/>
                <p:nvPr/>
              </p:nvSpPr>
              <p:spPr>
                <a:xfrm>
                  <a:off x="466546" y="4602428"/>
                  <a:ext cx="866636" cy="446276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𝑁</m:t>
                        </m:r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(</m:t>
                        </m:r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  <m:r>
                          <a:rPr lang="en-US" sz="288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)</m:t>
                        </m:r>
                      </m:oMath>
                    </m:oMathPara>
                  </a14:m>
                  <a:endParaRPr lang="en-US" sz="288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06" name="Rectangle 105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0895" y="4602428"/>
                  <a:ext cx="897938" cy="461665"/>
                </a:xfrm>
                <a:prstGeom prst="rect">
                  <a:avLst/>
                </a:prstGeom>
                <a:blipFill rotWithShape="0">
                  <a:blip r:embed="rId12"/>
                  <a:stretch>
                    <a:fillRect l="-676" b="-18667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63" name="Freeform 62"/>
          <p:cNvSpPr/>
          <p:nvPr/>
        </p:nvSpPr>
        <p:spPr>
          <a:xfrm rot="1025581">
            <a:off x="2453230" y="4001824"/>
            <a:ext cx="1109804" cy="225953"/>
          </a:xfrm>
          <a:custGeom>
            <a:avLst/>
            <a:gdLst>
              <a:gd name="connsiteX0" fmla="*/ 0 w 2512541"/>
              <a:gd name="connsiteY0" fmla="*/ 428124 h 864729"/>
              <a:gd name="connsiteX1" fmla="*/ 197709 w 2512541"/>
              <a:gd name="connsiteY1" fmla="*/ 436362 h 864729"/>
              <a:gd name="connsiteX2" fmla="*/ 403654 w 2512541"/>
              <a:gd name="connsiteY2" fmla="*/ 436362 h 864729"/>
              <a:gd name="connsiteX3" fmla="*/ 601363 w 2512541"/>
              <a:gd name="connsiteY3" fmla="*/ 7994 h 864729"/>
              <a:gd name="connsiteX4" fmla="*/ 988541 w 2512541"/>
              <a:gd name="connsiteY4" fmla="*/ 864729 h 864729"/>
              <a:gd name="connsiteX5" fmla="*/ 1383957 w 2512541"/>
              <a:gd name="connsiteY5" fmla="*/ 7994 h 864729"/>
              <a:gd name="connsiteX6" fmla="*/ 1779373 w 2512541"/>
              <a:gd name="connsiteY6" fmla="*/ 848254 h 864729"/>
              <a:gd name="connsiteX7" fmla="*/ 2010033 w 2512541"/>
              <a:gd name="connsiteY7" fmla="*/ 502264 h 864729"/>
              <a:gd name="connsiteX8" fmla="*/ 2183027 w 2512541"/>
              <a:gd name="connsiteY8" fmla="*/ 436362 h 864729"/>
              <a:gd name="connsiteX9" fmla="*/ 2512541 w 2512541"/>
              <a:gd name="connsiteY9" fmla="*/ 436362 h 864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12541" h="864729">
                <a:moveTo>
                  <a:pt x="0" y="428124"/>
                </a:moveTo>
                <a:cubicBezTo>
                  <a:pt x="65216" y="431556"/>
                  <a:pt x="130433" y="434989"/>
                  <a:pt x="197709" y="436362"/>
                </a:cubicBezTo>
                <a:cubicBezTo>
                  <a:pt x="264985" y="437735"/>
                  <a:pt x="336378" y="507757"/>
                  <a:pt x="403654" y="436362"/>
                </a:cubicBezTo>
                <a:cubicBezTo>
                  <a:pt x="470930" y="364967"/>
                  <a:pt x="503882" y="-63401"/>
                  <a:pt x="601363" y="7994"/>
                </a:cubicBezTo>
                <a:cubicBezTo>
                  <a:pt x="698844" y="79389"/>
                  <a:pt x="858109" y="864729"/>
                  <a:pt x="988541" y="864729"/>
                </a:cubicBezTo>
                <a:cubicBezTo>
                  <a:pt x="1118973" y="864729"/>
                  <a:pt x="1252152" y="10740"/>
                  <a:pt x="1383957" y="7994"/>
                </a:cubicBezTo>
                <a:cubicBezTo>
                  <a:pt x="1515762" y="5248"/>
                  <a:pt x="1675027" y="765876"/>
                  <a:pt x="1779373" y="848254"/>
                </a:cubicBezTo>
                <a:cubicBezTo>
                  <a:pt x="1883719" y="930632"/>
                  <a:pt x="1942757" y="570913"/>
                  <a:pt x="2010033" y="502264"/>
                </a:cubicBezTo>
                <a:cubicBezTo>
                  <a:pt x="2077309" y="433615"/>
                  <a:pt x="2099276" y="447346"/>
                  <a:pt x="2183027" y="436362"/>
                </a:cubicBezTo>
                <a:cubicBezTo>
                  <a:pt x="2266778" y="425378"/>
                  <a:pt x="2389659" y="430870"/>
                  <a:pt x="2512541" y="436362"/>
                </a:cubicBezTo>
              </a:path>
            </a:pathLst>
          </a:custGeom>
          <a:noFill/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64" name="Picture 63"/>
          <p:cNvPicPr>
            <a:picLocks noChangeAspect="1"/>
          </p:cNvPicPr>
          <p:nvPr/>
        </p:nvPicPr>
        <p:blipFill rotWithShape="1">
          <a:blip r:embed="rId13"/>
          <a:srcRect l="23698" t="8832" r="21786" b="8624"/>
          <a:stretch/>
        </p:blipFill>
        <p:spPr>
          <a:xfrm>
            <a:off x="2868922" y="3556692"/>
            <a:ext cx="373244" cy="423853"/>
          </a:xfrm>
          <a:prstGeom prst="rect">
            <a:avLst/>
          </a:prstGeom>
        </p:spPr>
      </p:pic>
      <p:pic>
        <p:nvPicPr>
          <p:cNvPr id="2" name="morphing_video_seed0050_fps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4"/>
          <a:srcRect t="50013"/>
          <a:stretch/>
        </p:blipFill>
        <p:spPr>
          <a:xfrm>
            <a:off x="8405785" y="2410367"/>
            <a:ext cx="1899008" cy="1898513"/>
          </a:xfrm>
          <a:prstGeom prst="rect">
            <a:avLst/>
          </a:prstGeom>
        </p:spPr>
      </p:pic>
      <p:sp>
        <p:nvSpPr>
          <p:cNvPr id="51" name="TextBox 50"/>
          <p:cNvSpPr txBox="1"/>
          <p:nvPr/>
        </p:nvSpPr>
        <p:spPr>
          <a:xfrm>
            <a:off x="1185062" y="7737157"/>
            <a:ext cx="1344533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c.f. </a:t>
            </a:r>
            <a:r>
              <a:rPr lang="en-US" sz="2600" dirty="0" err="1">
                <a:latin typeface="Calibri" charset="0"/>
                <a:ea typeface="Calibri" charset="0"/>
                <a:cs typeface="Calibri" charset="0"/>
              </a:rPr>
              <a:t>Kingma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 and Welling. </a:t>
            </a:r>
            <a:r>
              <a:rPr lang="en-US" sz="2600" b="1" i="1" dirty="0">
                <a:latin typeface="Calibri" charset="0"/>
                <a:ea typeface="Calibri" charset="0"/>
                <a:cs typeface="Calibri" charset="0"/>
              </a:rPr>
              <a:t>VAE.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 In </a:t>
            </a:r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ICLR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,</a:t>
            </a:r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2014.     Larsen et al. </a:t>
            </a:r>
            <a:r>
              <a:rPr lang="en-US" sz="2600" b="1" i="1" dirty="0">
                <a:latin typeface="Calibri" charset="0"/>
                <a:ea typeface="Calibri" charset="0"/>
                <a:cs typeface="Calibri" charset="0"/>
              </a:rPr>
              <a:t>VAE-GAN</a:t>
            </a:r>
            <a:r>
              <a:rPr lang="en-US" sz="2600" b="1" dirty="0">
                <a:latin typeface="Calibri" charset="0"/>
                <a:ea typeface="Calibri" charset="0"/>
                <a:cs typeface="Calibri" charset="0"/>
              </a:rPr>
              <a:t>.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 In </a:t>
            </a:r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ICML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, 2016.</a:t>
            </a:r>
          </a:p>
        </p:txBody>
      </p:sp>
    </p:spTree>
    <p:extLst>
      <p:ext uri="{BB962C8B-B14F-4D97-AF65-F5344CB8AC3E}">
        <p14:creationId xmlns:p14="http://schemas.microsoft.com/office/powerpoint/2010/main" val="62470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0" presetClass="path" presetSubtype="0" repeatCount="indefinite" fill="hold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0.02552 -0.02037 L 0.02566 0.01505 " pathEditMode="relative" rAng="0" ptsTypes="AA" p14:bounceEnd="50000">
                                          <p:cBhvr>
                                            <p:cTn id="6" dur="1000" fill="hold"/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552" y="175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8" presetClass="emph" presetSubtype="0" repeatCount="indefinite" fill="hold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 p14:bounceEnd="50000">
                                          <p:cBhvr>
                                            <p:cTn id="8" dur="1000" fill="hold"/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1" dur="500"/>
                                            <p:tgtEl>
                                              <p:spTgt spid="6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2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4" presetID="1" presetClass="mediacall" presetSubtype="0" repeatCount="indefinite" fill="remove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(0.0)">
                                          <p:cBhvr>
                                            <p:cTn id="15" dur="10000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6" fill="hold">
                          <p:stCondLst>
                            <p:cond delay="indefinite"/>
                          </p:stCondLst>
                          <p:childTnLst>
                            <p:par>
                              <p:cTn id="1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seq concurrent="1" nextAc="seek">
                  <p:cTn id="20" restart="whenNotActive" fill="hold" evtFilter="cancelBubble" nodeType="interactiveSeq">
                    <p:stCondLst>
                      <p:cond evt="onClick" delay="0">
                        <p:tgtEl>
                          <p:spTgt spid="2"/>
                        </p:tgtEl>
                      </p:cond>
                    </p:stCondLst>
                    <p:endSync evt="end" delay="0">
                      <p:rtn val="all"/>
                    </p:endSync>
                    <p:childTnLst>
                      <p:par>
                        <p:cTn id="21" fill="hold">
                          <p:stCondLst>
                            <p:cond delay="0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togglePause">
                                          <p:cBhvr>
                                            <p:cTn id="24" dur="1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nextCondLst>
                    <p:cond evt="onClick" delay="0">
                      <p:tgtEl>
                        <p:spTgt spid="2"/>
                      </p:tgtEl>
                    </p:cond>
                  </p:nextCondLst>
                </p:seq>
                <p:video>
                  <p:cMediaNode vol="80000">
                    <p:cTn id="25" fill="hold" display="0">
                      <p:stCondLst>
                        <p:cond delay="indefinite"/>
                      </p:stCondLst>
                    </p:cTn>
                    <p:tgtEl>
                      <p:spTgt spid="2"/>
                    </p:tgtEl>
                  </p:cMediaNode>
                </p:video>
              </p:childTnLst>
            </p:cTn>
          </p:par>
        </p:tnLst>
        <p:bldLst>
          <p:bldP spid="51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0" presetClass="path" presetSubtype="0" repeatCount="indefinite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0.02552 -0.02037 L 0.02566 0.01505 " pathEditMode="relative" rAng="0" ptsTypes="AA">
                                          <p:cBhvr>
                                            <p:cTn id="6" dur="1000" fill="hold"/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2552" y="1759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7" presetID="8" presetClass="emph" presetSubtype="0" repeatCount="indefinite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8" dur="1000" fill="hold"/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1" dur="500"/>
                                            <p:tgtEl>
                                              <p:spTgt spid="6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2" presetID="1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4" presetID="1" presetClass="mediacall" presetSubtype="0" repeatCount="indefinite" fill="remove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(0.0)">
                                          <p:cBhvr>
                                            <p:cTn id="15" dur="10000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6" fill="hold">
                          <p:stCondLst>
                            <p:cond delay="indefinite"/>
                          </p:stCondLst>
                          <p:childTnLst>
                            <p:par>
                              <p:cTn id="1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seq concurrent="1" nextAc="seek">
                  <p:cTn id="20" restart="whenNotActive" fill="hold" evtFilter="cancelBubble" nodeType="interactiveSeq">
                    <p:stCondLst>
                      <p:cond evt="onClick" delay="0">
                        <p:tgtEl>
                          <p:spTgt spid="2"/>
                        </p:tgtEl>
                      </p:cond>
                    </p:stCondLst>
                    <p:endSync evt="end" delay="0">
                      <p:rtn val="all"/>
                    </p:endSync>
                    <p:childTnLst>
                      <p:par>
                        <p:cTn id="21" fill="hold">
                          <p:stCondLst>
                            <p:cond delay="0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togglePause">
                                          <p:cBhvr>
                                            <p:cTn id="24" dur="1" fill="hold"/>
                                            <p:tgtEl>
                                              <p:spTgt spid="2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nextCondLst>
                    <p:cond evt="onClick" delay="0">
                      <p:tgtEl>
                        <p:spTgt spid="2"/>
                      </p:tgtEl>
                    </p:cond>
                  </p:nextCondLst>
                </p:seq>
                <p:video>
                  <p:cMediaNode vol="80000">
                    <p:cTn id="25" fill="hold" display="0">
                      <p:stCondLst>
                        <p:cond delay="indefinite"/>
                      </p:stCondLst>
                    </p:cTn>
                    <p:tgtEl>
                      <p:spTgt spid="2"/>
                    </p:tgtEl>
                  </p:cMediaNode>
                </p:video>
              </p:childTnLst>
            </p:cTn>
          </p:par>
        </p:tnLst>
        <p:bldLst>
          <p:bldP spid="51" grpId="0"/>
        </p:bldLst>
      </p:timing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2" name="Group 131"/>
          <p:cNvGrpSpPr/>
          <p:nvPr/>
        </p:nvGrpSpPr>
        <p:grpSpPr>
          <a:xfrm>
            <a:off x="170503" y="1756666"/>
            <a:ext cx="7160101" cy="4709512"/>
            <a:chOff x="142086" y="1463888"/>
            <a:chExt cx="5966751" cy="3924593"/>
          </a:xfrm>
        </p:grpSpPr>
        <p:sp>
          <p:nvSpPr>
            <p:cNvPr id="57" name="Rectangle 56"/>
            <p:cNvSpPr/>
            <p:nvPr/>
          </p:nvSpPr>
          <p:spPr>
            <a:xfrm>
              <a:off x="4041531" y="2447535"/>
              <a:ext cx="908228" cy="908228"/>
            </a:xfrm>
            <a:prstGeom prst="rect">
              <a:avLst/>
            </a:prstGeom>
            <a:solidFill>
              <a:srgbClr val="FEB517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58" name="Straight Arrow Connector 57"/>
            <p:cNvCxnSpPr/>
            <p:nvPr/>
          </p:nvCxnSpPr>
          <p:spPr>
            <a:xfrm>
              <a:off x="3730728" y="2900372"/>
              <a:ext cx="310562" cy="1276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9" name="TextBox 58"/>
                <p:cNvSpPr txBox="1"/>
                <p:nvPr/>
              </p:nvSpPr>
              <p:spPr>
                <a:xfrm>
                  <a:off x="4302060" y="2738078"/>
                  <a:ext cx="387171" cy="342455"/>
                </a:xfrm>
                <a:prstGeom prst="rect">
                  <a:avLst/>
                </a:prstGeom>
                <a:noFill/>
                <a:ln w="19050">
                  <a:noFill/>
                </a:ln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acc>
                          <m:accPr>
                            <m:chr m:val="̂"/>
                            <m:ctrlP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accPr>
                          <m:e>
                            <m: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𝐵</m:t>
                            </m:r>
                          </m:e>
                        </m:acc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59" name="TextBox 5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02060" y="2738078"/>
                  <a:ext cx="387171" cy="316112"/>
                </a:xfrm>
                <a:prstGeom prst="rect">
                  <a:avLst/>
                </a:prstGeom>
                <a:blipFill rotWithShape="0">
                  <a:blip r:embed="rId3"/>
                  <a:stretch>
                    <a:fillRect t="-19231" r="-58730" b="-7692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60" name="Rectangle 59"/>
            <p:cNvSpPr/>
            <p:nvPr/>
          </p:nvSpPr>
          <p:spPr>
            <a:xfrm>
              <a:off x="1486364" y="3210281"/>
              <a:ext cx="908228" cy="271988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1" name="Rectangle 60"/>
                <p:cNvSpPr/>
                <p:nvPr/>
              </p:nvSpPr>
              <p:spPr>
                <a:xfrm>
                  <a:off x="1779147" y="3153018"/>
                  <a:ext cx="356348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</m:oMath>
                    </m:oMathPara>
                  </a14:m>
                  <a:endParaRPr lang="en-US" sz="26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61" name="Rectangle 6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80445" y="3153018"/>
                  <a:ext cx="353751" cy="369332"/>
                </a:xfrm>
                <a:prstGeom prst="rect">
                  <a:avLst/>
                </a:prstGeom>
                <a:blipFill rotWithShape="0">
                  <a:blip r:embed="rId4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62" name="Freeform 61"/>
            <p:cNvSpPr/>
            <p:nvPr/>
          </p:nvSpPr>
          <p:spPr>
            <a:xfrm rot="1315335">
              <a:off x="1091530" y="3169695"/>
              <a:ext cx="403057" cy="154647"/>
            </a:xfrm>
            <a:custGeom>
              <a:avLst/>
              <a:gdLst>
                <a:gd name="connsiteX0" fmla="*/ 0 w 2512541"/>
                <a:gd name="connsiteY0" fmla="*/ 428124 h 864729"/>
                <a:gd name="connsiteX1" fmla="*/ 197709 w 2512541"/>
                <a:gd name="connsiteY1" fmla="*/ 436362 h 864729"/>
                <a:gd name="connsiteX2" fmla="*/ 403654 w 2512541"/>
                <a:gd name="connsiteY2" fmla="*/ 436362 h 864729"/>
                <a:gd name="connsiteX3" fmla="*/ 601363 w 2512541"/>
                <a:gd name="connsiteY3" fmla="*/ 7994 h 864729"/>
                <a:gd name="connsiteX4" fmla="*/ 988541 w 2512541"/>
                <a:gd name="connsiteY4" fmla="*/ 864729 h 864729"/>
                <a:gd name="connsiteX5" fmla="*/ 1383957 w 2512541"/>
                <a:gd name="connsiteY5" fmla="*/ 7994 h 864729"/>
                <a:gd name="connsiteX6" fmla="*/ 1779373 w 2512541"/>
                <a:gd name="connsiteY6" fmla="*/ 848254 h 864729"/>
                <a:gd name="connsiteX7" fmla="*/ 2010033 w 2512541"/>
                <a:gd name="connsiteY7" fmla="*/ 502264 h 864729"/>
                <a:gd name="connsiteX8" fmla="*/ 2183027 w 2512541"/>
                <a:gd name="connsiteY8" fmla="*/ 436362 h 864729"/>
                <a:gd name="connsiteX9" fmla="*/ 2512541 w 2512541"/>
                <a:gd name="connsiteY9" fmla="*/ 436362 h 864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12541" h="864729">
                  <a:moveTo>
                    <a:pt x="0" y="428124"/>
                  </a:moveTo>
                  <a:cubicBezTo>
                    <a:pt x="65216" y="431556"/>
                    <a:pt x="130433" y="434989"/>
                    <a:pt x="197709" y="436362"/>
                  </a:cubicBezTo>
                  <a:cubicBezTo>
                    <a:pt x="264985" y="437735"/>
                    <a:pt x="336378" y="507757"/>
                    <a:pt x="403654" y="436362"/>
                  </a:cubicBezTo>
                  <a:cubicBezTo>
                    <a:pt x="470930" y="364967"/>
                    <a:pt x="503882" y="-63401"/>
                    <a:pt x="601363" y="7994"/>
                  </a:cubicBezTo>
                  <a:cubicBezTo>
                    <a:pt x="698844" y="79389"/>
                    <a:pt x="858109" y="864729"/>
                    <a:pt x="988541" y="864729"/>
                  </a:cubicBezTo>
                  <a:cubicBezTo>
                    <a:pt x="1118973" y="864729"/>
                    <a:pt x="1252152" y="10740"/>
                    <a:pt x="1383957" y="7994"/>
                  </a:cubicBezTo>
                  <a:cubicBezTo>
                    <a:pt x="1515762" y="5248"/>
                    <a:pt x="1675027" y="765876"/>
                    <a:pt x="1779373" y="848254"/>
                  </a:cubicBezTo>
                  <a:cubicBezTo>
                    <a:pt x="1883719" y="930632"/>
                    <a:pt x="1942757" y="570913"/>
                    <a:pt x="2010033" y="502264"/>
                  </a:cubicBezTo>
                  <a:cubicBezTo>
                    <a:pt x="2077309" y="433615"/>
                    <a:pt x="2099276" y="447346"/>
                    <a:pt x="2183027" y="436362"/>
                  </a:cubicBezTo>
                  <a:cubicBezTo>
                    <a:pt x="2266778" y="425378"/>
                    <a:pt x="2389659" y="430870"/>
                    <a:pt x="2512541" y="436362"/>
                  </a:cubicBezTo>
                </a:path>
              </a:pathLst>
            </a:custGeom>
            <a:noFill/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64" name="Rectangle 63"/>
            <p:cNvSpPr/>
            <p:nvPr/>
          </p:nvSpPr>
          <p:spPr>
            <a:xfrm>
              <a:off x="193828" y="3006003"/>
              <a:ext cx="908228" cy="271988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5" name="Rectangle 64"/>
                <p:cNvSpPr/>
                <p:nvPr/>
              </p:nvSpPr>
              <p:spPr>
                <a:xfrm>
                  <a:off x="266813" y="2948741"/>
                  <a:ext cx="795944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𝑁</m:t>
                        </m:r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(</m:t>
                        </m:r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)</m:t>
                        </m:r>
                      </m:oMath>
                    </m:oMathPara>
                  </a14:m>
                  <a:endParaRPr lang="en-US" sz="26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65" name="Rectangle 6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4751" y="2948741"/>
                  <a:ext cx="720069" cy="369332"/>
                </a:xfrm>
                <a:prstGeom prst="rect">
                  <a:avLst/>
                </a:prstGeom>
                <a:blipFill rotWithShape="0">
                  <a:blip r:embed="rId5"/>
                  <a:stretch>
                    <a:fillRect b="-13333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75" name="Rectangle 74"/>
            <p:cNvSpPr/>
            <p:nvPr/>
          </p:nvSpPr>
          <p:spPr>
            <a:xfrm>
              <a:off x="2700968" y="2303581"/>
              <a:ext cx="145192" cy="1198689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6" name="Rectangle 75"/>
            <p:cNvSpPr/>
            <p:nvPr/>
          </p:nvSpPr>
          <p:spPr>
            <a:xfrm>
              <a:off x="2920358" y="2448812"/>
              <a:ext cx="145192" cy="908228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7" name="Rectangle 76"/>
            <p:cNvSpPr/>
            <p:nvPr/>
          </p:nvSpPr>
          <p:spPr>
            <a:xfrm>
              <a:off x="3139750" y="2562340"/>
              <a:ext cx="145192" cy="681171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2" name="Rectangle 71"/>
            <p:cNvSpPr/>
            <p:nvPr/>
          </p:nvSpPr>
          <p:spPr>
            <a:xfrm>
              <a:off x="3585535" y="2301028"/>
              <a:ext cx="145192" cy="1198689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3" name="Rectangle 72"/>
            <p:cNvSpPr/>
            <p:nvPr/>
          </p:nvSpPr>
          <p:spPr>
            <a:xfrm>
              <a:off x="3354901" y="2446259"/>
              <a:ext cx="145192" cy="908228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4" name="Rectangle 73"/>
            <p:cNvSpPr/>
            <p:nvPr/>
          </p:nvSpPr>
          <p:spPr>
            <a:xfrm>
              <a:off x="2995350" y="2680462"/>
              <a:ext cx="441756" cy="439821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68" name="Straight Arrow Connector 67"/>
            <p:cNvCxnSpPr/>
            <p:nvPr/>
          </p:nvCxnSpPr>
          <p:spPr>
            <a:xfrm>
              <a:off x="2394592" y="2615268"/>
              <a:ext cx="306376" cy="1276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9" name="Rectangle 68"/>
                <p:cNvSpPr/>
                <p:nvPr/>
              </p:nvSpPr>
              <p:spPr>
                <a:xfrm>
                  <a:off x="3064142" y="2696901"/>
                  <a:ext cx="275596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𝐺</m:t>
                        </m:r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69" name="Rectangle 68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64142" y="2696901"/>
                  <a:ext cx="275596" cy="400110"/>
                </a:xfrm>
                <a:prstGeom prst="rect">
                  <a:avLst/>
                </a:prstGeom>
                <a:blipFill rotWithShape="0">
                  <a:blip r:embed="rId6"/>
                  <a:stretch>
                    <a:fillRect r="-24444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70" name="Straight Arrow Connector 69"/>
            <p:cNvCxnSpPr/>
            <p:nvPr/>
          </p:nvCxnSpPr>
          <p:spPr>
            <a:xfrm>
              <a:off x="2400372" y="3344999"/>
              <a:ext cx="306376" cy="1276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9" name="Rectangle 78"/>
            <p:cNvSpPr/>
            <p:nvPr/>
          </p:nvSpPr>
          <p:spPr>
            <a:xfrm>
              <a:off x="1500244" y="4070848"/>
              <a:ext cx="900128" cy="286471"/>
            </a:xfrm>
            <a:prstGeom prst="rect">
              <a:avLst/>
            </a:prstGeom>
            <a:solidFill>
              <a:srgbClr val="FEB517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0" name="Rectangle 79"/>
                <p:cNvSpPr/>
                <p:nvPr/>
              </p:nvSpPr>
              <p:spPr>
                <a:xfrm>
                  <a:off x="1755792" y="4020827"/>
                  <a:ext cx="389032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acc>
                          <m:accPr>
                            <m:chr m:val="̂"/>
                            <m:ctrlP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accPr>
                          <m:e>
                            <m: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𝑧</m:t>
                            </m:r>
                          </m:e>
                        </m:acc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80" name="Rectangle 7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55792" y="4020827"/>
                  <a:ext cx="389032" cy="369332"/>
                </a:xfrm>
                <a:prstGeom prst="rect">
                  <a:avLst/>
                </a:prstGeom>
                <a:blipFill rotWithShape="0">
                  <a:blip r:embed="rId7"/>
                  <a:stretch>
                    <a:fillRect t="-3333" r="-37500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2" name="Curved Connector 81"/>
            <p:cNvCxnSpPr/>
            <p:nvPr/>
          </p:nvCxnSpPr>
          <p:spPr>
            <a:xfrm rot="10800000">
              <a:off x="1132295" y="3941694"/>
              <a:ext cx="367950" cy="272390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Curved Connector 82"/>
            <p:cNvCxnSpPr/>
            <p:nvPr/>
          </p:nvCxnSpPr>
          <p:spPr>
            <a:xfrm rot="10800000" flipV="1">
              <a:off x="1132294" y="3393991"/>
              <a:ext cx="338958" cy="248345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4" name="Rectangle 83"/>
            <p:cNvSpPr/>
            <p:nvPr/>
          </p:nvSpPr>
          <p:spPr>
            <a:xfrm>
              <a:off x="869462" y="3642337"/>
              <a:ext cx="525665" cy="299357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5" name="Rectangle 84"/>
                <p:cNvSpPr/>
                <p:nvPr/>
              </p:nvSpPr>
              <p:spPr>
                <a:xfrm>
                  <a:off x="932096" y="3599967"/>
                  <a:ext cx="403465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sSubPr>
                          <m:e>
                            <m: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85" name="Rectangle 8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32096" y="3599967"/>
                  <a:ext cx="403465" cy="369332"/>
                </a:xfrm>
                <a:prstGeom prst="rect">
                  <a:avLst/>
                </a:prstGeom>
                <a:blipFill rotWithShape="0">
                  <a:blip r:embed="rId8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9" name="Straight Arrow Connector 88"/>
            <p:cNvCxnSpPr>
              <a:stCxn id="94" idx="1"/>
            </p:cNvCxnSpPr>
            <p:nvPr/>
          </p:nvCxnSpPr>
          <p:spPr>
            <a:xfrm flipH="1">
              <a:off x="2400375" y="4212501"/>
              <a:ext cx="576417" cy="1583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4" name="Rectangle 93"/>
            <p:cNvSpPr/>
            <p:nvPr/>
          </p:nvSpPr>
          <p:spPr>
            <a:xfrm>
              <a:off x="2976792" y="3941695"/>
              <a:ext cx="135692" cy="541611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95" name="Rectangle 94"/>
            <p:cNvSpPr/>
            <p:nvPr/>
          </p:nvSpPr>
          <p:spPr>
            <a:xfrm>
              <a:off x="3393410" y="3733921"/>
              <a:ext cx="135692" cy="953099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96" name="Rectangle 95"/>
            <p:cNvSpPr/>
            <p:nvPr/>
          </p:nvSpPr>
          <p:spPr>
            <a:xfrm>
              <a:off x="3177866" y="3849396"/>
              <a:ext cx="135692" cy="722148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92" name="Rectangle 91"/>
            <p:cNvSpPr/>
            <p:nvPr/>
          </p:nvSpPr>
          <p:spPr>
            <a:xfrm>
              <a:off x="3053423" y="4068141"/>
              <a:ext cx="412853" cy="301859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3" name="Rectangle 92"/>
                <p:cNvSpPr/>
                <p:nvPr/>
              </p:nvSpPr>
              <p:spPr>
                <a:xfrm>
                  <a:off x="3090659" y="4020980"/>
                  <a:ext cx="345707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𝐸</m:t>
                        </m:r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93" name="Rectangle 9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90659" y="4020980"/>
                  <a:ext cx="345707" cy="400110"/>
                </a:xfrm>
                <a:prstGeom prst="rect">
                  <a:avLst/>
                </a:prstGeom>
                <a:blipFill rotWithShape="0">
                  <a:blip r:embed="rId9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8" name="Curved Connector 87"/>
            <p:cNvCxnSpPr>
              <a:stCxn id="57" idx="2"/>
              <a:endCxn id="95" idx="3"/>
            </p:cNvCxnSpPr>
            <p:nvPr/>
          </p:nvCxnSpPr>
          <p:spPr>
            <a:xfrm rot="5400000">
              <a:off x="3585020" y="3299846"/>
              <a:ext cx="854708" cy="966543"/>
            </a:xfrm>
            <a:prstGeom prst="curvedConnector2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Rectangle 96"/>
            <p:cNvSpPr/>
            <p:nvPr/>
          </p:nvSpPr>
          <p:spPr>
            <a:xfrm>
              <a:off x="1486364" y="2161153"/>
              <a:ext cx="908228" cy="908228"/>
            </a:xfrm>
            <a:prstGeom prst="rect">
              <a:avLst/>
            </a:prstGeom>
            <a:solidFill>
              <a:srgbClr val="003362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8" name="Rectangle 97"/>
                <p:cNvSpPr/>
                <p:nvPr/>
              </p:nvSpPr>
              <p:spPr>
                <a:xfrm>
                  <a:off x="1737930" y="2429488"/>
                  <a:ext cx="405097" cy="410369"/>
                </a:xfrm>
                <a:prstGeom prst="rect">
                  <a:avLst/>
                </a:prstGeom>
                <a:ln w="19050">
                  <a:solidFill>
                    <a:schemeClr val="tx1"/>
                  </a:solidFill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𝐴</m:t>
                        </m:r>
                      </m:oMath>
                    </m:oMathPara>
                  </a14:m>
                  <a:endParaRPr lang="en-US" sz="26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98" name="Rectangle 9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37930" y="2429488"/>
                  <a:ext cx="405097" cy="400110"/>
                </a:xfrm>
                <a:prstGeom prst="rect">
                  <a:avLst/>
                </a:prstGeom>
                <a:blipFill rotWithShape="0">
                  <a:blip r:embed="rId10"/>
                  <a:stretch>
                    <a:fillRect/>
                  </a:stretch>
                </a:blipFill>
                <a:ln w="28575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03" name="Curved Connector 102"/>
            <p:cNvCxnSpPr>
              <a:endCxn id="105" idx="0"/>
            </p:cNvCxnSpPr>
            <p:nvPr/>
          </p:nvCxnSpPr>
          <p:spPr>
            <a:xfrm>
              <a:off x="4949760" y="1918002"/>
              <a:ext cx="648520" cy="242134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Curved Connector 103"/>
            <p:cNvCxnSpPr>
              <a:endCxn id="105" idx="2"/>
            </p:cNvCxnSpPr>
            <p:nvPr/>
          </p:nvCxnSpPr>
          <p:spPr>
            <a:xfrm flipV="1">
              <a:off x="4949759" y="2562339"/>
              <a:ext cx="648521" cy="339310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5" name="Rectangle 104"/>
            <p:cNvSpPr/>
            <p:nvPr/>
          </p:nvSpPr>
          <p:spPr>
            <a:xfrm>
              <a:off x="5263450" y="2160136"/>
              <a:ext cx="669659" cy="40220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6" name="Rectangle 105"/>
                <p:cNvSpPr/>
                <p:nvPr/>
              </p:nvSpPr>
              <p:spPr>
                <a:xfrm>
                  <a:off x="5263450" y="2166384"/>
                  <a:ext cx="678043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𝐷</m:t>
                        </m:r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06" name="Rectangle 105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63450" y="2166384"/>
                  <a:ext cx="678043" cy="369332"/>
                </a:xfrm>
                <a:prstGeom prst="rect">
                  <a:avLst/>
                </a:prstGeom>
                <a:blipFill rotWithShape="0">
                  <a:blip r:embed="rId11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01" name="Rectangle 100"/>
            <p:cNvSpPr/>
            <p:nvPr/>
          </p:nvSpPr>
          <p:spPr>
            <a:xfrm>
              <a:off x="4041531" y="1463888"/>
              <a:ext cx="908228" cy="908228"/>
            </a:xfrm>
            <a:prstGeom prst="rect">
              <a:avLst/>
            </a:prstGeom>
            <a:solidFill>
              <a:srgbClr val="C3820F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2" name="Rectangle 101"/>
                <p:cNvSpPr/>
                <p:nvPr/>
              </p:nvSpPr>
              <p:spPr>
                <a:xfrm>
                  <a:off x="4300377" y="1753561"/>
                  <a:ext cx="385442" cy="410369"/>
                </a:xfrm>
                <a:prstGeom prst="rect">
                  <a:avLst/>
                </a:prstGeom>
                <a:ln w="19050">
                  <a:solidFill>
                    <a:schemeClr val="tx1"/>
                  </a:solidFill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𝐵</m:t>
                        </m:r>
                      </m:oMath>
                    </m:oMathPara>
                  </a14:m>
                  <a:endParaRPr lang="en-US" sz="26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02" name="Rectangle 10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00377" y="1753561"/>
                  <a:ext cx="385442" cy="400110"/>
                </a:xfrm>
                <a:prstGeom prst="rect">
                  <a:avLst/>
                </a:prstGeom>
                <a:blipFill rotWithShape="0">
                  <a:blip r:embed="rId12"/>
                  <a:stretch>
                    <a:fillRect/>
                  </a:stretch>
                </a:blipFill>
                <a:ln w="28575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108" name="Picture 107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1486364" y="2161153"/>
              <a:ext cx="905255" cy="905256"/>
            </a:xfrm>
            <a:prstGeom prst="rect">
              <a:avLst/>
            </a:prstGeom>
            <a:ln w="19050">
              <a:solidFill>
                <a:schemeClr val="tx1"/>
              </a:solidFill>
            </a:ln>
            <a:effectLst>
              <a:outerShdw blurRad="50800" dist="76200" sx="35000" sy="350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14" name="Picture 113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4041531" y="1463888"/>
              <a:ext cx="905255" cy="905256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0" name="Title 1"/>
                <p:cNvSpPr txBox="1">
                  <a:spLocks/>
                </p:cNvSpPr>
                <p:nvPr/>
              </p:nvSpPr>
              <p:spPr>
                <a:xfrm>
                  <a:off x="142086" y="4761786"/>
                  <a:ext cx="5966751" cy="626695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vert="horz" lIns="109728" tIns="54864" rIns="109728" bIns="54864" rtlCol="0" anchor="ctr">
                  <a:normAutofit/>
                </a:bodyPr>
                <a:lstStyle>
                  <a:lvl1pPr algn="l" defTabSz="914400" rtl="0" eaLnBrk="1" latinLnBrk="0" hangingPunct="1">
                    <a:lnSpc>
                      <a:spcPct val="90000"/>
                    </a:lnSpc>
                    <a:spcBef>
                      <a:spcPct val="0"/>
                    </a:spcBef>
                    <a:buNone/>
                    <a:defRPr sz="4400" kern="1200">
                      <a:solidFill>
                        <a:schemeClr val="tx1"/>
                      </a:solidFill>
                      <a:latin typeface="+mj-lt"/>
                      <a:ea typeface="+mj-ea"/>
                      <a:cs typeface="+mj-cs"/>
                    </a:defRPr>
                  </a:lvl1pPr>
                </a:lstStyle>
                <a:p>
                  <a:pPr algn="ctr"/>
                  <a:r>
                    <a:rPr lang="en-US" sz="2600" dirty="0" err="1">
                      <a:latin typeface="Calibri" charset="0"/>
                      <a:ea typeface="Calibri" charset="0"/>
                      <a:cs typeface="Calibri" charset="0"/>
                    </a:rPr>
                    <a:t>cLR</a:t>
                  </a:r>
                  <a:r>
                    <a:rPr lang="en-US" sz="2600" dirty="0">
                      <a:latin typeface="Calibri" charset="0"/>
                      <a:ea typeface="Calibri" charset="0"/>
                      <a:cs typeface="Calibri" charset="0"/>
                    </a:rPr>
                    <a:t>-GAN </a:t>
                  </a:r>
                  <a14:m>
                    <m:oMath xmlns:m="http://schemas.openxmlformats.org/officeDocument/2006/math">
                      <m:r>
                        <a:rPr lang="en-US" sz="2600">
                          <a:latin typeface="Cambria Math" charset="0"/>
                          <a:ea typeface="Calibri" charset="0"/>
                          <a:cs typeface="Calibri" charset="0"/>
                        </a:rPr>
                        <m:t>(</m:t>
                      </m:r>
                      <m:r>
                        <a:rPr lang="en-US" sz="2600" i="1">
                          <a:latin typeface="Cambria Math" charset="0"/>
                          <a:ea typeface="Calibri" charset="0"/>
                          <a:cs typeface="Calibri" charset="0"/>
                        </a:rPr>
                        <m:t>𝑧</m:t>
                      </m:r>
                      <m:r>
                        <a:rPr lang="is-IS" sz="2600" i="1">
                          <a:latin typeface="Cambria Math" charset="0"/>
                          <a:ea typeface="Calibri" charset="0"/>
                          <a:cs typeface="Calibri" charset="0"/>
                        </a:rPr>
                        <m:t>→</m:t>
                      </m:r>
                      <m:acc>
                        <m:accPr>
                          <m:chr m:val="̂"/>
                          <m:ctrlPr>
                            <a:rPr lang="is-IS" sz="260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</m:ctrlPr>
                        </m:accPr>
                        <m:e>
                          <m:r>
                            <a:rPr lang="en-US" sz="260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𝐵</m:t>
                          </m:r>
                        </m:e>
                      </m:acc>
                      <m:r>
                        <a:rPr lang="is-IS" sz="2600" i="1">
                          <a:latin typeface="Cambria Math" charset="0"/>
                          <a:ea typeface="Calibri" charset="0"/>
                          <a:cs typeface="Calibri" charset="0"/>
                        </a:rPr>
                        <m:t>→</m:t>
                      </m:r>
                      <m:acc>
                        <m:accPr>
                          <m:chr m:val="̂"/>
                          <m:ctrlPr>
                            <a:rPr lang="is-IS" sz="260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</m:ctrlPr>
                        </m:accPr>
                        <m:e>
                          <m:r>
                            <a:rPr lang="en-US" sz="260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𝑧</m:t>
                          </m:r>
                        </m:e>
                      </m:acc>
                      <m:r>
                        <a:rPr lang="en-US" sz="2600" i="1">
                          <a:latin typeface="Cambria Math" charset="0"/>
                          <a:ea typeface="Calibri" charset="0"/>
                          <a:cs typeface="Calibri" charset="0"/>
                        </a:rPr>
                        <m:t>)</m:t>
                      </m:r>
                    </m:oMath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30" name="Title 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2086" y="4761786"/>
                  <a:ext cx="5966751" cy="626695"/>
                </a:xfrm>
                <a:prstGeom prst="rect">
                  <a:avLst/>
                </a:prstGeom>
                <a:blipFill rotWithShape="0">
                  <a:blip r:embed="rId15"/>
                  <a:stretch>
                    <a:fillRect b="-5825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3" name="Group 132"/>
          <p:cNvGrpSpPr/>
          <p:nvPr/>
        </p:nvGrpSpPr>
        <p:grpSpPr>
          <a:xfrm>
            <a:off x="7315989" y="1966734"/>
            <a:ext cx="7160101" cy="4499444"/>
            <a:chOff x="6096657" y="1638944"/>
            <a:chExt cx="5966751" cy="3749537"/>
          </a:xfrm>
        </p:grpSpPr>
        <p:sp>
          <p:nvSpPr>
            <p:cNvPr id="6" name="Rectangle 5"/>
            <p:cNvSpPr/>
            <p:nvPr/>
          </p:nvSpPr>
          <p:spPr>
            <a:xfrm>
              <a:off x="9845465" y="1939071"/>
              <a:ext cx="951820" cy="951819"/>
            </a:xfrm>
            <a:prstGeom prst="rect">
              <a:avLst/>
            </a:prstGeom>
            <a:solidFill>
              <a:srgbClr val="FEB517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7" name="Straight Arrow Connector 6"/>
            <p:cNvCxnSpPr/>
            <p:nvPr/>
          </p:nvCxnSpPr>
          <p:spPr>
            <a:xfrm>
              <a:off x="9519745" y="2413643"/>
              <a:ext cx="325468" cy="1337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Box 7"/>
                <p:cNvSpPr txBox="1"/>
                <p:nvPr/>
              </p:nvSpPr>
              <p:spPr>
                <a:xfrm>
                  <a:off x="10118498" y="2243559"/>
                  <a:ext cx="405754" cy="342455"/>
                </a:xfrm>
                <a:prstGeom prst="rect">
                  <a:avLst/>
                </a:prstGeom>
                <a:noFill/>
                <a:ln w="19050">
                  <a:noFill/>
                </a:ln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acc>
                          <m:accPr>
                            <m:chr m:val="̂"/>
                            <m:ctrlP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accPr>
                          <m:e>
                            <m: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𝐵</m:t>
                            </m:r>
                          </m:e>
                        </m:acc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8" name="TextBox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18498" y="2243559"/>
                  <a:ext cx="405754" cy="316112"/>
                </a:xfrm>
                <a:prstGeom prst="rect">
                  <a:avLst/>
                </a:prstGeom>
                <a:blipFill rotWithShape="0">
                  <a:blip r:embed="rId16"/>
                  <a:stretch>
                    <a:fillRect t="-19231" r="-59091" b="-7692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9" name="Rectangle 8"/>
            <p:cNvSpPr/>
            <p:nvPr/>
          </p:nvSpPr>
          <p:spPr>
            <a:xfrm>
              <a:off x="7167661" y="2738425"/>
              <a:ext cx="951820" cy="285043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Rectangle 9"/>
                <p:cNvSpPr/>
                <p:nvPr/>
              </p:nvSpPr>
              <p:spPr>
                <a:xfrm>
                  <a:off x="7483049" y="2680472"/>
                  <a:ext cx="356348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</m:oMath>
                    </m:oMathPara>
                  </a14:m>
                  <a:endParaRPr lang="en-US" sz="26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0" name="Rectangle 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484347" y="2680472"/>
                  <a:ext cx="353751" cy="369332"/>
                </a:xfrm>
                <a:prstGeom prst="rect">
                  <a:avLst/>
                </a:prstGeom>
                <a:blipFill rotWithShape="0">
                  <a:blip r:embed="rId17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1" name="Freeform 10"/>
            <p:cNvSpPr/>
            <p:nvPr/>
          </p:nvSpPr>
          <p:spPr>
            <a:xfrm rot="16035691">
              <a:off x="7383679" y="3261147"/>
              <a:ext cx="596608" cy="132748"/>
            </a:xfrm>
            <a:custGeom>
              <a:avLst/>
              <a:gdLst>
                <a:gd name="connsiteX0" fmla="*/ 0 w 2512541"/>
                <a:gd name="connsiteY0" fmla="*/ 428124 h 864729"/>
                <a:gd name="connsiteX1" fmla="*/ 197709 w 2512541"/>
                <a:gd name="connsiteY1" fmla="*/ 436362 h 864729"/>
                <a:gd name="connsiteX2" fmla="*/ 403654 w 2512541"/>
                <a:gd name="connsiteY2" fmla="*/ 436362 h 864729"/>
                <a:gd name="connsiteX3" fmla="*/ 601363 w 2512541"/>
                <a:gd name="connsiteY3" fmla="*/ 7994 h 864729"/>
                <a:gd name="connsiteX4" fmla="*/ 988541 w 2512541"/>
                <a:gd name="connsiteY4" fmla="*/ 864729 h 864729"/>
                <a:gd name="connsiteX5" fmla="*/ 1383957 w 2512541"/>
                <a:gd name="connsiteY5" fmla="*/ 7994 h 864729"/>
                <a:gd name="connsiteX6" fmla="*/ 1779373 w 2512541"/>
                <a:gd name="connsiteY6" fmla="*/ 848254 h 864729"/>
                <a:gd name="connsiteX7" fmla="*/ 2010033 w 2512541"/>
                <a:gd name="connsiteY7" fmla="*/ 502264 h 864729"/>
                <a:gd name="connsiteX8" fmla="*/ 2183027 w 2512541"/>
                <a:gd name="connsiteY8" fmla="*/ 436362 h 864729"/>
                <a:gd name="connsiteX9" fmla="*/ 2512541 w 2512541"/>
                <a:gd name="connsiteY9" fmla="*/ 436362 h 864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12541" h="864729">
                  <a:moveTo>
                    <a:pt x="0" y="428124"/>
                  </a:moveTo>
                  <a:cubicBezTo>
                    <a:pt x="65216" y="431556"/>
                    <a:pt x="130433" y="434989"/>
                    <a:pt x="197709" y="436362"/>
                  </a:cubicBezTo>
                  <a:cubicBezTo>
                    <a:pt x="264985" y="437735"/>
                    <a:pt x="336378" y="507757"/>
                    <a:pt x="403654" y="436362"/>
                  </a:cubicBezTo>
                  <a:cubicBezTo>
                    <a:pt x="470930" y="364967"/>
                    <a:pt x="503882" y="-63401"/>
                    <a:pt x="601363" y="7994"/>
                  </a:cubicBezTo>
                  <a:cubicBezTo>
                    <a:pt x="698844" y="79389"/>
                    <a:pt x="858109" y="864729"/>
                    <a:pt x="988541" y="864729"/>
                  </a:cubicBezTo>
                  <a:cubicBezTo>
                    <a:pt x="1118973" y="864729"/>
                    <a:pt x="1252152" y="10740"/>
                    <a:pt x="1383957" y="7994"/>
                  </a:cubicBezTo>
                  <a:cubicBezTo>
                    <a:pt x="1515762" y="5248"/>
                    <a:pt x="1675027" y="765876"/>
                    <a:pt x="1779373" y="848254"/>
                  </a:cubicBezTo>
                  <a:cubicBezTo>
                    <a:pt x="1883719" y="930632"/>
                    <a:pt x="1942757" y="570913"/>
                    <a:pt x="2010033" y="502264"/>
                  </a:cubicBezTo>
                  <a:cubicBezTo>
                    <a:pt x="2077309" y="433615"/>
                    <a:pt x="2099276" y="447346"/>
                    <a:pt x="2183027" y="436362"/>
                  </a:cubicBezTo>
                  <a:cubicBezTo>
                    <a:pt x="2266778" y="425378"/>
                    <a:pt x="2389659" y="430870"/>
                    <a:pt x="2512541" y="436362"/>
                  </a:cubicBezTo>
                </a:path>
              </a:pathLst>
            </a:custGeom>
            <a:noFill/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85312" y="4211833"/>
              <a:ext cx="951820" cy="285043"/>
            </a:xfrm>
            <a:prstGeom prst="rect">
              <a:avLst/>
            </a:prstGeom>
            <a:solidFill>
              <a:srgbClr val="3C7DA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Rectangle 13"/>
                <p:cNvSpPr/>
                <p:nvPr/>
              </p:nvSpPr>
              <p:spPr>
                <a:xfrm>
                  <a:off x="7280900" y="4153880"/>
                  <a:ext cx="795944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𝑁</m:t>
                        </m:r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(</m:t>
                        </m:r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)</m:t>
                        </m:r>
                      </m:oMath>
                    </m:oMathPara>
                  </a14:m>
                  <a:endParaRPr lang="en-US" sz="26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4" name="Rectangle 1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80900" y="4153880"/>
                  <a:ext cx="795944" cy="410369"/>
                </a:xfrm>
                <a:prstGeom prst="rect">
                  <a:avLst/>
                </a:prstGeom>
                <a:blipFill rotWithShape="0">
                  <a:blip r:embed="rId18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4" name="Rectangle 23"/>
            <p:cNvSpPr/>
            <p:nvPr/>
          </p:nvSpPr>
          <p:spPr>
            <a:xfrm>
              <a:off x="8440561" y="1788207"/>
              <a:ext cx="152161" cy="1256222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8670481" y="1940408"/>
              <a:ext cx="152161" cy="951820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8900402" y="2059386"/>
              <a:ext cx="152161" cy="713865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9367584" y="1785532"/>
              <a:ext cx="152161" cy="1256222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9125881" y="1937733"/>
              <a:ext cx="152161" cy="951820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8749072" y="2183177"/>
              <a:ext cx="462959" cy="460931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>
              <a:off x="8119481" y="2114854"/>
              <a:ext cx="321080" cy="1337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Rectangle 17"/>
                <p:cNvSpPr/>
                <p:nvPr/>
              </p:nvSpPr>
              <p:spPr>
                <a:xfrm>
                  <a:off x="8807564" y="2200405"/>
                  <a:ext cx="288823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𝐺</m:t>
                        </m:r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8" name="Rectangle 1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807564" y="2200405"/>
                  <a:ext cx="288823" cy="400110"/>
                </a:xfrm>
                <a:prstGeom prst="rect">
                  <a:avLst/>
                </a:prstGeom>
                <a:blipFill rotWithShape="0">
                  <a:blip r:embed="rId6"/>
                  <a:stretch>
                    <a:fillRect r="-19149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9" name="Straight Arrow Connector 18"/>
            <p:cNvCxnSpPr/>
            <p:nvPr/>
          </p:nvCxnSpPr>
          <p:spPr>
            <a:xfrm>
              <a:off x="8125539" y="2879609"/>
              <a:ext cx="321080" cy="1337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Rectangle 27"/>
            <p:cNvSpPr/>
            <p:nvPr/>
          </p:nvSpPr>
          <p:spPr>
            <a:xfrm>
              <a:off x="7182207" y="3640297"/>
              <a:ext cx="943331" cy="300221"/>
            </a:xfrm>
            <a:prstGeom prst="rect">
              <a:avLst/>
            </a:prstGeom>
            <a:solidFill>
              <a:srgbClr val="FEB517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" name="Rectangle 28"/>
                <p:cNvSpPr/>
                <p:nvPr/>
              </p:nvSpPr>
              <p:spPr>
                <a:xfrm>
                  <a:off x="7182206" y="3589932"/>
                  <a:ext cx="934635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𝑄</m:t>
                        </m:r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(</m:t>
                        </m:r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𝑧</m:t>
                        </m:r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|</m:t>
                        </m:r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𝐵</m:t>
                        </m:r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)</m:t>
                        </m:r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29" name="Rectangle 28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182206" y="3589932"/>
                  <a:ext cx="934635" cy="410369"/>
                </a:xfrm>
                <a:prstGeom prst="rect">
                  <a:avLst/>
                </a:prstGeom>
                <a:blipFill rotWithShape="0">
                  <a:blip r:embed="rId19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31" name="Curved Connector 30"/>
            <p:cNvCxnSpPr/>
            <p:nvPr/>
          </p:nvCxnSpPr>
          <p:spPr>
            <a:xfrm rot="10800000" flipV="1">
              <a:off x="6757739" y="3790406"/>
              <a:ext cx="424469" cy="133293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Curved Connector 31"/>
            <p:cNvCxnSpPr>
              <a:stCxn id="44" idx="1"/>
            </p:cNvCxnSpPr>
            <p:nvPr/>
          </p:nvCxnSpPr>
          <p:spPr>
            <a:xfrm rot="10800000">
              <a:off x="6757739" y="4237425"/>
              <a:ext cx="427573" cy="116931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32"/>
            <p:cNvSpPr/>
            <p:nvPr/>
          </p:nvSpPr>
          <p:spPr>
            <a:xfrm>
              <a:off x="6482292" y="3923699"/>
              <a:ext cx="550895" cy="31372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4" name="Rectangle 33"/>
                <p:cNvSpPr/>
                <p:nvPr/>
              </p:nvSpPr>
              <p:spPr>
                <a:xfrm>
                  <a:off x="6499859" y="3872998"/>
                  <a:ext cx="540194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𝐾𝐿</m:t>
                        </m:r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34" name="Rectangle 3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499859" y="3872998"/>
                  <a:ext cx="540194" cy="369332"/>
                </a:xfrm>
                <a:prstGeom prst="rect">
                  <a:avLst/>
                </a:prstGeom>
                <a:blipFill rotWithShape="0">
                  <a:blip r:embed="rId20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38" name="Straight Arrow Connector 37"/>
            <p:cNvCxnSpPr/>
            <p:nvPr/>
          </p:nvCxnSpPr>
          <p:spPr>
            <a:xfrm flipH="1">
              <a:off x="8125539" y="3788748"/>
              <a:ext cx="604084" cy="1659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Rectangle 42"/>
            <p:cNvSpPr/>
            <p:nvPr/>
          </p:nvSpPr>
          <p:spPr>
            <a:xfrm>
              <a:off x="8729623" y="3504944"/>
              <a:ext cx="142205" cy="567606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9166237" y="3287198"/>
              <a:ext cx="142205" cy="99884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8940348" y="3408216"/>
              <a:ext cx="142205" cy="756808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41" name="Rectangle 40"/>
            <p:cNvSpPr/>
            <p:nvPr/>
          </p:nvSpPr>
          <p:spPr>
            <a:xfrm>
              <a:off x="8809933" y="3637459"/>
              <a:ext cx="432668" cy="316347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baseline="-250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2" name="Rectangle 41"/>
                <p:cNvSpPr/>
                <p:nvPr/>
              </p:nvSpPr>
              <p:spPr>
                <a:xfrm>
                  <a:off x="8848956" y="3603694"/>
                  <a:ext cx="362299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𝐸</m:t>
                        </m:r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42" name="Rectangle 4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848956" y="3603694"/>
                  <a:ext cx="362299" cy="400109"/>
                </a:xfrm>
                <a:prstGeom prst="rect">
                  <a:avLst/>
                </a:prstGeom>
                <a:blipFill rotWithShape="0">
                  <a:blip r:embed="rId21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37" name="Curved Connector 36"/>
            <p:cNvCxnSpPr>
              <a:endCxn id="51" idx="3"/>
            </p:cNvCxnSpPr>
            <p:nvPr/>
          </p:nvCxnSpPr>
          <p:spPr>
            <a:xfrm rot="10800000">
              <a:off x="9308443" y="3786620"/>
              <a:ext cx="559145" cy="2865"/>
            </a:xfrm>
            <a:prstGeom prst="curvedConnector3">
              <a:avLst>
                <a:gd name="adj1" fmla="val 50000"/>
              </a:avLst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Rectangle 45"/>
            <p:cNvSpPr/>
            <p:nvPr/>
          </p:nvSpPr>
          <p:spPr>
            <a:xfrm>
              <a:off x="7167661" y="1638944"/>
              <a:ext cx="951820" cy="951819"/>
            </a:xfrm>
            <a:prstGeom prst="rect">
              <a:avLst/>
            </a:prstGeom>
            <a:solidFill>
              <a:srgbClr val="003362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7" name="Rectangle 46"/>
                <p:cNvSpPr/>
                <p:nvPr/>
              </p:nvSpPr>
              <p:spPr>
                <a:xfrm>
                  <a:off x="7431301" y="1920158"/>
                  <a:ext cx="424540" cy="410369"/>
                </a:xfrm>
                <a:prstGeom prst="rect">
                  <a:avLst/>
                </a:prstGeom>
                <a:ln w="19050">
                  <a:solidFill>
                    <a:schemeClr val="tx1"/>
                  </a:solidFill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𝐴</m:t>
                        </m:r>
                      </m:oMath>
                    </m:oMathPara>
                  </a14:m>
                  <a:endParaRPr lang="en-US" sz="26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47" name="Rectangle 4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431301" y="1920158"/>
                  <a:ext cx="424540" cy="400110"/>
                </a:xfrm>
                <a:prstGeom prst="rect">
                  <a:avLst/>
                </a:prstGeom>
                <a:blipFill rotWithShape="0">
                  <a:blip r:embed="rId22"/>
                  <a:stretch>
                    <a:fillRect/>
                  </a:stretch>
                </a:blipFill>
                <a:ln w="28575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8" name="Rectangle 47"/>
            <p:cNvSpPr/>
            <p:nvPr/>
          </p:nvSpPr>
          <p:spPr>
            <a:xfrm>
              <a:off x="9867587" y="3313576"/>
              <a:ext cx="951820" cy="951819"/>
            </a:xfrm>
            <a:prstGeom prst="rect">
              <a:avLst/>
            </a:prstGeom>
            <a:solidFill>
              <a:srgbClr val="C3820F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9" name="Rectangle 48"/>
                <p:cNvSpPr/>
                <p:nvPr/>
              </p:nvSpPr>
              <p:spPr>
                <a:xfrm>
                  <a:off x="10138857" y="3617152"/>
                  <a:ext cx="403942" cy="410369"/>
                </a:xfrm>
                <a:prstGeom prst="rect">
                  <a:avLst/>
                </a:prstGeom>
                <a:ln w="19050">
                  <a:solidFill>
                    <a:schemeClr val="tx1"/>
                  </a:solidFill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600" i="1">
                            <a:solidFill>
                              <a:schemeClr val="bg1"/>
                            </a:solidFill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𝐵</m:t>
                        </m:r>
                      </m:oMath>
                    </m:oMathPara>
                  </a14:m>
                  <a:endParaRPr lang="en-US" sz="2600" dirty="0">
                    <a:solidFill>
                      <a:schemeClr val="bg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49" name="Rectangle 48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38857" y="3617152"/>
                  <a:ext cx="403942" cy="400110"/>
                </a:xfrm>
                <a:prstGeom prst="rect">
                  <a:avLst/>
                </a:prstGeom>
                <a:blipFill rotWithShape="0">
                  <a:blip r:embed="rId23"/>
                  <a:stretch>
                    <a:fillRect/>
                  </a:stretch>
                </a:blipFill>
                <a:ln w="28575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51" name="Curved Connector 50"/>
            <p:cNvCxnSpPr/>
            <p:nvPr/>
          </p:nvCxnSpPr>
          <p:spPr>
            <a:xfrm flipV="1">
              <a:off x="10819407" y="3311742"/>
              <a:ext cx="732113" cy="477744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Curved Connector 51"/>
            <p:cNvCxnSpPr/>
            <p:nvPr/>
          </p:nvCxnSpPr>
          <p:spPr>
            <a:xfrm>
              <a:off x="10797285" y="2414981"/>
              <a:ext cx="754235" cy="475254"/>
            </a:xfrm>
            <a:prstGeom prst="curvedConnector2">
              <a:avLst/>
            </a:prstGeom>
            <a:ln w="19050">
              <a:solidFill>
                <a:schemeClr val="tx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Rectangle 52"/>
            <p:cNvSpPr/>
            <p:nvPr/>
          </p:nvSpPr>
          <p:spPr>
            <a:xfrm>
              <a:off x="11122753" y="2890235"/>
              <a:ext cx="857535" cy="421507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600" dirty="0">
                <a:solidFill>
                  <a:schemeClr val="bg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4" name="Rectangle 53"/>
                <p:cNvSpPr/>
                <p:nvPr/>
              </p:nvSpPr>
              <p:spPr>
                <a:xfrm>
                  <a:off x="11076553" y="2898840"/>
                  <a:ext cx="968055" cy="410369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</m:ctrlPr>
                          </m:sSubPr>
                          <m:e>
                            <m: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2600" i="1">
                                <a:latin typeface="Cambria Math" charset="0"/>
                                <a:ea typeface="Calibri" charset="0"/>
                                <a:cs typeface="Calibri" charset="0"/>
                              </a:rPr>
                              <m:t>1</m:t>
                            </m:r>
                          </m:sub>
                        </m:sSub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+</m:t>
                        </m:r>
                        <m:r>
                          <a:rPr lang="en-US" sz="2600" i="1">
                            <a:latin typeface="Cambria Math" charset="0"/>
                            <a:ea typeface="Calibri" charset="0"/>
                            <a:cs typeface="Calibri" charset="0"/>
                          </a:rPr>
                          <m:t>𝐷</m:t>
                        </m:r>
                      </m:oMath>
                    </m:oMathPara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54" name="Rectangle 5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076553" y="2898840"/>
                  <a:ext cx="968055" cy="410369"/>
                </a:xfrm>
                <a:prstGeom prst="rect">
                  <a:avLst/>
                </a:prstGeom>
                <a:blipFill rotWithShape="0">
                  <a:blip r:embed="rId24"/>
                  <a:stretch>
                    <a:fillRect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110" name="Picture 109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7167661" y="1638944"/>
              <a:ext cx="950975" cy="950976"/>
            </a:xfrm>
            <a:prstGeom prst="rect">
              <a:avLst/>
            </a:prstGeom>
            <a:ln w="19050">
              <a:solidFill>
                <a:schemeClr val="tx1"/>
              </a:solidFill>
            </a:ln>
            <a:effectLst>
              <a:outerShdw blurRad="50800" dist="76200" sx="35000" sy="350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11" name="Picture 110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9868432" y="3313576"/>
              <a:ext cx="950975" cy="950976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1" name="Title 1"/>
                <p:cNvSpPr txBox="1">
                  <a:spLocks/>
                </p:cNvSpPr>
                <p:nvPr/>
              </p:nvSpPr>
              <p:spPr>
                <a:xfrm>
                  <a:off x="6096657" y="4761786"/>
                  <a:ext cx="5966751" cy="626695"/>
                </a:xfrm>
                <a:prstGeom prst="rect">
                  <a:avLst/>
                </a:prstGeom>
                <a:ln w="19050">
                  <a:noFill/>
                </a:ln>
              </p:spPr>
              <p:txBody>
                <a:bodyPr vert="horz" lIns="109728" tIns="54864" rIns="109728" bIns="54864" rtlCol="0" anchor="ctr">
                  <a:normAutofit/>
                </a:bodyPr>
                <a:lstStyle>
                  <a:lvl1pPr algn="l" defTabSz="914400" rtl="0" eaLnBrk="1" latinLnBrk="0" hangingPunct="1">
                    <a:lnSpc>
                      <a:spcPct val="90000"/>
                    </a:lnSpc>
                    <a:spcBef>
                      <a:spcPct val="0"/>
                    </a:spcBef>
                    <a:buNone/>
                    <a:defRPr sz="4400" kern="1200">
                      <a:solidFill>
                        <a:schemeClr val="tx1"/>
                      </a:solidFill>
                      <a:latin typeface="+mj-lt"/>
                      <a:ea typeface="+mj-ea"/>
                      <a:cs typeface="+mj-cs"/>
                    </a:defRPr>
                  </a:lvl1pPr>
                </a:lstStyle>
                <a:p>
                  <a:pPr algn="ctr"/>
                  <a:r>
                    <a:rPr lang="en-US" sz="2600" dirty="0" err="1">
                      <a:latin typeface="Calibri" charset="0"/>
                      <a:ea typeface="Calibri" charset="0"/>
                      <a:cs typeface="Calibri" charset="0"/>
                    </a:rPr>
                    <a:t>cVAE</a:t>
                  </a:r>
                  <a:r>
                    <a:rPr lang="en-US" sz="2600" dirty="0">
                      <a:latin typeface="Calibri" charset="0"/>
                      <a:ea typeface="Calibri" charset="0"/>
                      <a:cs typeface="Calibri" charset="0"/>
                    </a:rPr>
                    <a:t>-GAN </a:t>
                  </a:r>
                  <a14:m>
                    <m:oMath xmlns:m="http://schemas.openxmlformats.org/officeDocument/2006/math">
                      <m:r>
                        <a:rPr lang="en-US" sz="2600">
                          <a:latin typeface="Cambria Math" charset="0"/>
                          <a:ea typeface="Calibri" charset="0"/>
                          <a:cs typeface="Calibri" charset="0"/>
                        </a:rPr>
                        <m:t>(</m:t>
                      </m:r>
                      <m:r>
                        <a:rPr lang="en-US" sz="2600" i="1">
                          <a:latin typeface="Cambria Math" charset="0"/>
                          <a:ea typeface="Calibri" charset="0"/>
                          <a:cs typeface="Calibri" charset="0"/>
                        </a:rPr>
                        <m:t>𝐵</m:t>
                      </m:r>
                      <m:r>
                        <a:rPr lang="is-IS" sz="2600" i="1">
                          <a:latin typeface="Cambria Math" charset="0"/>
                          <a:ea typeface="Calibri" charset="0"/>
                          <a:cs typeface="Calibri" charset="0"/>
                        </a:rPr>
                        <m:t>→</m:t>
                      </m:r>
                      <m:r>
                        <a:rPr lang="en-US" sz="2600" i="1">
                          <a:latin typeface="Cambria Math" charset="0"/>
                          <a:ea typeface="Calibri" charset="0"/>
                          <a:cs typeface="Calibri" charset="0"/>
                        </a:rPr>
                        <m:t>𝑧</m:t>
                      </m:r>
                      <m:r>
                        <a:rPr lang="is-IS" sz="2600" i="1">
                          <a:latin typeface="Cambria Math" charset="0"/>
                          <a:ea typeface="Calibri" charset="0"/>
                          <a:cs typeface="Calibri" charset="0"/>
                        </a:rPr>
                        <m:t>→</m:t>
                      </m:r>
                      <m:acc>
                        <m:accPr>
                          <m:chr m:val="̂"/>
                          <m:ctrlPr>
                            <a:rPr lang="is-IS" sz="260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</m:ctrlPr>
                        </m:accPr>
                        <m:e>
                          <m:r>
                            <a:rPr lang="en-US" sz="2600" i="1">
                              <a:latin typeface="Cambria Math" charset="0"/>
                              <a:ea typeface="Calibri" charset="0"/>
                              <a:cs typeface="Calibri" charset="0"/>
                            </a:rPr>
                            <m:t>𝐵</m:t>
                          </m:r>
                        </m:e>
                      </m:acc>
                      <m:r>
                        <a:rPr lang="en-US" sz="2600" i="1">
                          <a:latin typeface="Cambria Math" charset="0"/>
                          <a:ea typeface="Calibri" charset="0"/>
                          <a:cs typeface="Calibri" charset="0"/>
                        </a:rPr>
                        <m:t>)</m:t>
                      </m:r>
                    </m:oMath>
                  </a14:m>
                  <a:endParaRPr lang="en-US" sz="26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</mc:Choice>
          <mc:Fallback xmlns="">
            <p:sp>
              <p:nvSpPr>
                <p:cNvPr id="131" name="Title 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096657" y="4761786"/>
                  <a:ext cx="5966751" cy="626695"/>
                </a:xfrm>
                <a:prstGeom prst="rect">
                  <a:avLst/>
                </a:prstGeom>
                <a:blipFill rotWithShape="0">
                  <a:blip r:embed="rId25"/>
                  <a:stretch>
                    <a:fillRect b="-5825"/>
                  </a:stretch>
                </a:blipFill>
                <a:ln w="19050"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15" name="Title 1"/>
          <p:cNvSpPr txBox="1">
            <a:spLocks/>
          </p:cNvSpPr>
          <p:nvPr/>
        </p:nvSpPr>
        <p:spPr>
          <a:xfrm>
            <a:off x="1005840" y="163827"/>
            <a:ext cx="12618720" cy="1590676"/>
          </a:xfrm>
          <a:prstGeom prst="rect">
            <a:avLst/>
          </a:prstGeom>
        </p:spPr>
        <p:txBody>
          <a:bodyPr vert="horz" lIns="109728" tIns="54864" rIns="109728" bIns="54864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60" dirty="0">
                <a:latin typeface="Calibri" charset="0"/>
                <a:ea typeface="Calibri" charset="0"/>
                <a:cs typeface="Calibri" charset="0"/>
              </a:rPr>
              <a:t>Encouraging Invertibility</a:t>
            </a:r>
            <a:endParaRPr lang="en-US" sz="360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16" name="Rectangle 115"/>
          <p:cNvSpPr/>
          <p:nvPr/>
        </p:nvSpPr>
        <p:spPr>
          <a:xfrm>
            <a:off x="155101" y="1513482"/>
            <a:ext cx="14320198" cy="5053054"/>
          </a:xfrm>
          <a:prstGeom prst="rect">
            <a:avLst/>
          </a:prstGeom>
          <a:noFill/>
          <a:ln w="190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17" name="Title 1"/>
          <p:cNvSpPr>
            <a:spLocks noGrp="1"/>
          </p:cNvSpPr>
          <p:nvPr>
            <p:ph type="title"/>
          </p:nvPr>
        </p:nvSpPr>
        <p:spPr>
          <a:xfrm>
            <a:off x="155099" y="6566536"/>
            <a:ext cx="14320200" cy="761958"/>
          </a:xfrm>
        </p:spPr>
        <p:txBody>
          <a:bodyPr>
            <a:noAutofit/>
          </a:bodyPr>
          <a:lstStyle/>
          <a:p>
            <a:pPr algn="ctr"/>
            <a:r>
              <a:rPr lang="en-US" sz="4800" b="1" dirty="0" err="1">
                <a:latin typeface="Calibri" charset="0"/>
                <a:ea typeface="Calibri" charset="0"/>
                <a:cs typeface="Calibri" charset="0"/>
              </a:rPr>
              <a:t>BicycleGAN</a:t>
            </a:r>
            <a:endParaRPr lang="en-US" sz="4800" b="1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20" name="Freeform 119"/>
          <p:cNvSpPr/>
          <p:nvPr/>
        </p:nvSpPr>
        <p:spPr>
          <a:xfrm>
            <a:off x="2693755" y="3944639"/>
            <a:ext cx="2551355" cy="938482"/>
          </a:xfrm>
          <a:custGeom>
            <a:avLst/>
            <a:gdLst>
              <a:gd name="connsiteX0" fmla="*/ 14287 w 2080292"/>
              <a:gd name="connsiteY0" fmla="*/ 272495 h 1033866"/>
              <a:gd name="connsiteX1" fmla="*/ 914400 w 2080292"/>
              <a:gd name="connsiteY1" fmla="*/ 258207 h 1033866"/>
              <a:gd name="connsiteX2" fmla="*/ 1657350 w 2080292"/>
              <a:gd name="connsiteY2" fmla="*/ 1032 h 1033866"/>
              <a:gd name="connsiteX3" fmla="*/ 2057400 w 2080292"/>
              <a:gd name="connsiteY3" fmla="*/ 186770 h 1033866"/>
              <a:gd name="connsiteX4" fmla="*/ 1943100 w 2080292"/>
              <a:gd name="connsiteY4" fmla="*/ 629682 h 1033866"/>
              <a:gd name="connsiteX5" fmla="*/ 1214437 w 2080292"/>
              <a:gd name="connsiteY5" fmla="*/ 986870 h 1033866"/>
              <a:gd name="connsiteX6" fmla="*/ 0 w 2080292"/>
              <a:gd name="connsiteY6" fmla="*/ 1029732 h 1033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80292" h="1033866">
                <a:moveTo>
                  <a:pt x="14287" y="272495"/>
                </a:moveTo>
                <a:cubicBezTo>
                  <a:pt x="327421" y="287973"/>
                  <a:pt x="640556" y="303451"/>
                  <a:pt x="914400" y="258207"/>
                </a:cubicBezTo>
                <a:cubicBezTo>
                  <a:pt x="1188244" y="212963"/>
                  <a:pt x="1466850" y="12938"/>
                  <a:pt x="1657350" y="1032"/>
                </a:cubicBezTo>
                <a:cubicBezTo>
                  <a:pt x="1847850" y="-10874"/>
                  <a:pt x="2009775" y="81995"/>
                  <a:pt x="2057400" y="186770"/>
                </a:cubicBezTo>
                <a:cubicBezTo>
                  <a:pt x="2105025" y="291545"/>
                  <a:pt x="2083594" y="496332"/>
                  <a:pt x="1943100" y="629682"/>
                </a:cubicBezTo>
                <a:cubicBezTo>
                  <a:pt x="1802606" y="763032"/>
                  <a:pt x="1538287" y="920195"/>
                  <a:pt x="1214437" y="986870"/>
                </a:cubicBezTo>
                <a:cubicBezTo>
                  <a:pt x="890587" y="1053545"/>
                  <a:pt x="0" y="1029732"/>
                  <a:pt x="0" y="1029732"/>
                </a:cubicBezTo>
              </a:path>
            </a:pathLst>
          </a:custGeom>
          <a:noFill/>
          <a:ln w="76200">
            <a:solidFill>
              <a:srgbClr val="C00000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21" name="Freeform 120"/>
          <p:cNvSpPr/>
          <p:nvPr/>
        </p:nvSpPr>
        <p:spPr>
          <a:xfrm>
            <a:off x="9532390" y="3209453"/>
            <a:ext cx="2486262" cy="1238057"/>
          </a:xfrm>
          <a:custGeom>
            <a:avLst/>
            <a:gdLst>
              <a:gd name="connsiteX0" fmla="*/ 2000447 w 2071885"/>
              <a:gd name="connsiteY0" fmla="*/ 997344 h 1031714"/>
              <a:gd name="connsiteX1" fmla="*/ 314522 w 2071885"/>
              <a:gd name="connsiteY1" fmla="*/ 997344 h 1031714"/>
              <a:gd name="connsiteX2" fmla="*/ 197 w 2071885"/>
              <a:gd name="connsiteY2" fmla="*/ 640156 h 1031714"/>
              <a:gd name="connsiteX3" fmla="*/ 285947 w 2071885"/>
              <a:gd name="connsiteY3" fmla="*/ 340119 h 1031714"/>
              <a:gd name="connsiteX4" fmla="*/ 1257497 w 2071885"/>
              <a:gd name="connsiteY4" fmla="*/ 40081 h 1031714"/>
              <a:gd name="connsiteX5" fmla="*/ 2071885 w 2071885"/>
              <a:gd name="connsiteY5" fmla="*/ 11506 h 1031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71885" h="1031714">
                <a:moveTo>
                  <a:pt x="2000447" y="997344"/>
                </a:moveTo>
                <a:cubicBezTo>
                  <a:pt x="1324172" y="1027109"/>
                  <a:pt x="647897" y="1056875"/>
                  <a:pt x="314522" y="997344"/>
                </a:cubicBezTo>
                <a:cubicBezTo>
                  <a:pt x="-18853" y="937813"/>
                  <a:pt x="4959" y="749693"/>
                  <a:pt x="197" y="640156"/>
                </a:cubicBezTo>
                <a:cubicBezTo>
                  <a:pt x="-4565" y="530619"/>
                  <a:pt x="76397" y="440131"/>
                  <a:pt x="285947" y="340119"/>
                </a:cubicBezTo>
                <a:cubicBezTo>
                  <a:pt x="495497" y="240106"/>
                  <a:pt x="959841" y="94850"/>
                  <a:pt x="1257497" y="40081"/>
                </a:cubicBezTo>
                <a:cubicBezTo>
                  <a:pt x="1555153" y="-14688"/>
                  <a:pt x="1813519" y="-1591"/>
                  <a:pt x="2071885" y="11506"/>
                </a:cubicBezTo>
              </a:path>
            </a:pathLst>
          </a:custGeom>
          <a:noFill/>
          <a:ln w="76200">
            <a:solidFill>
              <a:srgbClr val="C00000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22" name="Rectangle 121"/>
          <p:cNvSpPr/>
          <p:nvPr/>
        </p:nvSpPr>
        <p:spPr>
          <a:xfrm>
            <a:off x="4679326" y="1602224"/>
            <a:ext cx="2612000" cy="257650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23" name="Rectangle 122"/>
          <p:cNvSpPr/>
          <p:nvPr/>
        </p:nvSpPr>
        <p:spPr>
          <a:xfrm>
            <a:off x="7615503" y="4255381"/>
            <a:ext cx="2358402" cy="1272998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00" name="Rectangle 99"/>
          <p:cNvSpPr/>
          <p:nvPr/>
        </p:nvSpPr>
        <p:spPr>
          <a:xfrm>
            <a:off x="5724436" y="7337048"/>
            <a:ext cx="8905964" cy="892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Zhu, Zhang, Pathak, Darrell, Efros, Wang, Shechtman. </a:t>
            </a:r>
            <a:endParaRPr lang="en-US" sz="2600" dirty="0" smtClean="0">
              <a:latin typeface="Calibri" charset="0"/>
              <a:ea typeface="Calibri" charset="0"/>
              <a:cs typeface="Calibri" charset="0"/>
            </a:endParaRPr>
          </a:p>
          <a:p>
            <a:pPr algn="r"/>
            <a:r>
              <a:rPr lang="en-US" sz="2600" b="1" i="1" dirty="0" smtClean="0">
                <a:latin typeface="Calibri" charset="0"/>
                <a:ea typeface="Calibri" charset="0"/>
                <a:cs typeface="Calibri" charset="0"/>
              </a:rPr>
              <a:t>Toward </a:t>
            </a:r>
            <a:r>
              <a:rPr lang="en-US" sz="2600" b="1" i="1" dirty="0">
                <a:latin typeface="Calibri" charset="0"/>
                <a:ea typeface="Calibri" charset="0"/>
                <a:cs typeface="Calibri" charset="0"/>
              </a:rPr>
              <a:t>Multimodal Image-to-Image Translation.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 In </a:t>
            </a:r>
            <a:r>
              <a:rPr lang="en-US" sz="2600" i="1" dirty="0">
                <a:latin typeface="Calibri" charset="0"/>
                <a:ea typeface="Calibri" charset="0"/>
                <a:cs typeface="Calibri" charset="0"/>
              </a:rPr>
              <a:t>NIPS</a:t>
            </a:r>
            <a:r>
              <a:rPr lang="en-US" sz="2600" dirty="0">
                <a:latin typeface="Calibri" charset="0"/>
                <a:ea typeface="Calibri" charset="0"/>
                <a:cs typeface="Calibri" charset="0"/>
              </a:rPr>
              <a:t>, 2017.</a:t>
            </a:r>
          </a:p>
        </p:txBody>
      </p:sp>
    </p:spTree>
    <p:extLst>
      <p:ext uri="{BB962C8B-B14F-4D97-AF65-F5344CB8AC3E}">
        <p14:creationId xmlns:p14="http://schemas.microsoft.com/office/powerpoint/2010/main" val="62916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" grpId="0" animBg="1"/>
      <p:bldP spid="117" grpId="0"/>
      <p:bldP spid="120" grpId="0" animBg="1"/>
      <p:bldP spid="120" grpId="1" animBg="1"/>
      <p:bldP spid="121" grpId="0" animBg="1"/>
      <p:bldP spid="121" grpId="1" animBg="1"/>
      <p:bldP spid="122" grpId="0" animBg="1"/>
      <p:bldP spid="122" grpId="1" animBg="1"/>
      <p:bldP spid="123" grpId="0" animBg="1"/>
      <p:bldP spid="123" grpId="1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0932" y="722161"/>
            <a:ext cx="3087395" cy="3087395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08985" y="3967508"/>
            <a:ext cx="3087395" cy="3087395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2881" y="3967508"/>
            <a:ext cx="3087395" cy="308739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0932" y="3967508"/>
            <a:ext cx="3087395" cy="308739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308985" y="722161"/>
            <a:ext cx="3087395" cy="308739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2881" y="722161"/>
            <a:ext cx="3087395" cy="3087395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6628" y="2341437"/>
            <a:ext cx="3094189" cy="3094189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sp>
        <p:nvSpPr>
          <p:cNvPr id="41" name="TextBox 40"/>
          <p:cNvSpPr txBox="1"/>
          <p:nvPr/>
        </p:nvSpPr>
        <p:spPr>
          <a:xfrm>
            <a:off x="196627" y="5491953"/>
            <a:ext cx="3094189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360" dirty="0">
                <a:latin typeface="Calibri" charset="0"/>
                <a:ea typeface="Calibri" charset="0"/>
                <a:cs typeface="Calibri" charset="0"/>
              </a:rPr>
              <a:t>Labels</a:t>
            </a:r>
            <a:endParaRPr lang="en-US" sz="336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772880" y="7102763"/>
            <a:ext cx="9623500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360" dirty="0">
                <a:latin typeface="Calibri" charset="0"/>
                <a:ea typeface="Calibri" charset="0"/>
                <a:cs typeface="Calibri" charset="0"/>
              </a:rPr>
              <a:t>Randomly generated facades</a:t>
            </a:r>
            <a:endParaRPr lang="en-US" sz="336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3" name="Right Arrow 42"/>
          <p:cNvSpPr/>
          <p:nvPr/>
        </p:nvSpPr>
        <p:spPr>
          <a:xfrm>
            <a:off x="3471475" y="3304023"/>
            <a:ext cx="1120748" cy="1169014"/>
          </a:xfrm>
          <a:prstGeom prst="right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085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2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Box 40"/>
          <p:cNvSpPr txBox="1"/>
          <p:nvPr/>
        </p:nvSpPr>
        <p:spPr>
          <a:xfrm>
            <a:off x="196627" y="5491953"/>
            <a:ext cx="3094189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360" dirty="0">
                <a:latin typeface="Calibri" charset="0"/>
                <a:ea typeface="Calibri" charset="0"/>
                <a:cs typeface="Calibri" charset="0"/>
              </a:rPr>
              <a:t>Edges</a:t>
            </a:r>
            <a:endParaRPr lang="en-US" sz="336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7536" y="3960714"/>
            <a:ext cx="3094189" cy="3094189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7536" y="722161"/>
            <a:ext cx="3094189" cy="3094189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06053" y="3964576"/>
            <a:ext cx="3090326" cy="3090326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6628" y="2341437"/>
            <a:ext cx="3094189" cy="3094189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2881" y="722161"/>
            <a:ext cx="3094189" cy="3094189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302191" y="722161"/>
            <a:ext cx="3094189" cy="3094189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2881" y="3960714"/>
            <a:ext cx="3094189" cy="3094189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sx="35000" sy="35000" algn="l" rotWithShape="0">
              <a:prstClr val="black">
                <a:alpha val="40000"/>
              </a:prstClr>
            </a:outerShdw>
          </a:effectLst>
        </p:spPr>
      </p:pic>
      <p:sp>
        <p:nvSpPr>
          <p:cNvPr id="39" name="Right Arrow 38"/>
          <p:cNvSpPr/>
          <p:nvPr/>
        </p:nvSpPr>
        <p:spPr>
          <a:xfrm>
            <a:off x="3471475" y="3304023"/>
            <a:ext cx="1120748" cy="1169014"/>
          </a:xfrm>
          <a:prstGeom prst="right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772880" y="7102763"/>
            <a:ext cx="9623500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360" dirty="0">
                <a:latin typeface="Calibri" charset="0"/>
                <a:ea typeface="Calibri" charset="0"/>
                <a:cs typeface="Calibri" charset="0"/>
              </a:rPr>
              <a:t>Randomly generated shoes</a:t>
            </a:r>
            <a:endParaRPr lang="en-US" sz="3360" dirty="0">
              <a:latin typeface="Calibri" charset="0"/>
              <a:ea typeface="Calibri" charset="0"/>
              <a:cs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4985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2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44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hoes256_clip2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5840" y="2028826"/>
            <a:ext cx="12618720" cy="504825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378D9-AC52-8D43-8969-B9AF34C5D883}" type="slidenum">
              <a:rPr lang="en-US" smtClean="0"/>
              <a:t>87</a:t>
            </a:fld>
            <a:endParaRPr lang="en-US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</p:spPr>
        <p:txBody>
          <a:bodyPr/>
          <a:lstStyle/>
          <a:p>
            <a:r>
              <a:rPr lang="en-US" dirty="0">
                <a:latin typeface="Calibri" charset="0"/>
                <a:ea typeface="Calibri" charset="0"/>
                <a:cs typeface="Calibri" charset="0"/>
              </a:rPr>
              <a:t>Latent Space Exploration</a:t>
            </a:r>
          </a:p>
        </p:txBody>
      </p:sp>
    </p:spTree>
    <p:extLst>
      <p:ext uri="{BB962C8B-B14F-4D97-AF65-F5344CB8AC3E}">
        <p14:creationId xmlns:p14="http://schemas.microsoft.com/office/powerpoint/2010/main" val="116966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ay2night_morph_3_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9504"/>
          <a:stretch/>
        </p:blipFill>
        <p:spPr>
          <a:xfrm>
            <a:off x="-47706" y="2100391"/>
            <a:ext cx="14678106" cy="5233067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378D9-AC52-8D43-8969-B9AF34C5D883}" type="slidenum">
              <a:rPr lang="en-US" smtClean="0"/>
              <a:t>88</a:t>
            </a:fld>
            <a:endParaRPr lang="en-US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</p:spPr>
        <p:txBody>
          <a:bodyPr/>
          <a:lstStyle/>
          <a:p>
            <a:r>
              <a:rPr lang="en-US" dirty="0">
                <a:latin typeface="Calibri" charset="0"/>
                <a:ea typeface="Calibri" charset="0"/>
                <a:cs typeface="Calibri" charset="0"/>
              </a:rPr>
              <a:t>Latent Space Exploration</a:t>
            </a:r>
          </a:p>
        </p:txBody>
      </p:sp>
    </p:spTree>
    <p:extLst>
      <p:ext uri="{BB962C8B-B14F-4D97-AF65-F5344CB8AC3E}">
        <p14:creationId xmlns:p14="http://schemas.microsoft.com/office/powerpoint/2010/main" val="2053318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281890" y="2835602"/>
            <a:ext cx="6673270" cy="3295422"/>
            <a:chOff x="2000548" y="2818656"/>
            <a:chExt cx="10387977" cy="482358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47048" y="2818656"/>
              <a:ext cx="2066544" cy="2066544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000548" y="3902516"/>
              <a:ext cx="2066544" cy="2066544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76200" sx="35000" sy="35000" algn="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" name="TextBox 6"/>
            <p:cNvSpPr txBox="1"/>
            <p:nvPr/>
          </p:nvSpPr>
          <p:spPr>
            <a:xfrm>
              <a:off x="2000549" y="7057469"/>
              <a:ext cx="207109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dirty="0" smtClean="0">
                  <a:latin typeface="Calibri" charset="0"/>
                  <a:ea typeface="Calibri" charset="0"/>
                  <a:cs typeface="Calibri" charset="0"/>
                </a:rPr>
                <a:t>Input</a:t>
              </a:r>
              <a:endParaRPr lang="en-US" sz="32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947048" y="7057469"/>
              <a:ext cx="644147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dirty="0" smtClean="0">
                  <a:latin typeface="Calibri" charset="0"/>
                  <a:ea typeface="Calibri" charset="0"/>
                  <a:cs typeface="Calibri" charset="0"/>
                </a:rPr>
                <a:t>Possible outputs</a:t>
              </a:r>
              <a:endParaRPr lang="en-US" sz="32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9" name="Right Arrow 8"/>
            <p:cNvSpPr/>
            <p:nvPr/>
          </p:nvSpPr>
          <p:spPr>
            <a:xfrm>
              <a:off x="4289926" y="4299327"/>
              <a:ext cx="1438836" cy="1277470"/>
            </a:xfrm>
            <a:prstGeom prst="rightArrow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000548" y="390251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47048" y="281865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0317434" y="4986378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8132241" y="4986378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8132241" y="281865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5947048" y="4986378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0317434" y="281865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sp>
        <p:nvSpPr>
          <p:cNvPr id="17" name="TextBox 16"/>
          <p:cNvSpPr txBox="1"/>
          <p:nvPr/>
        </p:nvSpPr>
        <p:spPr>
          <a:xfrm>
            <a:off x="1012363" y="1522512"/>
            <a:ext cx="590084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200" dirty="0" smtClean="0"/>
              <a:t>Limitation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I: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Single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Output</a:t>
            </a:r>
            <a:endParaRPr lang="en-US" sz="4200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7248" y="4237813"/>
            <a:ext cx="5946662" cy="2973331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7764768" y="1522512"/>
            <a:ext cx="628338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200" dirty="0" smtClean="0"/>
              <a:t>Limitation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II: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Low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resolution</a:t>
            </a:r>
            <a:endParaRPr lang="en-US" sz="4200" dirty="0"/>
          </a:p>
        </p:txBody>
      </p:sp>
      <p:pic>
        <p:nvPicPr>
          <p:cNvPr id="25" name="Content Placeholder 6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1472608" y="2818656"/>
            <a:ext cx="2221302" cy="1110651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47248" y="2835602"/>
            <a:ext cx="2221302" cy="1110651"/>
          </a:xfrm>
          <a:prstGeom prst="rect">
            <a:avLst/>
          </a:prstGeom>
        </p:spPr>
      </p:pic>
      <p:sp>
        <p:nvSpPr>
          <p:cNvPr id="27" name="Right Arrow 26"/>
          <p:cNvSpPr/>
          <p:nvPr/>
        </p:nvSpPr>
        <p:spPr>
          <a:xfrm>
            <a:off x="10345017" y="2998286"/>
            <a:ext cx="751123" cy="739750"/>
          </a:xfrm>
          <a:prstGeom prst="right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 flipH="1">
            <a:off x="7315200" y="2026568"/>
            <a:ext cx="16427" cy="602352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656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7" grpId="0" animBg="1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281890" y="2835602"/>
            <a:ext cx="6673270" cy="3295422"/>
            <a:chOff x="2000548" y="2818656"/>
            <a:chExt cx="10387977" cy="482358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47048" y="2818656"/>
              <a:ext cx="2066544" cy="2066544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000548" y="3902516"/>
              <a:ext cx="2066544" cy="2066544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76200" sx="35000" sy="35000" algn="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" name="TextBox 6"/>
            <p:cNvSpPr txBox="1"/>
            <p:nvPr/>
          </p:nvSpPr>
          <p:spPr>
            <a:xfrm>
              <a:off x="2000549" y="7057469"/>
              <a:ext cx="207109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dirty="0" smtClean="0">
                  <a:latin typeface="Calibri" charset="0"/>
                  <a:ea typeface="Calibri" charset="0"/>
                  <a:cs typeface="Calibri" charset="0"/>
                </a:rPr>
                <a:t>Input</a:t>
              </a:r>
              <a:endParaRPr lang="en-US" sz="32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947048" y="7057469"/>
              <a:ext cx="644147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dirty="0" smtClean="0">
                  <a:latin typeface="Calibri" charset="0"/>
                  <a:ea typeface="Calibri" charset="0"/>
                  <a:cs typeface="Calibri" charset="0"/>
                </a:rPr>
                <a:t>Possible outputs</a:t>
              </a:r>
              <a:endParaRPr lang="en-US" sz="32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9" name="Right Arrow 8"/>
            <p:cNvSpPr/>
            <p:nvPr/>
          </p:nvSpPr>
          <p:spPr>
            <a:xfrm>
              <a:off x="4289926" y="4299327"/>
              <a:ext cx="1438836" cy="1277470"/>
            </a:xfrm>
            <a:prstGeom prst="rightArrow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000548" y="390251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47048" y="281865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0317434" y="4986378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8132241" y="4986378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8132241" y="281865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5947048" y="4986378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0317434" y="2818656"/>
              <a:ext cx="2071091" cy="207109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400" dirty="0" smtClean="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rPr>
                <a:t>?</a:t>
              </a:r>
              <a:endParaRPr lang="en-US" sz="34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sp>
        <p:nvSpPr>
          <p:cNvPr id="17" name="TextBox 16"/>
          <p:cNvSpPr txBox="1"/>
          <p:nvPr/>
        </p:nvSpPr>
        <p:spPr>
          <a:xfrm>
            <a:off x="1012363" y="1522512"/>
            <a:ext cx="590084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200" dirty="0" smtClean="0"/>
              <a:t>Limitation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I: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Single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Output</a:t>
            </a:r>
            <a:endParaRPr lang="en-US" sz="4200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7248" y="4237813"/>
            <a:ext cx="5946662" cy="2973331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7764768" y="1522512"/>
            <a:ext cx="628338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200" dirty="0" smtClean="0"/>
              <a:t>Limitation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II: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Low</a:t>
            </a:r>
            <a:r>
              <a:rPr lang="zh-CN" altLang="en-US" sz="4200" dirty="0" smtClean="0"/>
              <a:t> </a:t>
            </a:r>
            <a:r>
              <a:rPr lang="en-US" altLang="zh-CN" sz="4200" dirty="0" smtClean="0"/>
              <a:t>resolution</a:t>
            </a:r>
            <a:endParaRPr lang="en-US" sz="4200" dirty="0"/>
          </a:p>
        </p:txBody>
      </p:sp>
      <p:pic>
        <p:nvPicPr>
          <p:cNvPr id="25" name="Content Placeholder 6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1472608" y="2818656"/>
            <a:ext cx="2221302" cy="1110651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47248" y="2835602"/>
            <a:ext cx="2221302" cy="1110651"/>
          </a:xfrm>
          <a:prstGeom prst="rect">
            <a:avLst/>
          </a:prstGeom>
        </p:spPr>
      </p:pic>
      <p:sp>
        <p:nvSpPr>
          <p:cNvPr id="27" name="Right Arrow 26"/>
          <p:cNvSpPr/>
          <p:nvPr/>
        </p:nvSpPr>
        <p:spPr>
          <a:xfrm>
            <a:off x="10345017" y="2998286"/>
            <a:ext cx="751123" cy="739750"/>
          </a:xfrm>
          <a:prstGeom prst="right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 flipH="1">
            <a:off x="7315200" y="2026568"/>
            <a:ext cx="16427" cy="602352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490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329566"/>
            <a:ext cx="13496448" cy="1371600"/>
          </a:xfrm>
        </p:spPr>
        <p:txBody>
          <a:bodyPr>
            <a:normAutofit/>
          </a:bodyPr>
          <a:lstStyle/>
          <a:p>
            <a:r>
              <a:rPr lang="en-US" dirty="0" smtClean="0"/>
              <a:t>Limitation II: </a:t>
            </a:r>
            <a:r>
              <a:rPr lang="en-US" altLang="zh-CN" dirty="0" smtClean="0"/>
              <a:t>low-resolution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656" y="1641801"/>
            <a:ext cx="11368176" cy="56840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656" y="1641801"/>
            <a:ext cx="11375136" cy="568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93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42AFDD-015F-46F8-AC26-C6F0BC5853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7131" y="1147555"/>
            <a:ext cx="13332541" cy="2722879"/>
          </a:xfrm>
        </p:spPr>
        <p:txBody>
          <a:bodyPr>
            <a:normAutofit/>
          </a:bodyPr>
          <a:lstStyle/>
          <a:p>
            <a:r>
              <a:rPr lang="en-US" sz="5280" dirty="0">
                <a:latin typeface="Calibri" charset="0"/>
                <a:ea typeface="Calibri" charset="0"/>
                <a:cs typeface="Calibri" charset="0"/>
              </a:rPr>
              <a:t>High-Resolution Image Synthesis and Semantic Manipulation with Conditional GANs</a:t>
            </a:r>
            <a:br>
              <a:rPr lang="en-US" sz="5280" dirty="0">
                <a:latin typeface="Calibri" charset="0"/>
                <a:ea typeface="Calibri" charset="0"/>
                <a:cs typeface="Calibri" charset="0"/>
              </a:rPr>
            </a:br>
            <a:r>
              <a:rPr lang="en-US" altLang="zh-CN" sz="4320" dirty="0">
                <a:latin typeface="Calibri" charset="0"/>
                <a:ea typeface="Calibri" charset="0"/>
                <a:cs typeface="Calibri" charset="0"/>
              </a:rPr>
              <a:t>(</a:t>
            </a:r>
            <a:r>
              <a:rPr lang="en-US" altLang="zh-TW" sz="4320" dirty="0" smtClean="0">
                <a:latin typeface="Calibri" charset="0"/>
                <a:ea typeface="Calibri" charset="0"/>
                <a:cs typeface="Calibri" charset="0"/>
              </a:rPr>
              <a:t>pix2pixHD</a:t>
            </a:r>
            <a:r>
              <a:rPr lang="en-US" altLang="zh-TW" sz="4320" dirty="0">
                <a:latin typeface="Calibri" charset="0"/>
                <a:ea typeface="Calibri" charset="0"/>
                <a:cs typeface="Calibri" charset="0"/>
              </a:rPr>
              <a:t>)</a:t>
            </a:r>
            <a:endParaRPr lang="en-US" sz="432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7DF7037-2D9F-44D8-B8FD-DFC2CBFE0D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749345"/>
            <a:ext cx="14630399" cy="1235915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Ting-Chun Wang, Ming-Yu Liu, </a:t>
            </a:r>
            <a:r>
              <a:rPr lang="en-US" sz="3200" dirty="0" smtClean="0">
                <a:solidFill>
                  <a:schemeClr val="tx1"/>
                </a:solidFill>
              </a:rPr>
              <a:t>Jun-Yan </a:t>
            </a:r>
            <a:r>
              <a:rPr lang="en-US" sz="3200" dirty="0">
                <a:solidFill>
                  <a:schemeClr val="tx1"/>
                </a:solidFill>
              </a:rPr>
              <a:t>Zhu, Andrew </a:t>
            </a:r>
            <a:r>
              <a:rPr lang="en-US" sz="3200" dirty="0" smtClean="0">
                <a:solidFill>
                  <a:schemeClr val="tx1"/>
                </a:solidFill>
              </a:rPr>
              <a:t>Tao</a:t>
            </a:r>
            <a:r>
              <a:rPr lang="en-US" altLang="zh-CN" sz="3200" dirty="0" smtClean="0">
                <a:solidFill>
                  <a:schemeClr val="tx1"/>
                </a:solidFill>
              </a:rPr>
              <a:t>,</a:t>
            </a:r>
            <a:r>
              <a:rPr lang="zh-CN" alt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smtClean="0">
                <a:solidFill>
                  <a:schemeClr val="tx1"/>
                </a:solidFill>
              </a:rPr>
              <a:t>Jan </a:t>
            </a:r>
            <a:r>
              <a:rPr lang="en-US" sz="3200" dirty="0" err="1">
                <a:solidFill>
                  <a:schemeClr val="tx1"/>
                </a:solidFill>
              </a:rPr>
              <a:t>Kautz</a:t>
            </a:r>
            <a:r>
              <a:rPr lang="en-US" sz="3200" dirty="0">
                <a:solidFill>
                  <a:schemeClr val="tx1"/>
                </a:solidFill>
              </a:rPr>
              <a:t>, Bryan </a:t>
            </a:r>
            <a:r>
              <a:rPr lang="en-US" sz="3200" dirty="0" smtClean="0">
                <a:solidFill>
                  <a:schemeClr val="tx1"/>
                </a:solidFill>
              </a:rPr>
              <a:t>Catanzaro</a:t>
            </a:r>
          </a:p>
          <a:p>
            <a:r>
              <a:rPr lang="en-US" altLang="zh-CN" sz="3200" dirty="0" smtClean="0">
                <a:solidFill>
                  <a:schemeClr val="tx1"/>
                </a:solidFill>
              </a:rPr>
              <a:t>NVIDIA</a:t>
            </a:r>
            <a:r>
              <a:rPr lang="zh-CN" altLang="en-US" sz="3200" dirty="0" smtClean="0">
                <a:solidFill>
                  <a:schemeClr val="tx1"/>
                </a:solidFill>
              </a:rPr>
              <a:t> </a:t>
            </a:r>
            <a:r>
              <a:rPr lang="en-US" altLang="zh-CN" sz="3200" dirty="0" smtClean="0">
                <a:solidFill>
                  <a:schemeClr val="tx1"/>
                </a:solidFill>
              </a:rPr>
              <a:t>Research,</a:t>
            </a:r>
            <a:r>
              <a:rPr lang="zh-CN" altLang="en-US" sz="3200" dirty="0" smtClean="0">
                <a:solidFill>
                  <a:schemeClr val="tx1"/>
                </a:solidFill>
              </a:rPr>
              <a:t> </a:t>
            </a:r>
            <a:r>
              <a:rPr lang="en-US" altLang="zh-CN" sz="3200" dirty="0" smtClean="0">
                <a:solidFill>
                  <a:schemeClr val="tx1"/>
                </a:solidFill>
              </a:rPr>
              <a:t>UC</a:t>
            </a:r>
            <a:r>
              <a:rPr lang="zh-CN" altLang="en-US" sz="3200" dirty="0" smtClean="0">
                <a:solidFill>
                  <a:schemeClr val="tx1"/>
                </a:solidFill>
              </a:rPr>
              <a:t> </a:t>
            </a:r>
            <a:r>
              <a:rPr lang="en-US" altLang="zh-CN" sz="3200" dirty="0" smtClean="0">
                <a:solidFill>
                  <a:schemeClr val="tx1"/>
                </a:solidFill>
              </a:rPr>
              <a:t>Berkeley</a:t>
            </a:r>
            <a:endParaRPr lang="en-US" sz="32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D3D8907-A3AE-4975-8A36-530D400D9C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6583" y="4062649"/>
            <a:ext cx="4389120" cy="21945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0CEA54F9-96FF-4289-B11F-D2BA9E6CC7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7146" y="4062648"/>
            <a:ext cx="4389120" cy="2194560"/>
          </a:xfrm>
          <a:prstGeom prst="rect">
            <a:avLst/>
          </a:prstGeom>
        </p:spPr>
      </p:pic>
      <p:pic>
        <p:nvPicPr>
          <p:cNvPr id="8" name="Picture 7" descr="T:\cg2real\cycleGan\results\labelIns2city_full_1k_G3_feat\test_latest\images\frankfurt_000000_011810_leftImg8bit_fake_B.jpg">
            <a:extLst>
              <a:ext uri="{FF2B5EF4-FFF2-40B4-BE49-F238E27FC236}">
                <a16:creationId xmlns:a16="http://schemas.microsoft.com/office/drawing/2014/main" xmlns="" id="{60AA2CEF-AC49-4569-B5C8-CA770BCC48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020" y="4062649"/>
            <a:ext cx="4389121" cy="219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070E7F1D-B32B-4BE4-9240-1832A8BD691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14" y="5633511"/>
            <a:ext cx="1631825" cy="815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80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6" y="545232"/>
            <a:ext cx="14620949" cy="7139136"/>
          </a:xfrm>
        </p:spPr>
      </p:pic>
      <p:sp>
        <p:nvSpPr>
          <p:cNvPr id="5" name="TextBox 4"/>
          <p:cNvSpPr txBox="1"/>
          <p:nvPr/>
        </p:nvSpPr>
        <p:spPr>
          <a:xfrm>
            <a:off x="4227277" y="3347164"/>
            <a:ext cx="809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charset="0"/>
                <a:ea typeface="Times New Roman" charset="0"/>
                <a:cs typeface="Times New Roman" charset="0"/>
              </a:rPr>
              <a:t>Car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10205" y="4762872"/>
            <a:ext cx="1025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latin typeface="Times New Roman" charset="0"/>
                <a:ea typeface="Times New Roman" charset="0"/>
                <a:cs typeface="Times New Roman" charset="0"/>
              </a:rPr>
              <a:t>Road</a:t>
            </a:r>
            <a:endParaRPr lang="en-US" sz="24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94276" y="1892442"/>
            <a:ext cx="809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latin typeface="Times New Roman" charset="0"/>
                <a:ea typeface="Times New Roman" charset="0"/>
                <a:cs typeface="Times New Roman" charset="0"/>
              </a:rPr>
              <a:t>Tree</a:t>
            </a:r>
            <a:endParaRPr lang="en-US" sz="24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779696" y="5191611"/>
            <a:ext cx="1612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latin typeface="Times New Roman" charset="0"/>
                <a:ea typeface="Times New Roman" charset="0"/>
                <a:cs typeface="Times New Roman" charset="0"/>
              </a:rPr>
              <a:t>Sidewalk</a:t>
            </a:r>
            <a:endParaRPr lang="en-US" sz="24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06274" y="1621706"/>
            <a:ext cx="14297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latin typeface="Times New Roman" charset="0"/>
                <a:ea typeface="Times New Roman" charset="0"/>
                <a:cs typeface="Times New Roman" charset="0"/>
              </a:rPr>
              <a:t>Building</a:t>
            </a:r>
            <a:endParaRPr lang="en-US" sz="24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5232"/>
            <a:ext cx="14625716" cy="7141464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-446567" y="-2892056"/>
            <a:ext cx="18473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124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map&#10;&#10;Description generated with high confidence">
            <a:extLst>
              <a:ext uri="{FF2B5EF4-FFF2-40B4-BE49-F238E27FC236}">
                <a16:creationId xmlns:a16="http://schemas.microsoft.com/office/drawing/2014/main" xmlns="" id="{C1587472-1D4B-4200-9E8E-DB52D46241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6" t="-361" r="25092" b="88"/>
          <a:stretch/>
        </p:blipFill>
        <p:spPr>
          <a:xfrm>
            <a:off x="7819256" y="1018456"/>
            <a:ext cx="6400800" cy="6400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5FA5B349-7996-45C1-BC3B-05BD0235B8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474440" y="1018456"/>
            <a:ext cx="6400800" cy="6400800"/>
          </a:xfrm>
          <a:prstGeom prst="rect">
            <a:avLst/>
          </a:prstGeom>
        </p:spPr>
      </p:pic>
      <p:pic>
        <p:nvPicPr>
          <p:cNvPr id="4" name="Picture 3" descr="A cat with its mouth open&#10;&#10;Description generated with high confidence">
            <a:extLst>
              <a:ext uri="{FF2B5EF4-FFF2-40B4-BE49-F238E27FC236}">
                <a16:creationId xmlns:a16="http://schemas.microsoft.com/office/drawing/2014/main" xmlns="" id="{36916C8B-AFD7-4FDB-B130-4AA91B95BC9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4" r="25209"/>
          <a:stretch/>
        </p:blipFill>
        <p:spPr>
          <a:xfrm>
            <a:off x="7819256" y="1018456"/>
            <a:ext cx="6400800" cy="6400800"/>
          </a:xfrm>
          <a:prstGeom prst="rect">
            <a:avLst/>
          </a:prstGeom>
        </p:spPr>
      </p:pic>
      <p:pic>
        <p:nvPicPr>
          <p:cNvPr id="5" name="Picture 4" descr="A close up of a person smiling for the camera&#10;&#10;Description generated with very high confidence">
            <a:extLst>
              <a:ext uri="{FF2B5EF4-FFF2-40B4-BE49-F238E27FC236}">
                <a16:creationId xmlns:a16="http://schemas.microsoft.com/office/drawing/2014/main" xmlns="" id="{7D33C459-C998-4122-ACDE-1A0AC491F6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440" y="1018456"/>
            <a:ext cx="64008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62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DA1AA5-9125-470F-AFCF-370A8D1DB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Key</a:t>
            </a:r>
            <a:r>
              <a:rPr lang="zh-CN" altLang="en-US" dirty="0" smtClean="0"/>
              <a:t> </a:t>
            </a:r>
            <a:r>
              <a:rPr lang="en-US" altLang="zh-CN" dirty="0" smtClean="0"/>
              <a:t>Idea:</a:t>
            </a:r>
            <a:r>
              <a:rPr lang="zh-CN" altLang="en-US" dirty="0" smtClean="0"/>
              <a:t> </a:t>
            </a:r>
            <a:r>
              <a:rPr lang="en-US" altLang="zh-CN" dirty="0" smtClean="0"/>
              <a:t>Multi-scale</a:t>
            </a:r>
            <a:r>
              <a:rPr lang="zh-CN" altLang="en-US" dirty="0" smtClean="0"/>
              <a:t> </a:t>
            </a:r>
            <a:r>
              <a:rPr lang="en-US" altLang="zh-CN" dirty="0" smtClean="0"/>
              <a:t>Approach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D41706C-CD35-429E-9D13-02947E9BB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 smtClean="0"/>
              <a:t>Pyramid</a:t>
            </a:r>
            <a:r>
              <a:rPr lang="zh-CN" altLang="en-US" dirty="0" smtClean="0"/>
              <a:t> </a:t>
            </a:r>
            <a:r>
              <a:rPr lang="en-US" altLang="zh-CN" dirty="0" smtClean="0"/>
              <a:t>and</a:t>
            </a:r>
            <a:r>
              <a:rPr lang="zh-CN" altLang="en-US" dirty="0" smtClean="0"/>
              <a:t> </a:t>
            </a:r>
            <a:r>
              <a:rPr lang="en-US" altLang="zh-CN" dirty="0" smtClean="0"/>
              <a:t>Coarse-to-fine.</a:t>
            </a:r>
          </a:p>
          <a:p>
            <a:r>
              <a:rPr lang="en-US" altLang="zh-CN" dirty="0" smtClean="0"/>
              <a:t>Two-scale</a:t>
            </a:r>
            <a:r>
              <a:rPr lang="zh-CN" altLang="en-US" dirty="0" smtClean="0"/>
              <a:t> </a:t>
            </a:r>
            <a:r>
              <a:rPr lang="en-US" altLang="zh-CN" dirty="0" smtClean="0"/>
              <a:t>are</a:t>
            </a:r>
            <a:r>
              <a:rPr lang="zh-CN" altLang="en-US" dirty="0" smtClean="0"/>
              <a:t> </a:t>
            </a:r>
            <a:r>
              <a:rPr lang="en-US" altLang="zh-CN" dirty="0" smtClean="0"/>
              <a:t>often</a:t>
            </a:r>
            <a:r>
              <a:rPr lang="zh-CN" altLang="en-US" dirty="0" smtClean="0"/>
              <a:t> </a:t>
            </a:r>
            <a:r>
              <a:rPr lang="en-US" altLang="zh-CN" dirty="0" smtClean="0"/>
              <a:t>enough.</a:t>
            </a:r>
          </a:p>
          <a:p>
            <a:pPr lvl="1"/>
            <a:r>
              <a:rPr lang="en-US" altLang="zh-CN" sz="3500" dirty="0" smtClean="0"/>
              <a:t>Image</a:t>
            </a:r>
            <a:r>
              <a:rPr lang="zh-CN" altLang="en-US" sz="3500" dirty="0" smtClean="0"/>
              <a:t> </a:t>
            </a:r>
            <a:r>
              <a:rPr lang="en-US" altLang="zh-CN" sz="3500" dirty="0" smtClean="0"/>
              <a:t>Blending</a:t>
            </a:r>
            <a:r>
              <a:rPr lang="zh-CN" altLang="en-US" sz="3500" dirty="0" smtClean="0"/>
              <a:t> </a:t>
            </a:r>
            <a:r>
              <a:rPr lang="en-US" altLang="zh-CN" sz="3500" dirty="0" smtClean="0"/>
              <a:t>[Brown</a:t>
            </a:r>
            <a:r>
              <a:rPr lang="zh-CN" altLang="en-US" sz="3500" dirty="0" smtClean="0"/>
              <a:t> </a:t>
            </a:r>
            <a:r>
              <a:rPr lang="en-US" sz="3500" dirty="0"/>
              <a:t>and </a:t>
            </a:r>
            <a:r>
              <a:rPr lang="en-US" altLang="zh-CN" sz="3500" dirty="0"/>
              <a:t>Lowe</a:t>
            </a:r>
            <a:r>
              <a:rPr lang="zh-CN" altLang="en-US" sz="3500" dirty="0"/>
              <a:t> </a:t>
            </a:r>
            <a:r>
              <a:rPr lang="en-US" altLang="zh-CN" sz="3500" dirty="0" smtClean="0"/>
              <a:t>2003]</a:t>
            </a:r>
          </a:p>
          <a:p>
            <a:pPr lvl="1"/>
            <a:r>
              <a:rPr lang="en-US" altLang="zh-CN" sz="3500" dirty="0" smtClean="0"/>
              <a:t>Tone</a:t>
            </a:r>
            <a:r>
              <a:rPr lang="zh-CN" altLang="en-US" sz="3500" dirty="0" smtClean="0"/>
              <a:t> </a:t>
            </a:r>
            <a:r>
              <a:rPr lang="en-US" altLang="zh-CN" sz="3500" dirty="0" smtClean="0"/>
              <a:t>Mapping</a:t>
            </a:r>
            <a:r>
              <a:rPr lang="zh-CN" altLang="en-US" sz="3500" dirty="0" smtClean="0"/>
              <a:t> </a:t>
            </a:r>
            <a:r>
              <a:rPr lang="en-US" altLang="zh-CN" sz="3500" dirty="0" smtClean="0"/>
              <a:t>[</a:t>
            </a:r>
            <a:r>
              <a:rPr lang="en-US" altLang="zh-CN" sz="3500" dirty="0"/>
              <a:t>Bae,</a:t>
            </a:r>
            <a:r>
              <a:rPr lang="zh-CN" altLang="en-US" sz="3500" dirty="0"/>
              <a:t> </a:t>
            </a:r>
            <a:r>
              <a:rPr lang="en-US" altLang="zh-CN" sz="3500" dirty="0"/>
              <a:t>Paris,</a:t>
            </a:r>
            <a:r>
              <a:rPr lang="zh-CN" altLang="en-US" sz="3500" dirty="0"/>
              <a:t> </a:t>
            </a:r>
            <a:r>
              <a:rPr lang="en-US" altLang="zh-CN" sz="3500" dirty="0" smtClean="0"/>
              <a:t>Durand,</a:t>
            </a:r>
            <a:r>
              <a:rPr lang="zh-CN" altLang="en-US" sz="3500" dirty="0" smtClean="0"/>
              <a:t> </a:t>
            </a:r>
            <a:r>
              <a:rPr lang="en-US" altLang="zh-CN" sz="3500" dirty="0" smtClean="0"/>
              <a:t>2006]</a:t>
            </a:r>
          </a:p>
          <a:p>
            <a:r>
              <a:rPr lang="en-US" altLang="zh-CN" dirty="0" smtClean="0"/>
              <a:t>Implementation:</a:t>
            </a:r>
            <a:endParaRPr lang="en-US" dirty="0" smtClean="0"/>
          </a:p>
          <a:p>
            <a:pPr lvl="1"/>
            <a:r>
              <a:rPr lang="en-US" dirty="0" smtClean="0"/>
              <a:t>Multi-scale Generator</a:t>
            </a:r>
            <a:r>
              <a:rPr lang="en-US" altLang="zh-CN" dirty="0" smtClean="0"/>
              <a:t>.</a:t>
            </a:r>
            <a:endParaRPr lang="en-US" dirty="0" smtClean="0"/>
          </a:p>
          <a:p>
            <a:pPr lvl="1"/>
            <a:r>
              <a:rPr lang="en-US" dirty="0" smtClean="0"/>
              <a:t>Multi-scale Discriminator</a:t>
            </a:r>
            <a:r>
              <a:rPr lang="en-US" altLang="zh-CN" dirty="0" smtClean="0"/>
              <a:t>.</a:t>
            </a:r>
            <a:endParaRPr lang="en-US" dirty="0" smtClean="0"/>
          </a:p>
          <a:p>
            <a:pPr lvl="1"/>
            <a:r>
              <a:rPr lang="en-US" dirty="0" smtClean="0"/>
              <a:t>Robust </a:t>
            </a:r>
            <a:r>
              <a:rPr lang="en-US" dirty="0"/>
              <a:t>Adversarial </a:t>
            </a:r>
            <a:r>
              <a:rPr lang="en-US" dirty="0" smtClean="0"/>
              <a:t>Objective</a:t>
            </a:r>
            <a:r>
              <a:rPr lang="en-US" altLang="zh-CN" dirty="0" smtClean="0"/>
              <a:t>.</a:t>
            </a:r>
            <a:endParaRPr lang="en-US" dirty="0"/>
          </a:p>
        </p:txBody>
      </p:sp>
      <p:sp>
        <p:nvSpPr>
          <p:cNvPr id="29" name="TextBox 28"/>
          <p:cNvSpPr txBox="1"/>
          <p:nvPr/>
        </p:nvSpPr>
        <p:spPr>
          <a:xfrm>
            <a:off x="9898382" y="7165977"/>
            <a:ext cx="3857146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 smtClean="0"/>
              <a:t>[</a:t>
            </a:r>
            <a:r>
              <a:rPr lang="en-US" dirty="0" smtClean="0"/>
              <a:t>Burt </a:t>
            </a:r>
            <a:r>
              <a:rPr lang="en-US" dirty="0"/>
              <a:t>and </a:t>
            </a:r>
            <a:r>
              <a:rPr lang="en-US" dirty="0" smtClean="0"/>
              <a:t>Adelson</a:t>
            </a:r>
            <a:r>
              <a:rPr lang="zh-CN" altLang="en-US" dirty="0" smtClean="0"/>
              <a:t> </a:t>
            </a:r>
            <a:r>
              <a:rPr lang="en-US" altLang="zh-CN" dirty="0" smtClean="0"/>
              <a:t>1983]</a:t>
            </a:r>
            <a:endParaRPr lang="en-US" dirty="0"/>
          </a:p>
        </p:txBody>
      </p:sp>
      <p:pic>
        <p:nvPicPr>
          <p:cNvPr id="42" name="Picture 41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B7AA18D8-1A78-41BD-AEFC-FB5E9EF53D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2667" y="6038441"/>
            <a:ext cx="1828741" cy="1066765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2196000" lon="19878000" rev="20484000"/>
            </a:camera>
            <a:lightRig rig="threePt" dir="t"/>
          </a:scene3d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xmlns="" id="{BF54EDB0-B18D-441B-BD4A-BB52B29779DD}"/>
              </a:ext>
            </a:extLst>
          </p:cNvPr>
          <p:cNvCxnSpPr>
            <a:cxnSpLocks/>
          </p:cNvCxnSpPr>
          <p:nvPr/>
        </p:nvCxnSpPr>
        <p:spPr>
          <a:xfrm flipV="1">
            <a:off x="11032696" y="2126241"/>
            <a:ext cx="587364" cy="396191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xmlns="" id="{DB9148F7-3C2A-4ECA-982C-39AA66878F16}"/>
              </a:ext>
            </a:extLst>
          </p:cNvPr>
          <p:cNvCxnSpPr>
            <a:cxnSpLocks/>
          </p:cNvCxnSpPr>
          <p:nvPr/>
        </p:nvCxnSpPr>
        <p:spPr>
          <a:xfrm flipV="1">
            <a:off x="10735624" y="2439185"/>
            <a:ext cx="757440" cy="4526507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xmlns="" id="{25112FC6-B75E-4165-83C4-ADF73F94C0BC}"/>
              </a:ext>
            </a:extLst>
          </p:cNvPr>
          <p:cNvCxnSpPr>
            <a:cxnSpLocks/>
          </p:cNvCxnSpPr>
          <p:nvPr/>
        </p:nvCxnSpPr>
        <p:spPr>
          <a:xfrm flipH="1" flipV="1">
            <a:off x="12368173" y="2099687"/>
            <a:ext cx="332130" cy="404565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46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E6CBA1D2-8E02-4C65-B4C3-7C25736635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34026" y="2060081"/>
            <a:ext cx="791818" cy="466525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2196000" lon="19878000" rev="20484000"/>
            </a:camera>
            <a:lightRig rig="threePt" dir="t"/>
          </a:scene3d>
        </p:spPr>
      </p:pic>
      <p:pic>
        <p:nvPicPr>
          <p:cNvPr id="48" name="Picture 47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6892FF89-4B32-4BEA-ABED-53D046D0F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03632" y="3929334"/>
            <a:ext cx="1246646" cy="745568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2196000" lon="19878000" rev="20484000"/>
            </a:camera>
            <a:lightRig rig="threePt" dir="t"/>
          </a:scene3d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xmlns="" id="{EF410A7A-D0B3-498C-878E-9483BC78A977}"/>
              </a:ext>
            </a:extLst>
          </p:cNvPr>
          <p:cNvCxnSpPr>
            <a:cxnSpLocks/>
          </p:cNvCxnSpPr>
          <p:nvPr/>
        </p:nvCxnSpPr>
        <p:spPr>
          <a:xfrm flipH="1" flipV="1">
            <a:off x="12237692" y="2439184"/>
            <a:ext cx="174052" cy="451649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9994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xmlns="" id="{8EA6AB16-E231-4541-A1E3-D2279DAB6B03}"/>
              </a:ext>
            </a:extLst>
          </p:cNvPr>
          <p:cNvCxnSpPr>
            <a:cxnSpLocks/>
          </p:cNvCxnSpPr>
          <p:nvPr/>
        </p:nvCxnSpPr>
        <p:spPr>
          <a:xfrm flipV="1">
            <a:off x="7171516" y="2222430"/>
            <a:ext cx="586650" cy="4021273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xmlns="" id="{A7CA0DF0-5F76-4217-9EE1-7A7743784C37}"/>
              </a:ext>
            </a:extLst>
          </p:cNvPr>
          <p:cNvCxnSpPr>
            <a:cxnSpLocks/>
          </p:cNvCxnSpPr>
          <p:nvPr/>
        </p:nvCxnSpPr>
        <p:spPr>
          <a:xfrm flipV="1">
            <a:off x="5033288" y="2222430"/>
            <a:ext cx="586650" cy="4021273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A9657449-B4E4-497F-953B-A119DBD7B02B}"/>
              </a:ext>
            </a:extLst>
          </p:cNvPr>
          <p:cNvGrpSpPr/>
          <p:nvPr/>
        </p:nvGrpSpPr>
        <p:grpSpPr>
          <a:xfrm>
            <a:off x="5968762" y="1395818"/>
            <a:ext cx="3557628" cy="953140"/>
            <a:chOff x="8141278" y="9648536"/>
            <a:chExt cx="3385338" cy="1824383"/>
          </a:xfrm>
        </p:grpSpPr>
        <p:sp>
          <p:nvSpPr>
            <p:cNvPr id="5" name="Arrow: Bent 4">
              <a:extLst>
                <a:ext uri="{FF2B5EF4-FFF2-40B4-BE49-F238E27FC236}">
                  <a16:creationId xmlns:a16="http://schemas.microsoft.com/office/drawing/2014/main" xmlns="" id="{3968C189-C375-401F-8620-3A72FDBCF4E9}"/>
                </a:ext>
              </a:extLst>
            </p:cNvPr>
            <p:cNvSpPr/>
            <p:nvPr/>
          </p:nvSpPr>
          <p:spPr>
            <a:xfrm>
              <a:off x="10084787" y="10021378"/>
              <a:ext cx="879043" cy="1451541"/>
            </a:xfrm>
            <a:prstGeom prst="bentArrow">
              <a:avLst>
                <a:gd name="adj1" fmla="val 1060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6" name="Arrow: Bent 5">
              <a:extLst>
                <a:ext uri="{FF2B5EF4-FFF2-40B4-BE49-F238E27FC236}">
                  <a16:creationId xmlns:a16="http://schemas.microsoft.com/office/drawing/2014/main" xmlns="" id="{B69E57D3-573E-4DC8-BDD8-629C34BC2848}"/>
                </a:ext>
              </a:extLst>
            </p:cNvPr>
            <p:cNvSpPr/>
            <p:nvPr/>
          </p:nvSpPr>
          <p:spPr>
            <a:xfrm>
              <a:off x="8141278" y="9927896"/>
              <a:ext cx="2836914" cy="1451541"/>
            </a:xfrm>
            <a:prstGeom prst="bentArrow">
              <a:avLst>
                <a:gd name="adj1" fmla="val 10135"/>
                <a:gd name="adj2" fmla="val 14200"/>
                <a:gd name="adj3" fmla="val 17042"/>
                <a:gd name="adj4" fmla="val 4375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xmlns="" id="{8F4A710E-9467-4585-B865-7FF6E93045E0}"/>
                </a:ext>
              </a:extLst>
            </p:cNvPr>
            <p:cNvSpPr txBox="1"/>
            <p:nvPr/>
          </p:nvSpPr>
          <p:spPr>
            <a:xfrm>
              <a:off x="10916455" y="9648536"/>
              <a:ext cx="610161" cy="9619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2666" i="1" baseline="-25000" dirty="0">
                  <a:latin typeface="Calibri" charset="0"/>
                  <a:ea typeface="Calibri" charset="0"/>
                  <a:cs typeface="Calibri" charset="0"/>
                </a:rPr>
                <a:t>3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FB141165-2EDC-4B5B-B4D4-578154C17018}"/>
              </a:ext>
            </a:extLst>
          </p:cNvPr>
          <p:cNvGrpSpPr/>
          <p:nvPr/>
        </p:nvGrpSpPr>
        <p:grpSpPr>
          <a:xfrm>
            <a:off x="5825139" y="3262491"/>
            <a:ext cx="3523384" cy="1382540"/>
            <a:chOff x="8141278" y="9698661"/>
            <a:chExt cx="3352752" cy="1688441"/>
          </a:xfrm>
        </p:grpSpPr>
        <p:sp>
          <p:nvSpPr>
            <p:cNvPr id="9" name="Arrow: Bent 8">
              <a:extLst>
                <a:ext uri="{FF2B5EF4-FFF2-40B4-BE49-F238E27FC236}">
                  <a16:creationId xmlns:a16="http://schemas.microsoft.com/office/drawing/2014/main" xmlns="" id="{A214B5A8-AF78-4805-8B52-D9AC352FCEFD}"/>
                </a:ext>
              </a:extLst>
            </p:cNvPr>
            <p:cNvSpPr/>
            <p:nvPr/>
          </p:nvSpPr>
          <p:spPr>
            <a:xfrm>
              <a:off x="10060617" y="9935560"/>
              <a:ext cx="879043" cy="1451542"/>
            </a:xfrm>
            <a:prstGeom prst="bentArrow">
              <a:avLst>
                <a:gd name="adj1" fmla="val 1166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0" name="Arrow: Bent 9">
              <a:extLst>
                <a:ext uri="{FF2B5EF4-FFF2-40B4-BE49-F238E27FC236}">
                  <a16:creationId xmlns:a16="http://schemas.microsoft.com/office/drawing/2014/main" xmlns="" id="{FF7DD5C3-D387-4B31-A645-2FB5024FEE4A}"/>
                </a:ext>
              </a:extLst>
            </p:cNvPr>
            <p:cNvSpPr/>
            <p:nvPr/>
          </p:nvSpPr>
          <p:spPr>
            <a:xfrm>
              <a:off x="8141278" y="9839216"/>
              <a:ext cx="2836914" cy="1540222"/>
            </a:xfrm>
            <a:prstGeom prst="bentArrow">
              <a:avLst>
                <a:gd name="adj1" fmla="val 7755"/>
                <a:gd name="adj2" fmla="val 10569"/>
                <a:gd name="adj3" fmla="val 17116"/>
                <a:gd name="adj4" fmla="val 4375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F18D0D2B-BE03-472C-8111-336450336727}"/>
                </a:ext>
              </a:extLst>
            </p:cNvPr>
            <p:cNvSpPr txBox="1"/>
            <p:nvPr/>
          </p:nvSpPr>
          <p:spPr>
            <a:xfrm>
              <a:off x="10883869" y="9698661"/>
              <a:ext cx="610161" cy="613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2666" i="1" baseline="-25000" dirty="0">
                  <a:latin typeface="Calibri" charset="0"/>
                  <a:ea typeface="Calibri" charset="0"/>
                  <a:cs typeface="Calibri" charset="0"/>
                </a:rPr>
                <a:t>2</a:t>
              </a:r>
            </a:p>
          </p:txBody>
        </p:sp>
      </p:grpSp>
      <p:sp>
        <p:nvSpPr>
          <p:cNvPr id="12" name="Arrow: Bent 11">
            <a:extLst>
              <a:ext uri="{FF2B5EF4-FFF2-40B4-BE49-F238E27FC236}">
                <a16:creationId xmlns:a16="http://schemas.microsoft.com/office/drawing/2014/main" xmlns="" id="{1EC0321F-DAB0-4668-97F5-8891D6FD6848}"/>
              </a:ext>
            </a:extLst>
          </p:cNvPr>
          <p:cNvSpPr/>
          <p:nvPr/>
        </p:nvSpPr>
        <p:spPr>
          <a:xfrm>
            <a:off x="7766464" y="5579550"/>
            <a:ext cx="755940" cy="1209580"/>
          </a:xfrm>
          <a:prstGeom prst="bentArrow">
            <a:avLst>
              <a:gd name="adj1" fmla="val 17418"/>
              <a:gd name="adj2" fmla="val 8709"/>
              <a:gd name="adj3" fmla="val 13849"/>
              <a:gd name="adj4" fmla="val 6649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xmlns="" id="{39661886-3BEE-41A8-B2DC-A32FF6B887FF}"/>
              </a:ext>
            </a:extLst>
          </p:cNvPr>
          <p:cNvSpPr/>
          <p:nvPr/>
        </p:nvSpPr>
        <p:spPr>
          <a:xfrm>
            <a:off x="5636686" y="5462668"/>
            <a:ext cx="2877908" cy="1286333"/>
          </a:xfrm>
          <a:prstGeom prst="bentArrow">
            <a:avLst>
              <a:gd name="adj1" fmla="val 10748"/>
              <a:gd name="adj2" fmla="val 13396"/>
              <a:gd name="adj3" fmla="val 16974"/>
              <a:gd name="adj4" fmla="val 4375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6C67220D-E4E0-4F11-8BAF-1065BB78B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67627">
            <a:off x="1536616" y="6991895"/>
            <a:ext cx="1798421" cy="1083078"/>
          </a:xfrm>
          <a:prstGeom prst="rect">
            <a:avLst/>
          </a:prstGeom>
          <a:scene3d>
            <a:camera prst="orthographicFront">
              <a:rot lat="19499998" lon="3600000" rev="0"/>
            </a:camera>
            <a:lightRig rig="threePt" dir="t"/>
          </a:scene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3AF5CD9F-4BEE-436C-87D0-2C218BF5BC47}"/>
              </a:ext>
            </a:extLst>
          </p:cNvPr>
          <p:cNvSpPr txBox="1"/>
          <p:nvPr/>
        </p:nvSpPr>
        <p:spPr>
          <a:xfrm>
            <a:off x="5320589" y="70417"/>
            <a:ext cx="5218104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Multi-scale Discriminators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4F02EC6-09D7-458E-874F-FACCC69427E9}"/>
              </a:ext>
            </a:extLst>
          </p:cNvPr>
          <p:cNvSpPr txBox="1"/>
          <p:nvPr/>
        </p:nvSpPr>
        <p:spPr>
          <a:xfrm>
            <a:off x="11016519" y="93540"/>
            <a:ext cx="3534379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Robust Objective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F69663BB-AF91-433F-B275-B25E209145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306" y="6134630"/>
            <a:ext cx="1828741" cy="1066765"/>
          </a:xfrm>
          <a:prstGeom prst="rect">
            <a:avLst/>
          </a:prstGeom>
          <a:scene3d>
            <a:camera prst="orthographicFront">
              <a:rot lat="2198130" lon="19879737" rev="20481306"/>
            </a:camera>
            <a:lightRig rig="threePt" dir="t"/>
          </a:scene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2CBBB11D-C50A-4797-8F31-4135B37EC2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9995" y="4025522"/>
            <a:ext cx="1280119" cy="746736"/>
          </a:xfrm>
          <a:prstGeom prst="rect">
            <a:avLst/>
          </a:prstGeom>
          <a:scene3d>
            <a:camera prst="orthographicFront">
              <a:rot lat="2198130" lon="19879737" rev="20481306"/>
            </a:camera>
            <a:lightRig rig="threePt" dir="t"/>
          </a:scene3d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B9EA26C4-B4D0-4113-B791-B4E58826BC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7514" y="2135129"/>
            <a:ext cx="830204" cy="484286"/>
          </a:xfrm>
          <a:prstGeom prst="rect">
            <a:avLst/>
          </a:prstGeom>
          <a:scene3d>
            <a:camera prst="orthographicFront">
              <a:rot lat="2198130" lon="19879737" rev="20481306"/>
            </a:camera>
            <a:lightRig rig="threePt" dir="t"/>
          </a:scene3d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36CCC5BF-8292-4B30-BDDD-C3F4F4E1B465}"/>
              </a:ext>
            </a:extLst>
          </p:cNvPr>
          <p:cNvSpPr txBox="1"/>
          <p:nvPr/>
        </p:nvSpPr>
        <p:spPr>
          <a:xfrm>
            <a:off x="8445974" y="5392206"/>
            <a:ext cx="771836" cy="5025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66" i="1" dirty="0">
                <a:latin typeface="Calibri" charset="0"/>
                <a:ea typeface="Calibri" charset="0"/>
                <a:cs typeface="Calibri" charset="0"/>
              </a:rPr>
              <a:t>D</a:t>
            </a:r>
            <a:r>
              <a:rPr lang="en-US" sz="2666" i="1" baseline="-25000" dirty="0">
                <a:latin typeface="Calibri" charset="0"/>
                <a:ea typeface="Calibri" charset="0"/>
                <a:cs typeface="Calibri" charset="0"/>
              </a:rPr>
              <a:t>1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xmlns="" id="{45218392-4100-4A8F-9F96-6F92E902C351}"/>
              </a:ext>
            </a:extLst>
          </p:cNvPr>
          <p:cNvGrpSpPr/>
          <p:nvPr/>
        </p:nvGrpSpPr>
        <p:grpSpPr>
          <a:xfrm>
            <a:off x="313323" y="72677"/>
            <a:ext cx="4725758" cy="8070450"/>
            <a:chOff x="375557" y="87215"/>
            <a:chExt cx="5671093" cy="9684852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xmlns="" id="{8AF53B33-346E-499D-B9BB-E9E808EB81E6}"/>
                </a:ext>
              </a:extLst>
            </p:cNvPr>
            <p:cNvSpPr txBox="1"/>
            <p:nvPr/>
          </p:nvSpPr>
          <p:spPr>
            <a:xfrm>
              <a:off x="375557" y="87215"/>
              <a:ext cx="5671093" cy="7265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334" b="1" i="1" dirty="0">
                  <a:latin typeface="Calibri" charset="0"/>
                  <a:ea typeface="Calibri" charset="0"/>
                  <a:cs typeface="Calibri" charset="0"/>
                </a:rPr>
                <a:t>Coarse-to-fine Generator</a:t>
              </a:r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xmlns="" id="{8B607E31-FA97-43FE-9035-CE2ABFA0BA1D}"/>
                </a:ext>
              </a:extLst>
            </p:cNvPr>
            <p:cNvGrpSpPr/>
            <p:nvPr/>
          </p:nvGrpSpPr>
          <p:grpSpPr>
            <a:xfrm>
              <a:off x="1638458" y="283763"/>
              <a:ext cx="3717655" cy="9488304"/>
              <a:chOff x="1638458" y="283763"/>
              <a:chExt cx="3717655" cy="9488304"/>
            </a:xfrm>
          </p:grpSpPr>
          <p:sp>
            <p:nvSpPr>
              <p:cNvPr id="24" name="Cube 23">
                <a:extLst>
                  <a:ext uri="{FF2B5EF4-FFF2-40B4-BE49-F238E27FC236}">
                    <a16:creationId xmlns:a16="http://schemas.microsoft.com/office/drawing/2014/main" xmlns="" id="{5669D944-565E-4FE2-A075-72B499018088}"/>
                  </a:ext>
                </a:extLst>
              </p:cNvPr>
              <p:cNvSpPr/>
              <p:nvPr/>
            </p:nvSpPr>
            <p:spPr>
              <a:xfrm>
                <a:off x="2703338" y="5130949"/>
                <a:ext cx="658976" cy="594545"/>
              </a:xfrm>
              <a:prstGeom prst="cube">
                <a:avLst>
                  <a:gd name="adj" fmla="val 40392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xmlns="" id="{B0A65161-1C26-4E7D-85E8-E2A5921A8D4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745817">
                <a:off x="2411137" y="7008826"/>
                <a:ext cx="1232639" cy="962496"/>
              </a:xfrm>
              <a:prstGeom prst="rect">
                <a:avLst/>
              </a:prstGeom>
              <a:scene3d>
                <a:camera prst="orthographicFront">
                  <a:rot lat="19499998" lon="3600000" rev="0"/>
                </a:camera>
                <a:lightRig rig="threePt" dir="t"/>
              </a:scene3d>
            </p:spPr>
          </p:pic>
          <p:sp>
            <p:nvSpPr>
              <p:cNvPr id="26" name="Cube 25">
                <a:extLst>
                  <a:ext uri="{FF2B5EF4-FFF2-40B4-BE49-F238E27FC236}">
                    <a16:creationId xmlns:a16="http://schemas.microsoft.com/office/drawing/2014/main" xmlns="" id="{3061B350-07BB-4CFD-B1EB-226F7631C9A5}"/>
                  </a:ext>
                </a:extLst>
              </p:cNvPr>
              <p:cNvSpPr/>
              <p:nvPr/>
            </p:nvSpPr>
            <p:spPr>
              <a:xfrm rot="13465004">
                <a:off x="2449960" y="7729180"/>
                <a:ext cx="1138212" cy="2042887"/>
              </a:xfrm>
              <a:prstGeom prst="cube">
                <a:avLst>
                  <a:gd name="adj" fmla="val 88075"/>
                </a:avLst>
              </a:prstGeom>
              <a:solidFill>
                <a:srgbClr val="92D050">
                  <a:alpha val="95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27" name="Cube 26">
                <a:extLst>
                  <a:ext uri="{FF2B5EF4-FFF2-40B4-BE49-F238E27FC236}">
                    <a16:creationId xmlns:a16="http://schemas.microsoft.com/office/drawing/2014/main" xmlns="" id="{57A958E7-7D29-42BD-BCD4-F96D909B4911}"/>
                  </a:ext>
                </a:extLst>
              </p:cNvPr>
              <p:cNvSpPr/>
              <p:nvPr/>
            </p:nvSpPr>
            <p:spPr>
              <a:xfrm>
                <a:off x="2314207" y="6806861"/>
                <a:ext cx="1388654" cy="685822"/>
              </a:xfrm>
              <a:prstGeom prst="cube">
                <a:avLst>
                  <a:gd name="adj" fmla="val 70416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28" name="Cube 27">
                <a:extLst>
                  <a:ext uri="{FF2B5EF4-FFF2-40B4-BE49-F238E27FC236}">
                    <a16:creationId xmlns:a16="http://schemas.microsoft.com/office/drawing/2014/main" xmlns="" id="{A0761122-8305-4DB2-8BE1-AF1AC5F2BF42}"/>
                  </a:ext>
                </a:extLst>
              </p:cNvPr>
              <p:cNvSpPr/>
              <p:nvPr/>
            </p:nvSpPr>
            <p:spPr>
              <a:xfrm>
                <a:off x="2691746" y="6454959"/>
                <a:ext cx="658976" cy="594545"/>
              </a:xfrm>
              <a:prstGeom prst="cube">
                <a:avLst>
                  <a:gd name="adj" fmla="val 43154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xmlns="" id="{33683682-AC4B-4BA9-B9FF-08720A3E5FEE}"/>
                  </a:ext>
                </a:extLst>
              </p:cNvPr>
              <p:cNvSpPr txBox="1"/>
              <p:nvPr/>
            </p:nvSpPr>
            <p:spPr>
              <a:xfrm rot="5400000">
                <a:off x="2815262" y="5775385"/>
                <a:ext cx="594545" cy="3878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500" b="1" dirty="0">
                    <a:latin typeface="Calibri" charset="0"/>
                    <a:ea typeface="Calibri" charset="0"/>
                    <a:cs typeface="Calibri" charset="0"/>
                  </a:rPr>
                  <a:t>...</a:t>
                </a:r>
              </a:p>
            </p:txBody>
          </p:sp>
          <p:sp>
            <p:nvSpPr>
              <p:cNvPr id="30" name="Cube 29">
                <a:extLst>
                  <a:ext uri="{FF2B5EF4-FFF2-40B4-BE49-F238E27FC236}">
                    <a16:creationId xmlns:a16="http://schemas.microsoft.com/office/drawing/2014/main" xmlns="" id="{4D30D02D-ED5E-4DC2-B49A-6AB786BAF508}"/>
                  </a:ext>
                </a:extLst>
              </p:cNvPr>
              <p:cNvSpPr/>
              <p:nvPr/>
            </p:nvSpPr>
            <p:spPr>
              <a:xfrm rot="13511356">
                <a:off x="2681590" y="642356"/>
                <a:ext cx="1138212" cy="2042887"/>
              </a:xfrm>
              <a:prstGeom prst="cube">
                <a:avLst>
                  <a:gd name="adj" fmla="val 88075"/>
                </a:avLst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 dirty="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xmlns="" id="{DCF7C9C5-2959-46AF-A8E5-1A2D7C0BF6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744379">
                <a:off x="2231969" y="621771"/>
                <a:ext cx="2081879" cy="1405864"/>
              </a:xfrm>
              <a:prstGeom prst="rect">
                <a:avLst/>
              </a:prstGeom>
              <a:scene3d>
                <a:camera prst="orthographicFront">
                  <a:rot lat="19500000" lon="3600000" rev="0"/>
                </a:camera>
                <a:lightRig rig="threePt" dir="t"/>
              </a:scene3d>
            </p:spPr>
          </p:pic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xmlns="" id="{C50440BD-5BF5-4F4A-B332-3B297FDD962B}"/>
                  </a:ext>
                </a:extLst>
              </p:cNvPr>
              <p:cNvGrpSpPr/>
              <p:nvPr/>
            </p:nvGrpSpPr>
            <p:grpSpPr>
              <a:xfrm>
                <a:off x="3442644" y="5159098"/>
                <a:ext cx="1463104" cy="1604146"/>
                <a:chOff x="3442644" y="5159098"/>
                <a:chExt cx="1463104" cy="1604146"/>
              </a:xfrm>
            </p:grpSpPr>
            <p:sp>
              <p:nvSpPr>
                <p:cNvPr id="54" name="Right Brace 53">
                  <a:extLst>
                    <a:ext uri="{FF2B5EF4-FFF2-40B4-BE49-F238E27FC236}">
                      <a16:creationId xmlns:a16="http://schemas.microsoft.com/office/drawing/2014/main" xmlns="" id="{963A86B6-7454-4D11-837F-63583884F683}"/>
                    </a:ext>
                  </a:extLst>
                </p:cNvPr>
                <p:cNvSpPr/>
                <p:nvPr/>
              </p:nvSpPr>
              <p:spPr>
                <a:xfrm rot="10800000" flipH="1">
                  <a:off x="3442644" y="5159098"/>
                  <a:ext cx="156919" cy="1604146"/>
                </a:xfrm>
                <a:prstGeom prst="rightBrace">
                  <a:avLst>
                    <a:gd name="adj1" fmla="val 81838"/>
                    <a:gd name="adj2" fmla="val 51769"/>
                  </a:avLst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150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55" name="TextBox 54">
                  <a:extLst>
                    <a:ext uri="{FF2B5EF4-FFF2-40B4-BE49-F238E27FC236}">
                      <a16:creationId xmlns:a16="http://schemas.microsoft.com/office/drawing/2014/main" xmlns="" id="{85D7A5C3-7498-48F4-8259-E5E8740F8C31}"/>
                    </a:ext>
                  </a:extLst>
                </p:cNvPr>
                <p:cNvSpPr txBox="1"/>
                <p:nvPr/>
              </p:nvSpPr>
              <p:spPr>
                <a:xfrm>
                  <a:off x="3649187" y="5614369"/>
                  <a:ext cx="1256561" cy="72653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1667" dirty="0">
                      <a:latin typeface="Calibri" charset="0"/>
                      <a:ea typeface="Calibri" charset="0"/>
                      <a:cs typeface="Calibri" charset="0"/>
                    </a:rPr>
                    <a:t>Residual blocks</a:t>
                  </a:r>
                </a:p>
              </p:txBody>
            </p:sp>
          </p:grpSp>
          <p:sp>
            <p:nvSpPr>
              <p:cNvPr id="33" name="Arrow: Up 32">
                <a:extLst>
                  <a:ext uri="{FF2B5EF4-FFF2-40B4-BE49-F238E27FC236}">
                    <a16:creationId xmlns:a16="http://schemas.microsoft.com/office/drawing/2014/main" xmlns="" id="{D2A4FF82-F021-41AD-AE02-20C4F4B61951}"/>
                  </a:ext>
                </a:extLst>
              </p:cNvPr>
              <p:cNvSpPr/>
              <p:nvPr/>
            </p:nvSpPr>
            <p:spPr>
              <a:xfrm rot="16200000">
                <a:off x="1999602" y="4787568"/>
                <a:ext cx="126782" cy="484786"/>
              </a:xfrm>
              <a:prstGeom prst="upArrow">
                <a:avLst>
                  <a:gd name="adj1" fmla="val 50000"/>
                  <a:gd name="adj2" fmla="val 75542"/>
                </a:avLst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grpSp>
            <p:nvGrpSpPr>
              <p:cNvPr id="34" name="Group 33">
                <a:extLst>
                  <a:ext uri="{FF2B5EF4-FFF2-40B4-BE49-F238E27FC236}">
                    <a16:creationId xmlns:a16="http://schemas.microsoft.com/office/drawing/2014/main" xmlns="" id="{2484255E-3818-4B0E-A51B-0678D3C96408}"/>
                  </a:ext>
                </a:extLst>
              </p:cNvPr>
              <p:cNvGrpSpPr/>
              <p:nvPr/>
            </p:nvGrpSpPr>
            <p:grpSpPr>
              <a:xfrm>
                <a:off x="1638458" y="3446583"/>
                <a:ext cx="1230248" cy="4781192"/>
                <a:chOff x="1638458" y="3446583"/>
                <a:chExt cx="1230248" cy="4781192"/>
              </a:xfrm>
            </p:grpSpPr>
            <p:sp>
              <p:nvSpPr>
                <p:cNvPr id="49" name="Arrow: U-Turn 48">
                  <a:extLst>
                    <a:ext uri="{FF2B5EF4-FFF2-40B4-BE49-F238E27FC236}">
                      <a16:creationId xmlns:a16="http://schemas.microsoft.com/office/drawing/2014/main" xmlns="" id="{AFE2DD26-56D2-46C1-AFA9-BAF9FBA338A2}"/>
                    </a:ext>
                  </a:extLst>
                </p:cNvPr>
                <p:cNvSpPr/>
                <p:nvPr/>
              </p:nvSpPr>
              <p:spPr>
                <a:xfrm rot="16200000">
                  <a:off x="-107600" y="5251469"/>
                  <a:ext cx="4781192" cy="1171420"/>
                </a:xfrm>
                <a:prstGeom prst="uturnArrow">
                  <a:avLst>
                    <a:gd name="adj1" fmla="val 4753"/>
                    <a:gd name="adj2" fmla="val 8617"/>
                    <a:gd name="adj3" fmla="val 11409"/>
                    <a:gd name="adj4" fmla="val 43750"/>
                    <a:gd name="adj5" fmla="val 44732"/>
                  </a:avLst>
                </a:prstGeom>
                <a:solidFill>
                  <a:srgbClr val="00B0F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1500" dirty="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grpSp>
              <p:nvGrpSpPr>
                <p:cNvPr id="50" name="Group 49">
                  <a:extLst>
                    <a:ext uri="{FF2B5EF4-FFF2-40B4-BE49-F238E27FC236}">
                      <a16:creationId xmlns:a16="http://schemas.microsoft.com/office/drawing/2014/main" xmlns="" id="{93389C66-3C5A-4C0F-91F9-F9F11E28D62E}"/>
                    </a:ext>
                  </a:extLst>
                </p:cNvPr>
                <p:cNvGrpSpPr/>
                <p:nvPr/>
              </p:nvGrpSpPr>
              <p:grpSpPr>
                <a:xfrm rot="16200000">
                  <a:off x="1627615" y="4946914"/>
                  <a:ext cx="197627" cy="175941"/>
                  <a:chOff x="4199467" y="812800"/>
                  <a:chExt cx="448731" cy="423333"/>
                </a:xfrm>
                <a:solidFill>
                  <a:schemeClr val="bg1"/>
                </a:solidFill>
              </p:grpSpPr>
              <p:sp>
                <p:nvSpPr>
                  <p:cNvPr id="51" name="Oval 50">
                    <a:extLst>
                      <a:ext uri="{FF2B5EF4-FFF2-40B4-BE49-F238E27FC236}">
                        <a16:creationId xmlns:a16="http://schemas.microsoft.com/office/drawing/2014/main" xmlns="" id="{C7DCF89A-0C5A-4337-9FEB-3BA03ECBCB2D}"/>
                      </a:ext>
                    </a:extLst>
                  </p:cNvPr>
                  <p:cNvSpPr/>
                  <p:nvPr/>
                </p:nvSpPr>
                <p:spPr>
                  <a:xfrm>
                    <a:off x="4199467" y="812800"/>
                    <a:ext cx="448731" cy="423333"/>
                  </a:xfrm>
                  <a:prstGeom prst="ellipse">
                    <a:avLst/>
                  </a:prstGeom>
                  <a:grpFill/>
                  <a:ln w="285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endParaRPr lang="en-US" sz="1500">
                      <a:latin typeface="Calibri" charset="0"/>
                      <a:ea typeface="Calibri" charset="0"/>
                      <a:cs typeface="Calibri" charset="0"/>
                    </a:endParaRPr>
                  </a:p>
                </p:txBody>
              </p:sp>
              <p:cxnSp>
                <p:nvCxnSpPr>
                  <p:cNvPr id="52" name="Straight Connector 51">
                    <a:extLst>
                      <a:ext uri="{FF2B5EF4-FFF2-40B4-BE49-F238E27FC236}">
                        <a16:creationId xmlns:a16="http://schemas.microsoft.com/office/drawing/2014/main" xmlns="" id="{9A6615F3-4E93-4DEC-8926-479DE6ACD39F}"/>
                      </a:ext>
                    </a:extLst>
                  </p:cNvPr>
                  <p:cNvCxnSpPr>
                    <a:stCxn id="51" idx="0"/>
                    <a:endCxn id="51" idx="4"/>
                  </p:cNvCxnSpPr>
                  <p:nvPr/>
                </p:nvCxnSpPr>
                <p:spPr>
                  <a:xfrm>
                    <a:off x="4423833" y="812800"/>
                    <a:ext cx="0" cy="423333"/>
                  </a:xfrm>
                  <a:prstGeom prst="line">
                    <a:avLst/>
                  </a:prstGeom>
                  <a:grpFill/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3" name="Straight Connector 52">
                    <a:extLst>
                      <a:ext uri="{FF2B5EF4-FFF2-40B4-BE49-F238E27FC236}">
                        <a16:creationId xmlns:a16="http://schemas.microsoft.com/office/drawing/2014/main" xmlns="" id="{F2D46E4B-C274-40B9-B5A5-85A21DFDC05D}"/>
                      </a:ext>
                    </a:extLst>
                  </p:cNvPr>
                  <p:cNvCxnSpPr>
                    <a:cxnSpLocks/>
                    <a:stCxn id="51" idx="2"/>
                    <a:endCxn id="51" idx="6"/>
                  </p:cNvCxnSpPr>
                  <p:nvPr/>
                </p:nvCxnSpPr>
                <p:spPr>
                  <a:xfrm>
                    <a:off x="4199467" y="1024467"/>
                    <a:ext cx="448731" cy="0"/>
                  </a:xfrm>
                  <a:prstGeom prst="line">
                    <a:avLst/>
                  </a:prstGeom>
                  <a:grpFill/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xmlns="" id="{CFF40546-538D-4BBF-81D6-C1CA29D71C66}"/>
                  </a:ext>
                </a:extLst>
              </p:cNvPr>
              <p:cNvGrpSpPr/>
              <p:nvPr/>
            </p:nvGrpSpPr>
            <p:grpSpPr>
              <a:xfrm>
                <a:off x="3745810" y="2188161"/>
                <a:ext cx="1610303" cy="1188720"/>
                <a:chOff x="3745810" y="2188161"/>
                <a:chExt cx="1610303" cy="1188720"/>
              </a:xfrm>
            </p:grpSpPr>
            <p:sp>
              <p:nvSpPr>
                <p:cNvPr id="47" name="Right Brace 46">
                  <a:extLst>
                    <a:ext uri="{FF2B5EF4-FFF2-40B4-BE49-F238E27FC236}">
                      <a16:creationId xmlns:a16="http://schemas.microsoft.com/office/drawing/2014/main" xmlns="" id="{B4772144-3D37-4395-9362-35E0D23BF24F}"/>
                    </a:ext>
                  </a:extLst>
                </p:cNvPr>
                <p:cNvSpPr/>
                <p:nvPr/>
              </p:nvSpPr>
              <p:spPr>
                <a:xfrm rot="10800000" flipH="1">
                  <a:off x="3745810" y="2188161"/>
                  <a:ext cx="159000" cy="1188720"/>
                </a:xfrm>
                <a:prstGeom prst="rightBrace">
                  <a:avLst>
                    <a:gd name="adj1" fmla="val 81838"/>
                    <a:gd name="adj2" fmla="val 51769"/>
                  </a:avLst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1500"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8" name="TextBox 47">
                  <a:extLst>
                    <a:ext uri="{FF2B5EF4-FFF2-40B4-BE49-F238E27FC236}">
                      <a16:creationId xmlns:a16="http://schemas.microsoft.com/office/drawing/2014/main" xmlns="" id="{82802FC4-FD6B-42AF-8071-F087F59C7931}"/>
                    </a:ext>
                  </a:extLst>
                </p:cNvPr>
                <p:cNvSpPr txBox="1"/>
                <p:nvPr/>
              </p:nvSpPr>
              <p:spPr>
                <a:xfrm>
                  <a:off x="3993049" y="2449866"/>
                  <a:ext cx="1363064" cy="72653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1667" dirty="0">
                      <a:latin typeface="Calibri" charset="0"/>
                      <a:ea typeface="Calibri" charset="0"/>
                      <a:cs typeface="Calibri" charset="0"/>
                    </a:rPr>
                    <a:t>Residual blocks</a:t>
                  </a:r>
                </a:p>
              </p:txBody>
            </p:sp>
          </p:grpSp>
          <p:sp>
            <p:nvSpPr>
              <p:cNvPr id="36" name="Cube 35">
                <a:extLst>
                  <a:ext uri="{FF2B5EF4-FFF2-40B4-BE49-F238E27FC236}">
                    <a16:creationId xmlns:a16="http://schemas.microsoft.com/office/drawing/2014/main" xmlns="" id="{46BE5066-D9A6-4D1A-ACE1-7E9E30539F6A}"/>
                  </a:ext>
                </a:extLst>
              </p:cNvPr>
              <p:cNvSpPr/>
              <p:nvPr/>
            </p:nvSpPr>
            <p:spPr>
              <a:xfrm>
                <a:off x="2703338" y="5969145"/>
                <a:ext cx="658976" cy="594545"/>
              </a:xfrm>
              <a:prstGeom prst="cube">
                <a:avLst>
                  <a:gd name="adj" fmla="val 40392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37" name="Cube 36">
                <a:extLst>
                  <a:ext uri="{FF2B5EF4-FFF2-40B4-BE49-F238E27FC236}">
                    <a16:creationId xmlns:a16="http://schemas.microsoft.com/office/drawing/2014/main" xmlns="" id="{C4F9AB7D-05F8-4278-BE34-E9E3614B3F37}"/>
                  </a:ext>
                </a:extLst>
              </p:cNvPr>
              <p:cNvSpPr/>
              <p:nvPr/>
            </p:nvSpPr>
            <p:spPr>
              <a:xfrm>
                <a:off x="2314207" y="4517639"/>
                <a:ext cx="1388654" cy="685822"/>
              </a:xfrm>
              <a:prstGeom prst="cube">
                <a:avLst>
                  <a:gd name="adj" fmla="val 70416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pic>
            <p:nvPicPr>
              <p:cNvPr id="38" name="Picture 37">
                <a:extLst>
                  <a:ext uri="{FF2B5EF4-FFF2-40B4-BE49-F238E27FC236}">
                    <a16:creationId xmlns:a16="http://schemas.microsoft.com/office/drawing/2014/main" xmlns="" id="{E8132F92-72FF-4E85-B0C5-A9A5F611C99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748687">
                <a:off x="2455481" y="4003414"/>
                <a:ext cx="1226337" cy="1019792"/>
              </a:xfrm>
              <a:prstGeom prst="rect">
                <a:avLst/>
              </a:prstGeom>
              <a:scene3d>
                <a:camera prst="orthographicFront">
                  <a:rot lat="19500000" lon="3600000" rev="0"/>
                </a:camera>
                <a:lightRig rig="threePt" dir="t"/>
              </a:scene3d>
            </p:spPr>
          </p:pic>
          <p:sp>
            <p:nvSpPr>
              <p:cNvPr id="39" name="Cube 38">
                <a:extLst>
                  <a:ext uri="{FF2B5EF4-FFF2-40B4-BE49-F238E27FC236}">
                    <a16:creationId xmlns:a16="http://schemas.microsoft.com/office/drawing/2014/main" xmlns="" id="{B6BA49C3-20D0-4E3E-9FB0-D4C6A2668C19}"/>
                  </a:ext>
                </a:extLst>
              </p:cNvPr>
              <p:cNvSpPr/>
              <p:nvPr/>
            </p:nvSpPr>
            <p:spPr>
              <a:xfrm rot="5400000" flipH="1">
                <a:off x="2626111" y="2818280"/>
                <a:ext cx="712949" cy="1406297"/>
              </a:xfrm>
              <a:prstGeom prst="cube">
                <a:avLst>
                  <a:gd name="adj" fmla="val 65348"/>
                </a:avLst>
              </a:prstGeom>
              <a:solidFill>
                <a:srgbClr val="92D050">
                  <a:alpha val="98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40" name="Cube 39">
                <a:extLst>
                  <a:ext uri="{FF2B5EF4-FFF2-40B4-BE49-F238E27FC236}">
                    <a16:creationId xmlns:a16="http://schemas.microsoft.com/office/drawing/2014/main" xmlns="" id="{D8DFE168-975D-4D25-AAC0-CDBC4051FCEF}"/>
                  </a:ext>
                </a:extLst>
              </p:cNvPr>
              <p:cNvSpPr/>
              <p:nvPr/>
            </p:nvSpPr>
            <p:spPr>
              <a:xfrm rot="5400000" flipH="1">
                <a:off x="2652059" y="1804996"/>
                <a:ext cx="712949" cy="1406297"/>
              </a:xfrm>
              <a:prstGeom prst="cube">
                <a:avLst>
                  <a:gd name="adj" fmla="val 65348"/>
                </a:avLst>
              </a:prstGeom>
              <a:solidFill>
                <a:srgbClr val="92D050">
                  <a:alpha val="98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xmlns="" id="{8D968216-7CFD-47CF-8A9D-930D560806BF}"/>
                  </a:ext>
                </a:extLst>
              </p:cNvPr>
              <p:cNvSpPr txBox="1"/>
              <p:nvPr/>
            </p:nvSpPr>
            <p:spPr>
              <a:xfrm rot="5400000">
                <a:off x="2782791" y="2780468"/>
                <a:ext cx="470586" cy="3878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500" b="1" dirty="0">
                    <a:latin typeface="Calibri" charset="0"/>
                    <a:ea typeface="Calibri" charset="0"/>
                    <a:cs typeface="Calibri" charset="0"/>
                  </a:rPr>
                  <a:t>...</a:t>
                </a:r>
              </a:p>
            </p:txBody>
          </p:sp>
          <p:grpSp>
            <p:nvGrpSpPr>
              <p:cNvPr id="42" name="Group 41">
                <a:extLst>
                  <a:ext uri="{FF2B5EF4-FFF2-40B4-BE49-F238E27FC236}">
                    <a16:creationId xmlns:a16="http://schemas.microsoft.com/office/drawing/2014/main" xmlns="" id="{504CDBFC-D750-489B-8246-6F96D87685B0}"/>
                  </a:ext>
                </a:extLst>
              </p:cNvPr>
              <p:cNvGrpSpPr/>
              <p:nvPr/>
            </p:nvGrpSpPr>
            <p:grpSpPr>
              <a:xfrm>
                <a:off x="3572987" y="7398534"/>
                <a:ext cx="1254332" cy="1643865"/>
                <a:chOff x="3572987" y="7398534"/>
                <a:chExt cx="1254332" cy="1643865"/>
              </a:xfrm>
            </p:grpSpPr>
            <p:sp>
              <p:nvSpPr>
                <p:cNvPr id="44" name="Arrow: U-Turn 43">
                  <a:extLst>
                    <a:ext uri="{FF2B5EF4-FFF2-40B4-BE49-F238E27FC236}">
                      <a16:creationId xmlns:a16="http://schemas.microsoft.com/office/drawing/2014/main" xmlns="" id="{C42F2D1D-A30A-4357-A9CC-A97B89BB8203}"/>
                    </a:ext>
                  </a:extLst>
                </p:cNvPr>
                <p:cNvSpPr/>
                <p:nvPr/>
              </p:nvSpPr>
              <p:spPr>
                <a:xfrm rot="16200000" flipV="1">
                  <a:off x="3082078" y="7889443"/>
                  <a:ext cx="1643865" cy="662047"/>
                </a:xfrm>
                <a:prstGeom prst="uturnArrow">
                  <a:avLst>
                    <a:gd name="adj1" fmla="val 9357"/>
                    <a:gd name="adj2" fmla="val 12645"/>
                    <a:gd name="adj3" fmla="val 19466"/>
                    <a:gd name="adj4" fmla="val 43750"/>
                    <a:gd name="adj5" fmla="val 100000"/>
                  </a:avLst>
                </a:prstGeom>
                <a:solidFill>
                  <a:srgbClr val="00B0F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1500" dirty="0">
                    <a:solidFill>
                      <a:schemeClr val="tx1"/>
                    </a:solidFill>
                    <a:latin typeface="Calibri" charset="0"/>
                    <a:ea typeface="Calibri" charset="0"/>
                    <a:cs typeface="Calibri" charset="0"/>
                  </a:endParaRPr>
                </a:p>
              </p:txBody>
            </p:sp>
            <p:sp>
              <p:nvSpPr>
                <p:cNvPr id="45" name="TextBox 44">
                  <a:extLst>
                    <a:ext uri="{FF2B5EF4-FFF2-40B4-BE49-F238E27FC236}">
                      <a16:creationId xmlns:a16="http://schemas.microsoft.com/office/drawing/2014/main" xmlns="" id="{D650E6E1-6D58-43CE-9306-0EF29C6B37B0}"/>
                    </a:ext>
                  </a:extLst>
                </p:cNvPr>
                <p:cNvSpPr txBox="1"/>
                <p:nvPr/>
              </p:nvSpPr>
              <p:spPr>
                <a:xfrm>
                  <a:off x="4388597" y="8165511"/>
                  <a:ext cx="438722" cy="48014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2000" dirty="0">
                      <a:latin typeface="Calibri" charset="0"/>
                      <a:ea typeface="Calibri" charset="0"/>
                      <a:cs typeface="Calibri" charset="0"/>
                    </a:rPr>
                    <a:t>2</a:t>
                  </a:r>
                </a:p>
              </p:txBody>
            </p:sp>
            <p:cxnSp>
              <p:nvCxnSpPr>
                <p:cNvPr id="46" name="Straight Arrow Connector 45">
                  <a:extLst>
                    <a:ext uri="{FF2B5EF4-FFF2-40B4-BE49-F238E27FC236}">
                      <a16:creationId xmlns:a16="http://schemas.microsoft.com/office/drawing/2014/main" xmlns="" id="{4FF9D572-248F-4B79-BC4B-9C54DE6CBE30}"/>
                    </a:ext>
                  </a:extLst>
                </p:cNvPr>
                <p:cNvCxnSpPr/>
                <p:nvPr/>
              </p:nvCxnSpPr>
              <p:spPr>
                <a:xfrm>
                  <a:off x="4376435" y="8227774"/>
                  <a:ext cx="0" cy="325989"/>
                </a:xfrm>
                <a:prstGeom prst="straightConnector1">
                  <a:avLst/>
                </a:prstGeom>
                <a:ln w="1905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3" name="Cube 42">
                <a:extLst>
                  <a:ext uri="{FF2B5EF4-FFF2-40B4-BE49-F238E27FC236}">
                    <a16:creationId xmlns:a16="http://schemas.microsoft.com/office/drawing/2014/main" xmlns="" id="{1B2504F6-B5FC-4D7F-8C1F-C6B6AEBCC11E}"/>
                  </a:ext>
                </a:extLst>
              </p:cNvPr>
              <p:cNvSpPr/>
              <p:nvPr/>
            </p:nvSpPr>
            <p:spPr>
              <a:xfrm rot="5400000" flipH="1">
                <a:off x="2690703" y="7631891"/>
                <a:ext cx="712949" cy="1406297"/>
              </a:xfrm>
              <a:prstGeom prst="cube">
                <a:avLst>
                  <a:gd name="adj" fmla="val 65348"/>
                </a:avLst>
              </a:prstGeom>
              <a:solidFill>
                <a:srgbClr val="92D050">
                  <a:alpha val="98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p:grpSp>
      </p:grpSp>
      <p:pic>
        <p:nvPicPr>
          <p:cNvPr id="56" name="Picture 55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18230189-FFED-41F4-8B70-E588E30D0E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544" y="6134630"/>
            <a:ext cx="1828741" cy="1066765"/>
          </a:xfrm>
          <a:prstGeom prst="rect">
            <a:avLst/>
          </a:prstGeom>
          <a:scene3d>
            <a:camera prst="orthographicFront">
              <a:rot lat="2196000" lon="19878000" rev="20484000"/>
            </a:camera>
            <a:lightRig rig="threePt" dir="t"/>
          </a:scene3d>
        </p:spPr>
      </p:pic>
      <p:pic>
        <p:nvPicPr>
          <p:cNvPr id="57" name="Picture 56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897D41AD-D254-4E4F-B72E-0E8855008B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3507" y="4025523"/>
            <a:ext cx="1278118" cy="745568"/>
          </a:xfrm>
          <a:prstGeom prst="rect">
            <a:avLst/>
          </a:prstGeom>
          <a:scene3d>
            <a:camera prst="orthographicFront">
              <a:rot lat="2196000" lon="19878000" rev="20484000"/>
            </a:camera>
            <a:lightRig rig="threePt" dir="t"/>
          </a:scene3d>
        </p:spPr>
      </p:pic>
      <p:pic>
        <p:nvPicPr>
          <p:cNvPr id="58" name="Picture 57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C9A43A51-3983-457A-B2D2-832EF7D532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494" y="2135131"/>
            <a:ext cx="835996" cy="487664"/>
          </a:xfrm>
          <a:prstGeom prst="rect">
            <a:avLst/>
          </a:prstGeom>
          <a:scene3d>
            <a:camera prst="orthographicFront">
              <a:rot lat="2196000" lon="19878000" rev="20484000"/>
            </a:camera>
            <a:lightRig rig="threePt" dir="t"/>
          </a:scene3d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ECCA058F-1407-48EF-A189-3081B9A15E3E}"/>
              </a:ext>
            </a:extLst>
          </p:cNvPr>
          <p:cNvSpPr txBox="1"/>
          <p:nvPr/>
        </p:nvSpPr>
        <p:spPr>
          <a:xfrm>
            <a:off x="4973530" y="7117656"/>
            <a:ext cx="13621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latin typeface="Calibri" charset="0"/>
                <a:ea typeface="Calibri" charset="0"/>
                <a:cs typeface="Calibri" charset="0"/>
              </a:rPr>
              <a:t>real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ABBFD7FC-95FB-4739-A4F7-048C1ACEFD32}"/>
              </a:ext>
            </a:extLst>
          </p:cNvPr>
          <p:cNvSpPr txBox="1"/>
          <p:nvPr/>
        </p:nvSpPr>
        <p:spPr>
          <a:xfrm>
            <a:off x="6628684" y="7117656"/>
            <a:ext cx="24324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latin typeface="Calibri" charset="0"/>
                <a:ea typeface="Calibri" charset="0"/>
                <a:cs typeface="Calibri" charset="0"/>
              </a:rPr>
              <a:t>synthesized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xmlns="" id="{27C25040-0AA2-4C5C-8542-076BECE7A89F}"/>
              </a:ext>
            </a:extLst>
          </p:cNvPr>
          <p:cNvCxnSpPr>
            <a:cxnSpLocks/>
          </p:cNvCxnSpPr>
          <p:nvPr/>
        </p:nvCxnSpPr>
        <p:spPr>
          <a:xfrm flipV="1">
            <a:off x="4751655" y="2535374"/>
            <a:ext cx="741286" cy="451649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xmlns="" id="{7E66DAFF-2111-4753-B370-357CC5CFC03F}"/>
              </a:ext>
            </a:extLst>
          </p:cNvPr>
          <p:cNvCxnSpPr>
            <a:cxnSpLocks/>
          </p:cNvCxnSpPr>
          <p:nvPr/>
        </p:nvCxnSpPr>
        <p:spPr>
          <a:xfrm flipH="1" flipV="1">
            <a:off x="6237569" y="2535373"/>
            <a:ext cx="174052" cy="451649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xmlns="" id="{7D29A25D-02D2-4C59-94E1-90387B410BC4}"/>
              </a:ext>
            </a:extLst>
          </p:cNvPr>
          <p:cNvCxnSpPr>
            <a:cxnSpLocks/>
          </p:cNvCxnSpPr>
          <p:nvPr/>
        </p:nvCxnSpPr>
        <p:spPr>
          <a:xfrm flipH="1" flipV="1">
            <a:off x="6349489" y="2222428"/>
            <a:ext cx="333293" cy="4021274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xmlns="" id="{374963E0-A46F-4A6D-9A4D-D296E1A06883}"/>
              </a:ext>
            </a:extLst>
          </p:cNvPr>
          <p:cNvCxnSpPr>
            <a:cxnSpLocks/>
          </p:cNvCxnSpPr>
          <p:nvPr/>
        </p:nvCxnSpPr>
        <p:spPr>
          <a:xfrm flipV="1">
            <a:off x="6889884" y="2535374"/>
            <a:ext cx="741286" cy="451649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xmlns="" id="{21BB217C-AA59-4C3D-A2D1-6864ECB0CD5E}"/>
              </a:ext>
            </a:extLst>
          </p:cNvPr>
          <p:cNvCxnSpPr>
            <a:cxnSpLocks/>
          </p:cNvCxnSpPr>
          <p:nvPr/>
        </p:nvCxnSpPr>
        <p:spPr>
          <a:xfrm flipH="1" flipV="1">
            <a:off x="8375796" y="2535373"/>
            <a:ext cx="174052" cy="451649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xmlns="" id="{1C4FE0A3-130F-460B-9B60-725657FC44E4}"/>
              </a:ext>
            </a:extLst>
          </p:cNvPr>
          <p:cNvCxnSpPr>
            <a:cxnSpLocks/>
          </p:cNvCxnSpPr>
          <p:nvPr/>
        </p:nvCxnSpPr>
        <p:spPr>
          <a:xfrm flipH="1" flipV="1">
            <a:off x="8487718" y="2222428"/>
            <a:ext cx="333293" cy="4021274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7" name="Group 66">
            <a:extLst>
              <a:ext uri="{FF2B5EF4-FFF2-40B4-BE49-F238E27FC236}">
                <a16:creationId xmlns:a16="http://schemas.microsoft.com/office/drawing/2014/main" xmlns="" id="{6E10C740-FEDE-4A23-9710-03AD46298293}"/>
              </a:ext>
            </a:extLst>
          </p:cNvPr>
          <p:cNvGrpSpPr/>
          <p:nvPr/>
        </p:nvGrpSpPr>
        <p:grpSpPr>
          <a:xfrm>
            <a:off x="9786992" y="1076404"/>
            <a:ext cx="4873856" cy="6260006"/>
            <a:chOff x="11744325" y="1291727"/>
            <a:chExt cx="5848815" cy="7512249"/>
          </a:xfrm>
        </p:grpSpPr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xmlns="" id="{E304E318-4A10-4299-82C6-C50167CFFDB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083507" y="2175943"/>
              <a:ext cx="669922" cy="487356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xmlns="" id="{31B711CA-74BE-49E2-9F7D-7031F3DA7DA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359297" y="2175943"/>
              <a:ext cx="669922" cy="487356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Arrow: Right 69">
              <a:extLst>
                <a:ext uri="{FF2B5EF4-FFF2-40B4-BE49-F238E27FC236}">
                  <a16:creationId xmlns:a16="http://schemas.microsoft.com/office/drawing/2014/main" xmlns="" id="{5EB8BB54-2092-4E90-A1CF-82C386AB8F09}"/>
                </a:ext>
              </a:extLst>
            </p:cNvPr>
            <p:cNvSpPr/>
            <p:nvPr/>
          </p:nvSpPr>
          <p:spPr>
            <a:xfrm flipH="1">
              <a:off x="15213698" y="3646107"/>
              <a:ext cx="727638" cy="199947"/>
            </a:xfrm>
            <a:prstGeom prst="rightArrow">
              <a:avLst/>
            </a:prstGeom>
            <a:solidFill>
              <a:srgbClr val="9009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1" name="Arrow: Right 70">
              <a:extLst>
                <a:ext uri="{FF2B5EF4-FFF2-40B4-BE49-F238E27FC236}">
                  <a16:creationId xmlns:a16="http://schemas.microsoft.com/office/drawing/2014/main" xmlns="" id="{2E9BD38A-3B0C-4598-AE51-224F81731C27}"/>
                </a:ext>
              </a:extLst>
            </p:cNvPr>
            <p:cNvSpPr/>
            <p:nvPr/>
          </p:nvSpPr>
          <p:spPr>
            <a:xfrm flipH="1">
              <a:off x="15150636" y="5325809"/>
              <a:ext cx="420086" cy="237961"/>
            </a:xfrm>
            <a:prstGeom prst="rightArrow">
              <a:avLst/>
            </a:prstGeom>
            <a:solidFill>
              <a:srgbClr val="1F4E7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2" name="Cube 71">
              <a:extLst>
                <a:ext uri="{FF2B5EF4-FFF2-40B4-BE49-F238E27FC236}">
                  <a16:creationId xmlns:a16="http://schemas.microsoft.com/office/drawing/2014/main" xmlns="" id="{61D628F8-A239-4F8A-91AC-CBD2A17ADE26}"/>
                </a:ext>
              </a:extLst>
            </p:cNvPr>
            <p:cNvSpPr/>
            <p:nvPr/>
          </p:nvSpPr>
          <p:spPr>
            <a:xfrm rot="13425283">
              <a:off x="12215290" y="4137705"/>
              <a:ext cx="1545336" cy="2532888"/>
            </a:xfrm>
            <a:prstGeom prst="cube">
              <a:avLst>
                <a:gd name="adj" fmla="val 88075"/>
              </a:avLst>
            </a:prstGeom>
            <a:solidFill>
              <a:srgbClr val="66779A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3" name="Cube 72">
              <a:extLst>
                <a:ext uri="{FF2B5EF4-FFF2-40B4-BE49-F238E27FC236}">
                  <a16:creationId xmlns:a16="http://schemas.microsoft.com/office/drawing/2014/main" xmlns="" id="{2426CAC8-BCD9-4DDE-BE59-25C2C1A2C0F6}"/>
                </a:ext>
              </a:extLst>
            </p:cNvPr>
            <p:cNvSpPr/>
            <p:nvPr/>
          </p:nvSpPr>
          <p:spPr>
            <a:xfrm rot="13425283">
              <a:off x="12472055" y="2938713"/>
              <a:ext cx="1088136" cy="1636776"/>
            </a:xfrm>
            <a:prstGeom prst="cube">
              <a:avLst>
                <a:gd name="adj" fmla="val 78640"/>
              </a:avLst>
            </a:prstGeom>
            <a:solidFill>
              <a:srgbClr val="DCBAE2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4" name="Cube 73">
              <a:extLst>
                <a:ext uri="{FF2B5EF4-FFF2-40B4-BE49-F238E27FC236}">
                  <a16:creationId xmlns:a16="http://schemas.microsoft.com/office/drawing/2014/main" xmlns="" id="{C8528201-39E6-4EA9-879D-1B560F44980C}"/>
                </a:ext>
              </a:extLst>
            </p:cNvPr>
            <p:cNvSpPr/>
            <p:nvPr/>
          </p:nvSpPr>
          <p:spPr>
            <a:xfrm rot="13425283">
              <a:off x="12695541" y="1930352"/>
              <a:ext cx="422854" cy="692959"/>
            </a:xfrm>
            <a:prstGeom prst="cube">
              <a:avLst>
                <a:gd name="adj" fmla="val 88075"/>
              </a:avLst>
            </a:prstGeom>
            <a:solidFill>
              <a:schemeClr val="tx1">
                <a:lumMod val="75000"/>
                <a:lumOff val="25000"/>
                <a:alpha val="95000"/>
              </a:scheme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5" name="Cube 74">
              <a:extLst>
                <a:ext uri="{FF2B5EF4-FFF2-40B4-BE49-F238E27FC236}">
                  <a16:creationId xmlns:a16="http://schemas.microsoft.com/office/drawing/2014/main" xmlns="" id="{64AF44CD-D92F-4BE7-90C8-4509F896152B}"/>
                </a:ext>
              </a:extLst>
            </p:cNvPr>
            <p:cNvSpPr/>
            <p:nvPr/>
          </p:nvSpPr>
          <p:spPr>
            <a:xfrm rot="13425283">
              <a:off x="15465597" y="4143080"/>
              <a:ext cx="1590287" cy="2606111"/>
            </a:xfrm>
            <a:prstGeom prst="cube">
              <a:avLst>
                <a:gd name="adj" fmla="val 88075"/>
              </a:avLst>
            </a:prstGeom>
            <a:solidFill>
              <a:srgbClr val="66779A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6" name="Cube 75">
              <a:extLst>
                <a:ext uri="{FF2B5EF4-FFF2-40B4-BE49-F238E27FC236}">
                  <a16:creationId xmlns:a16="http://schemas.microsoft.com/office/drawing/2014/main" xmlns="" id="{0DC21C28-A37C-45A2-A5D8-EDB730C67DE6}"/>
                </a:ext>
              </a:extLst>
            </p:cNvPr>
            <p:cNvSpPr/>
            <p:nvPr/>
          </p:nvSpPr>
          <p:spPr>
            <a:xfrm rot="13425283">
              <a:off x="15713749" y="2939672"/>
              <a:ext cx="1090825" cy="1636569"/>
            </a:xfrm>
            <a:prstGeom prst="cube">
              <a:avLst>
                <a:gd name="adj" fmla="val 78640"/>
              </a:avLst>
            </a:prstGeom>
            <a:solidFill>
              <a:srgbClr val="DCBAE2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xmlns="" id="{1F93E2B8-5FBA-41D3-AA75-B63CFEE1ACB2}"/>
                </a:ext>
              </a:extLst>
            </p:cNvPr>
            <p:cNvSpPr txBox="1"/>
            <p:nvPr/>
          </p:nvSpPr>
          <p:spPr>
            <a:xfrm>
              <a:off x="12510241" y="1291727"/>
              <a:ext cx="926233" cy="603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3000" b="1" i="1" baseline="-25000" dirty="0">
                  <a:latin typeface="Calibri" charset="0"/>
                  <a:ea typeface="Calibri" charset="0"/>
                  <a:cs typeface="Calibri" charset="0"/>
                </a:rPr>
                <a:t>i</a:t>
              </a:r>
              <a:endParaRPr lang="en-US" sz="2666" b="1" i="1" baseline="-250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xmlns="" id="{5511E335-C49B-4091-9573-E6F09D2CB608}"/>
                </a:ext>
              </a:extLst>
            </p:cNvPr>
            <p:cNvSpPr txBox="1"/>
            <p:nvPr/>
          </p:nvSpPr>
          <p:spPr>
            <a:xfrm>
              <a:off x="15767424" y="1301073"/>
              <a:ext cx="926233" cy="603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3000" b="1" i="1" baseline="-25000" dirty="0">
                  <a:latin typeface="Calibri" charset="0"/>
                  <a:ea typeface="Calibri" charset="0"/>
                  <a:cs typeface="Calibri" charset="0"/>
                </a:rPr>
                <a:t>i</a:t>
              </a:r>
              <a:endParaRPr lang="en-US" sz="2666" b="1" i="1" baseline="-250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79" name="Group 78">
              <a:extLst>
                <a:ext uri="{FF2B5EF4-FFF2-40B4-BE49-F238E27FC236}">
                  <a16:creationId xmlns:a16="http://schemas.microsoft.com/office/drawing/2014/main" xmlns="" id="{B567AE45-9A5B-42D6-9691-63209083B8E1}"/>
                </a:ext>
              </a:extLst>
            </p:cNvPr>
            <p:cNvGrpSpPr/>
            <p:nvPr/>
          </p:nvGrpSpPr>
          <p:grpSpPr>
            <a:xfrm>
              <a:off x="11827431" y="6930659"/>
              <a:ext cx="2194560" cy="1873317"/>
              <a:chOff x="11827431" y="6930659"/>
              <a:chExt cx="2194560" cy="1873317"/>
            </a:xfrm>
          </p:grpSpPr>
          <p:pic>
            <p:nvPicPr>
              <p:cNvPr id="97" name="Picture 96" descr="A car driving on a city street&#10;&#10;Description generated with very high confidence">
                <a:extLst>
                  <a:ext uri="{FF2B5EF4-FFF2-40B4-BE49-F238E27FC236}">
                    <a16:creationId xmlns:a16="http://schemas.microsoft.com/office/drawing/2014/main" xmlns="" id="{6F82A918-9A70-4017-989E-4D51AC646A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827431" y="6930659"/>
                <a:ext cx="2194560" cy="1280160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  <a:scene3d>
                <a:camera prst="orthographicFront">
                  <a:rot lat="2196000" lon="19878000" rev="20484000"/>
                </a:camera>
                <a:lightRig rig="threePt" dir="t"/>
              </a:scene3d>
            </p:spPr>
          </p:pic>
          <p:sp>
            <p:nvSpPr>
              <p:cNvPr id="98" name="TextBox 97">
                <a:extLst>
                  <a:ext uri="{FF2B5EF4-FFF2-40B4-BE49-F238E27FC236}">
                    <a16:creationId xmlns:a16="http://schemas.microsoft.com/office/drawing/2014/main" xmlns="" id="{3C98C345-E097-4E75-BA73-45EDE5CE5F01}"/>
                  </a:ext>
                </a:extLst>
              </p:cNvPr>
              <p:cNvSpPr txBox="1"/>
              <p:nvPr/>
            </p:nvSpPr>
            <p:spPr>
              <a:xfrm>
                <a:off x="11938006" y="8139157"/>
                <a:ext cx="1634669" cy="6648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000" dirty="0">
                    <a:latin typeface="Calibri" charset="0"/>
                    <a:ea typeface="Calibri" charset="0"/>
                    <a:cs typeface="Calibri" charset="0"/>
                  </a:rPr>
                  <a:t>real</a:t>
                </a:r>
              </a:p>
            </p:txBody>
          </p:sp>
        </p:grp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xmlns="" id="{D3FC1FAA-1F16-4F80-BD21-C6B96FA700F0}"/>
                </a:ext>
              </a:extLst>
            </p:cNvPr>
            <p:cNvGrpSpPr/>
            <p:nvPr/>
          </p:nvGrpSpPr>
          <p:grpSpPr>
            <a:xfrm>
              <a:off x="14674060" y="6937566"/>
              <a:ext cx="2919080" cy="1846632"/>
              <a:chOff x="14674060" y="6937566"/>
              <a:chExt cx="2919080" cy="1846632"/>
            </a:xfrm>
          </p:grpSpPr>
          <p:pic>
            <p:nvPicPr>
              <p:cNvPr id="95" name="Picture 94">
                <a:extLst>
                  <a:ext uri="{FF2B5EF4-FFF2-40B4-BE49-F238E27FC236}">
                    <a16:creationId xmlns:a16="http://schemas.microsoft.com/office/drawing/2014/main" xmlns="" id="{A1A882D0-0352-4072-AE8E-735CDFBF83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101812" y="6937566"/>
                <a:ext cx="2194560" cy="1280160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  <a:scene3d>
                <a:camera prst="orthographicFront">
                  <a:rot lat="2198130" lon="19879737" rev="20481306"/>
                </a:camera>
                <a:lightRig rig="threePt" dir="t"/>
              </a:scene3d>
            </p:spPr>
          </p:pic>
          <p:sp>
            <p:nvSpPr>
              <p:cNvPr id="96" name="TextBox 95">
                <a:extLst>
                  <a:ext uri="{FF2B5EF4-FFF2-40B4-BE49-F238E27FC236}">
                    <a16:creationId xmlns:a16="http://schemas.microsoft.com/office/drawing/2014/main" xmlns="" id="{79A8741B-B9D2-4033-A114-0B50746771DE}"/>
                  </a:ext>
                </a:extLst>
              </p:cNvPr>
              <p:cNvSpPr txBox="1"/>
              <p:nvPr/>
            </p:nvSpPr>
            <p:spPr>
              <a:xfrm>
                <a:off x="14674060" y="8119379"/>
                <a:ext cx="2919080" cy="6648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000" dirty="0">
                    <a:latin typeface="Calibri" charset="0"/>
                    <a:ea typeface="Calibri" charset="0"/>
                    <a:cs typeface="Calibri" charset="0"/>
                  </a:rPr>
                  <a:t>synthesized</a:t>
                </a:r>
              </a:p>
            </p:txBody>
          </p:sp>
        </p:grp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xmlns="" id="{A4485AA9-58A6-43CF-AB01-02AE5A171744}"/>
                </a:ext>
              </a:extLst>
            </p:cNvPr>
            <p:cNvSpPr txBox="1"/>
            <p:nvPr/>
          </p:nvSpPr>
          <p:spPr>
            <a:xfrm>
              <a:off x="13942679" y="5176450"/>
              <a:ext cx="1332568" cy="541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333" i="1" dirty="0">
                  <a:latin typeface="Calibri" charset="0"/>
                  <a:ea typeface="Calibri" charset="0"/>
                  <a:cs typeface="Calibri" charset="0"/>
                </a:rPr>
                <a:t>match</a:t>
              </a: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xmlns="" id="{4B896433-8985-487B-9DAD-427780498B42}"/>
                </a:ext>
              </a:extLst>
            </p:cNvPr>
            <p:cNvSpPr txBox="1"/>
            <p:nvPr/>
          </p:nvSpPr>
          <p:spPr>
            <a:xfrm>
              <a:off x="13996250" y="3449486"/>
              <a:ext cx="1332568" cy="541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333" i="1" dirty="0">
                  <a:latin typeface="Calibri" charset="0"/>
                  <a:ea typeface="Calibri" charset="0"/>
                  <a:cs typeface="Calibri" charset="0"/>
                </a:rPr>
                <a:t>match</a:t>
              </a:r>
            </a:p>
          </p:txBody>
        </p:sp>
        <p:sp>
          <p:nvSpPr>
            <p:cNvPr id="83" name="Arrow: Right 82">
              <a:extLst>
                <a:ext uri="{FF2B5EF4-FFF2-40B4-BE49-F238E27FC236}">
                  <a16:creationId xmlns:a16="http://schemas.microsoft.com/office/drawing/2014/main" xmlns="" id="{AD7458FF-75A6-4135-BAEE-64280C6BC7C5}"/>
                </a:ext>
              </a:extLst>
            </p:cNvPr>
            <p:cNvSpPr/>
            <p:nvPr/>
          </p:nvSpPr>
          <p:spPr>
            <a:xfrm>
              <a:off x="13436475" y="3646108"/>
              <a:ext cx="600934" cy="187988"/>
            </a:xfrm>
            <a:prstGeom prst="rightArrow">
              <a:avLst/>
            </a:prstGeom>
            <a:solidFill>
              <a:srgbClr val="9009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xmlns="" id="{086E77A3-931F-4019-A75D-FD783FFDC7C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744325" y="2409534"/>
              <a:ext cx="934411" cy="564385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xmlns="" id="{3747A7AF-3D78-49FD-B2C2-A7FF410F3E7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011400" y="2426954"/>
              <a:ext cx="928698" cy="562643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Arrow: Right 85">
              <a:extLst>
                <a:ext uri="{FF2B5EF4-FFF2-40B4-BE49-F238E27FC236}">
                  <a16:creationId xmlns:a16="http://schemas.microsoft.com/office/drawing/2014/main" xmlns="" id="{5104BB6C-4EDE-4A5B-BA04-FE072FAEA95F}"/>
                </a:ext>
              </a:extLst>
            </p:cNvPr>
            <p:cNvSpPr/>
            <p:nvPr/>
          </p:nvSpPr>
          <p:spPr>
            <a:xfrm>
              <a:off x="13578984" y="5325809"/>
              <a:ext cx="471563" cy="240878"/>
            </a:xfrm>
            <a:prstGeom prst="rightArrow">
              <a:avLst/>
            </a:prstGeom>
            <a:solidFill>
              <a:srgbClr val="1F4E7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87" name="Group 86">
              <a:extLst>
                <a:ext uri="{FF2B5EF4-FFF2-40B4-BE49-F238E27FC236}">
                  <a16:creationId xmlns:a16="http://schemas.microsoft.com/office/drawing/2014/main" xmlns="" id="{442104E8-6E34-41BF-99C5-795D814E88A7}"/>
                </a:ext>
              </a:extLst>
            </p:cNvPr>
            <p:cNvGrpSpPr/>
            <p:nvPr/>
          </p:nvGrpSpPr>
          <p:grpSpPr>
            <a:xfrm>
              <a:off x="14289267" y="1983290"/>
              <a:ext cx="1685503" cy="541628"/>
              <a:chOff x="14289267" y="1983290"/>
              <a:chExt cx="1685503" cy="541628"/>
            </a:xfrm>
          </p:grpSpPr>
          <p:sp>
            <p:nvSpPr>
              <p:cNvPr id="93" name="TextBox 92">
                <a:extLst>
                  <a:ext uri="{FF2B5EF4-FFF2-40B4-BE49-F238E27FC236}">
                    <a16:creationId xmlns:a16="http://schemas.microsoft.com/office/drawing/2014/main" xmlns="" id="{83F8B69C-D04C-4D09-BFA3-B4605294EF1C}"/>
                  </a:ext>
                </a:extLst>
              </p:cNvPr>
              <p:cNvSpPr txBox="1"/>
              <p:nvPr/>
            </p:nvSpPr>
            <p:spPr>
              <a:xfrm>
                <a:off x="14289267" y="1983290"/>
                <a:ext cx="1341313" cy="5416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TW" sz="2333" i="1" dirty="0">
                    <a:latin typeface="Calibri" charset="0"/>
                    <a:ea typeface="Calibri" charset="0"/>
                    <a:cs typeface="Calibri" charset="0"/>
                  </a:rPr>
                  <a:t>real</a:t>
                </a:r>
                <a:endParaRPr lang="en-US" sz="3000" i="1" dirty="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94" name="Arrow: Right 93">
                <a:extLst>
                  <a:ext uri="{FF2B5EF4-FFF2-40B4-BE49-F238E27FC236}">
                    <a16:creationId xmlns:a16="http://schemas.microsoft.com/office/drawing/2014/main" xmlns="" id="{14083255-02A3-434A-A732-8FF68CFAEC5D}"/>
                  </a:ext>
                </a:extLst>
              </p:cNvPr>
              <p:cNvSpPr/>
              <p:nvPr/>
            </p:nvSpPr>
            <p:spPr>
              <a:xfrm flipH="1" flipV="1">
                <a:off x="15359297" y="2175943"/>
                <a:ext cx="615473" cy="176771"/>
              </a:xfrm>
              <a:prstGeom prst="rightArrow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p:grp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xmlns="" id="{0A9ED5A9-71D7-4B8C-8D2C-56D79F63A9FB}"/>
                </a:ext>
              </a:extLst>
            </p:cNvPr>
            <p:cNvCxnSpPr>
              <a:cxnSpLocks/>
              <a:endCxn id="90" idx="1"/>
            </p:cNvCxnSpPr>
            <p:nvPr/>
          </p:nvCxnSpPr>
          <p:spPr>
            <a:xfrm flipH="1" flipV="1">
              <a:off x="16326130" y="2386868"/>
              <a:ext cx="688241" cy="5613536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xmlns="" id="{67109A90-ED25-46FB-BD31-3BD7233572FA}"/>
                </a:ext>
              </a:extLst>
            </p:cNvPr>
            <p:cNvCxnSpPr>
              <a:cxnSpLocks/>
              <a:endCxn id="90" idx="4"/>
            </p:cNvCxnSpPr>
            <p:nvPr/>
          </p:nvCxnSpPr>
          <p:spPr>
            <a:xfrm flipH="1" flipV="1">
              <a:off x="16418754" y="2253672"/>
              <a:ext cx="934462" cy="479583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Cube 89">
              <a:extLst>
                <a:ext uri="{FF2B5EF4-FFF2-40B4-BE49-F238E27FC236}">
                  <a16:creationId xmlns:a16="http://schemas.microsoft.com/office/drawing/2014/main" xmlns="" id="{BAD4FA72-8A16-447B-AEB6-FFB7BAF899AD}"/>
                </a:ext>
              </a:extLst>
            </p:cNvPr>
            <p:cNvSpPr/>
            <p:nvPr/>
          </p:nvSpPr>
          <p:spPr>
            <a:xfrm rot="13425283">
              <a:off x="15962253" y="1930352"/>
              <a:ext cx="422854" cy="692959"/>
            </a:xfrm>
            <a:prstGeom prst="cube">
              <a:avLst>
                <a:gd name="adj" fmla="val 88075"/>
              </a:avLst>
            </a:prstGeom>
            <a:solidFill>
              <a:schemeClr val="tx1">
                <a:lumMod val="75000"/>
                <a:lumOff val="25000"/>
                <a:alpha val="95000"/>
              </a:scheme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xmlns="" id="{627A316A-D35E-4179-B294-FE8384022CD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3059494" y="2393862"/>
              <a:ext cx="696688" cy="562396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xmlns="" id="{FF20CC57-43B6-41C9-AEAD-05A28EAECF5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3152118" y="2260666"/>
              <a:ext cx="934462" cy="479583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9" name="Group 98">
            <a:extLst>
              <a:ext uri="{FF2B5EF4-FFF2-40B4-BE49-F238E27FC236}">
                <a16:creationId xmlns:a16="http://schemas.microsoft.com/office/drawing/2014/main" xmlns="" id="{0EFB5F08-E9CF-4865-A8BD-7A9B379BF794}"/>
              </a:ext>
            </a:extLst>
          </p:cNvPr>
          <p:cNvGrpSpPr/>
          <p:nvPr/>
        </p:nvGrpSpPr>
        <p:grpSpPr>
          <a:xfrm>
            <a:off x="78330" y="154772"/>
            <a:ext cx="4798517" cy="7883825"/>
            <a:chOff x="288244" y="178405"/>
            <a:chExt cx="5758406" cy="9460894"/>
          </a:xfrm>
        </p:grpSpPr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xmlns="" id="{478CA5F4-62EE-404A-A65C-C8A6639C3C86}"/>
                </a:ext>
              </a:extLst>
            </p:cNvPr>
            <p:cNvSpPr/>
            <p:nvPr/>
          </p:nvSpPr>
          <p:spPr>
            <a:xfrm>
              <a:off x="822901" y="806290"/>
              <a:ext cx="4626491" cy="8833009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xmlns="" id="{40244983-F120-4A1E-A2B2-B41B852466B5}"/>
                </a:ext>
              </a:extLst>
            </p:cNvPr>
            <p:cNvSpPr/>
            <p:nvPr/>
          </p:nvSpPr>
          <p:spPr>
            <a:xfrm>
              <a:off x="288244" y="178405"/>
              <a:ext cx="5758406" cy="660314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grpSp>
        <p:nvGrpSpPr>
          <p:cNvPr id="102" name="Group 101">
            <a:extLst>
              <a:ext uri="{FF2B5EF4-FFF2-40B4-BE49-F238E27FC236}">
                <a16:creationId xmlns:a16="http://schemas.microsoft.com/office/drawing/2014/main" xmlns="" id="{27C2F43E-C670-4881-BD0C-48137C005DDA}"/>
              </a:ext>
            </a:extLst>
          </p:cNvPr>
          <p:cNvGrpSpPr/>
          <p:nvPr/>
        </p:nvGrpSpPr>
        <p:grpSpPr>
          <a:xfrm>
            <a:off x="4634187" y="70416"/>
            <a:ext cx="5627875" cy="8004412"/>
            <a:chOff x="5566409" y="236244"/>
            <a:chExt cx="6568013" cy="9193507"/>
          </a:xfrm>
        </p:grpSpPr>
        <p:sp>
          <p:nvSpPr>
            <p:cNvPr id="103" name="Rectangle 102">
              <a:extLst>
                <a:ext uri="{FF2B5EF4-FFF2-40B4-BE49-F238E27FC236}">
                  <a16:creationId xmlns:a16="http://schemas.microsoft.com/office/drawing/2014/main" xmlns="" id="{D40A1414-C605-4AE8-809C-94D4CADBDE88}"/>
                </a:ext>
              </a:extLst>
            </p:cNvPr>
            <p:cNvSpPr/>
            <p:nvPr/>
          </p:nvSpPr>
          <p:spPr>
            <a:xfrm>
              <a:off x="5566409" y="909305"/>
              <a:ext cx="5690696" cy="8520446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xmlns="" id="{85D8C3C0-DE17-4307-A4C3-10F8031A174A}"/>
                </a:ext>
              </a:extLst>
            </p:cNvPr>
            <p:cNvSpPr/>
            <p:nvPr/>
          </p:nvSpPr>
          <p:spPr>
            <a:xfrm>
              <a:off x="6376016" y="236244"/>
              <a:ext cx="5758406" cy="660314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grpSp>
        <p:nvGrpSpPr>
          <p:cNvPr id="105" name="Group 104">
            <a:extLst>
              <a:ext uri="{FF2B5EF4-FFF2-40B4-BE49-F238E27FC236}">
                <a16:creationId xmlns:a16="http://schemas.microsoft.com/office/drawing/2014/main" xmlns="" id="{E03150F2-07D6-4826-9649-683C3E6628B2}"/>
              </a:ext>
            </a:extLst>
          </p:cNvPr>
          <p:cNvGrpSpPr/>
          <p:nvPr/>
        </p:nvGrpSpPr>
        <p:grpSpPr>
          <a:xfrm>
            <a:off x="9655450" y="196864"/>
            <a:ext cx="5005397" cy="7835627"/>
            <a:chOff x="11586471" y="236244"/>
            <a:chExt cx="6006669" cy="9403055"/>
          </a:xfrm>
        </p:grpSpPr>
        <p:sp>
          <p:nvSpPr>
            <p:cNvPr id="106" name="Rectangle 105">
              <a:extLst>
                <a:ext uri="{FF2B5EF4-FFF2-40B4-BE49-F238E27FC236}">
                  <a16:creationId xmlns:a16="http://schemas.microsoft.com/office/drawing/2014/main" xmlns="" id="{13F7A361-CAD3-4D76-83B3-317E4EF35EA5}"/>
                </a:ext>
              </a:extLst>
            </p:cNvPr>
            <p:cNvSpPr/>
            <p:nvPr/>
          </p:nvSpPr>
          <p:spPr>
            <a:xfrm>
              <a:off x="11586471" y="806290"/>
              <a:ext cx="6006669" cy="8833009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xmlns="" id="{129798A5-B6F9-4F21-B830-935E3070339C}"/>
                </a:ext>
              </a:extLst>
            </p:cNvPr>
            <p:cNvSpPr/>
            <p:nvPr/>
          </p:nvSpPr>
          <p:spPr>
            <a:xfrm>
              <a:off x="12973358" y="236244"/>
              <a:ext cx="4323014" cy="660314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9862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xmlns="" id="{2EFB317B-9084-4208-B17F-1CC466DF238A}"/>
              </a:ext>
            </a:extLst>
          </p:cNvPr>
          <p:cNvCxnSpPr>
            <a:cxnSpLocks/>
          </p:cNvCxnSpPr>
          <p:nvPr/>
        </p:nvCxnSpPr>
        <p:spPr>
          <a:xfrm flipV="1">
            <a:off x="7171516" y="2222430"/>
            <a:ext cx="586650" cy="4021273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xmlns="" id="{BB482FB6-CC40-47D5-9A1F-C06DE71610FC}"/>
              </a:ext>
            </a:extLst>
          </p:cNvPr>
          <p:cNvCxnSpPr>
            <a:cxnSpLocks/>
          </p:cNvCxnSpPr>
          <p:nvPr/>
        </p:nvCxnSpPr>
        <p:spPr>
          <a:xfrm flipV="1">
            <a:off x="5033288" y="2222430"/>
            <a:ext cx="586650" cy="4021273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607DAFD6-81F7-405B-9CF4-8460A549A42C}"/>
              </a:ext>
            </a:extLst>
          </p:cNvPr>
          <p:cNvGrpSpPr/>
          <p:nvPr/>
        </p:nvGrpSpPr>
        <p:grpSpPr>
          <a:xfrm>
            <a:off x="5968762" y="1395818"/>
            <a:ext cx="3557628" cy="953140"/>
            <a:chOff x="8141278" y="9648536"/>
            <a:chExt cx="3385338" cy="1824383"/>
          </a:xfrm>
        </p:grpSpPr>
        <p:sp>
          <p:nvSpPr>
            <p:cNvPr id="5" name="Arrow: Bent 4">
              <a:extLst>
                <a:ext uri="{FF2B5EF4-FFF2-40B4-BE49-F238E27FC236}">
                  <a16:creationId xmlns:a16="http://schemas.microsoft.com/office/drawing/2014/main" xmlns="" id="{283E7203-73D2-4AC5-AFBB-417A3771362A}"/>
                </a:ext>
              </a:extLst>
            </p:cNvPr>
            <p:cNvSpPr/>
            <p:nvPr/>
          </p:nvSpPr>
          <p:spPr>
            <a:xfrm>
              <a:off x="10084787" y="10021378"/>
              <a:ext cx="879043" cy="1451541"/>
            </a:xfrm>
            <a:prstGeom prst="bentArrow">
              <a:avLst>
                <a:gd name="adj1" fmla="val 1060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6" name="Arrow: Bent 5">
              <a:extLst>
                <a:ext uri="{FF2B5EF4-FFF2-40B4-BE49-F238E27FC236}">
                  <a16:creationId xmlns:a16="http://schemas.microsoft.com/office/drawing/2014/main" xmlns="" id="{D4F4BFBF-6EE3-4EB8-981D-DC0C226B41E7}"/>
                </a:ext>
              </a:extLst>
            </p:cNvPr>
            <p:cNvSpPr/>
            <p:nvPr/>
          </p:nvSpPr>
          <p:spPr>
            <a:xfrm>
              <a:off x="8141278" y="9927896"/>
              <a:ext cx="2836914" cy="1451541"/>
            </a:xfrm>
            <a:prstGeom prst="bentArrow">
              <a:avLst>
                <a:gd name="adj1" fmla="val 10135"/>
                <a:gd name="adj2" fmla="val 14200"/>
                <a:gd name="adj3" fmla="val 17042"/>
                <a:gd name="adj4" fmla="val 4375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xmlns="" id="{F1FD7B14-3050-4013-BF60-D15D2ADD53EB}"/>
                </a:ext>
              </a:extLst>
            </p:cNvPr>
            <p:cNvSpPr txBox="1"/>
            <p:nvPr/>
          </p:nvSpPr>
          <p:spPr>
            <a:xfrm>
              <a:off x="10916455" y="9648536"/>
              <a:ext cx="610161" cy="9619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2666" i="1" baseline="-25000" dirty="0">
                  <a:latin typeface="Calibri" charset="0"/>
                  <a:ea typeface="Calibri" charset="0"/>
                  <a:cs typeface="Calibri" charset="0"/>
                </a:rPr>
                <a:t>3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BE8A9A9B-B7E7-4052-97C6-A60637ADD0A0}"/>
              </a:ext>
            </a:extLst>
          </p:cNvPr>
          <p:cNvGrpSpPr/>
          <p:nvPr/>
        </p:nvGrpSpPr>
        <p:grpSpPr>
          <a:xfrm>
            <a:off x="5825139" y="3262491"/>
            <a:ext cx="3523384" cy="1382540"/>
            <a:chOff x="8141278" y="9698661"/>
            <a:chExt cx="3352752" cy="1688441"/>
          </a:xfrm>
        </p:grpSpPr>
        <p:sp>
          <p:nvSpPr>
            <p:cNvPr id="9" name="Arrow: Bent 8">
              <a:extLst>
                <a:ext uri="{FF2B5EF4-FFF2-40B4-BE49-F238E27FC236}">
                  <a16:creationId xmlns:a16="http://schemas.microsoft.com/office/drawing/2014/main" xmlns="" id="{779CB350-D8DF-4C29-BC76-AADFE6FCEE51}"/>
                </a:ext>
              </a:extLst>
            </p:cNvPr>
            <p:cNvSpPr/>
            <p:nvPr/>
          </p:nvSpPr>
          <p:spPr>
            <a:xfrm>
              <a:off x="10060617" y="9935560"/>
              <a:ext cx="879043" cy="1451542"/>
            </a:xfrm>
            <a:prstGeom prst="bentArrow">
              <a:avLst>
                <a:gd name="adj1" fmla="val 1166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0" name="Arrow: Bent 9">
              <a:extLst>
                <a:ext uri="{FF2B5EF4-FFF2-40B4-BE49-F238E27FC236}">
                  <a16:creationId xmlns:a16="http://schemas.microsoft.com/office/drawing/2014/main" xmlns="" id="{48C4512B-7618-4183-9795-57302304EE38}"/>
                </a:ext>
              </a:extLst>
            </p:cNvPr>
            <p:cNvSpPr/>
            <p:nvPr/>
          </p:nvSpPr>
          <p:spPr>
            <a:xfrm>
              <a:off x="8141278" y="9839216"/>
              <a:ext cx="2836914" cy="1540222"/>
            </a:xfrm>
            <a:prstGeom prst="bentArrow">
              <a:avLst>
                <a:gd name="adj1" fmla="val 7755"/>
                <a:gd name="adj2" fmla="val 10569"/>
                <a:gd name="adj3" fmla="val 17116"/>
                <a:gd name="adj4" fmla="val 4375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DDE337AF-D62A-4095-89B6-9D38BBF9D114}"/>
                </a:ext>
              </a:extLst>
            </p:cNvPr>
            <p:cNvSpPr txBox="1"/>
            <p:nvPr/>
          </p:nvSpPr>
          <p:spPr>
            <a:xfrm>
              <a:off x="10883869" y="9698661"/>
              <a:ext cx="610161" cy="613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2666" i="1" baseline="-25000" dirty="0">
                  <a:latin typeface="Calibri" charset="0"/>
                  <a:ea typeface="Calibri" charset="0"/>
                  <a:cs typeface="Calibri" charset="0"/>
                </a:rPr>
                <a:t>2</a:t>
              </a:r>
            </a:p>
          </p:txBody>
        </p:sp>
      </p:grpSp>
      <p:sp>
        <p:nvSpPr>
          <p:cNvPr id="12" name="Arrow: Bent 11">
            <a:extLst>
              <a:ext uri="{FF2B5EF4-FFF2-40B4-BE49-F238E27FC236}">
                <a16:creationId xmlns:a16="http://schemas.microsoft.com/office/drawing/2014/main" xmlns="" id="{B1A71215-4266-406D-AAF0-EEE2DD1A0ACA}"/>
              </a:ext>
            </a:extLst>
          </p:cNvPr>
          <p:cNvSpPr/>
          <p:nvPr/>
        </p:nvSpPr>
        <p:spPr>
          <a:xfrm>
            <a:off x="7766464" y="5579550"/>
            <a:ext cx="755940" cy="1209580"/>
          </a:xfrm>
          <a:prstGeom prst="bentArrow">
            <a:avLst>
              <a:gd name="adj1" fmla="val 17418"/>
              <a:gd name="adj2" fmla="val 8709"/>
              <a:gd name="adj3" fmla="val 13849"/>
              <a:gd name="adj4" fmla="val 6649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xmlns="" id="{D00CAD69-C4D5-4347-B807-D609365FB4C0}"/>
              </a:ext>
            </a:extLst>
          </p:cNvPr>
          <p:cNvSpPr/>
          <p:nvPr/>
        </p:nvSpPr>
        <p:spPr>
          <a:xfrm>
            <a:off x="5636686" y="5462668"/>
            <a:ext cx="2877908" cy="1286333"/>
          </a:xfrm>
          <a:prstGeom prst="bentArrow">
            <a:avLst>
              <a:gd name="adj1" fmla="val 10748"/>
              <a:gd name="adj2" fmla="val 13396"/>
              <a:gd name="adj3" fmla="val 16974"/>
              <a:gd name="adj4" fmla="val 4375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solidFill>
                <a:schemeClr val="tx1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49E9C764-1D96-4DE0-A61E-3ADAC1CDF9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5817">
            <a:off x="2009584" y="5840500"/>
            <a:ext cx="1027166" cy="802055"/>
          </a:xfrm>
          <a:prstGeom prst="rect">
            <a:avLst/>
          </a:prstGeom>
          <a:scene3d>
            <a:camera prst="orthographicFront">
              <a:rot lat="19499998" lon="3600000" rev="0"/>
            </a:camera>
            <a:lightRig rig="threePt" dir="t"/>
          </a:scene3d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6C418061-6020-49FC-8CFF-40B0983B86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67627">
            <a:off x="1536616" y="6991895"/>
            <a:ext cx="1798421" cy="1083078"/>
          </a:xfrm>
          <a:prstGeom prst="rect">
            <a:avLst/>
          </a:prstGeom>
          <a:scene3d>
            <a:camera prst="orthographicFront">
              <a:rot lat="19499998" lon="3600000" rev="0"/>
            </a:camera>
            <a:lightRig rig="threePt" dir="t"/>
          </a:scene3d>
        </p:spPr>
      </p:pic>
      <p:sp>
        <p:nvSpPr>
          <p:cNvPr id="16" name="Cube 15">
            <a:extLst>
              <a:ext uri="{FF2B5EF4-FFF2-40B4-BE49-F238E27FC236}">
                <a16:creationId xmlns:a16="http://schemas.microsoft.com/office/drawing/2014/main" xmlns="" id="{BCD6A37B-E579-4BB5-BE99-917479382F02}"/>
              </a:ext>
            </a:extLst>
          </p:cNvPr>
          <p:cNvSpPr/>
          <p:nvPr/>
        </p:nvSpPr>
        <p:spPr>
          <a:xfrm rot="13465004">
            <a:off x="2041936" y="6440777"/>
            <a:ext cx="948480" cy="1702351"/>
          </a:xfrm>
          <a:prstGeom prst="cube">
            <a:avLst>
              <a:gd name="adj" fmla="val 88075"/>
            </a:avLst>
          </a:prstGeom>
          <a:solidFill>
            <a:srgbClr val="92D050">
              <a:alpha val="9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7" name="Cube 16">
            <a:extLst>
              <a:ext uri="{FF2B5EF4-FFF2-40B4-BE49-F238E27FC236}">
                <a16:creationId xmlns:a16="http://schemas.microsoft.com/office/drawing/2014/main" xmlns="" id="{30F95E68-613C-49E2-8DD5-A6681BF0871A}"/>
              </a:ext>
            </a:extLst>
          </p:cNvPr>
          <p:cNvSpPr/>
          <p:nvPr/>
        </p:nvSpPr>
        <p:spPr>
          <a:xfrm>
            <a:off x="1928812" y="5672202"/>
            <a:ext cx="1157174" cy="571500"/>
          </a:xfrm>
          <a:prstGeom prst="cube">
            <a:avLst>
              <a:gd name="adj" fmla="val 7041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8" name="Cube 17">
            <a:extLst>
              <a:ext uri="{FF2B5EF4-FFF2-40B4-BE49-F238E27FC236}">
                <a16:creationId xmlns:a16="http://schemas.microsoft.com/office/drawing/2014/main" xmlns="" id="{2B57BCDA-5A20-47A0-BBEE-EE4A69C603E0}"/>
              </a:ext>
            </a:extLst>
          </p:cNvPr>
          <p:cNvSpPr/>
          <p:nvPr/>
        </p:nvSpPr>
        <p:spPr>
          <a:xfrm rot="13511356">
            <a:off x="2234954" y="535279"/>
            <a:ext cx="948480" cy="1702351"/>
          </a:xfrm>
          <a:prstGeom prst="cube">
            <a:avLst>
              <a:gd name="adj" fmla="val 88075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0B0B83A6-49F0-4A79-B1B7-F841A79193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4379">
            <a:off x="1860282" y="518126"/>
            <a:ext cx="1734844" cy="1171516"/>
          </a:xfrm>
          <a:prstGeom prst="rect">
            <a:avLst/>
          </a:prstGeom>
          <a:scene3d>
            <a:camera prst="orthographicFront">
              <a:rot lat="19500000" lon="3600000" rev="0"/>
            </a:camera>
            <a:lightRig rig="threePt" dir="t"/>
          </a:scene3d>
        </p:spPr>
      </p:pic>
      <p:sp>
        <p:nvSpPr>
          <p:cNvPr id="20" name="Arrow: Up 19">
            <a:extLst>
              <a:ext uri="{FF2B5EF4-FFF2-40B4-BE49-F238E27FC236}">
                <a16:creationId xmlns:a16="http://schemas.microsoft.com/office/drawing/2014/main" xmlns="" id="{FBEFF409-BE7D-4F96-953D-73A6B553D10A}"/>
              </a:ext>
            </a:extLst>
          </p:cNvPr>
          <p:cNvSpPr/>
          <p:nvPr/>
        </p:nvSpPr>
        <p:spPr>
          <a:xfrm rot="16200000">
            <a:off x="1666649" y="3989512"/>
            <a:ext cx="105648" cy="403975"/>
          </a:xfrm>
          <a:prstGeom prst="upArrow">
            <a:avLst>
              <a:gd name="adj1" fmla="val 50000"/>
              <a:gd name="adj2" fmla="val 755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xmlns="" id="{D61599A6-8BBD-401C-B392-ADE8EF618D45}"/>
              </a:ext>
            </a:extLst>
          </p:cNvPr>
          <p:cNvGrpSpPr/>
          <p:nvPr/>
        </p:nvGrpSpPr>
        <p:grpSpPr>
          <a:xfrm>
            <a:off x="1365706" y="2872061"/>
            <a:ext cx="1025173" cy="3984198"/>
            <a:chOff x="1638458" y="3446583"/>
            <a:chExt cx="1230248" cy="4781192"/>
          </a:xfrm>
        </p:grpSpPr>
        <p:sp>
          <p:nvSpPr>
            <p:cNvPr id="22" name="Arrow: U-Turn 21">
              <a:extLst>
                <a:ext uri="{FF2B5EF4-FFF2-40B4-BE49-F238E27FC236}">
                  <a16:creationId xmlns:a16="http://schemas.microsoft.com/office/drawing/2014/main" xmlns="" id="{B18452C2-4CF8-4A11-84A7-B8EAD997C0BF}"/>
                </a:ext>
              </a:extLst>
            </p:cNvPr>
            <p:cNvSpPr/>
            <p:nvPr/>
          </p:nvSpPr>
          <p:spPr>
            <a:xfrm rot="16200000">
              <a:off x="-107600" y="5251469"/>
              <a:ext cx="4781192" cy="1171420"/>
            </a:xfrm>
            <a:prstGeom prst="uturnArrow">
              <a:avLst>
                <a:gd name="adj1" fmla="val 4753"/>
                <a:gd name="adj2" fmla="val 8617"/>
                <a:gd name="adj3" fmla="val 11409"/>
                <a:gd name="adj4" fmla="val 43750"/>
                <a:gd name="adj5" fmla="val 44732"/>
              </a:avLst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xmlns="" id="{A6D0CE01-B1E6-4A6F-A0FA-71885212850A}"/>
                </a:ext>
              </a:extLst>
            </p:cNvPr>
            <p:cNvGrpSpPr/>
            <p:nvPr/>
          </p:nvGrpSpPr>
          <p:grpSpPr>
            <a:xfrm rot="16200000">
              <a:off x="1627615" y="4946914"/>
              <a:ext cx="197627" cy="175941"/>
              <a:chOff x="4199467" y="812800"/>
              <a:chExt cx="448731" cy="423333"/>
            </a:xfrm>
            <a:solidFill>
              <a:schemeClr val="bg1"/>
            </a:solidFill>
          </p:grpSpPr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xmlns="" id="{AD1F327F-4323-408F-A3CF-3A954216A871}"/>
                  </a:ext>
                </a:extLst>
              </p:cNvPr>
              <p:cNvSpPr/>
              <p:nvPr/>
            </p:nvSpPr>
            <p:spPr>
              <a:xfrm>
                <a:off x="4199467" y="812800"/>
                <a:ext cx="448731" cy="423333"/>
              </a:xfrm>
              <a:prstGeom prst="ellips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xmlns="" id="{126C4F2E-D0C2-4BD3-9F78-CCE25E4746D3}"/>
                  </a:ext>
                </a:extLst>
              </p:cNvPr>
              <p:cNvCxnSpPr>
                <a:stCxn id="24" idx="0"/>
                <a:endCxn id="24" idx="4"/>
              </p:cNvCxnSpPr>
              <p:nvPr/>
            </p:nvCxnSpPr>
            <p:spPr>
              <a:xfrm>
                <a:off x="4423833" y="812800"/>
                <a:ext cx="0" cy="423333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xmlns="" id="{38838787-7308-47D4-BAF5-8F6DACC84849}"/>
                  </a:ext>
                </a:extLst>
              </p:cNvPr>
              <p:cNvCxnSpPr>
                <a:cxnSpLocks/>
                <a:stCxn id="24" idx="2"/>
                <a:endCxn id="24" idx="6"/>
              </p:cNvCxnSpPr>
              <p:nvPr/>
            </p:nvCxnSpPr>
            <p:spPr>
              <a:xfrm>
                <a:off x="4199467" y="1024467"/>
                <a:ext cx="448731" cy="0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FB9660B0-B10C-4203-A58C-B11C0689A67C}"/>
              </a:ext>
            </a:extLst>
          </p:cNvPr>
          <p:cNvSpPr txBox="1"/>
          <p:nvPr/>
        </p:nvSpPr>
        <p:spPr>
          <a:xfrm>
            <a:off x="313323" y="72678"/>
            <a:ext cx="4725758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Coarse-to-fine Generator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6CAD33F7-6025-4B23-8228-E4ABB21AEFC4}"/>
              </a:ext>
            </a:extLst>
          </p:cNvPr>
          <p:cNvSpPr txBox="1"/>
          <p:nvPr/>
        </p:nvSpPr>
        <p:spPr>
          <a:xfrm>
            <a:off x="5320589" y="70417"/>
            <a:ext cx="5218104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Multi-scale Discriminators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4900E261-45C1-4C14-B4A6-C8A4FC17EAF3}"/>
              </a:ext>
            </a:extLst>
          </p:cNvPr>
          <p:cNvSpPr txBox="1"/>
          <p:nvPr/>
        </p:nvSpPr>
        <p:spPr>
          <a:xfrm>
            <a:off x="11016519" y="93540"/>
            <a:ext cx="3534379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Robust Objective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4E936D42-5ADC-4239-9319-778D98ECC9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306" y="6134630"/>
            <a:ext cx="1828741" cy="1066765"/>
          </a:xfrm>
          <a:prstGeom prst="rect">
            <a:avLst/>
          </a:prstGeom>
          <a:scene3d>
            <a:camera prst="orthographicFront">
              <a:rot lat="2198130" lon="19879737" rev="20481306"/>
            </a:camera>
            <a:lightRig rig="threePt" dir="t"/>
          </a:scene3d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CEC138B5-1B17-4553-AB84-2460509E97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9995" y="4025522"/>
            <a:ext cx="1280119" cy="746736"/>
          </a:xfrm>
          <a:prstGeom prst="rect">
            <a:avLst/>
          </a:prstGeom>
          <a:scene3d>
            <a:camera prst="orthographicFront">
              <a:rot lat="2198130" lon="19879737" rev="20481306"/>
            </a:camera>
            <a:lightRig rig="threePt" dir="t"/>
          </a:scene3d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xmlns="" id="{EE8AF25E-65BA-4534-9DD9-C01787325A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7514" y="2135129"/>
            <a:ext cx="830204" cy="484286"/>
          </a:xfrm>
          <a:prstGeom prst="rect">
            <a:avLst/>
          </a:prstGeom>
          <a:scene3d>
            <a:camera prst="orthographicFront">
              <a:rot lat="2198130" lon="19879737" rev="20481306"/>
            </a:camera>
            <a:lightRig rig="threePt" dir="t"/>
          </a:scene3d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xmlns="" id="{DD132166-4C09-4604-944D-4A8998934F53}"/>
              </a:ext>
            </a:extLst>
          </p:cNvPr>
          <p:cNvGrpSpPr/>
          <p:nvPr/>
        </p:nvGrpSpPr>
        <p:grpSpPr>
          <a:xfrm>
            <a:off x="2243418" y="4275655"/>
            <a:ext cx="1844941" cy="1598744"/>
            <a:chOff x="2691746" y="5130949"/>
            <a:chExt cx="2214000" cy="1918555"/>
          </a:xfrm>
        </p:grpSpPr>
        <p:sp>
          <p:nvSpPr>
            <p:cNvPr id="34" name="Cube 33">
              <a:extLst>
                <a:ext uri="{FF2B5EF4-FFF2-40B4-BE49-F238E27FC236}">
                  <a16:creationId xmlns:a16="http://schemas.microsoft.com/office/drawing/2014/main" xmlns="" id="{D235D9C8-CD4C-407F-9BE6-D18C432E96A6}"/>
                </a:ext>
              </a:extLst>
            </p:cNvPr>
            <p:cNvSpPr/>
            <p:nvPr/>
          </p:nvSpPr>
          <p:spPr>
            <a:xfrm>
              <a:off x="2703338" y="5130949"/>
              <a:ext cx="658976" cy="594545"/>
            </a:xfrm>
            <a:prstGeom prst="cube">
              <a:avLst>
                <a:gd name="adj" fmla="val 40392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35" name="Cube 34">
              <a:extLst>
                <a:ext uri="{FF2B5EF4-FFF2-40B4-BE49-F238E27FC236}">
                  <a16:creationId xmlns:a16="http://schemas.microsoft.com/office/drawing/2014/main" xmlns="" id="{D0B0EABA-7025-44D1-B4F5-BF5C5A8D4FA9}"/>
                </a:ext>
              </a:extLst>
            </p:cNvPr>
            <p:cNvSpPr/>
            <p:nvPr/>
          </p:nvSpPr>
          <p:spPr>
            <a:xfrm>
              <a:off x="2691746" y="6454959"/>
              <a:ext cx="658976" cy="594545"/>
            </a:xfrm>
            <a:prstGeom prst="cube">
              <a:avLst>
                <a:gd name="adj" fmla="val 43154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xmlns="" id="{8D5E0F47-75BA-4161-B323-5CCD0D65A282}"/>
                </a:ext>
              </a:extLst>
            </p:cNvPr>
            <p:cNvSpPr txBox="1"/>
            <p:nvPr/>
          </p:nvSpPr>
          <p:spPr>
            <a:xfrm rot="5400000">
              <a:off x="2860502" y="5670663"/>
              <a:ext cx="504062" cy="3878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500" b="1" dirty="0">
                  <a:latin typeface="Calibri" charset="0"/>
                  <a:ea typeface="Calibri" charset="0"/>
                  <a:cs typeface="Calibri" charset="0"/>
                </a:rPr>
                <a:t>...</a:t>
              </a:r>
            </a:p>
          </p:txBody>
        </p: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xmlns="" id="{634D482F-3FE0-431B-9E02-34F224FBE514}"/>
                </a:ext>
              </a:extLst>
            </p:cNvPr>
            <p:cNvGrpSpPr/>
            <p:nvPr/>
          </p:nvGrpSpPr>
          <p:grpSpPr>
            <a:xfrm>
              <a:off x="3442644" y="5159098"/>
              <a:ext cx="1463102" cy="1604146"/>
              <a:chOff x="3442644" y="5159098"/>
              <a:chExt cx="1463102" cy="1604146"/>
            </a:xfrm>
          </p:grpSpPr>
          <p:sp>
            <p:nvSpPr>
              <p:cNvPr id="39" name="Right Brace 38">
                <a:extLst>
                  <a:ext uri="{FF2B5EF4-FFF2-40B4-BE49-F238E27FC236}">
                    <a16:creationId xmlns:a16="http://schemas.microsoft.com/office/drawing/2014/main" xmlns="" id="{03F61828-E669-4D42-9793-F51092CAF9ED}"/>
                  </a:ext>
                </a:extLst>
              </p:cNvPr>
              <p:cNvSpPr/>
              <p:nvPr/>
            </p:nvSpPr>
            <p:spPr>
              <a:xfrm rot="10800000" flipH="1">
                <a:off x="3442644" y="5159098"/>
                <a:ext cx="156919" cy="1604146"/>
              </a:xfrm>
              <a:prstGeom prst="rightBrace">
                <a:avLst>
                  <a:gd name="adj1" fmla="val 81838"/>
                  <a:gd name="adj2" fmla="val 51769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xmlns="" id="{9762E4C5-B10C-4C10-BF67-EEDEE5BD86D5}"/>
                  </a:ext>
                </a:extLst>
              </p:cNvPr>
              <p:cNvSpPr txBox="1"/>
              <p:nvPr/>
            </p:nvSpPr>
            <p:spPr>
              <a:xfrm>
                <a:off x="3649189" y="5614369"/>
                <a:ext cx="1256557" cy="7265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67" dirty="0">
                    <a:latin typeface="Calibri" charset="0"/>
                    <a:ea typeface="Calibri" charset="0"/>
                    <a:cs typeface="Calibri" charset="0"/>
                  </a:rPr>
                  <a:t>Residual blocks</a:t>
                </a:r>
              </a:p>
            </p:txBody>
          </p:sp>
        </p:grpSp>
        <p:sp>
          <p:nvSpPr>
            <p:cNvPr id="38" name="Cube 37">
              <a:extLst>
                <a:ext uri="{FF2B5EF4-FFF2-40B4-BE49-F238E27FC236}">
                  <a16:creationId xmlns:a16="http://schemas.microsoft.com/office/drawing/2014/main" xmlns="" id="{CD32CD11-DC94-4091-ABC3-AB5653A2826C}"/>
                </a:ext>
              </a:extLst>
            </p:cNvPr>
            <p:cNvSpPr/>
            <p:nvPr/>
          </p:nvSpPr>
          <p:spPr>
            <a:xfrm>
              <a:off x="2703338" y="5969145"/>
              <a:ext cx="658976" cy="594545"/>
            </a:xfrm>
            <a:prstGeom prst="cube">
              <a:avLst>
                <a:gd name="adj" fmla="val 40392"/>
              </a:avLst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sp>
        <p:nvSpPr>
          <p:cNvPr id="41" name="Cube 40">
            <a:extLst>
              <a:ext uri="{FF2B5EF4-FFF2-40B4-BE49-F238E27FC236}">
                <a16:creationId xmlns:a16="http://schemas.microsoft.com/office/drawing/2014/main" xmlns="" id="{0674A80A-6E0E-4D2B-BBA4-7482EC1B558B}"/>
              </a:ext>
            </a:extLst>
          </p:cNvPr>
          <p:cNvSpPr/>
          <p:nvPr/>
        </p:nvSpPr>
        <p:spPr>
          <a:xfrm>
            <a:off x="1928812" y="3764578"/>
            <a:ext cx="1157174" cy="571500"/>
          </a:xfrm>
          <a:prstGeom prst="cube">
            <a:avLst>
              <a:gd name="adj" fmla="val 7041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xmlns="" id="{18976DCA-2E48-4BB8-95BA-AE9074C94A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8687">
            <a:off x="2046537" y="3336071"/>
            <a:ext cx="1021915" cy="849799"/>
          </a:xfrm>
          <a:prstGeom prst="rect">
            <a:avLst/>
          </a:prstGeom>
          <a:scene3d>
            <a:camera prst="orthographicFront">
              <a:rot lat="19500000" lon="3600000" rev="0"/>
            </a:camera>
            <a:lightRig rig="threePt" dir="t"/>
          </a:scene3d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xmlns="" id="{1862802C-A0A4-44F1-9C9F-FD542D229FA9}"/>
              </a:ext>
            </a:extLst>
          </p:cNvPr>
          <p:cNvGrpSpPr/>
          <p:nvPr/>
        </p:nvGrpSpPr>
        <p:grpSpPr>
          <a:xfrm>
            <a:off x="1899838" y="1793002"/>
            <a:ext cx="2486779" cy="1438481"/>
            <a:chOff x="2279437" y="2151670"/>
            <a:chExt cx="2984231" cy="1726233"/>
          </a:xfrm>
        </p:grpSpPr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xmlns="" id="{4902DA70-85AE-4ACB-896D-E2730FA73EE9}"/>
                </a:ext>
              </a:extLst>
            </p:cNvPr>
            <p:cNvGrpSpPr/>
            <p:nvPr/>
          </p:nvGrpSpPr>
          <p:grpSpPr>
            <a:xfrm>
              <a:off x="3745810" y="2188161"/>
              <a:ext cx="1517858" cy="1188720"/>
              <a:chOff x="3745810" y="2188161"/>
              <a:chExt cx="1517858" cy="1188720"/>
            </a:xfrm>
          </p:grpSpPr>
          <p:sp>
            <p:nvSpPr>
              <p:cNvPr id="48" name="Right Brace 47">
                <a:extLst>
                  <a:ext uri="{FF2B5EF4-FFF2-40B4-BE49-F238E27FC236}">
                    <a16:creationId xmlns:a16="http://schemas.microsoft.com/office/drawing/2014/main" xmlns="" id="{21B94C44-CB7F-4FFC-816C-81EEAD4B15C0}"/>
                  </a:ext>
                </a:extLst>
              </p:cNvPr>
              <p:cNvSpPr/>
              <p:nvPr/>
            </p:nvSpPr>
            <p:spPr>
              <a:xfrm rot="10800000" flipH="1">
                <a:off x="3745810" y="2188161"/>
                <a:ext cx="159000" cy="1188720"/>
              </a:xfrm>
              <a:prstGeom prst="rightBrace">
                <a:avLst>
                  <a:gd name="adj1" fmla="val 81838"/>
                  <a:gd name="adj2" fmla="val 51769"/>
                </a:avLst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xmlns="" id="{D730A818-665F-42D9-9FEB-0B399CACC4DA}"/>
                  </a:ext>
                </a:extLst>
              </p:cNvPr>
              <p:cNvSpPr txBox="1"/>
              <p:nvPr/>
            </p:nvSpPr>
            <p:spPr>
              <a:xfrm>
                <a:off x="3993049" y="2449866"/>
                <a:ext cx="1270619" cy="7265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67" dirty="0">
                    <a:latin typeface="Calibri" charset="0"/>
                    <a:ea typeface="Calibri" charset="0"/>
                    <a:cs typeface="Calibri" charset="0"/>
                  </a:rPr>
                  <a:t>Residual blocks</a:t>
                </a:r>
              </a:p>
            </p:txBody>
          </p:sp>
        </p:grpSp>
        <p:sp>
          <p:nvSpPr>
            <p:cNvPr id="45" name="Cube 44">
              <a:extLst>
                <a:ext uri="{FF2B5EF4-FFF2-40B4-BE49-F238E27FC236}">
                  <a16:creationId xmlns:a16="http://schemas.microsoft.com/office/drawing/2014/main" xmlns="" id="{C2251B32-E18E-4AD8-BF29-D9B232162F09}"/>
                </a:ext>
              </a:extLst>
            </p:cNvPr>
            <p:cNvSpPr/>
            <p:nvPr/>
          </p:nvSpPr>
          <p:spPr>
            <a:xfrm rot="5400000" flipH="1">
              <a:off x="2626111" y="2818280"/>
              <a:ext cx="712949" cy="1406297"/>
            </a:xfrm>
            <a:prstGeom prst="cube">
              <a:avLst>
                <a:gd name="adj" fmla="val 65348"/>
              </a:avLst>
            </a:prstGeom>
            <a:solidFill>
              <a:srgbClr val="92D050">
                <a:alpha val="98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46" name="Cube 45">
              <a:extLst>
                <a:ext uri="{FF2B5EF4-FFF2-40B4-BE49-F238E27FC236}">
                  <a16:creationId xmlns:a16="http://schemas.microsoft.com/office/drawing/2014/main" xmlns="" id="{E7BE4BAE-8846-49A5-8C2F-60A632E402C4}"/>
                </a:ext>
              </a:extLst>
            </p:cNvPr>
            <p:cNvSpPr/>
            <p:nvPr/>
          </p:nvSpPr>
          <p:spPr>
            <a:xfrm rot="5400000" flipH="1">
              <a:off x="2652059" y="1804996"/>
              <a:ext cx="712949" cy="1406297"/>
            </a:xfrm>
            <a:prstGeom prst="cube">
              <a:avLst>
                <a:gd name="adj" fmla="val 65348"/>
              </a:avLst>
            </a:prstGeom>
            <a:solidFill>
              <a:srgbClr val="92D050">
                <a:alpha val="98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xmlns="" id="{B3C4EDD4-4869-473B-BEFB-5D2F1C3303F9}"/>
                </a:ext>
              </a:extLst>
            </p:cNvPr>
            <p:cNvSpPr txBox="1"/>
            <p:nvPr/>
          </p:nvSpPr>
          <p:spPr>
            <a:xfrm rot="5400000">
              <a:off x="2789072" y="2836503"/>
              <a:ext cx="485970" cy="3878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500" b="1" dirty="0">
                  <a:latin typeface="Calibri" charset="0"/>
                  <a:ea typeface="Calibri" charset="0"/>
                  <a:cs typeface="Calibri" charset="0"/>
                </a:rPr>
                <a:t>...</a:t>
              </a:r>
            </a:p>
          </p:txBody>
        </p:sp>
      </p:grp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C19108AF-FFF6-4346-8E5F-3452E7195CFA}"/>
              </a:ext>
            </a:extLst>
          </p:cNvPr>
          <p:cNvSpPr txBox="1"/>
          <p:nvPr/>
        </p:nvSpPr>
        <p:spPr>
          <a:xfrm>
            <a:off x="8445974" y="5392206"/>
            <a:ext cx="771836" cy="5025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66" i="1" dirty="0">
                <a:latin typeface="Calibri" charset="0"/>
                <a:ea typeface="Calibri" charset="0"/>
                <a:cs typeface="Calibri" charset="0"/>
              </a:rPr>
              <a:t>D</a:t>
            </a:r>
            <a:r>
              <a:rPr lang="en-US" sz="2666" i="1" baseline="-25000" dirty="0">
                <a:latin typeface="Calibri" charset="0"/>
                <a:ea typeface="Calibri" charset="0"/>
                <a:cs typeface="Calibri" charset="0"/>
              </a:rPr>
              <a:t>1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xmlns="" id="{7C097121-DF5A-4F9A-B4A0-D2E124492AF7}"/>
              </a:ext>
            </a:extLst>
          </p:cNvPr>
          <p:cNvGrpSpPr/>
          <p:nvPr/>
        </p:nvGrpSpPr>
        <p:grpSpPr>
          <a:xfrm>
            <a:off x="2977762" y="6165247"/>
            <a:ext cx="1045243" cy="1369843"/>
            <a:chOff x="3572987" y="7398534"/>
            <a:chExt cx="1254332" cy="1643865"/>
          </a:xfrm>
        </p:grpSpPr>
        <p:sp>
          <p:nvSpPr>
            <p:cNvPr id="52" name="Arrow: U-Turn 51">
              <a:extLst>
                <a:ext uri="{FF2B5EF4-FFF2-40B4-BE49-F238E27FC236}">
                  <a16:creationId xmlns:a16="http://schemas.microsoft.com/office/drawing/2014/main" xmlns="" id="{24471FFB-2F5B-47F2-95CD-1EA8D3107C9C}"/>
                </a:ext>
              </a:extLst>
            </p:cNvPr>
            <p:cNvSpPr/>
            <p:nvPr/>
          </p:nvSpPr>
          <p:spPr>
            <a:xfrm rot="16200000" flipV="1">
              <a:off x="3082078" y="7889443"/>
              <a:ext cx="1643865" cy="662047"/>
            </a:xfrm>
            <a:prstGeom prst="uturnArrow">
              <a:avLst>
                <a:gd name="adj1" fmla="val 9357"/>
                <a:gd name="adj2" fmla="val 12645"/>
                <a:gd name="adj3" fmla="val 19466"/>
                <a:gd name="adj4" fmla="val 43750"/>
                <a:gd name="adj5" fmla="val 100000"/>
              </a:avLst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xmlns="" id="{731CBF1E-54B5-46CE-AE87-7B97295B7AFA}"/>
                </a:ext>
              </a:extLst>
            </p:cNvPr>
            <p:cNvSpPr txBox="1"/>
            <p:nvPr/>
          </p:nvSpPr>
          <p:spPr>
            <a:xfrm>
              <a:off x="4388597" y="8165511"/>
              <a:ext cx="438722" cy="4801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latin typeface="Calibri" charset="0"/>
                  <a:ea typeface="Calibri" charset="0"/>
                  <a:cs typeface="Calibri" charset="0"/>
                </a:rPr>
                <a:t>2</a:t>
              </a:r>
            </a:p>
          </p:txBody>
        </p:sp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xmlns="" id="{E33FE22A-AEB0-43FF-A370-A3FAE83A6366}"/>
                </a:ext>
              </a:extLst>
            </p:cNvPr>
            <p:cNvCxnSpPr/>
            <p:nvPr/>
          </p:nvCxnSpPr>
          <p:spPr>
            <a:xfrm>
              <a:off x="4376435" y="8227774"/>
              <a:ext cx="0" cy="325989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5" name="Cube 54">
            <a:extLst>
              <a:ext uri="{FF2B5EF4-FFF2-40B4-BE49-F238E27FC236}">
                <a16:creationId xmlns:a16="http://schemas.microsoft.com/office/drawing/2014/main" xmlns="" id="{000942D7-E108-4492-A38F-9379F6318DCB}"/>
              </a:ext>
            </a:extLst>
          </p:cNvPr>
          <p:cNvSpPr/>
          <p:nvPr/>
        </p:nvSpPr>
        <p:spPr>
          <a:xfrm rot="5400000" flipH="1">
            <a:off x="2242548" y="6359705"/>
            <a:ext cx="594106" cy="1171877"/>
          </a:xfrm>
          <a:prstGeom prst="cube">
            <a:avLst>
              <a:gd name="adj" fmla="val 65348"/>
            </a:avLst>
          </a:prstGeom>
          <a:solidFill>
            <a:srgbClr val="92D050">
              <a:alpha val="9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56" name="Picture 55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C7E653FB-043B-4571-B13C-4C25B7AE3F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544" y="6134630"/>
            <a:ext cx="1828741" cy="1066765"/>
          </a:xfrm>
          <a:prstGeom prst="rect">
            <a:avLst/>
          </a:prstGeom>
          <a:scene3d>
            <a:camera prst="orthographicFront">
              <a:rot lat="2196000" lon="19878000" rev="20484000"/>
            </a:camera>
            <a:lightRig rig="threePt" dir="t"/>
          </a:scene3d>
        </p:spPr>
      </p:pic>
      <p:pic>
        <p:nvPicPr>
          <p:cNvPr id="57" name="Picture 56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E6FC4629-F6E0-43BC-BB7B-62444A5E09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3507" y="4025523"/>
            <a:ext cx="1278118" cy="745568"/>
          </a:xfrm>
          <a:prstGeom prst="rect">
            <a:avLst/>
          </a:prstGeom>
          <a:scene3d>
            <a:camera prst="orthographicFront">
              <a:rot lat="2196000" lon="19878000" rev="20484000"/>
            </a:camera>
            <a:lightRig rig="threePt" dir="t"/>
          </a:scene3d>
        </p:spPr>
      </p:pic>
      <p:pic>
        <p:nvPicPr>
          <p:cNvPr id="58" name="Picture 57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AB3C51B5-3C86-40EB-B07E-F717A1852C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494" y="2135131"/>
            <a:ext cx="835996" cy="487664"/>
          </a:xfrm>
          <a:prstGeom prst="rect">
            <a:avLst/>
          </a:prstGeom>
          <a:scene3d>
            <a:camera prst="orthographicFront">
              <a:rot lat="2196000" lon="19878000" rev="20484000"/>
            </a:camera>
            <a:lightRig rig="threePt" dir="t"/>
          </a:scene3d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8A9F3BDF-E0CE-4051-802D-C19940F0FB71}"/>
              </a:ext>
            </a:extLst>
          </p:cNvPr>
          <p:cNvSpPr txBox="1"/>
          <p:nvPr/>
        </p:nvSpPr>
        <p:spPr>
          <a:xfrm>
            <a:off x="4973530" y="7117656"/>
            <a:ext cx="13621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latin typeface="Calibri" charset="0"/>
                <a:ea typeface="Calibri" charset="0"/>
                <a:cs typeface="Calibri" charset="0"/>
              </a:rPr>
              <a:t>real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C8141A56-33BA-4393-A5D4-7E465E6C1389}"/>
              </a:ext>
            </a:extLst>
          </p:cNvPr>
          <p:cNvSpPr txBox="1"/>
          <p:nvPr/>
        </p:nvSpPr>
        <p:spPr>
          <a:xfrm>
            <a:off x="6628684" y="7117656"/>
            <a:ext cx="24324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latin typeface="Calibri" charset="0"/>
                <a:ea typeface="Calibri" charset="0"/>
                <a:cs typeface="Calibri" charset="0"/>
              </a:rPr>
              <a:t>synthesized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xmlns="" id="{FD889581-763F-416A-8939-523098D70F49}"/>
              </a:ext>
            </a:extLst>
          </p:cNvPr>
          <p:cNvCxnSpPr>
            <a:cxnSpLocks/>
          </p:cNvCxnSpPr>
          <p:nvPr/>
        </p:nvCxnSpPr>
        <p:spPr>
          <a:xfrm flipV="1">
            <a:off x="4751655" y="2535374"/>
            <a:ext cx="741286" cy="451649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xmlns="" id="{06E1CEFB-161E-43E0-948D-F00C8FE9627F}"/>
              </a:ext>
            </a:extLst>
          </p:cNvPr>
          <p:cNvCxnSpPr>
            <a:cxnSpLocks/>
          </p:cNvCxnSpPr>
          <p:nvPr/>
        </p:nvCxnSpPr>
        <p:spPr>
          <a:xfrm flipH="1" flipV="1">
            <a:off x="6237569" y="2535373"/>
            <a:ext cx="174052" cy="451649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xmlns="" id="{B9481243-09CE-4F33-8D5A-E5B2B22DFAF8}"/>
              </a:ext>
            </a:extLst>
          </p:cNvPr>
          <p:cNvCxnSpPr>
            <a:cxnSpLocks/>
          </p:cNvCxnSpPr>
          <p:nvPr/>
        </p:nvCxnSpPr>
        <p:spPr>
          <a:xfrm flipH="1" flipV="1">
            <a:off x="6349489" y="2222428"/>
            <a:ext cx="333293" cy="4021274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xmlns="" id="{26E53EE3-F8B7-4D79-9752-1D4869B369CC}"/>
              </a:ext>
            </a:extLst>
          </p:cNvPr>
          <p:cNvCxnSpPr>
            <a:cxnSpLocks/>
          </p:cNvCxnSpPr>
          <p:nvPr/>
        </p:nvCxnSpPr>
        <p:spPr>
          <a:xfrm flipV="1">
            <a:off x="6889884" y="2535374"/>
            <a:ext cx="741286" cy="451649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xmlns="" id="{5578A229-02CD-404E-94BD-55247907A378}"/>
              </a:ext>
            </a:extLst>
          </p:cNvPr>
          <p:cNvCxnSpPr>
            <a:cxnSpLocks/>
          </p:cNvCxnSpPr>
          <p:nvPr/>
        </p:nvCxnSpPr>
        <p:spPr>
          <a:xfrm flipH="1" flipV="1">
            <a:off x="8375796" y="2535373"/>
            <a:ext cx="174052" cy="451649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xmlns="" id="{9504009F-4100-4D44-90D6-DB780C8D170F}"/>
              </a:ext>
            </a:extLst>
          </p:cNvPr>
          <p:cNvCxnSpPr>
            <a:cxnSpLocks/>
          </p:cNvCxnSpPr>
          <p:nvPr/>
        </p:nvCxnSpPr>
        <p:spPr>
          <a:xfrm flipH="1" flipV="1">
            <a:off x="8487718" y="2222428"/>
            <a:ext cx="333293" cy="4021274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>
            <a:extLst>
              <a:ext uri="{FF2B5EF4-FFF2-40B4-BE49-F238E27FC236}">
                <a16:creationId xmlns:a16="http://schemas.microsoft.com/office/drawing/2014/main" xmlns="" id="{DB19127A-9ED0-4F33-9A27-BF31D82152C1}"/>
              </a:ext>
            </a:extLst>
          </p:cNvPr>
          <p:cNvSpPr/>
          <p:nvPr/>
        </p:nvSpPr>
        <p:spPr>
          <a:xfrm>
            <a:off x="5098682" y="151677"/>
            <a:ext cx="9275129" cy="607376"/>
          </a:xfrm>
          <a:prstGeom prst="rect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xmlns="" id="{624F0BD9-2936-4439-9CB0-5AFDC85A12DB}"/>
              </a:ext>
            </a:extLst>
          </p:cNvPr>
          <p:cNvGrpSpPr/>
          <p:nvPr/>
        </p:nvGrpSpPr>
        <p:grpSpPr>
          <a:xfrm>
            <a:off x="9786992" y="1076404"/>
            <a:ext cx="4873856" cy="6260006"/>
            <a:chOff x="11744325" y="1291727"/>
            <a:chExt cx="5848815" cy="7512249"/>
          </a:xfrm>
        </p:grpSpPr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xmlns="" id="{422F5DF3-4682-48FF-A320-6F7932C9B5F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083507" y="2175943"/>
              <a:ext cx="669922" cy="487356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xmlns="" id="{5FCBBEA4-CE67-46C4-94FF-B9B54A23AF2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359297" y="2175943"/>
              <a:ext cx="669922" cy="487356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Arrow: Right 70">
              <a:extLst>
                <a:ext uri="{FF2B5EF4-FFF2-40B4-BE49-F238E27FC236}">
                  <a16:creationId xmlns:a16="http://schemas.microsoft.com/office/drawing/2014/main" xmlns="" id="{676AC91D-54E0-4473-90AB-FC4B97C04EAE}"/>
                </a:ext>
              </a:extLst>
            </p:cNvPr>
            <p:cNvSpPr/>
            <p:nvPr/>
          </p:nvSpPr>
          <p:spPr>
            <a:xfrm flipH="1">
              <a:off x="15213698" y="3646107"/>
              <a:ext cx="727638" cy="199947"/>
            </a:xfrm>
            <a:prstGeom prst="rightArrow">
              <a:avLst/>
            </a:prstGeom>
            <a:solidFill>
              <a:srgbClr val="9009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2" name="Arrow: Right 71">
              <a:extLst>
                <a:ext uri="{FF2B5EF4-FFF2-40B4-BE49-F238E27FC236}">
                  <a16:creationId xmlns:a16="http://schemas.microsoft.com/office/drawing/2014/main" xmlns="" id="{D832848F-C896-4108-AA30-30CBD69D1371}"/>
                </a:ext>
              </a:extLst>
            </p:cNvPr>
            <p:cNvSpPr/>
            <p:nvPr/>
          </p:nvSpPr>
          <p:spPr>
            <a:xfrm flipH="1">
              <a:off x="15150636" y="5325809"/>
              <a:ext cx="420086" cy="237961"/>
            </a:xfrm>
            <a:prstGeom prst="rightArrow">
              <a:avLst/>
            </a:prstGeom>
            <a:solidFill>
              <a:srgbClr val="1F4E7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3" name="Cube 72">
              <a:extLst>
                <a:ext uri="{FF2B5EF4-FFF2-40B4-BE49-F238E27FC236}">
                  <a16:creationId xmlns:a16="http://schemas.microsoft.com/office/drawing/2014/main" xmlns="" id="{E5401CE0-AA6B-4F28-95F6-23FA132214C0}"/>
                </a:ext>
              </a:extLst>
            </p:cNvPr>
            <p:cNvSpPr/>
            <p:nvPr/>
          </p:nvSpPr>
          <p:spPr>
            <a:xfrm rot="13425283">
              <a:off x="12215290" y="4137705"/>
              <a:ext cx="1545336" cy="2532888"/>
            </a:xfrm>
            <a:prstGeom prst="cube">
              <a:avLst>
                <a:gd name="adj" fmla="val 88075"/>
              </a:avLst>
            </a:prstGeom>
            <a:solidFill>
              <a:srgbClr val="66779A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4" name="Cube 73">
              <a:extLst>
                <a:ext uri="{FF2B5EF4-FFF2-40B4-BE49-F238E27FC236}">
                  <a16:creationId xmlns:a16="http://schemas.microsoft.com/office/drawing/2014/main" xmlns="" id="{266613C4-B42B-4B0F-8399-23E0DF7926D1}"/>
                </a:ext>
              </a:extLst>
            </p:cNvPr>
            <p:cNvSpPr/>
            <p:nvPr/>
          </p:nvSpPr>
          <p:spPr>
            <a:xfrm rot="13425283">
              <a:off x="12472055" y="2938713"/>
              <a:ext cx="1088136" cy="1636776"/>
            </a:xfrm>
            <a:prstGeom prst="cube">
              <a:avLst>
                <a:gd name="adj" fmla="val 78640"/>
              </a:avLst>
            </a:prstGeom>
            <a:solidFill>
              <a:srgbClr val="DCBAE2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5" name="Cube 74">
              <a:extLst>
                <a:ext uri="{FF2B5EF4-FFF2-40B4-BE49-F238E27FC236}">
                  <a16:creationId xmlns:a16="http://schemas.microsoft.com/office/drawing/2014/main" xmlns="" id="{394AC383-EE9D-4C78-AD18-061351C29B3D}"/>
                </a:ext>
              </a:extLst>
            </p:cNvPr>
            <p:cNvSpPr/>
            <p:nvPr/>
          </p:nvSpPr>
          <p:spPr>
            <a:xfrm rot="13425283">
              <a:off x="12695541" y="1930352"/>
              <a:ext cx="422854" cy="692959"/>
            </a:xfrm>
            <a:prstGeom prst="cube">
              <a:avLst>
                <a:gd name="adj" fmla="val 88075"/>
              </a:avLst>
            </a:prstGeom>
            <a:solidFill>
              <a:schemeClr val="tx1">
                <a:lumMod val="75000"/>
                <a:lumOff val="25000"/>
                <a:alpha val="95000"/>
              </a:scheme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6" name="Cube 75">
              <a:extLst>
                <a:ext uri="{FF2B5EF4-FFF2-40B4-BE49-F238E27FC236}">
                  <a16:creationId xmlns:a16="http://schemas.microsoft.com/office/drawing/2014/main" xmlns="" id="{0DB55FE9-DCBD-44AD-B98E-4472472BEDF7}"/>
                </a:ext>
              </a:extLst>
            </p:cNvPr>
            <p:cNvSpPr/>
            <p:nvPr/>
          </p:nvSpPr>
          <p:spPr>
            <a:xfrm rot="13425283">
              <a:off x="15465597" y="4143080"/>
              <a:ext cx="1590287" cy="2606111"/>
            </a:xfrm>
            <a:prstGeom prst="cube">
              <a:avLst>
                <a:gd name="adj" fmla="val 88075"/>
              </a:avLst>
            </a:prstGeom>
            <a:solidFill>
              <a:srgbClr val="66779A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7" name="Cube 76">
              <a:extLst>
                <a:ext uri="{FF2B5EF4-FFF2-40B4-BE49-F238E27FC236}">
                  <a16:creationId xmlns:a16="http://schemas.microsoft.com/office/drawing/2014/main" xmlns="" id="{FE62A88B-D5DC-4DA8-850E-940AF44DB057}"/>
                </a:ext>
              </a:extLst>
            </p:cNvPr>
            <p:cNvSpPr/>
            <p:nvPr/>
          </p:nvSpPr>
          <p:spPr>
            <a:xfrm rot="13425283">
              <a:off x="15713749" y="2939672"/>
              <a:ext cx="1090825" cy="1636569"/>
            </a:xfrm>
            <a:prstGeom prst="cube">
              <a:avLst>
                <a:gd name="adj" fmla="val 78640"/>
              </a:avLst>
            </a:prstGeom>
            <a:solidFill>
              <a:srgbClr val="DCBAE2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xmlns="" id="{FBF5E907-4D69-4BC2-A33A-144FF4D47C8B}"/>
                </a:ext>
              </a:extLst>
            </p:cNvPr>
            <p:cNvSpPr txBox="1"/>
            <p:nvPr/>
          </p:nvSpPr>
          <p:spPr>
            <a:xfrm>
              <a:off x="12510241" y="1291727"/>
              <a:ext cx="926233" cy="603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3000" b="1" i="1" baseline="-25000" dirty="0">
                  <a:latin typeface="Calibri" charset="0"/>
                  <a:ea typeface="Calibri" charset="0"/>
                  <a:cs typeface="Calibri" charset="0"/>
                </a:rPr>
                <a:t>i</a:t>
              </a:r>
              <a:endParaRPr lang="en-US" sz="2666" b="1" i="1" baseline="-250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xmlns="" id="{935967AA-2B6E-412B-92F6-65A25DD783D7}"/>
                </a:ext>
              </a:extLst>
            </p:cNvPr>
            <p:cNvSpPr txBox="1"/>
            <p:nvPr/>
          </p:nvSpPr>
          <p:spPr>
            <a:xfrm>
              <a:off x="15767424" y="1301073"/>
              <a:ext cx="926233" cy="603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3000" b="1" i="1" baseline="-25000" dirty="0">
                  <a:latin typeface="Calibri" charset="0"/>
                  <a:ea typeface="Calibri" charset="0"/>
                  <a:cs typeface="Calibri" charset="0"/>
                </a:rPr>
                <a:t>i</a:t>
              </a:r>
              <a:endParaRPr lang="en-US" sz="2666" b="1" i="1" baseline="-250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xmlns="" id="{85A1629F-8F02-4863-92D3-E0D6FEACAB36}"/>
                </a:ext>
              </a:extLst>
            </p:cNvPr>
            <p:cNvGrpSpPr/>
            <p:nvPr/>
          </p:nvGrpSpPr>
          <p:grpSpPr>
            <a:xfrm>
              <a:off x="11827431" y="6930659"/>
              <a:ext cx="2194560" cy="1873317"/>
              <a:chOff x="11827431" y="6930659"/>
              <a:chExt cx="2194560" cy="1873317"/>
            </a:xfrm>
          </p:grpSpPr>
          <p:pic>
            <p:nvPicPr>
              <p:cNvPr id="98" name="Picture 97" descr="A car driving on a city street&#10;&#10;Description generated with very high confidence">
                <a:extLst>
                  <a:ext uri="{FF2B5EF4-FFF2-40B4-BE49-F238E27FC236}">
                    <a16:creationId xmlns:a16="http://schemas.microsoft.com/office/drawing/2014/main" xmlns="" id="{4535AB38-43BA-4B50-8F50-0F2E9520C4B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827431" y="6930659"/>
                <a:ext cx="2194560" cy="1280160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  <a:scene3d>
                <a:camera prst="orthographicFront">
                  <a:rot lat="2196000" lon="19878000" rev="20484000"/>
                </a:camera>
                <a:lightRig rig="threePt" dir="t"/>
              </a:scene3d>
            </p:spPr>
          </p:pic>
          <p:sp>
            <p:nvSpPr>
              <p:cNvPr id="99" name="TextBox 98">
                <a:extLst>
                  <a:ext uri="{FF2B5EF4-FFF2-40B4-BE49-F238E27FC236}">
                    <a16:creationId xmlns:a16="http://schemas.microsoft.com/office/drawing/2014/main" xmlns="" id="{A1C92EDF-AC5A-4007-BC2E-3EA0C251BA87}"/>
                  </a:ext>
                </a:extLst>
              </p:cNvPr>
              <p:cNvSpPr txBox="1"/>
              <p:nvPr/>
            </p:nvSpPr>
            <p:spPr>
              <a:xfrm>
                <a:off x="11938006" y="8139157"/>
                <a:ext cx="1634669" cy="6648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000" dirty="0">
                    <a:latin typeface="Calibri" charset="0"/>
                    <a:ea typeface="Calibri" charset="0"/>
                    <a:cs typeface="Calibri" charset="0"/>
                  </a:rPr>
                  <a:t>real</a:t>
                </a:r>
              </a:p>
            </p:txBody>
          </p:sp>
        </p:grpSp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xmlns="" id="{C330A3BF-1E7B-45F1-8BBD-2E0AAF753A33}"/>
                </a:ext>
              </a:extLst>
            </p:cNvPr>
            <p:cNvGrpSpPr/>
            <p:nvPr/>
          </p:nvGrpSpPr>
          <p:grpSpPr>
            <a:xfrm>
              <a:off x="14674060" y="6937566"/>
              <a:ext cx="2919080" cy="1846632"/>
              <a:chOff x="14674060" y="6937566"/>
              <a:chExt cx="2919080" cy="1846632"/>
            </a:xfrm>
          </p:grpSpPr>
          <p:pic>
            <p:nvPicPr>
              <p:cNvPr id="96" name="Picture 95">
                <a:extLst>
                  <a:ext uri="{FF2B5EF4-FFF2-40B4-BE49-F238E27FC236}">
                    <a16:creationId xmlns:a16="http://schemas.microsoft.com/office/drawing/2014/main" xmlns="" id="{4508482E-565D-4BE6-96AF-915B7697E3A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101812" y="6937566"/>
                <a:ext cx="2194560" cy="1280160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  <a:scene3d>
                <a:camera prst="orthographicFront">
                  <a:rot lat="2198130" lon="19879737" rev="20481306"/>
                </a:camera>
                <a:lightRig rig="threePt" dir="t"/>
              </a:scene3d>
            </p:spPr>
          </p:pic>
          <p:sp>
            <p:nvSpPr>
              <p:cNvPr id="97" name="TextBox 96">
                <a:extLst>
                  <a:ext uri="{FF2B5EF4-FFF2-40B4-BE49-F238E27FC236}">
                    <a16:creationId xmlns:a16="http://schemas.microsoft.com/office/drawing/2014/main" xmlns="" id="{4611394D-86BE-457F-8884-8FEA3B18FB59}"/>
                  </a:ext>
                </a:extLst>
              </p:cNvPr>
              <p:cNvSpPr txBox="1"/>
              <p:nvPr/>
            </p:nvSpPr>
            <p:spPr>
              <a:xfrm>
                <a:off x="14674060" y="8119379"/>
                <a:ext cx="2919080" cy="6648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000" dirty="0">
                    <a:latin typeface="Calibri" charset="0"/>
                    <a:ea typeface="Calibri" charset="0"/>
                    <a:cs typeface="Calibri" charset="0"/>
                  </a:rPr>
                  <a:t>synthesized</a:t>
                </a:r>
              </a:p>
            </p:txBody>
          </p:sp>
        </p:grp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xmlns="" id="{AE0525F0-0B86-43CD-912D-1C60EB1F6F63}"/>
                </a:ext>
              </a:extLst>
            </p:cNvPr>
            <p:cNvSpPr txBox="1"/>
            <p:nvPr/>
          </p:nvSpPr>
          <p:spPr>
            <a:xfrm>
              <a:off x="13942679" y="5176450"/>
              <a:ext cx="1332568" cy="541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333" i="1" dirty="0">
                  <a:latin typeface="Calibri" charset="0"/>
                  <a:ea typeface="Calibri" charset="0"/>
                  <a:cs typeface="Calibri" charset="0"/>
                </a:rPr>
                <a:t>match</a:t>
              </a:r>
            </a:p>
          </p:txBody>
        </p:sp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xmlns="" id="{9A69EF40-F386-47EF-AA6F-D8C5A8634BC9}"/>
                </a:ext>
              </a:extLst>
            </p:cNvPr>
            <p:cNvSpPr txBox="1"/>
            <p:nvPr/>
          </p:nvSpPr>
          <p:spPr>
            <a:xfrm>
              <a:off x="13996250" y="3449486"/>
              <a:ext cx="1332568" cy="541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333" i="1" dirty="0">
                  <a:latin typeface="Calibri" charset="0"/>
                  <a:ea typeface="Calibri" charset="0"/>
                  <a:cs typeface="Calibri" charset="0"/>
                </a:rPr>
                <a:t>match</a:t>
              </a:r>
            </a:p>
          </p:txBody>
        </p:sp>
        <p:sp>
          <p:nvSpPr>
            <p:cNvPr id="84" name="Arrow: Right 83">
              <a:extLst>
                <a:ext uri="{FF2B5EF4-FFF2-40B4-BE49-F238E27FC236}">
                  <a16:creationId xmlns:a16="http://schemas.microsoft.com/office/drawing/2014/main" xmlns="" id="{FECE5771-AB75-4921-A708-F7530A68D506}"/>
                </a:ext>
              </a:extLst>
            </p:cNvPr>
            <p:cNvSpPr/>
            <p:nvPr/>
          </p:nvSpPr>
          <p:spPr>
            <a:xfrm>
              <a:off x="13436475" y="3646108"/>
              <a:ext cx="600934" cy="187988"/>
            </a:xfrm>
            <a:prstGeom prst="rightArrow">
              <a:avLst/>
            </a:prstGeom>
            <a:solidFill>
              <a:srgbClr val="9009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xmlns="" id="{640897B5-4B25-4132-96C5-49E0A34615D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744325" y="2409534"/>
              <a:ext cx="934411" cy="564385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xmlns="" id="{0A9B6D2E-E30F-47CF-89CF-9B858C7201B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011400" y="2426954"/>
              <a:ext cx="928698" cy="562643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Arrow: Right 86">
              <a:extLst>
                <a:ext uri="{FF2B5EF4-FFF2-40B4-BE49-F238E27FC236}">
                  <a16:creationId xmlns:a16="http://schemas.microsoft.com/office/drawing/2014/main" xmlns="" id="{07A12ECC-1AF0-4F7D-9290-C0A923B1B8E3}"/>
                </a:ext>
              </a:extLst>
            </p:cNvPr>
            <p:cNvSpPr/>
            <p:nvPr/>
          </p:nvSpPr>
          <p:spPr>
            <a:xfrm>
              <a:off x="13578984" y="5325809"/>
              <a:ext cx="471563" cy="240878"/>
            </a:xfrm>
            <a:prstGeom prst="rightArrow">
              <a:avLst/>
            </a:prstGeom>
            <a:solidFill>
              <a:srgbClr val="1F4E7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88" name="Group 87">
              <a:extLst>
                <a:ext uri="{FF2B5EF4-FFF2-40B4-BE49-F238E27FC236}">
                  <a16:creationId xmlns:a16="http://schemas.microsoft.com/office/drawing/2014/main" xmlns="" id="{30613530-795A-4788-9F5E-47578A08C68F}"/>
                </a:ext>
              </a:extLst>
            </p:cNvPr>
            <p:cNvGrpSpPr/>
            <p:nvPr/>
          </p:nvGrpSpPr>
          <p:grpSpPr>
            <a:xfrm>
              <a:off x="14289267" y="1983290"/>
              <a:ext cx="1685503" cy="541628"/>
              <a:chOff x="14289267" y="1983290"/>
              <a:chExt cx="1685503" cy="541628"/>
            </a:xfrm>
          </p:grpSpPr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xmlns="" id="{F5D61CD9-70D6-4003-ABF3-ABADE450C5F1}"/>
                  </a:ext>
                </a:extLst>
              </p:cNvPr>
              <p:cNvSpPr txBox="1"/>
              <p:nvPr/>
            </p:nvSpPr>
            <p:spPr>
              <a:xfrm>
                <a:off x="14289267" y="1983290"/>
                <a:ext cx="1341313" cy="5416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TW" sz="2333" i="1" dirty="0">
                    <a:latin typeface="Calibri" charset="0"/>
                    <a:ea typeface="Calibri" charset="0"/>
                    <a:cs typeface="Calibri" charset="0"/>
                  </a:rPr>
                  <a:t>real</a:t>
                </a:r>
                <a:endParaRPr lang="en-US" sz="3000" i="1" dirty="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95" name="Arrow: Right 94">
                <a:extLst>
                  <a:ext uri="{FF2B5EF4-FFF2-40B4-BE49-F238E27FC236}">
                    <a16:creationId xmlns:a16="http://schemas.microsoft.com/office/drawing/2014/main" xmlns="" id="{601C7D59-86B2-4CC3-BBAF-10FD34E42C94}"/>
                  </a:ext>
                </a:extLst>
              </p:cNvPr>
              <p:cNvSpPr/>
              <p:nvPr/>
            </p:nvSpPr>
            <p:spPr>
              <a:xfrm flipH="1" flipV="1">
                <a:off x="15359297" y="2175943"/>
                <a:ext cx="615473" cy="176771"/>
              </a:xfrm>
              <a:prstGeom prst="rightArrow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p:grp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xmlns="" id="{A97BDB79-3019-47DC-9E95-58788526CBC6}"/>
                </a:ext>
              </a:extLst>
            </p:cNvPr>
            <p:cNvCxnSpPr>
              <a:cxnSpLocks/>
              <a:endCxn id="91" idx="1"/>
            </p:cNvCxnSpPr>
            <p:nvPr/>
          </p:nvCxnSpPr>
          <p:spPr>
            <a:xfrm flipH="1" flipV="1">
              <a:off x="16326130" y="2386868"/>
              <a:ext cx="688241" cy="5613536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xmlns="" id="{400ADED6-73A6-4243-B131-83DBB08FEFA6}"/>
                </a:ext>
              </a:extLst>
            </p:cNvPr>
            <p:cNvCxnSpPr>
              <a:cxnSpLocks/>
              <a:endCxn id="91" idx="4"/>
            </p:cNvCxnSpPr>
            <p:nvPr/>
          </p:nvCxnSpPr>
          <p:spPr>
            <a:xfrm flipH="1" flipV="1">
              <a:off x="16418754" y="2253672"/>
              <a:ext cx="934462" cy="479583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1" name="Cube 90">
              <a:extLst>
                <a:ext uri="{FF2B5EF4-FFF2-40B4-BE49-F238E27FC236}">
                  <a16:creationId xmlns:a16="http://schemas.microsoft.com/office/drawing/2014/main" xmlns="" id="{95E7CABE-BA7D-42F2-B3CB-EFB58DC2684F}"/>
                </a:ext>
              </a:extLst>
            </p:cNvPr>
            <p:cNvSpPr/>
            <p:nvPr/>
          </p:nvSpPr>
          <p:spPr>
            <a:xfrm rot="13425283">
              <a:off x="15962253" y="1930352"/>
              <a:ext cx="422854" cy="692959"/>
            </a:xfrm>
            <a:prstGeom prst="cube">
              <a:avLst>
                <a:gd name="adj" fmla="val 88075"/>
              </a:avLst>
            </a:prstGeom>
            <a:solidFill>
              <a:schemeClr val="tx1">
                <a:lumMod val="75000"/>
                <a:lumOff val="25000"/>
                <a:alpha val="95000"/>
              </a:scheme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xmlns="" id="{19E6A074-1775-41FC-96B6-F9E76D30275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3059494" y="2393862"/>
              <a:ext cx="696688" cy="562396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xmlns="" id="{B0DA9C86-1300-4317-96F9-E24DFD1D1AAF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3152118" y="2260666"/>
              <a:ext cx="934462" cy="479583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Rectangle 99">
            <a:extLst>
              <a:ext uri="{FF2B5EF4-FFF2-40B4-BE49-F238E27FC236}">
                <a16:creationId xmlns:a16="http://schemas.microsoft.com/office/drawing/2014/main" xmlns="" id="{E5E80AC6-46A5-460A-80AC-4E72072F597E}"/>
              </a:ext>
            </a:extLst>
          </p:cNvPr>
          <p:cNvSpPr/>
          <p:nvPr/>
        </p:nvSpPr>
        <p:spPr>
          <a:xfrm>
            <a:off x="4641663" y="1066765"/>
            <a:ext cx="9909235" cy="6859896"/>
          </a:xfrm>
          <a:prstGeom prst="rect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90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20" grpId="0" animBg="1"/>
      <p:bldP spid="41" grpId="0" animBg="1"/>
      <p:bldP spid="55" grpId="0" animBg="1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xmlns="" id="{7EE7BC10-D4C6-4133-9557-01717C04A11B}"/>
              </a:ext>
            </a:extLst>
          </p:cNvPr>
          <p:cNvCxnSpPr>
            <a:cxnSpLocks/>
          </p:cNvCxnSpPr>
          <p:nvPr/>
        </p:nvCxnSpPr>
        <p:spPr>
          <a:xfrm flipV="1">
            <a:off x="7171516" y="2222430"/>
            <a:ext cx="586650" cy="4021273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B8BAC25E-C9A1-4ECC-ADC8-0E9FC276EFA2}"/>
              </a:ext>
            </a:extLst>
          </p:cNvPr>
          <p:cNvGrpSpPr/>
          <p:nvPr/>
        </p:nvGrpSpPr>
        <p:grpSpPr>
          <a:xfrm>
            <a:off x="5968762" y="1395818"/>
            <a:ext cx="3557628" cy="953140"/>
            <a:chOff x="8141278" y="9648536"/>
            <a:chExt cx="3385338" cy="1824383"/>
          </a:xfrm>
        </p:grpSpPr>
        <p:sp>
          <p:nvSpPr>
            <p:cNvPr id="4" name="Arrow: Bent 3">
              <a:extLst>
                <a:ext uri="{FF2B5EF4-FFF2-40B4-BE49-F238E27FC236}">
                  <a16:creationId xmlns:a16="http://schemas.microsoft.com/office/drawing/2014/main" xmlns="" id="{177A88C3-1573-4A18-9001-79CC0ACBD408}"/>
                </a:ext>
              </a:extLst>
            </p:cNvPr>
            <p:cNvSpPr/>
            <p:nvPr/>
          </p:nvSpPr>
          <p:spPr>
            <a:xfrm>
              <a:off x="10084787" y="10021378"/>
              <a:ext cx="879043" cy="1451541"/>
            </a:xfrm>
            <a:prstGeom prst="bentArrow">
              <a:avLst>
                <a:gd name="adj1" fmla="val 1060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5" name="Arrow: Bent 4">
              <a:extLst>
                <a:ext uri="{FF2B5EF4-FFF2-40B4-BE49-F238E27FC236}">
                  <a16:creationId xmlns:a16="http://schemas.microsoft.com/office/drawing/2014/main" xmlns="" id="{F0D3A654-A456-4D73-A549-E44228CE33AD}"/>
                </a:ext>
              </a:extLst>
            </p:cNvPr>
            <p:cNvSpPr/>
            <p:nvPr/>
          </p:nvSpPr>
          <p:spPr>
            <a:xfrm>
              <a:off x="8141278" y="9927896"/>
              <a:ext cx="2836914" cy="1451541"/>
            </a:xfrm>
            <a:prstGeom prst="bentArrow">
              <a:avLst>
                <a:gd name="adj1" fmla="val 10135"/>
                <a:gd name="adj2" fmla="val 14200"/>
                <a:gd name="adj3" fmla="val 17042"/>
                <a:gd name="adj4" fmla="val 4375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xmlns="" id="{650D41DE-3A53-4351-A2FE-E0F820B12D1F}"/>
                </a:ext>
              </a:extLst>
            </p:cNvPr>
            <p:cNvSpPr txBox="1"/>
            <p:nvPr/>
          </p:nvSpPr>
          <p:spPr>
            <a:xfrm>
              <a:off x="10916455" y="9648536"/>
              <a:ext cx="610161" cy="9619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2666" i="1" baseline="-25000" dirty="0">
                  <a:latin typeface="Calibri" charset="0"/>
                  <a:ea typeface="Calibri" charset="0"/>
                  <a:cs typeface="Calibri" charset="0"/>
                </a:rPr>
                <a:t>3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2468CC9A-8D67-4B7E-9EC8-A39DED830A53}"/>
              </a:ext>
            </a:extLst>
          </p:cNvPr>
          <p:cNvGrpSpPr/>
          <p:nvPr/>
        </p:nvGrpSpPr>
        <p:grpSpPr>
          <a:xfrm>
            <a:off x="5825139" y="3262491"/>
            <a:ext cx="3523384" cy="1382540"/>
            <a:chOff x="8141278" y="9698661"/>
            <a:chExt cx="3352752" cy="1688441"/>
          </a:xfrm>
        </p:grpSpPr>
        <p:sp>
          <p:nvSpPr>
            <p:cNvPr id="8" name="Arrow: Bent 7">
              <a:extLst>
                <a:ext uri="{FF2B5EF4-FFF2-40B4-BE49-F238E27FC236}">
                  <a16:creationId xmlns:a16="http://schemas.microsoft.com/office/drawing/2014/main" xmlns="" id="{6082B6E1-3DE1-4D57-96D4-EBC8F88F9F0F}"/>
                </a:ext>
              </a:extLst>
            </p:cNvPr>
            <p:cNvSpPr/>
            <p:nvPr/>
          </p:nvSpPr>
          <p:spPr>
            <a:xfrm>
              <a:off x="10060617" y="9935560"/>
              <a:ext cx="879043" cy="1451542"/>
            </a:xfrm>
            <a:prstGeom prst="bentArrow">
              <a:avLst>
                <a:gd name="adj1" fmla="val 1166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9" name="Arrow: Bent 8">
              <a:extLst>
                <a:ext uri="{FF2B5EF4-FFF2-40B4-BE49-F238E27FC236}">
                  <a16:creationId xmlns:a16="http://schemas.microsoft.com/office/drawing/2014/main" xmlns="" id="{3C9CC11A-7809-45F4-B10E-C236C7760155}"/>
                </a:ext>
              </a:extLst>
            </p:cNvPr>
            <p:cNvSpPr/>
            <p:nvPr/>
          </p:nvSpPr>
          <p:spPr>
            <a:xfrm>
              <a:off x="8141278" y="9839216"/>
              <a:ext cx="2836914" cy="1540222"/>
            </a:xfrm>
            <a:prstGeom prst="bentArrow">
              <a:avLst>
                <a:gd name="adj1" fmla="val 7755"/>
                <a:gd name="adj2" fmla="val 10569"/>
                <a:gd name="adj3" fmla="val 17116"/>
                <a:gd name="adj4" fmla="val 4375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xmlns="" id="{69F804A2-C24C-454E-9304-E1D8AB178CC9}"/>
                </a:ext>
              </a:extLst>
            </p:cNvPr>
            <p:cNvSpPr txBox="1"/>
            <p:nvPr/>
          </p:nvSpPr>
          <p:spPr>
            <a:xfrm>
              <a:off x="10883869" y="9698661"/>
              <a:ext cx="610161" cy="613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2666" i="1" baseline="-25000" dirty="0">
                  <a:latin typeface="Calibri" charset="0"/>
                  <a:ea typeface="Calibri" charset="0"/>
                  <a:cs typeface="Calibri" charset="0"/>
                </a:rPr>
                <a:t>2</a:t>
              </a:r>
            </a:p>
          </p:txBody>
        </p:sp>
      </p:grpSp>
      <p:sp>
        <p:nvSpPr>
          <p:cNvPr id="11" name="Cube 10">
            <a:extLst>
              <a:ext uri="{FF2B5EF4-FFF2-40B4-BE49-F238E27FC236}">
                <a16:creationId xmlns:a16="http://schemas.microsoft.com/office/drawing/2014/main" xmlns="" id="{C000E6A2-77ED-46BD-92BA-9556D39B146D}"/>
              </a:ext>
            </a:extLst>
          </p:cNvPr>
          <p:cNvSpPr/>
          <p:nvPr/>
        </p:nvSpPr>
        <p:spPr>
          <a:xfrm>
            <a:off x="2253077" y="4275655"/>
            <a:ext cx="549130" cy="495438"/>
          </a:xfrm>
          <a:prstGeom prst="cube">
            <a:avLst>
              <a:gd name="adj" fmla="val 40392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FAFC34AD-3C5D-48E7-9FBC-071BB7C9FB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5817">
            <a:off x="2009584" y="5840500"/>
            <a:ext cx="1027166" cy="802055"/>
          </a:xfrm>
          <a:prstGeom prst="rect">
            <a:avLst/>
          </a:prstGeom>
          <a:scene3d>
            <a:camera prst="orthographicFront">
              <a:rot lat="19499998" lon="3600000" rev="0"/>
            </a:camera>
            <a:lightRig rig="threePt" dir="t"/>
          </a:scene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FDECD0ED-95ED-4305-BA84-0CD55C5F09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67627">
            <a:off x="1536616" y="6991895"/>
            <a:ext cx="1798421" cy="1083078"/>
          </a:xfrm>
          <a:prstGeom prst="rect">
            <a:avLst/>
          </a:prstGeom>
          <a:scene3d>
            <a:camera prst="orthographicFront">
              <a:rot lat="19499998" lon="3600000" rev="0"/>
            </a:camera>
            <a:lightRig rig="threePt" dir="t"/>
          </a:scene3d>
        </p:spPr>
      </p:pic>
      <p:sp>
        <p:nvSpPr>
          <p:cNvPr id="14" name="Cube 13">
            <a:extLst>
              <a:ext uri="{FF2B5EF4-FFF2-40B4-BE49-F238E27FC236}">
                <a16:creationId xmlns:a16="http://schemas.microsoft.com/office/drawing/2014/main" xmlns="" id="{787D6A3C-FDF0-4883-81F1-FB7A58187BFC}"/>
              </a:ext>
            </a:extLst>
          </p:cNvPr>
          <p:cNvSpPr/>
          <p:nvPr/>
        </p:nvSpPr>
        <p:spPr>
          <a:xfrm rot="13465004">
            <a:off x="2041936" y="6440777"/>
            <a:ext cx="948480" cy="1702351"/>
          </a:xfrm>
          <a:prstGeom prst="cube">
            <a:avLst>
              <a:gd name="adj" fmla="val 88075"/>
            </a:avLst>
          </a:prstGeom>
          <a:solidFill>
            <a:srgbClr val="92D050">
              <a:alpha val="9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5" name="Cube 14">
            <a:extLst>
              <a:ext uri="{FF2B5EF4-FFF2-40B4-BE49-F238E27FC236}">
                <a16:creationId xmlns:a16="http://schemas.microsoft.com/office/drawing/2014/main" xmlns="" id="{A97EE2F4-F8FC-4383-BBE9-5B7C0600DCD0}"/>
              </a:ext>
            </a:extLst>
          </p:cNvPr>
          <p:cNvSpPr/>
          <p:nvPr/>
        </p:nvSpPr>
        <p:spPr>
          <a:xfrm>
            <a:off x="1928812" y="5672202"/>
            <a:ext cx="1157174" cy="571500"/>
          </a:xfrm>
          <a:prstGeom prst="cube">
            <a:avLst>
              <a:gd name="adj" fmla="val 7041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6" name="Cube 15">
            <a:extLst>
              <a:ext uri="{FF2B5EF4-FFF2-40B4-BE49-F238E27FC236}">
                <a16:creationId xmlns:a16="http://schemas.microsoft.com/office/drawing/2014/main" xmlns="" id="{0ADF49BF-2EFC-4F53-B84D-E97642AF5FD2}"/>
              </a:ext>
            </a:extLst>
          </p:cNvPr>
          <p:cNvSpPr/>
          <p:nvPr/>
        </p:nvSpPr>
        <p:spPr>
          <a:xfrm>
            <a:off x="2243417" y="5378961"/>
            <a:ext cx="549130" cy="495438"/>
          </a:xfrm>
          <a:prstGeom prst="cube">
            <a:avLst>
              <a:gd name="adj" fmla="val 43154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5112F200-0840-4CE4-A218-064FA5413ED7}"/>
              </a:ext>
            </a:extLst>
          </p:cNvPr>
          <p:cNvSpPr txBox="1"/>
          <p:nvPr/>
        </p:nvSpPr>
        <p:spPr>
          <a:xfrm rot="5400000">
            <a:off x="2429148" y="4614448"/>
            <a:ext cx="3298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dirty="0">
                <a:latin typeface="Calibri" charset="0"/>
                <a:ea typeface="Calibri" charset="0"/>
                <a:cs typeface="Calibri" charset="0"/>
              </a:rPr>
              <a:t>...</a:t>
            </a:r>
          </a:p>
        </p:txBody>
      </p:sp>
      <p:sp>
        <p:nvSpPr>
          <p:cNvPr id="18" name="Cube 17">
            <a:extLst>
              <a:ext uri="{FF2B5EF4-FFF2-40B4-BE49-F238E27FC236}">
                <a16:creationId xmlns:a16="http://schemas.microsoft.com/office/drawing/2014/main" xmlns="" id="{FA3E7510-CF22-4011-8C55-73B7589D0A2A}"/>
              </a:ext>
            </a:extLst>
          </p:cNvPr>
          <p:cNvSpPr/>
          <p:nvPr/>
        </p:nvSpPr>
        <p:spPr>
          <a:xfrm rot="13511356">
            <a:off x="2234954" y="535279"/>
            <a:ext cx="948480" cy="1702351"/>
          </a:xfrm>
          <a:prstGeom prst="cube">
            <a:avLst>
              <a:gd name="adj" fmla="val 88075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1B9A9110-81CD-4353-9B30-CF8A871897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4379">
            <a:off x="1860282" y="518126"/>
            <a:ext cx="1734844" cy="1171516"/>
          </a:xfrm>
          <a:prstGeom prst="rect">
            <a:avLst/>
          </a:prstGeom>
          <a:scene3d>
            <a:camera prst="orthographicFront">
              <a:rot lat="19500000" lon="3600000" rev="0"/>
            </a:camera>
            <a:lightRig rig="threePt" dir="t"/>
          </a:scene3d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620C85CE-204A-4B8F-AFDF-33A7E20757B1}"/>
              </a:ext>
            </a:extLst>
          </p:cNvPr>
          <p:cNvGrpSpPr/>
          <p:nvPr/>
        </p:nvGrpSpPr>
        <p:grpSpPr>
          <a:xfrm>
            <a:off x="2869146" y="4299109"/>
            <a:ext cx="1219212" cy="1336744"/>
            <a:chOff x="3442644" y="5159098"/>
            <a:chExt cx="1463102" cy="1604146"/>
          </a:xfrm>
        </p:grpSpPr>
        <p:sp>
          <p:nvSpPr>
            <p:cNvPr id="21" name="Right Brace 20">
              <a:extLst>
                <a:ext uri="{FF2B5EF4-FFF2-40B4-BE49-F238E27FC236}">
                  <a16:creationId xmlns:a16="http://schemas.microsoft.com/office/drawing/2014/main" xmlns="" id="{44853274-71A1-4E3B-98F3-623E4E65C130}"/>
                </a:ext>
              </a:extLst>
            </p:cNvPr>
            <p:cNvSpPr/>
            <p:nvPr/>
          </p:nvSpPr>
          <p:spPr>
            <a:xfrm rot="10800000" flipH="1">
              <a:off x="3442644" y="5159098"/>
              <a:ext cx="156919" cy="1604146"/>
            </a:xfrm>
            <a:prstGeom prst="rightBrace">
              <a:avLst>
                <a:gd name="adj1" fmla="val 81838"/>
                <a:gd name="adj2" fmla="val 51769"/>
              </a:avLst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xmlns="" id="{11F06315-42E2-4EC4-B1A7-F77006D4AF93}"/>
                </a:ext>
              </a:extLst>
            </p:cNvPr>
            <p:cNvSpPr txBox="1"/>
            <p:nvPr/>
          </p:nvSpPr>
          <p:spPr>
            <a:xfrm>
              <a:off x="3649188" y="5614369"/>
              <a:ext cx="1256558" cy="7265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67" dirty="0">
                  <a:latin typeface="Calibri" charset="0"/>
                  <a:ea typeface="Calibri" charset="0"/>
                  <a:cs typeface="Calibri" charset="0"/>
                </a:rPr>
                <a:t>Residual blocks</a:t>
              </a:r>
            </a:p>
          </p:txBody>
        </p:sp>
      </p:grpSp>
      <p:sp>
        <p:nvSpPr>
          <p:cNvPr id="23" name="Arrow: Up 22">
            <a:extLst>
              <a:ext uri="{FF2B5EF4-FFF2-40B4-BE49-F238E27FC236}">
                <a16:creationId xmlns:a16="http://schemas.microsoft.com/office/drawing/2014/main" xmlns="" id="{54D1DD45-D64D-4660-ACC0-262AD92969A9}"/>
              </a:ext>
            </a:extLst>
          </p:cNvPr>
          <p:cNvSpPr/>
          <p:nvPr/>
        </p:nvSpPr>
        <p:spPr>
          <a:xfrm rot="16200000">
            <a:off x="1680345" y="3977111"/>
            <a:ext cx="78258" cy="403975"/>
          </a:xfrm>
          <a:prstGeom prst="upArrow">
            <a:avLst>
              <a:gd name="adj1" fmla="val 50000"/>
              <a:gd name="adj2" fmla="val 7554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xmlns="" id="{18A23179-1562-4306-B62B-FBE5602C6BF8}"/>
              </a:ext>
            </a:extLst>
          </p:cNvPr>
          <p:cNvGrpSpPr/>
          <p:nvPr/>
        </p:nvGrpSpPr>
        <p:grpSpPr>
          <a:xfrm>
            <a:off x="1365706" y="2872061"/>
            <a:ext cx="1025173" cy="3984198"/>
            <a:chOff x="1638458" y="3446583"/>
            <a:chExt cx="1230248" cy="4781192"/>
          </a:xfrm>
        </p:grpSpPr>
        <p:sp>
          <p:nvSpPr>
            <p:cNvPr id="25" name="Arrow: U-Turn 24">
              <a:extLst>
                <a:ext uri="{FF2B5EF4-FFF2-40B4-BE49-F238E27FC236}">
                  <a16:creationId xmlns:a16="http://schemas.microsoft.com/office/drawing/2014/main" xmlns="" id="{614919CF-D3E0-4966-B38C-C657D05561CF}"/>
                </a:ext>
              </a:extLst>
            </p:cNvPr>
            <p:cNvSpPr/>
            <p:nvPr/>
          </p:nvSpPr>
          <p:spPr>
            <a:xfrm rot="16200000">
              <a:off x="-107600" y="5251469"/>
              <a:ext cx="4781192" cy="1171420"/>
            </a:xfrm>
            <a:prstGeom prst="uturnArrow">
              <a:avLst>
                <a:gd name="adj1" fmla="val 4753"/>
                <a:gd name="adj2" fmla="val 8617"/>
                <a:gd name="adj3" fmla="val 11409"/>
                <a:gd name="adj4" fmla="val 43750"/>
                <a:gd name="adj5" fmla="val 44732"/>
              </a:avLst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xmlns="" id="{1F1DDB6D-3CC2-4E87-AEDE-CBA3C33233F1}"/>
                </a:ext>
              </a:extLst>
            </p:cNvPr>
            <p:cNvGrpSpPr/>
            <p:nvPr/>
          </p:nvGrpSpPr>
          <p:grpSpPr>
            <a:xfrm rot="16200000">
              <a:off x="1627615" y="4946914"/>
              <a:ext cx="197627" cy="175941"/>
              <a:chOff x="4199467" y="812800"/>
              <a:chExt cx="448731" cy="423333"/>
            </a:xfrm>
            <a:solidFill>
              <a:schemeClr val="bg1"/>
            </a:solidFill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xmlns="" id="{0BD47FF7-D537-44E1-BF5F-E70F78C0E477}"/>
                  </a:ext>
                </a:extLst>
              </p:cNvPr>
              <p:cNvSpPr/>
              <p:nvPr/>
            </p:nvSpPr>
            <p:spPr>
              <a:xfrm>
                <a:off x="4199467" y="812800"/>
                <a:ext cx="448731" cy="423333"/>
              </a:xfrm>
              <a:prstGeom prst="ellips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xmlns="" id="{71C1BFBD-3665-4465-957F-A1A7D11A7186}"/>
                  </a:ext>
                </a:extLst>
              </p:cNvPr>
              <p:cNvCxnSpPr>
                <a:stCxn id="27" idx="0"/>
                <a:endCxn id="27" idx="4"/>
              </p:cNvCxnSpPr>
              <p:nvPr/>
            </p:nvCxnSpPr>
            <p:spPr>
              <a:xfrm>
                <a:off x="4423833" y="812800"/>
                <a:ext cx="0" cy="423333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xmlns="" id="{2C72B3E7-DA34-46D2-BF2C-2F62082F0D53}"/>
                  </a:ext>
                </a:extLst>
              </p:cNvPr>
              <p:cNvCxnSpPr>
                <a:cxnSpLocks/>
                <a:stCxn id="27" idx="2"/>
                <a:endCxn id="27" idx="6"/>
              </p:cNvCxnSpPr>
              <p:nvPr/>
            </p:nvCxnSpPr>
            <p:spPr>
              <a:xfrm>
                <a:off x="4199467" y="1024467"/>
                <a:ext cx="448731" cy="0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xmlns="" id="{C7DA8FC4-49DC-4C2B-AD3C-F3EB1F5ED2C9}"/>
              </a:ext>
            </a:extLst>
          </p:cNvPr>
          <p:cNvGrpSpPr/>
          <p:nvPr/>
        </p:nvGrpSpPr>
        <p:grpSpPr>
          <a:xfrm>
            <a:off x="3121776" y="1823409"/>
            <a:ext cx="1222879" cy="990568"/>
            <a:chOff x="3745810" y="2188161"/>
            <a:chExt cx="1467502" cy="1188720"/>
          </a:xfrm>
        </p:grpSpPr>
        <p:sp>
          <p:nvSpPr>
            <p:cNvPr id="31" name="Right Brace 30">
              <a:extLst>
                <a:ext uri="{FF2B5EF4-FFF2-40B4-BE49-F238E27FC236}">
                  <a16:creationId xmlns:a16="http://schemas.microsoft.com/office/drawing/2014/main" xmlns="" id="{30F6417D-4E7F-4FD0-AAB6-042B5DBBDB80}"/>
                </a:ext>
              </a:extLst>
            </p:cNvPr>
            <p:cNvSpPr/>
            <p:nvPr/>
          </p:nvSpPr>
          <p:spPr>
            <a:xfrm rot="10800000" flipH="1">
              <a:off x="3745810" y="2188161"/>
              <a:ext cx="159000" cy="1188720"/>
            </a:xfrm>
            <a:prstGeom prst="rightBrace">
              <a:avLst>
                <a:gd name="adj1" fmla="val 81838"/>
                <a:gd name="adj2" fmla="val 51769"/>
              </a:avLst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xmlns="" id="{C79A9764-59EB-4BD2-A331-1314499B3086}"/>
                </a:ext>
              </a:extLst>
            </p:cNvPr>
            <p:cNvSpPr txBox="1"/>
            <p:nvPr/>
          </p:nvSpPr>
          <p:spPr>
            <a:xfrm>
              <a:off x="3993049" y="2449866"/>
              <a:ext cx="1220263" cy="7265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67" dirty="0">
                  <a:latin typeface="Calibri" charset="0"/>
                  <a:ea typeface="Calibri" charset="0"/>
                  <a:cs typeface="Calibri" charset="0"/>
                </a:rPr>
                <a:t>Residual blocks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2F148772-6DDB-46B6-8461-B2AB868C34DF}"/>
              </a:ext>
            </a:extLst>
          </p:cNvPr>
          <p:cNvSpPr txBox="1"/>
          <p:nvPr/>
        </p:nvSpPr>
        <p:spPr>
          <a:xfrm>
            <a:off x="313323" y="72678"/>
            <a:ext cx="4725758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Coarse-to-fine Generator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0153FF0F-5ACA-4191-8324-9C250749CAC6}"/>
              </a:ext>
            </a:extLst>
          </p:cNvPr>
          <p:cNvSpPr txBox="1"/>
          <p:nvPr/>
        </p:nvSpPr>
        <p:spPr>
          <a:xfrm>
            <a:off x="5320589" y="70417"/>
            <a:ext cx="5218104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Multi-scale Discriminators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11F5CEE0-7C0E-446C-8A34-5E1FA2CB8175}"/>
              </a:ext>
            </a:extLst>
          </p:cNvPr>
          <p:cNvSpPr txBox="1"/>
          <p:nvPr/>
        </p:nvSpPr>
        <p:spPr>
          <a:xfrm>
            <a:off x="11016519" y="93540"/>
            <a:ext cx="3534379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Robust Objective </a:t>
            </a:r>
          </a:p>
        </p:txBody>
      </p:sp>
      <p:sp>
        <p:nvSpPr>
          <p:cNvPr id="36" name="Cube 35">
            <a:extLst>
              <a:ext uri="{FF2B5EF4-FFF2-40B4-BE49-F238E27FC236}">
                <a16:creationId xmlns:a16="http://schemas.microsoft.com/office/drawing/2014/main" xmlns="" id="{F672C7FC-4BC9-4013-916F-C9B1CDE89BE4}"/>
              </a:ext>
            </a:extLst>
          </p:cNvPr>
          <p:cNvSpPr/>
          <p:nvPr/>
        </p:nvSpPr>
        <p:spPr>
          <a:xfrm>
            <a:off x="2253077" y="4974129"/>
            <a:ext cx="549130" cy="495438"/>
          </a:xfrm>
          <a:prstGeom prst="cube">
            <a:avLst>
              <a:gd name="adj" fmla="val 40392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7" name="Cube 36">
            <a:extLst>
              <a:ext uri="{FF2B5EF4-FFF2-40B4-BE49-F238E27FC236}">
                <a16:creationId xmlns:a16="http://schemas.microsoft.com/office/drawing/2014/main" xmlns="" id="{9FAE2861-CE97-4C23-821A-77960DC5085B}"/>
              </a:ext>
            </a:extLst>
          </p:cNvPr>
          <p:cNvSpPr/>
          <p:nvPr/>
        </p:nvSpPr>
        <p:spPr>
          <a:xfrm>
            <a:off x="1928812" y="3764578"/>
            <a:ext cx="1157174" cy="571500"/>
          </a:xfrm>
          <a:prstGeom prst="cube">
            <a:avLst>
              <a:gd name="adj" fmla="val 7041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xmlns="" id="{9ECB815F-54E9-46BE-8B34-913967D15A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8687">
            <a:off x="2046537" y="3336071"/>
            <a:ext cx="1021915" cy="849799"/>
          </a:xfrm>
          <a:prstGeom prst="rect">
            <a:avLst/>
          </a:prstGeom>
          <a:scene3d>
            <a:camera prst="orthographicFront">
              <a:rot lat="19500000" lon="3600000" rev="0"/>
            </a:camera>
            <a:lightRig rig="threePt" dir="t"/>
          </a:scene3d>
        </p:spPr>
      </p:pic>
      <p:sp>
        <p:nvSpPr>
          <p:cNvPr id="39" name="Cube 38">
            <a:extLst>
              <a:ext uri="{FF2B5EF4-FFF2-40B4-BE49-F238E27FC236}">
                <a16:creationId xmlns:a16="http://schemas.microsoft.com/office/drawing/2014/main" xmlns="" id="{6A052BF9-F2BD-4826-B60F-14D6597A8A5A}"/>
              </a:ext>
            </a:extLst>
          </p:cNvPr>
          <p:cNvSpPr/>
          <p:nvPr/>
        </p:nvSpPr>
        <p:spPr>
          <a:xfrm rot="5400000" flipH="1">
            <a:off x="2188723" y="2348491"/>
            <a:ext cx="594106" cy="1171877"/>
          </a:xfrm>
          <a:prstGeom prst="cube">
            <a:avLst>
              <a:gd name="adj" fmla="val 65348"/>
            </a:avLst>
          </a:prstGeom>
          <a:solidFill>
            <a:srgbClr val="92D050">
              <a:alpha val="9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0" name="Cube 39">
            <a:extLst>
              <a:ext uri="{FF2B5EF4-FFF2-40B4-BE49-F238E27FC236}">
                <a16:creationId xmlns:a16="http://schemas.microsoft.com/office/drawing/2014/main" xmlns="" id="{55AD7CDC-4A83-4DF5-90C7-F5DAD108A406}"/>
              </a:ext>
            </a:extLst>
          </p:cNvPr>
          <p:cNvSpPr/>
          <p:nvPr/>
        </p:nvSpPr>
        <p:spPr>
          <a:xfrm rot="5400000" flipH="1">
            <a:off x="2210346" y="1504115"/>
            <a:ext cx="594106" cy="1171877"/>
          </a:xfrm>
          <a:prstGeom prst="cube">
            <a:avLst>
              <a:gd name="adj" fmla="val 65348"/>
            </a:avLst>
          </a:prstGeom>
          <a:solidFill>
            <a:srgbClr val="92D050">
              <a:alpha val="9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xmlns="" id="{901B37B8-B575-430B-AF23-C814BEC76DC5}"/>
              </a:ext>
            </a:extLst>
          </p:cNvPr>
          <p:cNvSpPr txBox="1"/>
          <p:nvPr/>
        </p:nvSpPr>
        <p:spPr>
          <a:xfrm rot="5400000">
            <a:off x="2362085" y="2285827"/>
            <a:ext cx="3298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dirty="0">
                <a:latin typeface="Calibri" charset="0"/>
                <a:ea typeface="Calibri" charset="0"/>
                <a:cs typeface="Calibri" charset="0"/>
              </a:rPr>
              <a:t>...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xmlns="" id="{93B7DD9D-BE10-4605-9C0A-90987F906C90}"/>
              </a:ext>
            </a:extLst>
          </p:cNvPr>
          <p:cNvGrpSpPr/>
          <p:nvPr/>
        </p:nvGrpSpPr>
        <p:grpSpPr>
          <a:xfrm>
            <a:off x="5636686" y="5390708"/>
            <a:ext cx="3582709" cy="1398421"/>
            <a:chOff x="6763798" y="6469057"/>
            <a:chExt cx="4299389" cy="1678160"/>
          </a:xfrm>
        </p:grpSpPr>
        <p:sp>
          <p:nvSpPr>
            <p:cNvPr id="43" name="Arrow: Bent 42">
              <a:extLst>
                <a:ext uri="{FF2B5EF4-FFF2-40B4-BE49-F238E27FC236}">
                  <a16:creationId xmlns:a16="http://schemas.microsoft.com/office/drawing/2014/main" xmlns="" id="{D8B0D6C9-5A0B-408D-A66C-E0CE52E428F2}"/>
                </a:ext>
              </a:extLst>
            </p:cNvPr>
            <p:cNvSpPr/>
            <p:nvPr/>
          </p:nvSpPr>
          <p:spPr>
            <a:xfrm>
              <a:off x="9319615" y="6695675"/>
              <a:ext cx="907157" cy="1451542"/>
            </a:xfrm>
            <a:prstGeom prst="bentArrow">
              <a:avLst>
                <a:gd name="adj1" fmla="val 1741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xmlns="" id="{0910C5F2-D883-431E-A8A0-C63E17CE9752}"/>
                </a:ext>
              </a:extLst>
            </p:cNvPr>
            <p:cNvGrpSpPr/>
            <p:nvPr/>
          </p:nvGrpSpPr>
          <p:grpSpPr>
            <a:xfrm>
              <a:off x="6763798" y="6469057"/>
              <a:ext cx="4299389" cy="1630003"/>
              <a:chOff x="6763798" y="6469057"/>
              <a:chExt cx="4299389" cy="1630003"/>
            </a:xfrm>
          </p:grpSpPr>
          <p:sp>
            <p:nvSpPr>
              <p:cNvPr id="45" name="Arrow: Bent 44">
                <a:extLst>
                  <a:ext uri="{FF2B5EF4-FFF2-40B4-BE49-F238E27FC236}">
                    <a16:creationId xmlns:a16="http://schemas.microsoft.com/office/drawing/2014/main" xmlns="" id="{E215E969-E803-4AAD-AB2E-98D3DD7048CB}"/>
                  </a:ext>
                </a:extLst>
              </p:cNvPr>
              <p:cNvSpPr/>
              <p:nvPr/>
            </p:nvSpPr>
            <p:spPr>
              <a:xfrm>
                <a:off x="6763798" y="6555411"/>
                <a:ext cx="3453601" cy="1543649"/>
              </a:xfrm>
              <a:prstGeom prst="bentArrow">
                <a:avLst>
                  <a:gd name="adj1" fmla="val 10748"/>
                  <a:gd name="adj2" fmla="val 13396"/>
                  <a:gd name="adj3" fmla="val 16974"/>
                  <a:gd name="adj4" fmla="val 43750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0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xmlns="" id="{CCCE0890-9E5D-45DF-A4F3-D3D659E15476}"/>
                  </a:ext>
                </a:extLst>
              </p:cNvPr>
              <p:cNvSpPr txBox="1"/>
              <p:nvPr/>
            </p:nvSpPr>
            <p:spPr>
              <a:xfrm>
                <a:off x="10136954" y="6469057"/>
                <a:ext cx="926233" cy="6031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666" i="1" dirty="0">
                    <a:latin typeface="Calibri" charset="0"/>
                    <a:ea typeface="Calibri" charset="0"/>
                    <a:cs typeface="Calibri" charset="0"/>
                  </a:rPr>
                  <a:t>D</a:t>
                </a:r>
                <a:r>
                  <a:rPr lang="en-US" sz="2666" i="1" baseline="-25000" dirty="0">
                    <a:latin typeface="Calibri" charset="0"/>
                    <a:ea typeface="Calibri" charset="0"/>
                    <a:cs typeface="Calibri" charset="0"/>
                  </a:rPr>
                  <a:t>1</a:t>
                </a:r>
              </a:p>
            </p:txBody>
          </p:sp>
        </p:grp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xmlns="" id="{F2ADD06F-9223-4AB3-952E-94EBAF7E54F8}"/>
              </a:ext>
            </a:extLst>
          </p:cNvPr>
          <p:cNvGrpSpPr/>
          <p:nvPr/>
        </p:nvGrpSpPr>
        <p:grpSpPr>
          <a:xfrm>
            <a:off x="2977762" y="6165247"/>
            <a:ext cx="1045243" cy="1369843"/>
            <a:chOff x="3572987" y="7398534"/>
            <a:chExt cx="1254332" cy="1643865"/>
          </a:xfrm>
        </p:grpSpPr>
        <p:sp>
          <p:nvSpPr>
            <p:cNvPr id="48" name="Arrow: U-Turn 47">
              <a:extLst>
                <a:ext uri="{FF2B5EF4-FFF2-40B4-BE49-F238E27FC236}">
                  <a16:creationId xmlns:a16="http://schemas.microsoft.com/office/drawing/2014/main" xmlns="" id="{FC1E2F35-329E-4161-A933-AB00849C2968}"/>
                </a:ext>
              </a:extLst>
            </p:cNvPr>
            <p:cNvSpPr/>
            <p:nvPr/>
          </p:nvSpPr>
          <p:spPr>
            <a:xfrm rot="16200000" flipV="1">
              <a:off x="3082078" y="7889443"/>
              <a:ext cx="1643865" cy="662047"/>
            </a:xfrm>
            <a:prstGeom prst="uturnArrow">
              <a:avLst>
                <a:gd name="adj1" fmla="val 9357"/>
                <a:gd name="adj2" fmla="val 12645"/>
                <a:gd name="adj3" fmla="val 19466"/>
                <a:gd name="adj4" fmla="val 43750"/>
                <a:gd name="adj5" fmla="val 100000"/>
              </a:avLst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xmlns="" id="{23B2C754-15BA-415B-85B9-43D33C16EF08}"/>
                </a:ext>
              </a:extLst>
            </p:cNvPr>
            <p:cNvSpPr txBox="1"/>
            <p:nvPr/>
          </p:nvSpPr>
          <p:spPr>
            <a:xfrm>
              <a:off x="4388597" y="8165511"/>
              <a:ext cx="438722" cy="4801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latin typeface="Calibri" charset="0"/>
                  <a:ea typeface="Calibri" charset="0"/>
                  <a:cs typeface="Calibri" charset="0"/>
                </a:rPr>
                <a:t>2</a:t>
              </a:r>
            </a:p>
          </p:txBody>
        </p: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xmlns="" id="{96063A60-F951-4541-8DC6-1D74B6C63A7D}"/>
                </a:ext>
              </a:extLst>
            </p:cNvPr>
            <p:cNvCxnSpPr/>
            <p:nvPr/>
          </p:nvCxnSpPr>
          <p:spPr>
            <a:xfrm>
              <a:off x="4376435" y="8227774"/>
              <a:ext cx="0" cy="325989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Cube 50">
            <a:extLst>
              <a:ext uri="{FF2B5EF4-FFF2-40B4-BE49-F238E27FC236}">
                <a16:creationId xmlns:a16="http://schemas.microsoft.com/office/drawing/2014/main" xmlns="" id="{189431E7-D411-44BB-B6E2-5D54F76F76DC}"/>
              </a:ext>
            </a:extLst>
          </p:cNvPr>
          <p:cNvSpPr/>
          <p:nvPr/>
        </p:nvSpPr>
        <p:spPr>
          <a:xfrm rot="5400000" flipH="1">
            <a:off x="2242548" y="6359705"/>
            <a:ext cx="594106" cy="1171877"/>
          </a:xfrm>
          <a:prstGeom prst="cube">
            <a:avLst>
              <a:gd name="adj" fmla="val 65348"/>
            </a:avLst>
          </a:prstGeom>
          <a:solidFill>
            <a:srgbClr val="92D050">
              <a:alpha val="9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xmlns="" id="{D3E7F8DA-53FE-4D72-9C92-C19743C8BD5F}"/>
              </a:ext>
            </a:extLst>
          </p:cNvPr>
          <p:cNvGrpSpPr/>
          <p:nvPr/>
        </p:nvGrpSpPr>
        <p:grpSpPr>
          <a:xfrm>
            <a:off x="4812544" y="6134628"/>
            <a:ext cx="1828741" cy="1537025"/>
            <a:chOff x="5774797" y="7361791"/>
            <a:chExt cx="2194560" cy="1844491"/>
          </a:xfrm>
        </p:grpSpPr>
        <p:pic>
          <p:nvPicPr>
            <p:cNvPr id="53" name="Picture 52" descr="A car driving on a city street&#10;&#10;Description generated with very high confidence">
              <a:extLst>
                <a:ext uri="{FF2B5EF4-FFF2-40B4-BE49-F238E27FC236}">
                  <a16:creationId xmlns:a16="http://schemas.microsoft.com/office/drawing/2014/main" xmlns="" id="{B7AA18D8-1A78-41BD-AEFC-FB5E9EF53D0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74797" y="7361791"/>
              <a:ext cx="2194560" cy="1280160"/>
            </a:xfrm>
            <a:prstGeom prst="rect">
              <a:avLst/>
            </a:prstGeom>
            <a:ln w="19050">
              <a:solidFill>
                <a:schemeClr val="tx1"/>
              </a:solidFill>
            </a:ln>
            <a:scene3d>
              <a:camera prst="orthographicFront">
                <a:rot lat="2196000" lon="19878000" rev="20484000"/>
              </a:camera>
              <a:lightRig rig="threePt" dir="t"/>
            </a:scene3d>
          </p:spPr>
        </p:pic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xmlns="" id="{C774392B-136C-4823-BA9C-09014C947AFA}"/>
                </a:ext>
              </a:extLst>
            </p:cNvPr>
            <p:cNvSpPr txBox="1"/>
            <p:nvPr/>
          </p:nvSpPr>
          <p:spPr>
            <a:xfrm>
              <a:off x="5967985" y="8541462"/>
              <a:ext cx="1634669" cy="664820"/>
            </a:xfrm>
            <a:prstGeom prst="rect">
              <a:avLst/>
            </a:prstGeom>
            <a:noFill/>
            <a:ln w="1905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000" dirty="0">
                  <a:latin typeface="Calibri" charset="0"/>
                  <a:ea typeface="Calibri" charset="0"/>
                  <a:cs typeface="Calibri" charset="0"/>
                </a:rPr>
                <a:t>real</a:t>
              </a:r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xmlns="" id="{7C44AAFD-D88F-4387-B28C-E3FE2046CE88}"/>
              </a:ext>
            </a:extLst>
          </p:cNvPr>
          <p:cNvGrpSpPr/>
          <p:nvPr/>
        </p:nvGrpSpPr>
        <p:grpSpPr>
          <a:xfrm>
            <a:off x="6628684" y="6134628"/>
            <a:ext cx="2432489" cy="1537026"/>
            <a:chOff x="7954235" y="7361791"/>
            <a:chExt cx="2919080" cy="1844492"/>
          </a:xfrm>
        </p:grpSpPr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xmlns="" id="{7C517492-E93E-4D46-A481-A255E8A7E36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59394" y="7361791"/>
              <a:ext cx="2194560" cy="1280160"/>
            </a:xfrm>
            <a:prstGeom prst="rect">
              <a:avLst/>
            </a:prstGeom>
            <a:ln w="19050">
              <a:solidFill>
                <a:schemeClr val="tx1"/>
              </a:solidFill>
            </a:ln>
            <a:scene3d>
              <a:camera prst="orthographicFront">
                <a:rot lat="2198130" lon="19879737" rev="20481306"/>
              </a:camera>
              <a:lightRig rig="threePt" dir="t"/>
            </a:scene3d>
          </p:spPr>
        </p:pic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xmlns="" id="{B1CAA14B-0B4B-43FD-9E52-16EE5C09A7F6}"/>
                </a:ext>
              </a:extLst>
            </p:cNvPr>
            <p:cNvSpPr txBox="1"/>
            <p:nvPr/>
          </p:nvSpPr>
          <p:spPr>
            <a:xfrm>
              <a:off x="7954235" y="8541463"/>
              <a:ext cx="2919080" cy="664820"/>
            </a:xfrm>
            <a:prstGeom prst="rect">
              <a:avLst/>
            </a:prstGeom>
            <a:noFill/>
            <a:ln w="1905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000" dirty="0">
                  <a:latin typeface="Calibri" charset="0"/>
                  <a:ea typeface="Calibri" charset="0"/>
                  <a:cs typeface="Calibri" charset="0"/>
                </a:rPr>
                <a:t>synthesized</a:t>
              </a:r>
            </a:p>
          </p:txBody>
        </p:sp>
      </p:grp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xmlns="" id="{BF54EDB0-B18D-441B-BD4A-BB52B29779DD}"/>
              </a:ext>
            </a:extLst>
          </p:cNvPr>
          <p:cNvCxnSpPr>
            <a:cxnSpLocks/>
          </p:cNvCxnSpPr>
          <p:nvPr/>
        </p:nvCxnSpPr>
        <p:spPr>
          <a:xfrm flipV="1">
            <a:off x="5032573" y="2222430"/>
            <a:ext cx="587364" cy="396191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xmlns="" id="{DB9148F7-3C2A-4ECA-982C-39AA66878F16}"/>
              </a:ext>
            </a:extLst>
          </p:cNvPr>
          <p:cNvCxnSpPr>
            <a:cxnSpLocks/>
          </p:cNvCxnSpPr>
          <p:nvPr/>
        </p:nvCxnSpPr>
        <p:spPr>
          <a:xfrm flipV="1">
            <a:off x="4735501" y="2535374"/>
            <a:ext cx="757440" cy="4526507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xmlns="" id="{25112FC6-B75E-4165-83C4-ADF73F94C0BC}"/>
              </a:ext>
            </a:extLst>
          </p:cNvPr>
          <p:cNvCxnSpPr>
            <a:cxnSpLocks/>
          </p:cNvCxnSpPr>
          <p:nvPr/>
        </p:nvCxnSpPr>
        <p:spPr>
          <a:xfrm flipH="1" flipV="1">
            <a:off x="6368050" y="2195876"/>
            <a:ext cx="332130" cy="404565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xmlns="" id="{CBE9FC0C-9965-4ACB-A472-174BD7DBA85D}"/>
              </a:ext>
            </a:extLst>
          </p:cNvPr>
          <p:cNvSpPr/>
          <p:nvPr/>
        </p:nvSpPr>
        <p:spPr>
          <a:xfrm>
            <a:off x="320410" y="661058"/>
            <a:ext cx="4236868" cy="7333666"/>
          </a:xfrm>
          <a:prstGeom prst="rect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62" name="Picture 61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E6CBA1D2-8E02-4C65-B4C3-7C25736635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3903" y="2156270"/>
            <a:ext cx="791818" cy="466525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2196000" lon="19878000" rev="20484000"/>
            </a:camera>
            <a:lightRig rig="threePt" dir="t"/>
          </a:scene3d>
        </p:spPr>
      </p:pic>
      <p:pic>
        <p:nvPicPr>
          <p:cNvPr id="63" name="Picture 62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6892FF89-4B32-4BEA-ABED-53D046D0F4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3509" y="4025523"/>
            <a:ext cx="1246646" cy="745568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2196000" lon="19878000" rev="20484000"/>
            </a:camera>
            <a:lightRig rig="threePt" dir="t"/>
          </a:scene3d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xmlns="" id="{BE679BC4-1F9E-46BD-8923-BAF862CBC1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7704" y="4025522"/>
            <a:ext cx="1242410" cy="746736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2198130" lon="19879737" rev="20481306"/>
            </a:camera>
            <a:lightRig rig="threePt" dir="t"/>
          </a:scene3d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xmlns="" id="{BA2A5CE4-71ED-41E3-8369-EF040690A0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7513" y="2156269"/>
            <a:ext cx="761144" cy="462773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2198130" lon="19879737" rev="20481306"/>
            </a:camera>
            <a:lightRig rig="threePt" dir="t"/>
          </a:scene3d>
        </p:spPr>
      </p:pic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xmlns="" id="{8FC22EED-7BA7-4371-BD20-38F08FD0EE8C}"/>
              </a:ext>
            </a:extLst>
          </p:cNvPr>
          <p:cNvCxnSpPr>
            <a:cxnSpLocks/>
          </p:cNvCxnSpPr>
          <p:nvPr/>
        </p:nvCxnSpPr>
        <p:spPr>
          <a:xfrm flipV="1">
            <a:off x="6889884" y="2535374"/>
            <a:ext cx="741286" cy="451649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xmlns="" id="{171EE8EC-3080-4AED-A9F7-ECFC68931142}"/>
              </a:ext>
            </a:extLst>
          </p:cNvPr>
          <p:cNvCxnSpPr>
            <a:cxnSpLocks/>
          </p:cNvCxnSpPr>
          <p:nvPr/>
        </p:nvCxnSpPr>
        <p:spPr>
          <a:xfrm flipH="1" flipV="1">
            <a:off x="8476587" y="2222429"/>
            <a:ext cx="401005" cy="4019099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xmlns="" id="{4AC19974-A123-4D5B-A867-3A3E8A4721D6}"/>
              </a:ext>
            </a:extLst>
          </p:cNvPr>
          <p:cNvCxnSpPr>
            <a:cxnSpLocks/>
          </p:cNvCxnSpPr>
          <p:nvPr/>
        </p:nvCxnSpPr>
        <p:spPr>
          <a:xfrm flipH="1" flipV="1">
            <a:off x="8364089" y="2535374"/>
            <a:ext cx="221395" cy="451649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xmlns="" id="{EF410A7A-D0B3-498C-878E-9483BC78A977}"/>
              </a:ext>
            </a:extLst>
          </p:cNvPr>
          <p:cNvCxnSpPr>
            <a:cxnSpLocks/>
          </p:cNvCxnSpPr>
          <p:nvPr/>
        </p:nvCxnSpPr>
        <p:spPr>
          <a:xfrm flipH="1" flipV="1">
            <a:off x="6237569" y="2535373"/>
            <a:ext cx="174052" cy="451649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0" name="Group 69">
            <a:extLst>
              <a:ext uri="{FF2B5EF4-FFF2-40B4-BE49-F238E27FC236}">
                <a16:creationId xmlns:a16="http://schemas.microsoft.com/office/drawing/2014/main" xmlns="" id="{6433FC20-C90E-436A-9DE8-35F32D02897C}"/>
              </a:ext>
            </a:extLst>
          </p:cNvPr>
          <p:cNvGrpSpPr/>
          <p:nvPr/>
        </p:nvGrpSpPr>
        <p:grpSpPr>
          <a:xfrm>
            <a:off x="9786992" y="1076404"/>
            <a:ext cx="4873856" cy="6260006"/>
            <a:chOff x="11744325" y="1291727"/>
            <a:chExt cx="5848815" cy="7512249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xmlns="" id="{2F94501C-79C3-4EC7-9DAE-C53D06F81F2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083507" y="2175943"/>
              <a:ext cx="669922" cy="487356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xmlns="" id="{5F5D1FC4-0CC8-4E7F-9C71-B807928A99F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359297" y="2175943"/>
              <a:ext cx="669922" cy="487356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Arrow: Right 72">
              <a:extLst>
                <a:ext uri="{FF2B5EF4-FFF2-40B4-BE49-F238E27FC236}">
                  <a16:creationId xmlns:a16="http://schemas.microsoft.com/office/drawing/2014/main" xmlns="" id="{E8672EBA-9295-40A3-AF86-CEE9170ECCD6}"/>
                </a:ext>
              </a:extLst>
            </p:cNvPr>
            <p:cNvSpPr/>
            <p:nvPr/>
          </p:nvSpPr>
          <p:spPr>
            <a:xfrm flipH="1">
              <a:off x="15213698" y="3646107"/>
              <a:ext cx="727638" cy="199947"/>
            </a:xfrm>
            <a:prstGeom prst="rightArrow">
              <a:avLst/>
            </a:prstGeom>
            <a:solidFill>
              <a:srgbClr val="9009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4" name="Arrow: Right 73">
              <a:extLst>
                <a:ext uri="{FF2B5EF4-FFF2-40B4-BE49-F238E27FC236}">
                  <a16:creationId xmlns:a16="http://schemas.microsoft.com/office/drawing/2014/main" xmlns="" id="{CE0B1C1A-C255-40DF-BBB9-6C3396C9CDC5}"/>
                </a:ext>
              </a:extLst>
            </p:cNvPr>
            <p:cNvSpPr/>
            <p:nvPr/>
          </p:nvSpPr>
          <p:spPr>
            <a:xfrm flipH="1">
              <a:off x="15150636" y="5325809"/>
              <a:ext cx="420086" cy="237961"/>
            </a:xfrm>
            <a:prstGeom prst="rightArrow">
              <a:avLst/>
            </a:prstGeom>
            <a:solidFill>
              <a:srgbClr val="1F4E7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5" name="Cube 74">
              <a:extLst>
                <a:ext uri="{FF2B5EF4-FFF2-40B4-BE49-F238E27FC236}">
                  <a16:creationId xmlns:a16="http://schemas.microsoft.com/office/drawing/2014/main" xmlns="" id="{EAE7ACBD-03DB-4A71-82A3-C3E43E147C1B}"/>
                </a:ext>
              </a:extLst>
            </p:cNvPr>
            <p:cNvSpPr/>
            <p:nvPr/>
          </p:nvSpPr>
          <p:spPr>
            <a:xfrm rot="13425283">
              <a:off x="12215290" y="4137705"/>
              <a:ext cx="1545336" cy="2532888"/>
            </a:xfrm>
            <a:prstGeom prst="cube">
              <a:avLst>
                <a:gd name="adj" fmla="val 88075"/>
              </a:avLst>
            </a:prstGeom>
            <a:solidFill>
              <a:srgbClr val="66779A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6" name="Cube 75">
              <a:extLst>
                <a:ext uri="{FF2B5EF4-FFF2-40B4-BE49-F238E27FC236}">
                  <a16:creationId xmlns:a16="http://schemas.microsoft.com/office/drawing/2014/main" xmlns="" id="{9A21BD38-D606-498B-B533-F7DAA798E1AF}"/>
                </a:ext>
              </a:extLst>
            </p:cNvPr>
            <p:cNvSpPr/>
            <p:nvPr/>
          </p:nvSpPr>
          <p:spPr>
            <a:xfrm rot="13425283">
              <a:off x="12472055" y="2938713"/>
              <a:ext cx="1088136" cy="1636776"/>
            </a:xfrm>
            <a:prstGeom prst="cube">
              <a:avLst>
                <a:gd name="adj" fmla="val 78640"/>
              </a:avLst>
            </a:prstGeom>
            <a:solidFill>
              <a:srgbClr val="DCBAE2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7" name="Cube 76">
              <a:extLst>
                <a:ext uri="{FF2B5EF4-FFF2-40B4-BE49-F238E27FC236}">
                  <a16:creationId xmlns:a16="http://schemas.microsoft.com/office/drawing/2014/main" xmlns="" id="{52F1C0AC-A20C-4885-8BAD-3A5BC584C10B}"/>
                </a:ext>
              </a:extLst>
            </p:cNvPr>
            <p:cNvSpPr/>
            <p:nvPr/>
          </p:nvSpPr>
          <p:spPr>
            <a:xfrm rot="13425283">
              <a:off x="12695541" y="1930352"/>
              <a:ext cx="422854" cy="692959"/>
            </a:xfrm>
            <a:prstGeom prst="cube">
              <a:avLst>
                <a:gd name="adj" fmla="val 88075"/>
              </a:avLst>
            </a:prstGeom>
            <a:solidFill>
              <a:schemeClr val="tx1">
                <a:lumMod val="75000"/>
                <a:lumOff val="25000"/>
                <a:alpha val="95000"/>
              </a:scheme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8" name="Cube 77">
              <a:extLst>
                <a:ext uri="{FF2B5EF4-FFF2-40B4-BE49-F238E27FC236}">
                  <a16:creationId xmlns:a16="http://schemas.microsoft.com/office/drawing/2014/main" xmlns="" id="{E2D9FAB8-258F-4040-8017-9C78E76A3A4C}"/>
                </a:ext>
              </a:extLst>
            </p:cNvPr>
            <p:cNvSpPr/>
            <p:nvPr/>
          </p:nvSpPr>
          <p:spPr>
            <a:xfrm rot="13425283">
              <a:off x="15465597" y="4143080"/>
              <a:ext cx="1590287" cy="2606111"/>
            </a:xfrm>
            <a:prstGeom prst="cube">
              <a:avLst>
                <a:gd name="adj" fmla="val 88075"/>
              </a:avLst>
            </a:prstGeom>
            <a:solidFill>
              <a:srgbClr val="66779A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79" name="Cube 78">
              <a:extLst>
                <a:ext uri="{FF2B5EF4-FFF2-40B4-BE49-F238E27FC236}">
                  <a16:creationId xmlns:a16="http://schemas.microsoft.com/office/drawing/2014/main" xmlns="" id="{BBA4ECE4-64D1-4DF3-9F60-7D5937003021}"/>
                </a:ext>
              </a:extLst>
            </p:cNvPr>
            <p:cNvSpPr/>
            <p:nvPr/>
          </p:nvSpPr>
          <p:spPr>
            <a:xfrm rot="13425283">
              <a:off x="15713749" y="2939672"/>
              <a:ext cx="1090825" cy="1636569"/>
            </a:xfrm>
            <a:prstGeom prst="cube">
              <a:avLst>
                <a:gd name="adj" fmla="val 78640"/>
              </a:avLst>
            </a:prstGeom>
            <a:solidFill>
              <a:srgbClr val="DCBAE2">
                <a:alpha val="94902"/>
              </a:srgb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xmlns="" id="{97C9DD71-16C0-4E92-9F46-AF9D222FAD08}"/>
                </a:ext>
              </a:extLst>
            </p:cNvPr>
            <p:cNvSpPr txBox="1"/>
            <p:nvPr/>
          </p:nvSpPr>
          <p:spPr>
            <a:xfrm>
              <a:off x="12510241" y="1291727"/>
              <a:ext cx="926233" cy="603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3000" b="1" i="1" baseline="-25000" dirty="0">
                  <a:latin typeface="Calibri" charset="0"/>
                  <a:ea typeface="Calibri" charset="0"/>
                  <a:cs typeface="Calibri" charset="0"/>
                </a:rPr>
                <a:t>i</a:t>
              </a:r>
              <a:endParaRPr lang="en-US" sz="2666" b="1" i="1" baseline="-250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xmlns="" id="{5A162D58-CAC9-41B7-A22D-480BED8B68D1}"/>
                </a:ext>
              </a:extLst>
            </p:cNvPr>
            <p:cNvSpPr txBox="1"/>
            <p:nvPr/>
          </p:nvSpPr>
          <p:spPr>
            <a:xfrm>
              <a:off x="15767424" y="1301073"/>
              <a:ext cx="926233" cy="603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3000" b="1" i="1" baseline="-25000" dirty="0">
                  <a:latin typeface="Calibri" charset="0"/>
                  <a:ea typeface="Calibri" charset="0"/>
                  <a:cs typeface="Calibri" charset="0"/>
                </a:rPr>
                <a:t>i</a:t>
              </a:r>
              <a:endParaRPr lang="en-US" sz="2666" b="1" i="1" baseline="-250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82" name="Group 81">
              <a:extLst>
                <a:ext uri="{FF2B5EF4-FFF2-40B4-BE49-F238E27FC236}">
                  <a16:creationId xmlns:a16="http://schemas.microsoft.com/office/drawing/2014/main" xmlns="" id="{D40F90CA-BF61-4AE6-96E8-208EB0D2E87F}"/>
                </a:ext>
              </a:extLst>
            </p:cNvPr>
            <p:cNvGrpSpPr/>
            <p:nvPr/>
          </p:nvGrpSpPr>
          <p:grpSpPr>
            <a:xfrm>
              <a:off x="11827431" y="6930659"/>
              <a:ext cx="2194560" cy="1873317"/>
              <a:chOff x="11827431" y="6930659"/>
              <a:chExt cx="2194560" cy="1873317"/>
            </a:xfrm>
          </p:grpSpPr>
          <p:pic>
            <p:nvPicPr>
              <p:cNvPr id="100" name="Picture 99" descr="A car driving on a city street&#10;&#10;Description generated with very high confidence">
                <a:extLst>
                  <a:ext uri="{FF2B5EF4-FFF2-40B4-BE49-F238E27FC236}">
                    <a16:creationId xmlns:a16="http://schemas.microsoft.com/office/drawing/2014/main" xmlns="" id="{32CE4822-405B-48B0-9A66-71ED69B7A40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827431" y="6930659"/>
                <a:ext cx="2194560" cy="1280160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  <a:scene3d>
                <a:camera prst="orthographicFront">
                  <a:rot lat="2196000" lon="19878000" rev="20484000"/>
                </a:camera>
                <a:lightRig rig="threePt" dir="t"/>
              </a:scene3d>
            </p:spPr>
          </p:pic>
          <p:sp>
            <p:nvSpPr>
              <p:cNvPr id="101" name="TextBox 100">
                <a:extLst>
                  <a:ext uri="{FF2B5EF4-FFF2-40B4-BE49-F238E27FC236}">
                    <a16:creationId xmlns:a16="http://schemas.microsoft.com/office/drawing/2014/main" xmlns="" id="{6BFBA012-AA44-4363-A66A-7402B4947DB7}"/>
                  </a:ext>
                </a:extLst>
              </p:cNvPr>
              <p:cNvSpPr txBox="1"/>
              <p:nvPr/>
            </p:nvSpPr>
            <p:spPr>
              <a:xfrm>
                <a:off x="11938006" y="8139157"/>
                <a:ext cx="1634669" cy="6648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000" dirty="0">
                    <a:latin typeface="Calibri" charset="0"/>
                    <a:ea typeface="Calibri" charset="0"/>
                    <a:cs typeface="Calibri" charset="0"/>
                  </a:rPr>
                  <a:t>real</a:t>
                </a:r>
              </a:p>
            </p:txBody>
          </p:sp>
        </p:grpSp>
        <p:grpSp>
          <p:nvGrpSpPr>
            <p:cNvPr id="83" name="Group 82">
              <a:extLst>
                <a:ext uri="{FF2B5EF4-FFF2-40B4-BE49-F238E27FC236}">
                  <a16:creationId xmlns:a16="http://schemas.microsoft.com/office/drawing/2014/main" xmlns="" id="{D9A1E9F9-64E0-4C4C-8A35-A19ABF54D43E}"/>
                </a:ext>
              </a:extLst>
            </p:cNvPr>
            <p:cNvGrpSpPr/>
            <p:nvPr/>
          </p:nvGrpSpPr>
          <p:grpSpPr>
            <a:xfrm>
              <a:off x="14674060" y="6937566"/>
              <a:ext cx="2919080" cy="1846632"/>
              <a:chOff x="14674060" y="6937566"/>
              <a:chExt cx="2919080" cy="1846632"/>
            </a:xfrm>
          </p:grpSpPr>
          <p:pic>
            <p:nvPicPr>
              <p:cNvPr id="98" name="Picture 97">
                <a:extLst>
                  <a:ext uri="{FF2B5EF4-FFF2-40B4-BE49-F238E27FC236}">
                    <a16:creationId xmlns:a16="http://schemas.microsoft.com/office/drawing/2014/main" xmlns="" id="{C742FF7C-E9DB-4631-92D7-7715F23430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101812" y="6937566"/>
                <a:ext cx="2194560" cy="1280160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  <a:scene3d>
                <a:camera prst="orthographicFront">
                  <a:rot lat="2198130" lon="19879737" rev="20481306"/>
                </a:camera>
                <a:lightRig rig="threePt" dir="t"/>
              </a:scene3d>
            </p:spPr>
          </p:pic>
          <p:sp>
            <p:nvSpPr>
              <p:cNvPr id="99" name="TextBox 98">
                <a:extLst>
                  <a:ext uri="{FF2B5EF4-FFF2-40B4-BE49-F238E27FC236}">
                    <a16:creationId xmlns:a16="http://schemas.microsoft.com/office/drawing/2014/main" xmlns="" id="{6261A69D-C882-4E09-9C13-BE4758D8709C}"/>
                  </a:ext>
                </a:extLst>
              </p:cNvPr>
              <p:cNvSpPr txBox="1"/>
              <p:nvPr/>
            </p:nvSpPr>
            <p:spPr>
              <a:xfrm>
                <a:off x="14674060" y="8119379"/>
                <a:ext cx="2919080" cy="6648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000" dirty="0">
                    <a:latin typeface="Calibri" charset="0"/>
                    <a:ea typeface="Calibri" charset="0"/>
                    <a:cs typeface="Calibri" charset="0"/>
                  </a:rPr>
                  <a:t>synthesized</a:t>
                </a:r>
              </a:p>
            </p:txBody>
          </p:sp>
        </p:grpSp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xmlns="" id="{1DC70CE0-C214-42D6-81F0-FF5F5D199471}"/>
                </a:ext>
              </a:extLst>
            </p:cNvPr>
            <p:cNvSpPr txBox="1"/>
            <p:nvPr/>
          </p:nvSpPr>
          <p:spPr>
            <a:xfrm>
              <a:off x="13942679" y="5176450"/>
              <a:ext cx="1332568" cy="541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333" i="1" dirty="0">
                  <a:latin typeface="Calibri" charset="0"/>
                  <a:ea typeface="Calibri" charset="0"/>
                  <a:cs typeface="Calibri" charset="0"/>
                </a:rPr>
                <a:t>match</a:t>
              </a:r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xmlns="" id="{96630C24-A600-4C94-A450-B7A0B3A4BC9B}"/>
                </a:ext>
              </a:extLst>
            </p:cNvPr>
            <p:cNvSpPr txBox="1"/>
            <p:nvPr/>
          </p:nvSpPr>
          <p:spPr>
            <a:xfrm>
              <a:off x="13996250" y="3449486"/>
              <a:ext cx="1332568" cy="541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333" i="1" dirty="0">
                  <a:latin typeface="Calibri" charset="0"/>
                  <a:ea typeface="Calibri" charset="0"/>
                  <a:cs typeface="Calibri" charset="0"/>
                </a:rPr>
                <a:t>match</a:t>
              </a:r>
            </a:p>
          </p:txBody>
        </p:sp>
        <p:sp>
          <p:nvSpPr>
            <p:cNvPr id="86" name="Arrow: Right 85">
              <a:extLst>
                <a:ext uri="{FF2B5EF4-FFF2-40B4-BE49-F238E27FC236}">
                  <a16:creationId xmlns:a16="http://schemas.microsoft.com/office/drawing/2014/main" xmlns="" id="{5BC3AE08-CB52-40AD-ACF8-02E302890286}"/>
                </a:ext>
              </a:extLst>
            </p:cNvPr>
            <p:cNvSpPr/>
            <p:nvPr/>
          </p:nvSpPr>
          <p:spPr>
            <a:xfrm>
              <a:off x="13436475" y="3646108"/>
              <a:ext cx="600934" cy="187988"/>
            </a:xfrm>
            <a:prstGeom prst="rightArrow">
              <a:avLst/>
            </a:prstGeom>
            <a:solidFill>
              <a:srgbClr val="9009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xmlns="" id="{DB21E3B8-542C-4B2F-9460-536CA5C4A2D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744325" y="2409534"/>
              <a:ext cx="934411" cy="564385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xmlns="" id="{37D8CC30-CCD5-40D4-9222-CE09DD49D3F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011400" y="2426954"/>
              <a:ext cx="928698" cy="562643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Arrow: Right 88">
              <a:extLst>
                <a:ext uri="{FF2B5EF4-FFF2-40B4-BE49-F238E27FC236}">
                  <a16:creationId xmlns:a16="http://schemas.microsoft.com/office/drawing/2014/main" xmlns="" id="{F3D99D34-1FDD-410D-A02C-30304098729B}"/>
                </a:ext>
              </a:extLst>
            </p:cNvPr>
            <p:cNvSpPr/>
            <p:nvPr/>
          </p:nvSpPr>
          <p:spPr>
            <a:xfrm>
              <a:off x="13578984" y="5325809"/>
              <a:ext cx="471563" cy="240878"/>
            </a:xfrm>
            <a:prstGeom prst="rightArrow">
              <a:avLst/>
            </a:prstGeom>
            <a:solidFill>
              <a:srgbClr val="1F4E7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xmlns="" id="{B230B0ED-7B4C-4DAB-AE80-649190D87071}"/>
                </a:ext>
              </a:extLst>
            </p:cNvPr>
            <p:cNvGrpSpPr/>
            <p:nvPr/>
          </p:nvGrpSpPr>
          <p:grpSpPr>
            <a:xfrm>
              <a:off x="14289267" y="1983290"/>
              <a:ext cx="1685503" cy="541628"/>
              <a:chOff x="14289267" y="1983290"/>
              <a:chExt cx="1685503" cy="541628"/>
            </a:xfrm>
          </p:grpSpPr>
          <p:sp>
            <p:nvSpPr>
              <p:cNvPr id="96" name="TextBox 95">
                <a:extLst>
                  <a:ext uri="{FF2B5EF4-FFF2-40B4-BE49-F238E27FC236}">
                    <a16:creationId xmlns:a16="http://schemas.microsoft.com/office/drawing/2014/main" xmlns="" id="{11228C33-406E-450C-9FDB-5E19DC521F55}"/>
                  </a:ext>
                </a:extLst>
              </p:cNvPr>
              <p:cNvSpPr txBox="1"/>
              <p:nvPr/>
            </p:nvSpPr>
            <p:spPr>
              <a:xfrm>
                <a:off x="14289267" y="1983290"/>
                <a:ext cx="1341313" cy="5416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TW" sz="2333" i="1" dirty="0">
                    <a:latin typeface="Calibri" charset="0"/>
                    <a:ea typeface="Calibri" charset="0"/>
                    <a:cs typeface="Calibri" charset="0"/>
                  </a:rPr>
                  <a:t>real</a:t>
                </a:r>
                <a:endParaRPr lang="en-US" sz="3000" i="1" dirty="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97" name="Arrow: Right 96">
                <a:extLst>
                  <a:ext uri="{FF2B5EF4-FFF2-40B4-BE49-F238E27FC236}">
                    <a16:creationId xmlns:a16="http://schemas.microsoft.com/office/drawing/2014/main" xmlns="" id="{7C073684-80FF-4DA6-AF96-76FADA18E0B2}"/>
                  </a:ext>
                </a:extLst>
              </p:cNvPr>
              <p:cNvSpPr/>
              <p:nvPr/>
            </p:nvSpPr>
            <p:spPr>
              <a:xfrm flipH="1" flipV="1">
                <a:off x="15359297" y="2175943"/>
                <a:ext cx="615473" cy="176771"/>
              </a:xfrm>
              <a:prstGeom prst="rightArrow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p:grp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xmlns="" id="{DEDBD58B-7C17-4F93-A7E6-BBD49E2746CC}"/>
                </a:ext>
              </a:extLst>
            </p:cNvPr>
            <p:cNvCxnSpPr>
              <a:cxnSpLocks/>
              <a:endCxn id="93" idx="1"/>
            </p:cNvCxnSpPr>
            <p:nvPr/>
          </p:nvCxnSpPr>
          <p:spPr>
            <a:xfrm flipH="1" flipV="1">
              <a:off x="16326130" y="2386868"/>
              <a:ext cx="688241" cy="5613536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xmlns="" id="{75D4610B-7126-486B-A401-BBB5F1E8B02B}"/>
                </a:ext>
              </a:extLst>
            </p:cNvPr>
            <p:cNvCxnSpPr>
              <a:cxnSpLocks/>
              <a:endCxn id="93" idx="4"/>
            </p:cNvCxnSpPr>
            <p:nvPr/>
          </p:nvCxnSpPr>
          <p:spPr>
            <a:xfrm flipH="1" flipV="1">
              <a:off x="16418754" y="2253672"/>
              <a:ext cx="934462" cy="479583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3" name="Cube 92">
              <a:extLst>
                <a:ext uri="{FF2B5EF4-FFF2-40B4-BE49-F238E27FC236}">
                  <a16:creationId xmlns:a16="http://schemas.microsoft.com/office/drawing/2014/main" xmlns="" id="{21292D6F-6851-4B51-957C-8C8D1E670ED7}"/>
                </a:ext>
              </a:extLst>
            </p:cNvPr>
            <p:cNvSpPr/>
            <p:nvPr/>
          </p:nvSpPr>
          <p:spPr>
            <a:xfrm rot="13425283">
              <a:off x="15962253" y="1930352"/>
              <a:ext cx="422854" cy="692959"/>
            </a:xfrm>
            <a:prstGeom prst="cube">
              <a:avLst>
                <a:gd name="adj" fmla="val 88075"/>
              </a:avLst>
            </a:prstGeom>
            <a:solidFill>
              <a:schemeClr val="tx1">
                <a:lumMod val="75000"/>
                <a:lumOff val="25000"/>
                <a:alpha val="95000"/>
              </a:schemeClr>
            </a:solidFill>
            <a:scene3d>
              <a:camera prst="orthographicFront">
                <a:rot lat="18600000" lon="20022000" rev="15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xmlns="" id="{05F10CFD-AB02-4F43-9A4B-C3ED322E8D4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3059494" y="2393862"/>
              <a:ext cx="696688" cy="562396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xmlns="" id="{3566E018-65E0-4B23-BFE0-72159556F21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3152118" y="2260666"/>
              <a:ext cx="934462" cy="4795834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2" name="Rectangle 101">
            <a:extLst>
              <a:ext uri="{FF2B5EF4-FFF2-40B4-BE49-F238E27FC236}">
                <a16:creationId xmlns:a16="http://schemas.microsoft.com/office/drawing/2014/main" xmlns="" id="{7DB0D012-2457-4FC5-AA43-71FD7DA27DE6}"/>
              </a:ext>
            </a:extLst>
          </p:cNvPr>
          <p:cNvSpPr/>
          <p:nvPr/>
        </p:nvSpPr>
        <p:spPr>
          <a:xfrm>
            <a:off x="9604546" y="657052"/>
            <a:ext cx="5001683" cy="7122354"/>
          </a:xfrm>
          <a:prstGeom prst="rect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xmlns="" id="{2CF7B646-1C35-49C0-9A3B-7E78A5A08DB1}"/>
              </a:ext>
            </a:extLst>
          </p:cNvPr>
          <p:cNvSpPr/>
          <p:nvPr/>
        </p:nvSpPr>
        <p:spPr>
          <a:xfrm>
            <a:off x="10632898" y="-4698"/>
            <a:ext cx="3716192" cy="654300"/>
          </a:xfrm>
          <a:prstGeom prst="rect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xmlns="" id="{F697B22A-669A-41F2-B6F6-08D7E8262AEA}"/>
              </a:ext>
            </a:extLst>
          </p:cNvPr>
          <p:cNvSpPr/>
          <p:nvPr/>
        </p:nvSpPr>
        <p:spPr>
          <a:xfrm>
            <a:off x="257991" y="109781"/>
            <a:ext cx="4774582" cy="654300"/>
          </a:xfrm>
          <a:prstGeom prst="rect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251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xmlns="" id="{9A118B75-D2E3-42F2-A78D-DBED7766CB5B}"/>
              </a:ext>
            </a:extLst>
          </p:cNvPr>
          <p:cNvCxnSpPr>
            <a:cxnSpLocks/>
          </p:cNvCxnSpPr>
          <p:nvPr/>
        </p:nvCxnSpPr>
        <p:spPr>
          <a:xfrm flipV="1">
            <a:off x="10069634" y="1813228"/>
            <a:ext cx="558251" cy="4061171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xmlns="" id="{E9C5B095-7CE8-418F-86DD-24D2F252AF19}"/>
              </a:ext>
            </a:extLst>
          </p:cNvPr>
          <p:cNvCxnSpPr>
            <a:cxnSpLocks/>
          </p:cNvCxnSpPr>
          <p:nvPr/>
        </p:nvCxnSpPr>
        <p:spPr>
          <a:xfrm flipV="1">
            <a:off x="12799371" y="1813228"/>
            <a:ext cx="558251" cy="4061171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Arrow: Right 3">
            <a:extLst>
              <a:ext uri="{FF2B5EF4-FFF2-40B4-BE49-F238E27FC236}">
                <a16:creationId xmlns:a16="http://schemas.microsoft.com/office/drawing/2014/main" xmlns="" id="{D19E54AA-9AA8-4FE6-8927-E7550970D590}"/>
              </a:ext>
            </a:extLst>
          </p:cNvPr>
          <p:cNvSpPr/>
          <p:nvPr/>
        </p:nvSpPr>
        <p:spPr>
          <a:xfrm flipH="1">
            <a:off x="12678042" y="3038324"/>
            <a:ext cx="606346" cy="166618"/>
          </a:xfrm>
          <a:prstGeom prst="rightArrow">
            <a:avLst/>
          </a:prstGeom>
          <a:solidFill>
            <a:srgbClr val="900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xmlns="" id="{9CC570AF-B825-445E-8706-D5D3FB7BD17C}"/>
              </a:ext>
            </a:extLst>
          </p:cNvPr>
          <p:cNvSpPr/>
          <p:nvPr/>
        </p:nvSpPr>
        <p:spPr>
          <a:xfrm flipH="1">
            <a:off x="12625492" y="4438033"/>
            <a:ext cx="350060" cy="198294"/>
          </a:xfrm>
          <a:prstGeom prst="rightArrow">
            <a:avLst/>
          </a:prstGeom>
          <a:solidFill>
            <a:srgbClr val="1F4E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FF1E723A-718D-415C-9383-4ED25CAAA1BE}"/>
              </a:ext>
            </a:extLst>
          </p:cNvPr>
          <p:cNvGrpSpPr/>
          <p:nvPr/>
        </p:nvGrpSpPr>
        <p:grpSpPr>
          <a:xfrm>
            <a:off x="5968762" y="1395818"/>
            <a:ext cx="3557628" cy="953140"/>
            <a:chOff x="8141278" y="9648536"/>
            <a:chExt cx="3385338" cy="1824383"/>
          </a:xfrm>
        </p:grpSpPr>
        <p:sp>
          <p:nvSpPr>
            <p:cNvPr id="7" name="Arrow: Bent 6">
              <a:extLst>
                <a:ext uri="{FF2B5EF4-FFF2-40B4-BE49-F238E27FC236}">
                  <a16:creationId xmlns:a16="http://schemas.microsoft.com/office/drawing/2014/main" xmlns="" id="{0373CAF7-D190-45DC-88B5-F8B687FEA554}"/>
                </a:ext>
              </a:extLst>
            </p:cNvPr>
            <p:cNvSpPr/>
            <p:nvPr/>
          </p:nvSpPr>
          <p:spPr>
            <a:xfrm>
              <a:off x="10084787" y="10021378"/>
              <a:ext cx="879043" cy="1451541"/>
            </a:xfrm>
            <a:prstGeom prst="bentArrow">
              <a:avLst>
                <a:gd name="adj1" fmla="val 1060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8" name="Arrow: Bent 7">
              <a:extLst>
                <a:ext uri="{FF2B5EF4-FFF2-40B4-BE49-F238E27FC236}">
                  <a16:creationId xmlns:a16="http://schemas.microsoft.com/office/drawing/2014/main" xmlns="" id="{A5E84B22-2040-430B-B6F9-CA18B058A2D5}"/>
                </a:ext>
              </a:extLst>
            </p:cNvPr>
            <p:cNvSpPr/>
            <p:nvPr/>
          </p:nvSpPr>
          <p:spPr>
            <a:xfrm>
              <a:off x="8141278" y="9927896"/>
              <a:ext cx="2836914" cy="1451541"/>
            </a:xfrm>
            <a:prstGeom prst="bentArrow">
              <a:avLst>
                <a:gd name="adj1" fmla="val 10135"/>
                <a:gd name="adj2" fmla="val 14200"/>
                <a:gd name="adj3" fmla="val 17042"/>
                <a:gd name="adj4" fmla="val 4375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xmlns="" id="{4F11D143-5BA8-4A8D-81AA-4252333746DB}"/>
                </a:ext>
              </a:extLst>
            </p:cNvPr>
            <p:cNvSpPr txBox="1"/>
            <p:nvPr/>
          </p:nvSpPr>
          <p:spPr>
            <a:xfrm>
              <a:off x="10916455" y="9648536"/>
              <a:ext cx="610161" cy="9619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2666" i="1" baseline="-25000" dirty="0">
                  <a:latin typeface="Calibri" charset="0"/>
                  <a:ea typeface="Calibri" charset="0"/>
                  <a:cs typeface="Calibri" charset="0"/>
                </a:rPr>
                <a:t>3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0D6FF901-5FAD-4223-837C-D4226103A878}"/>
              </a:ext>
            </a:extLst>
          </p:cNvPr>
          <p:cNvGrpSpPr/>
          <p:nvPr/>
        </p:nvGrpSpPr>
        <p:grpSpPr>
          <a:xfrm>
            <a:off x="5825139" y="3262491"/>
            <a:ext cx="3523384" cy="1382540"/>
            <a:chOff x="8141278" y="9698661"/>
            <a:chExt cx="3352752" cy="1688441"/>
          </a:xfrm>
        </p:grpSpPr>
        <p:sp>
          <p:nvSpPr>
            <p:cNvPr id="11" name="Arrow: Bent 10">
              <a:extLst>
                <a:ext uri="{FF2B5EF4-FFF2-40B4-BE49-F238E27FC236}">
                  <a16:creationId xmlns:a16="http://schemas.microsoft.com/office/drawing/2014/main" xmlns="" id="{FE278709-8624-4760-BCCF-90469DB23BDE}"/>
                </a:ext>
              </a:extLst>
            </p:cNvPr>
            <p:cNvSpPr/>
            <p:nvPr/>
          </p:nvSpPr>
          <p:spPr>
            <a:xfrm>
              <a:off x="10060617" y="9935560"/>
              <a:ext cx="879043" cy="1451542"/>
            </a:xfrm>
            <a:prstGeom prst="bentArrow">
              <a:avLst>
                <a:gd name="adj1" fmla="val 1166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2" name="Arrow: Bent 11">
              <a:extLst>
                <a:ext uri="{FF2B5EF4-FFF2-40B4-BE49-F238E27FC236}">
                  <a16:creationId xmlns:a16="http://schemas.microsoft.com/office/drawing/2014/main" xmlns="" id="{C2F005EB-3D29-47EE-BAA0-3002C4495DF1}"/>
                </a:ext>
              </a:extLst>
            </p:cNvPr>
            <p:cNvSpPr/>
            <p:nvPr/>
          </p:nvSpPr>
          <p:spPr>
            <a:xfrm>
              <a:off x="8141278" y="9839216"/>
              <a:ext cx="2836914" cy="1540222"/>
            </a:xfrm>
            <a:prstGeom prst="bentArrow">
              <a:avLst>
                <a:gd name="adj1" fmla="val 7755"/>
                <a:gd name="adj2" fmla="val 10569"/>
                <a:gd name="adj3" fmla="val 17116"/>
                <a:gd name="adj4" fmla="val 4375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xmlns="" id="{9BAD32A3-A3E5-470C-BAD0-263C92512564}"/>
                </a:ext>
              </a:extLst>
            </p:cNvPr>
            <p:cNvSpPr txBox="1"/>
            <p:nvPr/>
          </p:nvSpPr>
          <p:spPr>
            <a:xfrm>
              <a:off x="10883869" y="9698661"/>
              <a:ext cx="610161" cy="613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6" i="1" dirty="0">
                  <a:latin typeface="Calibri" charset="0"/>
                  <a:ea typeface="Calibri" charset="0"/>
                  <a:cs typeface="Calibri" charset="0"/>
                </a:rPr>
                <a:t>D</a:t>
              </a:r>
              <a:r>
                <a:rPr lang="en-US" sz="2666" i="1" baseline="-25000" dirty="0">
                  <a:latin typeface="Calibri" charset="0"/>
                  <a:ea typeface="Calibri" charset="0"/>
                  <a:cs typeface="Calibri" charset="0"/>
                </a:rPr>
                <a:t>2</a:t>
              </a:r>
            </a:p>
          </p:txBody>
        </p:sp>
      </p:grpSp>
      <p:sp>
        <p:nvSpPr>
          <p:cNvPr id="14" name="Cube 13">
            <a:extLst>
              <a:ext uri="{FF2B5EF4-FFF2-40B4-BE49-F238E27FC236}">
                <a16:creationId xmlns:a16="http://schemas.microsoft.com/office/drawing/2014/main" xmlns="" id="{520BCFA7-68A4-45EA-B841-10E03B89FC1F}"/>
              </a:ext>
            </a:extLst>
          </p:cNvPr>
          <p:cNvSpPr/>
          <p:nvPr/>
        </p:nvSpPr>
        <p:spPr>
          <a:xfrm>
            <a:off x="2253077" y="4275655"/>
            <a:ext cx="549130" cy="495438"/>
          </a:xfrm>
          <a:prstGeom prst="cube">
            <a:avLst>
              <a:gd name="adj" fmla="val 40392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C80FB08B-FCB4-4CDA-BE33-FA7F4D6406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5817">
            <a:off x="2009584" y="5840500"/>
            <a:ext cx="1027166" cy="802055"/>
          </a:xfrm>
          <a:prstGeom prst="rect">
            <a:avLst/>
          </a:prstGeom>
          <a:scene3d>
            <a:camera prst="orthographicFront">
              <a:rot lat="19499998" lon="3600000" rev="0"/>
            </a:camera>
            <a:lightRig rig="threePt" dir="t"/>
          </a:scene3d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76178BB0-6083-4815-85CF-292847D297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67627">
            <a:off x="1536616" y="6991895"/>
            <a:ext cx="1798421" cy="1083078"/>
          </a:xfrm>
          <a:prstGeom prst="rect">
            <a:avLst/>
          </a:prstGeom>
          <a:scene3d>
            <a:camera prst="orthographicFront">
              <a:rot lat="19499998" lon="3600000" rev="0"/>
            </a:camera>
            <a:lightRig rig="threePt" dir="t"/>
          </a:scene3d>
        </p:spPr>
      </p:pic>
      <p:sp>
        <p:nvSpPr>
          <p:cNvPr id="17" name="Cube 16">
            <a:extLst>
              <a:ext uri="{FF2B5EF4-FFF2-40B4-BE49-F238E27FC236}">
                <a16:creationId xmlns:a16="http://schemas.microsoft.com/office/drawing/2014/main" xmlns="" id="{8A1BC9B4-C842-42CA-9E4D-D934CF38E24F}"/>
              </a:ext>
            </a:extLst>
          </p:cNvPr>
          <p:cNvSpPr/>
          <p:nvPr/>
        </p:nvSpPr>
        <p:spPr>
          <a:xfrm rot="13465004">
            <a:off x="2041936" y="6440777"/>
            <a:ext cx="948480" cy="1702351"/>
          </a:xfrm>
          <a:prstGeom prst="cube">
            <a:avLst>
              <a:gd name="adj" fmla="val 88075"/>
            </a:avLst>
          </a:prstGeom>
          <a:solidFill>
            <a:srgbClr val="92D050">
              <a:alpha val="9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8" name="Cube 17">
            <a:extLst>
              <a:ext uri="{FF2B5EF4-FFF2-40B4-BE49-F238E27FC236}">
                <a16:creationId xmlns:a16="http://schemas.microsoft.com/office/drawing/2014/main" xmlns="" id="{EFF58EE1-A546-4F40-9909-385A633208ED}"/>
              </a:ext>
            </a:extLst>
          </p:cNvPr>
          <p:cNvSpPr/>
          <p:nvPr/>
        </p:nvSpPr>
        <p:spPr>
          <a:xfrm>
            <a:off x="1928812" y="5672202"/>
            <a:ext cx="1157174" cy="571500"/>
          </a:xfrm>
          <a:prstGeom prst="cube">
            <a:avLst>
              <a:gd name="adj" fmla="val 7041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9" name="Cube 18">
            <a:extLst>
              <a:ext uri="{FF2B5EF4-FFF2-40B4-BE49-F238E27FC236}">
                <a16:creationId xmlns:a16="http://schemas.microsoft.com/office/drawing/2014/main" xmlns="" id="{C8A2F947-12FF-4A75-B137-AA606E50196D}"/>
              </a:ext>
            </a:extLst>
          </p:cNvPr>
          <p:cNvSpPr/>
          <p:nvPr/>
        </p:nvSpPr>
        <p:spPr>
          <a:xfrm>
            <a:off x="2243417" y="5378961"/>
            <a:ext cx="549130" cy="495438"/>
          </a:xfrm>
          <a:prstGeom prst="cube">
            <a:avLst>
              <a:gd name="adj" fmla="val 43154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8E7C08A6-1EF4-4D61-BE4C-A230A003E827}"/>
              </a:ext>
            </a:extLst>
          </p:cNvPr>
          <p:cNvSpPr txBox="1"/>
          <p:nvPr/>
        </p:nvSpPr>
        <p:spPr>
          <a:xfrm rot="5400000">
            <a:off x="2394695" y="4764317"/>
            <a:ext cx="39873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dirty="0">
                <a:latin typeface="Calibri" charset="0"/>
                <a:ea typeface="Calibri" charset="0"/>
                <a:cs typeface="Calibri" charset="0"/>
              </a:rPr>
              <a:t>...</a:t>
            </a:r>
          </a:p>
        </p:txBody>
      </p:sp>
      <p:sp>
        <p:nvSpPr>
          <p:cNvPr id="21" name="Cube 20">
            <a:extLst>
              <a:ext uri="{FF2B5EF4-FFF2-40B4-BE49-F238E27FC236}">
                <a16:creationId xmlns:a16="http://schemas.microsoft.com/office/drawing/2014/main" xmlns="" id="{330181DC-0ABF-4AFD-8A9A-811753A0FBB2}"/>
              </a:ext>
            </a:extLst>
          </p:cNvPr>
          <p:cNvSpPr/>
          <p:nvPr/>
        </p:nvSpPr>
        <p:spPr>
          <a:xfrm rot="13511356">
            <a:off x="2234954" y="535279"/>
            <a:ext cx="948480" cy="1702351"/>
          </a:xfrm>
          <a:prstGeom prst="cube">
            <a:avLst>
              <a:gd name="adj" fmla="val 88075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8039F64E-5ADD-4543-A670-EE083A52A0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4379">
            <a:off x="1860282" y="518126"/>
            <a:ext cx="1734844" cy="1171516"/>
          </a:xfrm>
          <a:prstGeom prst="rect">
            <a:avLst/>
          </a:prstGeom>
          <a:scene3d>
            <a:camera prst="orthographicFront">
              <a:rot lat="19500000" lon="3600000" rev="0"/>
            </a:camera>
            <a:lightRig rig="threePt" dir="t"/>
          </a:scene3d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xmlns="" id="{650636B3-00BC-4E15-85B7-784DC8C9DA4D}"/>
              </a:ext>
            </a:extLst>
          </p:cNvPr>
          <p:cNvGrpSpPr/>
          <p:nvPr/>
        </p:nvGrpSpPr>
        <p:grpSpPr>
          <a:xfrm>
            <a:off x="2869146" y="4299109"/>
            <a:ext cx="1219212" cy="1336744"/>
            <a:chOff x="3442644" y="5159098"/>
            <a:chExt cx="1463102" cy="1604146"/>
          </a:xfrm>
        </p:grpSpPr>
        <p:sp>
          <p:nvSpPr>
            <p:cNvPr id="24" name="Right Brace 23">
              <a:extLst>
                <a:ext uri="{FF2B5EF4-FFF2-40B4-BE49-F238E27FC236}">
                  <a16:creationId xmlns:a16="http://schemas.microsoft.com/office/drawing/2014/main" xmlns="" id="{712A4882-AAEB-424E-B71D-C26B3601DE98}"/>
                </a:ext>
              </a:extLst>
            </p:cNvPr>
            <p:cNvSpPr/>
            <p:nvPr/>
          </p:nvSpPr>
          <p:spPr>
            <a:xfrm rot="10800000" flipH="1">
              <a:off x="3442644" y="5159098"/>
              <a:ext cx="156919" cy="1604146"/>
            </a:xfrm>
            <a:prstGeom prst="rightBrace">
              <a:avLst>
                <a:gd name="adj1" fmla="val 81838"/>
                <a:gd name="adj2" fmla="val 51769"/>
              </a:avLst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xmlns="" id="{B4BAA8E9-E489-45AA-BB00-A594C3B73064}"/>
                </a:ext>
              </a:extLst>
            </p:cNvPr>
            <p:cNvSpPr txBox="1"/>
            <p:nvPr/>
          </p:nvSpPr>
          <p:spPr>
            <a:xfrm>
              <a:off x="3649188" y="5614369"/>
              <a:ext cx="1256558" cy="7265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67" dirty="0">
                  <a:latin typeface="Calibri" charset="0"/>
                  <a:ea typeface="Calibri" charset="0"/>
                  <a:cs typeface="Calibri" charset="0"/>
                </a:rPr>
                <a:t>Residual blocks</a:t>
              </a:r>
            </a:p>
          </p:txBody>
        </p:sp>
      </p:grpSp>
      <p:sp>
        <p:nvSpPr>
          <p:cNvPr id="26" name="Arrow: Up 25">
            <a:extLst>
              <a:ext uri="{FF2B5EF4-FFF2-40B4-BE49-F238E27FC236}">
                <a16:creationId xmlns:a16="http://schemas.microsoft.com/office/drawing/2014/main" xmlns="" id="{E32247AB-C491-4C0C-BB29-349ABA97B471}"/>
              </a:ext>
            </a:extLst>
          </p:cNvPr>
          <p:cNvSpPr/>
          <p:nvPr/>
        </p:nvSpPr>
        <p:spPr>
          <a:xfrm rot="16200000">
            <a:off x="1680345" y="3977111"/>
            <a:ext cx="78258" cy="403975"/>
          </a:xfrm>
          <a:prstGeom prst="upArrow">
            <a:avLst>
              <a:gd name="adj1" fmla="val 50000"/>
              <a:gd name="adj2" fmla="val 7554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xmlns="" id="{9161D422-424D-4514-A491-623B2458F607}"/>
              </a:ext>
            </a:extLst>
          </p:cNvPr>
          <p:cNvGrpSpPr/>
          <p:nvPr/>
        </p:nvGrpSpPr>
        <p:grpSpPr>
          <a:xfrm>
            <a:off x="1365706" y="2872061"/>
            <a:ext cx="1025173" cy="3984198"/>
            <a:chOff x="1638458" y="3446583"/>
            <a:chExt cx="1230248" cy="4781192"/>
          </a:xfrm>
        </p:grpSpPr>
        <p:sp>
          <p:nvSpPr>
            <p:cNvPr id="28" name="Arrow: U-Turn 27">
              <a:extLst>
                <a:ext uri="{FF2B5EF4-FFF2-40B4-BE49-F238E27FC236}">
                  <a16:creationId xmlns:a16="http://schemas.microsoft.com/office/drawing/2014/main" xmlns="" id="{325C6850-90E2-4C55-81AD-63FAA81AB2F5}"/>
                </a:ext>
              </a:extLst>
            </p:cNvPr>
            <p:cNvSpPr/>
            <p:nvPr/>
          </p:nvSpPr>
          <p:spPr>
            <a:xfrm rot="16200000">
              <a:off x="-107600" y="5251469"/>
              <a:ext cx="4781192" cy="1171420"/>
            </a:xfrm>
            <a:prstGeom prst="uturnArrow">
              <a:avLst>
                <a:gd name="adj1" fmla="val 4753"/>
                <a:gd name="adj2" fmla="val 8617"/>
                <a:gd name="adj3" fmla="val 11409"/>
                <a:gd name="adj4" fmla="val 43750"/>
                <a:gd name="adj5" fmla="val 44732"/>
              </a:avLst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 dirty="0"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xmlns="" id="{F2E1BC0B-B7D8-41CC-9F6C-CD02BDE2E804}"/>
                </a:ext>
              </a:extLst>
            </p:cNvPr>
            <p:cNvGrpSpPr/>
            <p:nvPr/>
          </p:nvGrpSpPr>
          <p:grpSpPr>
            <a:xfrm rot="16200000">
              <a:off x="1627615" y="4946914"/>
              <a:ext cx="197627" cy="175941"/>
              <a:chOff x="4199467" y="812800"/>
              <a:chExt cx="448731" cy="423333"/>
            </a:xfrm>
            <a:solidFill>
              <a:schemeClr val="bg1"/>
            </a:solidFill>
          </p:grpSpPr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xmlns="" id="{91F985E6-9910-49EB-B1CD-670297CD369F}"/>
                  </a:ext>
                </a:extLst>
              </p:cNvPr>
              <p:cNvSpPr/>
              <p:nvPr/>
            </p:nvSpPr>
            <p:spPr>
              <a:xfrm>
                <a:off x="4199467" y="812800"/>
                <a:ext cx="448731" cy="423333"/>
              </a:xfrm>
              <a:prstGeom prst="ellips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xmlns="" id="{08AA35A8-19EC-41A3-9284-9C8F90931DC9}"/>
                  </a:ext>
                </a:extLst>
              </p:cNvPr>
              <p:cNvCxnSpPr>
                <a:stCxn id="30" idx="0"/>
                <a:endCxn id="30" idx="4"/>
              </p:cNvCxnSpPr>
              <p:nvPr/>
            </p:nvCxnSpPr>
            <p:spPr>
              <a:xfrm>
                <a:off x="4423833" y="812800"/>
                <a:ext cx="0" cy="423333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xmlns="" id="{451A3CAD-C05E-4C7E-B5D6-CA73B37448BA}"/>
                  </a:ext>
                </a:extLst>
              </p:cNvPr>
              <p:cNvCxnSpPr>
                <a:cxnSpLocks/>
                <a:stCxn id="30" idx="2"/>
                <a:endCxn id="30" idx="6"/>
              </p:cNvCxnSpPr>
              <p:nvPr/>
            </p:nvCxnSpPr>
            <p:spPr>
              <a:xfrm>
                <a:off x="4199467" y="1024467"/>
                <a:ext cx="448731" cy="0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xmlns="" id="{5FC9262C-8C31-49A3-8D3E-7D6769827D36}"/>
              </a:ext>
            </a:extLst>
          </p:cNvPr>
          <p:cNvGrpSpPr/>
          <p:nvPr/>
        </p:nvGrpSpPr>
        <p:grpSpPr>
          <a:xfrm>
            <a:off x="3121776" y="1823409"/>
            <a:ext cx="1416989" cy="990568"/>
            <a:chOff x="3745810" y="2188161"/>
            <a:chExt cx="1700441" cy="1188720"/>
          </a:xfrm>
        </p:grpSpPr>
        <p:sp>
          <p:nvSpPr>
            <p:cNvPr id="34" name="Right Brace 33">
              <a:extLst>
                <a:ext uri="{FF2B5EF4-FFF2-40B4-BE49-F238E27FC236}">
                  <a16:creationId xmlns:a16="http://schemas.microsoft.com/office/drawing/2014/main" xmlns="" id="{5FA5DA7E-0F6D-4EB4-8A98-86C4B27D1FBA}"/>
                </a:ext>
              </a:extLst>
            </p:cNvPr>
            <p:cNvSpPr/>
            <p:nvPr/>
          </p:nvSpPr>
          <p:spPr>
            <a:xfrm rot="10800000" flipH="1">
              <a:off x="3745810" y="2188161"/>
              <a:ext cx="159000" cy="1188720"/>
            </a:xfrm>
            <a:prstGeom prst="rightBrace">
              <a:avLst>
                <a:gd name="adj1" fmla="val 81838"/>
                <a:gd name="adj2" fmla="val 51769"/>
              </a:avLst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xmlns="" id="{566FC63E-3920-43AA-8CF6-2FC91F2066DF}"/>
                </a:ext>
              </a:extLst>
            </p:cNvPr>
            <p:cNvSpPr txBox="1"/>
            <p:nvPr/>
          </p:nvSpPr>
          <p:spPr>
            <a:xfrm>
              <a:off x="3993049" y="2449865"/>
              <a:ext cx="1453202" cy="7265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67" dirty="0">
                  <a:latin typeface="Calibri" charset="0"/>
                  <a:ea typeface="Calibri" charset="0"/>
                  <a:cs typeface="Calibri" charset="0"/>
                </a:rPr>
                <a:t>Residual blocks</a:t>
              </a:r>
            </a:p>
          </p:txBody>
        </p: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256CEE56-3C52-4C00-9A00-A42D756C0E03}"/>
              </a:ext>
            </a:extLst>
          </p:cNvPr>
          <p:cNvSpPr txBox="1"/>
          <p:nvPr/>
        </p:nvSpPr>
        <p:spPr>
          <a:xfrm>
            <a:off x="313323" y="72678"/>
            <a:ext cx="4725758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Coarse-to-fine Generator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EA8EE22F-A655-4B62-A477-D9298FA9195F}"/>
              </a:ext>
            </a:extLst>
          </p:cNvPr>
          <p:cNvSpPr txBox="1"/>
          <p:nvPr/>
        </p:nvSpPr>
        <p:spPr>
          <a:xfrm>
            <a:off x="5202348" y="70417"/>
            <a:ext cx="5218104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Multi-scale Discriminators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F7BD251F-A898-42F1-A7A7-0245600DB83A}"/>
              </a:ext>
            </a:extLst>
          </p:cNvPr>
          <p:cNvSpPr txBox="1"/>
          <p:nvPr/>
        </p:nvSpPr>
        <p:spPr>
          <a:xfrm>
            <a:off x="11016519" y="93540"/>
            <a:ext cx="3534379" cy="60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34" b="1" i="1" dirty="0">
                <a:latin typeface="Calibri" charset="0"/>
                <a:ea typeface="Calibri" charset="0"/>
                <a:cs typeface="Calibri" charset="0"/>
              </a:rPr>
              <a:t>Robust Objective </a:t>
            </a:r>
          </a:p>
        </p:txBody>
      </p:sp>
      <p:sp>
        <p:nvSpPr>
          <p:cNvPr id="39" name="Cube 38">
            <a:extLst>
              <a:ext uri="{FF2B5EF4-FFF2-40B4-BE49-F238E27FC236}">
                <a16:creationId xmlns:a16="http://schemas.microsoft.com/office/drawing/2014/main" xmlns="" id="{25F61BA9-D4D0-4608-BD2B-C4F431ED8908}"/>
              </a:ext>
            </a:extLst>
          </p:cNvPr>
          <p:cNvSpPr/>
          <p:nvPr/>
        </p:nvSpPr>
        <p:spPr>
          <a:xfrm rot="13425283">
            <a:off x="10179449" y="3447977"/>
            <a:ext cx="1287738" cy="2110672"/>
          </a:xfrm>
          <a:prstGeom prst="cube">
            <a:avLst>
              <a:gd name="adj" fmla="val 88075"/>
            </a:avLst>
          </a:prstGeom>
          <a:solidFill>
            <a:srgbClr val="66779A">
              <a:alpha val="94902"/>
            </a:srgbClr>
          </a:solidFill>
          <a:scene3d>
            <a:camera prst="orthographicFront">
              <a:rot lat="18600000" lon="20022000" rev="15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0" name="Cube 39">
            <a:extLst>
              <a:ext uri="{FF2B5EF4-FFF2-40B4-BE49-F238E27FC236}">
                <a16:creationId xmlns:a16="http://schemas.microsoft.com/office/drawing/2014/main" xmlns="" id="{8279B81E-CE8F-4FAE-B9F6-3AF34B625BE4}"/>
              </a:ext>
            </a:extLst>
          </p:cNvPr>
          <p:cNvSpPr/>
          <p:nvPr/>
        </p:nvSpPr>
        <p:spPr>
          <a:xfrm rot="13425283">
            <a:off x="10393413" y="2448849"/>
            <a:ext cx="906751" cy="1363936"/>
          </a:xfrm>
          <a:prstGeom prst="cube">
            <a:avLst>
              <a:gd name="adj" fmla="val 78640"/>
            </a:avLst>
          </a:prstGeom>
          <a:solidFill>
            <a:srgbClr val="DCBAE2">
              <a:alpha val="94902"/>
            </a:srgbClr>
          </a:solidFill>
          <a:scene3d>
            <a:camera prst="orthographicFront">
              <a:rot lat="18600000" lon="20022000" rev="15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1" name="Cube 40">
            <a:extLst>
              <a:ext uri="{FF2B5EF4-FFF2-40B4-BE49-F238E27FC236}">
                <a16:creationId xmlns:a16="http://schemas.microsoft.com/office/drawing/2014/main" xmlns="" id="{A9C1CC7F-9B65-43A1-9ECE-171E4910DE26}"/>
              </a:ext>
            </a:extLst>
          </p:cNvPr>
          <p:cNvSpPr/>
          <p:nvPr/>
        </p:nvSpPr>
        <p:spPr>
          <a:xfrm rot="13425283">
            <a:off x="10579646" y="1608575"/>
            <a:ext cx="352367" cy="577447"/>
          </a:xfrm>
          <a:prstGeom prst="cube">
            <a:avLst>
              <a:gd name="adj" fmla="val 88075"/>
            </a:avLst>
          </a:prstGeom>
          <a:solidFill>
            <a:schemeClr val="tx1">
              <a:lumMod val="75000"/>
              <a:lumOff val="25000"/>
              <a:alpha val="95000"/>
            </a:schemeClr>
          </a:solidFill>
          <a:scene3d>
            <a:camera prst="orthographicFront">
              <a:rot lat="18600000" lon="20022000" rev="15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2" name="Cube 41">
            <a:extLst>
              <a:ext uri="{FF2B5EF4-FFF2-40B4-BE49-F238E27FC236}">
                <a16:creationId xmlns:a16="http://schemas.microsoft.com/office/drawing/2014/main" xmlns="" id="{ECDD9973-C51F-4046-807C-7807101D49C2}"/>
              </a:ext>
            </a:extLst>
          </p:cNvPr>
          <p:cNvSpPr/>
          <p:nvPr/>
        </p:nvSpPr>
        <p:spPr>
          <a:xfrm rot="13425283">
            <a:off x="12887952" y="3452457"/>
            <a:ext cx="1325196" cy="2171689"/>
          </a:xfrm>
          <a:prstGeom prst="cube">
            <a:avLst>
              <a:gd name="adj" fmla="val 88075"/>
            </a:avLst>
          </a:prstGeom>
          <a:solidFill>
            <a:srgbClr val="66779A">
              <a:alpha val="94902"/>
            </a:srgbClr>
          </a:solidFill>
          <a:scene3d>
            <a:camera prst="orthographicFront">
              <a:rot lat="18600000" lon="20022000" rev="15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3" name="Cube 42">
            <a:extLst>
              <a:ext uri="{FF2B5EF4-FFF2-40B4-BE49-F238E27FC236}">
                <a16:creationId xmlns:a16="http://schemas.microsoft.com/office/drawing/2014/main" xmlns="" id="{FCC40CAA-8814-488F-A0EC-2F5E322F2703}"/>
              </a:ext>
            </a:extLst>
          </p:cNvPr>
          <p:cNvSpPr/>
          <p:nvPr/>
        </p:nvSpPr>
        <p:spPr>
          <a:xfrm rot="13425283">
            <a:off x="13094739" y="2449648"/>
            <a:ext cx="908992" cy="1363764"/>
          </a:xfrm>
          <a:prstGeom prst="cube">
            <a:avLst>
              <a:gd name="adj" fmla="val 78640"/>
            </a:avLst>
          </a:prstGeom>
          <a:solidFill>
            <a:srgbClr val="DCBAE2">
              <a:alpha val="94902"/>
            </a:srgbClr>
          </a:solidFill>
          <a:scene3d>
            <a:camera prst="orthographicFront">
              <a:rot lat="18600000" lon="20022000" rev="15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4" name="Cube 43">
            <a:extLst>
              <a:ext uri="{FF2B5EF4-FFF2-40B4-BE49-F238E27FC236}">
                <a16:creationId xmlns:a16="http://schemas.microsoft.com/office/drawing/2014/main" xmlns="" id="{57CA3DFB-ED6F-4384-9DBB-5E466E90F395}"/>
              </a:ext>
            </a:extLst>
          </p:cNvPr>
          <p:cNvSpPr/>
          <p:nvPr/>
        </p:nvSpPr>
        <p:spPr>
          <a:xfrm>
            <a:off x="2253077" y="4974129"/>
            <a:ext cx="549130" cy="495438"/>
          </a:xfrm>
          <a:prstGeom prst="cube">
            <a:avLst>
              <a:gd name="adj" fmla="val 40392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5" name="Cube 44">
            <a:extLst>
              <a:ext uri="{FF2B5EF4-FFF2-40B4-BE49-F238E27FC236}">
                <a16:creationId xmlns:a16="http://schemas.microsoft.com/office/drawing/2014/main" xmlns="" id="{0388F0B3-C8D6-4D10-916A-826F9E7E7F9C}"/>
              </a:ext>
            </a:extLst>
          </p:cNvPr>
          <p:cNvSpPr/>
          <p:nvPr/>
        </p:nvSpPr>
        <p:spPr>
          <a:xfrm>
            <a:off x="1928812" y="3764578"/>
            <a:ext cx="1157174" cy="571500"/>
          </a:xfrm>
          <a:prstGeom prst="cube">
            <a:avLst>
              <a:gd name="adj" fmla="val 7041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xmlns="" id="{CD990AE9-C1AD-4ABF-817D-3E8D1E35CA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8687">
            <a:off x="2046537" y="3336071"/>
            <a:ext cx="1021915" cy="849799"/>
          </a:xfrm>
          <a:prstGeom prst="rect">
            <a:avLst/>
          </a:prstGeom>
          <a:scene3d>
            <a:camera prst="orthographicFront">
              <a:rot lat="19500000" lon="3600000" rev="0"/>
            </a:camera>
            <a:lightRig rig="threePt" dir="t"/>
          </a:scene3d>
        </p:spPr>
      </p:pic>
      <p:sp>
        <p:nvSpPr>
          <p:cNvPr id="47" name="Cube 46">
            <a:extLst>
              <a:ext uri="{FF2B5EF4-FFF2-40B4-BE49-F238E27FC236}">
                <a16:creationId xmlns:a16="http://schemas.microsoft.com/office/drawing/2014/main" xmlns="" id="{2A7F8E54-4E82-4346-8209-D99B5FF20CFD}"/>
              </a:ext>
            </a:extLst>
          </p:cNvPr>
          <p:cNvSpPr/>
          <p:nvPr/>
        </p:nvSpPr>
        <p:spPr>
          <a:xfrm rot="5400000" flipH="1">
            <a:off x="2188723" y="2348491"/>
            <a:ext cx="594106" cy="1171877"/>
          </a:xfrm>
          <a:prstGeom prst="cube">
            <a:avLst>
              <a:gd name="adj" fmla="val 65348"/>
            </a:avLst>
          </a:prstGeom>
          <a:solidFill>
            <a:srgbClr val="92D050">
              <a:alpha val="9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8" name="Cube 47">
            <a:extLst>
              <a:ext uri="{FF2B5EF4-FFF2-40B4-BE49-F238E27FC236}">
                <a16:creationId xmlns:a16="http://schemas.microsoft.com/office/drawing/2014/main" xmlns="" id="{E92EAE1C-93A9-46B6-80D1-A1A94B38E244}"/>
              </a:ext>
            </a:extLst>
          </p:cNvPr>
          <p:cNvSpPr/>
          <p:nvPr/>
        </p:nvSpPr>
        <p:spPr>
          <a:xfrm rot="5400000" flipH="1">
            <a:off x="2210346" y="1504115"/>
            <a:ext cx="594106" cy="1171877"/>
          </a:xfrm>
          <a:prstGeom prst="cube">
            <a:avLst>
              <a:gd name="adj" fmla="val 65348"/>
            </a:avLst>
          </a:prstGeom>
          <a:solidFill>
            <a:srgbClr val="92D050">
              <a:alpha val="9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xmlns="" id="{89237FD4-BBB1-478D-8EC8-DAFB8D0FB361}"/>
              </a:ext>
            </a:extLst>
          </p:cNvPr>
          <p:cNvSpPr txBox="1"/>
          <p:nvPr/>
        </p:nvSpPr>
        <p:spPr>
          <a:xfrm rot="5400000">
            <a:off x="2289925" y="2473402"/>
            <a:ext cx="47415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dirty="0">
                <a:latin typeface="Calibri" charset="0"/>
                <a:ea typeface="Calibri" charset="0"/>
                <a:cs typeface="Calibri" charset="0"/>
              </a:rPr>
              <a:t>...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xmlns="" id="{E1FE9F12-8B32-4939-8B86-0A28DCE56208}"/>
              </a:ext>
            </a:extLst>
          </p:cNvPr>
          <p:cNvGrpSpPr/>
          <p:nvPr/>
        </p:nvGrpSpPr>
        <p:grpSpPr>
          <a:xfrm>
            <a:off x="5636686" y="5390708"/>
            <a:ext cx="3582709" cy="1398421"/>
            <a:chOff x="6763798" y="6469057"/>
            <a:chExt cx="4299389" cy="1678160"/>
          </a:xfrm>
        </p:grpSpPr>
        <p:sp>
          <p:nvSpPr>
            <p:cNvPr id="51" name="Arrow: Bent 50">
              <a:extLst>
                <a:ext uri="{FF2B5EF4-FFF2-40B4-BE49-F238E27FC236}">
                  <a16:creationId xmlns:a16="http://schemas.microsoft.com/office/drawing/2014/main" xmlns="" id="{AF88AF79-732E-4E8C-8AFD-E5C5035226E4}"/>
                </a:ext>
              </a:extLst>
            </p:cNvPr>
            <p:cNvSpPr/>
            <p:nvPr/>
          </p:nvSpPr>
          <p:spPr>
            <a:xfrm>
              <a:off x="9319615" y="6695675"/>
              <a:ext cx="907157" cy="1451542"/>
            </a:xfrm>
            <a:prstGeom prst="bentArrow">
              <a:avLst>
                <a:gd name="adj1" fmla="val 17418"/>
                <a:gd name="adj2" fmla="val 8709"/>
                <a:gd name="adj3" fmla="val 13849"/>
                <a:gd name="adj4" fmla="val 66498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xmlns="" id="{92D8B743-DB3E-4BAD-AF97-F36C4B863460}"/>
                </a:ext>
              </a:extLst>
            </p:cNvPr>
            <p:cNvGrpSpPr/>
            <p:nvPr/>
          </p:nvGrpSpPr>
          <p:grpSpPr>
            <a:xfrm>
              <a:off x="6763798" y="6469057"/>
              <a:ext cx="4299389" cy="1630003"/>
              <a:chOff x="6763798" y="6469057"/>
              <a:chExt cx="4299389" cy="1630003"/>
            </a:xfrm>
          </p:grpSpPr>
          <p:sp>
            <p:nvSpPr>
              <p:cNvPr id="53" name="Arrow: Bent 52">
                <a:extLst>
                  <a:ext uri="{FF2B5EF4-FFF2-40B4-BE49-F238E27FC236}">
                    <a16:creationId xmlns:a16="http://schemas.microsoft.com/office/drawing/2014/main" xmlns="" id="{5BC84C94-65D0-4A8D-BFD5-7D578BE799C2}"/>
                  </a:ext>
                </a:extLst>
              </p:cNvPr>
              <p:cNvSpPr/>
              <p:nvPr/>
            </p:nvSpPr>
            <p:spPr>
              <a:xfrm>
                <a:off x="6763798" y="6555411"/>
                <a:ext cx="3453601" cy="1543649"/>
              </a:xfrm>
              <a:prstGeom prst="bentArrow">
                <a:avLst>
                  <a:gd name="adj1" fmla="val 10748"/>
                  <a:gd name="adj2" fmla="val 13396"/>
                  <a:gd name="adj3" fmla="val 16974"/>
                  <a:gd name="adj4" fmla="val 43750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00">
                  <a:solidFill>
                    <a:schemeClr val="tx1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xmlns="" id="{C1DE1CF9-8253-4A2F-8F29-E1F0FDBB424B}"/>
                  </a:ext>
                </a:extLst>
              </p:cNvPr>
              <p:cNvSpPr txBox="1"/>
              <p:nvPr/>
            </p:nvSpPr>
            <p:spPr>
              <a:xfrm>
                <a:off x="10136954" y="6469057"/>
                <a:ext cx="926233" cy="6031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666" i="1" dirty="0">
                    <a:latin typeface="Calibri" charset="0"/>
                    <a:ea typeface="Calibri" charset="0"/>
                    <a:cs typeface="Calibri" charset="0"/>
                  </a:rPr>
                  <a:t>D</a:t>
                </a:r>
                <a:r>
                  <a:rPr lang="en-US" sz="2666" i="1" baseline="-25000" dirty="0">
                    <a:latin typeface="Calibri" charset="0"/>
                    <a:ea typeface="Calibri" charset="0"/>
                    <a:cs typeface="Calibri" charset="0"/>
                  </a:rPr>
                  <a:t>1</a:t>
                </a:r>
              </a:p>
            </p:txBody>
          </p:sp>
        </p:grp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xmlns="" id="{FA118F2F-8ECE-4EF5-B516-4E87C17F66F5}"/>
              </a:ext>
            </a:extLst>
          </p:cNvPr>
          <p:cNvGrpSpPr/>
          <p:nvPr/>
        </p:nvGrpSpPr>
        <p:grpSpPr>
          <a:xfrm>
            <a:off x="2977762" y="6165247"/>
            <a:ext cx="1045243" cy="1369843"/>
            <a:chOff x="3572987" y="7398534"/>
            <a:chExt cx="1254332" cy="1643865"/>
          </a:xfrm>
        </p:grpSpPr>
        <p:sp>
          <p:nvSpPr>
            <p:cNvPr id="56" name="Arrow: U-Turn 55">
              <a:extLst>
                <a:ext uri="{FF2B5EF4-FFF2-40B4-BE49-F238E27FC236}">
                  <a16:creationId xmlns:a16="http://schemas.microsoft.com/office/drawing/2014/main" xmlns="" id="{0BC044CB-AF9D-42E9-8BEC-7A100A82E37E}"/>
                </a:ext>
              </a:extLst>
            </p:cNvPr>
            <p:cNvSpPr/>
            <p:nvPr/>
          </p:nvSpPr>
          <p:spPr>
            <a:xfrm rot="16200000" flipV="1">
              <a:off x="3082078" y="7889443"/>
              <a:ext cx="1643865" cy="662047"/>
            </a:xfrm>
            <a:prstGeom prst="uturnArrow">
              <a:avLst>
                <a:gd name="adj1" fmla="val 9357"/>
                <a:gd name="adj2" fmla="val 12645"/>
                <a:gd name="adj3" fmla="val 19466"/>
                <a:gd name="adj4" fmla="val 43750"/>
                <a:gd name="adj5" fmla="val 100000"/>
              </a:avLst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xmlns="" id="{977C468C-CF47-45D8-8DA7-3D4C8A0EDF66}"/>
                </a:ext>
              </a:extLst>
            </p:cNvPr>
            <p:cNvSpPr txBox="1"/>
            <p:nvPr/>
          </p:nvSpPr>
          <p:spPr>
            <a:xfrm>
              <a:off x="4388597" y="8165511"/>
              <a:ext cx="438722" cy="4801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latin typeface="Calibri" charset="0"/>
                  <a:ea typeface="Calibri" charset="0"/>
                  <a:cs typeface="Calibri" charset="0"/>
                </a:rPr>
                <a:t>2</a:t>
              </a:r>
            </a:p>
          </p:txBody>
        </p: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xmlns="" id="{A793CE81-0B9C-4B7B-8B13-63F6110F9438}"/>
                </a:ext>
              </a:extLst>
            </p:cNvPr>
            <p:cNvCxnSpPr/>
            <p:nvPr/>
          </p:nvCxnSpPr>
          <p:spPr>
            <a:xfrm>
              <a:off x="4376435" y="8227774"/>
              <a:ext cx="0" cy="325989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Cube 58">
            <a:extLst>
              <a:ext uri="{FF2B5EF4-FFF2-40B4-BE49-F238E27FC236}">
                <a16:creationId xmlns:a16="http://schemas.microsoft.com/office/drawing/2014/main" xmlns="" id="{038EDC93-10E8-4012-8F02-6A00C7E950EB}"/>
              </a:ext>
            </a:extLst>
          </p:cNvPr>
          <p:cNvSpPr/>
          <p:nvPr/>
        </p:nvSpPr>
        <p:spPr>
          <a:xfrm rot="5400000" flipH="1">
            <a:off x="2242548" y="6359705"/>
            <a:ext cx="594106" cy="1171877"/>
          </a:xfrm>
          <a:prstGeom prst="cube">
            <a:avLst>
              <a:gd name="adj" fmla="val 65348"/>
            </a:avLst>
          </a:prstGeom>
          <a:solidFill>
            <a:srgbClr val="92D050">
              <a:alpha val="9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4791A4A7-EE45-49EE-B301-6165687750C0}"/>
              </a:ext>
            </a:extLst>
          </p:cNvPr>
          <p:cNvSpPr txBox="1"/>
          <p:nvPr/>
        </p:nvSpPr>
        <p:spPr>
          <a:xfrm>
            <a:off x="10425235" y="1076405"/>
            <a:ext cx="771836" cy="5025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66" i="1" dirty="0">
                <a:latin typeface="Calibri" charset="0"/>
                <a:ea typeface="Calibri" charset="0"/>
                <a:cs typeface="Calibri" charset="0"/>
              </a:rPr>
              <a:t>D</a:t>
            </a:r>
            <a:r>
              <a:rPr lang="en-US" sz="3000" b="1" i="1" baseline="-25000" dirty="0">
                <a:latin typeface="Calibri" charset="0"/>
                <a:ea typeface="Calibri" charset="0"/>
                <a:cs typeface="Calibri" charset="0"/>
              </a:rPr>
              <a:t>i</a:t>
            </a:r>
            <a:endParaRPr lang="en-US" sz="2666" b="1" i="1" baseline="-2500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C139F492-1CDE-4383-9EC3-227831C812A0}"/>
              </a:ext>
            </a:extLst>
          </p:cNvPr>
          <p:cNvSpPr txBox="1"/>
          <p:nvPr/>
        </p:nvSpPr>
        <p:spPr>
          <a:xfrm>
            <a:off x="13139466" y="1084193"/>
            <a:ext cx="771836" cy="5025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66" i="1" dirty="0">
                <a:latin typeface="Calibri" charset="0"/>
                <a:ea typeface="Calibri" charset="0"/>
                <a:cs typeface="Calibri" charset="0"/>
              </a:rPr>
              <a:t>D</a:t>
            </a:r>
            <a:r>
              <a:rPr lang="en-US" sz="3000" b="1" i="1" baseline="-25000" dirty="0">
                <a:latin typeface="Calibri" charset="0"/>
                <a:ea typeface="Calibri" charset="0"/>
                <a:cs typeface="Calibri" charset="0"/>
              </a:rPr>
              <a:t>i</a:t>
            </a:r>
            <a:endParaRPr lang="en-US" sz="2666" b="1" i="1" baseline="-25000" dirty="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xmlns="" id="{9A836C07-76A3-4F0B-B7B8-7DBB3BD464A0}"/>
              </a:ext>
            </a:extLst>
          </p:cNvPr>
          <p:cNvGrpSpPr/>
          <p:nvPr/>
        </p:nvGrpSpPr>
        <p:grpSpPr>
          <a:xfrm>
            <a:off x="4812544" y="6134628"/>
            <a:ext cx="1828741" cy="1537025"/>
            <a:chOff x="5774797" y="7361791"/>
            <a:chExt cx="2194560" cy="1844491"/>
          </a:xfrm>
        </p:grpSpPr>
        <p:pic>
          <p:nvPicPr>
            <p:cNvPr id="63" name="Picture 62" descr="A car driving on a city street&#10;&#10;Description generated with very high confidence">
              <a:extLst>
                <a:ext uri="{FF2B5EF4-FFF2-40B4-BE49-F238E27FC236}">
                  <a16:creationId xmlns:a16="http://schemas.microsoft.com/office/drawing/2014/main" xmlns="" id="{E4665317-2BB7-4F24-A555-3E3875F6764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74797" y="7361791"/>
              <a:ext cx="2194560" cy="1280160"/>
            </a:xfrm>
            <a:prstGeom prst="rect">
              <a:avLst/>
            </a:prstGeom>
            <a:scene3d>
              <a:camera prst="orthographicFront">
                <a:rot lat="2196000" lon="19878000" rev="20484000"/>
              </a:camera>
              <a:lightRig rig="threePt" dir="t"/>
            </a:scene3d>
          </p:spPr>
        </p:pic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xmlns="" id="{6D3603BF-585F-479D-B16A-2B8AC4614FA4}"/>
                </a:ext>
              </a:extLst>
            </p:cNvPr>
            <p:cNvSpPr txBox="1"/>
            <p:nvPr/>
          </p:nvSpPr>
          <p:spPr>
            <a:xfrm>
              <a:off x="5967985" y="8541462"/>
              <a:ext cx="1634669" cy="6648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000" dirty="0">
                  <a:latin typeface="Calibri" charset="0"/>
                  <a:ea typeface="Calibri" charset="0"/>
                  <a:cs typeface="Calibri" charset="0"/>
                </a:rPr>
                <a:t>real</a:t>
              </a:r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xmlns="" id="{B4D90487-0120-4D7C-B723-148BC3FC69C9}"/>
              </a:ext>
            </a:extLst>
          </p:cNvPr>
          <p:cNvGrpSpPr/>
          <p:nvPr/>
        </p:nvGrpSpPr>
        <p:grpSpPr>
          <a:xfrm>
            <a:off x="6628684" y="6134628"/>
            <a:ext cx="2432489" cy="1537026"/>
            <a:chOff x="7954235" y="7361791"/>
            <a:chExt cx="2919080" cy="1844492"/>
          </a:xfrm>
        </p:grpSpPr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xmlns="" id="{31711BDC-996E-462E-A711-DE9967A8140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59394" y="7361791"/>
              <a:ext cx="2194560" cy="1280160"/>
            </a:xfrm>
            <a:prstGeom prst="rect">
              <a:avLst/>
            </a:prstGeom>
            <a:scene3d>
              <a:camera prst="orthographicFront">
                <a:rot lat="2198130" lon="19879737" rev="20481306"/>
              </a:camera>
              <a:lightRig rig="threePt" dir="t"/>
            </a:scene3d>
          </p:spPr>
        </p:pic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xmlns="" id="{9468C0DC-3388-4EDD-86EA-9DFE353155DA}"/>
                </a:ext>
              </a:extLst>
            </p:cNvPr>
            <p:cNvSpPr txBox="1"/>
            <p:nvPr/>
          </p:nvSpPr>
          <p:spPr>
            <a:xfrm>
              <a:off x="7954235" y="8541463"/>
              <a:ext cx="2919080" cy="6648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000" dirty="0">
                  <a:latin typeface="Calibri" charset="0"/>
                  <a:ea typeface="Calibri" charset="0"/>
                  <a:cs typeface="Calibri" charset="0"/>
                </a:rPr>
                <a:t>synthesized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xmlns="" id="{A85E8EF8-9109-4D21-AC70-119921E889A4}"/>
              </a:ext>
            </a:extLst>
          </p:cNvPr>
          <p:cNvGrpSpPr/>
          <p:nvPr/>
        </p:nvGrpSpPr>
        <p:grpSpPr>
          <a:xfrm>
            <a:off x="4751656" y="2195875"/>
            <a:ext cx="1931128" cy="4855997"/>
            <a:chOff x="5701729" y="2635135"/>
            <a:chExt cx="2317427" cy="5827383"/>
          </a:xfrm>
        </p:grpSpPr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xmlns="" id="{63D497C8-9F12-46E4-8F7A-6D1F791EFA2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39697" y="2667000"/>
              <a:ext cx="704003" cy="4825683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xmlns="" id="{56E557B7-4D4E-4022-B1D8-AA62F27408F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01729" y="3042546"/>
              <a:ext cx="889571" cy="5419970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xmlns="" id="{BC0CBFAF-B81E-48D2-AAD3-266479E3006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484882" y="3042546"/>
              <a:ext cx="208868" cy="541997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xmlns="" id="{32528927-C268-4909-A009-024C0536F96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641463" y="2635135"/>
              <a:ext cx="377693" cy="4857550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xmlns="" id="{70CFD756-3760-4F7D-92E8-9B26F117E748}"/>
              </a:ext>
            </a:extLst>
          </p:cNvPr>
          <p:cNvGrpSpPr/>
          <p:nvPr/>
        </p:nvGrpSpPr>
        <p:grpSpPr>
          <a:xfrm>
            <a:off x="6889884" y="2222429"/>
            <a:ext cx="1931128" cy="4829443"/>
            <a:chOff x="8267685" y="2667000"/>
            <a:chExt cx="2317427" cy="5795518"/>
          </a:xfrm>
        </p:grpSpPr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xmlns="" id="{C3110DC0-7619-4BA0-9531-8E0976EE14B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605653" y="2667000"/>
              <a:ext cx="704003" cy="4825683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xmlns="" id="{4DC33B2B-77A5-49C2-A53D-6D9B8206A1A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267685" y="3042546"/>
              <a:ext cx="889571" cy="5419970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xmlns="" id="{673F238F-2832-4970-A66C-AA1AEF5F5FA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036786" y="3042546"/>
              <a:ext cx="222920" cy="5419972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xmlns="" id="{AF94F382-7349-40AB-A1EB-D0CE414BC95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171790" y="2667000"/>
              <a:ext cx="413322" cy="4825685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8" name="Picture 77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7CFC2D7D-6FCA-411A-8937-C4B0D2258C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494" y="2135131"/>
            <a:ext cx="827696" cy="487664"/>
          </a:xfrm>
          <a:prstGeom prst="rect">
            <a:avLst/>
          </a:prstGeom>
          <a:scene3d>
            <a:camera prst="orthographicFront">
              <a:rot lat="2196000" lon="19878000" rev="20484000"/>
            </a:camera>
            <a:lightRig rig="threePt" dir="t"/>
          </a:scene3d>
        </p:spPr>
      </p:pic>
      <p:pic>
        <p:nvPicPr>
          <p:cNvPr id="79" name="Picture 78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3A5393F4-8674-4D0D-9BF1-84119F67F0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3509" y="4025523"/>
            <a:ext cx="1246646" cy="745568"/>
          </a:xfrm>
          <a:prstGeom prst="rect">
            <a:avLst/>
          </a:prstGeom>
          <a:scene3d>
            <a:camera prst="orthographicFront">
              <a:rot lat="2196000" lon="19878000" rev="20484000"/>
            </a:camera>
            <a:lightRig rig="threePt" dir="t"/>
          </a:scene3d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xmlns="" id="{EFA65F01-ADF1-4FE2-B431-9249EA81F0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9995" y="4025522"/>
            <a:ext cx="1280119" cy="746736"/>
          </a:xfrm>
          <a:prstGeom prst="rect">
            <a:avLst/>
          </a:prstGeom>
          <a:scene3d>
            <a:camera prst="orthographicFront">
              <a:rot lat="2198130" lon="19879737" rev="20481306"/>
            </a:camera>
            <a:lightRig rig="threePt" dir="t"/>
          </a:scene3d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xmlns="" id="{CDAEF57E-7F8F-49CE-BA47-CE90050146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7512" y="2135129"/>
            <a:ext cx="796528" cy="484286"/>
          </a:xfrm>
          <a:prstGeom prst="rect">
            <a:avLst/>
          </a:prstGeom>
          <a:scene3d>
            <a:camera prst="orthographicFront">
              <a:rot lat="2198130" lon="19879737" rev="20481306"/>
            </a:camera>
            <a:lightRig rig="threePt" dir="t"/>
          </a:scene3d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xmlns="" id="{68E19770-ED57-45FE-A26E-3A3BD21F6C90}"/>
              </a:ext>
            </a:extLst>
          </p:cNvPr>
          <p:cNvSpPr/>
          <p:nvPr/>
        </p:nvSpPr>
        <p:spPr>
          <a:xfrm>
            <a:off x="517806" y="528769"/>
            <a:ext cx="9108344" cy="7333666"/>
          </a:xfrm>
          <a:prstGeom prst="rect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xmlns="" id="{7B6459D8-75F5-43D2-A796-092E1F7B2F9C}"/>
              </a:ext>
            </a:extLst>
          </p:cNvPr>
          <p:cNvGrpSpPr/>
          <p:nvPr/>
        </p:nvGrpSpPr>
        <p:grpSpPr>
          <a:xfrm>
            <a:off x="9856244" y="5775362"/>
            <a:ext cx="1828741" cy="1561047"/>
            <a:chOff x="11827431" y="6930659"/>
            <a:chExt cx="2194560" cy="1873317"/>
          </a:xfrm>
        </p:grpSpPr>
        <p:pic>
          <p:nvPicPr>
            <p:cNvPr id="84" name="Picture 83" descr="A car driving on a city street&#10;&#10;Description generated with very high confidence">
              <a:extLst>
                <a:ext uri="{FF2B5EF4-FFF2-40B4-BE49-F238E27FC236}">
                  <a16:creationId xmlns:a16="http://schemas.microsoft.com/office/drawing/2014/main" xmlns="" id="{04F358EA-75F0-40E3-B748-971418C296D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27431" y="6930659"/>
              <a:ext cx="2194560" cy="1280160"/>
            </a:xfrm>
            <a:prstGeom prst="rect">
              <a:avLst/>
            </a:prstGeom>
            <a:ln w="19050">
              <a:solidFill>
                <a:schemeClr val="tx1"/>
              </a:solidFill>
            </a:ln>
            <a:scene3d>
              <a:camera prst="orthographicFront">
                <a:rot lat="2196000" lon="19878000" rev="20484000"/>
              </a:camera>
              <a:lightRig rig="threePt" dir="t"/>
            </a:scene3d>
          </p:spPr>
        </p:pic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xmlns="" id="{104BEAF3-0AB9-4E35-ABD7-3516C1A702E1}"/>
                </a:ext>
              </a:extLst>
            </p:cNvPr>
            <p:cNvSpPr txBox="1"/>
            <p:nvPr/>
          </p:nvSpPr>
          <p:spPr>
            <a:xfrm>
              <a:off x="11938006" y="8139157"/>
              <a:ext cx="1634669" cy="6648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000" dirty="0">
                  <a:latin typeface="Calibri" charset="0"/>
                  <a:ea typeface="Calibri" charset="0"/>
                  <a:cs typeface="Calibri" charset="0"/>
                </a:rPr>
                <a:t>real</a:t>
              </a: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xmlns="" id="{4D110826-499A-407A-BCF3-5BA4DD3F35A9}"/>
              </a:ext>
            </a:extLst>
          </p:cNvPr>
          <p:cNvGrpSpPr/>
          <p:nvPr/>
        </p:nvGrpSpPr>
        <p:grpSpPr>
          <a:xfrm>
            <a:off x="12228358" y="5781117"/>
            <a:ext cx="2432489" cy="1538810"/>
            <a:chOff x="14674060" y="6937566"/>
            <a:chExt cx="2919080" cy="1846632"/>
          </a:xfrm>
        </p:grpSpPr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xmlns="" id="{C7A63C2B-A15C-4355-B7C0-6D5E52A0C6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101812" y="6937566"/>
              <a:ext cx="2194560" cy="1280160"/>
            </a:xfrm>
            <a:prstGeom prst="rect">
              <a:avLst/>
            </a:prstGeom>
            <a:ln w="19050">
              <a:solidFill>
                <a:schemeClr val="tx1"/>
              </a:solidFill>
            </a:ln>
            <a:scene3d>
              <a:camera prst="orthographicFront">
                <a:rot lat="2198130" lon="19879737" rev="20481306"/>
              </a:camera>
              <a:lightRig rig="threePt" dir="t"/>
            </a:scene3d>
          </p:spPr>
        </p:pic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xmlns="" id="{810FA016-AF49-4592-B04F-4805D38E08FD}"/>
                </a:ext>
              </a:extLst>
            </p:cNvPr>
            <p:cNvSpPr txBox="1"/>
            <p:nvPr/>
          </p:nvSpPr>
          <p:spPr>
            <a:xfrm>
              <a:off x="14674060" y="8119379"/>
              <a:ext cx="2919080" cy="6648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000" dirty="0">
                  <a:latin typeface="Calibri" charset="0"/>
                  <a:ea typeface="Calibri" charset="0"/>
                  <a:cs typeface="Calibri" charset="0"/>
                </a:rPr>
                <a:t>synthesized</a:t>
              </a:r>
            </a:p>
          </p:txBody>
        </p:sp>
      </p:grpSp>
      <p:sp>
        <p:nvSpPr>
          <p:cNvPr id="89" name="TextBox 88">
            <a:extLst>
              <a:ext uri="{FF2B5EF4-FFF2-40B4-BE49-F238E27FC236}">
                <a16:creationId xmlns:a16="http://schemas.microsoft.com/office/drawing/2014/main" xmlns="" id="{D1ADFC3F-2149-4D4C-9CDB-F994F0F28B77}"/>
              </a:ext>
            </a:extLst>
          </p:cNvPr>
          <p:cNvSpPr txBox="1"/>
          <p:nvPr/>
        </p:nvSpPr>
        <p:spPr>
          <a:xfrm>
            <a:off x="11618894" y="4313570"/>
            <a:ext cx="1110438" cy="451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333" i="1" dirty="0">
                <a:latin typeface="Calibri" charset="0"/>
                <a:ea typeface="Calibri" charset="0"/>
                <a:cs typeface="Calibri" charset="0"/>
              </a:rPr>
              <a:t>match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xmlns="" id="{D0226748-CB82-409A-8A9D-C0CF8F9702EC}"/>
              </a:ext>
            </a:extLst>
          </p:cNvPr>
          <p:cNvSpPr txBox="1"/>
          <p:nvPr/>
        </p:nvSpPr>
        <p:spPr>
          <a:xfrm>
            <a:off x="11663535" y="2874480"/>
            <a:ext cx="1110438" cy="451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333" i="1" dirty="0">
                <a:latin typeface="Calibri" charset="0"/>
                <a:ea typeface="Calibri" charset="0"/>
                <a:cs typeface="Calibri" charset="0"/>
              </a:rPr>
              <a:t>match</a:t>
            </a:r>
          </a:p>
        </p:txBody>
      </p:sp>
      <p:sp>
        <p:nvSpPr>
          <p:cNvPr id="91" name="Arrow: Right 90">
            <a:extLst>
              <a:ext uri="{FF2B5EF4-FFF2-40B4-BE49-F238E27FC236}">
                <a16:creationId xmlns:a16="http://schemas.microsoft.com/office/drawing/2014/main" xmlns="" id="{CBD2D566-653C-43DF-AE24-6E024F733DD9}"/>
              </a:ext>
            </a:extLst>
          </p:cNvPr>
          <p:cNvSpPr/>
          <p:nvPr/>
        </p:nvSpPr>
        <p:spPr>
          <a:xfrm>
            <a:off x="11197071" y="3038326"/>
            <a:ext cx="500762" cy="156652"/>
          </a:xfrm>
          <a:prstGeom prst="rightArrow">
            <a:avLst/>
          </a:prstGeom>
          <a:solidFill>
            <a:srgbClr val="900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xmlns="" id="{47CF59C8-380F-44B6-9B56-874815D9AE8F}"/>
              </a:ext>
            </a:extLst>
          </p:cNvPr>
          <p:cNvCxnSpPr>
            <a:cxnSpLocks/>
          </p:cNvCxnSpPr>
          <p:nvPr/>
        </p:nvCxnSpPr>
        <p:spPr>
          <a:xfrm flipV="1">
            <a:off x="9786991" y="2007882"/>
            <a:ext cx="778651" cy="470306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xmlns="" id="{BC76E02D-1A7A-4E06-8DC7-298E2F46E30D}"/>
              </a:ext>
            </a:extLst>
          </p:cNvPr>
          <p:cNvCxnSpPr>
            <a:cxnSpLocks/>
          </p:cNvCxnSpPr>
          <p:nvPr/>
        </p:nvCxnSpPr>
        <p:spPr>
          <a:xfrm flipV="1">
            <a:off x="12509466" y="2022396"/>
            <a:ext cx="773890" cy="4688544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Arrow: Right 93">
            <a:extLst>
              <a:ext uri="{FF2B5EF4-FFF2-40B4-BE49-F238E27FC236}">
                <a16:creationId xmlns:a16="http://schemas.microsoft.com/office/drawing/2014/main" xmlns="" id="{397B22ED-0707-452B-B5DB-F54FB4228CC6}"/>
              </a:ext>
            </a:extLst>
          </p:cNvPr>
          <p:cNvSpPr/>
          <p:nvPr/>
        </p:nvSpPr>
        <p:spPr>
          <a:xfrm>
            <a:off x="11315824" y="4438032"/>
            <a:ext cx="392957" cy="200725"/>
          </a:xfrm>
          <a:prstGeom prst="rightArrow">
            <a:avLst/>
          </a:prstGeom>
          <a:solidFill>
            <a:srgbClr val="1F4E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xmlns="" id="{0EFD5137-CC38-4E2F-937B-2BE957DC2A8A}"/>
              </a:ext>
            </a:extLst>
          </p:cNvPr>
          <p:cNvGrpSpPr/>
          <p:nvPr/>
        </p:nvGrpSpPr>
        <p:grpSpPr>
          <a:xfrm>
            <a:off x="11907709" y="1652687"/>
            <a:ext cx="1404541" cy="451342"/>
            <a:chOff x="14289267" y="1983290"/>
            <a:chExt cx="1685503" cy="541629"/>
          </a:xfrm>
        </p:grpSpPr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xmlns="" id="{1BF5580D-17C8-4B05-A1C1-394BC4AECBC7}"/>
                </a:ext>
              </a:extLst>
            </p:cNvPr>
            <p:cNvSpPr txBox="1"/>
            <p:nvPr/>
          </p:nvSpPr>
          <p:spPr>
            <a:xfrm>
              <a:off x="14289267" y="1983290"/>
              <a:ext cx="1341313" cy="5416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2333" i="1" dirty="0">
                  <a:latin typeface="Calibri" charset="0"/>
                  <a:ea typeface="Calibri" charset="0"/>
                  <a:cs typeface="Calibri" charset="0"/>
                </a:rPr>
                <a:t>real</a:t>
              </a:r>
              <a:endParaRPr lang="en-US" sz="3000" i="1" dirty="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97" name="Arrow: Right 96">
              <a:extLst>
                <a:ext uri="{FF2B5EF4-FFF2-40B4-BE49-F238E27FC236}">
                  <a16:creationId xmlns:a16="http://schemas.microsoft.com/office/drawing/2014/main" xmlns="" id="{61FC552D-4F57-4523-8A04-7E7C76BBAC13}"/>
                </a:ext>
              </a:extLst>
            </p:cNvPr>
            <p:cNvSpPr/>
            <p:nvPr/>
          </p:nvSpPr>
          <p:spPr>
            <a:xfrm flipH="1" flipV="1">
              <a:off x="15359297" y="2175943"/>
              <a:ext cx="615473" cy="176771"/>
            </a:xfrm>
            <a:prstGeom prst="rightArrow">
              <a:avLst/>
            </a:prstGeom>
            <a:solidFill>
              <a:schemeClr val="tx1">
                <a:lumMod val="75000"/>
                <a:lumOff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xmlns="" id="{3473677A-E2D2-48E2-A399-CD6FCEE3FD86}"/>
              </a:ext>
            </a:extLst>
          </p:cNvPr>
          <p:cNvCxnSpPr>
            <a:cxnSpLocks/>
            <a:endCxn id="100" idx="1"/>
          </p:cNvCxnSpPr>
          <p:nvPr/>
        </p:nvCxnSpPr>
        <p:spPr>
          <a:xfrm flipH="1" flipV="1">
            <a:off x="13605038" y="1988993"/>
            <a:ext cx="573516" cy="4677797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xmlns="" id="{3BE1A800-A3ED-4187-B97B-4254E27469D9}"/>
              </a:ext>
            </a:extLst>
          </p:cNvPr>
          <p:cNvCxnSpPr>
            <a:cxnSpLocks/>
            <a:endCxn id="100" idx="4"/>
          </p:cNvCxnSpPr>
          <p:nvPr/>
        </p:nvCxnSpPr>
        <p:spPr>
          <a:xfrm flipH="1" flipV="1">
            <a:off x="13682223" y="1878000"/>
            <a:ext cx="778693" cy="39964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Cube 99">
            <a:extLst>
              <a:ext uri="{FF2B5EF4-FFF2-40B4-BE49-F238E27FC236}">
                <a16:creationId xmlns:a16="http://schemas.microsoft.com/office/drawing/2014/main" xmlns="" id="{28FA254C-3911-47BF-A773-E6539E822197}"/>
              </a:ext>
            </a:extLst>
          </p:cNvPr>
          <p:cNvSpPr/>
          <p:nvPr/>
        </p:nvSpPr>
        <p:spPr>
          <a:xfrm rot="13425283">
            <a:off x="13301818" y="1608575"/>
            <a:ext cx="352367" cy="577447"/>
          </a:xfrm>
          <a:prstGeom prst="cube">
            <a:avLst>
              <a:gd name="adj" fmla="val 88075"/>
            </a:avLst>
          </a:prstGeom>
          <a:solidFill>
            <a:schemeClr val="tx1">
              <a:lumMod val="75000"/>
              <a:lumOff val="25000"/>
              <a:alpha val="95000"/>
            </a:schemeClr>
          </a:solidFill>
          <a:scene3d>
            <a:camera prst="orthographicFront">
              <a:rot lat="18600000" lon="20022000" rev="15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xmlns="" id="{F47B9A28-70E9-4803-93FC-EAECC57291AF}"/>
              </a:ext>
            </a:extLst>
          </p:cNvPr>
          <p:cNvCxnSpPr>
            <a:cxnSpLocks/>
          </p:cNvCxnSpPr>
          <p:nvPr/>
        </p:nvCxnSpPr>
        <p:spPr>
          <a:xfrm flipH="1" flipV="1">
            <a:off x="10882930" y="1994820"/>
            <a:ext cx="580555" cy="4686485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xmlns="" id="{D90D7201-8E96-4F94-8B7A-B043F70124D1}"/>
              </a:ext>
            </a:extLst>
          </p:cNvPr>
          <p:cNvCxnSpPr>
            <a:cxnSpLocks/>
          </p:cNvCxnSpPr>
          <p:nvPr/>
        </p:nvCxnSpPr>
        <p:spPr>
          <a:xfrm flipH="1" flipV="1">
            <a:off x="10960114" y="1883828"/>
            <a:ext cx="778693" cy="39964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Rectangle 102">
            <a:extLst>
              <a:ext uri="{FF2B5EF4-FFF2-40B4-BE49-F238E27FC236}">
                <a16:creationId xmlns:a16="http://schemas.microsoft.com/office/drawing/2014/main" xmlns="" id="{D1DEC469-81AC-4605-82EE-2493CD4E263E}"/>
              </a:ext>
            </a:extLst>
          </p:cNvPr>
          <p:cNvSpPr/>
          <p:nvPr/>
        </p:nvSpPr>
        <p:spPr>
          <a:xfrm>
            <a:off x="276205" y="36481"/>
            <a:ext cx="9771475" cy="654300"/>
          </a:xfrm>
          <a:prstGeom prst="rect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64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60" grpId="0"/>
      <p:bldP spid="61" grpId="0"/>
      <p:bldP spid="82" grpId="0" animBg="1"/>
      <p:bldP spid="89" grpId="0"/>
      <p:bldP spid="90" grpId="0"/>
      <p:bldP spid="91" grpId="0" animBg="1"/>
      <p:bldP spid="94" grpId="0" animBg="1"/>
      <p:bldP spid="100" grpId="0" animBg="1"/>
      <p:bldP spid="103" grpId="0" animBg="1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0E213AB7-4B84-472B-8C5C-081BA7FB54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" y="2704078"/>
            <a:ext cx="6583680" cy="3291840"/>
          </a:xfrm>
          <a:prstGeom prst="rect">
            <a:avLst/>
          </a:prstGeom>
        </p:spPr>
      </p:pic>
      <p:sp>
        <p:nvSpPr>
          <p:cNvPr id="22" name="Title 1">
            <a:extLst>
              <a:ext uri="{FF2B5EF4-FFF2-40B4-BE49-F238E27FC236}">
                <a16:creationId xmlns:a16="http://schemas.microsoft.com/office/drawing/2014/main" xmlns="" id="{4FE478F4-428B-4401-AD83-4A6E103B492B}"/>
              </a:ext>
            </a:extLst>
          </p:cNvPr>
          <p:cNvSpPr txBox="1">
            <a:spLocks/>
          </p:cNvSpPr>
          <p:nvPr/>
        </p:nvSpPr>
        <p:spPr>
          <a:xfrm>
            <a:off x="1005840" y="637088"/>
            <a:ext cx="12618720" cy="1064078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algn="ctr"/>
            <a:r>
              <a:rPr lang="en-US" altLang="zh-CN" sz="7000" dirty="0" smtClean="0">
                <a:latin typeface="Calibri" charset="0"/>
                <a:ea typeface="Calibri" charset="0"/>
                <a:cs typeface="Calibri" charset="0"/>
              </a:rPr>
              <a:t>Using</a:t>
            </a:r>
            <a:r>
              <a:rPr lang="zh-CN" altLang="en-US" sz="70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7000" dirty="0" smtClean="0">
                <a:latin typeface="Calibri" charset="0"/>
                <a:ea typeface="Calibri" charset="0"/>
                <a:cs typeface="Calibri" charset="0"/>
              </a:rPr>
              <a:t>Object</a:t>
            </a:r>
            <a:r>
              <a:rPr lang="zh-CN" altLang="en-US" sz="70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7000" dirty="0" smtClean="0">
                <a:latin typeface="Calibri" charset="0"/>
                <a:ea typeface="Calibri" charset="0"/>
                <a:cs typeface="Calibri" charset="0"/>
              </a:rPr>
              <a:t>Instance</a:t>
            </a:r>
            <a:r>
              <a:rPr lang="zh-CN" altLang="en-US" sz="70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7000" dirty="0" smtClean="0">
                <a:latin typeface="Calibri" charset="0"/>
                <a:ea typeface="Calibri" charset="0"/>
                <a:cs typeface="Calibri" charset="0"/>
              </a:rPr>
              <a:t>Maps</a:t>
            </a:r>
            <a:endParaRPr lang="en-US" sz="7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26" name="Picture 25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D7083EAC-55C8-42C8-AFC8-2FF79A5B2D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9520" y="2704078"/>
            <a:ext cx="6583680" cy="329184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8A174514-62B0-4AAB-B31C-C48725735F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9520" y="2700878"/>
            <a:ext cx="6583680" cy="329184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E2B46C7F-FC7C-46A4-9596-A5BACEB9F1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" y="2704078"/>
            <a:ext cx="6583680" cy="3291840"/>
          </a:xfrm>
          <a:prstGeom prst="rect">
            <a:avLst/>
          </a:prstGeom>
        </p:spPr>
      </p:pic>
      <p:sp>
        <p:nvSpPr>
          <p:cNvPr id="27" name="Plus Sign 26">
            <a:extLst>
              <a:ext uri="{FF2B5EF4-FFF2-40B4-BE49-F238E27FC236}">
                <a16:creationId xmlns:a16="http://schemas.microsoft.com/office/drawing/2014/main" xmlns="" id="{16E96E54-F283-4960-AFAE-F4814A65C535}"/>
              </a:ext>
            </a:extLst>
          </p:cNvPr>
          <p:cNvSpPr/>
          <p:nvPr/>
        </p:nvSpPr>
        <p:spPr>
          <a:xfrm>
            <a:off x="6869430" y="5971425"/>
            <a:ext cx="891540" cy="917761"/>
          </a:xfrm>
          <a:prstGeom prst="mathPlu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/>
          </a:p>
        </p:txBody>
      </p:sp>
      <p:sp>
        <p:nvSpPr>
          <p:cNvPr id="29" name="Arrow: Down 28">
            <a:extLst>
              <a:ext uri="{FF2B5EF4-FFF2-40B4-BE49-F238E27FC236}">
                <a16:creationId xmlns:a16="http://schemas.microsoft.com/office/drawing/2014/main" xmlns="" id="{1AC48C99-04B9-452A-8FA5-C61C769DFDE9}"/>
              </a:ext>
            </a:extLst>
          </p:cNvPr>
          <p:cNvSpPr/>
          <p:nvPr/>
        </p:nvSpPr>
        <p:spPr>
          <a:xfrm rot="4076136">
            <a:off x="5305405" y="3933776"/>
            <a:ext cx="275768" cy="2337396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/>
          </a:p>
        </p:txBody>
      </p:sp>
      <p:sp>
        <p:nvSpPr>
          <p:cNvPr id="31" name="Arrow: Down 30">
            <a:extLst>
              <a:ext uri="{FF2B5EF4-FFF2-40B4-BE49-F238E27FC236}">
                <a16:creationId xmlns:a16="http://schemas.microsoft.com/office/drawing/2014/main" xmlns="" id="{30135FEB-E9D6-4A44-A167-EA37059431E9}"/>
              </a:ext>
            </a:extLst>
          </p:cNvPr>
          <p:cNvSpPr/>
          <p:nvPr/>
        </p:nvSpPr>
        <p:spPr>
          <a:xfrm rot="17523864" flipH="1">
            <a:off x="9344962" y="3933775"/>
            <a:ext cx="275768" cy="2337396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480"/>
          </a:p>
        </p:txBody>
      </p:sp>
    </p:spTree>
    <p:extLst>
      <p:ext uri="{BB962C8B-B14F-4D97-AF65-F5344CB8AC3E}">
        <p14:creationId xmlns:p14="http://schemas.microsoft.com/office/powerpoint/2010/main" val="92530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22222E-6 L 0.225 -0.07616 " pathEditMode="relative" rAng="0" ptsTypes="AA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50" y="-381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22222E-6 L -0.00234 0.25209 " pathEditMode="relative" rAng="0" ptsTypes="AA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" y="12593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7.40741E-7 L 1.11022E-16 0.25 " pathEditMode="relative" rAng="0" ptsTypes="AA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 animBg="1"/>
      <p:bldP spid="31" grpId="0" animBg="1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xmlns="" id="{4FE478F4-428B-4401-AD83-4A6E103B492B}"/>
              </a:ext>
            </a:extLst>
          </p:cNvPr>
          <p:cNvSpPr txBox="1">
            <a:spLocks/>
          </p:cNvSpPr>
          <p:nvPr/>
        </p:nvSpPr>
        <p:spPr>
          <a:xfrm>
            <a:off x="1005840" y="637088"/>
            <a:ext cx="12618720" cy="1064078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algn="ctr"/>
            <a:r>
              <a:rPr lang="en-US" altLang="zh-CN" sz="7000" dirty="0" smtClean="0">
                <a:latin typeface="Calibri" charset="0"/>
                <a:ea typeface="Calibri" charset="0"/>
                <a:cs typeface="Calibri" charset="0"/>
              </a:rPr>
              <a:t>Improving</a:t>
            </a:r>
            <a:r>
              <a:rPr lang="zh-CN" altLang="en-US" sz="70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7000" dirty="0" smtClean="0">
                <a:latin typeface="Calibri" charset="0"/>
                <a:ea typeface="Calibri" charset="0"/>
                <a:cs typeface="Calibri" charset="0"/>
              </a:rPr>
              <a:t>Object</a:t>
            </a:r>
            <a:r>
              <a:rPr lang="zh-CN" altLang="en-US" sz="70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7000" dirty="0" smtClean="0">
                <a:latin typeface="Calibri" charset="0"/>
                <a:ea typeface="Calibri" charset="0"/>
                <a:cs typeface="Calibri" charset="0"/>
              </a:rPr>
              <a:t>Boundary</a:t>
            </a:r>
            <a:endParaRPr lang="en-US" sz="7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8" name="Picture 17" descr="A car driving down a street&#10;&#10;Description generated with very high confidence">
            <a:extLst>
              <a:ext uri="{FF2B5EF4-FFF2-40B4-BE49-F238E27FC236}">
                <a16:creationId xmlns:a16="http://schemas.microsoft.com/office/drawing/2014/main" xmlns="" id="{493CC660-90FE-4266-9702-DFAA2F49D3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0" b="17102"/>
          <a:stretch/>
        </p:blipFill>
        <p:spPr>
          <a:xfrm>
            <a:off x="804670" y="2615429"/>
            <a:ext cx="6144768" cy="38404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15" descr="A car parked on the side of a road&#10;&#10;Description generated with very high confidence">
            <a:extLst>
              <a:ext uri="{FF2B5EF4-FFF2-40B4-BE49-F238E27FC236}">
                <a16:creationId xmlns:a16="http://schemas.microsoft.com/office/drawing/2014/main" xmlns="" id="{4E29C39E-5690-47AD-BC53-24FB4FC6FF5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1" b="16315"/>
          <a:stretch/>
        </p:blipFill>
        <p:spPr>
          <a:xfrm>
            <a:off x="7680962" y="2615429"/>
            <a:ext cx="6144768" cy="38404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881F0F0B-E668-4796-BB20-DB7F7F07CAFC}"/>
              </a:ext>
            </a:extLst>
          </p:cNvPr>
          <p:cNvSpPr/>
          <p:nvPr/>
        </p:nvSpPr>
        <p:spPr>
          <a:xfrm>
            <a:off x="11175799" y="3405127"/>
            <a:ext cx="1795411" cy="117774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16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2D39D788-BB2C-4DC1-9EE0-05517EC2B738}"/>
              </a:ext>
            </a:extLst>
          </p:cNvPr>
          <p:cNvSpPr/>
          <p:nvPr/>
        </p:nvSpPr>
        <p:spPr>
          <a:xfrm>
            <a:off x="4416789" y="3342670"/>
            <a:ext cx="1795411" cy="117774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16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94897887-0B2C-48DC-BF42-11921823B69C}"/>
              </a:ext>
            </a:extLst>
          </p:cNvPr>
          <p:cNvSpPr txBox="1"/>
          <p:nvPr/>
        </p:nvSpPr>
        <p:spPr>
          <a:xfrm>
            <a:off x="1943100" y="6570617"/>
            <a:ext cx="4269100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without instance maps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DDE151B9-73D1-4895-9692-85C11EFF3F4D}"/>
              </a:ext>
            </a:extLst>
          </p:cNvPr>
          <p:cNvSpPr txBox="1"/>
          <p:nvPr/>
        </p:nvSpPr>
        <p:spPr>
          <a:xfrm>
            <a:off x="9212580" y="6570617"/>
            <a:ext cx="3758630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instance maps</a:t>
            </a:r>
          </a:p>
        </p:txBody>
      </p:sp>
    </p:spTree>
    <p:extLst>
      <p:ext uri="{BB962C8B-B14F-4D97-AF65-F5344CB8AC3E}">
        <p14:creationId xmlns:p14="http://schemas.microsoft.com/office/powerpoint/2010/main" val="1609138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0" grpId="0" animBg="1"/>
      <p:bldP spid="12" grpId="0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Multi-Modal</a:t>
            </a:r>
            <a:r>
              <a:rPr lang="zh-CN" altLang="en-US" dirty="0" smtClean="0"/>
              <a:t> </a:t>
            </a:r>
            <a:r>
              <a:rPr lang="en-US" altLang="zh-CN" dirty="0" smtClean="0"/>
              <a:t>Synthesis</a:t>
            </a:r>
            <a:endParaRPr lang="en-US" dirty="0"/>
          </a:p>
        </p:txBody>
      </p:sp>
      <p:pic>
        <p:nvPicPr>
          <p:cNvPr id="5" name="Picture 4" descr="R:\tcwang\label2img\results\labelIns2city_resnet_G3_feat\feat_changing_all_clusters\images\frankfurt_000000_018797_leftImg8bit_fake_B0.jpg">
            <a:extLst>
              <a:ext uri="{FF2B5EF4-FFF2-40B4-BE49-F238E27FC236}">
                <a16:creationId xmlns:a16="http://schemas.microsoft.com/office/drawing/2014/main" xmlns="" id="{6A8F5045-09AF-4E72-A6A3-43D99E100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992" y="2386608"/>
            <a:ext cx="4619788" cy="230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R:\tcwang\label2img\results\labelIns2city_resnet_G3_feat\feat_changing_all_clusters\images\frankfurt_000000_018797_leftImg8bit_fake_B10.jpg">
            <a:extLst>
              <a:ext uri="{FF2B5EF4-FFF2-40B4-BE49-F238E27FC236}">
                <a16:creationId xmlns:a16="http://schemas.microsoft.com/office/drawing/2014/main" xmlns="" id="{0CAF76DF-07D5-43FF-AD4A-A276209F5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4640" y="4758933"/>
            <a:ext cx="4619788" cy="230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R:\tcwang\label2img\results\labelIns2city_resnet_G3_feat\feat_changing_all_clusters\images\frankfurt_000000_018797_leftImg8bit_fake_B6.jpg">
            <a:extLst>
              <a:ext uri="{FF2B5EF4-FFF2-40B4-BE49-F238E27FC236}">
                <a16:creationId xmlns:a16="http://schemas.microsoft.com/office/drawing/2014/main" xmlns="" id="{6B9E489C-BAE1-45C6-B3C1-09F24F444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992" y="4758933"/>
            <a:ext cx="4619788" cy="230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R:\tcwang\label2img\results\labelIns2city_resnet_G3_feat\feat_changing_all_clusters\images\frankfurt_000000_018797_leftImg8bit_fake_B5.jpg">
            <a:extLst>
              <a:ext uri="{FF2B5EF4-FFF2-40B4-BE49-F238E27FC236}">
                <a16:creationId xmlns:a16="http://schemas.microsoft.com/office/drawing/2014/main" xmlns="" id="{0F40E1C8-776A-4AA4-BFA7-BF3004AF0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4640" y="2386610"/>
            <a:ext cx="4619788" cy="230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8164" y="3354996"/>
            <a:ext cx="4151177" cy="207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287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074B6393-B012-4A6F-9655-2B4E4FF9FE68}"/>
              </a:ext>
            </a:extLst>
          </p:cNvPr>
          <p:cNvGrpSpPr/>
          <p:nvPr/>
        </p:nvGrpSpPr>
        <p:grpSpPr>
          <a:xfrm>
            <a:off x="683932" y="4438843"/>
            <a:ext cx="3286736" cy="2564829"/>
            <a:chOff x="1841383" y="5183350"/>
            <a:chExt cx="3944210" cy="3077893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xmlns="" id="{3C33FD78-A0CF-49B9-8217-89843D2E174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41383" y="5551915"/>
              <a:ext cx="3944210" cy="2709328"/>
            </a:xfrm>
            <a:prstGeom prst="rect">
              <a:avLst/>
            </a:prstGeom>
            <a:ln w="19050">
              <a:solidFill>
                <a:schemeClr val="tx1"/>
              </a:solidFill>
            </a:ln>
            <a:scene3d>
              <a:camera prst="orthographicFront">
                <a:rot lat="19500000" lon="3600000" rev="0"/>
              </a:camera>
              <a:lightRig rig="threePt" dir="t"/>
            </a:scene3d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xmlns="" id="{7585BFC8-2D23-416B-B793-D608C5AC1731}"/>
                </a:ext>
              </a:extLst>
            </p:cNvPr>
            <p:cNvSpPr txBox="1"/>
            <p:nvPr/>
          </p:nvSpPr>
          <p:spPr>
            <a:xfrm rot="19026869">
              <a:off x="2331948" y="5183350"/>
              <a:ext cx="2461297" cy="6648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000" i="1" dirty="0">
                  <a:latin typeface="Calibri" charset="0"/>
                  <a:ea typeface="Calibri" charset="0"/>
                  <a:cs typeface="Calibri" charset="0"/>
                </a:rPr>
                <a:t>Real</a:t>
              </a:r>
              <a:endParaRPr lang="en-US" sz="3000" i="1" dirty="0"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sp>
        <p:nvSpPr>
          <p:cNvPr id="34" name="Arrow: Up 33">
            <a:extLst>
              <a:ext uri="{FF2B5EF4-FFF2-40B4-BE49-F238E27FC236}">
                <a16:creationId xmlns:a16="http://schemas.microsoft.com/office/drawing/2014/main" xmlns="" id="{0D75B3F6-85C1-4752-8587-A6657AC51D30}"/>
              </a:ext>
            </a:extLst>
          </p:cNvPr>
          <p:cNvSpPr/>
          <p:nvPr/>
        </p:nvSpPr>
        <p:spPr>
          <a:xfrm rot="5400000">
            <a:off x="3156109" y="5077987"/>
            <a:ext cx="275970" cy="1703810"/>
          </a:xfrm>
          <a:prstGeom prst="up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xmlns="" id="{D4247C09-2AF1-4478-A9F0-CE2C8B616C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932" y="1525035"/>
            <a:ext cx="3283730" cy="2254046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19499998" lon="3600000" rev="0"/>
            </a:camera>
            <a:lightRig rig="threePt" dir="t"/>
          </a:scene3d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C82A4B6C-A00A-400B-A2BB-AD9443062B6E}"/>
              </a:ext>
            </a:extLst>
          </p:cNvPr>
          <p:cNvSpPr txBox="1"/>
          <p:nvPr/>
        </p:nvSpPr>
        <p:spPr>
          <a:xfrm>
            <a:off x="3973333" y="7584822"/>
            <a:ext cx="544207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i="1" dirty="0">
                <a:latin typeface="Calibri" charset="0"/>
                <a:ea typeface="Calibri" charset="0"/>
                <a:cs typeface="Calibri" charset="0"/>
              </a:rPr>
              <a:t>Feature encoder network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FFC43DD0-E9CC-4BB7-BD24-7A355DCDAFAE}"/>
              </a:ext>
            </a:extLst>
          </p:cNvPr>
          <p:cNvSpPr txBox="1"/>
          <p:nvPr/>
        </p:nvSpPr>
        <p:spPr>
          <a:xfrm rot="18873356">
            <a:off x="1318579" y="1248037"/>
            <a:ext cx="15993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i="1" dirty="0">
                <a:latin typeface="Calibri" charset="0"/>
                <a:ea typeface="Calibri" charset="0"/>
                <a:cs typeface="Calibri" charset="0"/>
              </a:rPr>
              <a:t>L</a:t>
            </a:r>
            <a:r>
              <a:rPr lang="en-US" sz="3000" i="1" dirty="0">
                <a:latin typeface="Calibri" charset="0"/>
                <a:ea typeface="Calibri" charset="0"/>
                <a:cs typeface="Calibri" charset="0"/>
              </a:rPr>
              <a:t>abels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xmlns="" id="{8965563E-FCDE-493C-AA1C-487F22C54BCD}"/>
              </a:ext>
            </a:extLst>
          </p:cNvPr>
          <p:cNvGrpSpPr/>
          <p:nvPr/>
        </p:nvGrpSpPr>
        <p:grpSpPr>
          <a:xfrm>
            <a:off x="3553493" y="4156851"/>
            <a:ext cx="6194740" cy="3348691"/>
            <a:chOff x="5284967" y="4844950"/>
            <a:chExt cx="7433927" cy="4018558"/>
          </a:xfrm>
          <a:solidFill>
            <a:schemeClr val="accent6">
              <a:lumMod val="50000"/>
              <a:alpha val="90000"/>
            </a:schemeClr>
          </a:solidFill>
        </p:grpSpPr>
        <p:sp>
          <p:nvSpPr>
            <p:cNvPr id="53" name="Cube 52">
              <a:extLst>
                <a:ext uri="{FF2B5EF4-FFF2-40B4-BE49-F238E27FC236}">
                  <a16:creationId xmlns:a16="http://schemas.microsoft.com/office/drawing/2014/main" xmlns="" id="{2B640D37-A5BA-4BCD-B3DB-4DC3DC44A07E}"/>
                </a:ext>
              </a:extLst>
            </p:cNvPr>
            <p:cNvSpPr/>
            <p:nvPr/>
          </p:nvSpPr>
          <p:spPr>
            <a:xfrm>
              <a:off x="5284967" y="4844953"/>
              <a:ext cx="1955808" cy="4018555"/>
            </a:xfrm>
            <a:prstGeom prst="cube">
              <a:avLst>
                <a:gd name="adj" fmla="val 88075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54" name="Cube 53">
              <a:extLst>
                <a:ext uri="{FF2B5EF4-FFF2-40B4-BE49-F238E27FC236}">
                  <a16:creationId xmlns:a16="http://schemas.microsoft.com/office/drawing/2014/main" xmlns="" id="{7C741E61-0923-487D-B623-F23C5268BE10}"/>
                </a:ext>
              </a:extLst>
            </p:cNvPr>
            <p:cNvSpPr/>
            <p:nvPr/>
          </p:nvSpPr>
          <p:spPr>
            <a:xfrm>
              <a:off x="6191051" y="5755784"/>
              <a:ext cx="1302178" cy="2121767"/>
            </a:xfrm>
            <a:prstGeom prst="cube">
              <a:avLst>
                <a:gd name="adj" fmla="val 66482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55" name="Cube 54">
              <a:extLst>
                <a:ext uri="{FF2B5EF4-FFF2-40B4-BE49-F238E27FC236}">
                  <a16:creationId xmlns:a16="http://schemas.microsoft.com/office/drawing/2014/main" xmlns="" id="{24F4B596-9996-4A59-A1E4-9900BB38C2F1}"/>
                </a:ext>
              </a:extLst>
            </p:cNvPr>
            <p:cNvSpPr/>
            <p:nvPr/>
          </p:nvSpPr>
          <p:spPr>
            <a:xfrm>
              <a:off x="7145985" y="6231905"/>
              <a:ext cx="1132329" cy="1169527"/>
            </a:xfrm>
            <a:prstGeom prst="cube">
              <a:avLst>
                <a:gd name="adj" fmla="val 41773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56" name="Cube 55">
              <a:extLst>
                <a:ext uri="{FF2B5EF4-FFF2-40B4-BE49-F238E27FC236}">
                  <a16:creationId xmlns:a16="http://schemas.microsoft.com/office/drawing/2014/main" xmlns="" id="{2B027DF2-EDEC-4650-A4B3-92F05D3639D5}"/>
                </a:ext>
              </a:extLst>
            </p:cNvPr>
            <p:cNvSpPr/>
            <p:nvPr/>
          </p:nvSpPr>
          <p:spPr>
            <a:xfrm>
              <a:off x="8129471" y="6531007"/>
              <a:ext cx="1142693" cy="646442"/>
            </a:xfrm>
            <a:prstGeom prst="cube">
              <a:avLst>
                <a:gd name="adj" fmla="val 29477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57" name="Cube 56">
              <a:extLst>
                <a:ext uri="{FF2B5EF4-FFF2-40B4-BE49-F238E27FC236}">
                  <a16:creationId xmlns:a16="http://schemas.microsoft.com/office/drawing/2014/main" xmlns="" id="{1233AAD2-2F41-40D2-8EA3-94542ABFEAB2}"/>
                </a:ext>
              </a:extLst>
            </p:cNvPr>
            <p:cNvSpPr/>
            <p:nvPr/>
          </p:nvSpPr>
          <p:spPr>
            <a:xfrm>
              <a:off x="9176636" y="6269464"/>
              <a:ext cx="1132329" cy="1169527"/>
            </a:xfrm>
            <a:prstGeom prst="cube">
              <a:avLst>
                <a:gd name="adj" fmla="val 41773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58" name="Cube 57">
              <a:extLst>
                <a:ext uri="{FF2B5EF4-FFF2-40B4-BE49-F238E27FC236}">
                  <a16:creationId xmlns:a16="http://schemas.microsoft.com/office/drawing/2014/main" xmlns="" id="{3FFFCA22-CE60-491A-B85F-C64A5B77938A}"/>
                </a:ext>
              </a:extLst>
            </p:cNvPr>
            <p:cNvSpPr/>
            <p:nvPr/>
          </p:nvSpPr>
          <p:spPr>
            <a:xfrm>
              <a:off x="9983080" y="5755784"/>
              <a:ext cx="1302178" cy="2121767"/>
            </a:xfrm>
            <a:prstGeom prst="cube">
              <a:avLst>
                <a:gd name="adj" fmla="val 66482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59" name="Cube 58">
              <a:extLst>
                <a:ext uri="{FF2B5EF4-FFF2-40B4-BE49-F238E27FC236}">
                  <a16:creationId xmlns:a16="http://schemas.microsoft.com/office/drawing/2014/main" xmlns="" id="{310AEBFF-E9C1-4FC6-AD6F-44B35A34C90E}"/>
                </a:ext>
              </a:extLst>
            </p:cNvPr>
            <p:cNvSpPr/>
            <p:nvPr/>
          </p:nvSpPr>
          <p:spPr>
            <a:xfrm>
              <a:off x="10763086" y="4844950"/>
              <a:ext cx="1955808" cy="4018555"/>
            </a:xfrm>
            <a:prstGeom prst="cube">
              <a:avLst>
                <a:gd name="adj" fmla="val 88075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D989A3A4-A7BF-487A-BBBF-AF0C38ED74F5}"/>
              </a:ext>
            </a:extLst>
          </p:cNvPr>
          <p:cNvGrpSpPr/>
          <p:nvPr/>
        </p:nvGrpSpPr>
        <p:grpSpPr>
          <a:xfrm>
            <a:off x="9527602" y="1118372"/>
            <a:ext cx="2992985" cy="2605651"/>
            <a:chOff x="12955393" y="882934"/>
            <a:chExt cx="3591697" cy="3126881"/>
          </a:xfrm>
        </p:grpSpPr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xmlns="" id="{B8F06F8A-DB0B-48F3-8E5B-443BDAE21A5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955393" y="1235012"/>
              <a:ext cx="3591697" cy="2774803"/>
            </a:xfrm>
            <a:prstGeom prst="rect">
              <a:avLst/>
            </a:prstGeom>
            <a:ln w="19050">
              <a:solidFill>
                <a:schemeClr val="tx1"/>
              </a:solidFill>
            </a:ln>
            <a:scene3d>
              <a:camera prst="orthographicFront">
                <a:rot lat="19500000" lon="3600000" rev="0"/>
              </a:camera>
              <a:lightRig rig="threePt" dir="t"/>
            </a:scene3d>
          </p:spPr>
        </p:pic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xmlns="" id="{A44ED166-6B0F-4527-A86E-A14E33CE8264}"/>
                </a:ext>
              </a:extLst>
            </p:cNvPr>
            <p:cNvSpPr txBox="1"/>
            <p:nvPr/>
          </p:nvSpPr>
          <p:spPr>
            <a:xfrm rot="19034051">
              <a:off x="12980535" y="882934"/>
              <a:ext cx="2851096" cy="664819"/>
            </a:xfrm>
            <a:prstGeom prst="rect">
              <a:avLst/>
            </a:prstGeom>
            <a:noFill/>
            <a:ln w="1905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000" i="1" dirty="0">
                  <a:latin typeface="Calibri" charset="0"/>
                  <a:ea typeface="Calibri" charset="0"/>
                  <a:cs typeface="Calibri" charset="0"/>
                </a:rPr>
                <a:t>Synthesized</a:t>
              </a:r>
              <a:endParaRPr lang="en-US" sz="3000" i="1" dirty="0"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74B649F2-178D-4B07-B1E2-C0CB6B2F345C}"/>
              </a:ext>
            </a:extLst>
          </p:cNvPr>
          <p:cNvGrpSpPr/>
          <p:nvPr/>
        </p:nvGrpSpPr>
        <p:grpSpPr>
          <a:xfrm>
            <a:off x="9904355" y="4542272"/>
            <a:ext cx="3302747" cy="2409381"/>
            <a:chOff x="2468394" y="1139167"/>
            <a:chExt cx="3963423" cy="2891350"/>
          </a:xfrm>
        </p:grpSpPr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xmlns="" id="{75C554B0-BB38-4521-866F-77139D7AD41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aturation sat="2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68394" y="1325575"/>
              <a:ext cx="3963423" cy="2704942"/>
            </a:xfrm>
            <a:prstGeom prst="rect">
              <a:avLst/>
            </a:prstGeom>
            <a:ln w="19050">
              <a:solidFill>
                <a:schemeClr val="tx1"/>
              </a:solidFill>
            </a:ln>
            <a:scene3d>
              <a:camera prst="orthographicFront">
                <a:rot lat="19499998" lon="3600000" rev="0"/>
              </a:camera>
              <a:lightRig rig="threePt" dir="t"/>
            </a:scene3d>
          </p:spPr>
        </p:pic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xmlns="" id="{505622EA-031C-4F6C-A038-7C4A8CC6903D}"/>
                </a:ext>
              </a:extLst>
            </p:cNvPr>
            <p:cNvSpPr txBox="1"/>
            <p:nvPr/>
          </p:nvSpPr>
          <p:spPr>
            <a:xfrm rot="18914897">
              <a:off x="3043056" y="1139167"/>
              <a:ext cx="2210873" cy="6648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000" i="1" dirty="0">
                  <a:latin typeface="Calibri" charset="0"/>
                  <a:ea typeface="Calibri" charset="0"/>
                  <a:cs typeface="Calibri" charset="0"/>
                </a:rPr>
                <a:t>F</a:t>
              </a:r>
              <a:r>
                <a:rPr lang="en-US" sz="3000" i="1" dirty="0">
                  <a:latin typeface="Calibri" charset="0"/>
                  <a:ea typeface="Calibri" charset="0"/>
                  <a:cs typeface="Calibri" charset="0"/>
                </a:rPr>
                <a:t>eatures</a:t>
              </a:r>
            </a:p>
          </p:txBody>
        </p:sp>
      </p:grp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54FCE98B-8C40-4905-BE18-4D929D22B584}"/>
              </a:ext>
            </a:extLst>
          </p:cNvPr>
          <p:cNvSpPr txBox="1"/>
          <p:nvPr/>
        </p:nvSpPr>
        <p:spPr>
          <a:xfrm>
            <a:off x="8344691" y="6156589"/>
            <a:ext cx="2695874" cy="810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333" b="1" i="1" dirty="0">
                <a:latin typeface="Calibri" charset="0"/>
                <a:ea typeface="Calibri" charset="0"/>
                <a:cs typeface="Calibri" charset="0"/>
              </a:rPr>
              <a:t>Instance-wise</a:t>
            </a:r>
            <a:r>
              <a:rPr lang="en-US" sz="2333" i="1" dirty="0">
                <a:latin typeface="Calibri" charset="0"/>
                <a:ea typeface="Calibri" charset="0"/>
                <a:cs typeface="Calibri" charset="0"/>
              </a:rPr>
              <a:t> pooling</a:t>
            </a:r>
          </a:p>
        </p:txBody>
      </p:sp>
      <p:sp>
        <p:nvSpPr>
          <p:cNvPr id="63" name="Arrow: Up 62">
            <a:extLst>
              <a:ext uri="{FF2B5EF4-FFF2-40B4-BE49-F238E27FC236}">
                <a16:creationId xmlns:a16="http://schemas.microsoft.com/office/drawing/2014/main" xmlns="" id="{5D9F4E76-1B88-449D-B292-71FA74C5AF07}"/>
              </a:ext>
            </a:extLst>
          </p:cNvPr>
          <p:cNvSpPr/>
          <p:nvPr/>
        </p:nvSpPr>
        <p:spPr>
          <a:xfrm rot="5400000">
            <a:off x="9743482" y="5136172"/>
            <a:ext cx="331043" cy="1532370"/>
          </a:xfrm>
          <a:prstGeom prst="up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00">
              <a:latin typeface="Calibri" charset="0"/>
              <a:ea typeface="Calibri" charset="0"/>
              <a:cs typeface="Calibri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FE48B09B-3F9A-4AD8-9BD4-DB8AAF10F947}"/>
              </a:ext>
            </a:extLst>
          </p:cNvPr>
          <p:cNvGrpSpPr/>
          <p:nvPr/>
        </p:nvGrpSpPr>
        <p:grpSpPr>
          <a:xfrm>
            <a:off x="2714460" y="1914396"/>
            <a:ext cx="7484491" cy="1264128"/>
            <a:chOff x="4255088" y="1741545"/>
            <a:chExt cx="9504873" cy="1517002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xmlns="" id="{FB5FB8F8-39E7-46AC-8A1B-728DE2B28030}"/>
                </a:ext>
              </a:extLst>
            </p:cNvPr>
            <p:cNvGrpSpPr/>
            <p:nvPr/>
          </p:nvGrpSpPr>
          <p:grpSpPr>
            <a:xfrm>
              <a:off x="6982282" y="1741545"/>
              <a:ext cx="4939072" cy="1517002"/>
              <a:chOff x="6502584" y="1720842"/>
              <a:chExt cx="4492869" cy="1517002"/>
            </a:xfrm>
          </p:grpSpPr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xmlns="" id="{DFFA05E9-B881-467F-B670-FDE183A7E187}"/>
                  </a:ext>
                </a:extLst>
              </p:cNvPr>
              <p:cNvSpPr/>
              <p:nvPr/>
            </p:nvSpPr>
            <p:spPr>
              <a:xfrm>
                <a:off x="6502584" y="1720842"/>
                <a:ext cx="4492869" cy="1517002"/>
              </a:xfrm>
              <a:prstGeom prst="rect">
                <a:avLst/>
              </a:prstGeom>
              <a:noFill/>
              <a:ln w="571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500">
                  <a:solidFill>
                    <a:srgbClr val="FFC000"/>
                  </a:solidFill>
                  <a:latin typeface="Calibri" charset="0"/>
                  <a:ea typeface="Calibri" charset="0"/>
                  <a:cs typeface="Calibri" charset="0"/>
                </a:endParaRPr>
              </a:p>
            </p:txBody>
          </p:sp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xmlns="" id="{8DA74795-4448-4D25-9614-037606B6B51E}"/>
                  </a:ext>
                </a:extLst>
              </p:cNvPr>
              <p:cNvSpPr txBox="1"/>
              <p:nvPr/>
            </p:nvSpPr>
            <p:spPr>
              <a:xfrm>
                <a:off x="6703753" y="1844836"/>
                <a:ext cx="4090528" cy="121883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000" i="1" dirty="0">
                    <a:solidFill>
                      <a:schemeClr val="accent4">
                        <a:lumMod val="60000"/>
                        <a:lumOff val="40000"/>
                      </a:schemeClr>
                    </a:solidFill>
                    <a:latin typeface="Calibri" charset="0"/>
                    <a:ea typeface="Calibri" charset="0"/>
                    <a:cs typeface="Calibri" charset="0"/>
                  </a:rPr>
                  <a:t>Image generation network</a:t>
                </a:r>
              </a:p>
            </p:txBody>
          </p:sp>
        </p:grpSp>
        <p:sp>
          <p:nvSpPr>
            <p:cNvPr id="45" name="Arrow: Up 44">
              <a:extLst>
                <a:ext uri="{FF2B5EF4-FFF2-40B4-BE49-F238E27FC236}">
                  <a16:creationId xmlns:a16="http://schemas.microsoft.com/office/drawing/2014/main" xmlns="" id="{6A083F1B-B19D-412F-984C-EDD43D1CC206}"/>
                </a:ext>
              </a:extLst>
            </p:cNvPr>
            <p:cNvSpPr/>
            <p:nvPr/>
          </p:nvSpPr>
          <p:spPr>
            <a:xfrm rot="5400000">
              <a:off x="12751936" y="1758058"/>
              <a:ext cx="292608" cy="1723443"/>
            </a:xfrm>
            <a:prstGeom prst="upArrow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  <p:sp>
          <p:nvSpPr>
            <p:cNvPr id="37" name="Arrow: Up 36">
              <a:extLst>
                <a:ext uri="{FF2B5EF4-FFF2-40B4-BE49-F238E27FC236}">
                  <a16:creationId xmlns:a16="http://schemas.microsoft.com/office/drawing/2014/main" xmlns="" id="{AC8BCA01-AC30-4A30-9D63-CDE96585B668}"/>
                </a:ext>
              </a:extLst>
            </p:cNvPr>
            <p:cNvSpPr/>
            <p:nvPr/>
          </p:nvSpPr>
          <p:spPr>
            <a:xfrm rot="5400000">
              <a:off x="5396421" y="1279211"/>
              <a:ext cx="345541" cy="2628208"/>
            </a:xfrm>
            <a:prstGeom prst="upArrow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6198" tIns="38099" rIns="76198" bIns="38099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00">
                <a:latin typeface="Calibri" charset="0"/>
                <a:ea typeface="Calibri" charset="0"/>
                <a:cs typeface="Calibri" charset="0"/>
              </a:endParaRPr>
            </a:p>
          </p:txBody>
        </p:sp>
      </p:grpSp>
      <p:sp>
        <p:nvSpPr>
          <p:cNvPr id="66" name="TextBox 65">
            <a:extLst>
              <a:ext uri="{FF2B5EF4-FFF2-40B4-BE49-F238E27FC236}">
                <a16:creationId xmlns:a16="http://schemas.microsoft.com/office/drawing/2014/main" xmlns="" id="{AB34B531-7FE0-4523-93CB-79DE536FC82A}"/>
              </a:ext>
            </a:extLst>
          </p:cNvPr>
          <p:cNvSpPr txBox="1"/>
          <p:nvPr/>
        </p:nvSpPr>
        <p:spPr>
          <a:xfrm>
            <a:off x="2724215" y="-61664"/>
            <a:ext cx="91819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i="1" dirty="0">
                <a:latin typeface="Calibri" charset="0"/>
                <a:ea typeface="Calibri" charset="0"/>
                <a:cs typeface="Calibri" charset="0"/>
              </a:rPr>
              <a:t>Feature Embedding Scheme</a:t>
            </a:r>
          </a:p>
        </p:txBody>
      </p:sp>
      <p:pic>
        <p:nvPicPr>
          <p:cNvPr id="10" name="Picture 9" descr="A car parked on a city street&#10;&#10;Description generated with very high confidence">
            <a:extLst>
              <a:ext uri="{FF2B5EF4-FFF2-40B4-BE49-F238E27FC236}">
                <a16:creationId xmlns:a16="http://schemas.microsoft.com/office/drawing/2014/main" xmlns="" id="{C574D95D-BC18-4FE6-8B59-F0ADC02A9F2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8836" y="1432523"/>
            <a:ext cx="2994564" cy="2316406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19500000" lon="3600000" rev="0"/>
            </a:camera>
            <a:lightRig rig="threePt" dir="t"/>
          </a:scene3d>
        </p:spPr>
      </p:pic>
      <p:pic>
        <p:nvPicPr>
          <p:cNvPr id="16" name="Picture 15" descr="A car driving on a city street&#10;&#10;Description generated with very high confidence">
            <a:extLst>
              <a:ext uri="{FF2B5EF4-FFF2-40B4-BE49-F238E27FC236}">
                <a16:creationId xmlns:a16="http://schemas.microsoft.com/office/drawing/2014/main" xmlns="" id="{C8533416-1567-475E-ABFF-68FE436BB39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6262" y="1432523"/>
            <a:ext cx="2994564" cy="2316406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19500000" lon="3600000" rev="0"/>
            </a:camera>
            <a:lightRig rig="threePt" dir="t"/>
          </a:scene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831419AF-8175-4115-9748-51799879C07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482" y="1560476"/>
            <a:ext cx="3299354" cy="2255448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19500000" lon="3600000" rev="0"/>
            </a:camera>
            <a:lightRig rig="threePt" dir="t"/>
          </a:scene3d>
        </p:spPr>
      </p:pic>
      <p:pic>
        <p:nvPicPr>
          <p:cNvPr id="85" name="Picture 84">
            <a:extLst>
              <a:ext uri="{FF2B5EF4-FFF2-40B4-BE49-F238E27FC236}">
                <a16:creationId xmlns:a16="http://schemas.microsoft.com/office/drawing/2014/main" xmlns="" id="{D866E118-F954-4114-AB62-5958DFA0E3E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482" y="1560476"/>
            <a:ext cx="3299354" cy="2255448"/>
          </a:xfrm>
          <a:prstGeom prst="rect">
            <a:avLst/>
          </a:prstGeom>
          <a:ln w="19050">
            <a:solidFill>
              <a:schemeClr val="tx1"/>
            </a:solidFill>
          </a:ln>
          <a:scene3d>
            <a:camera prst="orthographicFront">
              <a:rot lat="19500000" lon="3600000" rev="0"/>
            </a:camera>
            <a:lightRig rig="threePt" dir="t"/>
          </a:scene3d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401EC7A0-1001-480F-851E-4B9EAF10D9EF}"/>
              </a:ext>
            </a:extLst>
          </p:cNvPr>
          <p:cNvSpPr txBox="1"/>
          <p:nvPr/>
        </p:nvSpPr>
        <p:spPr>
          <a:xfrm rot="18914897">
            <a:off x="1562712" y="1420147"/>
            <a:ext cx="18423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i="1" dirty="0">
                <a:latin typeface="Calibri" charset="0"/>
                <a:ea typeface="Calibri" charset="0"/>
                <a:cs typeface="Calibri" charset="0"/>
              </a:rPr>
              <a:t>F</a:t>
            </a:r>
            <a:r>
              <a:rPr lang="en-US" sz="3000" i="1" dirty="0">
                <a:latin typeface="Calibri" charset="0"/>
                <a:ea typeface="Calibri" charset="0"/>
                <a:cs typeface="Calibri" charset="0"/>
              </a:rPr>
              <a:t>eatures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71274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27"/>
    </mc:Choice>
    <mc:Fallback xmlns="">
      <p:transition spd="slow" advTm="15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0" presetClass="path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6901 -0.23131 L -0.13473 -0.23131 C -0.07451 -0.23131 -9.44172E-5 -0.16846 -9.44172E-5 -0.11686 L -9.44172E-5 -0.00177 " pathEditMode="relative" rAng="0" ptsTypes="AAAA">
                                      <p:cBhvr>
                                        <p:cTn id="28" dur="1000" spd="-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46" y="11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6" presetClass="path" presetSubtype="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0285 -0.37984 L -0.60285 -0.30654 C -0.60285 -0.2731 -0.51098 -0.23131 -0.4362 -0.23131 L -0.26901 -0.23131 " pathEditMode="relative" rAng="0" ptsTypes="AAAA">
                                      <p:cBhvr>
                                        <p:cTn id="31" dur="1000" spd="-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92" y="7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46" grpId="0"/>
      <p:bldP spid="42" grpId="0"/>
      <p:bldP spid="63" grpId="0" animBg="1"/>
      <p:bldP spid="38" grpId="0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777386-4307-4320-B7BB-37DAB99B3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23AEA79-91C6-484C-B4D1-BE009401D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Qualitative comparisons</a:t>
            </a:r>
          </a:p>
        </p:txBody>
      </p:sp>
      <p:pic>
        <p:nvPicPr>
          <p:cNvPr id="4" name="comparison">
            <a:hlinkClick r:id="" action="ppaction://media"/>
            <a:extLst>
              <a:ext uri="{FF2B5EF4-FFF2-40B4-BE49-F238E27FC236}">
                <a16:creationId xmlns:a16="http://schemas.microsoft.com/office/drawing/2014/main" xmlns="" id="{570E82D3-3CC4-4151-B143-0982B1066A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563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31FAC5-EC8B-4E2A-BE59-31378EDC0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9566"/>
            <a:ext cx="13167360" cy="1371600"/>
          </a:xfrm>
        </p:spPr>
        <p:txBody>
          <a:bodyPr/>
          <a:lstStyle/>
          <a:p>
            <a:r>
              <a:rPr lang="en-US" altLang="zh-CN" dirty="0" smtClean="0">
                <a:latin typeface="Calibri" charset="0"/>
                <a:ea typeface="Calibri" charset="0"/>
                <a:cs typeface="Calibri" charset="0"/>
              </a:rPr>
              <a:t>Indoor</a:t>
            </a:r>
            <a:r>
              <a:rPr lang="zh-CN" altLang="en-US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dirty="0" smtClean="0">
                <a:latin typeface="Calibri" charset="0"/>
                <a:ea typeface="Calibri" charset="0"/>
                <a:cs typeface="Calibri" charset="0"/>
              </a:rPr>
              <a:t>Scenes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" name="Picture 3" descr="R:\tcwang\label2img\results\label2ade_G3\test_latest\images\ADE_val_00000125_real_A.jpg">
            <a:extLst>
              <a:ext uri="{FF2B5EF4-FFF2-40B4-BE49-F238E27FC236}">
                <a16:creationId xmlns:a16="http://schemas.microsoft.com/office/drawing/2014/main" xmlns="" id="{EF1971CB-E92C-4E2B-91CC-8A2D5448E0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4563" y="1810544"/>
            <a:ext cx="3296624" cy="219456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sx="95000" sy="95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living room filled with furniture and a large window&#10;&#10;Description generated with very high confidence">
            <a:extLst>
              <a:ext uri="{FF2B5EF4-FFF2-40B4-BE49-F238E27FC236}">
                <a16:creationId xmlns:a16="http://schemas.microsoft.com/office/drawing/2014/main" xmlns="" id="{BCA9DF96-7D74-45F0-839A-66E9B4E983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5812" y="1810544"/>
            <a:ext cx="3296052" cy="219456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sx="95000" sy="95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 descr="A living room filled with furniture and a large window&#10;&#10;Description generated with very high confidence">
            <a:extLst>
              <a:ext uri="{FF2B5EF4-FFF2-40B4-BE49-F238E27FC236}">
                <a16:creationId xmlns:a16="http://schemas.microsoft.com/office/drawing/2014/main" xmlns="" id="{A944B9FD-D521-464A-A9A5-83EE5B0A28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5812" y="4372643"/>
            <a:ext cx="3296052" cy="219456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sx="95000" sy="95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 descr="A living room filled with furniture and a fireplace&#10;&#10;Description generated with very high confidence">
            <a:extLst>
              <a:ext uri="{FF2B5EF4-FFF2-40B4-BE49-F238E27FC236}">
                <a16:creationId xmlns:a16="http://schemas.microsoft.com/office/drawing/2014/main" xmlns="" id="{11E091C5-20CD-4021-AE32-B072F07067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5137" y="4372643"/>
            <a:ext cx="3296051" cy="219456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sx="95000" sy="95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C10C92F2-84EB-4B85-9FE2-3C1162612F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747" y="4372342"/>
            <a:ext cx="3299179" cy="2194560"/>
          </a:xfrm>
          <a:prstGeom prst="rect">
            <a:avLst/>
          </a:prstGeom>
        </p:spPr>
      </p:pic>
      <p:pic>
        <p:nvPicPr>
          <p:cNvPr id="9" name="Picture 8" descr="A picture containing text&#10;&#10;Description generated with high confidence">
            <a:extLst>
              <a:ext uri="{FF2B5EF4-FFF2-40B4-BE49-F238E27FC236}">
                <a16:creationId xmlns:a16="http://schemas.microsoft.com/office/drawing/2014/main" xmlns="" id="{D8DC3044-B063-4CF4-96DC-5B9D04083FC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746" y="1810544"/>
            <a:ext cx="3299177" cy="219456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FE3BC623-A518-45AE-AB3E-E0DA73FCE614}"/>
              </a:ext>
            </a:extLst>
          </p:cNvPr>
          <p:cNvSpPr txBox="1"/>
          <p:nvPr/>
        </p:nvSpPr>
        <p:spPr>
          <a:xfrm>
            <a:off x="2773376" y="6566902"/>
            <a:ext cx="1473920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60" dirty="0">
                <a:latin typeface="Calibri" charset="0"/>
                <a:ea typeface="Calibri" charset="0"/>
                <a:cs typeface="Calibri" charset="0"/>
              </a:rPr>
              <a:t>Labels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710317D9-E8E0-4979-A427-931FA3200A48}"/>
              </a:ext>
            </a:extLst>
          </p:cNvPr>
          <p:cNvSpPr txBox="1"/>
          <p:nvPr/>
        </p:nvSpPr>
        <p:spPr>
          <a:xfrm>
            <a:off x="6646878" y="6566901"/>
            <a:ext cx="1473920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60" dirty="0">
                <a:latin typeface="Calibri" charset="0"/>
                <a:ea typeface="Calibri" charset="0"/>
                <a:cs typeface="Calibri" charset="0"/>
              </a:rPr>
              <a:t>Ours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52D23F86-2A22-4306-9A4E-641ED1E4CF35}"/>
              </a:ext>
            </a:extLst>
          </p:cNvPr>
          <p:cNvSpPr txBox="1"/>
          <p:nvPr/>
        </p:nvSpPr>
        <p:spPr>
          <a:xfrm>
            <a:off x="9807573" y="6566902"/>
            <a:ext cx="2771178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60" dirty="0">
                <a:latin typeface="Calibri" charset="0"/>
                <a:ea typeface="Calibri" charset="0"/>
                <a:cs typeface="Calibri" charset="0"/>
              </a:rPr>
              <a:t>Ground truth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089220" y="7644825"/>
            <a:ext cx="4541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ADE20K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[Zhou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et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al.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2017]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0481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xmlns="" id="{F35ABE76-0F2E-4910-8DDE-E3902BDBB2C8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dirty="0" smtClean="0"/>
                  <a:t>Results</a:t>
                </a:r>
                <a:r>
                  <a:rPr lang="zh-CN" altLang="en-US" dirty="0" smtClean="0"/>
                  <a:t> </a:t>
                </a:r>
                <a:r>
                  <a:rPr lang="en-US" altLang="zh-CN" dirty="0" smtClean="0"/>
                  <a:t>(edge</a:t>
                </a:r>
                <a:r>
                  <a:rPr lang="zh-CN" altLang="en-US" dirty="0" smtClean="0"/>
                  <a:t> </a:t>
                </a:r>
                <a14:m>
                  <m:oMath xmlns:m="http://schemas.openxmlformats.org/officeDocument/2006/math">
                    <m:r>
                      <a:rPr lang="en-US" altLang="zh-CN" b="0" i="1" smtClean="0">
                        <a:latin typeface="Cambria Math" charset="0"/>
                      </a:rPr>
                      <m:t>→</m:t>
                    </m:r>
                  </m:oMath>
                </a14:m>
                <a:r>
                  <a:rPr lang="zh-CN" altLang="en-US" dirty="0" smtClean="0"/>
                  <a:t> </a:t>
                </a:r>
                <a:r>
                  <a:rPr lang="en-US" altLang="zh-CN" dirty="0" smtClean="0"/>
                  <a:t>photo)</a:t>
                </a:r>
                <a:r>
                  <a:rPr lang="en-US" dirty="0" smtClean="0"/>
                  <a:t> </a:t>
                </a:r>
                <a:endParaRPr lang="en-US" dirty="0"/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xmlns="" id="{F35ABE76-0F2E-4910-8DDE-E3902BDBB2C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R:\tcwang\release\internal\results\edge2face\test_latest\images\25005_input_label.jpg">
            <a:extLst>
              <a:ext uri="{FF2B5EF4-FFF2-40B4-BE49-F238E27FC236}">
                <a16:creationId xmlns:a16="http://schemas.microsoft.com/office/drawing/2014/main" xmlns="" id="{8A39EFDF-91D0-40FB-9521-CD6A59876A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82" y="2056296"/>
            <a:ext cx="4389120" cy="438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:\tcwang\release\internal\results\edge2face\test_latest\images\25005_synthesized_image.jpg">
            <a:extLst>
              <a:ext uri="{FF2B5EF4-FFF2-40B4-BE49-F238E27FC236}">
                <a16:creationId xmlns:a16="http://schemas.microsoft.com/office/drawing/2014/main" xmlns="" id="{75AEAFA1-9530-4178-8DEF-751C766899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102" y="2056296"/>
            <a:ext cx="4389120" cy="438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close up of a person smiling for the camera&#10;&#10;Description generated with very high confidence">
            <a:extLst>
              <a:ext uri="{FF2B5EF4-FFF2-40B4-BE49-F238E27FC236}">
                <a16:creationId xmlns:a16="http://schemas.microsoft.com/office/drawing/2014/main" xmlns="" id="{48CBF50C-F3CE-4F8B-AB61-F1735F05FF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2822" y="2056296"/>
            <a:ext cx="4389120" cy="43891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48826A45-CC7D-427E-84A1-5517EE90AB65}"/>
              </a:ext>
            </a:extLst>
          </p:cNvPr>
          <p:cNvSpPr txBox="1"/>
          <p:nvPr/>
        </p:nvSpPr>
        <p:spPr>
          <a:xfrm>
            <a:off x="1822268" y="6581759"/>
            <a:ext cx="1319348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60" dirty="0">
                <a:latin typeface="Calibri" charset="0"/>
                <a:ea typeface="Calibri" charset="0"/>
                <a:cs typeface="Calibri" charset="0"/>
              </a:rPr>
              <a:t>Edges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E1F9DA02-F513-4A87-BFF1-595B41CEA33B}"/>
              </a:ext>
            </a:extLst>
          </p:cNvPr>
          <p:cNvSpPr txBox="1"/>
          <p:nvPr/>
        </p:nvSpPr>
        <p:spPr>
          <a:xfrm>
            <a:off x="5943601" y="6581759"/>
            <a:ext cx="2312123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60" dirty="0">
                <a:latin typeface="Calibri" charset="0"/>
                <a:ea typeface="Calibri" charset="0"/>
                <a:cs typeface="Calibri" charset="0"/>
              </a:rPr>
              <a:t>Synthesized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26FFF11D-73B9-4A5E-AEF7-B4DBF45533CC}"/>
              </a:ext>
            </a:extLst>
          </p:cNvPr>
          <p:cNvSpPr txBox="1"/>
          <p:nvPr/>
        </p:nvSpPr>
        <p:spPr>
          <a:xfrm>
            <a:off x="10414362" y="6581759"/>
            <a:ext cx="2606041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60" dirty="0">
                <a:latin typeface="Calibri" charset="0"/>
                <a:ea typeface="Calibri" charset="0"/>
                <a:cs typeface="Calibri" charset="0"/>
              </a:rPr>
              <a:t>Ground truth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383899" y="7644825"/>
            <a:ext cx="5246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 smtClean="0">
                <a:latin typeface="Calibri" charset="0"/>
                <a:ea typeface="Calibri" charset="0"/>
                <a:cs typeface="Calibri" charset="0"/>
              </a:rPr>
              <a:t>CelebA</a:t>
            </a:r>
            <a:r>
              <a:rPr lang="en-US" sz="3200" dirty="0" smtClean="0">
                <a:latin typeface="Calibri" charset="0"/>
                <a:ea typeface="Calibri" charset="0"/>
                <a:cs typeface="Calibri" charset="0"/>
              </a:rPr>
              <a:t>-HQ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[</a:t>
            </a:r>
            <a:r>
              <a:rPr lang="en-US" sz="3200" dirty="0" err="1" smtClean="0">
                <a:latin typeface="Calibri" charset="0"/>
                <a:ea typeface="Calibri" charset="0"/>
                <a:cs typeface="Calibri" charset="0"/>
              </a:rPr>
              <a:t>Karras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et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al.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2017]</a:t>
            </a:r>
            <a:endParaRPr lang="en-US" sz="3200" dirty="0">
              <a:latin typeface="Calibri" charset="0"/>
              <a:ea typeface="Calibri" charset="0"/>
              <a:cs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29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xmlns="" id="{1F8FEDA4-62FA-4A1A-9D6F-08F50BA55249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US" dirty="0"/>
                  <a:t>Results</a:t>
                </a:r>
                <a:r>
                  <a:rPr lang="zh-CN" altLang="en-US" dirty="0"/>
                  <a:t> </a:t>
                </a:r>
                <a:r>
                  <a:rPr lang="en-US" altLang="zh-CN" dirty="0"/>
                  <a:t>(edge</a:t>
                </a:r>
                <a:r>
                  <a:rPr lang="zh-CN" altLang="en-US" dirty="0"/>
                  <a:t> </a:t>
                </a:r>
                <a14:m>
                  <m:oMath xmlns:m="http://schemas.openxmlformats.org/officeDocument/2006/math">
                    <m:r>
                      <a:rPr lang="en-US" altLang="zh-CN" i="1">
                        <a:latin typeface="Cambria Math" charset="0"/>
                      </a:rPr>
                      <m:t>→</m:t>
                    </m:r>
                  </m:oMath>
                </a14:m>
                <a:r>
                  <a:rPr lang="zh-CN" altLang="en-US" dirty="0"/>
                  <a:t> </a:t>
                </a:r>
                <a:r>
                  <a:rPr lang="en-US" altLang="zh-CN" dirty="0"/>
                  <a:t>photo)</a:t>
                </a:r>
                <a:r>
                  <a:rPr lang="en-US" dirty="0"/>
                  <a:t> </a:t>
                </a:r>
                <a:endParaRPr lang="en-US" dirty="0">
                  <a:latin typeface="Calibri" charset="0"/>
                  <a:ea typeface="Calibri" charset="0"/>
                  <a:cs typeface="Calibri" charset="0"/>
                </a:endParaRPr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xmlns="" id="{1F8FEDA4-62FA-4A1A-9D6F-08F50BA5524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Content Placeholder 4" descr="A person smiling for the camera&#10;&#10;Description generated with very high confidence">
            <a:extLst>
              <a:ext uri="{FF2B5EF4-FFF2-40B4-BE49-F238E27FC236}">
                <a16:creationId xmlns:a16="http://schemas.microsoft.com/office/drawing/2014/main" xmlns="" id="{02BC76CA-CC02-4E01-85CF-4AB15BA449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6227" y="2056296"/>
            <a:ext cx="4389120" cy="4389120"/>
          </a:xfrm>
        </p:spPr>
      </p:pic>
      <p:pic>
        <p:nvPicPr>
          <p:cNvPr id="3074" name="Picture 2" descr="R:\tcwang\release\internal\results\edge2face\test_latest\images\25011_synthesized_image.jpg">
            <a:extLst>
              <a:ext uri="{FF2B5EF4-FFF2-40B4-BE49-F238E27FC236}">
                <a16:creationId xmlns:a16="http://schemas.microsoft.com/office/drawing/2014/main" xmlns="" id="{A605C8A4-6F46-4B96-B787-E8A225756B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993" y="2056296"/>
            <a:ext cx="4389120" cy="438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:\tcwang\release\internal\results\edge2face\test_latest\images\25011_input_label.jpg">
            <a:extLst>
              <a:ext uri="{FF2B5EF4-FFF2-40B4-BE49-F238E27FC236}">
                <a16:creationId xmlns:a16="http://schemas.microsoft.com/office/drawing/2014/main" xmlns="" id="{3B8BBC98-5719-4969-87E8-5E84E5773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59" y="2056296"/>
            <a:ext cx="4389120" cy="438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DBE122DB-CFF8-47B0-A98C-9354EDD8B372}"/>
              </a:ext>
            </a:extLst>
          </p:cNvPr>
          <p:cNvSpPr txBox="1"/>
          <p:nvPr/>
        </p:nvSpPr>
        <p:spPr>
          <a:xfrm>
            <a:off x="5994492" y="6581759"/>
            <a:ext cx="2312123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60" dirty="0">
                <a:latin typeface="Calibri" charset="0"/>
                <a:ea typeface="Calibri" charset="0"/>
                <a:cs typeface="Calibri" charset="0"/>
              </a:rPr>
              <a:t>Synthesized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67B2FF3-A931-4F0F-850E-F743B2D9BB95}"/>
              </a:ext>
            </a:extLst>
          </p:cNvPr>
          <p:cNvSpPr txBox="1"/>
          <p:nvPr/>
        </p:nvSpPr>
        <p:spPr>
          <a:xfrm>
            <a:off x="10437767" y="6581759"/>
            <a:ext cx="2606041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60" dirty="0">
                <a:latin typeface="Calibri" charset="0"/>
                <a:ea typeface="Calibri" charset="0"/>
                <a:cs typeface="Calibri" charset="0"/>
              </a:rPr>
              <a:t>Ground truth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383899" y="7644825"/>
            <a:ext cx="5246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 smtClean="0">
                <a:latin typeface="Calibri" charset="0"/>
                <a:ea typeface="Calibri" charset="0"/>
                <a:cs typeface="Calibri" charset="0"/>
              </a:rPr>
              <a:t>CelebA</a:t>
            </a:r>
            <a:r>
              <a:rPr lang="en-US" sz="3200" dirty="0" smtClean="0">
                <a:latin typeface="Calibri" charset="0"/>
                <a:ea typeface="Calibri" charset="0"/>
                <a:cs typeface="Calibri" charset="0"/>
              </a:rPr>
              <a:t>-HQ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[</a:t>
            </a:r>
            <a:r>
              <a:rPr lang="en-US" sz="3200" dirty="0" err="1" smtClean="0">
                <a:latin typeface="Calibri" charset="0"/>
                <a:ea typeface="Calibri" charset="0"/>
                <a:cs typeface="Calibri" charset="0"/>
              </a:rPr>
              <a:t>Karras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et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al.</a:t>
            </a:r>
            <a:r>
              <a:rPr lang="zh-CN" altLang="en-US" sz="3200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3200" dirty="0" smtClean="0">
                <a:latin typeface="Calibri" charset="0"/>
                <a:ea typeface="Calibri" charset="0"/>
                <a:cs typeface="Calibri" charset="0"/>
              </a:rPr>
              <a:t>2017]</a:t>
            </a:r>
            <a:endParaRPr lang="en-US" sz="320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48826A45-CC7D-427E-84A1-5517EE90AB65}"/>
              </a:ext>
            </a:extLst>
          </p:cNvPr>
          <p:cNvSpPr txBox="1"/>
          <p:nvPr/>
        </p:nvSpPr>
        <p:spPr>
          <a:xfrm>
            <a:off x="1900645" y="6581759"/>
            <a:ext cx="1319348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60" dirty="0">
                <a:latin typeface="Calibri" charset="0"/>
                <a:ea typeface="Calibri" charset="0"/>
                <a:cs typeface="Calibri" charset="0"/>
              </a:rPr>
              <a:t>Edges</a:t>
            </a:r>
          </a:p>
        </p:txBody>
      </p:sp>
    </p:spTree>
    <p:extLst>
      <p:ext uri="{BB962C8B-B14F-4D97-AF65-F5344CB8AC3E}">
        <p14:creationId xmlns:p14="http://schemas.microsoft.com/office/powerpoint/2010/main" val="81130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366ECC-144F-43AF-9CCF-BFAC8FE01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Applications: label changing </a:t>
            </a:r>
          </a:p>
        </p:txBody>
      </p:sp>
      <p:pic>
        <p:nvPicPr>
          <p:cNvPr id="4" name="ui_label2_cut">
            <a:hlinkClick r:id="" action="ppaction://media"/>
            <a:extLst>
              <a:ext uri="{FF2B5EF4-FFF2-40B4-BE49-F238E27FC236}">
                <a16:creationId xmlns:a16="http://schemas.microsoft.com/office/drawing/2014/main" xmlns="" id="{BCFBFE5B-5E72-4DFB-904F-743A49F7FA0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0852" t="2153" r="13187"/>
          <a:stretch/>
        </p:blipFill>
        <p:spPr>
          <a:xfrm>
            <a:off x="2663516" y="1660287"/>
            <a:ext cx="8759952" cy="6347014"/>
          </a:xfrm>
        </p:spPr>
      </p:pic>
    </p:spTree>
    <p:extLst>
      <p:ext uri="{BB962C8B-B14F-4D97-AF65-F5344CB8AC3E}">
        <p14:creationId xmlns:p14="http://schemas.microsoft.com/office/powerpoint/2010/main" val="3830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3B5077-C629-4E45-A58D-B0BE76C3E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Applications: adding objects </a:t>
            </a:r>
          </a:p>
        </p:txBody>
      </p:sp>
      <p:pic>
        <p:nvPicPr>
          <p:cNvPr id="4" name="add_car">
            <a:hlinkClick r:id="" action="ppaction://media"/>
            <a:extLst>
              <a:ext uri="{FF2B5EF4-FFF2-40B4-BE49-F238E27FC236}">
                <a16:creationId xmlns:a16="http://schemas.microsoft.com/office/drawing/2014/main" xmlns="" id="{0D0C3EEF-3054-4F84-8FC7-0B9084021A6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69323" y="1488340"/>
            <a:ext cx="8778240" cy="658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59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62C9CAF-0AE0-4D58-A643-BDB14484F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Applications: adding strokes </a:t>
            </a:r>
          </a:p>
        </p:txBody>
      </p:sp>
      <p:pic>
        <p:nvPicPr>
          <p:cNvPr id="4" name="add_strokes">
            <a:hlinkClick r:id="" action="ppaction://media"/>
            <a:extLst>
              <a:ext uri="{FF2B5EF4-FFF2-40B4-BE49-F238E27FC236}">
                <a16:creationId xmlns:a16="http://schemas.microsoft.com/office/drawing/2014/main" xmlns="" id="{6D4E77BF-F99E-4551-999F-E18672B396F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4515" y="1486989"/>
            <a:ext cx="11561444" cy="6503178"/>
          </a:xfrm>
        </p:spPr>
      </p:pic>
    </p:spTree>
    <p:extLst>
      <p:ext uri="{BB962C8B-B14F-4D97-AF65-F5344CB8AC3E}">
        <p14:creationId xmlns:p14="http://schemas.microsoft.com/office/powerpoint/2010/main" val="93667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A62D60-F79E-49CD-97ED-FB1689B4A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Applications: style changing</a:t>
            </a:r>
          </a:p>
        </p:txBody>
      </p:sp>
      <p:pic>
        <p:nvPicPr>
          <p:cNvPr id="7" name="style_face">
            <a:hlinkClick r:id="" action="ppaction://media"/>
            <a:extLst>
              <a:ext uri="{FF2B5EF4-FFF2-40B4-BE49-F238E27FC236}">
                <a16:creationId xmlns:a16="http://schemas.microsoft.com/office/drawing/2014/main" xmlns="" id="{63A12753-D667-4876-8BCC-F3D1E3FAB7D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32772" y="1397485"/>
            <a:ext cx="11964857" cy="6730093"/>
          </a:xfrm>
        </p:spPr>
      </p:pic>
    </p:spTree>
    <p:extLst>
      <p:ext uri="{BB962C8B-B14F-4D97-AF65-F5344CB8AC3E}">
        <p14:creationId xmlns:p14="http://schemas.microsoft.com/office/powerpoint/2010/main" val="279876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6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Applications: adding strokes </a:t>
            </a:r>
          </a:p>
        </p:txBody>
      </p:sp>
      <p:pic>
        <p:nvPicPr>
          <p:cNvPr id="4" name="face_stroke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8092" t="8823" r="5131" b="10783"/>
          <a:stretch/>
        </p:blipFill>
        <p:spPr>
          <a:xfrm>
            <a:off x="1651424" y="1736202"/>
            <a:ext cx="11327552" cy="5903089"/>
          </a:xfrm>
        </p:spPr>
      </p:pic>
    </p:spTree>
    <p:extLst>
      <p:ext uri="{BB962C8B-B14F-4D97-AF65-F5344CB8AC3E}">
        <p14:creationId xmlns:p14="http://schemas.microsoft.com/office/powerpoint/2010/main" val="437871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Image-to-Image</a:t>
            </a:r>
            <a:r>
              <a:rPr lang="zh-CN" altLang="en-US" dirty="0" smtClean="0"/>
              <a:t> </a:t>
            </a:r>
            <a:r>
              <a:rPr lang="en-US" altLang="zh-CN" dirty="0" smtClean="0"/>
              <a:t>Translation</a:t>
            </a:r>
            <a:endParaRPr lang="en-US" dirty="0"/>
          </a:p>
        </p:txBody>
      </p:sp>
      <p:cxnSp>
        <p:nvCxnSpPr>
          <p:cNvPr id="4" name="Straight Connector 3"/>
          <p:cNvCxnSpPr/>
          <p:nvPr/>
        </p:nvCxnSpPr>
        <p:spPr>
          <a:xfrm rot="5400000">
            <a:off x="4114800" y="4849688"/>
            <a:ext cx="6400800" cy="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horizantal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531225" y="1980000"/>
            <a:ext cx="6696744" cy="19133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/>
          <p:cNvSpPr txBox="1"/>
          <p:nvPr/>
        </p:nvSpPr>
        <p:spPr>
          <a:xfrm>
            <a:off x="9244117" y="3898776"/>
            <a:ext cx="3270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dirty="0" err="1" smtClean="0">
                <a:latin typeface="Calibri" panose="020F0502020204030204" pitchFamily="34" charset="0"/>
                <a:cs typeface="Times New Roman" panose="02020603050405020304" pitchFamily="18" charset="0"/>
              </a:rPr>
              <a:t>CycleGAN</a:t>
            </a:r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zh-CN" altLang="en-US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ICCV</a:t>
            </a:r>
            <a:r>
              <a:rPr lang="zh-CN" altLang="en-US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2017</a:t>
            </a:r>
            <a:endParaRPr lang="en-US" sz="2800" dirty="0"/>
          </a:p>
        </p:txBody>
      </p:sp>
      <p:grpSp>
        <p:nvGrpSpPr>
          <p:cNvPr id="15" name="Group 14"/>
          <p:cNvGrpSpPr/>
          <p:nvPr/>
        </p:nvGrpSpPr>
        <p:grpSpPr>
          <a:xfrm>
            <a:off x="1345993" y="1649288"/>
            <a:ext cx="4917443" cy="2772708"/>
            <a:chOff x="1345993" y="1649288"/>
            <a:chExt cx="4917443" cy="277270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345993" y="1649288"/>
              <a:ext cx="4917443" cy="2766061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2314563" y="3898776"/>
              <a:ext cx="298030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pix2pix,</a:t>
              </a:r>
              <a:r>
                <a:rPr lang="zh-CN" altLang="en-US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altLang="zh-CN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CVPR</a:t>
              </a:r>
              <a:r>
                <a:rPr lang="zh-CN" altLang="en-US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2017</a:t>
              </a:r>
              <a:endParaRPr lang="en-US" sz="2800" dirty="0"/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2775394" y="1484216"/>
            <a:ext cx="2058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b="1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Supervised</a:t>
            </a:r>
            <a:endParaRPr lang="en-US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9621849" y="1484215"/>
            <a:ext cx="25154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b="1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Unsupervised</a:t>
            </a:r>
            <a:endParaRPr lang="en-US" b="1" dirty="0"/>
          </a:p>
        </p:txBody>
      </p:sp>
      <p:grpSp>
        <p:nvGrpSpPr>
          <p:cNvPr id="16" name="Group 15"/>
          <p:cNvGrpSpPr/>
          <p:nvPr/>
        </p:nvGrpSpPr>
        <p:grpSpPr>
          <a:xfrm>
            <a:off x="38375" y="5305448"/>
            <a:ext cx="3748388" cy="2124405"/>
            <a:chOff x="38375" y="5305448"/>
            <a:chExt cx="3748388" cy="2124405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38375" y="5305448"/>
              <a:ext cx="3748388" cy="1629860"/>
            </a:xfrm>
            <a:prstGeom prst="rect">
              <a:avLst/>
            </a:prstGeom>
          </p:spPr>
        </p:pic>
        <p:sp>
          <p:nvSpPr>
            <p:cNvPr id="12" name="TextBox 11"/>
            <p:cNvSpPr txBox="1"/>
            <p:nvPr/>
          </p:nvSpPr>
          <p:spPr>
            <a:xfrm>
              <a:off x="158467" y="6906633"/>
              <a:ext cx="350820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800" dirty="0" err="1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BicycleGAN</a:t>
              </a:r>
              <a:r>
                <a:rPr lang="en-US" altLang="zh-CN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,</a:t>
              </a:r>
              <a:r>
                <a:rPr lang="zh-CN" altLang="en-US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altLang="zh-CN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NIPS</a:t>
              </a:r>
              <a:r>
                <a:rPr lang="zh-CN" altLang="en-US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2800" dirty="0" smtClean="0">
                  <a:latin typeface="Calibri" panose="020F0502020204030204" pitchFamily="34" charset="0"/>
                  <a:cs typeface="Times New Roman" panose="02020603050405020304" pitchFamily="18" charset="0"/>
                </a:rPr>
                <a:t>2017</a:t>
              </a:r>
              <a:endParaRPr lang="en-US" sz="2800" dirty="0"/>
            </a:p>
          </p:txBody>
        </p:sp>
      </p:grpSp>
      <p:pic>
        <p:nvPicPr>
          <p:cNvPr id="13" name="gta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175707" y="5305448"/>
            <a:ext cx="2707445" cy="166454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858816" y="6906632"/>
            <a:ext cx="3416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pix2pixHD,</a:t>
            </a:r>
            <a:r>
              <a:rPr lang="zh-CN" altLang="en-US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CVPR</a:t>
            </a:r>
            <a:r>
              <a:rPr lang="zh-CN" altLang="en-US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201</a:t>
            </a:r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8</a:t>
            </a:r>
            <a:endParaRPr lang="en-US" sz="2800" dirty="0"/>
          </a:p>
        </p:txBody>
      </p:sp>
      <p:cxnSp>
        <p:nvCxnSpPr>
          <p:cNvPr id="18" name="Straight Arrow Connector 17"/>
          <p:cNvCxnSpPr>
            <a:stCxn id="5" idx="2"/>
          </p:cNvCxnSpPr>
          <p:nvPr/>
        </p:nvCxnSpPr>
        <p:spPr>
          <a:xfrm flipH="1">
            <a:off x="1946269" y="4415349"/>
            <a:ext cx="1858446" cy="63555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2"/>
          </p:cNvCxnSpPr>
          <p:nvPr/>
        </p:nvCxnSpPr>
        <p:spPr>
          <a:xfrm>
            <a:off x="3804715" y="4415349"/>
            <a:ext cx="1762389" cy="63555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munit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567050" y="4546848"/>
            <a:ext cx="4625095" cy="2973275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9396755" y="7624028"/>
            <a:ext cx="2965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[Huang</a:t>
            </a:r>
            <a:r>
              <a:rPr lang="zh-CN" altLang="en-US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et</a:t>
            </a:r>
            <a:r>
              <a:rPr lang="zh-CN" altLang="en-US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al.</a:t>
            </a:r>
            <a:r>
              <a:rPr lang="zh-CN" altLang="en-US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2018]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04553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631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608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26070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53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8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video>
              <p:cMediaNode vol="80000">
                <p:cTn id="59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</p:childTnLst>
        </p:cTn>
      </p:par>
    </p:tnLst>
    <p:bldLst>
      <p:bldP spid="7" grpId="0"/>
      <p:bldP spid="9" grpId="0"/>
      <p:bldP spid="10" grpId="0"/>
      <p:bldP spid="14" grpId="0"/>
      <p:bldP spid="26" grpId="0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52" y="896850"/>
            <a:ext cx="1671637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44673" y="896850"/>
            <a:ext cx="2237759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2812" y="896850"/>
            <a:ext cx="1881708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5376" y="896850"/>
            <a:ext cx="2227385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/>
          <p:cNvSpPr txBox="1"/>
          <p:nvPr/>
        </p:nvSpPr>
        <p:spPr>
          <a:xfrm>
            <a:off x="56195" y="3262317"/>
            <a:ext cx="17155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Phillip Isola</a:t>
            </a:r>
            <a:endParaRPr lang="en-US" sz="26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087644" y="3262317"/>
            <a:ext cx="19518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err="1"/>
              <a:t>Taesung</a:t>
            </a:r>
            <a:r>
              <a:rPr lang="en-US" sz="2600" dirty="0"/>
              <a:t> Park</a:t>
            </a:r>
            <a:endParaRPr lang="en-US" sz="26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24721" y="3262317"/>
            <a:ext cx="193835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600" dirty="0" err="1"/>
              <a:t>Tinghui</a:t>
            </a:r>
            <a:r>
              <a:rPr lang="en-US" sz="2600" dirty="0"/>
              <a:t> </a:t>
            </a:r>
            <a:r>
              <a:rPr lang="en-US" altLang="zh-CN" sz="2600" dirty="0"/>
              <a:t>Zhou</a:t>
            </a:r>
            <a:endParaRPr lang="en-US" sz="26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582339" y="3262317"/>
            <a:ext cx="209345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Alexei A. </a:t>
            </a:r>
            <a:r>
              <a:rPr lang="en-US" sz="2600" dirty="0" err="1"/>
              <a:t>Efros</a:t>
            </a:r>
            <a:endParaRPr lang="en-US" sz="26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7" name="Picture 6" descr="Image result for trevor darrel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3143" y="896850"/>
            <a:ext cx="1632857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12557774" y="3262317"/>
            <a:ext cx="231826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Trevor</a:t>
            </a:r>
            <a:r>
              <a:rPr lang="zh-CN" altLang="en-US" sz="26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6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Darrell</a:t>
            </a:r>
            <a:endParaRPr lang="en-US" sz="26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6025" y="896850"/>
            <a:ext cx="2048971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" name="Picture 4" descr="Image result for ting-chun wa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7"/>
          <a:stretch/>
        </p:blipFill>
        <p:spPr bwMode="auto">
          <a:xfrm>
            <a:off x="4661736" y="4724207"/>
            <a:ext cx="2019978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Image result for deepak pathak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849"/>
          <a:stretch/>
        </p:blipFill>
        <p:spPr bwMode="auto">
          <a:xfrm>
            <a:off x="6344900" y="896850"/>
            <a:ext cx="1840745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81256" y="4724207"/>
            <a:ext cx="1714499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409339" y="4724207"/>
            <a:ext cx="1721120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2230000" y="4724207"/>
            <a:ext cx="2286000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595297" y="4724207"/>
            <a:ext cx="1714500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Picture 14" descr="Image result for oliver wang adobe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39" r="13000"/>
          <a:stretch/>
        </p:blipFill>
        <p:spPr bwMode="auto">
          <a:xfrm>
            <a:off x="2518198" y="4724207"/>
            <a:ext cx="2043996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32656" y="4724207"/>
            <a:ext cx="2286000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0" name="TextBox 29"/>
          <p:cNvSpPr txBox="1"/>
          <p:nvPr/>
        </p:nvSpPr>
        <p:spPr>
          <a:xfrm>
            <a:off x="6163072" y="3262317"/>
            <a:ext cx="22040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600" dirty="0" smtClean="0"/>
              <a:t>Deepak</a:t>
            </a:r>
            <a:r>
              <a:rPr lang="zh-CN" altLang="en-US" sz="2600" dirty="0" smtClean="0"/>
              <a:t> </a:t>
            </a:r>
            <a:r>
              <a:rPr lang="en-US" altLang="zh-CN" sz="2600" dirty="0" smtClean="0"/>
              <a:t>Pathak</a:t>
            </a:r>
            <a:endParaRPr lang="en-US" sz="26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8379643" y="3262317"/>
            <a:ext cx="2103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600" dirty="0" smtClean="0"/>
              <a:t>Richard</a:t>
            </a:r>
            <a:r>
              <a:rPr lang="zh-CN" altLang="en-US" sz="2600" dirty="0" smtClean="0"/>
              <a:t> </a:t>
            </a:r>
            <a:r>
              <a:rPr lang="en-US" altLang="zh-CN" sz="2600" dirty="0" smtClean="0"/>
              <a:t>Zhang</a:t>
            </a:r>
            <a:endParaRPr lang="en-US" sz="26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27036" y="7062293"/>
            <a:ext cx="20972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Eli </a:t>
            </a:r>
            <a:r>
              <a:rPr lang="en-US" altLang="zh-CN" sz="2600" dirty="0" err="1" smtClean="0"/>
              <a:t>Shechtman</a:t>
            </a:r>
            <a:endParaRPr lang="en-US" sz="2600" dirty="0"/>
          </a:p>
        </p:txBody>
      </p:sp>
      <p:sp>
        <p:nvSpPr>
          <p:cNvPr id="33" name="TextBox 32"/>
          <p:cNvSpPr txBox="1"/>
          <p:nvPr/>
        </p:nvSpPr>
        <p:spPr>
          <a:xfrm>
            <a:off x="2619078" y="7062293"/>
            <a:ext cx="18422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600" dirty="0" smtClean="0"/>
              <a:t>Oliver</a:t>
            </a:r>
            <a:r>
              <a:rPr lang="zh-CN" altLang="en-US" sz="2600" dirty="0" smtClean="0"/>
              <a:t> </a:t>
            </a:r>
            <a:r>
              <a:rPr lang="en-US" altLang="zh-CN" sz="2600" dirty="0" smtClean="0"/>
              <a:t>Wang</a:t>
            </a:r>
            <a:endParaRPr lang="en-US" sz="2600" dirty="0"/>
          </a:p>
        </p:txBody>
      </p:sp>
      <p:sp>
        <p:nvSpPr>
          <p:cNvPr id="34" name="TextBox 33"/>
          <p:cNvSpPr txBox="1"/>
          <p:nvPr/>
        </p:nvSpPr>
        <p:spPr>
          <a:xfrm>
            <a:off x="4497482" y="7062293"/>
            <a:ext cx="241271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600" dirty="0" smtClean="0"/>
              <a:t>Ting-Chun</a:t>
            </a:r>
            <a:r>
              <a:rPr lang="zh-CN" altLang="en-US" sz="2600" dirty="0" smtClean="0"/>
              <a:t> </a:t>
            </a:r>
            <a:r>
              <a:rPr lang="en-US" altLang="zh-CN" sz="2600" dirty="0" smtClean="0"/>
              <a:t>Wang</a:t>
            </a:r>
            <a:endParaRPr lang="en-US" sz="2600" dirty="0"/>
          </a:p>
        </p:txBody>
      </p:sp>
      <p:sp>
        <p:nvSpPr>
          <p:cNvPr id="35" name="TextBox 34"/>
          <p:cNvSpPr txBox="1"/>
          <p:nvPr/>
        </p:nvSpPr>
        <p:spPr>
          <a:xfrm>
            <a:off x="6786227" y="7062293"/>
            <a:ext cx="17531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600" dirty="0" smtClean="0"/>
              <a:t>Ming-Yu</a:t>
            </a:r>
            <a:r>
              <a:rPr lang="zh-CN" altLang="en-US" sz="2600" dirty="0" smtClean="0"/>
              <a:t> </a:t>
            </a:r>
            <a:r>
              <a:rPr lang="en-US" altLang="zh-CN" sz="2600" dirty="0" smtClean="0"/>
              <a:t>Liu</a:t>
            </a:r>
            <a:endParaRPr lang="en-US" sz="2600" dirty="0"/>
          </a:p>
        </p:txBody>
      </p:sp>
      <p:sp>
        <p:nvSpPr>
          <p:cNvPr id="36" name="TextBox 35"/>
          <p:cNvSpPr txBox="1"/>
          <p:nvPr/>
        </p:nvSpPr>
        <p:spPr>
          <a:xfrm>
            <a:off x="10546240" y="7062293"/>
            <a:ext cx="144731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600" dirty="0" smtClean="0"/>
              <a:t>Jan</a:t>
            </a:r>
            <a:r>
              <a:rPr lang="zh-CN" altLang="en-US" sz="2600" dirty="0" smtClean="0"/>
              <a:t> </a:t>
            </a:r>
            <a:r>
              <a:rPr lang="en-US" altLang="zh-CN" sz="2600" dirty="0" err="1" smtClean="0"/>
              <a:t>Kautz</a:t>
            </a:r>
            <a:endParaRPr lang="en-US" sz="2600" dirty="0"/>
          </a:p>
        </p:txBody>
      </p:sp>
      <p:sp>
        <p:nvSpPr>
          <p:cNvPr id="37" name="TextBox 36"/>
          <p:cNvSpPr txBox="1"/>
          <p:nvPr/>
        </p:nvSpPr>
        <p:spPr>
          <a:xfrm>
            <a:off x="8539336" y="7062293"/>
            <a:ext cx="178959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Andrew</a:t>
            </a:r>
            <a:r>
              <a:rPr lang="zh-CN" altLang="en-US" sz="2600" dirty="0" smtClean="0"/>
              <a:t> </a:t>
            </a:r>
            <a:r>
              <a:rPr lang="en-US" altLang="zh-CN" sz="2600" dirty="0" smtClean="0"/>
              <a:t>Tao</a:t>
            </a:r>
            <a:endParaRPr lang="en-US" sz="2600" dirty="0"/>
          </a:p>
        </p:txBody>
      </p:sp>
      <p:sp>
        <p:nvSpPr>
          <p:cNvPr id="38" name="TextBox 37"/>
          <p:cNvSpPr txBox="1"/>
          <p:nvPr/>
        </p:nvSpPr>
        <p:spPr>
          <a:xfrm>
            <a:off x="12194852" y="7062293"/>
            <a:ext cx="23931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600" dirty="0"/>
              <a:t>Bryan Catanzaro</a:t>
            </a:r>
          </a:p>
        </p:txBody>
      </p:sp>
    </p:spTree>
    <p:extLst>
      <p:ext uri="{BB962C8B-B14F-4D97-AF65-F5344CB8AC3E}">
        <p14:creationId xmlns:p14="http://schemas.microsoft.com/office/powerpoint/2010/main" val="177364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46448"/>
            <a:ext cx="14630400" cy="1371600"/>
          </a:xfrm>
        </p:spPr>
        <p:txBody>
          <a:bodyPr>
            <a:noAutofit/>
          </a:bodyPr>
          <a:lstStyle/>
          <a:p>
            <a:r>
              <a:rPr lang="en-US" altLang="zh-CN" sz="12000" dirty="0" smtClean="0"/>
              <a:t>Thank</a:t>
            </a:r>
            <a:r>
              <a:rPr lang="zh-CN" altLang="en-US" sz="12000" dirty="0" smtClean="0"/>
              <a:t> </a:t>
            </a:r>
            <a:r>
              <a:rPr lang="en-US" altLang="zh-CN" sz="12000" dirty="0" smtClean="0"/>
              <a:t>You!</a:t>
            </a:r>
            <a:endParaRPr lang="en-US" sz="12000" dirty="0"/>
          </a:p>
        </p:txBody>
      </p:sp>
      <p:pic>
        <p:nvPicPr>
          <p:cNvPr id="7" name="horse2zebra_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58688" y="2782330"/>
            <a:ext cx="9913024" cy="26649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/>
          <p:cNvSpPr/>
          <p:nvPr/>
        </p:nvSpPr>
        <p:spPr>
          <a:xfrm>
            <a:off x="12983731" y="7690991"/>
            <a:ext cx="1646669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dirty="0"/>
              <a:t>@</a:t>
            </a:r>
            <a:r>
              <a:rPr lang="en-US" dirty="0" err="1"/>
              <a:t>LynnHo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72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|3.9|4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|3.9|4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5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2.6|2.4|2.8|2.6|1.8"/>
</p:tagLst>
</file>

<file path=ppt/theme/theme1.xml><?xml version="1.0" encoding="utf-8"?>
<a:theme xmlns:a="http://schemas.openxmlformats.org/drawingml/2006/main" name="Tema de Office">
  <a:themeElements>
    <a:clrScheme name="Ofici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ici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ici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2879</Words>
  <Application>Microsoft Macintosh PowerPoint</Application>
  <PresentationFormat>Custom</PresentationFormat>
  <Paragraphs>828</Paragraphs>
  <Slides>115</Slides>
  <Notes>78</Notes>
  <HiddenSlides>0</HiddenSlides>
  <MMClips>18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115</vt:i4>
      </vt:variant>
    </vt:vector>
  </HeadingPairs>
  <TitlesOfParts>
    <vt:vector size="127" baseType="lpstr">
      <vt:lpstr>Adobe Clean</vt:lpstr>
      <vt:lpstr>Adobe 繁黑體 Std B</vt:lpstr>
      <vt:lpstr>Calibri</vt:lpstr>
      <vt:lpstr>Cambria Math</vt:lpstr>
      <vt:lpstr>Helvetica</vt:lpstr>
      <vt:lpstr>Helvetica Light</vt:lpstr>
      <vt:lpstr>Mangal</vt:lpstr>
      <vt:lpstr>Times New Roman</vt:lpstr>
      <vt:lpstr>Wingdings</vt:lpstr>
      <vt:lpstr>宋体</vt:lpstr>
      <vt:lpstr>Arial</vt:lpstr>
      <vt:lpstr>Tema de Office</vt:lpstr>
      <vt:lpstr>PowerPoint Presentation</vt:lpstr>
      <vt:lpstr>Image-to-Image Problems</vt:lpstr>
      <vt:lpstr>Life is good in Deepland</vt:lpstr>
      <vt:lpstr>Life is good in Deepland</vt:lpstr>
      <vt:lpstr>Life is good in Deepland</vt:lpstr>
      <vt:lpstr>Life is good in Deepland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Generative Adversarial Networks (GANs)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pix2pix: Image-to-Image Translation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Life is good in Deepland</vt:lpstr>
      <vt:lpstr>Life is good in Deepland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Results</vt:lpstr>
      <vt:lpstr>Collection Style Transfer</vt:lpstr>
      <vt:lpstr>PowerPoint Presentation</vt:lpstr>
      <vt:lpstr>Monet’s paintings → photos</vt:lpstr>
      <vt:lpstr>Monet’s paintings → photos</vt:lpstr>
      <vt:lpstr>PowerPoint Presentation</vt:lpstr>
      <vt:lpstr>PowerPoint Presentation</vt:lpstr>
      <vt:lpstr>PowerPoint Presentation</vt:lpstr>
      <vt:lpstr>Failure cases</vt:lpstr>
      <vt:lpstr>PowerPoint Presentation</vt:lpstr>
      <vt:lpstr>PowerPoint Presentation</vt:lpstr>
      <vt:lpstr>PowerPoint Presentation</vt:lpstr>
      <vt:lpstr>PowerPoint Presentation</vt:lpstr>
      <vt:lpstr>Applications</vt:lpstr>
      <vt:lpstr>CG2Real: GTA5 → real streetview</vt:lpstr>
      <vt:lpstr>Real2CG: real streetview → GTA</vt:lpstr>
      <vt:lpstr>PowerPoint Presentation</vt:lpstr>
      <vt:lpstr>Domain Adaptation with CycleGAN</vt:lpstr>
      <vt:lpstr>PowerPoint Presentation</vt:lpstr>
      <vt:lpstr>PowerPoint Presentation</vt:lpstr>
      <vt:lpstr>Latest development at CVPR 2018</vt:lpstr>
      <vt:lpstr>Latest development at CVPR 2018</vt:lpstr>
      <vt:lpstr>Latest development at CVPR 2018</vt:lpstr>
      <vt:lpstr>PowerPoint Presentation</vt:lpstr>
      <vt:lpstr>Latest from #CycleGAN</vt:lpstr>
      <vt:lpstr>Life is good in Deepland</vt:lpstr>
      <vt:lpstr>Life is good in Deepland</vt:lpstr>
      <vt:lpstr>Limitation I: single output</vt:lpstr>
      <vt:lpstr>Limitation II: low-resolution</vt:lpstr>
      <vt:lpstr>Limitation II: low-resolution</vt:lpstr>
      <vt:lpstr>PowerPoint Presentation</vt:lpstr>
      <vt:lpstr>Multimodal Image-to-Image Translation</vt:lpstr>
      <vt:lpstr>“pix2pix” Framework</vt:lpstr>
      <vt:lpstr>Encouraging Invertibility (I)</vt:lpstr>
      <vt:lpstr>Encouraging Invertibility (II)</vt:lpstr>
      <vt:lpstr>Encouraging Invertibility (II)</vt:lpstr>
      <vt:lpstr>Encouraging Invertibility (II)</vt:lpstr>
      <vt:lpstr>BicycleGAN</vt:lpstr>
      <vt:lpstr>PowerPoint Presentation</vt:lpstr>
      <vt:lpstr>PowerPoint Presentation</vt:lpstr>
      <vt:lpstr>Latent Space Exploration</vt:lpstr>
      <vt:lpstr>Latent Space Exploration</vt:lpstr>
      <vt:lpstr>PowerPoint Presentation</vt:lpstr>
      <vt:lpstr>PowerPoint Presentation</vt:lpstr>
      <vt:lpstr>Limitation II: low-resolution</vt:lpstr>
      <vt:lpstr>High-Resolution Image Synthesis and Semantic Manipulation with Conditional GANs (pix2pixHD)</vt:lpstr>
      <vt:lpstr>PowerPoint Presentation</vt:lpstr>
      <vt:lpstr>PowerPoint Presentation</vt:lpstr>
      <vt:lpstr>Key Idea: Multi-scale Approach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Multi-Modal Synthesis</vt:lpstr>
      <vt:lpstr>PowerPoint Presentation</vt:lpstr>
      <vt:lpstr>Results </vt:lpstr>
      <vt:lpstr>Indoor Scenes</vt:lpstr>
      <vt:lpstr>Results (edge → photo) </vt:lpstr>
      <vt:lpstr>Results (edge → photo) </vt:lpstr>
      <vt:lpstr>Applications: label changing </vt:lpstr>
      <vt:lpstr>Applications: adding objects </vt:lpstr>
      <vt:lpstr>Applications: adding strokes </vt:lpstr>
      <vt:lpstr>Applications: style changing</vt:lpstr>
      <vt:lpstr>Applications: adding strokes </vt:lpstr>
      <vt:lpstr>Image-to-Image Translation</vt:lpstr>
      <vt:lpstr>PowerPoint Presentation</vt:lpstr>
      <vt:lpstr>Thank You!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2017-07-10T20:17:47Z</dcterms:created>
  <dcterms:modified xsi:type="dcterms:W3CDTF">2018-04-29T22:21:01Z</dcterms:modified>
</cp:coreProperties>
</file>