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mp4" ContentType="video/mp4"/>
  <Default Extension="emf" ContentType="image/x-emf"/>
  <Default Extension="xlsx" ContentType="application/vnd.openxmlformats-officedocument.spreadsheetml.sheet"/>
  <Default Extension="wdp" ContentType="image/vnd.ms-photo"/>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rts/chart17.xml" ContentType="application/vnd.openxmlformats-officedocument.drawingml.chart+xml"/>
  <Override PartName="/ppt/charts/style17.xml" ContentType="application/vnd.ms-office.chartstyle+xml"/>
  <Override PartName="/ppt/charts/colors17.xml" ContentType="application/vnd.ms-office.chartcolorstyl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4"/>
  </p:notesMasterIdLst>
  <p:sldIdLst>
    <p:sldId id="256" r:id="rId2"/>
    <p:sldId id="509" r:id="rId3"/>
    <p:sldId id="510" r:id="rId4"/>
    <p:sldId id="502" r:id="rId5"/>
    <p:sldId id="503" r:id="rId6"/>
    <p:sldId id="516" r:id="rId7"/>
    <p:sldId id="500" r:id="rId8"/>
    <p:sldId id="313" r:id="rId9"/>
    <p:sldId id="318" r:id="rId10"/>
    <p:sldId id="314" r:id="rId11"/>
    <p:sldId id="315" r:id="rId12"/>
    <p:sldId id="316" r:id="rId13"/>
    <p:sldId id="417" r:id="rId14"/>
    <p:sldId id="569" r:id="rId15"/>
    <p:sldId id="424" r:id="rId16"/>
    <p:sldId id="457" r:id="rId17"/>
    <p:sldId id="458" r:id="rId18"/>
    <p:sldId id="459" r:id="rId19"/>
    <p:sldId id="460" r:id="rId20"/>
    <p:sldId id="511" r:id="rId21"/>
    <p:sldId id="514" r:id="rId22"/>
    <p:sldId id="568" r:id="rId23"/>
    <p:sldId id="352" r:id="rId24"/>
    <p:sldId id="403" r:id="rId25"/>
    <p:sldId id="470" r:id="rId26"/>
    <p:sldId id="407" r:id="rId27"/>
    <p:sldId id="408" r:id="rId28"/>
    <p:sldId id="409" r:id="rId29"/>
    <p:sldId id="491" r:id="rId30"/>
    <p:sldId id="446" r:id="rId31"/>
    <p:sldId id="447" r:id="rId32"/>
    <p:sldId id="448" r:id="rId33"/>
    <p:sldId id="404" r:id="rId34"/>
    <p:sldId id="405" r:id="rId35"/>
    <p:sldId id="406" r:id="rId36"/>
    <p:sldId id="413" r:id="rId37"/>
    <p:sldId id="414" r:id="rId38"/>
    <p:sldId id="415" r:id="rId39"/>
    <p:sldId id="563" r:id="rId40"/>
    <p:sldId id="518" r:id="rId41"/>
    <p:sldId id="519" r:id="rId42"/>
    <p:sldId id="520" r:id="rId43"/>
    <p:sldId id="521" r:id="rId44"/>
    <p:sldId id="522" r:id="rId45"/>
    <p:sldId id="523" r:id="rId46"/>
    <p:sldId id="524" r:id="rId47"/>
    <p:sldId id="525" r:id="rId48"/>
    <p:sldId id="526" r:id="rId49"/>
    <p:sldId id="527" r:id="rId50"/>
    <p:sldId id="528" r:id="rId51"/>
    <p:sldId id="529" r:id="rId52"/>
    <p:sldId id="532" r:id="rId53"/>
    <p:sldId id="533" r:id="rId54"/>
    <p:sldId id="567" r:id="rId55"/>
    <p:sldId id="535" r:id="rId56"/>
    <p:sldId id="536" r:id="rId57"/>
    <p:sldId id="562" r:id="rId58"/>
    <p:sldId id="538" r:id="rId59"/>
    <p:sldId id="566" r:id="rId60"/>
    <p:sldId id="550" r:id="rId61"/>
    <p:sldId id="539" r:id="rId62"/>
    <p:sldId id="540"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E95D26"/>
    <a:srgbClr val="A68300"/>
    <a:srgbClr val="2B9C10"/>
    <a:srgbClr val="20968D"/>
    <a:srgbClr val="D85F8C"/>
    <a:srgbClr val="5888D9"/>
    <a:srgbClr val="95874F"/>
    <a:srgbClr val="8C858C"/>
    <a:srgbClr val="8C8A8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771"/>
    <p:restoredTop sz="77123" autoAdjust="0"/>
  </p:normalViewPr>
  <p:slideViewPr>
    <p:cSldViewPr snapToGrid="0" snapToObjects="1">
      <p:cViewPr>
        <p:scale>
          <a:sx n="160" d="100"/>
          <a:sy n="160" d="100"/>
        </p:scale>
        <p:origin x="1392" y="376"/>
      </p:cViewPr>
      <p:guideLst>
        <p:guide pos="3840"/>
        <p:guide orient="horz" pos="2160"/>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notesMaster" Target="notesMasters/notesMaster1.xml"/><Relationship Id="rId65" Type="http://schemas.openxmlformats.org/officeDocument/2006/relationships/presProps" Target="presProps.xml"/><Relationship Id="rId66" Type="http://schemas.openxmlformats.org/officeDocument/2006/relationships/viewProps" Target="viewProps.xml"/><Relationship Id="rId67" Type="http://schemas.openxmlformats.org/officeDocument/2006/relationships/theme" Target="theme/theme1.xml"/><Relationship Id="rId68"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78" Type="http://schemas.microsoft.com/office/2015/10/relationships/revisionInfo" Target="revisionInfo.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charts/_rels/chart1.xml.rels><?xml version="1.0" encoding="UTF-8" standalone="yes"?>
<Relationships xmlns="http://schemas.openxmlformats.org/package/2006/relationships"><Relationship Id="rId1" Type="http://schemas.microsoft.com/office/2011/relationships/chartStyle" Target="style1.xml"/><Relationship Id="rId2" Type="http://schemas.microsoft.com/office/2011/relationships/chartColorStyle" Target="colors1.xml"/><Relationship Id="rId3"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microsoft.com/office/2011/relationships/chartStyle" Target="style2.xml"/><Relationship Id="rId2" Type="http://schemas.microsoft.com/office/2011/relationships/chartColorStyle" Target="colors2.xml"/><Relationship Id="rId3"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1" Type="http://schemas.microsoft.com/office/2011/relationships/chartStyle" Target="style3.xml"/><Relationship Id="rId2" Type="http://schemas.microsoft.com/office/2011/relationships/chartColorStyle" Target="colors3.xml"/><Relationship Id="rId3" Type="http://schemas.openxmlformats.org/officeDocument/2006/relationships/package" Target="../embeddings/Microsoft_Excel_Worksheet3.xlsx"/></Relationships>
</file>

<file path=ppt/charts/_rels/chart4.xml.rels><?xml version="1.0" encoding="UTF-8" standalone="yes"?>
<Relationships xmlns="http://schemas.openxmlformats.org/package/2006/relationships"><Relationship Id="rId1" Type="http://schemas.microsoft.com/office/2011/relationships/chartStyle" Target="style4.xml"/><Relationship Id="rId2" Type="http://schemas.microsoft.com/office/2011/relationships/chartColorStyle" Target="colors4.xml"/><Relationship Id="rId3" Type="http://schemas.openxmlformats.org/officeDocument/2006/relationships/package" Target="../embeddings/Microsoft_Excel_Worksheet4.xlsx"/></Relationships>
</file>

<file path=ppt/charts/_rels/chart5.xml.rels><?xml version="1.0" encoding="UTF-8" standalone="yes"?>
<Relationships xmlns="http://schemas.openxmlformats.org/package/2006/relationships"><Relationship Id="rId1" Type="http://schemas.microsoft.com/office/2011/relationships/chartStyle" Target="style5.xml"/><Relationship Id="rId2" Type="http://schemas.microsoft.com/office/2011/relationships/chartColorStyle" Target="colors5.xml"/><Relationship Id="rId3" Type="http://schemas.openxmlformats.org/officeDocument/2006/relationships/package" Target="../embeddings/Microsoft_Excel_Worksheet5.xlsx"/></Relationships>
</file>

<file path=ppt/charts/_rels/chart6.xml.rels><?xml version="1.0" encoding="UTF-8" standalone="yes"?>
<Relationships xmlns="http://schemas.openxmlformats.org/package/2006/relationships"><Relationship Id="rId1" Type="http://schemas.microsoft.com/office/2011/relationships/chartStyle" Target="style6.xml"/><Relationship Id="rId2" Type="http://schemas.microsoft.com/office/2011/relationships/chartColorStyle" Target="colors6.xml"/><Relationship Id="rId3" Type="http://schemas.openxmlformats.org/officeDocument/2006/relationships/package" Target="../embeddings/Microsoft_Excel_Worksheet6.xlsx"/></Relationships>
</file>

<file path=ppt/charts/_rels/chart7.xml.rels><?xml version="1.0" encoding="UTF-8" standalone="yes"?>
<Relationships xmlns="http://schemas.openxmlformats.org/package/2006/relationships"><Relationship Id="rId1" Type="http://schemas.microsoft.com/office/2011/relationships/chartStyle" Target="style7.xml"/><Relationship Id="rId2" Type="http://schemas.microsoft.com/office/2011/relationships/chartColorStyle" Target="colors7.xml"/><Relationship Id="rId3" Type="http://schemas.openxmlformats.org/officeDocument/2006/relationships/package" Target="../embeddings/Microsoft_Excel_Worksheet7.xlsx"/></Relationships>
</file>

<file path=ppt/charts/_rels/chart8.xml.rels><?xml version="1.0" encoding="UTF-8" standalone="yes"?>
<Relationships xmlns="http://schemas.openxmlformats.org/package/2006/relationships"><Relationship Id="rId1" Type="http://schemas.microsoft.com/office/2011/relationships/chartStyle" Target="style8.xml"/><Relationship Id="rId2" Type="http://schemas.microsoft.com/office/2011/relationships/chartColorStyle" Target="colors8.xml"/><Relationship Id="rId3" Type="http://schemas.openxmlformats.org/officeDocument/2006/relationships/package" Target="../embeddings/Microsoft_Excel_Worksheet8.xlsx"/></Relationships>
</file>

<file path=ppt/charts/_rels/chart9.xml.rels><?xml version="1.0" encoding="UTF-8" standalone="yes"?>
<Relationships xmlns="http://schemas.openxmlformats.org/package/2006/relationships"><Relationship Id="rId1" Type="http://schemas.microsoft.com/office/2011/relationships/chartStyle" Target="style9.xml"/><Relationship Id="rId2" Type="http://schemas.microsoft.com/office/2011/relationships/chartColorStyle" Target="colors9.xml"/><Relationship Id="rId3" Type="http://schemas.openxmlformats.org/officeDocument/2006/relationships/package" Target="../embeddings/Microsoft_Excel_Worksheet9.xlsx"/></Relationships>
</file>

<file path=ppt/charts/_rels/chart10.xml.rels><?xml version="1.0" encoding="UTF-8" standalone="yes"?>
<Relationships xmlns="http://schemas.openxmlformats.org/package/2006/relationships"><Relationship Id="rId1" Type="http://schemas.microsoft.com/office/2011/relationships/chartStyle" Target="style10.xml"/><Relationship Id="rId2" Type="http://schemas.microsoft.com/office/2011/relationships/chartColorStyle" Target="colors10.xml"/><Relationship Id="rId3" Type="http://schemas.openxmlformats.org/officeDocument/2006/relationships/package" Target="../embeddings/Microsoft_Excel_Worksheet10.xlsx"/></Relationships>
</file>

<file path=ppt/charts/_rels/chart11.xml.rels><?xml version="1.0" encoding="UTF-8" standalone="yes"?>
<Relationships xmlns="http://schemas.openxmlformats.org/package/2006/relationships"><Relationship Id="rId1" Type="http://schemas.microsoft.com/office/2011/relationships/chartStyle" Target="style11.xml"/><Relationship Id="rId2" Type="http://schemas.microsoft.com/office/2011/relationships/chartColorStyle" Target="colors11.xml"/><Relationship Id="rId3" Type="http://schemas.openxmlformats.org/officeDocument/2006/relationships/package" Target="../embeddings/Microsoft_Excel_Worksheet11.xlsx"/></Relationships>
</file>

<file path=ppt/charts/_rels/chart12.xml.rels><?xml version="1.0" encoding="UTF-8" standalone="yes"?>
<Relationships xmlns="http://schemas.openxmlformats.org/package/2006/relationships"><Relationship Id="rId1" Type="http://schemas.microsoft.com/office/2011/relationships/chartStyle" Target="style12.xml"/><Relationship Id="rId2" Type="http://schemas.microsoft.com/office/2011/relationships/chartColorStyle" Target="colors12.xml"/><Relationship Id="rId3" Type="http://schemas.openxmlformats.org/officeDocument/2006/relationships/package" Target="../embeddings/Microsoft_Excel_Worksheet12.xlsx"/></Relationships>
</file>

<file path=ppt/charts/_rels/chart13.xml.rels><?xml version="1.0" encoding="UTF-8" standalone="yes"?>
<Relationships xmlns="http://schemas.openxmlformats.org/package/2006/relationships"><Relationship Id="rId1" Type="http://schemas.microsoft.com/office/2011/relationships/chartStyle" Target="style13.xml"/><Relationship Id="rId2" Type="http://schemas.microsoft.com/office/2011/relationships/chartColorStyle" Target="colors13.xml"/><Relationship Id="rId3" Type="http://schemas.openxmlformats.org/officeDocument/2006/relationships/package" Target="../embeddings/Microsoft_Excel_Worksheet13.xlsx"/></Relationships>
</file>

<file path=ppt/charts/_rels/chart14.xml.rels><?xml version="1.0" encoding="UTF-8" standalone="yes"?>
<Relationships xmlns="http://schemas.openxmlformats.org/package/2006/relationships"><Relationship Id="rId1" Type="http://schemas.microsoft.com/office/2011/relationships/chartStyle" Target="style14.xml"/><Relationship Id="rId2" Type="http://schemas.microsoft.com/office/2011/relationships/chartColorStyle" Target="colors14.xml"/><Relationship Id="rId3" Type="http://schemas.openxmlformats.org/officeDocument/2006/relationships/package" Target="../embeddings/Microsoft_Excel_Worksheet14.xlsx"/></Relationships>
</file>

<file path=ppt/charts/_rels/chart15.xml.rels><?xml version="1.0" encoding="UTF-8" standalone="yes"?>
<Relationships xmlns="http://schemas.openxmlformats.org/package/2006/relationships"><Relationship Id="rId1" Type="http://schemas.microsoft.com/office/2011/relationships/chartStyle" Target="style15.xml"/><Relationship Id="rId2" Type="http://schemas.microsoft.com/office/2011/relationships/chartColorStyle" Target="colors15.xml"/><Relationship Id="rId3" Type="http://schemas.openxmlformats.org/officeDocument/2006/relationships/package" Target="../embeddings/Microsoft_Excel_Worksheet15.xlsx"/></Relationships>
</file>

<file path=ppt/charts/_rels/chart16.xml.rels><?xml version="1.0" encoding="UTF-8" standalone="yes"?>
<Relationships xmlns="http://schemas.openxmlformats.org/package/2006/relationships"><Relationship Id="rId1" Type="http://schemas.microsoft.com/office/2011/relationships/chartStyle" Target="style16.xml"/><Relationship Id="rId2" Type="http://schemas.microsoft.com/office/2011/relationships/chartColorStyle" Target="colors16.xml"/><Relationship Id="rId3" Type="http://schemas.openxmlformats.org/officeDocument/2006/relationships/package" Target="../embeddings/Microsoft_Excel_Worksheet16.xlsx"/></Relationships>
</file>

<file path=ppt/charts/_rels/chart17.xml.rels><?xml version="1.0" encoding="UTF-8" standalone="yes"?>
<Relationships xmlns="http://schemas.openxmlformats.org/package/2006/relationships"><Relationship Id="rId1" Type="http://schemas.microsoft.com/office/2011/relationships/chartStyle" Target="style17.xml"/><Relationship Id="rId2" Type="http://schemas.microsoft.com/office/2011/relationships/chartColorStyle" Target="colors17.xml"/><Relationship Id="rId3" Type="http://schemas.openxmlformats.org/officeDocument/2006/relationships/package" Target="../embeddings/Microsoft_Excel_Worksheet17.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6246240"/>
        <c:axId val="-326244032"/>
      </c:barChart>
      <c:catAx>
        <c:axId val="-326246240"/>
        <c:scaling>
          <c:orientation val="minMax"/>
        </c:scaling>
        <c:delete val="1"/>
        <c:axPos val="b"/>
        <c:numFmt formatCode="General" sourceLinked="1"/>
        <c:majorTickMark val="none"/>
        <c:minorTickMark val="none"/>
        <c:tickLblPos val="nextTo"/>
        <c:crossAx val="-326244032"/>
        <c:crosses val="autoZero"/>
        <c:auto val="1"/>
        <c:lblAlgn val="ctr"/>
        <c:lblOffset val="100"/>
        <c:noMultiLvlLbl val="0"/>
      </c:catAx>
      <c:valAx>
        <c:axId val="-326244032"/>
        <c:scaling>
          <c:orientation val="minMax"/>
        </c:scaling>
        <c:delete val="1"/>
        <c:axPos val="l"/>
        <c:numFmt formatCode="General" sourceLinked="1"/>
        <c:majorTickMark val="none"/>
        <c:minorTickMark val="none"/>
        <c:tickLblPos val="nextTo"/>
        <c:crossAx val="-32624624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57725120"/>
        <c:axId val="-357723344"/>
      </c:barChart>
      <c:catAx>
        <c:axId val="-357725120"/>
        <c:scaling>
          <c:orientation val="minMax"/>
        </c:scaling>
        <c:delete val="1"/>
        <c:axPos val="b"/>
        <c:numFmt formatCode="General" sourceLinked="1"/>
        <c:majorTickMark val="none"/>
        <c:minorTickMark val="none"/>
        <c:tickLblPos val="nextTo"/>
        <c:crossAx val="-357723344"/>
        <c:crosses val="autoZero"/>
        <c:auto val="1"/>
        <c:lblAlgn val="ctr"/>
        <c:lblOffset val="100"/>
        <c:noMultiLvlLbl val="0"/>
      </c:catAx>
      <c:valAx>
        <c:axId val="-357723344"/>
        <c:scaling>
          <c:orientation val="minMax"/>
        </c:scaling>
        <c:delete val="1"/>
        <c:axPos val="l"/>
        <c:numFmt formatCode="General" sourceLinked="1"/>
        <c:majorTickMark val="none"/>
        <c:minorTickMark val="none"/>
        <c:tickLblPos val="nextTo"/>
        <c:crossAx val="-35772512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52461088"/>
        <c:axId val="-352430640"/>
      </c:barChart>
      <c:catAx>
        <c:axId val="-352461088"/>
        <c:scaling>
          <c:orientation val="minMax"/>
        </c:scaling>
        <c:delete val="1"/>
        <c:axPos val="b"/>
        <c:numFmt formatCode="General" sourceLinked="1"/>
        <c:majorTickMark val="none"/>
        <c:minorTickMark val="none"/>
        <c:tickLblPos val="nextTo"/>
        <c:crossAx val="-352430640"/>
        <c:crosses val="autoZero"/>
        <c:auto val="1"/>
        <c:lblAlgn val="ctr"/>
        <c:lblOffset val="100"/>
        <c:noMultiLvlLbl val="0"/>
      </c:catAx>
      <c:valAx>
        <c:axId val="-352430640"/>
        <c:scaling>
          <c:orientation val="minMax"/>
        </c:scaling>
        <c:delete val="1"/>
        <c:axPos val="l"/>
        <c:numFmt formatCode="General" sourceLinked="1"/>
        <c:majorTickMark val="none"/>
        <c:minorTickMark val="none"/>
        <c:tickLblPos val="nextTo"/>
        <c:crossAx val="-35246108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6170304"/>
        <c:axId val="-326167552"/>
      </c:barChart>
      <c:catAx>
        <c:axId val="-326170304"/>
        <c:scaling>
          <c:orientation val="minMax"/>
        </c:scaling>
        <c:delete val="1"/>
        <c:axPos val="b"/>
        <c:numFmt formatCode="General" sourceLinked="1"/>
        <c:majorTickMark val="none"/>
        <c:minorTickMark val="none"/>
        <c:tickLblPos val="nextTo"/>
        <c:crossAx val="-326167552"/>
        <c:crosses val="autoZero"/>
        <c:auto val="1"/>
        <c:lblAlgn val="ctr"/>
        <c:lblOffset val="100"/>
        <c:noMultiLvlLbl val="0"/>
      </c:catAx>
      <c:valAx>
        <c:axId val="-326167552"/>
        <c:scaling>
          <c:orientation val="minMax"/>
        </c:scaling>
        <c:delete val="1"/>
        <c:axPos val="l"/>
        <c:numFmt formatCode="General" sourceLinked="1"/>
        <c:majorTickMark val="none"/>
        <c:minorTickMark val="none"/>
        <c:tickLblPos val="nextTo"/>
        <c:crossAx val="-32617030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6131888"/>
        <c:axId val="-326129136"/>
      </c:barChart>
      <c:catAx>
        <c:axId val="-326131888"/>
        <c:scaling>
          <c:orientation val="minMax"/>
        </c:scaling>
        <c:delete val="1"/>
        <c:axPos val="b"/>
        <c:numFmt formatCode="General" sourceLinked="1"/>
        <c:majorTickMark val="none"/>
        <c:minorTickMark val="none"/>
        <c:tickLblPos val="nextTo"/>
        <c:crossAx val="-326129136"/>
        <c:crosses val="autoZero"/>
        <c:auto val="1"/>
        <c:lblAlgn val="ctr"/>
        <c:lblOffset val="100"/>
        <c:noMultiLvlLbl val="0"/>
      </c:catAx>
      <c:valAx>
        <c:axId val="-326129136"/>
        <c:scaling>
          <c:orientation val="minMax"/>
        </c:scaling>
        <c:delete val="1"/>
        <c:axPos val="l"/>
        <c:numFmt formatCode="General" sourceLinked="1"/>
        <c:majorTickMark val="none"/>
        <c:minorTickMark val="none"/>
        <c:tickLblPos val="nextTo"/>
        <c:crossAx val="-32613188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19797648"/>
        <c:axId val="-319795440"/>
      </c:barChart>
      <c:catAx>
        <c:axId val="-319797648"/>
        <c:scaling>
          <c:orientation val="minMax"/>
        </c:scaling>
        <c:delete val="1"/>
        <c:axPos val="b"/>
        <c:numFmt formatCode="General" sourceLinked="1"/>
        <c:majorTickMark val="none"/>
        <c:minorTickMark val="none"/>
        <c:tickLblPos val="nextTo"/>
        <c:crossAx val="-319795440"/>
        <c:crosses val="autoZero"/>
        <c:auto val="1"/>
        <c:lblAlgn val="ctr"/>
        <c:lblOffset val="100"/>
        <c:noMultiLvlLbl val="0"/>
      </c:catAx>
      <c:valAx>
        <c:axId val="-319795440"/>
        <c:scaling>
          <c:orientation val="minMax"/>
        </c:scaling>
        <c:delete val="1"/>
        <c:axPos val="l"/>
        <c:numFmt formatCode="General" sourceLinked="1"/>
        <c:majorTickMark val="none"/>
        <c:minorTickMark val="none"/>
        <c:tickLblPos val="nextTo"/>
        <c:crossAx val="-31979764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19759744"/>
        <c:axId val="-319756992"/>
      </c:barChart>
      <c:catAx>
        <c:axId val="-319759744"/>
        <c:scaling>
          <c:orientation val="minMax"/>
        </c:scaling>
        <c:delete val="1"/>
        <c:axPos val="b"/>
        <c:numFmt formatCode="General" sourceLinked="1"/>
        <c:majorTickMark val="none"/>
        <c:minorTickMark val="none"/>
        <c:tickLblPos val="nextTo"/>
        <c:crossAx val="-319756992"/>
        <c:crosses val="autoZero"/>
        <c:auto val="1"/>
        <c:lblAlgn val="ctr"/>
        <c:lblOffset val="100"/>
        <c:noMultiLvlLbl val="0"/>
      </c:catAx>
      <c:valAx>
        <c:axId val="-319756992"/>
        <c:scaling>
          <c:orientation val="minMax"/>
        </c:scaling>
        <c:delete val="1"/>
        <c:axPos val="l"/>
        <c:numFmt formatCode="General" sourceLinked="1"/>
        <c:majorTickMark val="none"/>
        <c:minorTickMark val="none"/>
        <c:tickLblPos val="nextTo"/>
        <c:crossAx val="-3197597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19721264"/>
        <c:axId val="-319718512"/>
      </c:barChart>
      <c:catAx>
        <c:axId val="-319721264"/>
        <c:scaling>
          <c:orientation val="minMax"/>
        </c:scaling>
        <c:delete val="1"/>
        <c:axPos val="b"/>
        <c:numFmt formatCode="General" sourceLinked="1"/>
        <c:majorTickMark val="none"/>
        <c:minorTickMark val="none"/>
        <c:tickLblPos val="nextTo"/>
        <c:crossAx val="-319718512"/>
        <c:crosses val="autoZero"/>
        <c:auto val="1"/>
        <c:lblAlgn val="ctr"/>
        <c:lblOffset val="100"/>
        <c:noMultiLvlLbl val="0"/>
      </c:catAx>
      <c:valAx>
        <c:axId val="-319718512"/>
        <c:scaling>
          <c:orientation val="minMax"/>
        </c:scaling>
        <c:delete val="1"/>
        <c:axPos val="l"/>
        <c:numFmt formatCode="General" sourceLinked="1"/>
        <c:majorTickMark val="none"/>
        <c:minorTickMark val="none"/>
        <c:tickLblPos val="nextTo"/>
        <c:crossAx val="-31972126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0991504"/>
        <c:axId val="-320989296"/>
      </c:barChart>
      <c:catAx>
        <c:axId val="-320991504"/>
        <c:scaling>
          <c:orientation val="minMax"/>
        </c:scaling>
        <c:delete val="1"/>
        <c:axPos val="b"/>
        <c:numFmt formatCode="General" sourceLinked="1"/>
        <c:majorTickMark val="none"/>
        <c:minorTickMark val="none"/>
        <c:tickLblPos val="nextTo"/>
        <c:crossAx val="-320989296"/>
        <c:crosses val="autoZero"/>
        <c:auto val="1"/>
        <c:lblAlgn val="ctr"/>
        <c:lblOffset val="100"/>
        <c:noMultiLvlLbl val="0"/>
      </c:catAx>
      <c:valAx>
        <c:axId val="-320989296"/>
        <c:scaling>
          <c:orientation val="minMax"/>
        </c:scaling>
        <c:delete val="1"/>
        <c:axPos val="l"/>
        <c:numFmt formatCode="General" sourceLinked="1"/>
        <c:majorTickMark val="none"/>
        <c:minorTickMark val="none"/>
        <c:tickLblPos val="nextTo"/>
        <c:crossAx val="-32099150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0954576"/>
        <c:axId val="-320951824"/>
      </c:barChart>
      <c:catAx>
        <c:axId val="-320954576"/>
        <c:scaling>
          <c:orientation val="minMax"/>
        </c:scaling>
        <c:delete val="1"/>
        <c:axPos val="b"/>
        <c:numFmt formatCode="General" sourceLinked="1"/>
        <c:majorTickMark val="none"/>
        <c:minorTickMark val="none"/>
        <c:tickLblPos val="nextTo"/>
        <c:crossAx val="-320951824"/>
        <c:crosses val="autoZero"/>
        <c:auto val="1"/>
        <c:lblAlgn val="ctr"/>
        <c:lblOffset val="100"/>
        <c:noMultiLvlLbl val="0"/>
      </c:catAx>
      <c:valAx>
        <c:axId val="-320951824"/>
        <c:scaling>
          <c:orientation val="minMax"/>
        </c:scaling>
        <c:delete val="1"/>
        <c:axPos val="l"/>
        <c:numFmt formatCode="General" sourceLinked="1"/>
        <c:majorTickMark val="none"/>
        <c:minorTickMark val="none"/>
        <c:tickLblPos val="nextTo"/>
        <c:crossAx val="-3209545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19694416"/>
        <c:axId val="-319692208"/>
      </c:barChart>
      <c:catAx>
        <c:axId val="-319694416"/>
        <c:scaling>
          <c:orientation val="minMax"/>
        </c:scaling>
        <c:delete val="1"/>
        <c:axPos val="b"/>
        <c:numFmt formatCode="General" sourceLinked="1"/>
        <c:majorTickMark val="none"/>
        <c:minorTickMark val="none"/>
        <c:tickLblPos val="nextTo"/>
        <c:crossAx val="-319692208"/>
        <c:crosses val="autoZero"/>
        <c:auto val="1"/>
        <c:lblAlgn val="ctr"/>
        <c:lblOffset val="100"/>
        <c:noMultiLvlLbl val="0"/>
      </c:catAx>
      <c:valAx>
        <c:axId val="-319692208"/>
        <c:scaling>
          <c:orientation val="minMax"/>
        </c:scaling>
        <c:delete val="1"/>
        <c:axPos val="l"/>
        <c:numFmt formatCode="General" sourceLinked="1"/>
        <c:majorTickMark val="none"/>
        <c:minorTickMark val="none"/>
        <c:tickLblPos val="nextTo"/>
        <c:crossAx val="-3196944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0465280"/>
        <c:axId val="-320463072"/>
      </c:barChart>
      <c:catAx>
        <c:axId val="-320465280"/>
        <c:scaling>
          <c:orientation val="minMax"/>
        </c:scaling>
        <c:delete val="1"/>
        <c:axPos val="b"/>
        <c:numFmt formatCode="General" sourceLinked="1"/>
        <c:majorTickMark val="none"/>
        <c:minorTickMark val="none"/>
        <c:tickLblPos val="nextTo"/>
        <c:crossAx val="-320463072"/>
        <c:crosses val="autoZero"/>
        <c:auto val="1"/>
        <c:lblAlgn val="ctr"/>
        <c:lblOffset val="100"/>
        <c:noMultiLvlLbl val="0"/>
      </c:catAx>
      <c:valAx>
        <c:axId val="-320463072"/>
        <c:scaling>
          <c:orientation val="minMax"/>
        </c:scaling>
        <c:delete val="1"/>
        <c:axPos val="l"/>
        <c:numFmt formatCode="General" sourceLinked="1"/>
        <c:majorTickMark val="none"/>
        <c:minorTickMark val="none"/>
        <c:tickLblPos val="nextTo"/>
        <c:crossAx val="-3204652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1110128"/>
        <c:axId val="-321108352"/>
      </c:barChart>
      <c:catAx>
        <c:axId val="-321110128"/>
        <c:scaling>
          <c:orientation val="minMax"/>
        </c:scaling>
        <c:delete val="1"/>
        <c:axPos val="b"/>
        <c:numFmt formatCode="General" sourceLinked="1"/>
        <c:majorTickMark val="none"/>
        <c:minorTickMark val="none"/>
        <c:tickLblPos val="nextTo"/>
        <c:crossAx val="-321108352"/>
        <c:crosses val="autoZero"/>
        <c:auto val="1"/>
        <c:lblAlgn val="ctr"/>
        <c:lblOffset val="100"/>
        <c:noMultiLvlLbl val="0"/>
      </c:catAx>
      <c:valAx>
        <c:axId val="-321108352"/>
        <c:scaling>
          <c:orientation val="minMax"/>
        </c:scaling>
        <c:delete val="1"/>
        <c:axPos val="l"/>
        <c:numFmt formatCode="General" sourceLinked="1"/>
        <c:majorTickMark val="none"/>
        <c:minorTickMark val="none"/>
        <c:tickLblPos val="nextTo"/>
        <c:crossAx val="-32111012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0427056"/>
        <c:axId val="-320424576"/>
      </c:barChart>
      <c:catAx>
        <c:axId val="-320427056"/>
        <c:scaling>
          <c:orientation val="minMax"/>
        </c:scaling>
        <c:delete val="1"/>
        <c:axPos val="b"/>
        <c:numFmt formatCode="General" sourceLinked="1"/>
        <c:majorTickMark val="none"/>
        <c:minorTickMark val="none"/>
        <c:tickLblPos val="nextTo"/>
        <c:crossAx val="-320424576"/>
        <c:crosses val="autoZero"/>
        <c:auto val="1"/>
        <c:lblAlgn val="ctr"/>
        <c:lblOffset val="100"/>
        <c:noMultiLvlLbl val="0"/>
      </c:catAx>
      <c:valAx>
        <c:axId val="-320424576"/>
        <c:scaling>
          <c:orientation val="minMax"/>
        </c:scaling>
        <c:delete val="1"/>
        <c:axPos val="l"/>
        <c:numFmt formatCode="General" sourceLinked="1"/>
        <c:majorTickMark val="none"/>
        <c:minorTickMark val="none"/>
        <c:tickLblPos val="nextTo"/>
        <c:crossAx val="-32042705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0902144"/>
        <c:axId val="-320899392"/>
      </c:barChart>
      <c:catAx>
        <c:axId val="-320902144"/>
        <c:scaling>
          <c:orientation val="minMax"/>
        </c:scaling>
        <c:delete val="1"/>
        <c:axPos val="b"/>
        <c:numFmt formatCode="General" sourceLinked="1"/>
        <c:majorTickMark val="none"/>
        <c:minorTickMark val="none"/>
        <c:tickLblPos val="nextTo"/>
        <c:crossAx val="-320899392"/>
        <c:crosses val="autoZero"/>
        <c:auto val="1"/>
        <c:lblAlgn val="ctr"/>
        <c:lblOffset val="100"/>
        <c:noMultiLvlLbl val="0"/>
      </c:catAx>
      <c:valAx>
        <c:axId val="-320899392"/>
        <c:scaling>
          <c:orientation val="minMax"/>
        </c:scaling>
        <c:delete val="1"/>
        <c:axPos val="l"/>
        <c:numFmt formatCode="General" sourceLinked="1"/>
        <c:majorTickMark val="none"/>
        <c:minorTickMark val="none"/>
        <c:tickLblPos val="nextTo"/>
        <c:crossAx val="-3209021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6923724799623"/>
          <c:y val="0.110816376391749"/>
          <c:w val="0.649558331075689"/>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01970896"/>
        <c:axId val="-301968144"/>
      </c:barChart>
      <c:catAx>
        <c:axId val="-301970896"/>
        <c:scaling>
          <c:orientation val="minMax"/>
        </c:scaling>
        <c:delete val="1"/>
        <c:axPos val="b"/>
        <c:numFmt formatCode="General" sourceLinked="1"/>
        <c:majorTickMark val="none"/>
        <c:minorTickMark val="none"/>
        <c:tickLblPos val="nextTo"/>
        <c:crossAx val="-301968144"/>
        <c:crosses val="autoZero"/>
        <c:auto val="1"/>
        <c:lblAlgn val="ctr"/>
        <c:lblOffset val="100"/>
        <c:noMultiLvlLbl val="0"/>
      </c:catAx>
      <c:valAx>
        <c:axId val="-301968144"/>
        <c:scaling>
          <c:orientation val="minMax"/>
        </c:scaling>
        <c:delete val="1"/>
        <c:axPos val="l"/>
        <c:numFmt formatCode="General" sourceLinked="1"/>
        <c:majorTickMark val="none"/>
        <c:minorTickMark val="none"/>
        <c:tickLblPos val="nextTo"/>
        <c:crossAx val="-3019708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575901493299724"/>
          <c:y val="0.110816376391749"/>
          <c:w val="0.942409850670028"/>
          <c:h val="0.751518271613556"/>
        </c:manualLayout>
      </c:layout>
      <c:barChart>
        <c:barDir val="col"/>
        <c:grouping val="clustered"/>
        <c:varyColors val="0"/>
        <c:ser>
          <c:idx val="0"/>
          <c:order val="0"/>
          <c:tx>
            <c:strRef>
              <c:f>Sheet1!$B$1</c:f>
              <c:strCache>
                <c:ptCount val="1"/>
                <c:pt idx="0">
                  <c:v>Series 1</c:v>
                </c:pt>
              </c:strCache>
            </c:strRef>
          </c:tx>
          <c:spPr>
            <a:solidFill>
              <a:schemeClr val="accent6">
                <a:lumMod val="75000"/>
              </a:schemeClr>
            </a:solidFill>
            <a:ln>
              <a:noFill/>
            </a:ln>
            <a:effectLst/>
          </c:spPr>
          <c:invertIfNegative val="0"/>
          <c:cat>
            <c:numRef>
              <c:f>Sheet1!$A$2</c:f>
              <c:numCache>
                <c:formatCode>General</c:formatCode>
                <c:ptCount val="1"/>
              </c:numCache>
            </c:numRef>
          </c:cat>
          <c:val>
            <c:numRef>
              <c:f>Sheet1!$B$2</c:f>
              <c:numCache>
                <c:formatCode>General</c:formatCode>
                <c:ptCount val="1"/>
                <c:pt idx="0">
                  <c:v>4.3</c:v>
                </c:pt>
              </c:numCache>
            </c:numRef>
          </c:val>
          <c:extLst xmlns:c16r2="http://schemas.microsoft.com/office/drawing/2015/06/chart">
            <c:ext xmlns:c16="http://schemas.microsoft.com/office/drawing/2014/chart" uri="{C3380CC4-5D6E-409C-BE32-E72D297353CC}">
              <c16:uniqueId val="{00000000-47D3-4C7D-B2FC-18940C247D3A}"/>
            </c:ext>
          </c:extLst>
        </c:ser>
        <c:ser>
          <c:idx val="1"/>
          <c:order val="1"/>
          <c:tx>
            <c:strRef>
              <c:f>Sheet1!$C$1</c:f>
              <c:strCache>
                <c:ptCount val="1"/>
                <c:pt idx="0">
                  <c:v>Series 2</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1-47D3-4C7D-B2FC-18940C247D3A}"/>
            </c:ext>
          </c:extLst>
        </c:ser>
        <c:ser>
          <c:idx val="2"/>
          <c:order val="2"/>
          <c:tx>
            <c:strRef>
              <c:f>Sheet1!$D$1</c:f>
              <c:strCache>
                <c:ptCount val="1"/>
                <c:pt idx="0">
                  <c:v>Series 3</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2-47D3-4C7D-B2FC-18940C247D3A}"/>
            </c:ext>
          </c:extLst>
        </c:ser>
        <c:ser>
          <c:idx val="3"/>
          <c:order val="3"/>
          <c:tx>
            <c:strRef>
              <c:f>Sheet1!$E$1</c:f>
              <c:strCache>
                <c:ptCount val="1"/>
                <c:pt idx="0">
                  <c:v>Color 4</c:v>
                </c:pt>
              </c:strCache>
            </c:strRef>
          </c:tx>
          <c:spPr>
            <a:solidFill>
              <a:schemeClr val="accent4"/>
            </a:solidFill>
            <a:ln>
              <a:noFill/>
            </a:ln>
            <a:effectLst/>
          </c:spPr>
          <c:invertIfNegative val="0"/>
          <c:cat>
            <c:numRef>
              <c:f>Sheet1!$A$2</c:f>
              <c:numCache>
                <c:formatCode>General</c:formatCode>
                <c:ptCount val="1"/>
              </c:numCache>
            </c:numRef>
          </c:cat>
          <c:val>
            <c:numRef>
              <c:f>Sheet1!$E$2</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03-47D3-4C7D-B2FC-18940C247D3A}"/>
            </c:ext>
          </c:extLst>
        </c:ser>
        <c:ser>
          <c:idx val="4"/>
          <c:order val="4"/>
          <c:tx>
            <c:strRef>
              <c:f>Sheet1!$F$1</c:f>
              <c:strCache>
                <c:ptCount val="1"/>
                <c:pt idx="0">
                  <c:v>Color 5</c:v>
                </c:pt>
              </c:strCache>
            </c:strRef>
          </c:tx>
          <c:spPr>
            <a:solidFill>
              <a:schemeClr val="accent5"/>
            </a:solidFill>
            <a:ln>
              <a:noFill/>
            </a:ln>
            <a:effectLst/>
          </c:spPr>
          <c:invertIfNegative val="0"/>
          <c:cat>
            <c:numRef>
              <c:f>Sheet1!$A$2</c:f>
              <c:numCache>
                <c:formatCode>General</c:formatCode>
                <c:ptCount val="1"/>
              </c:numCache>
            </c:numRef>
          </c:cat>
          <c:val>
            <c:numRef>
              <c:f>Sheet1!$F$2</c:f>
              <c:numCache>
                <c:formatCode>General</c:formatCode>
                <c:ptCount val="1"/>
                <c:pt idx="0">
                  <c:v>2.0</c:v>
                </c:pt>
              </c:numCache>
            </c:numRef>
          </c:val>
          <c:extLst xmlns:c16r2="http://schemas.microsoft.com/office/drawing/2015/06/chart">
            <c:ext xmlns:c16="http://schemas.microsoft.com/office/drawing/2014/chart" uri="{C3380CC4-5D6E-409C-BE32-E72D297353CC}">
              <c16:uniqueId val="{00000004-47D3-4C7D-B2FC-18940C247D3A}"/>
            </c:ext>
          </c:extLst>
        </c:ser>
        <c:dLbls>
          <c:showLegendKey val="0"/>
          <c:showVal val="0"/>
          <c:showCatName val="0"/>
          <c:showSerName val="0"/>
          <c:showPercent val="0"/>
          <c:showBubbleSize val="0"/>
        </c:dLbls>
        <c:gapWidth val="219"/>
        <c:overlap val="-27"/>
        <c:axId val="-320310592"/>
        <c:axId val="-320307840"/>
      </c:barChart>
      <c:catAx>
        <c:axId val="-320310592"/>
        <c:scaling>
          <c:orientation val="minMax"/>
        </c:scaling>
        <c:delete val="1"/>
        <c:axPos val="b"/>
        <c:numFmt formatCode="General" sourceLinked="1"/>
        <c:majorTickMark val="none"/>
        <c:minorTickMark val="none"/>
        <c:tickLblPos val="nextTo"/>
        <c:crossAx val="-320307840"/>
        <c:crosses val="autoZero"/>
        <c:auto val="1"/>
        <c:lblAlgn val="ctr"/>
        <c:lblOffset val="100"/>
        <c:noMultiLvlLbl val="0"/>
      </c:catAx>
      <c:valAx>
        <c:axId val="-320307840"/>
        <c:scaling>
          <c:orientation val="minMax"/>
        </c:scaling>
        <c:delete val="1"/>
        <c:axPos val="l"/>
        <c:numFmt formatCode="General" sourceLinked="1"/>
        <c:majorTickMark val="none"/>
        <c:minorTickMark val="none"/>
        <c:tickLblPos val="nextTo"/>
        <c:crossAx val="-32031059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106E2-DFE7-5749-BC52-673DF26805DF}" type="datetimeFigureOut">
              <a:rPr lang="en-US" smtClean="0"/>
              <a:t>8/6/17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1B45BB-E0CA-DC41-800C-E2D0010D5F42}" type="slidenum">
              <a:rPr lang="en-US" smtClean="0"/>
              <a:t>‹#›</a:t>
            </a:fld>
            <a:endParaRPr lang="en-US"/>
          </a:p>
        </p:txBody>
      </p:sp>
    </p:spTree>
    <p:extLst>
      <p:ext uri="{BB962C8B-B14F-4D97-AF65-F5344CB8AC3E}">
        <p14:creationId xmlns:p14="http://schemas.microsoft.com/office/powerpoint/2010/main" val="165035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1</a:t>
            </a:fld>
            <a:endParaRPr lang="en-US"/>
          </a:p>
        </p:txBody>
      </p:sp>
    </p:spTree>
    <p:extLst>
      <p:ext uri="{BB962C8B-B14F-4D97-AF65-F5344CB8AC3E}">
        <p14:creationId xmlns:p14="http://schemas.microsoft.com/office/powerpoint/2010/main" val="2028568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 year was a watershed year for automatic image colorization.</a:t>
            </a:r>
            <a:r>
              <a:rPr lang="en-US" baseline="0" dirty="0"/>
              <a:t> </a:t>
            </a:r>
            <a:r>
              <a:rPr lang="en-US" dirty="0"/>
              <a:t>Several simultaneous</a:t>
            </a:r>
            <a:r>
              <a:rPr lang="en-US" baseline="0" dirty="0"/>
              <a:t> methods, </a:t>
            </a:r>
            <a:r>
              <a:rPr lang="en-US" baseline="0" dirty="0" smtClean="0"/>
              <a:t>proposed by </a:t>
            </a:r>
            <a:r>
              <a:rPr lang="en-US" baseline="0" dirty="0" err="1" smtClean="0"/>
              <a:t>Iizuka</a:t>
            </a:r>
            <a:r>
              <a:rPr lang="en-US" baseline="0" dirty="0"/>
              <a:t>, Larsson, and our own work, </a:t>
            </a:r>
            <a:r>
              <a:rPr lang="en-US" dirty="0"/>
              <a:t>showed surprisingly good results on this task, using deep networks.</a:t>
            </a:r>
            <a:r>
              <a:rPr lang="en-US" baseline="0" dirty="0"/>
              <a:t> The idea is </a:t>
            </a:r>
            <a:r>
              <a:rPr lang="en-US" baseline="0" dirty="0" smtClean="0"/>
              <a:t>to train a deep network to directly map from grayscale </a:t>
            </a:r>
            <a:r>
              <a:rPr lang="en-US" baseline="0" dirty="0"/>
              <a:t>to color.</a:t>
            </a:r>
          </a:p>
        </p:txBody>
      </p:sp>
      <p:sp>
        <p:nvSpPr>
          <p:cNvPr id="4" name="Slide Number Placeholder 3"/>
          <p:cNvSpPr>
            <a:spLocks noGrp="1"/>
          </p:cNvSpPr>
          <p:nvPr>
            <p:ph type="sldNum" sz="quarter" idx="10"/>
          </p:nvPr>
        </p:nvSpPr>
        <p:spPr/>
        <p:txBody>
          <a:bodyPr/>
          <a:lstStyle/>
          <a:p>
            <a:fld id="{B264145E-CABE-4CDE-82E6-4A9FC197B49E}" type="slidenum">
              <a:rPr lang="en-US" smtClean="0"/>
              <a:t>2</a:t>
            </a:fld>
            <a:endParaRPr lang="en-US"/>
          </a:p>
        </p:txBody>
      </p:sp>
    </p:spTree>
    <p:extLst>
      <p:ext uri="{BB962C8B-B14F-4D97-AF65-F5344CB8AC3E}">
        <p14:creationId xmlns:p14="http://schemas.microsoft.com/office/powerpoint/2010/main" val="10593198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Then by concatenating input and output, produce a colorization.</a:t>
            </a:r>
          </a:p>
        </p:txBody>
      </p:sp>
      <p:sp>
        <p:nvSpPr>
          <p:cNvPr id="4" name="Slide Number Placeholder 3"/>
          <p:cNvSpPr>
            <a:spLocks noGrp="1"/>
          </p:cNvSpPr>
          <p:nvPr>
            <p:ph type="sldNum" sz="quarter" idx="10"/>
          </p:nvPr>
        </p:nvSpPr>
        <p:spPr/>
        <p:txBody>
          <a:bodyPr/>
          <a:lstStyle/>
          <a:p>
            <a:fld id="{B264145E-CABE-4CDE-82E6-4A9FC197B49E}" type="slidenum">
              <a:rPr lang="en-US" smtClean="0"/>
              <a:t>3</a:t>
            </a:fld>
            <a:endParaRPr lang="en-US"/>
          </a:p>
        </p:txBody>
      </p:sp>
    </p:spTree>
    <p:extLst>
      <p:ext uri="{BB962C8B-B14F-4D97-AF65-F5344CB8AC3E}">
        <p14:creationId xmlns:p14="http://schemas.microsoft.com/office/powerpoint/2010/main" val="351374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one example of colorizing an Ansel Adams photograph.</a:t>
            </a:r>
          </a:p>
        </p:txBody>
      </p:sp>
      <p:sp>
        <p:nvSpPr>
          <p:cNvPr id="4" name="Slide Number Placeholder 3"/>
          <p:cNvSpPr>
            <a:spLocks noGrp="1"/>
          </p:cNvSpPr>
          <p:nvPr>
            <p:ph type="sldNum" sz="quarter" idx="10"/>
          </p:nvPr>
        </p:nvSpPr>
        <p:spPr/>
        <p:txBody>
          <a:bodyPr/>
          <a:lstStyle/>
          <a:p>
            <a:fld id="{B264145E-CABE-4CDE-82E6-4A9FC197B49E}" type="slidenum">
              <a:rPr lang="en-US" smtClean="0"/>
              <a:t>4</a:t>
            </a:fld>
            <a:endParaRPr lang="en-US"/>
          </a:p>
        </p:txBody>
      </p:sp>
    </p:spTree>
    <p:extLst>
      <p:ext uri="{BB962C8B-B14F-4D97-AF65-F5344CB8AC3E}">
        <p14:creationId xmlns:p14="http://schemas.microsoft.com/office/powerpoint/2010/main" val="1128940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But these methods </a:t>
            </a:r>
            <a:r>
              <a:rPr lang="en-US" baseline="0" smtClean="0"/>
              <a:t>don’t always work.</a:t>
            </a:r>
            <a:endParaRPr lang="en-US" baseline="0" dirty="0"/>
          </a:p>
        </p:txBody>
      </p:sp>
      <p:sp>
        <p:nvSpPr>
          <p:cNvPr id="4" name="Slide Number Placeholder 3"/>
          <p:cNvSpPr>
            <a:spLocks noGrp="1"/>
          </p:cNvSpPr>
          <p:nvPr>
            <p:ph type="sldNum" sz="quarter" idx="10"/>
          </p:nvPr>
        </p:nvSpPr>
        <p:spPr/>
        <p:txBody>
          <a:bodyPr/>
          <a:lstStyle/>
          <a:p>
            <a:fld id="{B264145E-CABE-4CDE-82E6-4A9FC197B49E}" type="slidenum">
              <a:rPr lang="en-US" smtClean="0"/>
              <a:t>5</a:t>
            </a:fld>
            <a:endParaRPr lang="en-US"/>
          </a:p>
        </p:txBody>
      </p:sp>
    </p:spTree>
    <p:extLst>
      <p:ext uri="{BB962C8B-B14F-4D97-AF65-F5344CB8AC3E}">
        <p14:creationId xmlns:p14="http://schemas.microsoft.com/office/powerpoint/2010/main" val="265385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Automatic methods don’t always work.</a:t>
            </a:r>
            <a:endParaRPr lang="en-US" dirty="0"/>
          </a:p>
        </p:txBody>
      </p:sp>
      <p:sp>
        <p:nvSpPr>
          <p:cNvPr id="4" name="Slide Number Placeholder 3"/>
          <p:cNvSpPr>
            <a:spLocks noGrp="1"/>
          </p:cNvSpPr>
          <p:nvPr>
            <p:ph type="sldNum" sz="quarter" idx="10"/>
          </p:nvPr>
        </p:nvSpPr>
        <p:spPr/>
        <p:txBody>
          <a:bodyPr/>
          <a:lstStyle/>
          <a:p>
            <a:fld id="{B264145E-CABE-4CDE-82E6-4A9FC197B49E}" type="slidenum">
              <a:rPr lang="en-US" smtClean="0"/>
              <a:t>6</a:t>
            </a:fld>
            <a:endParaRPr lang="en-US"/>
          </a:p>
        </p:txBody>
      </p:sp>
    </p:spTree>
    <p:extLst>
      <p:ext uri="{BB962C8B-B14F-4D97-AF65-F5344CB8AC3E}">
        <p14:creationId xmlns:p14="http://schemas.microsoft.com/office/powerpoint/2010/main" val="2076191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However, in this case, we see large spatial inconsistencies.</a:t>
            </a:r>
          </a:p>
          <a:p>
            <a:r>
              <a:rPr lang="en-US" dirty="0" smtClean="0"/>
              <a:t>|| Automatic </a:t>
            </a:r>
            <a:r>
              <a:rPr lang="en-US" dirty="0"/>
              <a:t>methods can make mistakes.</a:t>
            </a:r>
          </a:p>
        </p:txBody>
      </p:sp>
      <p:sp>
        <p:nvSpPr>
          <p:cNvPr id="4" name="Slide Number Placeholder 3"/>
          <p:cNvSpPr>
            <a:spLocks noGrp="1"/>
          </p:cNvSpPr>
          <p:nvPr>
            <p:ph type="sldNum" sz="quarter" idx="10"/>
          </p:nvPr>
        </p:nvSpPr>
        <p:spPr/>
        <p:txBody>
          <a:bodyPr/>
          <a:lstStyle/>
          <a:p>
            <a:fld id="{B264145E-CABE-4CDE-82E6-4A9FC197B49E}" type="slidenum">
              <a:rPr lang="en-US" smtClean="0"/>
              <a:t>7</a:t>
            </a:fld>
            <a:endParaRPr lang="en-US"/>
          </a:p>
        </p:txBody>
      </p:sp>
    </p:spTree>
    <p:extLst>
      <p:ext uri="{BB962C8B-B14F-4D97-AF65-F5344CB8AC3E}">
        <p14:creationId xmlns:p14="http://schemas.microsoft.com/office/powerpoint/2010/main" val="1861802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an even more fundamental issue is</a:t>
            </a:r>
            <a:r>
              <a:rPr lang="en-US" baseline="0" dirty="0"/>
              <a:t> at play.</a:t>
            </a:r>
            <a:endParaRPr lang="en-US" dirty="0"/>
          </a:p>
          <a:p>
            <a:r>
              <a:rPr lang="en-US" dirty="0"/>
              <a:t>|| Automatic methods can make reasonable guesses on areas such as the skin,</a:t>
            </a:r>
            <a:r>
              <a:rPr lang="en-US" baseline="0" dirty="0"/>
              <a:t> having seen tens of thousands of people at training time, with very consistent chromaticity.</a:t>
            </a:r>
            <a:endParaRPr lang="en-US" dirty="0"/>
          </a:p>
          <a:p>
            <a:r>
              <a:rPr lang="en-US" dirty="0"/>
              <a:t>|| However, the mother’s shirt is ambiguous and can take on many values.</a:t>
            </a:r>
          </a:p>
          <a:p>
            <a:r>
              <a:rPr lang="en-US" dirty="0"/>
              <a:t>|| And furthermore, the</a:t>
            </a:r>
            <a:r>
              <a:rPr lang="en-US" baseline="0" dirty="0"/>
              <a:t> baby’s blanket and children’s shirts can take on others, meaning this is a large, combinatorial space.</a:t>
            </a:r>
            <a:endParaRPr lang="en-US" dirty="0"/>
          </a:p>
        </p:txBody>
      </p:sp>
      <p:sp>
        <p:nvSpPr>
          <p:cNvPr id="4" name="Slide Number Placeholder 3"/>
          <p:cNvSpPr>
            <a:spLocks noGrp="1"/>
          </p:cNvSpPr>
          <p:nvPr>
            <p:ph type="sldNum" sz="quarter" idx="10"/>
          </p:nvPr>
        </p:nvSpPr>
        <p:spPr/>
        <p:txBody>
          <a:bodyPr/>
          <a:lstStyle/>
          <a:p>
            <a:fld id="{B264145E-CABE-4CDE-82E6-4A9FC197B49E}" type="slidenum">
              <a:rPr lang="en-US" smtClean="0"/>
              <a:t>8</a:t>
            </a:fld>
            <a:endParaRPr lang="en-US"/>
          </a:p>
        </p:txBody>
      </p:sp>
    </p:spTree>
    <p:extLst>
      <p:ext uri="{BB962C8B-B14F-4D97-AF65-F5344CB8AC3E}">
        <p14:creationId xmlns:p14="http://schemas.microsoft.com/office/powerpoint/2010/main" val="2126475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Our method picked</a:t>
            </a:r>
            <a:r>
              <a:rPr lang="en-US" baseline="0" dirty="0"/>
              <a:t> one particular colorization from that space, perhaps not the one that the user wanted.</a:t>
            </a:r>
          </a:p>
          <a:p>
            <a:r>
              <a:rPr lang="en-US" baseline="0" dirty="0"/>
              <a:t>|| Interestingly, if we look at the other methods, they pick something similar.</a:t>
            </a:r>
          </a:p>
        </p:txBody>
      </p:sp>
      <p:sp>
        <p:nvSpPr>
          <p:cNvPr id="4" name="Slide Number Placeholder 3"/>
          <p:cNvSpPr>
            <a:spLocks noGrp="1"/>
          </p:cNvSpPr>
          <p:nvPr>
            <p:ph type="sldNum" sz="quarter" idx="10"/>
          </p:nvPr>
        </p:nvSpPr>
        <p:spPr/>
        <p:txBody>
          <a:bodyPr/>
          <a:lstStyle/>
          <a:p>
            <a:fld id="{B91B45BB-E0CA-DC41-800C-E2D0010D5F42}" type="slidenum">
              <a:rPr lang="en-US" smtClean="0"/>
              <a:t>9</a:t>
            </a:fld>
            <a:endParaRPr lang="en-US"/>
          </a:p>
        </p:txBody>
      </p:sp>
    </p:spTree>
    <p:extLst>
      <p:ext uri="{BB962C8B-B14F-4D97-AF65-F5344CB8AC3E}">
        <p14:creationId xmlns:p14="http://schemas.microsoft.com/office/powerpoint/2010/main" val="474584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t>
            </a:r>
            <a:r>
              <a:rPr lang="en-US" baseline="0" dirty="0"/>
              <a:t> develop a real-time interactive system which allows a novice user to choose what they want.</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10</a:t>
            </a:fld>
            <a:endParaRPr lang="en-US"/>
          </a:p>
        </p:txBody>
      </p:sp>
    </p:spTree>
    <p:extLst>
      <p:ext uri="{BB962C8B-B14F-4D97-AF65-F5344CB8AC3E}">
        <p14:creationId xmlns:p14="http://schemas.microsoft.com/office/powerpoint/2010/main" val="1221799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11</a:t>
            </a:fld>
            <a:endParaRPr lang="en-US"/>
          </a:p>
        </p:txBody>
      </p:sp>
    </p:spTree>
    <p:extLst>
      <p:ext uri="{BB962C8B-B14F-4D97-AF65-F5344CB8AC3E}">
        <p14:creationId xmlns:p14="http://schemas.microsoft.com/office/powerpoint/2010/main" val="1920366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12</a:t>
            </a:fld>
            <a:endParaRPr lang="en-US"/>
          </a:p>
        </p:txBody>
      </p:sp>
    </p:spTree>
    <p:extLst>
      <p:ext uri="{BB962C8B-B14F-4D97-AF65-F5344CB8AC3E}">
        <p14:creationId xmlns:p14="http://schemas.microsoft.com/office/powerpoint/2010/main" val="16568487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Of course the graphics community has had a long history of user driven colorization approaches. These generally fall under two camps.</a:t>
            </a:r>
          </a:p>
          <a:p>
            <a:r>
              <a:rPr lang="en-US" baseline="0" dirty="0"/>
              <a:t>|| Global methods aim to transfer either a reference image or global palette to a target image.</a:t>
            </a:r>
          </a:p>
          <a:p>
            <a:r>
              <a:rPr lang="en-US" baseline="0" dirty="0"/>
              <a:t>|| There are other methods which use more local user inputs.</a:t>
            </a:r>
          </a:p>
          <a:p>
            <a:r>
              <a:rPr lang="en-US" baseline="0" dirty="0"/>
              <a:t>|| We’d like to take these ideas but keep the power of deep networks for learning data-drive priors. Our proposed approach actually supports both of these types of interactions, but let’s focus on second for now.</a:t>
            </a:r>
          </a:p>
          <a:p>
            <a:endParaRPr lang="en-US" baseline="0" dirty="0"/>
          </a:p>
        </p:txBody>
      </p:sp>
      <p:sp>
        <p:nvSpPr>
          <p:cNvPr id="4" name="Slide Number Placeholder 3"/>
          <p:cNvSpPr>
            <a:spLocks noGrp="1"/>
          </p:cNvSpPr>
          <p:nvPr>
            <p:ph type="sldNum" sz="quarter" idx="10"/>
          </p:nvPr>
        </p:nvSpPr>
        <p:spPr/>
        <p:txBody>
          <a:bodyPr/>
          <a:lstStyle/>
          <a:p>
            <a:fld id="{B264145E-CABE-4CDE-82E6-4A9FC197B49E}" type="slidenum">
              <a:rPr lang="en-US" smtClean="0"/>
              <a:t>13</a:t>
            </a:fld>
            <a:endParaRPr lang="en-US"/>
          </a:p>
        </p:txBody>
      </p:sp>
    </p:spTree>
    <p:extLst>
      <p:ext uri="{BB962C8B-B14F-4D97-AF65-F5344CB8AC3E}">
        <p14:creationId xmlns:p14="http://schemas.microsoft.com/office/powerpoint/2010/main" val="18439190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SIGGRAPH 2004, Levin et al presented a seminal method</a:t>
            </a:r>
            <a:r>
              <a:rPr lang="en-US" baseline="0" dirty="0"/>
              <a:t> for user-assisted image colorization.</a:t>
            </a:r>
          </a:p>
          <a:p>
            <a:r>
              <a:rPr lang="en-US" baseline="0" dirty="0"/>
              <a:t>|| The user provides some input colors.</a:t>
            </a:r>
          </a:p>
          <a:p>
            <a:r>
              <a:rPr lang="en-US" baseline="0" dirty="0"/>
              <a:t>|| The unknown pixels are described as a linear combination of their neighboring pixels, with the strength of the weights determined by low-level similarity. The final colorization is then done by solving a linear system.</a:t>
            </a:r>
          </a:p>
          <a:p>
            <a:r>
              <a:rPr lang="en-US" baseline="0" dirty="0"/>
              <a:t>|| This method is highly effective and can work extremely well given the right user inputs.</a:t>
            </a:r>
          </a:p>
          <a:p>
            <a:endParaRPr lang="en-US" baseline="0" dirty="0"/>
          </a:p>
        </p:txBody>
      </p:sp>
      <p:sp>
        <p:nvSpPr>
          <p:cNvPr id="4" name="Slide Number Placeholder 3"/>
          <p:cNvSpPr>
            <a:spLocks noGrp="1"/>
          </p:cNvSpPr>
          <p:nvPr>
            <p:ph type="sldNum" sz="quarter" idx="10"/>
          </p:nvPr>
        </p:nvSpPr>
        <p:spPr/>
        <p:txBody>
          <a:bodyPr/>
          <a:lstStyle/>
          <a:p>
            <a:fld id="{B91B45BB-E0CA-DC41-800C-E2D0010D5F42}" type="slidenum">
              <a:rPr lang="en-US" smtClean="0"/>
              <a:t>14</a:t>
            </a:fld>
            <a:endParaRPr lang="en-US"/>
          </a:p>
        </p:txBody>
      </p:sp>
    </p:spTree>
    <p:extLst>
      <p:ext uri="{BB962C8B-B14F-4D97-AF65-F5344CB8AC3E}">
        <p14:creationId xmlns:p14="http://schemas.microsoft.com/office/powerpoint/2010/main" val="525566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As we see another example</a:t>
            </a:r>
            <a:r>
              <a:rPr lang="en-US" baseline="0" dirty="0"/>
              <a:t>,</a:t>
            </a:r>
          </a:p>
          <a:p>
            <a:r>
              <a:rPr lang="en-US" baseline="0" dirty="0"/>
              <a:t>|| </a:t>
            </a:r>
            <a:r>
              <a:rPr lang="en-US" dirty="0"/>
              <a:t>we observe that this method often requires many</a:t>
            </a:r>
            <a:r>
              <a:rPr lang="en-US" baseline="0" dirty="0"/>
              <a:t> user inputs.</a:t>
            </a:r>
          </a:p>
          <a:p>
            <a:r>
              <a:rPr lang="en-US" baseline="0" dirty="0"/>
              <a:t>The system has no knowledge of natural image priors, which manifests itself in two ways. Number one, even regions with little color uncertainty, such as green vegetation, needs to be colorized by the user. Two, the edit propagation rule is hand-defined using only low-level cues.</a:t>
            </a:r>
          </a:p>
          <a:p>
            <a:r>
              <a:rPr lang="en-US" baseline="0" dirty="0"/>
              <a:t>|| We aim to combine the best of both worlds between deep automatic approaches and user-guided approaches. We would like a system which has information about natural image priors learned from data, free to predict color even in the </a:t>
            </a:r>
            <a:r>
              <a:rPr lang="en-US" baseline="0" dirty="0" err="1"/>
              <a:t>absense</a:t>
            </a:r>
            <a:r>
              <a:rPr lang="en-US" baseline="0" dirty="0"/>
              <a:t> of explicit user inputs as well as, the ability to integrate low-level texture or high-level semantic cues to efficiently propagate user edits.</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15</a:t>
            </a:fld>
            <a:endParaRPr lang="en-US"/>
          </a:p>
        </p:txBody>
      </p:sp>
    </p:spTree>
    <p:extLst>
      <p:ext uri="{BB962C8B-B14F-4D97-AF65-F5344CB8AC3E}">
        <p14:creationId xmlns:p14="http://schemas.microsoft.com/office/powerpoint/2010/main" val="11054628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method</a:t>
            </a:r>
            <a:r>
              <a:rPr lang="en-US" baseline="0" dirty="0"/>
              <a:t> directly maps a grayscale image, along with a user input, to an output colorization using a deep network.</a:t>
            </a:r>
            <a:r>
              <a:rPr lang="en-US" dirty="0"/>
              <a:t> Let’s examine our interface with this simple example cup </a:t>
            </a:r>
            <a:r>
              <a:rPr lang="en-US" baseline="0" dirty="0"/>
              <a:t>for illustration.</a:t>
            </a:r>
          </a:p>
          <a:p>
            <a:r>
              <a:rPr lang="en-US" baseline="0" dirty="0"/>
              <a:t>|| The left pane shows the input gray-scale image</a:t>
            </a:r>
          </a:p>
          <a:p>
            <a:r>
              <a:rPr lang="en-US" baseline="0" dirty="0"/>
              <a:t>|| while the right pane displays the output color results. Right now, with no user input, the system is guessing that the cup is red. </a:t>
            </a:r>
          </a:p>
          <a:p>
            <a:r>
              <a:rPr lang="en-US" baseline="0" dirty="0"/>
              <a:t>|| The user may desire a blue cup, however, and can do so by placing a blue control point on the cup.</a:t>
            </a:r>
          </a:p>
          <a:p>
            <a:r>
              <a:rPr lang="en-US" baseline="0" dirty="0"/>
              <a:t>|| || Now, conditioned on this additional point, the network has successfully propagated the input point across the stripes.</a:t>
            </a:r>
          </a:p>
        </p:txBody>
      </p:sp>
      <p:sp>
        <p:nvSpPr>
          <p:cNvPr id="4" name="Slide Number Placeholder 3"/>
          <p:cNvSpPr>
            <a:spLocks noGrp="1"/>
          </p:cNvSpPr>
          <p:nvPr>
            <p:ph type="sldNum" sz="quarter" idx="10"/>
          </p:nvPr>
        </p:nvSpPr>
        <p:spPr/>
        <p:txBody>
          <a:bodyPr/>
          <a:lstStyle/>
          <a:p>
            <a:fld id="{B91B45BB-E0CA-DC41-800C-E2D0010D5F42}" type="slidenum">
              <a:rPr lang="en-US" smtClean="0"/>
              <a:t>16</a:t>
            </a:fld>
            <a:endParaRPr lang="en-US"/>
          </a:p>
        </p:txBody>
      </p:sp>
    </p:spTree>
    <p:extLst>
      <p:ext uri="{BB962C8B-B14F-4D97-AF65-F5344CB8AC3E}">
        <p14:creationId xmlns:p14="http://schemas.microsoft.com/office/powerpoint/2010/main" val="8002752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 However, there is an undesirable shadow effect.</a:t>
            </a:r>
          </a:p>
          <a:p>
            <a:r>
              <a:rPr lang="en-US" baseline="0" dirty="0"/>
              <a:t>|| The user can remove this by adding another point.</a:t>
            </a:r>
          </a:p>
          <a:p>
            <a:r>
              <a:rPr lang="en-US" baseline="0" dirty="0"/>
              <a:t>||</a:t>
            </a:r>
          </a:p>
        </p:txBody>
      </p:sp>
      <p:sp>
        <p:nvSpPr>
          <p:cNvPr id="4" name="Slide Number Placeholder 3"/>
          <p:cNvSpPr>
            <a:spLocks noGrp="1"/>
          </p:cNvSpPr>
          <p:nvPr>
            <p:ph type="sldNum" sz="quarter" idx="10"/>
          </p:nvPr>
        </p:nvSpPr>
        <p:spPr/>
        <p:txBody>
          <a:bodyPr/>
          <a:lstStyle/>
          <a:p>
            <a:fld id="{B91B45BB-E0CA-DC41-800C-E2D0010D5F42}" type="slidenum">
              <a:rPr lang="en-US" smtClean="0"/>
              <a:t>17</a:t>
            </a:fld>
            <a:endParaRPr lang="en-US"/>
          </a:p>
        </p:txBody>
      </p:sp>
    </p:spTree>
    <p:extLst>
      <p:ext uri="{BB962C8B-B14F-4D97-AF65-F5344CB8AC3E}">
        <p14:creationId xmlns:p14="http://schemas.microsoft.com/office/powerpoint/2010/main" val="2840013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 The user interface also gives a list of suggested colors. The user is able to quickly flip between colors for the cup by changing the single control point, and the system updates the colorization in real-time.</a:t>
            </a:r>
          </a:p>
        </p:txBody>
      </p:sp>
      <p:sp>
        <p:nvSpPr>
          <p:cNvPr id="4" name="Slide Number Placeholder 3"/>
          <p:cNvSpPr>
            <a:spLocks noGrp="1"/>
          </p:cNvSpPr>
          <p:nvPr>
            <p:ph type="sldNum" sz="quarter" idx="10"/>
          </p:nvPr>
        </p:nvSpPr>
        <p:spPr/>
        <p:txBody>
          <a:bodyPr/>
          <a:lstStyle/>
          <a:p>
            <a:fld id="{B91B45BB-E0CA-DC41-800C-E2D0010D5F42}" type="slidenum">
              <a:rPr lang="en-US" smtClean="0"/>
              <a:t>18</a:t>
            </a:fld>
            <a:endParaRPr lang="en-US"/>
          </a:p>
        </p:txBody>
      </p:sp>
    </p:spTree>
    <p:extLst>
      <p:ext uri="{BB962C8B-B14F-4D97-AF65-F5344CB8AC3E}">
        <p14:creationId xmlns:p14="http://schemas.microsoft.com/office/powerpoint/2010/main" val="8776190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 The user can also choose the color from a continuous color palette.</a:t>
            </a:r>
          </a:p>
        </p:txBody>
      </p:sp>
      <p:sp>
        <p:nvSpPr>
          <p:cNvPr id="4" name="Slide Number Placeholder 3"/>
          <p:cNvSpPr>
            <a:spLocks noGrp="1"/>
          </p:cNvSpPr>
          <p:nvPr>
            <p:ph type="sldNum" sz="quarter" idx="10"/>
          </p:nvPr>
        </p:nvSpPr>
        <p:spPr/>
        <p:txBody>
          <a:bodyPr/>
          <a:lstStyle/>
          <a:p>
            <a:fld id="{B91B45BB-E0CA-DC41-800C-E2D0010D5F42}" type="slidenum">
              <a:rPr lang="en-US" smtClean="0"/>
              <a:t>19</a:t>
            </a:fld>
            <a:endParaRPr lang="en-US"/>
          </a:p>
        </p:txBody>
      </p:sp>
    </p:spTree>
    <p:extLst>
      <p:ext uri="{BB962C8B-B14F-4D97-AF65-F5344CB8AC3E}">
        <p14:creationId xmlns:p14="http://schemas.microsoft.com/office/powerpoint/2010/main" val="1382845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During test time, automatic colorizations predict a colorization directly from grayscale.</a:t>
            </a:r>
          </a:p>
          <a:p>
            <a:r>
              <a:rPr lang="en-US" baseline="0" dirty="0"/>
              <a:t>|| Now, the user can click two additional points.</a:t>
            </a:r>
          </a:p>
          <a:p>
            <a:r>
              <a:rPr lang="en-US" baseline="0" dirty="0"/>
              <a:t>|| To use them, we feed both the grayscale image and the user points into the network.</a:t>
            </a:r>
          </a:p>
        </p:txBody>
      </p:sp>
      <p:sp>
        <p:nvSpPr>
          <p:cNvPr id="4" name="Slide Number Placeholder 3"/>
          <p:cNvSpPr>
            <a:spLocks noGrp="1"/>
          </p:cNvSpPr>
          <p:nvPr>
            <p:ph type="sldNum" sz="quarter" idx="10"/>
          </p:nvPr>
        </p:nvSpPr>
        <p:spPr/>
        <p:txBody>
          <a:bodyPr/>
          <a:lstStyle/>
          <a:p>
            <a:fld id="{B91B45BB-E0CA-DC41-800C-E2D0010D5F42}" type="slidenum">
              <a:rPr lang="en-US" smtClean="0"/>
              <a:t>20</a:t>
            </a:fld>
            <a:endParaRPr lang="en-US"/>
          </a:p>
        </p:txBody>
      </p:sp>
    </p:spTree>
    <p:extLst>
      <p:ext uri="{BB962C8B-B14F-4D97-AF65-F5344CB8AC3E}">
        <p14:creationId xmlns:p14="http://schemas.microsoft.com/office/powerpoint/2010/main" val="11770815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Training</a:t>
            </a:r>
            <a:r>
              <a:rPr lang="en-US" baseline="0" dirty="0"/>
              <a:t> the automatic </a:t>
            </a:r>
            <a:r>
              <a:rPr lang="en-US" baseline="0" dirty="0" smtClean="0"/>
              <a:t>method can be treated as a typical supervised learning problem. </a:t>
            </a:r>
            <a:r>
              <a:rPr lang="en-US" baseline="0" dirty="0"/>
              <a:t>Given </a:t>
            </a:r>
            <a:r>
              <a:rPr lang="en-US" baseline="0" dirty="0" smtClean="0"/>
              <a:t>grayscale</a:t>
            </a:r>
            <a:r>
              <a:rPr lang="en-US" baseline="0" dirty="0"/>
              <a:t>, color pairs (X,Y), </a:t>
            </a:r>
          </a:p>
          <a:p>
            <a:r>
              <a:rPr lang="en-US" baseline="0" dirty="0"/>
              <a:t>|| we look at the color prediction F(X), </a:t>
            </a:r>
          </a:p>
          <a:p>
            <a:r>
              <a:rPr lang="en-US" baseline="0" dirty="0"/>
              <a:t>|| ground truth color Y, </a:t>
            </a:r>
          </a:p>
          <a:p>
            <a:r>
              <a:rPr lang="en-US" baseline="0" dirty="0"/>
              <a:t>|| and measure the distance, or loss, between them. </a:t>
            </a:r>
          </a:p>
          <a:p>
            <a:r>
              <a:rPr lang="en-US" baseline="0" dirty="0"/>
              <a:t>|| We adjust the parameters of network F to minimize this loss across the training set.</a:t>
            </a:r>
          </a:p>
          <a:p>
            <a:endParaRPr lang="en-US" dirty="0"/>
          </a:p>
          <a:p>
            <a:r>
              <a:rPr lang="en-US" dirty="0"/>
              <a:t>|| We can take a similar approach with user-guided network. However, there is a major problem here.</a:t>
            </a:r>
          </a:p>
          <a:p>
            <a:r>
              <a:rPr lang="en-US" dirty="0"/>
              <a:t>|| User</a:t>
            </a:r>
            <a:r>
              <a:rPr lang="en-US" baseline="0" dirty="0"/>
              <a:t> points are difficult to obtain. While we can simply download millions of images and break them up into their grayscale and color components to make X and Y, user interaction data is not so readily available. Collecting millions of interactions is likely to be expensive. And even more nefarious, the user behavior would be dependent on the system itself. And of course the system behavior is dependent on the user training data, so we have a chicken and egg problem. So we must bypass this problem!</a:t>
            </a:r>
            <a:endParaRPr lang="en-US" dirty="0"/>
          </a:p>
          <a:p>
            <a:endParaRPr lang="en-US" dirty="0"/>
          </a:p>
          <a:p>
            <a:r>
              <a:rPr lang="en-US" dirty="0"/>
              <a:t>|| We get around this by randomly simulating users. We take the ground truth Y, and randomly reveal points, and treat this as simulated user points.</a:t>
            </a:r>
          </a:p>
          <a:p>
            <a:r>
              <a:rPr lang="en-US" dirty="0"/>
              <a:t>||</a:t>
            </a:r>
            <a:r>
              <a:rPr lang="en-US" baseline="0" dirty="0"/>
              <a:t> We can view these randomly revealed points as “hints”. The network gets a small peak at ground truth Y, and tries to guess the rest of it.</a:t>
            </a:r>
          </a:p>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21</a:t>
            </a:fld>
            <a:endParaRPr lang="en-US"/>
          </a:p>
        </p:txBody>
      </p:sp>
    </p:spTree>
    <p:extLst>
      <p:ext uri="{BB962C8B-B14F-4D97-AF65-F5344CB8AC3E}">
        <p14:creationId xmlns:p14="http://schemas.microsoft.com/office/powerpoint/2010/main" val="15277933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 Some simulated points may look like these.</a:t>
            </a:r>
          </a:p>
          <a:p>
            <a:r>
              <a:rPr lang="en-US" baseline="0" dirty="0"/>
              <a:t>|| The number of points is drawn from a geometric distribution.</a:t>
            </a:r>
          </a:p>
          <a:p>
            <a:r>
              <a:rPr lang="en-US" baseline="0" dirty="0"/>
              <a:t>|| This means that sometimes, with probability 1/8, the system would has to do automatic colorization.</a:t>
            </a:r>
          </a:p>
          <a:p>
            <a:r>
              <a:rPr lang="en-US" baseline="0" dirty="0"/>
              <a:t>|| The vast majority of the time, the system gets a few color hints.</a:t>
            </a:r>
          </a:p>
          <a:p>
            <a:r>
              <a:rPr lang="en-US" baseline="0" dirty="0"/>
              <a:t>|| And with small, but non-zero probability, the system will get many, many hints.</a:t>
            </a:r>
          </a:p>
          <a:p>
            <a:endParaRPr lang="en-US" baseline="0" dirty="0"/>
          </a:p>
          <a:p>
            <a:r>
              <a:rPr lang="en-US" baseline="0" dirty="0"/>
              <a:t>Now, there is going to be a gap between real user behavior and this random sampling. However, we were actually quite surprised ourselves at how well random sampling performs, indicating that perhaps the workspace with points is low-dimensional enough that random sampling can cover it adequately. Importantly, it completely bypasses the issue of having to collect user data.</a:t>
            </a:r>
          </a:p>
          <a:p>
            <a:endParaRPr lang="en-US" baseline="0" dirty="0"/>
          </a:p>
          <a:p>
            <a:r>
              <a:rPr lang="en-US" baseline="0" dirty="0"/>
              <a:t>|| The network learns how to integrate these hints by looking at millions of images and simulated hints. Because we are using a learnable end-to-end framework, the system is free to use anything from low-level texture cues to high-level semantics to perform the edit propagation.</a:t>
            </a:r>
          </a:p>
          <a:p>
            <a:endParaRPr lang="en-US" baseline="0" dirty="0"/>
          </a:p>
          <a:p>
            <a:r>
              <a:rPr lang="en-US" baseline="0" dirty="0"/>
              <a:t>|| Our network architecture uses standard tricks seen in literature, and you can refer to our paper for additional details.</a:t>
            </a:r>
          </a:p>
        </p:txBody>
      </p:sp>
      <p:sp>
        <p:nvSpPr>
          <p:cNvPr id="4" name="Slide Number Placeholder 3"/>
          <p:cNvSpPr>
            <a:spLocks noGrp="1"/>
          </p:cNvSpPr>
          <p:nvPr>
            <p:ph type="sldNum" sz="quarter" idx="10"/>
          </p:nvPr>
        </p:nvSpPr>
        <p:spPr/>
        <p:txBody>
          <a:bodyPr/>
          <a:lstStyle/>
          <a:p>
            <a:fld id="{B91B45BB-E0CA-DC41-800C-E2D0010D5F42}" type="slidenum">
              <a:rPr lang="en-US" smtClean="0"/>
              <a:t>22</a:t>
            </a:fld>
            <a:endParaRPr lang="en-US"/>
          </a:p>
        </p:txBody>
      </p:sp>
    </p:spTree>
    <p:extLst>
      <p:ext uri="{BB962C8B-B14F-4D97-AF65-F5344CB8AC3E}">
        <p14:creationId xmlns:p14="http://schemas.microsoft.com/office/powerpoint/2010/main" val="12753178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quick glance at our network architecture. There’s nothing too special, we follow the current best practices. We</a:t>
            </a:r>
            <a:r>
              <a:rPr lang="en-US" baseline="0" dirty="0"/>
              <a:t> refer you to our paper for additional details.</a:t>
            </a:r>
            <a:endParaRPr lang="en-US" dirty="0"/>
          </a:p>
          <a:p>
            <a:endParaRPr lang="en-US" dirty="0"/>
          </a:p>
          <a:p>
            <a:r>
              <a:rPr lang="en-US" dirty="0"/>
              <a:t>We train on the ImageNet database, using a colorization split. We</a:t>
            </a:r>
            <a:r>
              <a:rPr lang="en-US" baseline="0" dirty="0"/>
              <a:t> fine-tune the common layers from Zhang et al.</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23</a:t>
            </a:fld>
            <a:endParaRPr lang="en-US"/>
          </a:p>
        </p:txBody>
      </p:sp>
    </p:spTree>
    <p:extLst>
      <p:ext uri="{BB962C8B-B14F-4D97-AF65-F5344CB8AC3E}">
        <p14:creationId xmlns:p14="http://schemas.microsoft.com/office/powerpoint/2010/main" val="14601948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begin, we test our system qualitatively on some legacy black and white photographs.</a:t>
            </a:r>
          </a:p>
        </p:txBody>
      </p:sp>
      <p:sp>
        <p:nvSpPr>
          <p:cNvPr id="4" name="Slide Number Placeholder 3"/>
          <p:cNvSpPr>
            <a:spLocks noGrp="1"/>
          </p:cNvSpPr>
          <p:nvPr>
            <p:ph type="sldNum" sz="quarter" idx="10"/>
          </p:nvPr>
        </p:nvSpPr>
        <p:spPr/>
        <p:txBody>
          <a:bodyPr/>
          <a:lstStyle/>
          <a:p>
            <a:fld id="{B264145E-CABE-4CDE-82E6-4A9FC197B49E}" type="slidenum">
              <a:rPr lang="en-US" smtClean="0"/>
              <a:t>24</a:t>
            </a:fld>
            <a:endParaRPr lang="en-US"/>
          </a:p>
        </p:txBody>
      </p:sp>
    </p:spTree>
    <p:extLst>
      <p:ext uri="{BB962C8B-B14F-4D97-AF65-F5344CB8AC3E}">
        <p14:creationId xmlns:p14="http://schemas.microsoft.com/office/powerpoint/2010/main" val="14171065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Here is an amateur family photograph of my grandparents, taken in 1949. We can quickly adjust the background color and my grandmother’s shirt.</a:t>
            </a:r>
          </a:p>
        </p:txBody>
      </p:sp>
      <p:sp>
        <p:nvSpPr>
          <p:cNvPr id="4" name="Slide Number Placeholder 3"/>
          <p:cNvSpPr>
            <a:spLocks noGrp="1"/>
          </p:cNvSpPr>
          <p:nvPr>
            <p:ph type="sldNum" sz="quarter" idx="10"/>
          </p:nvPr>
        </p:nvSpPr>
        <p:spPr/>
        <p:txBody>
          <a:bodyPr/>
          <a:lstStyle/>
          <a:p>
            <a:fld id="{B91B45BB-E0CA-DC41-800C-E2D0010D5F42}" type="slidenum">
              <a:rPr lang="en-US" smtClean="0"/>
              <a:t>25</a:t>
            </a:fld>
            <a:endParaRPr lang="en-US"/>
          </a:p>
        </p:txBody>
      </p:sp>
    </p:spTree>
    <p:extLst>
      <p:ext uri="{BB962C8B-B14F-4D97-AF65-F5344CB8AC3E}">
        <p14:creationId xmlns:p14="http://schemas.microsoft.com/office/powerpoint/2010/main" val="18600172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26</a:t>
            </a:fld>
            <a:endParaRPr lang="en-US"/>
          </a:p>
        </p:txBody>
      </p:sp>
    </p:spTree>
    <p:extLst>
      <p:ext uri="{BB962C8B-B14F-4D97-AF65-F5344CB8AC3E}">
        <p14:creationId xmlns:p14="http://schemas.microsoft.com/office/powerpoint/2010/main" val="18609278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some additional points</a:t>
            </a:r>
            <a:r>
              <a:rPr lang="is-IS" dirty="0"/>
              <a:t>…</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27</a:t>
            </a:fld>
            <a:endParaRPr lang="en-US"/>
          </a:p>
        </p:txBody>
      </p:sp>
    </p:spTree>
    <p:extLst>
      <p:ext uri="{BB962C8B-B14F-4D97-AF65-F5344CB8AC3E}">
        <p14:creationId xmlns:p14="http://schemas.microsoft.com/office/powerpoint/2010/main" val="19871850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can get this result.</a:t>
            </a:r>
          </a:p>
        </p:txBody>
      </p:sp>
      <p:sp>
        <p:nvSpPr>
          <p:cNvPr id="4" name="Slide Number Placeholder 3"/>
          <p:cNvSpPr>
            <a:spLocks noGrp="1"/>
          </p:cNvSpPr>
          <p:nvPr>
            <p:ph type="sldNum" sz="quarter" idx="10"/>
          </p:nvPr>
        </p:nvSpPr>
        <p:spPr/>
        <p:txBody>
          <a:bodyPr/>
          <a:lstStyle/>
          <a:p>
            <a:fld id="{B91B45BB-E0CA-DC41-800C-E2D0010D5F42}" type="slidenum">
              <a:rPr lang="en-US" smtClean="0"/>
              <a:t>28</a:t>
            </a:fld>
            <a:endParaRPr lang="en-US"/>
          </a:p>
        </p:txBody>
      </p:sp>
    </p:spTree>
    <p:extLst>
      <p:ext uri="{BB962C8B-B14F-4D97-AF65-F5344CB8AC3E}">
        <p14:creationId xmlns:p14="http://schemas.microsoft.com/office/powerpoint/2010/main" val="7450860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We also tried</a:t>
            </a:r>
            <a:r>
              <a:rPr lang="en-US" sz="1200" b="0" i="0" u="none" strike="noStrike" kern="1200" baseline="0" dirty="0">
                <a:solidFill>
                  <a:schemeClr val="tx1"/>
                </a:solidFill>
                <a:effectLst/>
                <a:latin typeface="+mn-lt"/>
                <a:ea typeface="+mn-ea"/>
                <a:cs typeface="+mn-cs"/>
              </a:rPr>
              <a:t> this photograph of Albert </a:t>
            </a:r>
            <a:r>
              <a:rPr lang="en-US" sz="1200" b="0" i="0" u="none" strike="noStrike" kern="1200" baseline="0" dirty="0" smtClean="0">
                <a:solidFill>
                  <a:schemeClr val="tx1"/>
                </a:solidFill>
                <a:effectLst/>
                <a:latin typeface="+mn-lt"/>
                <a:ea typeface="+mn-ea"/>
                <a:cs typeface="+mn-cs"/>
              </a:rPr>
              <a:t>Einstein. With a few clicks, we can make sure he has a nice pink tongue.</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29</a:t>
            </a:fld>
            <a:endParaRPr lang="en-US"/>
          </a:p>
        </p:txBody>
      </p:sp>
    </p:spTree>
    <p:extLst>
      <p:ext uri="{BB962C8B-B14F-4D97-AF65-F5344CB8AC3E}">
        <p14:creationId xmlns:p14="http://schemas.microsoft.com/office/powerpoint/2010/main" val="6322752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30</a:t>
            </a:fld>
            <a:endParaRPr lang="en-US"/>
          </a:p>
        </p:txBody>
      </p:sp>
    </p:spTree>
    <p:extLst>
      <p:ext uri="{BB962C8B-B14F-4D97-AF65-F5344CB8AC3E}">
        <p14:creationId xmlns:p14="http://schemas.microsoft.com/office/powerpoint/2010/main" val="15037069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with some additional points, </a:t>
            </a:r>
          </a:p>
        </p:txBody>
      </p:sp>
      <p:sp>
        <p:nvSpPr>
          <p:cNvPr id="4" name="Slide Number Placeholder 3"/>
          <p:cNvSpPr>
            <a:spLocks noGrp="1"/>
          </p:cNvSpPr>
          <p:nvPr>
            <p:ph type="sldNum" sz="quarter" idx="10"/>
          </p:nvPr>
        </p:nvSpPr>
        <p:spPr/>
        <p:txBody>
          <a:bodyPr/>
          <a:lstStyle/>
          <a:p>
            <a:fld id="{B91B45BB-E0CA-DC41-800C-E2D0010D5F42}" type="slidenum">
              <a:rPr lang="en-US" smtClean="0"/>
              <a:t>31</a:t>
            </a:fld>
            <a:endParaRPr lang="en-US"/>
          </a:p>
        </p:txBody>
      </p:sp>
    </p:spTree>
    <p:extLst>
      <p:ext uri="{BB962C8B-B14F-4D97-AF65-F5344CB8AC3E}">
        <p14:creationId xmlns:p14="http://schemas.microsoft.com/office/powerpoint/2010/main" val="21110049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get this.</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32</a:t>
            </a:fld>
            <a:endParaRPr lang="en-US"/>
          </a:p>
        </p:txBody>
      </p:sp>
    </p:spTree>
    <p:extLst>
      <p:ext uri="{BB962C8B-B14F-4D97-AF65-F5344CB8AC3E}">
        <p14:creationId xmlns:p14="http://schemas.microsoft.com/office/powerpoint/2010/main" val="8543130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image from</a:t>
            </a:r>
            <a:r>
              <a:rPr lang="en-US" baseline="0" dirty="0"/>
              <a:t> Ansel Adams.</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33</a:t>
            </a:fld>
            <a:endParaRPr lang="en-US"/>
          </a:p>
        </p:txBody>
      </p:sp>
    </p:spTree>
    <p:extLst>
      <p:ext uri="{BB962C8B-B14F-4D97-AF65-F5344CB8AC3E}">
        <p14:creationId xmlns:p14="http://schemas.microsoft.com/office/powerpoint/2010/main" val="7088754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34</a:t>
            </a:fld>
            <a:endParaRPr lang="en-US"/>
          </a:p>
        </p:txBody>
      </p:sp>
    </p:spTree>
    <p:extLst>
      <p:ext uri="{BB962C8B-B14F-4D97-AF65-F5344CB8AC3E}">
        <p14:creationId xmlns:p14="http://schemas.microsoft.com/office/powerpoint/2010/main" val="12511728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35</a:t>
            </a:fld>
            <a:endParaRPr lang="en-US"/>
          </a:p>
        </p:txBody>
      </p:sp>
    </p:spTree>
    <p:extLst>
      <p:ext uri="{BB962C8B-B14F-4D97-AF65-F5344CB8AC3E}">
        <p14:creationId xmlns:p14="http://schemas.microsoft.com/office/powerpoint/2010/main" val="10243428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finally, this is Muhammad</a:t>
            </a:r>
            <a:r>
              <a:rPr lang="en-US" baseline="0" dirty="0"/>
              <a:t> Ali.</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36</a:t>
            </a:fld>
            <a:endParaRPr lang="en-US"/>
          </a:p>
        </p:txBody>
      </p:sp>
    </p:spTree>
    <p:extLst>
      <p:ext uri="{BB962C8B-B14F-4D97-AF65-F5344CB8AC3E}">
        <p14:creationId xmlns:p14="http://schemas.microsoft.com/office/powerpoint/2010/main" val="20429414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38</a:t>
            </a:fld>
            <a:endParaRPr lang="en-US"/>
          </a:p>
        </p:txBody>
      </p:sp>
    </p:spTree>
    <p:extLst>
      <p:ext uri="{BB962C8B-B14F-4D97-AF65-F5344CB8AC3E}">
        <p14:creationId xmlns:p14="http://schemas.microsoft.com/office/powerpoint/2010/main" val="5116003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Richard just presented a few encouraging results. But how well does the system work in general? </a:t>
            </a:r>
          </a:p>
          <a:p>
            <a:pPr rtl="0"/>
            <a:r>
              <a:rPr lang="en-US" sz="1200" b="0" i="0" u="none" strike="noStrike" kern="1200" dirty="0">
                <a:solidFill>
                  <a:schemeClr val="tx1"/>
                </a:solidFill>
                <a:effectLst/>
                <a:latin typeface="+mn-lt"/>
                <a:ea typeface="+mn-ea"/>
                <a:cs typeface="+mn-cs"/>
              </a:rPr>
              <a:t>|| For that, we evaluate our method on one thousand holdout images. </a:t>
            </a:r>
          </a:p>
          <a:p>
            <a:pPr rtl="0"/>
            <a:r>
              <a:rPr lang="en-US" sz="1200" b="0" i="0" u="none" strike="noStrike" kern="1200" dirty="0">
                <a:solidFill>
                  <a:schemeClr val="tx1"/>
                </a:solidFill>
                <a:effectLst/>
                <a:latin typeface="+mn-lt"/>
                <a:ea typeface="+mn-ea"/>
                <a:cs typeface="+mn-cs"/>
              </a:rPr>
              <a:t>|| We randomly reveal ground truth points</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and see how well the algorithm reconstructs the ground truth image.</a:t>
            </a:r>
            <a:endParaRPr lang="en-US" b="0" dirty="0">
              <a:effectLst/>
            </a:endParaRPr>
          </a:p>
          <a:p>
            <a:pPr rtl="0"/>
            <a:r>
              <a:rPr lang="en-US" sz="1200" b="0" i="0" u="none" strike="noStrike" kern="1200" dirty="0">
                <a:solidFill>
                  <a:schemeClr val="tx1"/>
                </a:solidFill>
                <a:effectLst/>
                <a:latin typeface="+mn-lt"/>
                <a:ea typeface="+mn-ea"/>
                <a:cs typeface="+mn-cs"/>
              </a:rPr>
              <a:t>Here is the plot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 The x axis shows the number of user points.</a:t>
            </a:r>
            <a:endParaRPr lang="en-US" b="0" dirty="0">
              <a:effectLst/>
            </a:endParaRPr>
          </a:p>
          <a:p>
            <a:pPr rtl="0"/>
            <a:r>
              <a:rPr lang="en-US" sz="1200" b="0" i="0" u="none" strike="noStrike" kern="1200" dirty="0">
                <a:solidFill>
                  <a:schemeClr val="tx1"/>
                </a:solidFill>
                <a:effectLst/>
                <a:latin typeface="+mn-lt"/>
                <a:ea typeface="+mn-ea"/>
                <a:cs typeface="+mn-cs"/>
              </a:rPr>
              <a:t>|| The y axis shows the accuracy of the  results, measured by PSNR.</a:t>
            </a:r>
            <a:endParaRPr lang="en-US" b="0" dirty="0">
              <a:effectLst/>
            </a:endParaRPr>
          </a:p>
          <a:p>
            <a:r>
              <a:rPr lang="en-US" dirty="0"/>
              <a:t>|| for the fully automatic methods, it takes no points. </a:t>
            </a:r>
          </a:p>
          <a:p>
            <a:r>
              <a:rPr lang="en-US" dirty="0"/>
              <a:t>|| and the interactive methods take 1-500 points</a:t>
            </a:r>
          </a:p>
        </p:txBody>
      </p:sp>
      <p:sp>
        <p:nvSpPr>
          <p:cNvPr id="4" name="Slide Number Placeholder 3"/>
          <p:cNvSpPr>
            <a:spLocks noGrp="1"/>
          </p:cNvSpPr>
          <p:nvPr>
            <p:ph type="sldNum" sz="quarter" idx="10"/>
          </p:nvPr>
        </p:nvSpPr>
        <p:spPr/>
        <p:txBody>
          <a:bodyPr/>
          <a:lstStyle/>
          <a:p>
            <a:fld id="{B91B45BB-E0CA-DC41-800C-E2D0010D5F42}" type="slidenum">
              <a:rPr lang="en-US" smtClean="0"/>
              <a:t>39</a:t>
            </a:fld>
            <a:endParaRPr lang="en-US"/>
          </a:p>
        </p:txBody>
      </p:sp>
    </p:spTree>
    <p:extLst>
      <p:ext uri="{BB962C8B-B14F-4D97-AF65-F5344CB8AC3E}">
        <p14:creationId xmlns:p14="http://schemas.microsoft.com/office/powerpoint/2010/main" val="29189144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 simple baseline which predicts gray for every single pixel achieves about 23 PSNR.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40</a:t>
            </a:fld>
            <a:endParaRPr lang="en-US"/>
          </a:p>
        </p:txBody>
      </p:sp>
    </p:spTree>
    <p:extLst>
      <p:ext uri="{BB962C8B-B14F-4D97-AF65-F5344CB8AC3E}">
        <p14:creationId xmlns:p14="http://schemas.microsoft.com/office/powerpoint/2010/main" val="31840831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With no user points, our method can perform automatic colorization. For example, it knows that the Christmas socks might be red, and produces higher PSNR of around 24.5.</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41</a:t>
            </a:fld>
            <a:endParaRPr lang="en-US"/>
          </a:p>
        </p:txBody>
      </p:sp>
    </p:spTree>
    <p:extLst>
      <p:ext uri="{BB962C8B-B14F-4D97-AF65-F5344CB8AC3E}">
        <p14:creationId xmlns:p14="http://schemas.microsoft.com/office/powerpoint/2010/main" val="20288481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We then add random user inputs with ground truth color, which we show on a log scale.</a:t>
            </a:r>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42</a:t>
            </a:fld>
            <a:endParaRPr lang="en-US"/>
          </a:p>
        </p:txBody>
      </p:sp>
    </p:spTree>
    <p:extLst>
      <p:ext uri="{BB962C8B-B14F-4D97-AF65-F5344CB8AC3E}">
        <p14:creationId xmlns:p14="http://schemas.microsoft.com/office/powerpoint/2010/main" val="9384224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Let’s look at the Levin baseline. As we reveal points, we see increasing PSNR.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43</a:t>
            </a:fld>
            <a:endParaRPr lang="en-US"/>
          </a:p>
        </p:txBody>
      </p:sp>
    </p:spTree>
    <p:extLst>
      <p:ext uri="{BB962C8B-B14F-4D97-AF65-F5344CB8AC3E}">
        <p14:creationId xmlns:p14="http://schemas.microsoft.com/office/powerpoint/2010/main" val="9246596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Our system also shares this desirable feature, and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 in the fast to medium interaction regime, our method performs better.</a:t>
            </a:r>
            <a:endParaRPr lang="en-US" b="0" dirty="0">
              <a:effectLst/>
            </a:endParaRPr>
          </a:p>
          <a:p>
            <a:pPr rtl="0"/>
            <a:r>
              <a:rPr lang="en-US" sz="1200" b="0" i="0" u="none" strike="noStrike" kern="1200" dirty="0">
                <a:solidFill>
                  <a:schemeClr val="tx1"/>
                </a:solidFill>
                <a:effectLst/>
                <a:latin typeface="+mn-lt"/>
                <a:ea typeface="+mn-ea"/>
                <a:cs typeface="+mn-cs"/>
              </a:rPr>
              <a:t>|| But at around 500 points, these two curves intersects. This makes sense. Given 500 points, the deep learned image prior is not as important, and low-level propagation rules can work well. </a:t>
            </a: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44</a:t>
            </a:fld>
            <a:endParaRPr lang="en-US"/>
          </a:p>
        </p:txBody>
      </p:sp>
    </p:spTree>
    <p:extLst>
      <p:ext uri="{BB962C8B-B14F-4D97-AF65-F5344CB8AC3E}">
        <p14:creationId xmlns:p14="http://schemas.microsoft.com/office/powerpoint/2010/main" val="9997221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addition, we show a few more recent methods, which our system also outperforms. </a:t>
            </a:r>
          </a:p>
          <a:p>
            <a:pPr rtl="0"/>
            <a:r>
              <a:rPr lang="en-US" sz="1200" b="0" i="0" u="none" strike="noStrike" kern="1200" dirty="0">
                <a:solidFill>
                  <a:schemeClr val="tx1"/>
                </a:solidFill>
                <a:effectLst/>
                <a:latin typeface="+mn-lt"/>
                <a:ea typeface="+mn-ea"/>
                <a:cs typeface="+mn-cs"/>
              </a:rPr>
              <a:t>All three baseline methods do not have the benefit of a natural image prior, as we have in our method. </a:t>
            </a:r>
            <a:endParaRPr lang="en-US" b="0" dirty="0">
              <a:effectLst/>
            </a:endParaRPr>
          </a:p>
          <a:p>
            <a:pPr rtl="0"/>
            <a:r>
              <a:rPr lang="en-US" sz="1200" b="0" i="0" u="none" strike="noStrike" kern="1200" dirty="0">
                <a:solidFill>
                  <a:schemeClr val="tx1"/>
                </a:solidFill>
                <a:effectLst/>
                <a:latin typeface="+mn-lt"/>
                <a:ea typeface="+mn-ea"/>
                <a:cs typeface="+mn-cs"/>
              </a:rPr>
              <a:t>We have shown that given the *correct* colors, the system can propagate them effectively. ||  But we find w</a:t>
            </a:r>
            <a:r>
              <a:rPr lang="en-US" dirty="0"/>
              <a:t>ithout the proper tools, selecting a color can be difficult for a novice user. </a:t>
            </a:r>
            <a:r>
              <a:rPr lang="en-US" sz="1200" b="0" i="0" u="none" strike="noStrike" kern="1200" dirty="0">
                <a:solidFill>
                  <a:schemeClr val="tx1"/>
                </a:solidFill>
                <a:effectLst/>
                <a:latin typeface="+mn-lt"/>
                <a:ea typeface="+mn-ea"/>
                <a:cs typeface="+mn-cs"/>
              </a:rPr>
              <a:t>how can we guide the user towards choosing plausible colors?</a:t>
            </a:r>
            <a:endParaRPr lang="en-US" b="0" dirty="0">
              <a:effectLst/>
            </a:endParaRPr>
          </a:p>
          <a:p>
            <a:r>
              <a:rPr lang="en-US" b="0" dirty="0">
                <a:effectLst/>
              </a:rPr>
              <a:t/>
            </a:r>
            <a:br>
              <a:rPr lang="en-US" b="0" dirty="0">
                <a:effectLst/>
              </a:rPr>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45</a:t>
            </a:fld>
            <a:endParaRPr lang="en-US"/>
          </a:p>
        </p:txBody>
      </p:sp>
    </p:spTree>
    <p:extLst>
      <p:ext uri="{BB962C8B-B14F-4D97-AF65-F5344CB8AC3E}">
        <p14:creationId xmlns:p14="http://schemas.microsoft.com/office/powerpoint/2010/main" val="8862400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Here we propose a data-driven approach for selecting a proper color, based on the predicted color distribution.</a:t>
            </a:r>
            <a:endParaRPr lang="en-US" b="0" dirty="0">
              <a:effectLst/>
            </a:endParaRPr>
          </a:p>
          <a:p>
            <a:pPr rtl="0"/>
            <a:r>
              <a:rPr lang="en-US" sz="1200" b="0" i="0" u="none" strike="noStrike" kern="1200" dirty="0">
                <a:solidFill>
                  <a:schemeClr val="tx1"/>
                </a:solidFill>
                <a:effectLst/>
                <a:latin typeface="+mn-lt"/>
                <a:ea typeface="+mn-ea"/>
                <a:cs typeface="+mn-cs"/>
              </a:rPr>
              <a:t>|| Here we suggest common colors like different blues for sky, </a:t>
            </a:r>
            <a:endParaRPr lang="en-US" b="0" dirty="0">
              <a:effectLst/>
            </a:endParaRPr>
          </a:p>
          <a:p>
            <a:pPr rtl="0"/>
            <a:r>
              <a:rPr lang="en-US" sz="1200" b="0" i="0" u="none" strike="noStrike" kern="1200" dirty="0">
                <a:solidFill>
                  <a:schemeClr val="tx1"/>
                </a:solidFill>
                <a:effectLst/>
                <a:latin typeface="+mn-lt"/>
                <a:ea typeface="+mn-ea"/>
                <a:cs typeface="+mn-cs"/>
              </a:rPr>
              <a:t>|| and various greens for forest.</a:t>
            </a:r>
            <a:endParaRPr lang="en-US" b="0" dirty="0">
              <a:effectLst/>
            </a:endParaRPr>
          </a:p>
          <a:p>
            <a:pPr rtl="0"/>
            <a:r>
              <a:rPr lang="en-US" sz="1200" b="0" i="0" u="none" strike="noStrike" kern="1200" dirty="0">
                <a:solidFill>
                  <a:schemeClr val="tx1"/>
                </a:solidFill>
                <a:effectLst/>
                <a:latin typeface="+mn-lt"/>
                <a:ea typeface="+mn-ea"/>
                <a:cs typeface="+mn-cs"/>
              </a:rPr>
              <a:t> ||  Skin color is also hard to find at a standard color picker. We provide a few choices for skin color, </a:t>
            </a:r>
            <a:endParaRPr lang="en-US" b="0" dirty="0">
              <a:effectLst/>
            </a:endParaRPr>
          </a:p>
          <a:p>
            <a:pPr rtl="0"/>
            <a:r>
              <a:rPr lang="en-US" sz="1200" b="0" i="0" u="none" strike="noStrike" kern="1200" dirty="0">
                <a:solidFill>
                  <a:schemeClr val="tx1"/>
                </a:solidFill>
                <a:effectLst/>
                <a:latin typeface="+mn-lt"/>
                <a:ea typeface="+mn-ea"/>
                <a:cs typeface="+mn-cs"/>
              </a:rPr>
              <a:t>|| as well as for clothing.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400940BE-D036-49FC-9556-E31EA8E9F40B}" type="slidenum">
              <a:rPr lang="en-US" smtClean="0"/>
              <a:t>46</a:t>
            </a:fld>
            <a:endParaRPr lang="en-US"/>
          </a:p>
        </p:txBody>
      </p:sp>
    </p:spTree>
    <p:extLst>
      <p:ext uri="{BB962C8B-B14F-4D97-AF65-F5344CB8AC3E}">
        <p14:creationId xmlns:p14="http://schemas.microsoft.com/office/powerpoint/2010/main" val="177145037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Here, we show that for this image of a parrot, ||  looking at this particular user point</a:t>
            </a:r>
            <a:endParaRPr lang="en-US" b="0" dirty="0">
              <a:effectLst/>
            </a:endParaRPr>
          </a:p>
          <a:p>
            <a:pPr rtl="0"/>
            <a:r>
              <a:rPr lang="en-US" sz="1200" b="0" i="0" u="none" strike="noStrike" kern="1200" dirty="0">
                <a:solidFill>
                  <a:schemeClr val="tx1"/>
                </a:solidFill>
                <a:effectLst/>
                <a:latin typeface="+mn-lt"/>
                <a:ea typeface="+mn-ea"/>
                <a:cs typeface="+mn-cs"/>
              </a:rPr>
              <a:t>|| the system provides these suggested colors.</a:t>
            </a:r>
            <a:endParaRPr lang="en-US" b="0" dirty="0">
              <a:effectLst/>
            </a:endParaRPr>
          </a:p>
          <a:p>
            <a:pPr rtl="0"/>
            <a:r>
              <a:rPr lang="en-US" sz="1200" b="0" i="0" u="none" strike="noStrike" kern="1200" dirty="0">
                <a:solidFill>
                  <a:schemeClr val="tx1"/>
                </a:solidFill>
                <a:effectLst/>
                <a:latin typeface="+mn-lt"/>
                <a:ea typeface="+mn-ea"/>
                <a:cs typeface="+mn-cs"/>
              </a:rPr>
              <a:t>|| As the user clicks on these suggested colors, the output colorizations will change accordingly.</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47</a:t>
            </a:fld>
            <a:endParaRPr lang="en-US"/>
          </a:p>
        </p:txBody>
      </p:sp>
    </p:spTree>
    <p:extLst>
      <p:ext uri="{BB962C8B-B14F-4D97-AF65-F5344CB8AC3E}">
        <p14:creationId xmlns:p14="http://schemas.microsoft.com/office/powerpoint/2010/main" val="32567378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Let’s see how it works. Recall that our main system predicts a single colorization for every single pixel.</a:t>
            </a:r>
            <a:endParaRPr lang="en-US" b="0" dirty="0">
              <a:effectLst/>
            </a:endParaRPr>
          </a:p>
          <a:p>
            <a:pPr rtl="0"/>
            <a:r>
              <a:rPr lang="en-US" sz="1200" b="0" i="0" u="none" strike="noStrike" kern="1200" dirty="0">
                <a:solidFill>
                  <a:schemeClr val="tx1"/>
                </a:solidFill>
                <a:effectLst/>
                <a:latin typeface="+mn-lt"/>
                <a:ea typeface="+mn-ea"/>
                <a:cs typeface="+mn-cs"/>
              </a:rPr>
              <a:t>|| On the side, we add a side network to predict a *distribution* over pixel colors</a:t>
            </a:r>
            <a:endParaRPr lang="en-US" b="0" dirty="0">
              <a:effectLst/>
            </a:endParaRPr>
          </a:p>
          <a:p>
            <a:pPr rtl="0"/>
            <a:r>
              <a:rPr lang="en-US" sz="1200" b="0" i="0" u="none" strike="noStrike" kern="1200" dirty="0">
                <a:solidFill>
                  <a:schemeClr val="tx1"/>
                </a:solidFill>
                <a:effectLst/>
                <a:latin typeface="+mn-lt"/>
                <a:ea typeface="+mn-ea"/>
                <a:cs typeface="+mn-cs"/>
              </a:rPr>
              <a:t>|| When the user selects a point, </a:t>
            </a:r>
          </a:p>
          <a:p>
            <a:pPr rtl="0"/>
            <a:r>
              <a:rPr lang="en-US" sz="1200" b="0" i="0" u="none" strike="noStrike" kern="1200" dirty="0">
                <a:solidFill>
                  <a:schemeClr val="tx1"/>
                </a:solidFill>
                <a:effectLst/>
                <a:latin typeface="+mn-lt"/>
                <a:ea typeface="+mn-ea"/>
                <a:cs typeface="+mn-cs"/>
              </a:rPr>
              <a:t>|| we find the corresponding color histogram</a:t>
            </a:r>
            <a:endParaRPr lang="en-US" b="0" dirty="0">
              <a:effectLst/>
            </a:endParaRPr>
          </a:p>
          <a:p>
            <a:pPr rtl="0"/>
            <a:r>
              <a:rPr lang="en-US" sz="1200" b="0" i="0" u="none" strike="noStrike" kern="1200" dirty="0">
                <a:solidFill>
                  <a:schemeClr val="tx1"/>
                </a:solidFill>
                <a:effectLst/>
                <a:latin typeface="+mn-lt"/>
                <a:ea typeface="+mn-ea"/>
                <a:cs typeface="+mn-cs"/>
              </a:rPr>
              <a:t>|| run mode-seeking using k-means clustering</a:t>
            </a:r>
            <a:endParaRPr lang="en-US" b="0" dirty="0">
              <a:effectLst/>
            </a:endParaRPr>
          </a:p>
          <a:p>
            <a:pPr rtl="0"/>
            <a:r>
              <a:rPr lang="en-US" sz="1200" b="0" i="0" u="none" strike="noStrike" kern="1200" dirty="0">
                <a:solidFill>
                  <a:schemeClr val="tx1"/>
                </a:solidFill>
                <a:effectLst/>
                <a:latin typeface="+mn-lt"/>
                <a:ea typeface="+mn-ea"/>
                <a:cs typeface="+mn-cs"/>
              </a:rPr>
              <a:t>|| and show the cluster centers to the user.</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48</a:t>
            </a:fld>
            <a:endParaRPr lang="en-US"/>
          </a:p>
        </p:txBody>
      </p:sp>
    </p:spTree>
    <p:extLst>
      <p:ext uri="{BB962C8B-B14F-4D97-AF65-F5344CB8AC3E}">
        <p14:creationId xmlns:p14="http://schemas.microsoft.com/office/powerpoint/2010/main" val="94346923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b="0" dirty="0">
                <a:effectLst/>
              </a:rPr>
              <a:t>To evaluate our recommendation system as well as our interface, we run a study with novice users given minimal training</a:t>
            </a:r>
            <a:r>
              <a:rPr lang="en-US" sz="1200" b="0" i="0" u="none" strike="noStrike" kern="1200" dirty="0">
                <a:solidFill>
                  <a:schemeClr val="tx1"/>
                </a:solidFill>
                <a:effectLst/>
                <a:latin typeface="+mn-lt"/>
                <a:ea typeface="+mn-ea"/>
                <a:cs typeface="+mn-cs"/>
              </a:rPr>
              <a:t>.</a:t>
            </a:r>
          </a:p>
          <a:p>
            <a:pPr rtl="0"/>
            <a:r>
              <a:rPr lang="en-US" sz="1200" b="0" i="0" u="none" strike="noStrike" kern="1200" dirty="0">
                <a:solidFill>
                  <a:schemeClr val="tx1"/>
                </a:solidFill>
                <a:effectLst/>
                <a:latin typeface="+mn-lt"/>
                <a:ea typeface="+mn-ea"/>
                <a:cs typeface="+mn-cs"/>
              </a:rPr>
              <a:t>The users were explicitly told to create a realistic colorization, and were given a single minute per image.</a:t>
            </a:r>
          </a:p>
          <a:p>
            <a:pPr rtl="0"/>
            <a:r>
              <a:rPr lang="en-US" sz="1200" b="0" i="0" u="none" strike="noStrike" kern="1200" dirty="0">
                <a:solidFill>
                  <a:schemeClr val="tx1"/>
                </a:solidFill>
                <a:effectLst/>
                <a:latin typeface="+mn-lt"/>
                <a:ea typeface="+mn-ea"/>
                <a:cs typeface="+mn-cs"/>
              </a:rPr>
              <a:t>|| Amazon Mechanical </a:t>
            </a:r>
            <a:r>
              <a:rPr lang="en-US" sz="1200" b="0" i="0" u="none" strike="noStrike" kern="1200" dirty="0" err="1">
                <a:solidFill>
                  <a:schemeClr val="tx1"/>
                </a:solidFill>
                <a:effectLst/>
                <a:latin typeface="+mn-lt"/>
                <a:ea typeface="+mn-ea"/>
                <a:cs typeface="+mn-cs"/>
              </a:rPr>
              <a:t>Turkers</a:t>
            </a:r>
            <a:r>
              <a:rPr lang="en-US" sz="1200" b="0" i="0" u="none" strike="noStrike" kern="1200" dirty="0">
                <a:solidFill>
                  <a:schemeClr val="tx1"/>
                </a:solidFill>
                <a:effectLst/>
                <a:latin typeface="+mn-lt"/>
                <a:ea typeface="+mn-ea"/>
                <a:cs typeface="+mn-cs"/>
              </a:rPr>
              <a:t> were shown the results, along with the ground truth, and asked if the image is fake or real.</a:t>
            </a:r>
            <a:endParaRPr lang="en-US" b="0" dirty="0">
              <a:effectLst/>
            </a:endParaRPr>
          </a:p>
          <a:p>
            <a:pPr rtl="0"/>
            <a:r>
              <a:rPr lang="en-US" sz="1200" b="0" i="0" u="none" strike="noStrike" kern="1200" dirty="0">
                <a:solidFill>
                  <a:schemeClr val="tx1"/>
                </a:solidFill>
                <a:effectLst/>
                <a:latin typeface="+mn-lt"/>
                <a:ea typeface="+mn-ea"/>
                <a:cs typeface="+mn-cs"/>
              </a:rPr>
              <a:t>|| A perfect colorization algorithm would fool </a:t>
            </a:r>
            <a:r>
              <a:rPr lang="en-US" sz="1200" b="0" i="0" u="none" strike="noStrike" kern="1200" dirty="0" err="1">
                <a:solidFill>
                  <a:schemeClr val="tx1"/>
                </a:solidFill>
                <a:effectLst/>
                <a:latin typeface="+mn-lt"/>
                <a:ea typeface="+mn-ea"/>
                <a:cs typeface="+mn-cs"/>
              </a:rPr>
              <a:t>turkers</a:t>
            </a:r>
            <a:r>
              <a:rPr lang="en-US" sz="1200" b="0" i="0" u="none" strike="noStrike" kern="1200" dirty="0">
                <a:solidFill>
                  <a:schemeClr val="tx1"/>
                </a:solidFill>
                <a:effectLst/>
                <a:latin typeface="+mn-lt"/>
                <a:ea typeface="+mn-ea"/>
                <a:cs typeface="+mn-cs"/>
              </a:rPr>
              <a:t> 50% of the time.</a:t>
            </a:r>
            <a:endParaRPr lang="en-US" b="0" dirty="0">
              <a:effectLst/>
            </a:endParaRPr>
          </a:p>
          <a:p>
            <a:pPr rtl="0"/>
            <a:r>
              <a:rPr lang="en-US" sz="1200" b="0" i="0" u="none" strike="noStrike" kern="1200" dirty="0">
                <a:solidFill>
                  <a:schemeClr val="tx1"/>
                </a:solidFill>
                <a:effectLst/>
                <a:latin typeface="+mn-lt"/>
                <a:ea typeface="+mn-ea"/>
                <a:cs typeface="+mn-cs"/>
              </a:rPr>
              <a:t>|| Our system without user input is doing automatic colorization, and fools </a:t>
            </a:r>
            <a:r>
              <a:rPr lang="en-US" sz="1200" b="0" i="0" u="none" strike="noStrike" kern="1200" dirty="0" err="1">
                <a:solidFill>
                  <a:schemeClr val="tx1"/>
                </a:solidFill>
                <a:effectLst/>
                <a:latin typeface="+mn-lt"/>
                <a:ea typeface="+mn-ea"/>
                <a:cs typeface="+mn-cs"/>
              </a:rPr>
              <a:t>Turkers</a:t>
            </a:r>
            <a:r>
              <a:rPr lang="en-US" sz="1200" b="0" i="0" u="none" strike="noStrike" kern="1200" dirty="0">
                <a:solidFill>
                  <a:schemeClr val="tx1"/>
                </a:solidFill>
                <a:effectLst/>
                <a:latin typeface="+mn-lt"/>
                <a:ea typeface="+mn-ea"/>
                <a:cs typeface="+mn-cs"/>
              </a:rPr>
              <a:t> about 19% of the time.</a:t>
            </a:r>
            <a:endParaRPr lang="en-US" b="0" dirty="0">
              <a:effectLst/>
            </a:endParaRPr>
          </a:p>
          <a:p>
            <a:pPr rtl="0"/>
            <a:r>
              <a:rPr lang="en-US" sz="1200" b="0" i="0" u="none" strike="noStrike" kern="1200" dirty="0">
                <a:solidFill>
                  <a:schemeClr val="tx1"/>
                </a:solidFill>
                <a:effectLst/>
                <a:latin typeface="+mn-lt"/>
                <a:ea typeface="+mn-ea"/>
                <a:cs typeface="+mn-cs"/>
              </a:rPr>
              <a:t>|| With just a single minute of use, this fooling rate increases to 27%, without color recommendation.</a:t>
            </a:r>
            <a:endParaRPr lang="en-US" b="0" dirty="0">
              <a:effectLst/>
            </a:endParaRPr>
          </a:p>
          <a:p>
            <a:pPr rtl="0"/>
            <a:r>
              <a:rPr lang="en-US" sz="1200" b="0" i="0" u="none" strike="noStrike" kern="1200" dirty="0">
                <a:solidFill>
                  <a:schemeClr val="tx1"/>
                </a:solidFill>
                <a:effectLst/>
                <a:latin typeface="+mn-lt"/>
                <a:ea typeface="+mn-ea"/>
                <a:cs typeface="+mn-cs"/>
              </a:rPr>
              <a:t>|| Given the color recommendation system, the colorizations fooled users 30% of the time. This indicates that the recommendation system further helps produce realistic colorizations.</a:t>
            </a:r>
            <a:endParaRPr lang="en-US" b="0" dirty="0">
              <a:effectLst/>
            </a:endParaRPr>
          </a:p>
          <a:p>
            <a:r>
              <a:rPr lang="en-US" dirty="0"/>
              <a:t/>
            </a:r>
            <a:br>
              <a:rPr lang="en-US" dirty="0"/>
            </a:br>
            <a:endParaRPr lang="en-US" baseline="0" dirty="0"/>
          </a:p>
        </p:txBody>
      </p:sp>
      <p:sp>
        <p:nvSpPr>
          <p:cNvPr id="4" name="Slide Number Placeholder 3"/>
          <p:cNvSpPr>
            <a:spLocks noGrp="1"/>
          </p:cNvSpPr>
          <p:nvPr>
            <p:ph type="sldNum" sz="quarter" idx="10"/>
          </p:nvPr>
        </p:nvSpPr>
        <p:spPr/>
        <p:txBody>
          <a:bodyPr/>
          <a:lstStyle/>
          <a:p>
            <a:fld id="{B264145E-CABE-4CDE-82E6-4A9FC197B49E}" type="slidenum">
              <a:rPr lang="en-US" smtClean="0"/>
              <a:t>49</a:t>
            </a:fld>
            <a:endParaRPr lang="en-US"/>
          </a:p>
        </p:txBody>
      </p:sp>
    </p:spTree>
    <p:extLst>
      <p:ext uri="{BB962C8B-B14F-4D97-AF65-F5344CB8AC3E}">
        <p14:creationId xmlns:p14="http://schemas.microsoft.com/office/powerpoint/2010/main" val="38908356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Let’s see an example from the user study. The automatic result is uncertain.</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50</a:t>
            </a:fld>
            <a:endParaRPr lang="en-US"/>
          </a:p>
        </p:txBody>
      </p:sp>
    </p:spTree>
    <p:extLst>
      <p:ext uri="{BB962C8B-B14F-4D97-AF65-F5344CB8AC3E}">
        <p14:creationId xmlns:p14="http://schemas.microsoft.com/office/powerpoint/2010/main" val="265435461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novice user added two points</a:t>
            </a:r>
            <a:endParaRPr lang="en-US" b="0" dirty="0">
              <a:effectLst/>
            </a:endParaRPr>
          </a:p>
          <a:p>
            <a:pPr rtl="0"/>
            <a:r>
              <a:rPr lang="en-US" sz="1200" b="0" i="0" u="none" strike="noStrike" kern="1200" dirty="0">
                <a:solidFill>
                  <a:schemeClr val="tx1"/>
                </a:solidFill>
                <a:effectLst/>
                <a:latin typeface="+mn-lt"/>
                <a:ea typeface="+mn-ea"/>
                <a:cs typeface="+mn-cs"/>
              </a:rPr>
              <a:t>|| which filled in the rest of the orange</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 We also show the results generated by Levin et al. system with the same user points. [PAUSE]</a:t>
            </a:r>
            <a:endParaRPr lang="en-US" b="0" dirty="0">
              <a:effectLst/>
            </a:endParaRPr>
          </a:p>
          <a:p>
            <a:pPr rtl="0"/>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51</a:t>
            </a:fld>
            <a:endParaRPr lang="en-US"/>
          </a:p>
        </p:txBody>
      </p:sp>
    </p:spTree>
    <p:extLst>
      <p:ext uri="{BB962C8B-B14F-4D97-AF65-F5344CB8AC3E}">
        <p14:creationId xmlns:p14="http://schemas.microsoft.com/office/powerpoint/2010/main" val="364136336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But sometimes, users just want to go wild, and our system is happy to follow their whims. </a:t>
            </a: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52</a:t>
            </a:fld>
            <a:endParaRPr lang="en-US"/>
          </a:p>
        </p:txBody>
      </p:sp>
    </p:spTree>
    <p:extLst>
      <p:ext uri="{BB962C8B-B14F-4D97-AF65-F5344CB8AC3E}">
        <p14:creationId xmlns:p14="http://schemas.microsoft.com/office/powerpoint/2010/main" val="26800140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We can also change the color of this actor mark </a:t>
            </a:r>
            <a:r>
              <a:rPr lang="en-US" sz="1200" b="0" i="0" u="none" strike="noStrike" kern="1200" dirty="0" err="1">
                <a:solidFill>
                  <a:schemeClr val="tx1"/>
                </a:solidFill>
                <a:effectLst/>
                <a:latin typeface="+mn-lt"/>
                <a:ea typeface="+mn-ea"/>
                <a:cs typeface="+mn-cs"/>
              </a:rPr>
              <a:t>ruffalo’s</a:t>
            </a:r>
            <a:r>
              <a:rPr lang="en-US" sz="1200" b="0" i="0" u="none" strike="noStrike" kern="1200" dirty="0">
                <a:solidFill>
                  <a:schemeClr val="tx1"/>
                </a:solidFill>
                <a:effectLst/>
                <a:latin typeface="+mn-lt"/>
                <a:ea typeface="+mn-ea"/>
                <a:cs typeface="+mn-cs"/>
              </a:rPr>
              <a:t> face. Perhaps green works perfectly for his face. </a:t>
            </a:r>
            <a:endParaRPr lang="en-US" b="0" dirty="0">
              <a:effectLst/>
            </a:endParaRPr>
          </a:p>
          <a:p>
            <a:r>
              <a:rPr lang="en-US" b="0" dirty="0">
                <a:effectLst/>
              </a:rPr>
              <a:t/>
            </a:r>
            <a:br>
              <a:rPr lang="en-US" b="0" dirty="0">
                <a:effectLst/>
              </a:rPr>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53</a:t>
            </a:fld>
            <a:endParaRPr lang="en-US"/>
          </a:p>
        </p:txBody>
      </p:sp>
    </p:spTree>
    <p:extLst>
      <p:ext uri="{BB962C8B-B14F-4D97-AF65-F5344CB8AC3E}">
        <p14:creationId xmlns:p14="http://schemas.microsoft.com/office/powerpoint/2010/main" val="24864507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Instead of local color hints, we can provide other kinds of hints like a global color histogram. </a:t>
            </a:r>
            <a:r>
              <a:rPr lang="en-US" b="0" dirty="0">
                <a:effectLst/>
              </a:rPr>
              <a:t/>
            </a:r>
            <a:br>
              <a:rPr lang="en-US" b="0" dirty="0">
                <a:effectLst/>
              </a:rPr>
            </a:br>
            <a:r>
              <a:rPr lang="en-US" b="0" dirty="0">
                <a:effectLst/>
              </a:rPr>
              <a:t>||This is implemented in the same way. We simply feed the desired color histogram as input.</a:t>
            </a: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54</a:t>
            </a:fld>
            <a:endParaRPr lang="en-US"/>
          </a:p>
        </p:txBody>
      </p:sp>
    </p:spTree>
    <p:extLst>
      <p:ext uri="{BB962C8B-B14F-4D97-AF65-F5344CB8AC3E}">
        <p14:creationId xmlns:p14="http://schemas.microsoft.com/office/powerpoint/2010/main" val="87239372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Here, the bird is colorized using the color histogram from the smaller reference images.</a:t>
            </a:r>
            <a:endParaRPr lang="en-US" b="0" dirty="0">
              <a:effectLst/>
            </a:endParaRPr>
          </a:p>
          <a:p>
            <a:pPr rtl="0"/>
            <a:r>
              <a:rPr lang="en-US" sz="1200" b="0" i="0" u="none" strike="noStrike" kern="1200" dirty="0">
                <a:solidFill>
                  <a:schemeClr val="tx1"/>
                </a:solidFill>
                <a:effectLst/>
                <a:latin typeface="+mn-lt"/>
                <a:ea typeface="+mn-ea"/>
                <a:cs typeface="+mn-cs"/>
              </a:rPr>
              <a:t>|| And here are the results. This is another way for a user to quickly flip through different possible colorizations.</a:t>
            </a:r>
            <a:r>
              <a:rPr lang="en-US" dirty="0"/>
              <a:t/>
            </a:r>
            <a:br>
              <a:rPr lang="en-US" dirty="0"/>
            </a:br>
            <a:endParaRPr lang="en-US" baseline="0" dirty="0"/>
          </a:p>
        </p:txBody>
      </p:sp>
      <p:sp>
        <p:nvSpPr>
          <p:cNvPr id="4" name="Slide Number Placeholder 3"/>
          <p:cNvSpPr>
            <a:spLocks noGrp="1"/>
          </p:cNvSpPr>
          <p:nvPr>
            <p:ph type="sldNum" sz="quarter" idx="10"/>
          </p:nvPr>
        </p:nvSpPr>
        <p:spPr/>
        <p:txBody>
          <a:bodyPr/>
          <a:lstStyle/>
          <a:p>
            <a:fld id="{B91B45BB-E0CA-DC41-800C-E2D0010D5F42}" type="slidenum">
              <a:rPr lang="en-US" smtClean="0"/>
              <a:t>55</a:t>
            </a:fld>
            <a:endParaRPr lang="en-US"/>
          </a:p>
        </p:txBody>
      </p:sp>
    </p:spTree>
    <p:extLst>
      <p:ext uri="{BB962C8B-B14F-4D97-AF65-F5344CB8AC3E}">
        <p14:creationId xmlns:p14="http://schemas.microsoft.com/office/powerpoint/2010/main" val="395887565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Here is another example.</a:t>
            </a:r>
            <a:endParaRPr lang="en-US" b="0" dirty="0">
              <a:effectLst/>
            </a:endParaRPr>
          </a:p>
          <a:p>
            <a:pPr rtl="0"/>
            <a:r>
              <a:rPr lang="en-US" sz="1200" b="0" i="0" u="none" strike="noStrike" kern="1200" dirty="0">
                <a:solidFill>
                  <a:schemeClr val="tx1"/>
                </a:solidFill>
                <a:effectLst/>
                <a:latin typeface="+mn-lt"/>
                <a:ea typeface="+mn-ea"/>
                <a:cs typeface="+mn-cs"/>
              </a:rPr>
              <a:t>|| Here are the colorful results given different kinds of reference images. [PAUSE]</a:t>
            </a:r>
            <a:endParaRPr lang="en-US" b="0" dirty="0">
              <a:effectLst/>
            </a:endParaRPr>
          </a:p>
          <a:p>
            <a:pPr rtl="0"/>
            <a:r>
              <a:rPr lang="en-US" sz="1200" b="0" i="0" u="none" strike="noStrike" kern="1200" dirty="0">
                <a:solidFill>
                  <a:schemeClr val="tx1"/>
                </a:solidFill>
                <a:effectLst/>
                <a:latin typeface="+mn-lt"/>
                <a:ea typeface="+mn-ea"/>
                <a:cs typeface="+mn-cs"/>
              </a:rPr>
              <a:t>|| Notice that the algorithm transfers the different colors of the lorikeet to different objects.</a:t>
            </a:r>
            <a:endParaRPr lang="en-US" b="0" dirty="0">
              <a:effectLst/>
            </a:endParaRPr>
          </a:p>
          <a:p>
            <a:r>
              <a:rPr lang="en-US" b="0" dirty="0">
                <a:effectLst/>
              </a:rPr>
              <a:t/>
            </a:r>
            <a:br>
              <a:rPr lang="en-US" b="0" dirty="0">
                <a:effectLst/>
              </a:rPr>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56</a:t>
            </a:fld>
            <a:endParaRPr lang="en-US"/>
          </a:p>
        </p:txBody>
      </p:sp>
    </p:spTree>
    <p:extLst>
      <p:ext uri="{BB962C8B-B14F-4D97-AF65-F5344CB8AC3E}">
        <p14:creationId xmlns:p14="http://schemas.microsoft.com/office/powerpoint/2010/main" val="360225798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Of course, algorithm makes mistakes, and our system is no exception.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57</a:t>
            </a:fld>
            <a:endParaRPr lang="en-US"/>
          </a:p>
        </p:txBody>
      </p:sp>
    </p:spTree>
    <p:extLst>
      <p:ext uri="{BB962C8B-B14F-4D97-AF65-F5344CB8AC3E}">
        <p14:creationId xmlns:p14="http://schemas.microsoft.com/office/powerpoint/2010/main" val="257288763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Here, we show a failure case from our user study.</a:t>
            </a:r>
            <a:endParaRPr lang="en-US" b="0" dirty="0">
              <a:effectLst/>
            </a:endParaRPr>
          </a:p>
          <a:p>
            <a:pPr rtl="0"/>
            <a:r>
              <a:rPr lang="en-US" sz="1200" b="0" i="0" u="none" strike="noStrike" kern="1200" dirty="0">
                <a:solidFill>
                  <a:schemeClr val="tx1"/>
                </a:solidFill>
                <a:effectLst/>
                <a:latin typeface="+mn-lt"/>
                <a:ea typeface="+mn-ea"/>
                <a:cs typeface="+mn-cs"/>
              </a:rPr>
              <a:t>|| The novice user tried to make jeans blue. </a:t>
            </a:r>
            <a:endParaRPr lang="en-US" b="0" dirty="0">
              <a:effectLst/>
            </a:endParaRPr>
          </a:p>
          <a:p>
            <a:pPr rtl="0"/>
            <a:r>
              <a:rPr lang="en-US" sz="1200" b="0" i="0" u="none" strike="noStrike" kern="1200" dirty="0">
                <a:solidFill>
                  <a:schemeClr val="tx1"/>
                </a:solidFill>
                <a:effectLst/>
                <a:latin typeface="+mn-lt"/>
                <a:ea typeface="+mn-ea"/>
                <a:cs typeface="+mn-cs"/>
              </a:rPr>
              <a:t>|| But the color blue is propagated to the background, </a:t>
            </a:r>
          </a:p>
          <a:p>
            <a:pPr rtl="0"/>
            <a:r>
              <a:rPr lang="en-US" sz="1200" b="0" i="0" u="none" strike="noStrike" kern="1200" dirty="0">
                <a:solidFill>
                  <a:schemeClr val="tx1"/>
                </a:solidFill>
                <a:effectLst/>
                <a:latin typeface="+mn-lt"/>
                <a:ea typeface="+mn-ea"/>
                <a:cs typeface="+mn-cs"/>
              </a:rPr>
              <a:t>|| demonstrating undesired non-local effects. </a:t>
            </a:r>
            <a:r>
              <a:rPr lang="en-US" sz="1200" b="0" i="0" u="none" strike="noStrike" kern="1200">
                <a:solidFill>
                  <a:schemeClr val="tx1"/>
                </a:solidFill>
                <a:effectLst/>
                <a:latin typeface="+mn-lt"/>
                <a:ea typeface="+mn-ea"/>
                <a:cs typeface="+mn-cs"/>
              </a:rPr>
              <a:t>The algorithm simply </a:t>
            </a:r>
            <a:r>
              <a:rPr lang="en-US" sz="1200" b="0" i="0" u="none" strike="noStrike" kern="1200" dirty="0">
                <a:solidFill>
                  <a:schemeClr val="tx1"/>
                </a:solidFill>
                <a:effectLst/>
                <a:latin typeface="+mn-lt"/>
                <a:ea typeface="+mn-ea"/>
                <a:cs typeface="+mn-cs"/>
              </a:rPr>
              <a:t>propagates too much.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58</a:t>
            </a:fld>
            <a:endParaRPr lang="en-US"/>
          </a:p>
        </p:txBody>
      </p:sp>
    </p:spTree>
    <p:extLst>
      <p:ext uri="{BB962C8B-B14F-4D97-AF65-F5344CB8AC3E}">
        <p14:creationId xmlns:p14="http://schemas.microsoft.com/office/powerpoint/2010/main" val="322128586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Here is the opposite case, where the algorithm propagates too little. </a:t>
            </a:r>
          </a:p>
          <a:p>
            <a:pPr rtl="0"/>
            <a:r>
              <a:rPr lang="en-US" sz="1200" b="0" i="0" u="none" strike="noStrike" kern="1200" dirty="0">
                <a:solidFill>
                  <a:schemeClr val="tx1"/>
                </a:solidFill>
                <a:effectLst/>
                <a:latin typeface="+mn-lt"/>
                <a:ea typeface="+mn-ea"/>
                <a:cs typeface="+mn-cs"/>
              </a:rPr>
              <a:t>A novice user </a:t>
            </a:r>
          </a:p>
          <a:p>
            <a:pPr rtl="0"/>
            <a:r>
              <a:rPr lang="en-US" sz="1200" b="0" i="0" u="none" strike="noStrike" kern="1200" dirty="0">
                <a:solidFill>
                  <a:schemeClr val="tx1"/>
                </a:solidFill>
                <a:effectLst/>
                <a:latin typeface="+mn-lt"/>
                <a:ea typeface="+mn-ea"/>
                <a:cs typeface="+mn-cs"/>
              </a:rPr>
              <a:t>|| adds a point on the road</a:t>
            </a:r>
            <a:endParaRPr lang="en-US" b="0" dirty="0">
              <a:effectLst/>
            </a:endParaRPr>
          </a:p>
          <a:p>
            <a:pPr rtl="0"/>
            <a:r>
              <a:rPr lang="en-US" sz="1200" b="0" i="0" u="none" strike="noStrike" kern="1200" dirty="0">
                <a:solidFill>
                  <a:schemeClr val="tx1"/>
                </a:solidFill>
                <a:effectLst/>
                <a:latin typeface="+mn-lt"/>
                <a:ea typeface="+mn-ea"/>
                <a:cs typeface="+mn-cs"/>
              </a:rPr>
              <a:t>|| Here is the result. </a:t>
            </a:r>
          </a:p>
          <a:p>
            <a:pPr rtl="0"/>
            <a:r>
              <a:rPr lang="en-US" sz="1200" b="0" i="0" u="none" strike="noStrike" kern="1200" dirty="0">
                <a:solidFill>
                  <a:schemeClr val="tx1"/>
                </a:solidFill>
                <a:effectLst/>
                <a:latin typeface="+mn-lt"/>
                <a:ea typeface="+mn-ea"/>
                <a:cs typeface="+mn-cs"/>
              </a:rPr>
              <a:t>|| The blue color added by the user on the top-left is not successfully propagated to the top-right of the image.</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59</a:t>
            </a:fld>
            <a:endParaRPr lang="en-US"/>
          </a:p>
        </p:txBody>
      </p:sp>
    </p:spTree>
    <p:extLst>
      <p:ext uri="{BB962C8B-B14F-4D97-AF65-F5344CB8AC3E}">
        <p14:creationId xmlns:p14="http://schemas.microsoft.com/office/powerpoint/2010/main" val="419922707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For the global transfer, our method sometimes produces less satisfactory results </a:t>
            </a:r>
            <a:endParaRPr lang="en-US" b="0" dirty="0">
              <a:effectLst/>
            </a:endParaRPr>
          </a:p>
          <a:p>
            <a:pPr rtl="0"/>
            <a:r>
              <a:rPr lang="en-US" sz="1200" b="0" i="0" u="none" strike="noStrike" kern="1200" dirty="0">
                <a:solidFill>
                  <a:schemeClr val="tx1"/>
                </a:solidFill>
                <a:effectLst/>
                <a:latin typeface="+mn-lt"/>
                <a:ea typeface="+mn-ea"/>
                <a:cs typeface="+mn-cs"/>
              </a:rPr>
              <a:t>|| if the reference images’ color style does not fit the input image.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B91B45BB-E0CA-DC41-800C-E2D0010D5F42}" type="slidenum">
              <a:rPr lang="en-US" smtClean="0"/>
              <a:t>60</a:t>
            </a:fld>
            <a:endParaRPr lang="en-US"/>
          </a:p>
        </p:txBody>
      </p:sp>
    </p:spTree>
    <p:extLst>
      <p:ext uri="{BB962C8B-B14F-4D97-AF65-F5344CB8AC3E}">
        <p14:creationId xmlns:p14="http://schemas.microsoft.com/office/powerpoint/2010/main" val="326040856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conclusion, we have developed a deep learning based system, which can map a grayscale image along with user hints into an output colorization. The system is learned in an end-to-end fashion.</a:t>
            </a:r>
            <a:endParaRPr lang="en-US" b="0" dirty="0">
              <a:effectLst/>
            </a:endParaRPr>
          </a:p>
          <a:p>
            <a:pPr rtl="0"/>
            <a:r>
              <a:rPr lang="en-US" sz="1200" b="0" i="0" u="none" strike="noStrike" kern="1200" dirty="0">
                <a:solidFill>
                  <a:schemeClr val="tx1"/>
                </a:solidFill>
                <a:effectLst/>
                <a:latin typeface="+mn-lt"/>
                <a:ea typeface="+mn-ea"/>
                <a:cs typeface="+mn-cs"/>
              </a:rPr>
              <a:t>We see this work as part of a larger trend of deep learning based methods being integrated with user interaction. </a:t>
            </a:r>
          </a:p>
          <a:p>
            <a:pPr rtl="0"/>
            <a:r>
              <a:rPr lang="en-US" sz="1200" b="0" i="0" u="none" strike="noStrike" kern="1200" dirty="0">
                <a:solidFill>
                  <a:schemeClr val="tx1"/>
                </a:solidFill>
                <a:effectLst/>
                <a:latin typeface="+mn-lt"/>
                <a:ea typeface="+mn-ea"/>
                <a:cs typeface="+mn-cs"/>
              </a:rPr>
              <a:t>|| For example in the applications of </a:t>
            </a:r>
            <a:endParaRPr lang="en-US" b="0" dirty="0">
              <a:effectLst/>
            </a:endParaRPr>
          </a:p>
          <a:p>
            <a:pPr rtl="0"/>
            <a:r>
              <a:rPr lang="en-US" sz="1200" b="0" i="0" u="none" strike="noStrike" kern="1200" dirty="0">
                <a:solidFill>
                  <a:schemeClr val="tx1"/>
                </a:solidFill>
                <a:effectLst/>
                <a:latin typeface="+mn-lt"/>
                <a:ea typeface="+mn-ea"/>
                <a:cs typeface="+mn-cs"/>
              </a:rPr>
              <a:t>interactive segmentation, </a:t>
            </a:r>
            <a:endParaRPr lang="en-US" b="0" dirty="0">
              <a:effectLst/>
            </a:endParaRPr>
          </a:p>
          <a:p>
            <a:pPr rtl="0"/>
            <a:r>
              <a:rPr lang="en-US" sz="1200" b="0" i="0" u="none" strike="noStrike" kern="1200" dirty="0">
                <a:solidFill>
                  <a:schemeClr val="tx1"/>
                </a:solidFill>
                <a:effectLst/>
                <a:latin typeface="+mn-lt"/>
                <a:ea typeface="+mn-ea"/>
                <a:cs typeface="+mn-cs"/>
              </a:rPr>
              <a:t>|| or sketch-to-photo.</a:t>
            </a:r>
            <a:endParaRPr lang="en-US" b="0" dirty="0">
              <a:effectLst/>
            </a:endParaRPr>
          </a:p>
          <a:p>
            <a:pPr rtl="0"/>
            <a:r>
              <a:rPr lang="en-US" sz="1200" b="0" i="0" u="none" strike="noStrike" kern="1200" dirty="0">
                <a:solidFill>
                  <a:schemeClr val="tx1"/>
                </a:solidFill>
                <a:effectLst/>
                <a:latin typeface="+mn-lt"/>
                <a:ea typeface="+mn-ea"/>
                <a:cs typeface="+mn-cs"/>
              </a:rPr>
              <a:t>|| Please try our  GitHub code on your own images. E.g. advisor’s faces.</a:t>
            </a:r>
            <a:endParaRPr lang="en-US" b="0" dirty="0">
              <a:effectLst/>
            </a:endParaRPr>
          </a:p>
          <a:p>
            <a:pPr rtl="0"/>
            <a:r>
              <a:rPr lang="en-US" sz="1200" b="0" i="0" u="none" strike="noStrike" kern="1200" dirty="0">
                <a:solidFill>
                  <a:schemeClr val="tx1"/>
                </a:solidFill>
                <a:effectLst/>
                <a:latin typeface="+mn-lt"/>
                <a:ea typeface="+mn-ea"/>
                <a:cs typeface="+mn-cs"/>
              </a:rPr>
              <a:t>|| And see our website for additional information as well as more comprehensive results.</a:t>
            </a:r>
            <a:endParaRPr lang="en-US" b="0" dirty="0">
              <a:effectLst/>
            </a:endParaRPr>
          </a:p>
          <a:p>
            <a:r>
              <a:rPr lang="en-US" dirty="0"/>
              <a:t/>
            </a:r>
            <a:br>
              <a:rPr lang="en-US" dirty="0"/>
            </a:br>
            <a:endParaRPr lang="en-US" baseline="0" dirty="0"/>
          </a:p>
        </p:txBody>
      </p:sp>
      <p:sp>
        <p:nvSpPr>
          <p:cNvPr id="4" name="Slide Number Placeholder 3"/>
          <p:cNvSpPr>
            <a:spLocks noGrp="1"/>
          </p:cNvSpPr>
          <p:nvPr>
            <p:ph type="sldNum" sz="quarter" idx="10"/>
          </p:nvPr>
        </p:nvSpPr>
        <p:spPr/>
        <p:txBody>
          <a:bodyPr/>
          <a:lstStyle/>
          <a:p>
            <a:fld id="{B91B45BB-E0CA-DC41-800C-E2D0010D5F42}" type="slidenum">
              <a:rPr lang="en-US" smtClean="0"/>
              <a:t>61</a:t>
            </a:fld>
            <a:endParaRPr lang="en-US"/>
          </a:p>
        </p:txBody>
      </p:sp>
    </p:spTree>
    <p:extLst>
      <p:ext uri="{BB962C8B-B14F-4D97-AF65-F5344CB8AC3E}">
        <p14:creationId xmlns:p14="http://schemas.microsoft.com/office/powerpoint/2010/main" val="1555814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0D23580-E0F4-448A-A505-5C249333A057}" type="datetime1">
              <a:rPr lang="en-US" smtClean="0"/>
              <a:t>8/6/17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420306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678D63-59D0-4EE5-B7D8-8A8E87D41D66}" type="datetime1">
              <a:rPr lang="en-US" smtClean="0"/>
              <a:t>8/6/17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1011664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6D47C6-AEEE-4E02-B86B-21EBDFF8E02E}" type="datetime1">
              <a:rPr lang="en-US" smtClean="0"/>
              <a:t>8/6/17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1409352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00DB3B5-086F-4FAA-A168-C437B6212AA7}" type="datetime1">
              <a:rPr lang="en-US" smtClean="0"/>
              <a:t>8/6/17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243261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D0D48EB-5173-44AE-BDF0-301A5DEB83EC}" type="datetime1">
              <a:rPr lang="en-US" smtClean="0"/>
              <a:t>8/6/17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183070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4DADF78-167D-49F9-A5FF-586858240564}" type="datetime1">
              <a:rPr lang="en-US" smtClean="0"/>
              <a:t>8/6/17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1587008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BBF7FF-986E-418B-93C9-DA94FC794B90}" type="datetime1">
              <a:rPr lang="en-US" smtClean="0"/>
              <a:t>8/6/17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1112173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AA7D21-CAD7-4067-A941-37CB43E17665}" type="datetime1">
              <a:rPr lang="en-US" smtClean="0"/>
              <a:t>8/6/17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610132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7BF612-742F-4278-9F8E-2CA2E4552E72}" type="datetime1">
              <a:rPr lang="en-US" smtClean="0"/>
              <a:t>8/6/17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265084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954752-A393-47E9-A49D-19BE60C8908B}" type="datetime1">
              <a:rPr lang="en-US" smtClean="0"/>
              <a:t>8/6/17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1394880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91158B0-88B8-427F-9FB0-A40A9A67EFE4}" type="datetime1">
              <a:rPr lang="en-US" smtClean="0"/>
              <a:t>8/6/17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E75BF2-929E-834F-A182-A9FCBAB6687E}" type="slidenum">
              <a:rPr lang="en-US" smtClean="0"/>
              <a:t>‹#›</a:t>
            </a:fld>
            <a:endParaRPr lang="en-US"/>
          </a:p>
        </p:txBody>
      </p:sp>
    </p:spTree>
    <p:extLst>
      <p:ext uri="{BB962C8B-B14F-4D97-AF65-F5344CB8AC3E}">
        <p14:creationId xmlns:p14="http://schemas.microsoft.com/office/powerpoint/2010/main" val="18291737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3FD11-907A-48E2-8A37-3A30273C2FD0}" type="datetime1">
              <a:rPr lang="en-US" smtClean="0"/>
              <a:t>8/6/17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E75BF2-929E-834F-A182-A9FCBAB6687E}" type="slidenum">
              <a:rPr lang="en-US" smtClean="0"/>
              <a:t>‹#›</a:t>
            </a:fld>
            <a:endParaRPr lang="en-US"/>
          </a:p>
        </p:txBody>
      </p:sp>
    </p:spTree>
    <p:extLst>
      <p:ext uri="{BB962C8B-B14F-4D97-AF65-F5344CB8AC3E}">
        <p14:creationId xmlns:p14="http://schemas.microsoft.com/office/powerpoint/2010/main" val="1368475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tiff"/><Relationship Id="rId8" Type="http://schemas.openxmlformats.org/officeDocument/2006/relationships/image" Target="../media/image6.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tiff"/><Relationship Id="rId5" Type="http://schemas.openxmlformats.org/officeDocument/2006/relationships/image" Target="../media/image9.png"/><Relationship Id="rId6" Type="http://schemas.openxmlformats.org/officeDocument/2006/relationships/image" Target="../media/image10.png"/><Relationship Id="rId7" Type="http://schemas.openxmlformats.org/officeDocument/2006/relationships/image" Target="../media/image11.png"/><Relationship Id="rId8"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13.png"/><Relationship Id="rId5" Type="http://schemas.openxmlformats.org/officeDocument/2006/relationships/image" Target="../media/image9.png"/><Relationship Id="rId6" Type="http://schemas.openxmlformats.org/officeDocument/2006/relationships/image" Target="../media/image14.png"/><Relationship Id="rId7" Type="http://schemas.openxmlformats.org/officeDocument/2006/relationships/image" Target="../media/image15.png"/><Relationship Id="rId8" Type="http://schemas.openxmlformats.org/officeDocument/2006/relationships/image" Target="../media/image10.png"/><Relationship Id="rId9"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4" Type="http://schemas.microsoft.com/office/2007/relationships/hdphoto" Target="../media/hdphoto1.wdp"/><Relationship Id="rId5" Type="http://schemas.openxmlformats.org/officeDocument/2006/relationships/image" Target="../media/image19.jpeg"/><Relationship Id="rId6" Type="http://schemas.microsoft.com/office/2007/relationships/hdphoto" Target="../media/hdphoto2.wdp"/><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tiff"/><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2.jpg"/><Relationship Id="rId4" Type="http://schemas.openxmlformats.org/officeDocument/2006/relationships/image" Target="../media/image23.png"/><Relationship Id="rId5" Type="http://schemas.openxmlformats.org/officeDocument/2006/relationships/image" Target="../media/image24.png"/><Relationship Id="rId6" Type="http://schemas.openxmlformats.org/officeDocument/2006/relationships/image" Target="../media/image25.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7.png"/><Relationship Id="rId5" Type="http://schemas.openxmlformats.org/officeDocument/2006/relationships/image" Target="../media/image28.png"/><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9.tiff"/><Relationship Id="rId4" Type="http://schemas.openxmlformats.org/officeDocument/2006/relationships/image" Target="../media/image30.tiff"/><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6.xml"/><Relationship Id="rId5" Type="http://schemas.openxmlformats.org/officeDocument/2006/relationships/image" Target="../media/image31.png"/><Relationship Id="rId1" Type="http://schemas.microsoft.com/office/2007/relationships/media" Target="../media/media1.mp4"/><Relationship Id="rId2" Type="http://schemas.openxmlformats.org/officeDocument/2006/relationships/video" Target="../media/media1.mp4"/></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7.xml"/><Relationship Id="rId5" Type="http://schemas.openxmlformats.org/officeDocument/2006/relationships/image" Target="../media/image32.png"/><Relationship Id="rId1" Type="http://schemas.microsoft.com/office/2007/relationships/media" Target="../media/media2.mp4"/><Relationship Id="rId2" Type="http://schemas.openxmlformats.org/officeDocument/2006/relationships/video" Target="../media/media2.mp4"/></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8.xml"/><Relationship Id="rId5" Type="http://schemas.openxmlformats.org/officeDocument/2006/relationships/image" Target="../media/image33.png"/><Relationship Id="rId1" Type="http://schemas.microsoft.com/office/2007/relationships/media" Target="../media/media3.mp4"/><Relationship Id="rId2" Type="http://schemas.openxmlformats.org/officeDocument/2006/relationships/video" Target="../media/media3.mp4"/></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9.xml"/><Relationship Id="rId5" Type="http://schemas.openxmlformats.org/officeDocument/2006/relationships/image" Target="../media/image34.png"/><Relationship Id="rId1" Type="http://schemas.microsoft.com/office/2007/relationships/media" Target="../media/media4.mp4"/><Relationship Id="rId2" Type="http://schemas.openxmlformats.org/officeDocument/2006/relationships/video" Target="../media/media4.mp4"/></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image" Target="../media/image36.png"/><Relationship Id="rId5" Type="http://schemas.openxmlformats.org/officeDocument/2006/relationships/image" Target="../media/image37.png"/><Relationship Id="rId6" Type="http://schemas.openxmlformats.org/officeDocument/2006/relationships/image" Target="../media/image38.tiff"/><Relationship Id="rId7" Type="http://schemas.openxmlformats.org/officeDocument/2006/relationships/image" Target="../media/image39.tiff"/><Relationship Id="rId8" Type="http://schemas.openxmlformats.org/officeDocument/2006/relationships/image" Target="../media/image40.png"/><Relationship Id="rId9" Type="http://schemas.openxmlformats.org/officeDocument/2006/relationships/image" Target="../media/image41.tiff"/><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1" Type="http://schemas.openxmlformats.org/officeDocument/2006/relationships/image" Target="../media/image50.png"/><Relationship Id="rId12" Type="http://schemas.openxmlformats.org/officeDocument/2006/relationships/image" Target="../media/image51.png"/><Relationship Id="rId13" Type="http://schemas.openxmlformats.org/officeDocument/2006/relationships/image" Target="../media/image52.png"/><Relationship Id="rId14" Type="http://schemas.openxmlformats.org/officeDocument/2006/relationships/image" Target="../media/image53.png"/><Relationship Id="rId15" Type="http://schemas.openxmlformats.org/officeDocument/2006/relationships/image" Target="../media/image54.png"/><Relationship Id="rId16" Type="http://schemas.openxmlformats.org/officeDocument/2006/relationships/image" Target="../media/image55.png"/><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42.png"/><Relationship Id="rId4" Type="http://schemas.openxmlformats.org/officeDocument/2006/relationships/image" Target="../media/image43.png"/><Relationship Id="rId5" Type="http://schemas.openxmlformats.org/officeDocument/2006/relationships/image" Target="../media/image44.tiff"/><Relationship Id="rId6" Type="http://schemas.openxmlformats.org/officeDocument/2006/relationships/image" Target="../media/image45.png"/><Relationship Id="rId7" Type="http://schemas.openxmlformats.org/officeDocument/2006/relationships/image" Target="../media/image46.png"/><Relationship Id="rId8" Type="http://schemas.openxmlformats.org/officeDocument/2006/relationships/image" Target="../media/image47.png"/><Relationship Id="rId9" Type="http://schemas.openxmlformats.org/officeDocument/2006/relationships/image" Target="../media/image48.png"/><Relationship Id="rId10" Type="http://schemas.openxmlformats.org/officeDocument/2006/relationships/image" Target="../media/image49.png"/></Relationships>
</file>

<file path=ppt/slides/_rels/slide22.xml.rels><?xml version="1.0" encoding="UTF-8" standalone="yes"?>
<Relationships xmlns="http://schemas.openxmlformats.org/package/2006/relationships"><Relationship Id="rId3" Type="http://schemas.openxmlformats.org/officeDocument/2006/relationships/image" Target="../media/image56.tiff"/><Relationship Id="rId4" Type="http://schemas.openxmlformats.org/officeDocument/2006/relationships/image" Target="../media/image57.tiff"/><Relationship Id="rId5" Type="http://schemas.openxmlformats.org/officeDocument/2006/relationships/image" Target="../media/image44.tiff"/><Relationship Id="rId6" Type="http://schemas.openxmlformats.org/officeDocument/2006/relationships/image" Target="../media/image40.png"/><Relationship Id="rId7" Type="http://schemas.openxmlformats.org/officeDocument/2006/relationships/image" Target="../media/image58.tiff"/><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4" Type="http://schemas.openxmlformats.org/officeDocument/2006/relationships/image" Target="../media/image36.png"/><Relationship Id="rId5" Type="http://schemas.openxmlformats.org/officeDocument/2006/relationships/image" Target="../media/image37.png"/><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59.tiff"/></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5.xml"/><Relationship Id="rId5" Type="http://schemas.openxmlformats.org/officeDocument/2006/relationships/image" Target="../media/image60.png"/><Relationship Id="rId1" Type="http://schemas.microsoft.com/office/2007/relationships/media" Target="../media/media5.mp4"/><Relationship Id="rId2" Type="http://schemas.openxmlformats.org/officeDocument/2006/relationships/video" Target="../media/media5.mp4"/></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61.tif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62.tif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63.tiff"/></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9.xml"/><Relationship Id="rId5" Type="http://schemas.openxmlformats.org/officeDocument/2006/relationships/image" Target="../media/image64.png"/><Relationship Id="rId1" Type="http://schemas.microsoft.com/office/2007/relationships/media" Target="../media/media6.mp4"/><Relationship Id="rId2" Type="http://schemas.openxmlformats.org/officeDocument/2006/relationships/video" Target="../media/media6.mp4"/></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65.tif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66.tif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67.tif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68.tif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69.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70.tif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71.tif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2.tif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73.tiff"/></Relationships>
</file>

<file path=ppt/slides/_rels/slide39.xml.rels><?xml version="1.0" encoding="UTF-8" standalone="yes"?>
<Relationships xmlns="http://schemas.openxmlformats.org/package/2006/relationships"><Relationship Id="rId3" Type="http://schemas.openxmlformats.org/officeDocument/2006/relationships/image" Target="../media/image74.emf"/><Relationship Id="rId4" Type="http://schemas.openxmlformats.org/officeDocument/2006/relationships/image" Target="../media/image27.png"/><Relationship Id="rId5" Type="http://schemas.openxmlformats.org/officeDocument/2006/relationships/image" Target="../media/image28.png"/><Relationship Id="rId6" Type="http://schemas.openxmlformats.org/officeDocument/2006/relationships/image" Target="../media/image75.emf"/><Relationship Id="rId7" Type="http://schemas.openxmlformats.org/officeDocument/2006/relationships/image" Target="../media/image7.png"/><Relationship Id="rId8"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40.xml.rels><?xml version="1.0" encoding="UTF-8" standalone="yes"?>
<Relationships xmlns="http://schemas.openxmlformats.org/package/2006/relationships"><Relationship Id="rId3" Type="http://schemas.openxmlformats.org/officeDocument/2006/relationships/image" Target="../media/image76.emf"/><Relationship Id="rId4" Type="http://schemas.openxmlformats.org/officeDocument/2006/relationships/image" Target="../media/image75.emf"/><Relationship Id="rId5" Type="http://schemas.openxmlformats.org/officeDocument/2006/relationships/image" Target="../media/image77.png"/><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1.xml.rels><?xml version="1.0" encoding="UTF-8" standalone="yes"?>
<Relationships xmlns="http://schemas.openxmlformats.org/package/2006/relationships"><Relationship Id="rId3" Type="http://schemas.openxmlformats.org/officeDocument/2006/relationships/image" Target="../media/image76.emf"/><Relationship Id="rId4" Type="http://schemas.openxmlformats.org/officeDocument/2006/relationships/image" Target="../media/image78.emf"/><Relationship Id="rId5" Type="http://schemas.openxmlformats.org/officeDocument/2006/relationships/image" Target="../media/image75.emf"/><Relationship Id="rId6" Type="http://schemas.openxmlformats.org/officeDocument/2006/relationships/image" Target="../media/image79.png"/><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2.xml.rels><?xml version="1.0" encoding="UTF-8" standalone="yes"?>
<Relationships xmlns="http://schemas.openxmlformats.org/package/2006/relationships"><Relationship Id="rId3" Type="http://schemas.openxmlformats.org/officeDocument/2006/relationships/image" Target="../media/image76.emf"/><Relationship Id="rId4" Type="http://schemas.openxmlformats.org/officeDocument/2006/relationships/image" Target="../media/image78.emf"/><Relationship Id="rId5" Type="http://schemas.openxmlformats.org/officeDocument/2006/relationships/image" Target="../media/image75.emf"/><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43.xml.rels><?xml version="1.0" encoding="UTF-8" standalone="yes"?>
<Relationships xmlns="http://schemas.openxmlformats.org/package/2006/relationships"><Relationship Id="rId3" Type="http://schemas.openxmlformats.org/officeDocument/2006/relationships/image" Target="../media/image76.emf"/><Relationship Id="rId4" Type="http://schemas.openxmlformats.org/officeDocument/2006/relationships/image" Target="../media/image78.emf"/><Relationship Id="rId5" Type="http://schemas.openxmlformats.org/officeDocument/2006/relationships/image" Target="../media/image75.emf"/><Relationship Id="rId6" Type="http://schemas.openxmlformats.org/officeDocument/2006/relationships/image" Target="../media/image80.emf"/><Relationship Id="rId7" Type="http://schemas.openxmlformats.org/officeDocument/2006/relationships/image" Target="../media/image81.png"/><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_rels/slide44.xml.rels><?xml version="1.0" encoding="UTF-8" standalone="yes"?>
<Relationships xmlns="http://schemas.openxmlformats.org/package/2006/relationships"><Relationship Id="rId3" Type="http://schemas.openxmlformats.org/officeDocument/2006/relationships/image" Target="../media/image76.emf"/><Relationship Id="rId4" Type="http://schemas.openxmlformats.org/officeDocument/2006/relationships/image" Target="../media/image78.emf"/><Relationship Id="rId5" Type="http://schemas.openxmlformats.org/officeDocument/2006/relationships/image" Target="../media/image75.emf"/><Relationship Id="rId6" Type="http://schemas.openxmlformats.org/officeDocument/2006/relationships/image" Target="../media/image80.emf"/><Relationship Id="rId7" Type="http://schemas.openxmlformats.org/officeDocument/2006/relationships/image" Target="../media/image82.emf"/><Relationship Id="rId8" Type="http://schemas.openxmlformats.org/officeDocument/2006/relationships/image" Target="../media/image81.png"/><Relationship Id="rId9" Type="http://schemas.openxmlformats.org/officeDocument/2006/relationships/image" Target="../media/image83.png"/><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45.xml.rels><?xml version="1.0" encoding="UTF-8" standalone="yes"?>
<Relationships xmlns="http://schemas.openxmlformats.org/package/2006/relationships"><Relationship Id="rId3" Type="http://schemas.openxmlformats.org/officeDocument/2006/relationships/image" Target="../media/image76.emf"/><Relationship Id="rId4" Type="http://schemas.openxmlformats.org/officeDocument/2006/relationships/image" Target="../media/image78.emf"/><Relationship Id="rId5" Type="http://schemas.openxmlformats.org/officeDocument/2006/relationships/image" Target="../media/image75.emf"/><Relationship Id="rId6" Type="http://schemas.openxmlformats.org/officeDocument/2006/relationships/image" Target="../media/image80.emf"/><Relationship Id="rId7" Type="http://schemas.openxmlformats.org/officeDocument/2006/relationships/image" Target="../media/image82.emf"/><Relationship Id="rId8" Type="http://schemas.openxmlformats.org/officeDocument/2006/relationships/image" Target="../media/image84.emf"/><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46.xml.rels><?xml version="1.0" encoding="UTF-8" standalone="yes"?>
<Relationships xmlns="http://schemas.openxmlformats.org/package/2006/relationships"><Relationship Id="rId3" Type="http://schemas.openxmlformats.org/officeDocument/2006/relationships/image" Target="../media/image68.tiff"/><Relationship Id="rId4" Type="http://schemas.openxmlformats.org/officeDocument/2006/relationships/image" Target="../media/image1.png"/><Relationship Id="rId1" Type="http://schemas.openxmlformats.org/officeDocument/2006/relationships/slideLayout" Target="../slideLayouts/slideLayout4.xml"/><Relationship Id="rId2" Type="http://schemas.openxmlformats.org/officeDocument/2006/relationships/notesSlide" Target="../notesSlides/notesSlide45.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6.xml"/><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90.png"/><Relationship Id="rId11" Type="http://schemas.openxmlformats.org/officeDocument/2006/relationships/image" Target="../media/image91.png"/><Relationship Id="rId1" Type="http://schemas.microsoft.com/office/2007/relationships/media" Target="../media/media7.mp4"/><Relationship Id="rId2" Type="http://schemas.openxmlformats.org/officeDocument/2006/relationships/video" Target="../media/media7.mp4"/></Relationships>
</file>

<file path=ppt/slides/_rels/slide48.xml.rels><?xml version="1.0" encoding="UTF-8" standalone="yes"?>
<Relationships xmlns="http://schemas.openxmlformats.org/package/2006/relationships"><Relationship Id="rId9" Type="http://schemas.openxmlformats.org/officeDocument/2006/relationships/chart" Target="../charts/chart3.xml"/><Relationship Id="rId20" Type="http://schemas.openxmlformats.org/officeDocument/2006/relationships/chart" Target="../charts/chart14.xml"/><Relationship Id="rId21" Type="http://schemas.openxmlformats.org/officeDocument/2006/relationships/chart" Target="../charts/chart15.xml"/><Relationship Id="rId22" Type="http://schemas.openxmlformats.org/officeDocument/2006/relationships/chart" Target="../charts/chart16.xml"/><Relationship Id="rId23" Type="http://schemas.openxmlformats.org/officeDocument/2006/relationships/image" Target="../media/image94.tiff"/><Relationship Id="rId24" Type="http://schemas.openxmlformats.org/officeDocument/2006/relationships/image" Target="../media/image39.tiff"/><Relationship Id="rId25" Type="http://schemas.openxmlformats.org/officeDocument/2006/relationships/image" Target="../media/image41.tiff"/><Relationship Id="rId26" Type="http://schemas.openxmlformats.org/officeDocument/2006/relationships/image" Target="../media/image95.png"/><Relationship Id="rId27" Type="http://schemas.openxmlformats.org/officeDocument/2006/relationships/image" Target="../media/image38.tiff"/><Relationship Id="rId10" Type="http://schemas.openxmlformats.org/officeDocument/2006/relationships/chart" Target="../charts/chart4.xml"/><Relationship Id="rId11" Type="http://schemas.openxmlformats.org/officeDocument/2006/relationships/chart" Target="../charts/chart5.xml"/><Relationship Id="rId12" Type="http://schemas.openxmlformats.org/officeDocument/2006/relationships/chart" Target="../charts/chart6.xml"/><Relationship Id="rId13" Type="http://schemas.openxmlformats.org/officeDocument/2006/relationships/chart" Target="../charts/chart7.xml"/><Relationship Id="rId14" Type="http://schemas.openxmlformats.org/officeDocument/2006/relationships/chart" Target="../charts/chart8.xml"/><Relationship Id="rId15" Type="http://schemas.openxmlformats.org/officeDocument/2006/relationships/chart" Target="../charts/chart9.xml"/><Relationship Id="rId16" Type="http://schemas.openxmlformats.org/officeDocument/2006/relationships/chart" Target="../charts/chart10.xml"/><Relationship Id="rId17" Type="http://schemas.openxmlformats.org/officeDocument/2006/relationships/chart" Target="../charts/chart11.xml"/><Relationship Id="rId18" Type="http://schemas.openxmlformats.org/officeDocument/2006/relationships/chart" Target="../charts/chart12.xml"/><Relationship Id="rId19" Type="http://schemas.openxmlformats.org/officeDocument/2006/relationships/chart" Target="../charts/chart13.xml"/><Relationship Id="rId1" Type="http://schemas.openxmlformats.org/officeDocument/2006/relationships/slideLayout" Target="../slideLayouts/slideLayout4.xml"/><Relationship Id="rId2" Type="http://schemas.openxmlformats.org/officeDocument/2006/relationships/notesSlide" Target="../notesSlides/notesSlide47.xml"/><Relationship Id="rId3" Type="http://schemas.openxmlformats.org/officeDocument/2006/relationships/image" Target="../media/image92.jpeg"/><Relationship Id="rId4" Type="http://schemas.microsoft.com/office/2007/relationships/hdphoto" Target="../media/hdphoto3.wdp"/><Relationship Id="rId5" Type="http://schemas.openxmlformats.org/officeDocument/2006/relationships/image" Target="../media/image37.png"/><Relationship Id="rId6" Type="http://schemas.openxmlformats.org/officeDocument/2006/relationships/image" Target="../media/image93.png"/><Relationship Id="rId7" Type="http://schemas.openxmlformats.org/officeDocument/2006/relationships/chart" Target="../charts/chart1.xml"/><Relationship Id="rId8" Type="http://schemas.openxmlformats.org/officeDocument/2006/relationships/chart" Target="../charts/char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s>
</file>

<file path=ppt/slides/_rels/slide50.xml.rels><?xml version="1.0" encoding="UTF-8" standalone="yes"?>
<Relationships xmlns="http://schemas.openxmlformats.org/package/2006/relationships"><Relationship Id="rId3" Type="http://schemas.openxmlformats.org/officeDocument/2006/relationships/image" Target="../media/image96.png"/><Relationship Id="rId4" Type="http://schemas.openxmlformats.org/officeDocument/2006/relationships/image" Target="../media/image97.png"/><Relationship Id="rId5" Type="http://schemas.openxmlformats.org/officeDocument/2006/relationships/image" Target="../media/image98.png"/><Relationship Id="rId1" Type="http://schemas.openxmlformats.org/officeDocument/2006/relationships/slideLayout" Target="../slideLayouts/slideLayout2.xml"/><Relationship Id="rId2" Type="http://schemas.openxmlformats.org/officeDocument/2006/relationships/notesSlide" Target="../notesSlides/notesSlide49.xml"/></Relationships>
</file>

<file path=ppt/slides/_rels/slide51.xml.rels><?xml version="1.0" encoding="UTF-8" standalone="yes"?>
<Relationships xmlns="http://schemas.openxmlformats.org/package/2006/relationships"><Relationship Id="rId3" Type="http://schemas.openxmlformats.org/officeDocument/2006/relationships/image" Target="../media/image96.png"/><Relationship Id="rId4" Type="http://schemas.openxmlformats.org/officeDocument/2006/relationships/image" Target="../media/image99.png"/><Relationship Id="rId5" Type="http://schemas.openxmlformats.org/officeDocument/2006/relationships/image" Target="../media/image97.png"/><Relationship Id="rId6" Type="http://schemas.openxmlformats.org/officeDocument/2006/relationships/image" Target="../media/image100.png"/><Relationship Id="rId7" Type="http://schemas.openxmlformats.org/officeDocument/2006/relationships/image" Target="../media/image101.png"/><Relationship Id="rId8" Type="http://schemas.openxmlformats.org/officeDocument/2006/relationships/image" Target="../media/image102.png"/><Relationship Id="rId1" Type="http://schemas.openxmlformats.org/officeDocument/2006/relationships/slideLayout" Target="../slideLayouts/slideLayout2.xml"/><Relationship Id="rId2" Type="http://schemas.openxmlformats.org/officeDocument/2006/relationships/notesSlide" Target="../notesSlides/notesSlide50.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1.xml"/><Relationship Id="rId5" Type="http://schemas.openxmlformats.org/officeDocument/2006/relationships/image" Target="../media/image103.png"/><Relationship Id="rId1" Type="http://schemas.microsoft.com/office/2007/relationships/media" Target="../media/media8.mp4"/><Relationship Id="rId2" Type="http://schemas.openxmlformats.org/officeDocument/2006/relationships/video" Target="../media/media8.mp4"/></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2.xml"/><Relationship Id="rId5" Type="http://schemas.openxmlformats.org/officeDocument/2006/relationships/image" Target="../media/image104.png"/><Relationship Id="rId1" Type="http://schemas.microsoft.com/office/2007/relationships/media" Target="../media/media9.mp4"/><Relationship Id="rId2" Type="http://schemas.openxmlformats.org/officeDocument/2006/relationships/video" Target="../media/media9.mp4"/></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image" Target="../media/image36.png"/><Relationship Id="rId5" Type="http://schemas.openxmlformats.org/officeDocument/2006/relationships/image" Target="../media/image37.png"/><Relationship Id="rId6" Type="http://schemas.openxmlformats.org/officeDocument/2006/relationships/image" Target="../media/image38.tiff"/><Relationship Id="rId7" Type="http://schemas.openxmlformats.org/officeDocument/2006/relationships/image" Target="../media/image39.tiff"/><Relationship Id="rId8" Type="http://schemas.openxmlformats.org/officeDocument/2006/relationships/image" Target="../media/image40.png"/><Relationship Id="rId9" Type="http://schemas.openxmlformats.org/officeDocument/2006/relationships/image" Target="../media/image41.tiff"/><Relationship Id="rId10" Type="http://schemas.openxmlformats.org/officeDocument/2006/relationships/chart" Target="../charts/chart17.xml"/><Relationship Id="rId11" Type="http://schemas.openxmlformats.org/officeDocument/2006/relationships/image" Target="../media/image105.tiff"/><Relationship Id="rId1" Type="http://schemas.openxmlformats.org/officeDocument/2006/relationships/slideLayout" Target="../slideLayouts/slideLayout4.xml"/><Relationship Id="rId2" Type="http://schemas.openxmlformats.org/officeDocument/2006/relationships/notesSlide" Target="../notesSlides/notesSlide53.xml"/></Relationships>
</file>

<file path=ppt/slides/_rels/slide55.xml.rels><?xml version="1.0" encoding="UTF-8" standalone="yes"?>
<Relationships xmlns="http://schemas.openxmlformats.org/package/2006/relationships"><Relationship Id="rId3" Type="http://schemas.openxmlformats.org/officeDocument/2006/relationships/image" Target="../media/image106.jpeg"/><Relationship Id="rId4" Type="http://schemas.openxmlformats.org/officeDocument/2006/relationships/image" Target="../media/image107.jpeg"/><Relationship Id="rId5" Type="http://schemas.openxmlformats.org/officeDocument/2006/relationships/image" Target="../media/image108.jpeg"/><Relationship Id="rId6" Type="http://schemas.openxmlformats.org/officeDocument/2006/relationships/image" Target="../media/image109.jpeg"/><Relationship Id="rId7" Type="http://schemas.openxmlformats.org/officeDocument/2006/relationships/image" Target="../media/image110.jpeg"/><Relationship Id="rId8" Type="http://schemas.openxmlformats.org/officeDocument/2006/relationships/image" Target="../media/image111.jpeg"/><Relationship Id="rId9" Type="http://schemas.openxmlformats.org/officeDocument/2006/relationships/image" Target="../media/image112.jpeg"/><Relationship Id="rId10" Type="http://schemas.openxmlformats.org/officeDocument/2006/relationships/image" Target="../media/image113.jpeg"/><Relationship Id="rId11" Type="http://schemas.openxmlformats.org/officeDocument/2006/relationships/image" Target="../media/image114.jpeg"/><Relationship Id="rId1" Type="http://schemas.openxmlformats.org/officeDocument/2006/relationships/slideLayout" Target="../slideLayouts/slideLayout2.xml"/><Relationship Id="rId2" Type="http://schemas.openxmlformats.org/officeDocument/2006/relationships/notesSlide" Target="../notesSlides/notesSlide54.xml"/></Relationships>
</file>

<file path=ppt/slides/_rels/slide56.xml.rels><?xml version="1.0" encoding="UTF-8" standalone="yes"?>
<Relationships xmlns="http://schemas.openxmlformats.org/package/2006/relationships"><Relationship Id="rId3" Type="http://schemas.openxmlformats.org/officeDocument/2006/relationships/image" Target="../media/image115.jpeg"/><Relationship Id="rId4" Type="http://schemas.openxmlformats.org/officeDocument/2006/relationships/image" Target="../media/image116.jpeg"/><Relationship Id="rId5" Type="http://schemas.openxmlformats.org/officeDocument/2006/relationships/image" Target="../media/image117.jpeg"/><Relationship Id="rId6" Type="http://schemas.openxmlformats.org/officeDocument/2006/relationships/image" Target="../media/image118.jpeg"/><Relationship Id="rId7" Type="http://schemas.openxmlformats.org/officeDocument/2006/relationships/image" Target="../media/image119.jpeg"/><Relationship Id="rId8" Type="http://schemas.openxmlformats.org/officeDocument/2006/relationships/image" Target="../media/image120.jpeg"/><Relationship Id="rId9" Type="http://schemas.openxmlformats.org/officeDocument/2006/relationships/image" Target="../media/image121.jpeg"/><Relationship Id="rId10" Type="http://schemas.openxmlformats.org/officeDocument/2006/relationships/image" Target="../media/image122.jpeg"/><Relationship Id="rId11" Type="http://schemas.openxmlformats.org/officeDocument/2006/relationships/image" Target="../media/image123.JPEG"/><Relationship Id="rId1" Type="http://schemas.openxmlformats.org/officeDocument/2006/relationships/slideLayout" Target="../slideLayouts/slideLayout2.xml"/><Relationship Id="rId2" Type="http://schemas.openxmlformats.org/officeDocument/2006/relationships/notesSlide" Target="../notesSlides/notesSlide5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6.xml"/></Relationships>
</file>

<file path=ppt/slides/_rels/slide58.xml.rels><?xml version="1.0" encoding="UTF-8" standalone="yes"?>
<Relationships xmlns="http://schemas.openxmlformats.org/package/2006/relationships"><Relationship Id="rId3" Type="http://schemas.openxmlformats.org/officeDocument/2006/relationships/image" Target="../media/image124.tiff"/><Relationship Id="rId4" Type="http://schemas.openxmlformats.org/officeDocument/2006/relationships/image" Target="../media/image125.tiff"/><Relationship Id="rId5" Type="http://schemas.openxmlformats.org/officeDocument/2006/relationships/image" Target="../media/image126.tiff"/><Relationship Id="rId6" Type="http://schemas.openxmlformats.org/officeDocument/2006/relationships/image" Target="../media/image127.jpeg"/><Relationship Id="rId7" Type="http://schemas.microsoft.com/office/2007/relationships/hdphoto" Target="../media/hdphoto4.wdp"/><Relationship Id="rId1" Type="http://schemas.openxmlformats.org/officeDocument/2006/relationships/slideLayout" Target="../slideLayouts/slideLayout2.xml"/><Relationship Id="rId2" Type="http://schemas.openxmlformats.org/officeDocument/2006/relationships/notesSlide" Target="../notesSlides/notesSlide57.xml"/></Relationships>
</file>

<file path=ppt/slides/_rels/slide59.xml.rels><?xml version="1.0" encoding="UTF-8" standalone="yes"?>
<Relationships xmlns="http://schemas.openxmlformats.org/package/2006/relationships"><Relationship Id="rId3" Type="http://schemas.openxmlformats.org/officeDocument/2006/relationships/image" Target="../media/image128.jpeg"/><Relationship Id="rId4" Type="http://schemas.openxmlformats.org/officeDocument/2006/relationships/image" Target="../media/image129.jpeg"/><Relationship Id="rId5" Type="http://schemas.openxmlformats.org/officeDocument/2006/relationships/image" Target="../media/image130.png"/><Relationship Id="rId6" Type="http://schemas.openxmlformats.org/officeDocument/2006/relationships/image" Target="../media/image131.jpeg"/><Relationship Id="rId1" Type="http://schemas.openxmlformats.org/officeDocument/2006/relationships/slideLayout" Target="../slideLayouts/slideLayout2.xml"/><Relationship Id="rId2" Type="http://schemas.openxmlformats.org/officeDocument/2006/relationships/notesSlide" Target="../notesSlides/notesSlide58.xml"/></Relationships>
</file>

<file path=ppt/slides/_rels/slide60.xml.rels><?xml version="1.0" encoding="UTF-8" standalone="yes"?>
<Relationships xmlns="http://schemas.openxmlformats.org/package/2006/relationships"><Relationship Id="rId3" Type="http://schemas.openxmlformats.org/officeDocument/2006/relationships/image" Target="../media/image132.tiff"/><Relationship Id="rId4" Type="http://schemas.openxmlformats.org/officeDocument/2006/relationships/image" Target="../media/image133.tiff"/><Relationship Id="rId5" Type="http://schemas.openxmlformats.org/officeDocument/2006/relationships/image" Target="../media/image134.tiff"/><Relationship Id="rId6" Type="http://schemas.openxmlformats.org/officeDocument/2006/relationships/image" Target="../media/image135.tiff"/><Relationship Id="rId7" Type="http://schemas.openxmlformats.org/officeDocument/2006/relationships/image" Target="../media/image136.tiff"/><Relationship Id="rId8" Type="http://schemas.openxmlformats.org/officeDocument/2006/relationships/image" Target="../media/image137.tiff"/><Relationship Id="rId9" Type="http://schemas.openxmlformats.org/officeDocument/2006/relationships/image" Target="../media/image138.tiff"/><Relationship Id="rId1" Type="http://schemas.openxmlformats.org/officeDocument/2006/relationships/slideLayout" Target="../slideLayouts/slideLayout1.xml"/><Relationship Id="rId2" Type="http://schemas.openxmlformats.org/officeDocument/2006/relationships/notesSlide" Target="../notesSlides/notesSlide59.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60.xml"/><Relationship Id="rId5" Type="http://schemas.openxmlformats.org/officeDocument/2006/relationships/image" Target="../media/image139.png"/><Relationship Id="rId6" Type="http://schemas.openxmlformats.org/officeDocument/2006/relationships/image" Target="../media/image140.png"/><Relationship Id="rId7" Type="http://schemas.openxmlformats.org/officeDocument/2006/relationships/hyperlink" Target="https://github.com/junyanz/ideepcolor" TargetMode="External"/><Relationship Id="rId8" Type="http://schemas.openxmlformats.org/officeDocument/2006/relationships/hyperlink" Target="http://richzhang.github.io/ideepcolor" TargetMode="External"/><Relationship Id="rId9" Type="http://schemas.openxmlformats.org/officeDocument/2006/relationships/image" Target="../media/image36.png"/><Relationship Id="rId10" Type="http://schemas.openxmlformats.org/officeDocument/2006/relationships/image" Target="../media/image40.png"/><Relationship Id="rId11" Type="http://schemas.openxmlformats.org/officeDocument/2006/relationships/image" Target="../media/image141.png"/><Relationship Id="rId1" Type="http://schemas.microsoft.com/office/2007/relationships/media" Target="../media/media10.mp4"/><Relationship Id="rId2" Type="http://schemas.openxmlformats.org/officeDocument/2006/relationships/video" Target="../media/media10.mp4"/></Relationships>
</file>

<file path=ppt/slides/_rels/slide62.xml.rels><?xml version="1.0" encoding="UTF-8" standalone="yes"?>
<Relationships xmlns="http://schemas.openxmlformats.org/package/2006/relationships"><Relationship Id="rId9" Type="http://schemas.microsoft.com/office/2007/relationships/media" Target="../media/media15.mp4"/><Relationship Id="rId20" Type="http://schemas.openxmlformats.org/officeDocument/2006/relationships/image" Target="../media/image144.png"/><Relationship Id="rId21" Type="http://schemas.openxmlformats.org/officeDocument/2006/relationships/image" Target="../media/image145.png"/><Relationship Id="rId22" Type="http://schemas.openxmlformats.org/officeDocument/2006/relationships/image" Target="../media/image146.png"/><Relationship Id="rId23" Type="http://schemas.openxmlformats.org/officeDocument/2006/relationships/image" Target="../media/image147.png"/><Relationship Id="rId24" Type="http://schemas.openxmlformats.org/officeDocument/2006/relationships/image" Target="../media/image148.png"/><Relationship Id="rId10" Type="http://schemas.openxmlformats.org/officeDocument/2006/relationships/video" Target="../media/media15.mp4"/><Relationship Id="rId11" Type="http://schemas.microsoft.com/office/2007/relationships/media" Target="../media/media16.mp4"/><Relationship Id="rId12" Type="http://schemas.openxmlformats.org/officeDocument/2006/relationships/video" Target="../media/media16.mp4"/><Relationship Id="rId13" Type="http://schemas.microsoft.com/office/2007/relationships/media" Target="../media/media17.mp4"/><Relationship Id="rId14" Type="http://schemas.openxmlformats.org/officeDocument/2006/relationships/video" Target="../media/media17.mp4"/><Relationship Id="rId15" Type="http://schemas.openxmlformats.org/officeDocument/2006/relationships/slideLayout" Target="../slideLayouts/slideLayout2.xml"/><Relationship Id="rId16" Type="http://schemas.openxmlformats.org/officeDocument/2006/relationships/image" Target="../media/image5.tiff"/><Relationship Id="rId17" Type="http://schemas.openxmlformats.org/officeDocument/2006/relationships/image" Target="../media/image6.tiff"/><Relationship Id="rId18" Type="http://schemas.openxmlformats.org/officeDocument/2006/relationships/image" Target="../media/image142.png"/><Relationship Id="rId19" Type="http://schemas.openxmlformats.org/officeDocument/2006/relationships/image" Target="../media/image143.png"/><Relationship Id="rId1" Type="http://schemas.microsoft.com/office/2007/relationships/media" Target="../media/media11.mp4"/><Relationship Id="rId2" Type="http://schemas.openxmlformats.org/officeDocument/2006/relationships/video" Target="../media/media11.mp4"/><Relationship Id="rId3" Type="http://schemas.microsoft.com/office/2007/relationships/media" Target="../media/media12.mp4"/><Relationship Id="rId4" Type="http://schemas.openxmlformats.org/officeDocument/2006/relationships/video" Target="../media/media12.mp4"/><Relationship Id="rId5" Type="http://schemas.microsoft.com/office/2007/relationships/media" Target="../media/media13.mp4"/><Relationship Id="rId6" Type="http://schemas.openxmlformats.org/officeDocument/2006/relationships/video" Target="../media/media13.mp4"/><Relationship Id="rId7" Type="http://schemas.microsoft.com/office/2007/relationships/media" Target="../media/media14.mp4"/><Relationship Id="rId8" Type="http://schemas.openxmlformats.org/officeDocument/2006/relationships/video" Target="../media/media14.mp4"/></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5016799"/>
            <a:ext cx="12192000" cy="590107"/>
          </a:xfrm>
        </p:spPr>
        <p:txBody>
          <a:bodyPr>
            <a:noAutofit/>
          </a:bodyPr>
          <a:lstStyle/>
          <a:p>
            <a:r>
              <a:rPr lang="en-US" sz="3400" dirty="0">
                <a:latin typeface="Calibri" charset="0"/>
                <a:ea typeface="Calibri" charset="0"/>
                <a:cs typeface="Calibri" charset="0"/>
              </a:rPr>
              <a:t>Real-Time User-Guided Image Colorization with Learned Deep Priors</a:t>
            </a:r>
          </a:p>
        </p:txBody>
      </p:sp>
      <p:sp>
        <p:nvSpPr>
          <p:cNvPr id="3" name="Subtitle 2"/>
          <p:cNvSpPr>
            <a:spLocks noGrp="1"/>
          </p:cNvSpPr>
          <p:nvPr>
            <p:ph type="subTitle" idx="1"/>
          </p:nvPr>
        </p:nvSpPr>
        <p:spPr>
          <a:xfrm>
            <a:off x="1" y="5576899"/>
            <a:ext cx="12192000" cy="1046907"/>
          </a:xfrm>
        </p:spPr>
        <p:txBody>
          <a:bodyPr>
            <a:normAutofit fontScale="92500" lnSpcReduction="20000"/>
          </a:bodyPr>
          <a:lstStyle/>
          <a:p>
            <a:pPr>
              <a:lnSpc>
                <a:spcPct val="110000"/>
              </a:lnSpc>
            </a:pPr>
            <a:r>
              <a:rPr lang="en-US" sz="2600" dirty="0"/>
              <a:t>Richard Zhang*   Jun-Yan Zhu*   Phillip Isola</a:t>
            </a:r>
            <a:br>
              <a:rPr lang="en-US" sz="2600" dirty="0"/>
            </a:br>
            <a:r>
              <a:rPr lang="en-US" sz="2600" dirty="0"/>
              <a:t>Xinyang Geng   Angela S. Lin   Tianhe Yu   Alexei A. Efros</a:t>
            </a:r>
            <a:br>
              <a:rPr lang="en-US" sz="2600" dirty="0"/>
            </a:br>
            <a:r>
              <a:rPr lang="en-US" sz="1800" dirty="0"/>
              <a:t>(*equal contribution)</a:t>
            </a:r>
          </a:p>
        </p:txBody>
      </p:sp>
      <p:grpSp>
        <p:nvGrpSpPr>
          <p:cNvPr id="5" name="Group 4"/>
          <p:cNvGrpSpPr/>
          <p:nvPr/>
        </p:nvGrpSpPr>
        <p:grpSpPr>
          <a:xfrm>
            <a:off x="124704" y="1119272"/>
            <a:ext cx="11958584" cy="3717789"/>
            <a:chOff x="445816" y="182880"/>
            <a:chExt cx="11240671" cy="3494598"/>
          </a:xfrm>
        </p:grpSpPr>
        <p:pic>
          <p:nvPicPr>
            <p:cNvPr id="9" name="Picture 8"/>
            <p:cNvPicPr>
              <a:picLocks noChangeAspect="1"/>
            </p:cNvPicPr>
            <p:nvPr/>
          </p:nvPicPr>
          <p:blipFill>
            <a:blip r:embed="rId3"/>
            <a:stretch>
              <a:fillRect/>
            </a:stretch>
          </p:blipFill>
          <p:spPr>
            <a:xfrm>
              <a:off x="445816" y="182880"/>
              <a:ext cx="2742716" cy="3494598"/>
            </a:xfrm>
            <a:prstGeom prst="rect">
              <a:avLst/>
            </a:prstGeom>
            <a:ln>
              <a:solidFill>
                <a:schemeClr val="tx1"/>
              </a:solidFill>
            </a:ln>
          </p:spPr>
        </p:pic>
        <p:pic>
          <p:nvPicPr>
            <p:cNvPr id="10" name="Picture 9"/>
            <p:cNvPicPr>
              <a:picLocks noChangeAspect="1"/>
            </p:cNvPicPr>
            <p:nvPr/>
          </p:nvPicPr>
          <p:blipFill>
            <a:blip r:embed="rId4"/>
            <a:stretch>
              <a:fillRect/>
            </a:stretch>
          </p:blipFill>
          <p:spPr>
            <a:xfrm>
              <a:off x="3281093" y="182880"/>
              <a:ext cx="2741045" cy="3494598"/>
            </a:xfrm>
            <a:prstGeom prst="rect">
              <a:avLst/>
            </a:prstGeom>
            <a:ln>
              <a:solidFill>
                <a:schemeClr val="tx1"/>
              </a:solidFill>
            </a:ln>
          </p:spPr>
        </p:pic>
        <p:pic>
          <p:nvPicPr>
            <p:cNvPr id="11" name="Picture 10"/>
            <p:cNvPicPr>
              <a:picLocks noChangeAspect="1"/>
            </p:cNvPicPr>
            <p:nvPr/>
          </p:nvPicPr>
          <p:blipFill>
            <a:blip r:embed="rId5"/>
            <a:stretch>
              <a:fillRect/>
            </a:stretch>
          </p:blipFill>
          <p:spPr>
            <a:xfrm>
              <a:off x="6113267" y="182880"/>
              <a:ext cx="2741045" cy="3494598"/>
            </a:xfrm>
            <a:prstGeom prst="rect">
              <a:avLst/>
            </a:prstGeom>
            <a:ln>
              <a:solidFill>
                <a:schemeClr val="tx1"/>
              </a:solidFill>
            </a:ln>
          </p:spPr>
        </p:pic>
        <p:pic>
          <p:nvPicPr>
            <p:cNvPr id="12" name="Picture 11"/>
            <p:cNvPicPr>
              <a:picLocks noChangeAspect="1"/>
            </p:cNvPicPr>
            <p:nvPr/>
          </p:nvPicPr>
          <p:blipFill>
            <a:blip r:embed="rId6"/>
            <a:stretch>
              <a:fillRect/>
            </a:stretch>
          </p:blipFill>
          <p:spPr>
            <a:xfrm>
              <a:off x="8945442" y="182880"/>
              <a:ext cx="2741045" cy="3494598"/>
            </a:xfrm>
            <a:prstGeom prst="rect">
              <a:avLst/>
            </a:prstGeom>
            <a:ln>
              <a:solidFill>
                <a:schemeClr val="tx1"/>
              </a:solidFill>
            </a:ln>
          </p:spPr>
        </p:pic>
      </p:grpSp>
      <p:pic>
        <p:nvPicPr>
          <p:cNvPr id="13" name="Picture 12"/>
          <p:cNvPicPr>
            <a:picLocks noChangeAspect="1"/>
          </p:cNvPicPr>
          <p:nvPr/>
        </p:nvPicPr>
        <p:blipFill>
          <a:blip r:embed="rId7"/>
          <a:stretch>
            <a:fillRect/>
          </a:stretch>
        </p:blipFill>
        <p:spPr>
          <a:xfrm>
            <a:off x="198857" y="5701223"/>
            <a:ext cx="1814275" cy="969341"/>
          </a:xfrm>
          <a:prstGeom prst="rect">
            <a:avLst/>
          </a:prstGeom>
        </p:spPr>
      </p:pic>
      <p:pic>
        <p:nvPicPr>
          <p:cNvPr id="14" name="Picture 13"/>
          <p:cNvPicPr>
            <a:picLocks noChangeAspect="1"/>
          </p:cNvPicPr>
          <p:nvPr/>
        </p:nvPicPr>
        <p:blipFill>
          <a:blip r:embed="rId8"/>
          <a:stretch>
            <a:fillRect/>
          </a:stretch>
        </p:blipFill>
        <p:spPr>
          <a:xfrm>
            <a:off x="10867009" y="5611403"/>
            <a:ext cx="1109961" cy="1109961"/>
          </a:xfrm>
          <a:prstGeom prst="rect">
            <a:avLst/>
          </a:prstGeom>
        </p:spPr>
      </p:pic>
    </p:spTree>
    <p:extLst>
      <p:ext uri="{BB962C8B-B14F-4D97-AF65-F5344CB8AC3E}">
        <p14:creationId xmlns:p14="http://schemas.microsoft.com/office/powerpoint/2010/main" val="16949102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p:cNvPicPr>
            <a:picLocks noChangeAspect="1"/>
          </p:cNvPicPr>
          <p:nvPr/>
        </p:nvPicPr>
        <p:blipFill>
          <a:blip r:embed="rId3"/>
          <a:stretch>
            <a:fillRect/>
          </a:stretch>
        </p:blipFill>
        <p:spPr>
          <a:xfrm>
            <a:off x="258626" y="225530"/>
            <a:ext cx="5120640" cy="3840480"/>
          </a:xfrm>
          <a:prstGeom prst="rect">
            <a:avLst/>
          </a:prstGeom>
        </p:spPr>
      </p:pic>
      <p:pic>
        <p:nvPicPr>
          <p:cNvPr id="35" name="Picture 34"/>
          <p:cNvPicPr>
            <a:picLocks noChangeAspect="1"/>
          </p:cNvPicPr>
          <p:nvPr/>
        </p:nvPicPr>
        <p:blipFill>
          <a:blip r:embed="rId4"/>
          <a:stretch>
            <a:fillRect/>
          </a:stretch>
        </p:blipFill>
        <p:spPr>
          <a:xfrm>
            <a:off x="6866132" y="225530"/>
            <a:ext cx="5103796" cy="3840480"/>
          </a:xfrm>
          <a:prstGeom prst="rect">
            <a:avLst/>
          </a:prstGeom>
        </p:spPr>
      </p:pic>
      <p:sp>
        <p:nvSpPr>
          <p:cNvPr id="36" name="Right Arrow 35"/>
          <p:cNvSpPr/>
          <p:nvPr/>
        </p:nvSpPr>
        <p:spPr>
          <a:xfrm>
            <a:off x="5544406" y="1295478"/>
            <a:ext cx="1222528" cy="1740072"/>
          </a:xfrm>
          <a:prstGeom prst="rightArrow">
            <a:avLst>
              <a:gd name="adj1" fmla="val 50000"/>
              <a:gd name="adj2" fmla="val 53373"/>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p>
        </p:txBody>
      </p:sp>
      <p:sp>
        <p:nvSpPr>
          <p:cNvPr id="38" name="TextBox 37"/>
          <p:cNvSpPr txBox="1"/>
          <p:nvPr/>
        </p:nvSpPr>
        <p:spPr>
          <a:xfrm>
            <a:off x="445975" y="4077186"/>
            <a:ext cx="4671279" cy="584775"/>
          </a:xfrm>
          <a:prstGeom prst="rect">
            <a:avLst/>
          </a:prstGeom>
          <a:noFill/>
        </p:spPr>
        <p:txBody>
          <a:bodyPr wrap="none" rtlCol="0">
            <a:spAutoFit/>
          </a:bodyPr>
          <a:lstStyle/>
          <a:p>
            <a:r>
              <a:rPr lang="en-US" sz="3200" dirty="0"/>
              <a:t>Grayscale image: </a:t>
            </a:r>
            <a:r>
              <a:rPr lang="en-US" sz="3200" i="1" dirty="0"/>
              <a:t>L</a:t>
            </a:r>
            <a:r>
              <a:rPr lang="en-US" sz="3200" dirty="0"/>
              <a:t> channel</a:t>
            </a:r>
          </a:p>
        </p:txBody>
      </p:sp>
      <p:sp>
        <p:nvSpPr>
          <p:cNvPr id="39" name="TextBox 38"/>
          <p:cNvSpPr txBox="1"/>
          <p:nvPr/>
        </p:nvSpPr>
        <p:spPr>
          <a:xfrm>
            <a:off x="6711614" y="4077186"/>
            <a:ext cx="5337167" cy="584775"/>
          </a:xfrm>
          <a:prstGeom prst="rect">
            <a:avLst/>
          </a:prstGeom>
          <a:noFill/>
        </p:spPr>
        <p:txBody>
          <a:bodyPr wrap="none" rtlCol="0">
            <a:spAutoFit/>
          </a:bodyPr>
          <a:lstStyle/>
          <a:p>
            <a:r>
              <a:rPr lang="en-US" sz="3200" dirty="0"/>
              <a:t>Color information: </a:t>
            </a:r>
            <a:r>
              <a:rPr lang="en-US" sz="3200" i="1" dirty="0"/>
              <a:t>ab</a:t>
            </a:r>
            <a:r>
              <a:rPr lang="en-US" sz="3200" dirty="0"/>
              <a:t> channels</a:t>
            </a:r>
          </a:p>
        </p:txBody>
      </p:sp>
      <p:pic>
        <p:nvPicPr>
          <p:cNvPr id="44" name="Picture 43"/>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847017" y="1928780"/>
            <a:ext cx="480604" cy="433979"/>
          </a:xfrm>
          <a:prstGeom prst="rect">
            <a:avLst/>
          </a:prstGeom>
        </p:spPr>
      </p:pic>
      <p:grpSp>
        <p:nvGrpSpPr>
          <p:cNvPr id="45" name="Group 44"/>
          <p:cNvGrpSpPr/>
          <p:nvPr/>
        </p:nvGrpSpPr>
        <p:grpSpPr>
          <a:xfrm>
            <a:off x="8074268" y="4584262"/>
            <a:ext cx="2681830" cy="523724"/>
            <a:chOff x="8639851" y="4754611"/>
            <a:chExt cx="1871295" cy="365438"/>
          </a:xfrm>
        </p:grpSpPr>
        <p:pic>
          <p:nvPicPr>
            <p:cNvPr id="46" name="Picture 45"/>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8639851" y="4754611"/>
              <a:ext cx="295487" cy="335418"/>
            </a:xfrm>
            <a:prstGeom prst="rect">
              <a:avLst/>
            </a:prstGeom>
          </p:spPr>
        </p:pic>
        <p:pic>
          <p:nvPicPr>
            <p:cNvPr id="47" name="Picture 46"/>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9001004" y="4809153"/>
              <a:ext cx="1510142" cy="310896"/>
            </a:xfrm>
            <a:prstGeom prst="rect">
              <a:avLst/>
            </a:prstGeom>
          </p:spPr>
        </p:pic>
      </p:grpSp>
      <p:pic>
        <p:nvPicPr>
          <p:cNvPr id="48" name="Picture 47"/>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349437" y="4628041"/>
            <a:ext cx="2937942" cy="421784"/>
          </a:xfrm>
          <a:prstGeom prst="rect">
            <a:avLst/>
          </a:prstGeom>
        </p:spPr>
      </p:pic>
      <p:sp>
        <p:nvSpPr>
          <p:cNvPr id="13" name="Rectangle 12"/>
          <p:cNvSpPr/>
          <p:nvPr/>
        </p:nvSpPr>
        <p:spPr>
          <a:xfrm>
            <a:off x="7817593" y="5186410"/>
            <a:ext cx="1316141" cy="841642"/>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i="1" dirty="0">
                <a:solidFill>
                  <a:schemeClr val="tx1"/>
                </a:solidFill>
              </a:rPr>
              <a:t>ab</a:t>
            </a:r>
            <a:endParaRPr lang="en-US" sz="4000" b="1" i="1" baseline="-25000" dirty="0">
              <a:solidFill>
                <a:schemeClr val="tx1"/>
              </a:solidFill>
            </a:endParaRPr>
          </a:p>
        </p:txBody>
      </p:sp>
      <p:sp>
        <p:nvSpPr>
          <p:cNvPr id="14" name="Rectangle 13"/>
          <p:cNvSpPr/>
          <p:nvPr/>
        </p:nvSpPr>
        <p:spPr>
          <a:xfrm>
            <a:off x="3058266" y="5186410"/>
            <a:ext cx="1316141" cy="841642"/>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i="1" dirty="0">
                <a:solidFill>
                  <a:schemeClr val="tx1"/>
                </a:solidFill>
              </a:rPr>
              <a:t>L</a:t>
            </a:r>
            <a:endParaRPr lang="en-US" sz="4000" b="1" i="1" baseline="-25000" dirty="0">
              <a:solidFill>
                <a:schemeClr val="tx1"/>
              </a:solidFill>
            </a:endParaRPr>
          </a:p>
        </p:txBody>
      </p:sp>
      <p:cxnSp>
        <p:nvCxnSpPr>
          <p:cNvPr id="15" name="Straight Arrow Connector 14"/>
          <p:cNvCxnSpPr/>
          <p:nvPr/>
        </p:nvCxnSpPr>
        <p:spPr>
          <a:xfrm>
            <a:off x="4501012" y="5607231"/>
            <a:ext cx="416295"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7312037" y="5607231"/>
            <a:ext cx="410337"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4998071" y="5337603"/>
            <a:ext cx="2192186" cy="539255"/>
            <a:chOff x="5024635" y="5926595"/>
            <a:chExt cx="2192186" cy="539255"/>
          </a:xfrm>
        </p:grpSpPr>
        <p:sp>
          <p:nvSpPr>
            <p:cNvPr id="18" name="Cube 17"/>
            <p:cNvSpPr/>
            <p:nvPr/>
          </p:nvSpPr>
          <p:spPr>
            <a:xfrm>
              <a:off x="5024635" y="5926595"/>
              <a:ext cx="235665" cy="539255"/>
            </a:xfrm>
            <a:prstGeom prst="cube">
              <a:avLst>
                <a:gd name="adj" fmla="val 6388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19" name="Cube 18"/>
            <p:cNvSpPr>
              <a:spLocks/>
            </p:cNvSpPr>
            <p:nvPr/>
          </p:nvSpPr>
          <p:spPr>
            <a:xfrm>
              <a:off x="5212406" y="6046007"/>
              <a:ext cx="237266" cy="300431"/>
            </a:xfrm>
            <a:prstGeom prst="cube">
              <a:avLst>
                <a:gd name="adj" fmla="val 33339"/>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20" name="Cube 19"/>
            <p:cNvSpPr>
              <a:spLocks/>
            </p:cNvSpPr>
            <p:nvPr/>
          </p:nvSpPr>
          <p:spPr>
            <a:xfrm>
              <a:off x="5686096"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21" name="Cube 20"/>
            <p:cNvSpPr>
              <a:spLocks/>
            </p:cNvSpPr>
            <p:nvPr/>
          </p:nvSpPr>
          <p:spPr>
            <a:xfrm>
              <a:off x="6750332" y="6130880"/>
              <a:ext cx="254140" cy="130685"/>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22" name="Cube 21"/>
            <p:cNvSpPr>
              <a:spLocks/>
            </p:cNvSpPr>
            <p:nvPr/>
          </p:nvSpPr>
          <p:spPr>
            <a:xfrm>
              <a:off x="5419838" y="6130880"/>
              <a:ext cx="257683" cy="130685"/>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23" name="Cube 22"/>
            <p:cNvSpPr>
              <a:spLocks/>
            </p:cNvSpPr>
            <p:nvPr/>
          </p:nvSpPr>
          <p:spPr>
            <a:xfrm>
              <a:off x="5948937"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24" name="Cube 23"/>
            <p:cNvSpPr>
              <a:spLocks/>
            </p:cNvSpPr>
            <p:nvPr/>
          </p:nvSpPr>
          <p:spPr>
            <a:xfrm>
              <a:off x="6211398"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25" name="Cube 24"/>
            <p:cNvSpPr>
              <a:spLocks/>
            </p:cNvSpPr>
            <p:nvPr/>
          </p:nvSpPr>
          <p:spPr>
            <a:xfrm>
              <a:off x="6476883"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27" name="Cube 26"/>
            <p:cNvSpPr/>
            <p:nvPr/>
          </p:nvSpPr>
          <p:spPr>
            <a:xfrm>
              <a:off x="6981156" y="5926595"/>
              <a:ext cx="235665" cy="539255"/>
            </a:xfrm>
            <a:prstGeom prst="cube">
              <a:avLst>
                <a:gd name="adj" fmla="val 6388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grpSp>
      <p:pic>
        <p:nvPicPr>
          <p:cNvPr id="28" name="Picture 27"/>
          <p:cNvPicPr>
            <a:picLocks noChangeAspect="1"/>
          </p:cNvPicPr>
          <p:nvPr/>
        </p:nvPicPr>
        <p:blipFill>
          <a:blip r:embed="rId3"/>
          <a:stretch>
            <a:fillRect/>
          </a:stretch>
        </p:blipFill>
        <p:spPr>
          <a:xfrm>
            <a:off x="258626" y="225530"/>
            <a:ext cx="5120640" cy="3840480"/>
          </a:xfrm>
          <a:prstGeom prst="rect">
            <a:avLst/>
          </a:prstGeom>
        </p:spPr>
      </p:pic>
      <p:pic>
        <p:nvPicPr>
          <p:cNvPr id="29" name="Picture 28"/>
          <p:cNvPicPr>
            <a:picLocks noChangeAspect="1"/>
          </p:cNvPicPr>
          <p:nvPr/>
        </p:nvPicPr>
        <p:blipFill>
          <a:blip r:embed="rId4">
            <a:alphaModFix amt="50000"/>
          </a:blip>
          <a:stretch>
            <a:fillRect/>
          </a:stretch>
        </p:blipFill>
        <p:spPr>
          <a:xfrm>
            <a:off x="6866132" y="225530"/>
            <a:ext cx="5103796" cy="3840480"/>
          </a:xfrm>
          <a:prstGeom prst="rect">
            <a:avLst/>
          </a:prstGeom>
        </p:spPr>
      </p:pic>
      <p:sp>
        <p:nvSpPr>
          <p:cNvPr id="30" name="Rectangle 29"/>
          <p:cNvSpPr/>
          <p:nvPr/>
        </p:nvSpPr>
        <p:spPr>
          <a:xfrm>
            <a:off x="3631477" y="6934301"/>
            <a:ext cx="8346331" cy="400110"/>
          </a:xfrm>
          <a:prstGeom prst="rect">
            <a:avLst/>
          </a:prstGeom>
        </p:spPr>
        <p:txBody>
          <a:bodyPr wrap="square">
            <a:spAutoFit/>
          </a:bodyPr>
          <a:lstStyle/>
          <a:p>
            <a:pPr algn="ctr"/>
            <a:r>
              <a:rPr lang="en-US" sz="2000" dirty="0"/>
              <a:t>Charpiat et al. ECCV 2008, Deshpande et al. ICCV 2015, Cheng et al. ICCV 2015.</a:t>
            </a:r>
          </a:p>
        </p:txBody>
      </p:sp>
      <p:sp>
        <p:nvSpPr>
          <p:cNvPr id="34" name="TextBox 33"/>
          <p:cNvSpPr txBox="1"/>
          <p:nvPr/>
        </p:nvSpPr>
        <p:spPr>
          <a:xfrm>
            <a:off x="209016" y="6939148"/>
            <a:ext cx="3422462" cy="400110"/>
          </a:xfrm>
          <a:prstGeom prst="rect">
            <a:avLst/>
          </a:prstGeom>
          <a:noFill/>
        </p:spPr>
        <p:txBody>
          <a:bodyPr wrap="square" rtlCol="0">
            <a:spAutoFit/>
          </a:bodyPr>
          <a:lstStyle/>
          <a:p>
            <a:pPr algn="ctr"/>
            <a:r>
              <a:rPr lang="en-US" sz="2000" b="1" dirty="0"/>
              <a:t>Hand-engineered Pipelines</a:t>
            </a:r>
          </a:p>
        </p:txBody>
      </p:sp>
      <p:sp>
        <p:nvSpPr>
          <p:cNvPr id="37" name="Rectangle 36"/>
          <p:cNvSpPr/>
          <p:nvPr/>
        </p:nvSpPr>
        <p:spPr>
          <a:xfrm>
            <a:off x="0" y="6251997"/>
            <a:ext cx="12192000" cy="523220"/>
          </a:xfrm>
          <a:prstGeom prst="rect">
            <a:avLst/>
          </a:prstGeom>
        </p:spPr>
        <p:txBody>
          <a:bodyPr wrap="square">
            <a:spAutoFit/>
          </a:bodyPr>
          <a:lstStyle/>
          <a:p>
            <a:pPr algn="ctr"/>
            <a:r>
              <a:rPr lang="en-US" sz="2800" dirty="0" err="1"/>
              <a:t>Iizuka</a:t>
            </a:r>
            <a:r>
              <a:rPr lang="en-US" sz="2800" dirty="0"/>
              <a:t> et al. SIGGRAPH 2016, Larsson et al. ECCV 2016, Zhang et al. ECCV 2016.</a:t>
            </a:r>
          </a:p>
        </p:txBody>
      </p:sp>
    </p:spTree>
    <p:extLst>
      <p:ext uri="{BB962C8B-B14F-4D97-AF65-F5344CB8AC3E}">
        <p14:creationId xmlns:p14="http://schemas.microsoft.com/office/powerpoint/2010/main" val="699365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500"/>
                                        <p:tgtEl>
                                          <p:spTgt spid="4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
                                        </p:tgtEl>
                                        <p:attrNameLst>
                                          <p:attrName>style.visibility</p:attrName>
                                        </p:attrNameLst>
                                      </p:cBhvr>
                                      <p:to>
                                        <p:strVal val="visible"/>
                                      </p:to>
                                    </p:set>
                                    <p:animEffect transition="in" filter="fade">
                                      <p:cBhvr>
                                        <p:cTn id="10" dur="500"/>
                                        <p:tgtEl>
                                          <p:spTgt spid="39"/>
                                        </p:tgtEl>
                                      </p:cBhvr>
                                    </p:animEffect>
                                  </p:childTnLst>
                                </p:cTn>
                              </p:par>
                              <p:par>
                                <p:cTn id="11" presetID="10" presetClass="entr" presetSubtype="0" fill="hold"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grpId="1"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500"/>
                                        <p:tgtEl>
                                          <p:spTgt spid="36"/>
                                        </p:tgtEl>
                                      </p:cBhvr>
                                    </p:animEffect>
                                  </p:childTnLst>
                                </p:cTn>
                              </p:par>
                              <p:par>
                                <p:cTn id="25" presetID="10" presetClass="entr" presetSubtype="0"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par>
                                <p:cTn id="28" presetID="10" presetClass="entr" presetSubtype="0" fill="hold" nodeType="with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par>
                                <p:cTn id="31" presetID="10" presetClass="entr" presetSubtype="0" fill="hold"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500"/>
                                        <p:tgtEl>
                                          <p:spTgt spid="16"/>
                                        </p:tgtEl>
                                      </p:cBhvr>
                                    </p:animEffect>
                                  </p:childTnLst>
                                </p:cTn>
                              </p:par>
                              <p:par>
                                <p:cTn id="34" presetID="10" presetClass="entr" presetSubtype="0" fill="hold" nodeType="withEffect">
                                  <p:stCondLst>
                                    <p:cond delay="0"/>
                                  </p:stCondLst>
                                  <p:childTnLst>
                                    <p:set>
                                      <p:cBhvr>
                                        <p:cTn id="35" dur="1" fill="hold">
                                          <p:stCondLst>
                                            <p:cond delay="0"/>
                                          </p:stCondLst>
                                        </p:cTn>
                                        <p:tgtEl>
                                          <p:spTgt spid="44"/>
                                        </p:tgtEl>
                                        <p:attrNameLst>
                                          <p:attrName>style.visibility</p:attrName>
                                        </p:attrNameLst>
                                      </p:cBhvr>
                                      <p:to>
                                        <p:strVal val="visible"/>
                                      </p:to>
                                    </p:set>
                                    <p:animEffect transition="in" filter="fade">
                                      <p:cBhvr>
                                        <p:cTn id="36" dur="500"/>
                                        <p:tgtEl>
                                          <p:spTgt spid="4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500"/>
                                        <p:tgtEl>
                                          <p:spTgt spid="29"/>
                                        </p:tgtEl>
                                      </p:cBhvr>
                                    </p:animEffect>
                                  </p:childTnLst>
                                </p:cTn>
                              </p:par>
                              <p:par>
                                <p:cTn id="42" presetID="10" presetClass="exit" presetSubtype="0" fill="hold" nodeType="withEffect">
                                  <p:stCondLst>
                                    <p:cond delay="0"/>
                                  </p:stCondLst>
                                  <p:childTnLst>
                                    <p:animEffect transition="out" filter="fade">
                                      <p:cBhvr>
                                        <p:cTn id="43" dur="2000"/>
                                        <p:tgtEl>
                                          <p:spTgt spid="35"/>
                                        </p:tgtEl>
                                      </p:cBhvr>
                                    </p:animEffect>
                                    <p:set>
                                      <p:cBhvr>
                                        <p:cTn id="44" dur="1" fill="hold">
                                          <p:stCondLst>
                                            <p:cond delay="1999"/>
                                          </p:stCondLst>
                                        </p:cTn>
                                        <p:tgtEl>
                                          <p:spTgt spid="35"/>
                                        </p:tgtEl>
                                        <p:attrNameLst>
                                          <p:attrName>style.visibility</p:attrName>
                                        </p:attrNameLst>
                                      </p:cBhvr>
                                      <p:to>
                                        <p:strVal val="hidden"/>
                                      </p:to>
                                    </p:set>
                                  </p:childTnLst>
                                </p:cTn>
                              </p:par>
                              <p:par>
                                <p:cTn id="45" presetID="42" presetClass="path" presetSubtype="0" accel="50000" decel="50000" fill="hold" nodeType="withEffect">
                                  <p:stCondLst>
                                    <p:cond delay="0"/>
                                  </p:stCondLst>
                                  <p:childTnLst>
                                    <p:animMotion origin="layout" path="M 2.77556E-17 -7.40741E-7 L 0.54232 -0.00139 " pathEditMode="relative" rAng="0" ptsTypes="AA">
                                      <p:cBhvr>
                                        <p:cTn id="46" dur="2000" fill="hold"/>
                                        <p:tgtEl>
                                          <p:spTgt spid="26"/>
                                        </p:tgtEl>
                                        <p:attrNameLst>
                                          <p:attrName>ppt_x</p:attrName>
                                          <p:attrName>ppt_y</p:attrName>
                                        </p:attrNameLst>
                                      </p:cBhvr>
                                      <p:rCtr x="27109" y="-69"/>
                                    </p:animMotion>
                                  </p:childTnLst>
                                </p:cTn>
                              </p:par>
                              <p:par>
                                <p:cTn id="47" presetID="10" presetClass="exit" presetSubtype="0" fill="hold" grpId="1" nodeType="withEffect">
                                  <p:stCondLst>
                                    <p:cond delay="0"/>
                                  </p:stCondLst>
                                  <p:childTnLst>
                                    <p:animEffect transition="out" filter="fade">
                                      <p:cBhvr>
                                        <p:cTn id="48" dur="500"/>
                                        <p:tgtEl>
                                          <p:spTgt spid="39"/>
                                        </p:tgtEl>
                                      </p:cBhvr>
                                    </p:animEffect>
                                    <p:set>
                                      <p:cBhvr>
                                        <p:cTn id="49" dur="1" fill="hold">
                                          <p:stCondLst>
                                            <p:cond delay="499"/>
                                          </p:stCondLst>
                                        </p:cTn>
                                        <p:tgtEl>
                                          <p:spTgt spid="39"/>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45"/>
                                        </p:tgtEl>
                                      </p:cBhvr>
                                    </p:animEffect>
                                    <p:set>
                                      <p:cBhvr>
                                        <p:cTn id="52" dur="1" fill="hold">
                                          <p:stCondLst>
                                            <p:cond delay="499"/>
                                          </p:stCondLst>
                                        </p:cTn>
                                        <p:tgtEl>
                                          <p:spTgt spid="4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9" grpId="0"/>
      <p:bldP spid="39" grpId="1"/>
      <p:bldP spid="13" grpId="1" animBg="1"/>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p:cNvPicPr>
          <p:nvPr/>
        </p:nvPicPr>
        <p:blipFill>
          <a:blip r:embed="rId3"/>
          <a:stretch>
            <a:fillRect/>
          </a:stretch>
        </p:blipFill>
        <p:spPr>
          <a:xfrm>
            <a:off x="258626" y="225533"/>
            <a:ext cx="5120640" cy="3840480"/>
          </a:xfrm>
          <a:prstGeom prst="rect">
            <a:avLst/>
          </a:prstGeom>
        </p:spPr>
      </p:pic>
      <p:pic>
        <p:nvPicPr>
          <p:cNvPr id="35" name="Picture 34"/>
          <p:cNvPicPr>
            <a:picLocks noChangeAspect="1"/>
          </p:cNvPicPr>
          <p:nvPr/>
        </p:nvPicPr>
        <p:blipFill>
          <a:blip r:embed="rId4"/>
          <a:stretch>
            <a:fillRect/>
          </a:stretch>
        </p:blipFill>
        <p:spPr>
          <a:xfrm>
            <a:off x="6879729" y="225533"/>
            <a:ext cx="5102353" cy="3840480"/>
          </a:xfrm>
          <a:prstGeom prst="rect">
            <a:avLst/>
          </a:prstGeom>
          <a:ln>
            <a:noFill/>
          </a:ln>
        </p:spPr>
      </p:pic>
      <p:sp>
        <p:nvSpPr>
          <p:cNvPr id="42" name="Right Arrow 41"/>
          <p:cNvSpPr/>
          <p:nvPr/>
        </p:nvSpPr>
        <p:spPr>
          <a:xfrm>
            <a:off x="5544406" y="1295481"/>
            <a:ext cx="1222528" cy="1740072"/>
          </a:xfrm>
          <a:prstGeom prst="rightArrow">
            <a:avLst>
              <a:gd name="adj1" fmla="val 50000"/>
              <a:gd name="adj2" fmla="val 53373"/>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p>
        </p:txBody>
      </p:sp>
      <p:pic>
        <p:nvPicPr>
          <p:cNvPr id="43" name="Picture 4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847017" y="1928783"/>
            <a:ext cx="480604" cy="433979"/>
          </a:xfrm>
          <a:prstGeom prst="rect">
            <a:avLst/>
          </a:prstGeom>
        </p:spPr>
      </p:pic>
      <p:grpSp>
        <p:nvGrpSpPr>
          <p:cNvPr id="19" name="Group 18"/>
          <p:cNvGrpSpPr/>
          <p:nvPr/>
        </p:nvGrpSpPr>
        <p:grpSpPr>
          <a:xfrm>
            <a:off x="7770643" y="4077189"/>
            <a:ext cx="3320524" cy="1083399"/>
            <a:chOff x="7770643" y="4378266"/>
            <a:chExt cx="3320524" cy="1083399"/>
          </a:xfrm>
        </p:grpSpPr>
        <p:sp>
          <p:nvSpPr>
            <p:cNvPr id="37" name="TextBox 36"/>
            <p:cNvSpPr txBox="1"/>
            <p:nvPr/>
          </p:nvSpPr>
          <p:spPr>
            <a:xfrm>
              <a:off x="7770643" y="4378266"/>
              <a:ext cx="3320524" cy="584775"/>
            </a:xfrm>
            <a:prstGeom prst="rect">
              <a:avLst/>
            </a:prstGeom>
            <a:noFill/>
          </p:spPr>
          <p:txBody>
            <a:bodyPr wrap="none" rtlCol="0">
              <a:spAutoFit/>
            </a:bodyPr>
            <a:lstStyle/>
            <a:p>
              <a:r>
                <a:rPr lang="en-US" sz="3200" dirty="0"/>
                <a:t>Concatenate (</a:t>
              </a:r>
              <a:r>
                <a:rPr lang="en-US" sz="3200" dirty="0" err="1"/>
                <a:t>L,ab</a:t>
              </a:r>
              <a:r>
                <a:rPr lang="en-US" sz="3200" dirty="0"/>
                <a:t>)</a:t>
              </a:r>
            </a:p>
          </p:txBody>
        </p:sp>
        <p:grpSp>
          <p:nvGrpSpPr>
            <p:cNvPr id="5" name="Group 4"/>
            <p:cNvGrpSpPr/>
            <p:nvPr/>
          </p:nvGrpSpPr>
          <p:grpSpPr>
            <a:xfrm>
              <a:off x="8792798" y="4856052"/>
              <a:ext cx="1276214" cy="605613"/>
              <a:chOff x="6624465" y="4845955"/>
              <a:chExt cx="1276214" cy="605613"/>
            </a:xfrm>
          </p:grpSpPr>
          <p:pic>
            <p:nvPicPr>
              <p:cNvPr id="3" name="Picture 2"/>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6624465" y="4858147"/>
                <a:ext cx="1276214" cy="593421"/>
              </a:xfrm>
              <a:prstGeom prst="rect">
                <a:avLst/>
              </a:prstGeom>
            </p:spPr>
          </p:pic>
          <p:pic>
            <p:nvPicPr>
              <p:cNvPr id="59" name="Picture 58"/>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6756876" y="4957055"/>
                <a:ext cx="416173" cy="375895"/>
              </a:xfrm>
              <a:prstGeom prst="rect">
                <a:avLst/>
              </a:prstGeom>
            </p:spPr>
          </p:pic>
          <p:pic>
            <p:nvPicPr>
              <p:cNvPr id="39" name="Picture 38"/>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7305459" y="4845955"/>
                <a:ext cx="423475" cy="480701"/>
              </a:xfrm>
              <a:prstGeom prst="rect">
                <a:avLst/>
              </a:prstGeom>
            </p:spPr>
          </p:pic>
          <p:sp>
            <p:nvSpPr>
              <p:cNvPr id="4" name="Rectangle 3"/>
              <p:cNvSpPr/>
              <p:nvPr/>
            </p:nvSpPr>
            <p:spPr>
              <a:xfrm>
                <a:off x="6766934" y="4845955"/>
                <a:ext cx="406115" cy="111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9" name="TextBox 28"/>
          <p:cNvSpPr txBox="1"/>
          <p:nvPr/>
        </p:nvSpPr>
        <p:spPr>
          <a:xfrm>
            <a:off x="445975" y="4077189"/>
            <a:ext cx="4671279" cy="584775"/>
          </a:xfrm>
          <a:prstGeom prst="rect">
            <a:avLst/>
          </a:prstGeom>
          <a:noFill/>
        </p:spPr>
        <p:txBody>
          <a:bodyPr wrap="none" rtlCol="0">
            <a:spAutoFit/>
          </a:bodyPr>
          <a:lstStyle/>
          <a:p>
            <a:r>
              <a:rPr lang="en-US" sz="3200" dirty="0"/>
              <a:t>Grayscale image: </a:t>
            </a:r>
            <a:r>
              <a:rPr lang="en-US" sz="3200" i="1" dirty="0"/>
              <a:t>L</a:t>
            </a:r>
            <a:r>
              <a:rPr lang="en-US" sz="3200" dirty="0"/>
              <a:t> channel</a:t>
            </a:r>
          </a:p>
        </p:txBody>
      </p:sp>
      <p:pic>
        <p:nvPicPr>
          <p:cNvPr id="30" name="Picture 29"/>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1349437" y="4628044"/>
            <a:ext cx="2937942" cy="421784"/>
          </a:xfrm>
          <a:prstGeom prst="rect">
            <a:avLst/>
          </a:prstGeom>
        </p:spPr>
      </p:pic>
      <p:sp>
        <p:nvSpPr>
          <p:cNvPr id="91" name="Rectangle 90"/>
          <p:cNvSpPr/>
          <p:nvPr/>
        </p:nvSpPr>
        <p:spPr>
          <a:xfrm>
            <a:off x="7817593" y="5186410"/>
            <a:ext cx="1316141" cy="841642"/>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i="1" dirty="0">
                <a:solidFill>
                  <a:schemeClr val="tx1"/>
                </a:solidFill>
              </a:rPr>
              <a:t>ab</a:t>
            </a:r>
            <a:endParaRPr lang="en-US" sz="4000" b="1" i="1" baseline="-25000" dirty="0">
              <a:solidFill>
                <a:schemeClr val="tx1"/>
              </a:solidFill>
            </a:endParaRPr>
          </a:p>
        </p:txBody>
      </p:sp>
      <p:sp>
        <p:nvSpPr>
          <p:cNvPr id="92" name="Rectangle 91"/>
          <p:cNvSpPr/>
          <p:nvPr/>
        </p:nvSpPr>
        <p:spPr>
          <a:xfrm>
            <a:off x="3058266" y="5186410"/>
            <a:ext cx="1316141" cy="841642"/>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i="1" dirty="0">
                <a:solidFill>
                  <a:schemeClr val="tx1"/>
                </a:solidFill>
              </a:rPr>
              <a:t>L</a:t>
            </a:r>
            <a:endParaRPr lang="en-US" sz="4000" b="1" i="1" baseline="-25000" dirty="0">
              <a:solidFill>
                <a:schemeClr val="tx1"/>
              </a:solidFill>
            </a:endParaRPr>
          </a:p>
        </p:txBody>
      </p:sp>
      <p:cxnSp>
        <p:nvCxnSpPr>
          <p:cNvPr id="93" name="Straight Arrow Connector 92"/>
          <p:cNvCxnSpPr/>
          <p:nvPr/>
        </p:nvCxnSpPr>
        <p:spPr>
          <a:xfrm>
            <a:off x="4501012" y="5607231"/>
            <a:ext cx="416295"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p:cNvCxnSpPr/>
          <p:nvPr/>
        </p:nvCxnSpPr>
        <p:spPr>
          <a:xfrm>
            <a:off x="7312037" y="5607231"/>
            <a:ext cx="410337"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95" name="Group 94"/>
          <p:cNvGrpSpPr/>
          <p:nvPr/>
        </p:nvGrpSpPr>
        <p:grpSpPr>
          <a:xfrm>
            <a:off x="4998071" y="5337603"/>
            <a:ext cx="2192186" cy="539255"/>
            <a:chOff x="5024635" y="5926595"/>
            <a:chExt cx="2192186" cy="539255"/>
          </a:xfrm>
        </p:grpSpPr>
        <p:sp>
          <p:nvSpPr>
            <p:cNvPr id="96" name="Cube 95"/>
            <p:cNvSpPr/>
            <p:nvPr/>
          </p:nvSpPr>
          <p:spPr>
            <a:xfrm>
              <a:off x="5024635" y="5926595"/>
              <a:ext cx="235665" cy="539255"/>
            </a:xfrm>
            <a:prstGeom prst="cube">
              <a:avLst>
                <a:gd name="adj" fmla="val 6388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97" name="Cube 96"/>
            <p:cNvSpPr>
              <a:spLocks/>
            </p:cNvSpPr>
            <p:nvPr/>
          </p:nvSpPr>
          <p:spPr>
            <a:xfrm>
              <a:off x="5212406" y="6046007"/>
              <a:ext cx="237266" cy="300431"/>
            </a:xfrm>
            <a:prstGeom prst="cube">
              <a:avLst>
                <a:gd name="adj" fmla="val 33339"/>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98" name="Cube 97"/>
            <p:cNvSpPr>
              <a:spLocks/>
            </p:cNvSpPr>
            <p:nvPr/>
          </p:nvSpPr>
          <p:spPr>
            <a:xfrm>
              <a:off x="5686096"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99" name="Cube 98"/>
            <p:cNvSpPr>
              <a:spLocks/>
            </p:cNvSpPr>
            <p:nvPr/>
          </p:nvSpPr>
          <p:spPr>
            <a:xfrm>
              <a:off x="6750332" y="6130880"/>
              <a:ext cx="254140" cy="130685"/>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100" name="Cube 99"/>
            <p:cNvSpPr>
              <a:spLocks/>
            </p:cNvSpPr>
            <p:nvPr/>
          </p:nvSpPr>
          <p:spPr>
            <a:xfrm>
              <a:off x="5419838" y="6130880"/>
              <a:ext cx="257683" cy="130685"/>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101" name="Cube 100"/>
            <p:cNvSpPr>
              <a:spLocks/>
            </p:cNvSpPr>
            <p:nvPr/>
          </p:nvSpPr>
          <p:spPr>
            <a:xfrm>
              <a:off x="5948937"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102" name="Cube 101"/>
            <p:cNvSpPr>
              <a:spLocks/>
            </p:cNvSpPr>
            <p:nvPr/>
          </p:nvSpPr>
          <p:spPr>
            <a:xfrm>
              <a:off x="6211398"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103" name="Cube 102"/>
            <p:cNvSpPr>
              <a:spLocks/>
            </p:cNvSpPr>
            <p:nvPr/>
          </p:nvSpPr>
          <p:spPr>
            <a:xfrm>
              <a:off x="6476883" y="6164401"/>
              <a:ext cx="249141" cy="63642"/>
            </a:xfrm>
            <a:prstGeom prst="cube">
              <a:avLst>
                <a:gd name="adj" fmla="val 2705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sp>
          <p:nvSpPr>
            <p:cNvPr id="104" name="Cube 103"/>
            <p:cNvSpPr/>
            <p:nvPr/>
          </p:nvSpPr>
          <p:spPr>
            <a:xfrm>
              <a:off x="6981156" y="5926595"/>
              <a:ext cx="235665" cy="539255"/>
            </a:xfrm>
            <a:prstGeom prst="cube">
              <a:avLst>
                <a:gd name="adj" fmla="val 63882"/>
              </a:avLst>
            </a:prstGeom>
            <a:solidFill>
              <a:schemeClr val="bg2"/>
            </a:solidFill>
            <a:ln>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b="1">
                <a:latin typeface="+mj-lt"/>
              </a:endParaRPr>
            </a:p>
          </p:txBody>
        </p:sp>
      </p:grpSp>
      <p:sp>
        <p:nvSpPr>
          <p:cNvPr id="105" name="Rectangle 104"/>
          <p:cNvSpPr/>
          <p:nvPr/>
        </p:nvSpPr>
        <p:spPr>
          <a:xfrm>
            <a:off x="0" y="6251997"/>
            <a:ext cx="12192000" cy="523220"/>
          </a:xfrm>
          <a:prstGeom prst="rect">
            <a:avLst/>
          </a:prstGeom>
        </p:spPr>
        <p:txBody>
          <a:bodyPr wrap="square">
            <a:spAutoFit/>
          </a:bodyPr>
          <a:lstStyle/>
          <a:p>
            <a:pPr algn="ctr"/>
            <a:r>
              <a:rPr lang="en-US" sz="2800" dirty="0" err="1"/>
              <a:t>Iizuka</a:t>
            </a:r>
            <a:r>
              <a:rPr lang="en-US" sz="2800" dirty="0"/>
              <a:t> et al. SIGGRAPH 2016, Larsson et al. ECCV 2016, Zhang et al. ECCV 2016.</a:t>
            </a:r>
          </a:p>
        </p:txBody>
      </p:sp>
    </p:spTree>
    <p:extLst>
      <p:ext uri="{BB962C8B-B14F-4D97-AF65-F5344CB8AC3E}">
        <p14:creationId xmlns:p14="http://schemas.microsoft.com/office/powerpoint/2010/main" val="1349050022"/>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806388" y="211792"/>
            <a:ext cx="8579223" cy="6434416"/>
          </a:xfrm>
          <a:prstGeom prst="rect">
            <a:avLst/>
          </a:prstGeom>
          <a:ln>
            <a:solidFill>
              <a:schemeClr val="tx1"/>
            </a:solidFill>
          </a:ln>
        </p:spPr>
      </p:pic>
      <p:sp>
        <p:nvSpPr>
          <p:cNvPr id="6" name="Title 1"/>
          <p:cNvSpPr>
            <a:spLocks noGrp="1"/>
          </p:cNvSpPr>
          <p:nvPr>
            <p:ph type="title"/>
          </p:nvPr>
        </p:nvSpPr>
        <p:spPr>
          <a:xfrm>
            <a:off x="5532120" y="6141720"/>
            <a:ext cx="4853491" cy="504488"/>
          </a:xfrm>
        </p:spPr>
        <p:txBody>
          <a:bodyPr>
            <a:noAutofit/>
          </a:bodyPr>
          <a:lstStyle/>
          <a:p>
            <a:pPr algn="r"/>
            <a:r>
              <a:rPr lang="en-US" sz="2400" b="1" dirty="0">
                <a:solidFill>
                  <a:schemeClr val="bg1"/>
                </a:solidFill>
              </a:rPr>
              <a:t>Ansel Adams, Yosemite Valley Bridge</a:t>
            </a:r>
          </a:p>
        </p:txBody>
      </p:sp>
    </p:spTree>
    <p:extLst>
      <p:ext uri="{BB962C8B-B14F-4D97-AF65-F5344CB8AC3E}">
        <p14:creationId xmlns:p14="http://schemas.microsoft.com/office/powerpoint/2010/main" val="1847794964"/>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806388" y="211792"/>
            <a:ext cx="8579223" cy="6434422"/>
          </a:xfrm>
          <a:prstGeom prst="rect">
            <a:avLst/>
          </a:prstGeom>
          <a:ln>
            <a:solidFill>
              <a:schemeClr val="tx1"/>
            </a:solidFill>
          </a:ln>
        </p:spPr>
      </p:pic>
      <p:sp>
        <p:nvSpPr>
          <p:cNvPr id="6" name="Title 1"/>
          <p:cNvSpPr txBox="1">
            <a:spLocks/>
          </p:cNvSpPr>
          <p:nvPr/>
        </p:nvSpPr>
        <p:spPr>
          <a:xfrm>
            <a:off x="3779520" y="6141726"/>
            <a:ext cx="6606091" cy="50448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2400" b="1" dirty="0">
                <a:solidFill>
                  <a:schemeClr val="bg1"/>
                </a:solidFill>
              </a:rPr>
              <a:t>Ansel Adams, Yosemite Valley Bridge</a:t>
            </a:r>
          </a:p>
        </p:txBody>
      </p:sp>
    </p:spTree>
    <p:extLst>
      <p:ext uri="{BB962C8B-B14F-4D97-AF65-F5344CB8AC3E}">
        <p14:creationId xmlns:p14="http://schemas.microsoft.com/office/powerpoint/2010/main" val="1088004322"/>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29100" y="1085849"/>
            <a:ext cx="11819500" cy="5514976"/>
            <a:chOff x="314325" y="1343024"/>
            <a:chExt cx="10472198" cy="4886325"/>
          </a:xfrm>
        </p:grpSpPr>
        <p:pic>
          <p:nvPicPr>
            <p:cNvPr id="5" name="Picture 4"/>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a:stretch/>
          </p:blipFill>
          <p:spPr>
            <a:xfrm>
              <a:off x="314325" y="1343024"/>
              <a:ext cx="6596841" cy="4886325"/>
            </a:xfrm>
            <a:prstGeom prst="rect">
              <a:avLst/>
            </a:prstGeom>
          </p:spPr>
        </p:pic>
        <p:pic>
          <p:nvPicPr>
            <p:cNvPr id="2" name="Picture 1"/>
            <p:cNvPicPr>
              <a:picLocks noChangeAspect="1"/>
            </p:cNvPicPr>
            <p:nvPr/>
          </p:nvPicPr>
          <p:blipFill>
            <a:blip r:embed="rId5">
              <a:extLst>
                <a:ext uri="{BEBA8EAE-BF5A-486C-A8C5-ECC9F3942E4B}">
                  <a14:imgProps xmlns:a14="http://schemas.microsoft.com/office/drawing/2010/main">
                    <a14:imgLayer r:embed="rId6">
                      <a14:imgEffect>
                        <a14:saturation sat="0"/>
                      </a14:imgEffect>
                    </a14:imgLayer>
                  </a14:imgProps>
                </a:ext>
              </a:extLst>
            </a:blip>
            <a:stretch>
              <a:fillRect/>
            </a:stretch>
          </p:blipFill>
          <p:spPr>
            <a:xfrm>
              <a:off x="7121779" y="1343024"/>
              <a:ext cx="3664744" cy="4886325"/>
            </a:xfrm>
            <a:prstGeom prst="rect">
              <a:avLst/>
            </a:prstGeom>
          </p:spPr>
        </p:pic>
      </p:grpSp>
      <p:sp>
        <p:nvSpPr>
          <p:cNvPr id="7" name="Title 1"/>
          <p:cNvSpPr>
            <a:spLocks noGrp="1"/>
          </p:cNvSpPr>
          <p:nvPr>
            <p:ph type="title"/>
          </p:nvPr>
        </p:nvSpPr>
        <p:spPr>
          <a:xfrm>
            <a:off x="560832" y="0"/>
            <a:ext cx="9954768" cy="1085849"/>
          </a:xfrm>
        </p:spPr>
        <p:txBody>
          <a:bodyPr/>
          <a:lstStyle/>
          <a:p>
            <a:r>
              <a:rPr lang="en-US"/>
              <a:t>Failure Cases</a:t>
            </a:r>
          </a:p>
        </p:txBody>
      </p:sp>
    </p:spTree>
    <p:extLst>
      <p:ext uri="{BB962C8B-B14F-4D97-AF65-F5344CB8AC3E}">
        <p14:creationId xmlns:p14="http://schemas.microsoft.com/office/powerpoint/2010/main" val="498272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29100" y="1085849"/>
            <a:ext cx="11819500" cy="5514976"/>
            <a:chOff x="314325" y="1343024"/>
            <a:chExt cx="10472198" cy="4886325"/>
          </a:xfrm>
        </p:grpSpPr>
        <p:pic>
          <p:nvPicPr>
            <p:cNvPr id="5" name="Picture 4"/>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314325" y="1343024"/>
              <a:ext cx="6596841" cy="4886325"/>
            </a:xfrm>
            <a:prstGeom prst="rect">
              <a:avLst/>
            </a:prstGeom>
          </p:spPr>
        </p:pic>
        <p:pic>
          <p:nvPicPr>
            <p:cNvPr id="2" name="Picture 1"/>
            <p:cNvPicPr>
              <a:picLocks noChangeAspect="1"/>
            </p:cNvPicPr>
            <p:nvPr/>
          </p:nvPicPr>
          <p:blipFill>
            <a:blip r:embed="rId4"/>
            <a:stretch>
              <a:fillRect/>
            </a:stretch>
          </p:blipFill>
          <p:spPr>
            <a:xfrm>
              <a:off x="7121779" y="1343024"/>
              <a:ext cx="3664744" cy="4886325"/>
            </a:xfrm>
            <a:prstGeom prst="rect">
              <a:avLst/>
            </a:prstGeom>
          </p:spPr>
        </p:pic>
      </p:grpSp>
      <p:sp>
        <p:nvSpPr>
          <p:cNvPr id="7" name="Title 1"/>
          <p:cNvSpPr>
            <a:spLocks noGrp="1"/>
          </p:cNvSpPr>
          <p:nvPr>
            <p:ph type="title"/>
          </p:nvPr>
        </p:nvSpPr>
        <p:spPr>
          <a:xfrm>
            <a:off x="560832" y="0"/>
            <a:ext cx="9954768" cy="1085849"/>
          </a:xfrm>
        </p:spPr>
        <p:txBody>
          <a:bodyPr/>
          <a:lstStyle/>
          <a:p>
            <a:r>
              <a:rPr lang="en-US"/>
              <a:t>Failure Cases</a:t>
            </a:r>
          </a:p>
        </p:txBody>
      </p:sp>
      <p:sp>
        <p:nvSpPr>
          <p:cNvPr id="6" name="Rectangle 5"/>
          <p:cNvSpPr/>
          <p:nvPr/>
        </p:nvSpPr>
        <p:spPr>
          <a:xfrm>
            <a:off x="2520188" y="5567681"/>
            <a:ext cx="7151624" cy="69087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rgbClr val="C00000"/>
                </a:solidFill>
              </a:rPr>
              <a:t>– Method can </a:t>
            </a:r>
            <a:r>
              <a:rPr lang="en-US" sz="4000" b="1">
                <a:solidFill>
                  <a:srgbClr val="C00000"/>
                </a:solidFill>
              </a:rPr>
              <a:t>make mistakes</a:t>
            </a:r>
            <a:endParaRPr lang="en-US" sz="4000" b="1" dirty="0">
              <a:solidFill>
                <a:srgbClr val="C00000"/>
              </a:solidFill>
            </a:endParaRPr>
          </a:p>
        </p:txBody>
      </p:sp>
    </p:spTree>
    <p:extLst>
      <p:ext uri="{BB962C8B-B14F-4D97-AF65-F5344CB8AC3E}">
        <p14:creationId xmlns:p14="http://schemas.microsoft.com/office/powerpoint/2010/main" val="1134864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3727887" y="6267603"/>
            <a:ext cx="4742339" cy="5142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200" b="1" dirty="0">
                <a:solidFill>
                  <a:schemeClr val="bg1"/>
                </a:solidFill>
              </a:rPr>
              <a:t>Dorothea Lange, Migrant Mother, 1936.</a:t>
            </a:r>
          </a:p>
        </p:txBody>
      </p:sp>
      <p:sp>
        <p:nvSpPr>
          <p:cNvPr id="3" name="Rectangle 2"/>
          <p:cNvSpPr/>
          <p:nvPr/>
        </p:nvSpPr>
        <p:spPr>
          <a:xfrm>
            <a:off x="8645250" y="5197792"/>
            <a:ext cx="3463729" cy="1477328"/>
          </a:xfrm>
          <a:prstGeom prst="rect">
            <a:avLst/>
          </a:prstGeom>
        </p:spPr>
        <p:txBody>
          <a:bodyPr wrap="square">
            <a:spAutoFit/>
          </a:bodyPr>
          <a:lstStyle/>
          <a:p>
            <a:r>
              <a:rPr lang="en-US" sz="2400" b="1" dirty="0">
                <a:latin typeface="Calibri" charset="0"/>
                <a:ea typeface="Calibri" charset="0"/>
                <a:cs typeface="Calibri" charset="0"/>
              </a:rPr>
              <a:t>Migrant Mother</a:t>
            </a:r>
          </a:p>
          <a:p>
            <a:r>
              <a:rPr lang="en-US" sz="2400" b="1" dirty="0">
                <a:latin typeface="Calibri" charset="0"/>
                <a:ea typeface="Calibri" charset="0"/>
                <a:cs typeface="Calibri" charset="0"/>
              </a:rPr>
              <a:t>Dorothea Lange, 1936.</a:t>
            </a:r>
          </a:p>
          <a:p>
            <a:r>
              <a:rPr lang="en-US" sz="1400" dirty="0">
                <a:latin typeface="Calibri" charset="0"/>
                <a:ea typeface="Calibri" charset="0"/>
                <a:cs typeface="Calibri" charset="0"/>
              </a:rPr>
              <a:t>Library of Congress, Prints &amp; Photographs Division, FSA/OWI Collection, reproduction number: LC-USF34-9058-C</a:t>
            </a:r>
          </a:p>
        </p:txBody>
      </p:sp>
      <p:pic>
        <p:nvPicPr>
          <p:cNvPr id="6" name="Picture 5"/>
          <p:cNvPicPr>
            <a:picLocks noChangeAspect="1"/>
          </p:cNvPicPr>
          <p:nvPr/>
        </p:nvPicPr>
        <p:blipFill>
          <a:blip r:embed="rId3"/>
          <a:stretch>
            <a:fillRect/>
          </a:stretch>
        </p:blipFill>
        <p:spPr>
          <a:xfrm>
            <a:off x="3549852" y="182880"/>
            <a:ext cx="5095398" cy="6492240"/>
          </a:xfrm>
          <a:prstGeom prst="rect">
            <a:avLst/>
          </a:prstGeom>
          <a:ln>
            <a:solidFill>
              <a:schemeClr val="tx1"/>
            </a:solidFill>
          </a:ln>
        </p:spPr>
      </p:pic>
      <p:sp>
        <p:nvSpPr>
          <p:cNvPr id="8" name="Oval 7"/>
          <p:cNvSpPr/>
          <p:nvPr/>
        </p:nvSpPr>
        <p:spPr>
          <a:xfrm>
            <a:off x="4527232" y="3429000"/>
            <a:ext cx="745808" cy="745808"/>
          </a:xfrm>
          <a:prstGeom prst="ellipse">
            <a:avLst/>
          </a:prstGeom>
          <a:noFill/>
          <a:ln w="76200">
            <a:solidFill>
              <a:srgbClr val="C0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C00000"/>
                </a:solidFill>
              </a:rPr>
              <a:t>?</a:t>
            </a:r>
          </a:p>
        </p:txBody>
      </p:sp>
      <p:grpSp>
        <p:nvGrpSpPr>
          <p:cNvPr id="14" name="Group 13"/>
          <p:cNvGrpSpPr/>
          <p:nvPr/>
        </p:nvGrpSpPr>
        <p:grpSpPr>
          <a:xfrm>
            <a:off x="3665638" y="3269202"/>
            <a:ext cx="4778636" cy="2891714"/>
            <a:chOff x="3665638" y="3269202"/>
            <a:chExt cx="4778636" cy="2891714"/>
          </a:xfrm>
        </p:grpSpPr>
        <p:sp>
          <p:nvSpPr>
            <p:cNvPr id="9" name="Oval 8"/>
            <p:cNvSpPr/>
            <p:nvPr/>
          </p:nvSpPr>
          <p:spPr>
            <a:xfrm>
              <a:off x="3665638" y="3926840"/>
              <a:ext cx="745808" cy="745808"/>
            </a:xfrm>
            <a:prstGeom prst="ellipse">
              <a:avLst/>
            </a:prstGeom>
            <a:noFill/>
            <a:ln w="76200">
              <a:solidFill>
                <a:srgbClr val="C0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C00000"/>
                  </a:solidFill>
                </a:rPr>
                <a:t>?</a:t>
              </a:r>
            </a:p>
          </p:txBody>
        </p:sp>
        <p:sp>
          <p:nvSpPr>
            <p:cNvPr id="10" name="Oval 9"/>
            <p:cNvSpPr/>
            <p:nvPr/>
          </p:nvSpPr>
          <p:spPr>
            <a:xfrm>
              <a:off x="6959145" y="5415108"/>
              <a:ext cx="745808" cy="745808"/>
            </a:xfrm>
            <a:prstGeom prst="ellipse">
              <a:avLst/>
            </a:prstGeom>
            <a:noFill/>
            <a:ln w="76200">
              <a:solidFill>
                <a:srgbClr val="C0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C00000"/>
                  </a:solidFill>
                </a:rPr>
                <a:t>?</a:t>
              </a:r>
            </a:p>
          </p:txBody>
        </p:sp>
        <p:sp>
          <p:nvSpPr>
            <p:cNvPr id="11" name="Oval 10"/>
            <p:cNvSpPr/>
            <p:nvPr/>
          </p:nvSpPr>
          <p:spPr>
            <a:xfrm>
              <a:off x="7698466" y="3269202"/>
              <a:ext cx="745808" cy="745808"/>
            </a:xfrm>
            <a:prstGeom prst="ellipse">
              <a:avLst/>
            </a:prstGeom>
            <a:noFill/>
            <a:ln w="76200">
              <a:solidFill>
                <a:srgbClr val="C0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C00000"/>
                  </a:solidFill>
                </a:rPr>
                <a:t>?</a:t>
              </a:r>
            </a:p>
          </p:txBody>
        </p:sp>
      </p:grpSp>
      <p:grpSp>
        <p:nvGrpSpPr>
          <p:cNvPr id="5" name="Group 4"/>
          <p:cNvGrpSpPr/>
          <p:nvPr/>
        </p:nvGrpSpPr>
        <p:grpSpPr>
          <a:xfrm>
            <a:off x="5273040" y="1883568"/>
            <a:ext cx="1491616" cy="3938112"/>
            <a:chOff x="5273040" y="1883568"/>
            <a:chExt cx="1491616" cy="3938112"/>
          </a:xfrm>
        </p:grpSpPr>
        <p:sp>
          <p:nvSpPr>
            <p:cNvPr id="4" name="Oval 3"/>
            <p:cNvSpPr/>
            <p:nvPr/>
          </p:nvSpPr>
          <p:spPr>
            <a:xfrm>
              <a:off x="5273040" y="5075872"/>
              <a:ext cx="745808" cy="745808"/>
            </a:xfrm>
            <a:prstGeom prst="ellipse">
              <a:avLst/>
            </a:prstGeom>
            <a:noFill/>
            <a:ln w="76200">
              <a:solidFill>
                <a:srgbClr val="0070C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6018848" y="1883568"/>
              <a:ext cx="745808" cy="745808"/>
            </a:xfrm>
            <a:prstGeom prst="ellipse">
              <a:avLst/>
            </a:prstGeom>
            <a:noFill/>
            <a:ln w="76200">
              <a:solidFill>
                <a:srgbClr val="0070C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604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376689" y="1499857"/>
            <a:ext cx="2757055" cy="4105655"/>
            <a:chOff x="417979" y="1170433"/>
            <a:chExt cx="2642613" cy="3935234"/>
          </a:xfrm>
        </p:grpSpPr>
        <p:sp>
          <p:nvSpPr>
            <p:cNvPr id="5" name="TextBox 4"/>
            <p:cNvSpPr txBox="1"/>
            <p:nvPr/>
          </p:nvSpPr>
          <p:spPr>
            <a:xfrm>
              <a:off x="551046" y="4644002"/>
              <a:ext cx="2376477" cy="461665"/>
            </a:xfrm>
            <a:prstGeom prst="rect">
              <a:avLst/>
            </a:prstGeom>
            <a:noFill/>
          </p:spPr>
          <p:txBody>
            <a:bodyPr wrap="square" rtlCol="0">
              <a:spAutoFit/>
            </a:bodyPr>
            <a:lstStyle/>
            <a:p>
              <a:pPr algn="ctr"/>
              <a:r>
                <a:rPr lang="en-US" sz="2400" dirty="0"/>
                <a:t>Grayscale Input</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7979" y="1170433"/>
              <a:ext cx="2642613" cy="3416060"/>
            </a:xfrm>
            <a:prstGeom prst="rect">
              <a:avLst/>
            </a:prstGeom>
            <a:ln>
              <a:solidFill>
                <a:schemeClr val="tx1"/>
              </a:solidFill>
            </a:ln>
            <a:effectLst>
              <a:outerShdw blurRad="50800" dist="38100" dir="2700000" algn="tl" rotWithShape="0">
                <a:prstClr val="black">
                  <a:alpha val="40000"/>
                </a:prstClr>
              </a:outerShdw>
            </a:effectLst>
          </p:spPr>
        </p:pic>
      </p:grpSp>
      <p:grpSp>
        <p:nvGrpSpPr>
          <p:cNvPr id="4" name="Group 3"/>
          <p:cNvGrpSpPr/>
          <p:nvPr/>
        </p:nvGrpSpPr>
        <p:grpSpPr>
          <a:xfrm>
            <a:off x="6171237" y="1499857"/>
            <a:ext cx="2757055" cy="4490981"/>
            <a:chOff x="6241752" y="1828801"/>
            <a:chExt cx="2642613" cy="4304566"/>
          </a:xfrm>
        </p:grpSpPr>
        <p:sp>
          <p:nvSpPr>
            <p:cNvPr id="10" name="Rectangle 9"/>
            <p:cNvSpPr/>
            <p:nvPr/>
          </p:nvSpPr>
          <p:spPr>
            <a:xfrm>
              <a:off x="6549672" y="5302370"/>
              <a:ext cx="2026773" cy="830997"/>
            </a:xfrm>
            <a:prstGeom prst="rect">
              <a:avLst/>
            </a:prstGeom>
          </p:spPr>
          <p:txBody>
            <a:bodyPr wrap="square">
              <a:spAutoFit/>
            </a:bodyPr>
            <a:lstStyle/>
            <a:p>
              <a:pPr algn="ctr"/>
              <a:r>
                <a:rPr lang="en-US" sz="2400" dirty="0"/>
                <a:t>Larsson </a:t>
              </a:r>
              <a:r>
                <a:rPr lang="en-US" sz="2400" i="1" dirty="0"/>
                <a:t>et al.</a:t>
              </a:r>
            </a:p>
            <a:p>
              <a:pPr algn="ctr"/>
              <a:r>
                <a:rPr lang="en-US" sz="2400" dirty="0"/>
                <a:t>ECCV 2016.</a:t>
              </a:r>
            </a:p>
          </p:txBody>
        </p:sp>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1752" y="1828801"/>
              <a:ext cx="2642613" cy="3416060"/>
            </a:xfrm>
            <a:prstGeom prst="rect">
              <a:avLst/>
            </a:prstGeom>
            <a:ln>
              <a:solidFill>
                <a:schemeClr val="tx1"/>
              </a:solidFill>
            </a:ln>
            <a:effectLst>
              <a:outerShdw blurRad="50800" dist="38100" dir="2700000" algn="tl" rotWithShape="0">
                <a:prstClr val="black">
                  <a:alpha val="40000"/>
                </a:prstClr>
              </a:outerShdw>
            </a:effectLst>
          </p:spPr>
        </p:pic>
      </p:grpSp>
      <p:grpSp>
        <p:nvGrpSpPr>
          <p:cNvPr id="3" name="Group 2"/>
          <p:cNvGrpSpPr/>
          <p:nvPr/>
        </p:nvGrpSpPr>
        <p:grpSpPr>
          <a:xfrm>
            <a:off x="9064713" y="1499857"/>
            <a:ext cx="2848527" cy="4490981"/>
            <a:chOff x="3286027" y="1828801"/>
            <a:chExt cx="2730288" cy="4304566"/>
          </a:xfrm>
        </p:grpSpPr>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29866" y="1828801"/>
              <a:ext cx="2642613" cy="3416060"/>
            </a:xfrm>
            <a:prstGeom prst="rect">
              <a:avLst/>
            </a:prstGeom>
            <a:ln>
              <a:solidFill>
                <a:schemeClr val="tx1"/>
              </a:solidFill>
            </a:ln>
            <a:effectLst>
              <a:outerShdw blurRad="50800" dist="38100" dir="2700000" algn="tl" rotWithShape="0">
                <a:prstClr val="black">
                  <a:alpha val="40000"/>
                </a:prstClr>
              </a:outerShdw>
            </a:effectLst>
          </p:spPr>
        </p:pic>
        <p:sp>
          <p:nvSpPr>
            <p:cNvPr id="13" name="TextBox 12"/>
            <p:cNvSpPr txBox="1"/>
            <p:nvPr/>
          </p:nvSpPr>
          <p:spPr>
            <a:xfrm>
              <a:off x="3286027" y="5302370"/>
              <a:ext cx="2730288" cy="830997"/>
            </a:xfrm>
            <a:prstGeom prst="rect">
              <a:avLst/>
            </a:prstGeom>
            <a:noFill/>
          </p:spPr>
          <p:txBody>
            <a:bodyPr wrap="square" rtlCol="0">
              <a:spAutoFit/>
            </a:bodyPr>
            <a:lstStyle/>
            <a:p>
              <a:pPr algn="ctr"/>
              <a:r>
                <a:rPr lang="en-US" sz="2400" dirty="0"/>
                <a:t>Iizuka </a:t>
              </a:r>
              <a:r>
                <a:rPr lang="en-US" sz="2400" i="1" dirty="0"/>
                <a:t>et al.</a:t>
              </a:r>
            </a:p>
            <a:p>
              <a:pPr algn="ctr"/>
              <a:r>
                <a:rPr lang="en-US" sz="2400" dirty="0"/>
                <a:t>SIGGRAPH 2016.</a:t>
              </a:r>
            </a:p>
          </p:txBody>
        </p:sp>
      </p:grpSp>
      <p:grpSp>
        <p:nvGrpSpPr>
          <p:cNvPr id="6" name="Group 5"/>
          <p:cNvGrpSpPr/>
          <p:nvPr/>
        </p:nvGrpSpPr>
        <p:grpSpPr>
          <a:xfrm>
            <a:off x="3273963" y="1499857"/>
            <a:ext cx="2757055" cy="4490981"/>
            <a:chOff x="9153639" y="1828801"/>
            <a:chExt cx="2642613" cy="4304566"/>
          </a:xfrm>
        </p:grpSpPr>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3639" y="1828801"/>
              <a:ext cx="2642613" cy="3416060"/>
            </a:xfrm>
            <a:prstGeom prst="rect">
              <a:avLst/>
            </a:prstGeom>
            <a:ln>
              <a:solidFill>
                <a:schemeClr val="tx1"/>
              </a:solidFill>
            </a:ln>
            <a:effectLst>
              <a:outerShdw blurRad="50800" dist="38100" dir="2700000" algn="tl" rotWithShape="0">
                <a:prstClr val="black">
                  <a:alpha val="40000"/>
                </a:prstClr>
              </a:outerShdw>
            </a:effectLst>
          </p:spPr>
        </p:pic>
        <p:sp>
          <p:nvSpPr>
            <p:cNvPr id="15" name="TextBox 14"/>
            <p:cNvSpPr txBox="1"/>
            <p:nvPr/>
          </p:nvSpPr>
          <p:spPr>
            <a:xfrm>
              <a:off x="9153640" y="5302370"/>
              <a:ext cx="2642612" cy="830997"/>
            </a:xfrm>
            <a:prstGeom prst="rect">
              <a:avLst/>
            </a:prstGeom>
            <a:noFill/>
          </p:spPr>
          <p:txBody>
            <a:bodyPr wrap="square" rtlCol="0">
              <a:spAutoFit/>
            </a:bodyPr>
            <a:lstStyle/>
            <a:p>
              <a:pPr algn="ctr"/>
              <a:r>
                <a:rPr lang="en-US" sz="2400" dirty="0"/>
                <a:t>Zhang, Isola, Efros.</a:t>
              </a:r>
            </a:p>
            <a:p>
              <a:pPr algn="ctr"/>
              <a:r>
                <a:rPr lang="en-US" sz="2400" dirty="0"/>
                <a:t>ECCV 2016.</a:t>
              </a:r>
            </a:p>
          </p:txBody>
        </p:sp>
      </p:grpSp>
      <p:sp>
        <p:nvSpPr>
          <p:cNvPr id="16" name="TextBox 15"/>
          <p:cNvSpPr txBox="1"/>
          <p:nvPr/>
        </p:nvSpPr>
        <p:spPr>
          <a:xfrm>
            <a:off x="529087" y="337068"/>
            <a:ext cx="11133827" cy="830997"/>
          </a:xfrm>
          <a:prstGeom prst="rect">
            <a:avLst/>
          </a:prstGeom>
          <a:noFill/>
        </p:spPr>
        <p:txBody>
          <a:bodyPr wrap="square" rtlCol="0">
            <a:spAutoFit/>
          </a:bodyPr>
          <a:lstStyle/>
          <a:p>
            <a:pPr algn="ctr"/>
            <a:r>
              <a:rPr lang="en-US" sz="4800" dirty="0">
                <a:latin typeface="+mj-lt"/>
              </a:rPr>
              <a:t>Automatic Results with Deep Networks</a:t>
            </a:r>
          </a:p>
        </p:txBody>
      </p:sp>
      <p:sp>
        <p:nvSpPr>
          <p:cNvPr id="23" name="Rectangle 22"/>
          <p:cNvSpPr/>
          <p:nvPr/>
        </p:nvSpPr>
        <p:spPr>
          <a:xfrm>
            <a:off x="376689" y="6159154"/>
            <a:ext cx="8451379" cy="677108"/>
          </a:xfrm>
          <a:prstGeom prst="rect">
            <a:avLst/>
          </a:prstGeom>
        </p:spPr>
        <p:txBody>
          <a:bodyPr wrap="square">
            <a:spAutoFit/>
          </a:bodyPr>
          <a:lstStyle/>
          <a:p>
            <a:r>
              <a:rPr lang="en-US" sz="2400" b="1">
                <a:latin typeface="Calibri" charset="0"/>
                <a:ea typeface="Calibri" charset="0"/>
                <a:cs typeface="Calibri" charset="0"/>
              </a:rPr>
              <a:t>Migrant Mother. </a:t>
            </a:r>
            <a:r>
              <a:rPr lang="en-US" sz="2400" b="1" dirty="0">
                <a:latin typeface="Calibri" charset="0"/>
                <a:ea typeface="Calibri" charset="0"/>
                <a:cs typeface="Calibri" charset="0"/>
              </a:rPr>
              <a:t>Dorothea Lange, 1936.</a:t>
            </a:r>
          </a:p>
          <a:p>
            <a:r>
              <a:rPr lang="en-US" sz="1400" dirty="0">
                <a:latin typeface="Calibri" charset="0"/>
                <a:ea typeface="Calibri" charset="0"/>
                <a:cs typeface="Calibri" charset="0"/>
              </a:rPr>
              <a:t>Library of Congress, Prints &amp; Photographs Division, FSA/OWI Collection, reproduction number: LC-USF34-9058-C</a:t>
            </a:r>
          </a:p>
        </p:txBody>
      </p:sp>
    </p:spTree>
    <p:extLst>
      <p:ext uri="{BB962C8B-B14F-4D97-AF65-F5344CB8AC3E}">
        <p14:creationId xmlns:p14="http://schemas.microsoft.com/office/powerpoint/2010/main" val="8196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3549852" y="182880"/>
            <a:ext cx="5092295" cy="6492240"/>
          </a:xfrm>
          <a:prstGeom prst="rect">
            <a:avLst/>
          </a:prstGeom>
          <a:ln>
            <a:solidFill>
              <a:schemeClr val="tx1"/>
            </a:solidFill>
          </a:ln>
        </p:spPr>
      </p:pic>
      <p:sp>
        <p:nvSpPr>
          <p:cNvPr id="8" name="Rectangle 7"/>
          <p:cNvSpPr/>
          <p:nvPr/>
        </p:nvSpPr>
        <p:spPr>
          <a:xfrm>
            <a:off x="8645250" y="5197792"/>
            <a:ext cx="3463729" cy="1477328"/>
          </a:xfrm>
          <a:prstGeom prst="rect">
            <a:avLst/>
          </a:prstGeom>
        </p:spPr>
        <p:txBody>
          <a:bodyPr wrap="square">
            <a:spAutoFit/>
          </a:bodyPr>
          <a:lstStyle/>
          <a:p>
            <a:r>
              <a:rPr lang="en-US" sz="2400" b="1" dirty="0">
                <a:latin typeface="Calibri" charset="0"/>
                <a:ea typeface="Calibri" charset="0"/>
                <a:cs typeface="Calibri" charset="0"/>
              </a:rPr>
              <a:t>Dorothea Lange</a:t>
            </a:r>
          </a:p>
          <a:p>
            <a:r>
              <a:rPr lang="en-US" sz="2400" b="1" dirty="0">
                <a:latin typeface="Calibri" charset="0"/>
                <a:ea typeface="Calibri" charset="0"/>
                <a:cs typeface="Calibri" charset="0"/>
              </a:rPr>
              <a:t>Migrant Mother, 1936.</a:t>
            </a:r>
          </a:p>
          <a:p>
            <a:r>
              <a:rPr lang="en-US" sz="1400" dirty="0">
                <a:latin typeface="Calibri" charset="0"/>
                <a:ea typeface="Calibri" charset="0"/>
                <a:cs typeface="Calibri" charset="0"/>
              </a:rPr>
              <a:t>Library of Congress, Prints &amp; Photographs Division, FSA/OWI Collection, reproduction number: LC-USF34-9058-C</a:t>
            </a:r>
          </a:p>
        </p:txBody>
      </p:sp>
    </p:spTree>
    <p:extLst>
      <p:ext uri="{BB962C8B-B14F-4D97-AF65-F5344CB8AC3E}">
        <p14:creationId xmlns:p14="http://schemas.microsoft.com/office/powerpoint/2010/main" val="1249564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549852" y="182880"/>
            <a:ext cx="5092295" cy="6492240"/>
          </a:xfrm>
          <a:prstGeom prst="rect">
            <a:avLst/>
          </a:prstGeom>
          <a:ln>
            <a:solidFill>
              <a:schemeClr val="tx1"/>
            </a:solidFill>
          </a:ln>
        </p:spPr>
      </p:pic>
      <p:sp>
        <p:nvSpPr>
          <p:cNvPr id="5" name="Rectangle 4"/>
          <p:cNvSpPr/>
          <p:nvPr/>
        </p:nvSpPr>
        <p:spPr>
          <a:xfrm>
            <a:off x="8645250" y="5197792"/>
            <a:ext cx="3463729" cy="1477328"/>
          </a:xfrm>
          <a:prstGeom prst="rect">
            <a:avLst/>
          </a:prstGeom>
        </p:spPr>
        <p:txBody>
          <a:bodyPr wrap="square">
            <a:spAutoFit/>
          </a:bodyPr>
          <a:lstStyle/>
          <a:p>
            <a:r>
              <a:rPr lang="en-US" sz="2400" b="1" dirty="0">
                <a:latin typeface="Calibri" charset="0"/>
                <a:ea typeface="Calibri" charset="0"/>
                <a:cs typeface="Calibri" charset="0"/>
              </a:rPr>
              <a:t>Dorothea Lange</a:t>
            </a:r>
          </a:p>
          <a:p>
            <a:r>
              <a:rPr lang="en-US" sz="2400" b="1" dirty="0">
                <a:latin typeface="Calibri" charset="0"/>
                <a:ea typeface="Calibri" charset="0"/>
                <a:cs typeface="Calibri" charset="0"/>
              </a:rPr>
              <a:t>Migrant Mother, 1936.</a:t>
            </a:r>
          </a:p>
          <a:p>
            <a:r>
              <a:rPr lang="en-US" sz="1400" dirty="0">
                <a:latin typeface="Calibri" charset="0"/>
                <a:ea typeface="Calibri" charset="0"/>
                <a:cs typeface="Calibri" charset="0"/>
              </a:rPr>
              <a:t>Library of Congress, Prints &amp; Photographs Division, FSA/OWI Collection, reproduction number: LC-USF34-9058-C</a:t>
            </a:r>
          </a:p>
        </p:txBody>
      </p:sp>
    </p:spTree>
    <p:extLst>
      <p:ext uri="{BB962C8B-B14F-4D97-AF65-F5344CB8AC3E}">
        <p14:creationId xmlns:p14="http://schemas.microsoft.com/office/powerpoint/2010/main" val="1182589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549852" y="182880"/>
            <a:ext cx="5092295" cy="6492240"/>
          </a:xfrm>
          <a:prstGeom prst="rect">
            <a:avLst/>
          </a:prstGeom>
          <a:ln>
            <a:solidFill>
              <a:schemeClr val="tx1"/>
            </a:solidFill>
          </a:ln>
        </p:spPr>
      </p:pic>
      <p:sp>
        <p:nvSpPr>
          <p:cNvPr id="5" name="Rectangle 4"/>
          <p:cNvSpPr/>
          <p:nvPr/>
        </p:nvSpPr>
        <p:spPr>
          <a:xfrm>
            <a:off x="8645250" y="5197792"/>
            <a:ext cx="3463729" cy="1477328"/>
          </a:xfrm>
          <a:prstGeom prst="rect">
            <a:avLst/>
          </a:prstGeom>
        </p:spPr>
        <p:txBody>
          <a:bodyPr wrap="square">
            <a:spAutoFit/>
          </a:bodyPr>
          <a:lstStyle/>
          <a:p>
            <a:r>
              <a:rPr lang="en-US" sz="2400" b="1" dirty="0">
                <a:latin typeface="Calibri" charset="0"/>
                <a:ea typeface="Calibri" charset="0"/>
                <a:cs typeface="Calibri" charset="0"/>
              </a:rPr>
              <a:t>Dorothea Lange</a:t>
            </a:r>
          </a:p>
          <a:p>
            <a:r>
              <a:rPr lang="en-US" sz="2400" b="1" dirty="0">
                <a:latin typeface="Calibri" charset="0"/>
                <a:ea typeface="Calibri" charset="0"/>
                <a:cs typeface="Calibri" charset="0"/>
              </a:rPr>
              <a:t>Migrant Mother, 1936.</a:t>
            </a:r>
          </a:p>
          <a:p>
            <a:r>
              <a:rPr lang="en-US" sz="1400" dirty="0">
                <a:latin typeface="Calibri" charset="0"/>
                <a:ea typeface="Calibri" charset="0"/>
                <a:cs typeface="Calibri" charset="0"/>
              </a:rPr>
              <a:t>Library of Congress, Prints &amp; Photographs Division, FSA/OWI Collection, reproduction number: LC-USF34-9058-C</a:t>
            </a:r>
          </a:p>
        </p:txBody>
      </p:sp>
    </p:spTree>
    <p:extLst>
      <p:ext uri="{BB962C8B-B14F-4D97-AF65-F5344CB8AC3E}">
        <p14:creationId xmlns:p14="http://schemas.microsoft.com/office/powerpoint/2010/main" val="816321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295591" y="3502868"/>
            <a:ext cx="11612667" cy="3264907"/>
          </a:xfrm>
          <a:prstGeom prst="rect">
            <a:avLst/>
          </a:prstGeom>
          <a:solidFill>
            <a:schemeClr val="accent1">
              <a:lumMod val="20000"/>
              <a:lumOff val="80000"/>
            </a:schemeClr>
          </a:solidFill>
          <a:ln>
            <a:solidFill>
              <a:schemeClr val="tx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p:cNvCxnSpPr/>
          <p:nvPr/>
        </p:nvCxnSpPr>
        <p:spPr>
          <a:xfrm>
            <a:off x="295591" y="3405965"/>
            <a:ext cx="1161266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rot="16200000">
            <a:off x="-555873" y="1871473"/>
            <a:ext cx="2499235" cy="523220"/>
          </a:xfrm>
          <a:prstGeom prst="rect">
            <a:avLst/>
          </a:prstGeom>
          <a:noFill/>
        </p:spPr>
        <p:txBody>
          <a:bodyPr wrap="square" rtlCol="0">
            <a:spAutoFit/>
          </a:bodyPr>
          <a:lstStyle/>
          <a:p>
            <a:pPr algn="ctr"/>
            <a:r>
              <a:rPr lang="en-US" sz="2800" dirty="0"/>
              <a:t>Global-Based</a:t>
            </a:r>
          </a:p>
        </p:txBody>
      </p:sp>
      <p:pic>
        <p:nvPicPr>
          <p:cNvPr id="11" name="Picture 10"/>
          <p:cNvPicPr>
            <a:picLocks noChangeAspect="1"/>
          </p:cNvPicPr>
          <p:nvPr/>
        </p:nvPicPr>
        <p:blipFill rotWithShape="1">
          <a:blip r:embed="rId3">
            <a:extLst>
              <a:ext uri="{28A0092B-C50C-407E-A947-70E740481C1C}">
                <a14:useLocalDpi xmlns:a14="http://schemas.microsoft.com/office/drawing/2010/main"/>
              </a:ext>
            </a:extLst>
          </a:blip>
          <a:srcRect l="20939" r="1925"/>
          <a:stretch/>
        </p:blipFill>
        <p:spPr>
          <a:xfrm>
            <a:off x="1075172" y="1237629"/>
            <a:ext cx="7249497" cy="1790909"/>
          </a:xfrm>
          <a:prstGeom prst="rect">
            <a:avLst/>
          </a:prstGeom>
        </p:spPr>
      </p:pic>
      <p:sp>
        <p:nvSpPr>
          <p:cNvPr id="47" name="Rectangle 46"/>
          <p:cNvSpPr/>
          <p:nvPr/>
        </p:nvSpPr>
        <p:spPr>
          <a:xfrm>
            <a:off x="8232070" y="853584"/>
            <a:ext cx="3806466" cy="2585323"/>
          </a:xfrm>
          <a:prstGeom prst="rect">
            <a:avLst/>
          </a:prstGeom>
        </p:spPr>
        <p:txBody>
          <a:bodyPr wrap="square">
            <a:spAutoFit/>
          </a:bodyPr>
          <a:lstStyle/>
          <a:p>
            <a:pPr algn="ctr"/>
            <a:r>
              <a:rPr lang="en-US" dirty="0"/>
              <a:t>Hertzmann et al. SIGGRAPH 2001.</a:t>
            </a:r>
          </a:p>
          <a:p>
            <a:pPr algn="ctr"/>
            <a:r>
              <a:rPr lang="en-US" dirty="0"/>
              <a:t>Welsh et al. TOG 2002.</a:t>
            </a:r>
          </a:p>
          <a:p>
            <a:pPr algn="ctr"/>
            <a:r>
              <a:rPr lang="en-US" dirty="0"/>
              <a:t>Irony et al. Eurographics 2005.</a:t>
            </a:r>
          </a:p>
          <a:p>
            <a:pPr algn="ctr"/>
            <a:r>
              <a:rPr lang="en-US" dirty="0"/>
              <a:t>Liu et al. TOG 2008.</a:t>
            </a:r>
          </a:p>
          <a:p>
            <a:pPr algn="ctr"/>
            <a:r>
              <a:rPr lang="en-US" dirty="0"/>
              <a:t>Wang et al. TOG 2010.</a:t>
            </a:r>
          </a:p>
          <a:p>
            <a:pPr algn="ctr"/>
            <a:r>
              <a:rPr lang="en-US" dirty="0"/>
              <a:t>Chia et al. TOG 2011.</a:t>
            </a:r>
          </a:p>
          <a:p>
            <a:pPr algn="ctr"/>
            <a:r>
              <a:rPr lang="en-US" dirty="0"/>
              <a:t>Gupta et al. MM 2012.</a:t>
            </a:r>
          </a:p>
          <a:p>
            <a:pPr algn="ctr"/>
            <a:r>
              <a:rPr lang="en-US" dirty="0"/>
              <a:t>Li et al. CVM 2015.</a:t>
            </a:r>
          </a:p>
          <a:p>
            <a:pPr algn="ctr"/>
            <a:r>
              <a:rPr lang="en-US" dirty="0"/>
              <a:t>Chang et al. TOG 2015.</a:t>
            </a:r>
          </a:p>
        </p:txBody>
      </p:sp>
      <p:sp>
        <p:nvSpPr>
          <p:cNvPr id="34" name="TextBox 33"/>
          <p:cNvSpPr txBox="1"/>
          <p:nvPr/>
        </p:nvSpPr>
        <p:spPr>
          <a:xfrm rot="16200000">
            <a:off x="-396648" y="4828882"/>
            <a:ext cx="2180784" cy="523220"/>
          </a:xfrm>
          <a:prstGeom prst="rect">
            <a:avLst/>
          </a:prstGeom>
          <a:noFill/>
        </p:spPr>
        <p:txBody>
          <a:bodyPr wrap="square" rtlCol="0">
            <a:spAutoFit/>
          </a:bodyPr>
          <a:lstStyle/>
          <a:p>
            <a:pPr algn="ctr"/>
            <a:r>
              <a:rPr lang="en-US" sz="2800" dirty="0"/>
              <a:t>Stroke-Based</a:t>
            </a:r>
          </a:p>
        </p:txBody>
      </p:sp>
      <p:sp>
        <p:nvSpPr>
          <p:cNvPr id="61" name="Rectangle 60"/>
          <p:cNvSpPr/>
          <p:nvPr/>
        </p:nvSpPr>
        <p:spPr>
          <a:xfrm>
            <a:off x="8467122" y="3601245"/>
            <a:ext cx="3336363" cy="3139321"/>
          </a:xfrm>
          <a:prstGeom prst="rect">
            <a:avLst/>
          </a:prstGeom>
        </p:spPr>
        <p:txBody>
          <a:bodyPr wrap="none">
            <a:spAutoFit/>
          </a:bodyPr>
          <a:lstStyle/>
          <a:p>
            <a:pPr algn="ctr"/>
            <a:r>
              <a:rPr lang="en-US" dirty="0"/>
              <a:t>Levin et al. SIGGRAPH 2004.</a:t>
            </a:r>
          </a:p>
          <a:p>
            <a:pPr algn="ctr"/>
            <a:r>
              <a:rPr lang="en-US" dirty="0"/>
              <a:t>Huang et al. MM 2005.</a:t>
            </a:r>
          </a:p>
          <a:p>
            <a:pPr algn="ctr"/>
            <a:r>
              <a:rPr lang="en-US" dirty="0"/>
              <a:t>Qu et al. TOG 2006.</a:t>
            </a:r>
          </a:p>
          <a:p>
            <a:pPr algn="ctr"/>
            <a:r>
              <a:rPr lang="en-US" dirty="0"/>
              <a:t>Luan et al. </a:t>
            </a:r>
            <a:r>
              <a:rPr lang="en-US" dirty="0" err="1"/>
              <a:t>Eurographics</a:t>
            </a:r>
            <a:r>
              <a:rPr lang="en-US" dirty="0"/>
              <a:t> 2007.</a:t>
            </a:r>
          </a:p>
          <a:p>
            <a:pPr algn="ctr"/>
            <a:r>
              <a:rPr lang="en-US" dirty="0"/>
              <a:t>An and Pellacini. SIGGRAPH 2008.</a:t>
            </a:r>
          </a:p>
          <a:p>
            <a:pPr algn="ctr"/>
            <a:r>
              <a:rPr lang="en-US" dirty="0"/>
              <a:t>Li et al. CVM 2008.</a:t>
            </a:r>
          </a:p>
          <a:p>
            <a:pPr algn="ctr"/>
            <a:r>
              <a:rPr lang="en-US" dirty="0"/>
              <a:t>Xu et al. TOG 2009.</a:t>
            </a:r>
          </a:p>
          <a:p>
            <a:pPr algn="ctr"/>
            <a:r>
              <a:rPr lang="en-US" dirty="0"/>
              <a:t>Chen et al. TOG 2012.</a:t>
            </a:r>
          </a:p>
          <a:p>
            <a:pPr algn="ctr"/>
            <a:r>
              <a:rPr lang="en-US" dirty="0"/>
              <a:t>Xu et al. TOG 2013.</a:t>
            </a:r>
          </a:p>
          <a:p>
            <a:pPr algn="ctr"/>
            <a:r>
              <a:rPr lang="en-US" dirty="0"/>
              <a:t>Barron and Poole. ECCV 2016.</a:t>
            </a:r>
          </a:p>
          <a:p>
            <a:pPr algn="ctr"/>
            <a:r>
              <a:rPr lang="en-US" dirty="0"/>
              <a:t>Endo et al. Eurographics 2016.</a:t>
            </a:r>
          </a:p>
        </p:txBody>
      </p:sp>
      <p:grpSp>
        <p:nvGrpSpPr>
          <p:cNvPr id="20" name="Group 19"/>
          <p:cNvGrpSpPr/>
          <p:nvPr/>
        </p:nvGrpSpPr>
        <p:grpSpPr>
          <a:xfrm>
            <a:off x="974558" y="3901350"/>
            <a:ext cx="3344937" cy="2861389"/>
            <a:chOff x="881959" y="3936075"/>
            <a:chExt cx="3344937" cy="2861389"/>
          </a:xfrm>
        </p:grpSpPr>
        <p:sp>
          <p:nvSpPr>
            <p:cNvPr id="55" name="TextBox 54"/>
            <p:cNvSpPr txBox="1"/>
            <p:nvPr/>
          </p:nvSpPr>
          <p:spPr>
            <a:xfrm>
              <a:off x="881959" y="6389094"/>
              <a:ext cx="3344937" cy="408370"/>
            </a:xfrm>
            <a:prstGeom prst="rect">
              <a:avLst/>
            </a:prstGeom>
            <a:noFill/>
          </p:spPr>
          <p:txBody>
            <a:bodyPr wrap="square" rtlCol="0">
              <a:spAutoFit/>
            </a:bodyPr>
            <a:lstStyle/>
            <a:p>
              <a:pPr algn="ctr"/>
              <a:r>
                <a:rPr lang="en-US" sz="1600" dirty="0"/>
                <a:t>Grayscale image + user strokes</a:t>
              </a:r>
            </a:p>
          </p:txBody>
        </p:sp>
        <p:pic>
          <p:nvPicPr>
            <p:cNvPr id="59" name="Picture 2" descr="http://www.cs.huji.ac.il/~yweiss/Colorization/gray/gili_m.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1080" y="3936075"/>
              <a:ext cx="2966696" cy="2456797"/>
            </a:xfrm>
            <a:prstGeom prst="rect">
              <a:avLst/>
            </a:prstGeom>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nvGrpSpPr>
          <p:cNvPr id="21" name="Group 20"/>
          <p:cNvGrpSpPr/>
          <p:nvPr/>
        </p:nvGrpSpPr>
        <p:grpSpPr>
          <a:xfrm>
            <a:off x="5180403" y="3902077"/>
            <a:ext cx="2966698" cy="2860662"/>
            <a:chOff x="5087804" y="3936802"/>
            <a:chExt cx="2966698" cy="2860662"/>
          </a:xfrm>
        </p:grpSpPr>
        <p:sp>
          <p:nvSpPr>
            <p:cNvPr id="56" name="TextBox 55"/>
            <p:cNvSpPr txBox="1"/>
            <p:nvPr/>
          </p:nvSpPr>
          <p:spPr>
            <a:xfrm>
              <a:off x="5087804" y="6389094"/>
              <a:ext cx="2966696" cy="408370"/>
            </a:xfrm>
            <a:prstGeom prst="rect">
              <a:avLst/>
            </a:prstGeom>
            <a:noFill/>
          </p:spPr>
          <p:txBody>
            <a:bodyPr wrap="square" rtlCol="0">
              <a:spAutoFit/>
            </a:bodyPr>
            <a:lstStyle/>
            <a:p>
              <a:pPr algn="ctr"/>
              <a:r>
                <a:rPr lang="en-US" sz="1600" dirty="0"/>
                <a:t>Colorization</a:t>
              </a:r>
            </a:p>
          </p:txBody>
        </p:sp>
        <p:pic>
          <p:nvPicPr>
            <p:cNvPr id="60" name="Picture 59" descr="http://www.cs.huji.ac.il/~yweiss/Colorization/gray/gili_res.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7806" y="3936802"/>
              <a:ext cx="2966696" cy="2456797"/>
            </a:xfrm>
            <a:prstGeom prst="rect">
              <a:avLst/>
            </a:prstGeom>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sp>
        <p:nvSpPr>
          <p:cNvPr id="63" name="Right Arrow 62"/>
          <p:cNvSpPr/>
          <p:nvPr/>
        </p:nvSpPr>
        <p:spPr>
          <a:xfrm>
            <a:off x="4336121" y="4765999"/>
            <a:ext cx="655164" cy="727496"/>
          </a:xfrm>
          <a:prstGeom prst="rightArrow">
            <a:avLst>
              <a:gd name="adj1" fmla="val 50000"/>
              <a:gd name="adj2" fmla="val 55557"/>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p>
        </p:txBody>
      </p:sp>
      <p:sp>
        <p:nvSpPr>
          <p:cNvPr id="65" name="Slide Number Placeholder 2"/>
          <p:cNvSpPr txBox="1">
            <a:spLocks/>
          </p:cNvSpPr>
          <p:nvPr/>
        </p:nvSpPr>
        <p:spPr>
          <a:xfrm>
            <a:off x="14104646" y="608829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2E75BF2-929E-834F-A182-A9FCBAB6687E}" type="slidenum">
              <a:rPr lang="en-US" smtClean="0"/>
              <a:pPr/>
              <a:t>13</a:t>
            </a:fld>
            <a:endParaRPr lang="en-US"/>
          </a:p>
        </p:txBody>
      </p:sp>
      <p:sp>
        <p:nvSpPr>
          <p:cNvPr id="67" name="TextBox 66"/>
          <p:cNvSpPr txBox="1"/>
          <p:nvPr/>
        </p:nvSpPr>
        <p:spPr>
          <a:xfrm>
            <a:off x="1" y="173279"/>
            <a:ext cx="12192000" cy="830997"/>
          </a:xfrm>
          <a:prstGeom prst="rect">
            <a:avLst/>
          </a:prstGeom>
          <a:noFill/>
        </p:spPr>
        <p:txBody>
          <a:bodyPr wrap="square" rtlCol="0">
            <a:spAutoFit/>
          </a:bodyPr>
          <a:lstStyle/>
          <a:p>
            <a:pPr algn="ctr"/>
            <a:r>
              <a:rPr lang="en-US" sz="4800" dirty="0">
                <a:latin typeface="+mj-lt"/>
              </a:rPr>
              <a:t>User-Guided Approaches</a:t>
            </a:r>
          </a:p>
        </p:txBody>
      </p:sp>
    </p:spTree>
    <p:extLst>
      <p:ext uri="{BB962C8B-B14F-4D97-AF65-F5344CB8AC3E}">
        <p14:creationId xmlns:p14="http://schemas.microsoft.com/office/powerpoint/2010/main" val="2648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500"/>
                                        <p:tgtEl>
                                          <p:spTgt spid="3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7"/>
                                        </p:tgtEl>
                                        <p:attrNameLst>
                                          <p:attrName>style.visibility</p:attrName>
                                        </p:attrNameLst>
                                      </p:cBhvr>
                                      <p:to>
                                        <p:strVal val="visible"/>
                                      </p:to>
                                    </p:set>
                                    <p:animEffect transition="in" filter="fade">
                                      <p:cBhvr>
                                        <p:cTn id="15" dur="500"/>
                                        <p:tgtEl>
                                          <p:spTgt spid="4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9"/>
                                        </p:tgtEl>
                                        <p:attrNameLst>
                                          <p:attrName>style.visibility</p:attrName>
                                        </p:attrNameLst>
                                      </p:cBhvr>
                                      <p:to>
                                        <p:strVal val="visible"/>
                                      </p:to>
                                    </p:set>
                                    <p:animEffect transition="in" filter="fade">
                                      <p:cBhvr>
                                        <p:cTn id="20" dur="500"/>
                                        <p:tgtEl>
                                          <p:spTgt spid="39"/>
                                        </p:tgtEl>
                                      </p:cBhvr>
                                    </p:animEffect>
                                  </p:childTnLst>
                                </p:cTn>
                              </p:par>
                            </p:childTnLst>
                          </p:cTn>
                        </p:par>
                        <p:par>
                          <p:cTn id="21" fill="hold">
                            <p:stCondLst>
                              <p:cond delay="500"/>
                            </p:stCondLst>
                            <p:childTnLst>
                              <p:par>
                                <p:cTn id="22" presetID="10" presetClass="entr" presetSubtype="0" fill="hold" grpId="0" nodeType="after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fade">
                                      <p:cBhvr>
                                        <p:cTn id="24" dur="500"/>
                                        <p:tgtEl>
                                          <p:spTgt spid="34"/>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fade">
                                      <p:cBhvr>
                                        <p:cTn id="28" dur="500"/>
                                        <p:tgtEl>
                                          <p:spTgt spid="20"/>
                                        </p:tgtEl>
                                      </p:cBhvr>
                                    </p:animEffect>
                                  </p:childTnLst>
                                </p:cTn>
                              </p:par>
                            </p:childTnLst>
                          </p:cTn>
                        </p:par>
                        <p:par>
                          <p:cTn id="29" fill="hold">
                            <p:stCondLst>
                              <p:cond delay="2000"/>
                            </p:stCondLst>
                            <p:childTnLst>
                              <p:par>
                                <p:cTn id="30" presetID="10" presetClass="entr" presetSubtype="0" fill="hold" grpId="0" nodeType="afterEffect">
                                  <p:stCondLst>
                                    <p:cond delay="0"/>
                                  </p:stCondLst>
                                  <p:childTnLst>
                                    <p:set>
                                      <p:cBhvr>
                                        <p:cTn id="31" dur="1" fill="hold">
                                          <p:stCondLst>
                                            <p:cond delay="0"/>
                                          </p:stCondLst>
                                        </p:cTn>
                                        <p:tgtEl>
                                          <p:spTgt spid="63"/>
                                        </p:tgtEl>
                                        <p:attrNameLst>
                                          <p:attrName>style.visibility</p:attrName>
                                        </p:attrNameLst>
                                      </p:cBhvr>
                                      <p:to>
                                        <p:strVal val="visible"/>
                                      </p:to>
                                    </p:set>
                                    <p:animEffect transition="in" filter="fade">
                                      <p:cBhvr>
                                        <p:cTn id="32" dur="500"/>
                                        <p:tgtEl>
                                          <p:spTgt spid="63"/>
                                        </p:tgtEl>
                                      </p:cBhvr>
                                    </p:animEffect>
                                  </p:childTnLst>
                                </p:cTn>
                              </p:par>
                            </p:childTnLst>
                          </p:cTn>
                        </p:par>
                        <p:par>
                          <p:cTn id="33" fill="hold">
                            <p:stCondLst>
                              <p:cond delay="2500"/>
                            </p:stCondLst>
                            <p:childTnLst>
                              <p:par>
                                <p:cTn id="34" presetID="10" presetClass="entr" presetSubtype="0" fill="hold" nodeType="after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fade">
                                      <p:cBhvr>
                                        <p:cTn id="36" dur="500"/>
                                        <p:tgtEl>
                                          <p:spTgt spid="21"/>
                                        </p:tgtEl>
                                      </p:cBhvr>
                                    </p:animEffect>
                                  </p:childTnLst>
                                </p:cTn>
                              </p:par>
                            </p:childTnLst>
                          </p:cTn>
                        </p:par>
                        <p:par>
                          <p:cTn id="37" fill="hold">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61"/>
                                        </p:tgtEl>
                                        <p:attrNameLst>
                                          <p:attrName>style.visibility</p:attrName>
                                        </p:attrNameLst>
                                      </p:cBhvr>
                                      <p:to>
                                        <p:strVal val="visible"/>
                                      </p:to>
                                    </p:set>
                                    <p:animEffect transition="in" filter="fade">
                                      <p:cBhvr>
                                        <p:cTn id="40" dur="500"/>
                                        <p:tgtEl>
                                          <p:spTgt spid="61"/>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35" grpId="0"/>
      <p:bldP spid="47" grpId="0"/>
      <p:bldP spid="34" grpId="0"/>
      <p:bldP spid="61" grpId="0"/>
      <p:bldP spid="6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1" y="173279"/>
            <a:ext cx="12192000" cy="830997"/>
          </a:xfrm>
          <a:prstGeom prst="rect">
            <a:avLst/>
          </a:prstGeom>
          <a:noFill/>
        </p:spPr>
        <p:txBody>
          <a:bodyPr wrap="square" rtlCol="0">
            <a:spAutoFit/>
          </a:bodyPr>
          <a:lstStyle/>
          <a:p>
            <a:pPr algn="ctr"/>
            <a:r>
              <a:rPr lang="en-US" sz="4800" dirty="0">
                <a:latin typeface="+mj-lt"/>
              </a:rPr>
              <a:t>User-Guided Colorization</a:t>
            </a:r>
          </a:p>
        </p:txBody>
      </p:sp>
      <p:grpSp>
        <p:nvGrpSpPr>
          <p:cNvPr id="7" name="Group 6"/>
          <p:cNvGrpSpPr>
            <a:grpSpLocks noChangeAspect="1"/>
          </p:cNvGrpSpPr>
          <p:nvPr/>
        </p:nvGrpSpPr>
        <p:grpSpPr>
          <a:xfrm>
            <a:off x="675860" y="1058754"/>
            <a:ext cx="4564753" cy="3611524"/>
            <a:chOff x="675860" y="1223346"/>
            <a:chExt cx="4711148" cy="3727348"/>
          </a:xfrm>
        </p:grpSpPr>
        <p:sp>
          <p:nvSpPr>
            <p:cNvPr id="5" name="TextBox 4"/>
            <p:cNvSpPr txBox="1"/>
            <p:nvPr/>
          </p:nvSpPr>
          <p:spPr>
            <a:xfrm>
              <a:off x="675860" y="4447928"/>
              <a:ext cx="4711148" cy="502766"/>
            </a:xfrm>
            <a:prstGeom prst="rect">
              <a:avLst/>
            </a:prstGeom>
            <a:noFill/>
          </p:spPr>
          <p:txBody>
            <a:bodyPr wrap="square" rtlCol="0">
              <a:spAutoFit/>
            </a:bodyPr>
            <a:lstStyle/>
            <a:p>
              <a:pPr algn="ctr"/>
              <a:r>
                <a:rPr lang="en-US" sz="2667" dirty="0"/>
                <a:t>Grayscale image + user strokes</a:t>
              </a:r>
            </a:p>
          </p:txBody>
        </p:sp>
        <p:pic>
          <p:nvPicPr>
            <p:cNvPr id="1026" name="Picture 2" descr="http://www.cs.huji.ac.il/~yweiss/Colorization/gray/gili_m.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846" y="1223346"/>
              <a:ext cx="3900989" cy="3230507"/>
            </a:xfrm>
            <a:prstGeom prst="rect">
              <a:avLst/>
            </a:prstGeom>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nvGrpSpPr>
          <p:cNvPr id="8" name="Group 7"/>
          <p:cNvGrpSpPr/>
          <p:nvPr/>
        </p:nvGrpSpPr>
        <p:grpSpPr>
          <a:xfrm>
            <a:off x="7414730" y="1058754"/>
            <a:ext cx="3779769" cy="3611524"/>
            <a:chOff x="7414730" y="1223346"/>
            <a:chExt cx="3900989" cy="3727348"/>
          </a:xfrm>
        </p:grpSpPr>
        <p:sp>
          <p:nvSpPr>
            <p:cNvPr id="15" name="TextBox 14"/>
            <p:cNvSpPr txBox="1"/>
            <p:nvPr/>
          </p:nvSpPr>
          <p:spPr>
            <a:xfrm>
              <a:off x="7414730" y="4447928"/>
              <a:ext cx="3900989" cy="502766"/>
            </a:xfrm>
            <a:prstGeom prst="rect">
              <a:avLst/>
            </a:prstGeom>
            <a:noFill/>
          </p:spPr>
          <p:txBody>
            <a:bodyPr wrap="square" rtlCol="0">
              <a:spAutoFit/>
            </a:bodyPr>
            <a:lstStyle/>
            <a:p>
              <a:pPr algn="ctr"/>
              <a:r>
                <a:rPr lang="en-US" sz="2667"/>
                <a:t>Output Colorization</a:t>
              </a:r>
              <a:endParaRPr lang="en-US" sz="2667" dirty="0"/>
            </a:p>
          </p:txBody>
        </p:sp>
        <p:pic>
          <p:nvPicPr>
            <p:cNvPr id="1028" name="Picture 4" descr="http://www.cs.huji.ac.il/~yweiss/Colorization/gray/gili_res.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14730" y="1223346"/>
              <a:ext cx="3900989" cy="3230507"/>
            </a:xfrm>
            <a:prstGeom prst="rect">
              <a:avLst/>
            </a:prstGeom>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sp>
        <p:nvSpPr>
          <p:cNvPr id="2" name="Rectangle 1"/>
          <p:cNvSpPr/>
          <p:nvPr/>
        </p:nvSpPr>
        <p:spPr>
          <a:xfrm>
            <a:off x="8590672" y="6390398"/>
            <a:ext cx="3588290" cy="461665"/>
          </a:xfrm>
          <a:prstGeom prst="rect">
            <a:avLst/>
          </a:prstGeom>
        </p:spPr>
        <p:txBody>
          <a:bodyPr wrap="none">
            <a:spAutoFit/>
          </a:bodyPr>
          <a:lstStyle/>
          <a:p>
            <a:pPr algn="ctr"/>
            <a:r>
              <a:rPr lang="en-US" sz="2400" dirty="0"/>
              <a:t>Levin et al. SIGGRAPH 2004</a:t>
            </a:r>
          </a:p>
        </p:txBody>
      </p:sp>
      <p:sp>
        <p:nvSpPr>
          <p:cNvPr id="9" name="TextBox 8"/>
          <p:cNvSpPr txBox="1"/>
          <p:nvPr/>
        </p:nvSpPr>
        <p:spPr>
          <a:xfrm>
            <a:off x="1272540" y="7731897"/>
            <a:ext cx="9646920" cy="1077218"/>
          </a:xfrm>
          <a:prstGeom prst="rect">
            <a:avLst/>
          </a:prstGeom>
          <a:solidFill>
            <a:schemeClr val="bg1"/>
          </a:solidFill>
          <a:ln w="28575">
            <a:solidFill>
              <a:schemeClr val="tx1"/>
            </a:solidFill>
          </a:ln>
        </p:spPr>
        <p:txBody>
          <a:bodyPr wrap="square" rtlCol="0">
            <a:spAutoFit/>
          </a:bodyPr>
          <a:lstStyle/>
          <a:p>
            <a:pPr algn="ctr"/>
            <a:r>
              <a:rPr lang="en-US" sz="3200" b="1" dirty="0"/>
              <a:t>Propagate points by hand-defined affinities from low-level pixel/texture features</a:t>
            </a:r>
          </a:p>
        </p:txBody>
      </p:sp>
      <p:sp>
        <p:nvSpPr>
          <p:cNvPr id="12" name="Right Arrow 11"/>
          <p:cNvSpPr/>
          <p:nvPr/>
        </p:nvSpPr>
        <p:spPr>
          <a:xfrm>
            <a:off x="5532459" y="2132385"/>
            <a:ext cx="1154447" cy="1199079"/>
          </a:xfrm>
          <a:prstGeom prst="rightArrow">
            <a:avLst>
              <a:gd name="adj1" fmla="val 50000"/>
              <a:gd name="adj2" fmla="val 50353"/>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p>
        </p:txBody>
      </p:sp>
      <p:sp>
        <p:nvSpPr>
          <p:cNvPr id="4" name="TextBox 3"/>
          <p:cNvSpPr txBox="1"/>
          <p:nvPr/>
        </p:nvSpPr>
        <p:spPr>
          <a:xfrm>
            <a:off x="499621" y="4560550"/>
            <a:ext cx="5480555" cy="954107"/>
          </a:xfrm>
          <a:prstGeom prst="rect">
            <a:avLst/>
          </a:prstGeom>
          <a:noFill/>
        </p:spPr>
        <p:txBody>
          <a:bodyPr wrap="square" rtlCol="0">
            <a:spAutoFit/>
          </a:bodyPr>
          <a:lstStyle/>
          <a:p>
            <a:r>
              <a:rPr lang="en-US" sz="2800" b="1" i="1" dirty="0"/>
              <a:t>Known pixel colors:</a:t>
            </a:r>
            <a:r>
              <a:rPr lang="en-US" sz="2800" dirty="0"/>
              <a:t> provided by user input</a:t>
            </a:r>
          </a:p>
        </p:txBody>
      </p:sp>
      <p:sp>
        <p:nvSpPr>
          <p:cNvPr id="6" name="Rectangle 5"/>
          <p:cNvSpPr/>
          <p:nvPr/>
        </p:nvSpPr>
        <p:spPr>
          <a:xfrm>
            <a:off x="5892800" y="4560550"/>
            <a:ext cx="6286162" cy="1384995"/>
          </a:xfrm>
          <a:prstGeom prst="rect">
            <a:avLst/>
          </a:prstGeom>
        </p:spPr>
        <p:txBody>
          <a:bodyPr wrap="square">
            <a:spAutoFit/>
          </a:bodyPr>
          <a:lstStyle/>
          <a:p>
            <a:r>
              <a:rPr lang="en-US" sz="2800" b="1" i="1" dirty="0"/>
              <a:t>Unknown pixel</a:t>
            </a:r>
            <a:r>
              <a:rPr lang="en-US" sz="2800" dirty="0"/>
              <a:t> </a:t>
            </a:r>
            <a:r>
              <a:rPr lang="en-US" sz="2800" b="1" i="1" dirty="0"/>
              <a:t>colors</a:t>
            </a:r>
            <a:r>
              <a:rPr lang="en-US" sz="2800" dirty="0"/>
              <a:t>: linear combination of neighboring pixel colors, weighted by low-level similarity</a:t>
            </a:r>
          </a:p>
        </p:txBody>
      </p:sp>
      <p:sp>
        <p:nvSpPr>
          <p:cNvPr id="20" name="Rectangle 19"/>
          <p:cNvSpPr/>
          <p:nvPr/>
        </p:nvSpPr>
        <p:spPr>
          <a:xfrm>
            <a:off x="3053442" y="5907183"/>
            <a:ext cx="6097308" cy="574207"/>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a:solidFill>
                  <a:schemeClr val="accent1">
                    <a:lumMod val="50000"/>
                  </a:schemeClr>
                </a:solidFill>
              </a:rPr>
              <a:t>+ Propagates </a:t>
            </a:r>
            <a:r>
              <a:rPr lang="en-US" sz="3200" b="1">
                <a:solidFill>
                  <a:schemeClr val="accent1">
                    <a:lumMod val="50000"/>
                  </a:schemeClr>
                </a:solidFill>
              </a:rPr>
              <a:t>user edits     + </a:t>
            </a:r>
            <a:r>
              <a:rPr lang="en-US" sz="3200" b="1" dirty="0">
                <a:solidFill>
                  <a:schemeClr val="accent1">
                    <a:lumMod val="50000"/>
                  </a:schemeClr>
                </a:solidFill>
              </a:rPr>
              <a:t>Robust</a:t>
            </a:r>
          </a:p>
        </p:txBody>
      </p:sp>
    </p:spTree>
    <p:extLst>
      <p:ext uri="{BB962C8B-B14F-4D97-AF65-F5344CB8AC3E}">
        <p14:creationId xmlns:p14="http://schemas.microsoft.com/office/powerpoint/2010/main" val="152078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ight Arrow 6"/>
          <p:cNvSpPr/>
          <p:nvPr/>
        </p:nvSpPr>
        <p:spPr>
          <a:xfrm>
            <a:off x="5554441" y="2197552"/>
            <a:ext cx="1154447" cy="1126714"/>
          </a:xfrm>
          <a:prstGeom prst="rightArrow">
            <a:avLst>
              <a:gd name="adj1" fmla="val 50000"/>
              <a:gd name="adj2" fmla="val 53347"/>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p>
        </p:txBody>
      </p:sp>
      <p:pic>
        <p:nvPicPr>
          <p:cNvPr id="8" name="Picture 7"/>
          <p:cNvPicPr>
            <a:picLocks noChangeAspect="1"/>
          </p:cNvPicPr>
          <p:nvPr/>
        </p:nvPicPr>
        <p:blipFill>
          <a:blip r:embed="rId3"/>
          <a:stretch>
            <a:fillRect/>
          </a:stretch>
        </p:blipFill>
        <p:spPr>
          <a:xfrm>
            <a:off x="929047" y="1190704"/>
            <a:ext cx="4191593" cy="3140410"/>
          </a:xfrm>
          <a:prstGeom prst="rect">
            <a:avLst/>
          </a:prstGeom>
          <a:ln>
            <a:solidFill>
              <a:schemeClr val="tx1"/>
            </a:solidFill>
          </a:ln>
        </p:spPr>
      </p:pic>
      <p:pic>
        <p:nvPicPr>
          <p:cNvPr id="9" name="Picture 8"/>
          <p:cNvPicPr>
            <a:picLocks noChangeAspect="1"/>
          </p:cNvPicPr>
          <p:nvPr/>
        </p:nvPicPr>
        <p:blipFill>
          <a:blip r:embed="rId4"/>
          <a:stretch>
            <a:fillRect/>
          </a:stretch>
        </p:blipFill>
        <p:spPr>
          <a:xfrm>
            <a:off x="7033321" y="1190704"/>
            <a:ext cx="4191593" cy="3140410"/>
          </a:xfrm>
          <a:prstGeom prst="rect">
            <a:avLst/>
          </a:prstGeom>
          <a:ln>
            <a:solidFill>
              <a:schemeClr val="tx1"/>
            </a:solidFill>
          </a:ln>
        </p:spPr>
      </p:pic>
      <p:sp>
        <p:nvSpPr>
          <p:cNvPr id="12" name="TextBox 11"/>
          <p:cNvSpPr txBox="1"/>
          <p:nvPr/>
        </p:nvSpPr>
        <p:spPr>
          <a:xfrm>
            <a:off x="1" y="173279"/>
            <a:ext cx="12192000" cy="830997"/>
          </a:xfrm>
          <a:prstGeom prst="rect">
            <a:avLst/>
          </a:prstGeom>
          <a:noFill/>
        </p:spPr>
        <p:txBody>
          <a:bodyPr wrap="square" rtlCol="0">
            <a:spAutoFit/>
          </a:bodyPr>
          <a:lstStyle/>
          <a:p>
            <a:pPr algn="ctr"/>
            <a:r>
              <a:rPr lang="en-US" sz="4800" dirty="0">
                <a:latin typeface="+mj-lt"/>
              </a:rPr>
              <a:t>User-Guided Colorization</a:t>
            </a:r>
          </a:p>
        </p:txBody>
      </p:sp>
      <p:sp>
        <p:nvSpPr>
          <p:cNvPr id="10" name="TextBox 9"/>
          <p:cNvSpPr txBox="1"/>
          <p:nvPr/>
        </p:nvSpPr>
        <p:spPr>
          <a:xfrm>
            <a:off x="2080143" y="5294671"/>
            <a:ext cx="8031716" cy="1077218"/>
          </a:xfrm>
          <a:prstGeom prst="rect">
            <a:avLst/>
          </a:prstGeom>
          <a:solidFill>
            <a:schemeClr val="bg1"/>
          </a:solidFill>
          <a:ln w="28575">
            <a:solidFill>
              <a:schemeClr val="tx1"/>
            </a:solidFill>
          </a:ln>
        </p:spPr>
        <p:txBody>
          <a:bodyPr wrap="square" rtlCol="0">
            <a:spAutoFit/>
          </a:bodyPr>
          <a:lstStyle/>
          <a:p>
            <a:pPr algn="ctr"/>
            <a:r>
              <a:rPr lang="en-US" sz="3200" dirty="0"/>
              <a:t>Desired: Learn</a:t>
            </a:r>
            <a:r>
              <a:rPr lang="en-US" sz="3200" i="1" dirty="0"/>
              <a:t> </a:t>
            </a:r>
            <a:r>
              <a:rPr lang="en-US" sz="3200" b="1" i="1" dirty="0"/>
              <a:t>natural image priors </a:t>
            </a:r>
            <a:r>
              <a:rPr lang="en-US" sz="3200" dirty="0"/>
              <a:t>and</a:t>
            </a:r>
            <a:endParaRPr lang="en-US" sz="3200" i="1" dirty="0"/>
          </a:p>
          <a:p>
            <a:pPr algn="ctr"/>
            <a:r>
              <a:rPr lang="en-US" sz="3200" b="1" i="1" dirty="0"/>
              <a:t>edit propagation</a:t>
            </a:r>
            <a:r>
              <a:rPr lang="en-US" sz="3200" b="1" dirty="0"/>
              <a:t> </a:t>
            </a:r>
            <a:r>
              <a:rPr lang="en-US" sz="3200" dirty="0"/>
              <a:t>from large-scale data</a:t>
            </a:r>
          </a:p>
        </p:txBody>
      </p:sp>
      <p:sp>
        <p:nvSpPr>
          <p:cNvPr id="17" name="Rectangle 16"/>
          <p:cNvSpPr/>
          <p:nvPr/>
        </p:nvSpPr>
        <p:spPr>
          <a:xfrm>
            <a:off x="3655173" y="7319361"/>
            <a:ext cx="4955427" cy="796138"/>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a:solidFill>
                  <a:srgbClr val="C00000"/>
                </a:solidFill>
              </a:rPr>
              <a:t>– hand-defined propagation rule</a:t>
            </a:r>
          </a:p>
          <a:p>
            <a:r>
              <a:rPr lang="en-US" sz="2400" b="1" dirty="0">
                <a:solidFill>
                  <a:srgbClr val="C00000"/>
                </a:solidFill>
              </a:rPr>
              <a:t>– no knowledge about natural images</a:t>
            </a:r>
          </a:p>
        </p:txBody>
      </p:sp>
      <p:sp>
        <p:nvSpPr>
          <p:cNvPr id="18" name="Rectangle 17"/>
          <p:cNvSpPr/>
          <p:nvPr/>
        </p:nvSpPr>
        <p:spPr>
          <a:xfrm>
            <a:off x="3182112" y="4554872"/>
            <a:ext cx="5852160" cy="535050"/>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rgbClr val="C00000"/>
                </a:solidFill>
              </a:rPr>
              <a:t>– many user strokes often needed</a:t>
            </a:r>
          </a:p>
        </p:txBody>
      </p:sp>
      <p:sp>
        <p:nvSpPr>
          <p:cNvPr id="13" name="Rectangle 12"/>
          <p:cNvSpPr/>
          <p:nvPr/>
        </p:nvSpPr>
        <p:spPr>
          <a:xfrm>
            <a:off x="8590672" y="6390398"/>
            <a:ext cx="3588290" cy="461665"/>
          </a:xfrm>
          <a:prstGeom prst="rect">
            <a:avLst/>
          </a:prstGeom>
        </p:spPr>
        <p:txBody>
          <a:bodyPr wrap="none">
            <a:spAutoFit/>
          </a:bodyPr>
          <a:lstStyle/>
          <a:p>
            <a:pPr algn="ctr"/>
            <a:r>
              <a:rPr lang="en-US" sz="2400" dirty="0"/>
              <a:t>Levin et al. SIGGRAPH 2004</a:t>
            </a:r>
          </a:p>
        </p:txBody>
      </p:sp>
      <p:sp>
        <p:nvSpPr>
          <p:cNvPr id="2" name="Rectangle 1"/>
          <p:cNvSpPr/>
          <p:nvPr/>
        </p:nvSpPr>
        <p:spPr>
          <a:xfrm>
            <a:off x="1027597" y="3662570"/>
            <a:ext cx="3994491" cy="553998"/>
          </a:xfrm>
          <a:prstGeom prst="rect">
            <a:avLst/>
          </a:prstGeom>
          <a:solidFill>
            <a:srgbClr val="FFFFFF">
              <a:alpha val="50196"/>
            </a:srgbClr>
          </a:solidFill>
          <a:ln w="28575">
            <a:solidFill>
              <a:schemeClr val="tx1"/>
            </a:solidFill>
          </a:ln>
        </p:spPr>
        <p:txBody>
          <a:bodyPr wrap="none">
            <a:spAutoFit/>
          </a:bodyPr>
          <a:lstStyle/>
          <a:p>
            <a:r>
              <a:rPr lang="en-US" sz="3000" dirty="0"/>
              <a:t>~80 </a:t>
            </a:r>
            <a:r>
              <a:rPr lang="en-US" sz="3000"/>
              <a:t>input strokes/points</a:t>
            </a:r>
            <a:endParaRPr lang="en-US" sz="3000" dirty="0"/>
          </a:p>
        </p:txBody>
      </p:sp>
    </p:spTree>
    <p:extLst>
      <p:ext uri="{BB962C8B-B14F-4D97-AF65-F5344CB8AC3E}">
        <p14:creationId xmlns:p14="http://schemas.microsoft.com/office/powerpoint/2010/main" val="135110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8" grpId="0" animBg="1"/>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up_blue_point">
            <a:hlinkClick r:id="" action="ppaction://media"/>
            <a:extLst>
              <a:ext uri="{FF2B5EF4-FFF2-40B4-BE49-F238E27FC236}">
                <a16:creationId xmlns="" xmlns:a16="http://schemas.microsoft.com/office/drawing/2014/main" id="{DA58A044-0877-49F3-A4A4-102DAE7A5BC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381125"/>
            <a:ext cx="12192000" cy="5476875"/>
          </a:xfrm>
          <a:prstGeom prst="rect">
            <a:avLst/>
          </a:prstGeom>
        </p:spPr>
      </p:pic>
      <p:sp>
        <p:nvSpPr>
          <p:cNvPr id="15" name="Rectangle 14">
            <a:extLst>
              <a:ext uri="{FF2B5EF4-FFF2-40B4-BE49-F238E27FC236}">
                <a16:creationId xmlns="" xmlns:a16="http://schemas.microsoft.com/office/drawing/2014/main" id="{A6EF128F-97BA-4740-826E-08CF7D6CF9CE}"/>
              </a:ext>
            </a:extLst>
          </p:cNvPr>
          <p:cNvSpPr/>
          <p:nvPr/>
        </p:nvSpPr>
        <p:spPr>
          <a:xfrm>
            <a:off x="7649497" y="2320741"/>
            <a:ext cx="4345858" cy="3716593"/>
          </a:xfrm>
          <a:prstGeom prst="rect">
            <a:avLst/>
          </a:prstGeom>
          <a:noFill/>
          <a:ln w="762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97FA0F54-FFA6-4D8A-9562-21DCDF55C3BE}"/>
              </a:ext>
            </a:extLst>
          </p:cNvPr>
          <p:cNvSpPr/>
          <p:nvPr/>
        </p:nvSpPr>
        <p:spPr>
          <a:xfrm>
            <a:off x="7948152" y="5889523"/>
            <a:ext cx="3748549" cy="714477"/>
          </a:xfrm>
          <a:prstGeom prst="rect">
            <a:avLst/>
          </a:prstGeom>
          <a:solidFill>
            <a:srgbClr val="FFFFFF"/>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800" b="1" i="1" dirty="0">
                <a:solidFill>
                  <a:schemeClr val="accent5">
                    <a:lumMod val="50000"/>
                  </a:schemeClr>
                </a:solidFill>
              </a:rPr>
              <a:t>Interactive</a:t>
            </a:r>
            <a:r>
              <a:rPr lang="en-US" sz="2800" dirty="0">
                <a:solidFill>
                  <a:schemeClr val="accent5">
                    <a:lumMod val="50000"/>
                  </a:schemeClr>
                </a:solidFill>
              </a:rPr>
              <a:t> </a:t>
            </a:r>
            <a:r>
              <a:rPr lang="en-US" sz="2800" dirty="0">
                <a:solidFill>
                  <a:schemeClr val="tx1"/>
                </a:solidFill>
              </a:rPr>
              <a:t>colorization</a:t>
            </a:r>
          </a:p>
        </p:txBody>
      </p:sp>
      <p:sp>
        <p:nvSpPr>
          <p:cNvPr id="7" name="Rectangle 6">
            <a:extLst>
              <a:ext uri="{FF2B5EF4-FFF2-40B4-BE49-F238E27FC236}">
                <a16:creationId xmlns="" xmlns:a16="http://schemas.microsoft.com/office/drawing/2014/main" id="{0EF2F043-3C40-4EC5-A3A7-747CE20958B5}"/>
              </a:ext>
            </a:extLst>
          </p:cNvPr>
          <p:cNvSpPr/>
          <p:nvPr/>
        </p:nvSpPr>
        <p:spPr>
          <a:xfrm>
            <a:off x="3106994" y="2320741"/>
            <a:ext cx="4345858" cy="3716593"/>
          </a:xfrm>
          <a:prstGeom prst="rect">
            <a:avLst/>
          </a:prstGeom>
          <a:noFill/>
          <a:ln w="762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 xmlns:a16="http://schemas.microsoft.com/office/drawing/2014/main" id="{3EF1255A-9B2C-4C03-B3B1-EC97BA491374}"/>
              </a:ext>
            </a:extLst>
          </p:cNvPr>
          <p:cNvSpPr/>
          <p:nvPr/>
        </p:nvSpPr>
        <p:spPr>
          <a:xfrm>
            <a:off x="3405649" y="5869858"/>
            <a:ext cx="3748549" cy="714477"/>
          </a:xfrm>
          <a:prstGeom prst="rect">
            <a:avLst/>
          </a:prstGeom>
          <a:solidFill>
            <a:srgbClr val="FFFFFF"/>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800" dirty="0">
                <a:solidFill>
                  <a:schemeClr val="tx1"/>
                </a:solidFill>
              </a:rPr>
              <a:t>Grayscale image</a:t>
            </a:r>
          </a:p>
        </p:txBody>
      </p:sp>
      <p:sp>
        <p:nvSpPr>
          <p:cNvPr id="9" name="Rectangle 8">
            <a:extLst>
              <a:ext uri="{FF2B5EF4-FFF2-40B4-BE49-F238E27FC236}">
                <a16:creationId xmlns="" xmlns:a16="http://schemas.microsoft.com/office/drawing/2014/main" id="{A6EF128F-97BA-4740-826E-08CF7D6CF9CE}"/>
              </a:ext>
            </a:extLst>
          </p:cNvPr>
          <p:cNvSpPr/>
          <p:nvPr/>
        </p:nvSpPr>
        <p:spPr>
          <a:xfrm>
            <a:off x="7649497" y="2320741"/>
            <a:ext cx="4345858" cy="3716593"/>
          </a:xfrm>
          <a:prstGeom prst="rect">
            <a:avLst/>
          </a:prstGeom>
          <a:noFill/>
          <a:ln w="762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97FA0F54-FFA6-4D8A-9562-21DCDF55C3BE}"/>
              </a:ext>
            </a:extLst>
          </p:cNvPr>
          <p:cNvSpPr/>
          <p:nvPr/>
        </p:nvSpPr>
        <p:spPr>
          <a:xfrm>
            <a:off x="7948152" y="5889523"/>
            <a:ext cx="3748549" cy="714477"/>
          </a:xfrm>
          <a:prstGeom prst="rect">
            <a:avLst/>
          </a:prstGeom>
          <a:solidFill>
            <a:srgbClr val="FFFFFF"/>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800" dirty="0">
                <a:solidFill>
                  <a:schemeClr val="tx1"/>
                </a:solidFill>
              </a:rPr>
              <a:t>Initial colorization</a:t>
            </a:r>
          </a:p>
        </p:txBody>
      </p:sp>
      <p:sp>
        <p:nvSpPr>
          <p:cNvPr id="11" name="Rectangle 10">
            <a:extLst>
              <a:ext uri="{FF2B5EF4-FFF2-40B4-BE49-F238E27FC236}">
                <a16:creationId xmlns="" xmlns:a16="http://schemas.microsoft.com/office/drawing/2014/main" id="{0EF2F043-3C40-4EC5-A3A7-747CE20958B5}"/>
              </a:ext>
            </a:extLst>
          </p:cNvPr>
          <p:cNvSpPr/>
          <p:nvPr/>
        </p:nvSpPr>
        <p:spPr>
          <a:xfrm>
            <a:off x="3106994" y="2320741"/>
            <a:ext cx="4345858" cy="3716593"/>
          </a:xfrm>
          <a:prstGeom prst="rect">
            <a:avLst/>
          </a:prstGeom>
          <a:noFill/>
          <a:ln w="762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3EF1255A-9B2C-4C03-B3B1-EC97BA491374}"/>
              </a:ext>
            </a:extLst>
          </p:cNvPr>
          <p:cNvSpPr/>
          <p:nvPr/>
        </p:nvSpPr>
        <p:spPr>
          <a:xfrm>
            <a:off x="3405649" y="5869858"/>
            <a:ext cx="3748549" cy="714477"/>
          </a:xfrm>
          <a:prstGeom prst="rect">
            <a:avLst/>
          </a:prstGeom>
          <a:solidFill>
            <a:srgbClr val="FFFFFF"/>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tx1"/>
                </a:solidFill>
              </a:rPr>
              <a:t>Grayscale image</a:t>
            </a:r>
          </a:p>
          <a:p>
            <a:pPr algn="ctr"/>
            <a:r>
              <a:rPr lang="en-US" sz="2200" b="1" i="1" dirty="0">
                <a:solidFill>
                  <a:schemeClr val="accent5">
                    <a:lumMod val="50000"/>
                  </a:schemeClr>
                </a:solidFill>
              </a:rPr>
              <a:t>+ User point</a:t>
            </a:r>
          </a:p>
        </p:txBody>
      </p:sp>
      <p:grpSp>
        <p:nvGrpSpPr>
          <p:cNvPr id="4" name="Group 3"/>
          <p:cNvGrpSpPr/>
          <p:nvPr/>
        </p:nvGrpSpPr>
        <p:grpSpPr>
          <a:xfrm>
            <a:off x="5740401" y="3261360"/>
            <a:ext cx="6055358" cy="2336799"/>
            <a:chOff x="5740401" y="3261360"/>
            <a:chExt cx="6055358" cy="2336799"/>
          </a:xfrm>
        </p:grpSpPr>
        <p:grpSp>
          <p:nvGrpSpPr>
            <p:cNvPr id="20" name="Group 19"/>
            <p:cNvGrpSpPr/>
            <p:nvPr/>
          </p:nvGrpSpPr>
          <p:grpSpPr>
            <a:xfrm>
              <a:off x="5740401" y="3261360"/>
              <a:ext cx="6055358" cy="2336799"/>
              <a:chOff x="-447039" y="5913120"/>
              <a:chExt cx="6055358" cy="2336799"/>
            </a:xfrm>
          </p:grpSpPr>
          <p:sp>
            <p:nvSpPr>
              <p:cNvPr id="21" name="Rectangle 20">
                <a:extLst>
                  <a:ext uri="{FF2B5EF4-FFF2-40B4-BE49-F238E27FC236}">
                    <a16:creationId xmlns="" xmlns:a16="http://schemas.microsoft.com/office/drawing/2014/main" id="{FA3D47EB-A9B2-4051-92DC-FAF931E77CF2}"/>
                  </a:ext>
                </a:extLst>
              </p:cNvPr>
              <p:cNvSpPr/>
              <p:nvPr/>
            </p:nvSpPr>
            <p:spPr>
              <a:xfrm>
                <a:off x="2590800" y="5913120"/>
                <a:ext cx="3017519" cy="2336799"/>
              </a:xfrm>
              <a:prstGeom prst="rect">
                <a:avLst/>
              </a:prstGeom>
              <a:noFill/>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2060"/>
                  </a:solidFill>
                </a:endParaRPr>
              </a:p>
            </p:txBody>
          </p:sp>
          <p:sp>
            <p:nvSpPr>
              <p:cNvPr id="22" name="Rectangle 21">
                <a:extLst>
                  <a:ext uri="{FF2B5EF4-FFF2-40B4-BE49-F238E27FC236}">
                    <a16:creationId xmlns="" xmlns:a16="http://schemas.microsoft.com/office/drawing/2014/main" id="{6CC812BE-25D2-4BB2-AD58-DDB996FFB3C2}"/>
                  </a:ext>
                </a:extLst>
              </p:cNvPr>
              <p:cNvSpPr/>
              <p:nvPr/>
            </p:nvSpPr>
            <p:spPr>
              <a:xfrm>
                <a:off x="-447039" y="5988295"/>
                <a:ext cx="2797032" cy="411678"/>
              </a:xfrm>
              <a:prstGeom prst="rect">
                <a:avLst/>
              </a:prstGeom>
              <a:solidFill>
                <a:srgbClr val="FFFFFF"/>
              </a:solidFill>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000" dirty="0">
                    <a:solidFill>
                      <a:srgbClr val="002060"/>
                    </a:solidFill>
                  </a:rPr>
                  <a:t>Input </a:t>
                </a:r>
                <a:r>
                  <a:rPr lang="en-US" sz="2000">
                    <a:solidFill>
                      <a:srgbClr val="002060"/>
                    </a:solidFill>
                  </a:rPr>
                  <a:t>point propagated</a:t>
                </a:r>
                <a:endParaRPr lang="en-US" sz="2000" dirty="0">
                  <a:solidFill>
                    <a:srgbClr val="002060"/>
                  </a:solidFill>
                </a:endParaRPr>
              </a:p>
            </p:txBody>
          </p:sp>
          <p:cxnSp>
            <p:nvCxnSpPr>
              <p:cNvPr id="23" name="Straight Arrow Connector 22"/>
              <p:cNvCxnSpPr/>
              <p:nvPr/>
            </p:nvCxnSpPr>
            <p:spPr>
              <a:xfrm>
                <a:off x="1899920" y="6535296"/>
                <a:ext cx="579120" cy="261744"/>
              </a:xfrm>
              <a:prstGeom prst="straightConnector1">
                <a:avLst/>
              </a:prstGeom>
              <a:ln w="381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cxnSp>
          <p:nvCxnSpPr>
            <p:cNvPr id="24" name="Straight Arrow Connector 23"/>
            <p:cNvCxnSpPr/>
            <p:nvPr/>
          </p:nvCxnSpPr>
          <p:spPr>
            <a:xfrm flipH="1">
              <a:off x="5872480" y="3873376"/>
              <a:ext cx="426720" cy="261744"/>
            </a:xfrm>
            <a:prstGeom prst="straightConnector1">
              <a:avLst/>
            </a:prstGeom>
            <a:ln w="381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25" name="TextBox 24"/>
          <p:cNvSpPr txBox="1"/>
          <p:nvPr/>
        </p:nvSpPr>
        <p:spPr>
          <a:xfrm>
            <a:off x="529087" y="132161"/>
            <a:ext cx="11133827" cy="1015663"/>
          </a:xfrm>
          <a:prstGeom prst="rect">
            <a:avLst/>
          </a:prstGeom>
          <a:noFill/>
        </p:spPr>
        <p:txBody>
          <a:bodyPr wrap="square" rtlCol="0">
            <a:spAutoFit/>
          </a:bodyPr>
          <a:lstStyle/>
          <a:p>
            <a:pPr algn="ctr"/>
            <a:r>
              <a:rPr lang="en-US" sz="6000" dirty="0">
                <a:latin typeface="+mj-lt"/>
              </a:rPr>
              <a:t>System Demo</a:t>
            </a:r>
          </a:p>
        </p:txBody>
      </p:sp>
    </p:spTree>
    <p:extLst>
      <p:ext uri="{BB962C8B-B14F-4D97-AF65-F5344CB8AC3E}">
        <p14:creationId xmlns:p14="http://schemas.microsoft.com/office/powerpoint/2010/main" val="28204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7"/>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8"/>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9"/>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10"/>
                                        </p:tgtEl>
                                        <p:attrNameLst>
                                          <p:attrName>style.visibility</p:attrName>
                                        </p:attrNameLst>
                                      </p:cBhvr>
                                      <p:to>
                                        <p:strVal val="hidden"/>
                                      </p:to>
                                    </p:set>
                                  </p:childTnLst>
                                </p:cTn>
                              </p:par>
                              <p:par>
                                <p:cTn id="25" presetID="1" presetClass="mediacall" presetSubtype="0" fill="hold" nodeType="withEffect">
                                  <p:stCondLst>
                                    <p:cond delay="0"/>
                                  </p:stCondLst>
                                  <p:childTnLst>
                                    <p:cmd type="call" cmd="playFrom(0.0)">
                                      <p:cBhvr>
                                        <p:cTn id="26" dur="3093" fill="hold"/>
                                        <p:tgtEl>
                                          <p:spTgt spid="5"/>
                                        </p:tgtEl>
                                      </p:cBhvr>
                                    </p:cmd>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3" fill="hold" display="0">
                  <p:stCondLst>
                    <p:cond delay="indefinite"/>
                  </p:stCondLst>
                </p:cTn>
                <p:tgtEl>
                  <p:spTgt spid="5"/>
                </p:tgtEl>
              </p:cMediaNode>
            </p:video>
          </p:childTnLst>
        </p:cTn>
      </p:par>
    </p:tnLst>
    <p:bldLst>
      <p:bldP spid="15" grpId="0" animBg="1"/>
      <p:bldP spid="14" grpId="0" animBg="1"/>
      <p:bldP spid="7" grpId="0" animBg="1"/>
      <p:bldP spid="7" grpId="1" animBg="1"/>
      <p:bldP spid="8" grpId="0" animBg="1"/>
      <p:bldP spid="8" grpId="1" animBg="1"/>
      <p:bldP spid="9" grpId="0" animBg="1"/>
      <p:bldP spid="9" grpId="1" animBg="1"/>
      <p:bldP spid="10" grpId="0" animBg="1"/>
      <p:bldP spid="10" grpId="1" animBg="1"/>
      <p:bldP spid="11"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529087" y="132161"/>
            <a:ext cx="11133827" cy="1015663"/>
          </a:xfrm>
          <a:prstGeom prst="rect">
            <a:avLst/>
          </a:prstGeom>
          <a:noFill/>
        </p:spPr>
        <p:txBody>
          <a:bodyPr wrap="square" rtlCol="0">
            <a:spAutoFit/>
          </a:bodyPr>
          <a:lstStyle/>
          <a:p>
            <a:pPr algn="ctr"/>
            <a:r>
              <a:rPr lang="en-US" sz="6000" dirty="0">
                <a:latin typeface="+mj-lt"/>
              </a:rPr>
              <a:t>System Demo</a:t>
            </a:r>
          </a:p>
        </p:txBody>
      </p:sp>
      <p:pic>
        <p:nvPicPr>
          <p:cNvPr id="4" name="cup_gray_point">
            <a:hlinkClick r:id="" action="ppaction://media"/>
            <a:extLst>
              <a:ext uri="{FF2B5EF4-FFF2-40B4-BE49-F238E27FC236}">
                <a16:creationId xmlns="" xmlns:a16="http://schemas.microsoft.com/office/drawing/2014/main" id="{E311AD1F-625F-435D-932A-1588F860108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381125"/>
            <a:ext cx="12192000" cy="5476875"/>
          </a:xfrm>
          <a:prstGeom prst="rect">
            <a:avLst/>
          </a:prstGeom>
        </p:spPr>
      </p:pic>
      <p:sp>
        <p:nvSpPr>
          <p:cNvPr id="7" name="Rectangle 6">
            <a:extLst>
              <a:ext uri="{FF2B5EF4-FFF2-40B4-BE49-F238E27FC236}">
                <a16:creationId xmlns="" xmlns:a16="http://schemas.microsoft.com/office/drawing/2014/main" id="{FA3D47EB-A9B2-4051-92DC-FAF931E77CF2}"/>
              </a:ext>
            </a:extLst>
          </p:cNvPr>
          <p:cNvSpPr/>
          <p:nvPr/>
        </p:nvSpPr>
        <p:spPr>
          <a:xfrm>
            <a:off x="9567115" y="3351653"/>
            <a:ext cx="2023347" cy="620907"/>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p:cNvGrpSpPr/>
          <p:nvPr/>
        </p:nvGrpSpPr>
        <p:grpSpPr>
          <a:xfrm>
            <a:off x="8107680" y="2448795"/>
            <a:ext cx="2113280" cy="812565"/>
            <a:chOff x="8107680" y="2448795"/>
            <a:chExt cx="2113280" cy="812565"/>
          </a:xfrm>
        </p:grpSpPr>
        <p:sp>
          <p:nvSpPr>
            <p:cNvPr id="8" name="Rectangle 7">
              <a:extLst>
                <a:ext uri="{FF2B5EF4-FFF2-40B4-BE49-F238E27FC236}">
                  <a16:creationId xmlns="" xmlns:a16="http://schemas.microsoft.com/office/drawing/2014/main" id="{6CC812BE-25D2-4BB2-AD58-DDB996FFB3C2}"/>
                </a:ext>
              </a:extLst>
            </p:cNvPr>
            <p:cNvSpPr/>
            <p:nvPr/>
          </p:nvSpPr>
          <p:spPr>
            <a:xfrm>
              <a:off x="8107680" y="2448795"/>
              <a:ext cx="2113280" cy="367071"/>
            </a:xfrm>
            <a:prstGeom prst="rect">
              <a:avLst/>
            </a:prstGeom>
            <a:solidFill>
              <a:srgbClr val="FFFFFF"/>
            </a:solid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000" dirty="0">
                  <a:solidFill>
                    <a:srgbClr val="C00000"/>
                  </a:solidFill>
                </a:rPr>
                <a:t>Undesired artifact</a:t>
              </a:r>
            </a:p>
          </p:txBody>
        </p:sp>
        <p:cxnSp>
          <p:nvCxnSpPr>
            <p:cNvPr id="9" name="Straight Arrow Connector 8"/>
            <p:cNvCxnSpPr/>
            <p:nvPr/>
          </p:nvCxnSpPr>
          <p:spPr>
            <a:xfrm>
              <a:off x="9733280" y="2956560"/>
              <a:ext cx="254000" cy="304800"/>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0" name="Group 29"/>
          <p:cNvGrpSpPr/>
          <p:nvPr/>
        </p:nvGrpSpPr>
        <p:grpSpPr>
          <a:xfrm>
            <a:off x="5994400" y="2956560"/>
            <a:ext cx="3464560" cy="731520"/>
            <a:chOff x="5994400" y="2956560"/>
            <a:chExt cx="3464560" cy="731520"/>
          </a:xfrm>
        </p:grpSpPr>
        <p:grpSp>
          <p:nvGrpSpPr>
            <p:cNvPr id="18" name="Group 17"/>
            <p:cNvGrpSpPr/>
            <p:nvPr/>
          </p:nvGrpSpPr>
          <p:grpSpPr>
            <a:xfrm>
              <a:off x="6197600" y="2956560"/>
              <a:ext cx="3261360" cy="731520"/>
              <a:chOff x="7254240" y="2459985"/>
              <a:chExt cx="3261360" cy="731520"/>
            </a:xfrm>
          </p:grpSpPr>
          <p:sp>
            <p:nvSpPr>
              <p:cNvPr id="19" name="Rectangle 18">
                <a:extLst>
                  <a:ext uri="{FF2B5EF4-FFF2-40B4-BE49-F238E27FC236}">
                    <a16:creationId xmlns="" xmlns:a16="http://schemas.microsoft.com/office/drawing/2014/main" id="{6CC812BE-25D2-4BB2-AD58-DDB996FFB3C2}"/>
                  </a:ext>
                </a:extLst>
              </p:cNvPr>
              <p:cNvSpPr/>
              <p:nvPr/>
            </p:nvSpPr>
            <p:spPr>
              <a:xfrm>
                <a:off x="7254240" y="2459985"/>
                <a:ext cx="3068320" cy="386080"/>
              </a:xfrm>
              <a:prstGeom prst="rect">
                <a:avLst/>
              </a:prstGeom>
              <a:solidFill>
                <a:srgbClr val="FFFFFF"/>
              </a:solid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rgbClr val="C00000"/>
                    </a:solidFill>
                  </a:rPr>
                  <a:t>Undesired artifact removed</a:t>
                </a:r>
                <a:endParaRPr lang="en-US" sz="2000" dirty="0">
                  <a:solidFill>
                    <a:srgbClr val="C00000"/>
                  </a:solidFill>
                </a:endParaRPr>
              </a:p>
            </p:txBody>
          </p:sp>
          <p:cxnSp>
            <p:nvCxnSpPr>
              <p:cNvPr id="20" name="Straight Arrow Connector 19"/>
              <p:cNvCxnSpPr/>
              <p:nvPr/>
            </p:nvCxnSpPr>
            <p:spPr>
              <a:xfrm>
                <a:off x="10088880" y="2932425"/>
                <a:ext cx="426720" cy="259080"/>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p:cNvCxnSpPr/>
            <p:nvPr/>
          </p:nvCxnSpPr>
          <p:spPr>
            <a:xfrm flipH="1">
              <a:off x="5994400" y="3418840"/>
              <a:ext cx="406400" cy="259080"/>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3628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352" fill="hold"/>
                                        <p:tgtEl>
                                          <p:spTgt spid="4"/>
                                        </p:tgtEl>
                                      </p:cBhvr>
                                    </p:cmd>
                                  </p:childTnLst>
                                </p:cTn>
                              </p:par>
                              <p:par>
                                <p:cTn id="13" presetID="1" presetClass="exit" presetSubtype="0" fill="hold" nodeType="withEffect">
                                  <p:stCondLst>
                                    <p:cond delay="0"/>
                                  </p:stCondLst>
                                  <p:childTnLst>
                                    <p:set>
                                      <p:cBhvr>
                                        <p:cTn id="14" dur="1" fill="hold">
                                          <p:stCondLst>
                                            <p:cond delay="0"/>
                                          </p:stCondLst>
                                        </p:cTn>
                                        <p:tgtEl>
                                          <p:spTgt spid="1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4"/>
                </p:tgtEl>
              </p:cMediaNode>
            </p:video>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529087" y="132161"/>
            <a:ext cx="11133827" cy="1015663"/>
          </a:xfrm>
          <a:prstGeom prst="rect">
            <a:avLst/>
          </a:prstGeom>
          <a:noFill/>
        </p:spPr>
        <p:txBody>
          <a:bodyPr wrap="square" rtlCol="0">
            <a:spAutoFit/>
          </a:bodyPr>
          <a:lstStyle/>
          <a:p>
            <a:pPr algn="ctr"/>
            <a:r>
              <a:rPr lang="en-US" sz="6000" dirty="0">
                <a:latin typeface="+mj-lt"/>
              </a:rPr>
              <a:t>System Demo</a:t>
            </a:r>
          </a:p>
        </p:txBody>
      </p:sp>
      <p:pic>
        <p:nvPicPr>
          <p:cNvPr id="2" name="cup_toggle">
            <a:hlinkClick r:id="" action="ppaction://media"/>
            <a:extLst>
              <a:ext uri="{FF2B5EF4-FFF2-40B4-BE49-F238E27FC236}">
                <a16:creationId xmlns="" xmlns:a16="http://schemas.microsoft.com/office/drawing/2014/main" id="{C74AF304-B9F5-479C-B8D4-EE1CA865087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381125"/>
            <a:ext cx="12192000" cy="5476875"/>
          </a:xfrm>
          <a:prstGeom prst="rect">
            <a:avLst/>
          </a:prstGeom>
        </p:spPr>
      </p:pic>
      <p:grpSp>
        <p:nvGrpSpPr>
          <p:cNvPr id="7" name="Group 6"/>
          <p:cNvGrpSpPr/>
          <p:nvPr/>
        </p:nvGrpSpPr>
        <p:grpSpPr>
          <a:xfrm>
            <a:off x="143029" y="5052576"/>
            <a:ext cx="6142079" cy="709783"/>
            <a:chOff x="143029" y="5052576"/>
            <a:chExt cx="6142079" cy="709783"/>
          </a:xfrm>
        </p:grpSpPr>
        <p:sp>
          <p:nvSpPr>
            <p:cNvPr id="4" name="Rectangle 3">
              <a:extLst>
                <a:ext uri="{FF2B5EF4-FFF2-40B4-BE49-F238E27FC236}">
                  <a16:creationId xmlns="" xmlns:a16="http://schemas.microsoft.com/office/drawing/2014/main" id="{FA3D47EB-A9B2-4051-92DC-FAF931E77CF2}"/>
                </a:ext>
              </a:extLst>
            </p:cNvPr>
            <p:cNvSpPr/>
            <p:nvPr/>
          </p:nvSpPr>
          <p:spPr>
            <a:xfrm>
              <a:off x="143029" y="5052576"/>
              <a:ext cx="2728319" cy="327919"/>
            </a:xfrm>
            <a:prstGeom prst="rect">
              <a:avLst/>
            </a:prstGeom>
            <a:no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 xmlns:a16="http://schemas.microsoft.com/office/drawing/2014/main" id="{6CC812BE-25D2-4BB2-AD58-DDB996FFB3C2}"/>
                </a:ext>
              </a:extLst>
            </p:cNvPr>
            <p:cNvSpPr/>
            <p:nvPr/>
          </p:nvSpPr>
          <p:spPr>
            <a:xfrm>
              <a:off x="3532075" y="5241249"/>
              <a:ext cx="2753033" cy="521110"/>
            </a:xfrm>
            <a:prstGeom prst="rect">
              <a:avLst/>
            </a:prstGeom>
            <a:solidFill>
              <a:srgbClr val="FFFFFF"/>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600" dirty="0">
                  <a:solidFill>
                    <a:schemeClr val="tx1"/>
                  </a:solidFill>
                </a:rPr>
                <a:t>suggested colors</a:t>
              </a:r>
            </a:p>
          </p:txBody>
        </p:sp>
        <p:cxnSp>
          <p:nvCxnSpPr>
            <p:cNvPr id="6" name="Straight Arrow Connector 5"/>
            <p:cNvCxnSpPr/>
            <p:nvPr/>
          </p:nvCxnSpPr>
          <p:spPr>
            <a:xfrm flipH="1" flipV="1">
              <a:off x="2989663" y="5241249"/>
              <a:ext cx="424097" cy="147484"/>
            </a:xfrm>
            <a:prstGeom prst="straightConnector1">
              <a:avLst/>
            </a:prstGeom>
            <a:ln w="38100">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0202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mediacall" presetSubtype="0" fill="hold" nodeType="withEffect">
                                  <p:stCondLst>
                                    <p:cond delay="0"/>
                                  </p:stCondLst>
                                  <p:childTnLst>
                                    <p:cmd type="call" cmd="playFrom(0.0)">
                                      <p:cBhvr>
                                        <p:cTn id="8" dur="84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529087" y="132161"/>
            <a:ext cx="11133827" cy="1015663"/>
          </a:xfrm>
          <a:prstGeom prst="rect">
            <a:avLst/>
          </a:prstGeom>
          <a:noFill/>
        </p:spPr>
        <p:txBody>
          <a:bodyPr wrap="square" rtlCol="0">
            <a:spAutoFit/>
          </a:bodyPr>
          <a:lstStyle/>
          <a:p>
            <a:pPr algn="ctr"/>
            <a:r>
              <a:rPr lang="en-US" sz="6000" dirty="0">
                <a:latin typeface="+mj-lt"/>
              </a:rPr>
              <a:t>System Demo</a:t>
            </a:r>
          </a:p>
        </p:txBody>
      </p:sp>
      <p:pic>
        <p:nvPicPr>
          <p:cNvPr id="2" name="cup_drag">
            <a:hlinkClick r:id="" action="ppaction://media"/>
            <a:extLst>
              <a:ext uri="{FF2B5EF4-FFF2-40B4-BE49-F238E27FC236}">
                <a16:creationId xmlns="" xmlns:a16="http://schemas.microsoft.com/office/drawing/2014/main" id="{DCA4E367-2B2F-4490-8638-F978085AFBE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381125"/>
            <a:ext cx="12192000" cy="5476875"/>
          </a:xfrm>
          <a:prstGeom prst="rect">
            <a:avLst/>
          </a:prstGeom>
        </p:spPr>
      </p:pic>
      <p:grpSp>
        <p:nvGrpSpPr>
          <p:cNvPr id="5" name="Group 4"/>
          <p:cNvGrpSpPr/>
          <p:nvPr/>
        </p:nvGrpSpPr>
        <p:grpSpPr>
          <a:xfrm>
            <a:off x="172063" y="1966452"/>
            <a:ext cx="6220541" cy="2703871"/>
            <a:chOff x="172063" y="1966452"/>
            <a:chExt cx="6220541" cy="2703871"/>
          </a:xfrm>
        </p:grpSpPr>
        <p:sp>
          <p:nvSpPr>
            <p:cNvPr id="4" name="Rectangle 3">
              <a:extLst>
                <a:ext uri="{FF2B5EF4-FFF2-40B4-BE49-F238E27FC236}">
                  <a16:creationId xmlns="" xmlns:a16="http://schemas.microsoft.com/office/drawing/2014/main" id="{2A4AC24B-DC36-455A-A2D5-322F9B0327A9}"/>
                </a:ext>
              </a:extLst>
            </p:cNvPr>
            <p:cNvSpPr/>
            <p:nvPr/>
          </p:nvSpPr>
          <p:spPr>
            <a:xfrm>
              <a:off x="172063" y="1966452"/>
              <a:ext cx="2753033" cy="2703871"/>
            </a:xfrm>
            <a:prstGeom prst="rect">
              <a:avLst/>
            </a:prstGeom>
            <a:noFill/>
            <a:ln w="762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 xmlns:a16="http://schemas.microsoft.com/office/drawing/2014/main" id="{6CC812BE-25D2-4BB2-AD58-DDB996FFB3C2}"/>
                </a:ext>
              </a:extLst>
            </p:cNvPr>
            <p:cNvSpPr/>
            <p:nvPr/>
          </p:nvSpPr>
          <p:spPr>
            <a:xfrm>
              <a:off x="3639571" y="1966452"/>
              <a:ext cx="2753033" cy="521110"/>
            </a:xfrm>
            <a:prstGeom prst="rect">
              <a:avLst/>
            </a:prstGeom>
            <a:solidFill>
              <a:srgbClr val="FFFFFF"/>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600" dirty="0">
                  <a:solidFill>
                    <a:schemeClr val="tx1"/>
                  </a:solidFill>
                </a:rPr>
                <a:t>color palette</a:t>
              </a:r>
            </a:p>
          </p:txBody>
        </p:sp>
        <p:cxnSp>
          <p:nvCxnSpPr>
            <p:cNvPr id="8" name="Straight Arrow Connector 7"/>
            <p:cNvCxnSpPr/>
            <p:nvPr/>
          </p:nvCxnSpPr>
          <p:spPr>
            <a:xfrm flipH="1">
              <a:off x="3056847" y="2286656"/>
              <a:ext cx="450972" cy="200906"/>
            </a:xfrm>
            <a:prstGeom prst="straightConnector1">
              <a:avLst/>
            </a:prstGeom>
            <a:ln w="38100">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2529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mediacall" presetSubtype="0" fill="hold" nodeType="withEffect">
                                  <p:stCondLst>
                                    <p:cond delay="0"/>
                                  </p:stCondLst>
                                  <p:childTnLst>
                                    <p:cmd type="call" cmd="playFrom(0.0)">
                                      <p:cBhvr>
                                        <p:cTn id="8" dur="12586" fill="hold"/>
                                        <p:tgtEl>
                                          <p:spTgt spid="2"/>
                                        </p:tgtEl>
                                      </p:cBhvr>
                                    </p:cmd>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5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3061" y="2287631"/>
            <a:ext cx="2999511" cy="2534587"/>
          </a:xfrm>
          <a:prstGeom prst="rect">
            <a:avLst/>
          </a:prstGeom>
          <a:ln>
            <a:solidFill>
              <a:schemeClr val="tx1"/>
            </a:solidFill>
          </a:ln>
        </p:spPr>
      </p:pic>
      <p:pic>
        <p:nvPicPr>
          <p:cNvPr id="28" name="Picture 2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43061" y="2287631"/>
            <a:ext cx="2999511" cy="2534587"/>
          </a:xfrm>
          <a:prstGeom prst="rect">
            <a:avLst/>
          </a:prstGeom>
          <a:ln>
            <a:solidFill>
              <a:schemeClr val="tx1"/>
            </a:solidFill>
          </a:ln>
        </p:spPr>
      </p:pic>
      <p:sp>
        <p:nvSpPr>
          <p:cNvPr id="83" name="Title 1"/>
          <p:cNvSpPr>
            <a:spLocks noGrp="1"/>
          </p:cNvSpPr>
          <p:nvPr>
            <p:ph type="title"/>
          </p:nvPr>
        </p:nvSpPr>
        <p:spPr>
          <a:xfrm>
            <a:off x="555812" y="17893"/>
            <a:ext cx="10970003" cy="1048621"/>
          </a:xfrm>
        </p:spPr>
        <p:txBody>
          <a:bodyPr/>
          <a:lstStyle/>
          <a:p>
            <a:pPr algn="ctr"/>
            <a:r>
              <a:rPr lang="en-US">
                <a:ea typeface="Calibri" charset="0"/>
                <a:cs typeface="Calibri" charset="0"/>
              </a:rPr>
              <a:t>Automatic Colorization</a:t>
            </a:r>
            <a:endParaRPr lang="en-US" dirty="0">
              <a:ea typeface="Calibri" charset="0"/>
              <a:cs typeface="Calibri" charset="0"/>
            </a:endParaRPr>
          </a:p>
        </p:txBody>
      </p:sp>
      <p:grpSp>
        <p:nvGrpSpPr>
          <p:cNvPr id="57" name="Group 56"/>
          <p:cNvGrpSpPr/>
          <p:nvPr/>
        </p:nvGrpSpPr>
        <p:grpSpPr>
          <a:xfrm>
            <a:off x="4676277" y="1995845"/>
            <a:ext cx="2841558" cy="3118159"/>
            <a:chOff x="4347796" y="599858"/>
            <a:chExt cx="1607347" cy="924003"/>
          </a:xfrm>
          <a:noFill/>
        </p:grpSpPr>
        <p:sp>
          <p:nvSpPr>
            <p:cNvPr id="58" name="Rectangle 57"/>
            <p:cNvSpPr/>
            <p:nvPr/>
          </p:nvSpPr>
          <p:spPr>
            <a:xfrm>
              <a:off x="4347796"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p:cNvSpPr/>
            <p:nvPr/>
          </p:nvSpPr>
          <p:spPr>
            <a:xfrm>
              <a:off x="4692587"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p:cNvSpPr/>
            <p:nvPr/>
          </p:nvSpPr>
          <p:spPr>
            <a:xfrm>
              <a:off x="5037378"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p:cNvSpPr/>
            <p:nvPr/>
          </p:nvSpPr>
          <p:spPr>
            <a:xfrm>
              <a:off x="5382169"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p:cNvSpPr/>
            <p:nvPr/>
          </p:nvSpPr>
          <p:spPr>
            <a:xfrm>
              <a:off x="5726961"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5392777" y="2941287"/>
            <a:ext cx="1429674" cy="1227275"/>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Arrow Connector 78"/>
          <p:cNvCxnSpPr/>
          <p:nvPr/>
        </p:nvCxnSpPr>
        <p:spPr>
          <a:xfrm flipV="1">
            <a:off x="7713352" y="3554924"/>
            <a:ext cx="926390"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5"/>
          <a:stretch>
            <a:fillRect/>
          </a:stretch>
        </p:blipFill>
        <p:spPr>
          <a:xfrm>
            <a:off x="5587253" y="3100891"/>
            <a:ext cx="1052533" cy="908067"/>
          </a:xfrm>
          <a:prstGeom prst="rect">
            <a:avLst/>
          </a:prstGeom>
        </p:spPr>
      </p:pic>
      <p:sp>
        <p:nvSpPr>
          <p:cNvPr id="36" name="TextBox 35"/>
          <p:cNvSpPr txBox="1"/>
          <p:nvPr/>
        </p:nvSpPr>
        <p:spPr>
          <a:xfrm>
            <a:off x="8271050" y="4845122"/>
            <a:ext cx="2194560" cy="400110"/>
          </a:xfrm>
          <a:prstGeom prst="rect">
            <a:avLst/>
          </a:prstGeom>
          <a:noFill/>
        </p:spPr>
        <p:txBody>
          <a:bodyPr wrap="square" rtlCol="0">
            <a:spAutoFit/>
          </a:bodyPr>
          <a:lstStyle/>
          <a:p>
            <a:pPr algn="ctr"/>
            <a:r>
              <a:rPr lang="en-US" sz="2000" dirty="0"/>
              <a:t>Predicted Color</a:t>
            </a:r>
          </a:p>
        </p:txBody>
      </p:sp>
      <p:pic>
        <p:nvPicPr>
          <p:cNvPr id="38" name="Picture 37"/>
          <p:cNvPicPr>
            <a:picLocks noChangeAspect="1"/>
          </p:cNvPicPr>
          <p:nvPr/>
        </p:nvPicPr>
        <p:blipFill>
          <a:blip r:embed="rId6"/>
          <a:stretch>
            <a:fillRect/>
          </a:stretch>
        </p:blipFill>
        <p:spPr>
          <a:xfrm>
            <a:off x="10296912" y="4877095"/>
            <a:ext cx="1813744" cy="303012"/>
          </a:xfrm>
          <a:prstGeom prst="rect">
            <a:avLst/>
          </a:prstGeom>
        </p:spPr>
      </p:pic>
      <p:grpSp>
        <p:nvGrpSpPr>
          <p:cNvPr id="11" name="Group 10"/>
          <p:cNvGrpSpPr/>
          <p:nvPr/>
        </p:nvGrpSpPr>
        <p:grpSpPr>
          <a:xfrm>
            <a:off x="-29164" y="2287631"/>
            <a:ext cx="4545796" cy="2992907"/>
            <a:chOff x="-29164" y="2287631"/>
            <a:chExt cx="4545796" cy="2992907"/>
          </a:xfrm>
        </p:grpSpPr>
        <p:sp>
          <p:nvSpPr>
            <p:cNvPr id="35" name="TextBox 34"/>
            <p:cNvSpPr txBox="1"/>
            <p:nvPr/>
          </p:nvSpPr>
          <p:spPr>
            <a:xfrm>
              <a:off x="-29164" y="4880428"/>
              <a:ext cx="1965492" cy="400110"/>
            </a:xfrm>
            <a:prstGeom prst="rect">
              <a:avLst/>
            </a:prstGeom>
            <a:noFill/>
          </p:spPr>
          <p:txBody>
            <a:bodyPr wrap="square" rtlCol="0">
              <a:spAutoFit/>
            </a:bodyPr>
            <a:lstStyle/>
            <a:p>
              <a:pPr algn="ctr"/>
              <a:r>
                <a:rPr lang="en-US" sz="2000"/>
                <a:t>Grayscale image</a:t>
              </a:r>
              <a:endParaRPr lang="en-US" sz="2000" dirty="0"/>
            </a:p>
          </p:txBody>
        </p:sp>
        <p:pic>
          <p:nvPicPr>
            <p:cNvPr id="37" name="Picture 36"/>
            <p:cNvPicPr>
              <a:picLocks noChangeAspect="1"/>
            </p:cNvPicPr>
            <p:nvPr/>
          </p:nvPicPr>
          <p:blipFill>
            <a:blip r:embed="rId7"/>
            <a:stretch>
              <a:fillRect/>
            </a:stretch>
          </p:blipFill>
          <p:spPr>
            <a:xfrm>
              <a:off x="1910690" y="4910549"/>
              <a:ext cx="1737059" cy="292998"/>
            </a:xfrm>
            <a:prstGeom prst="rect">
              <a:avLst/>
            </a:prstGeom>
          </p:spPr>
        </p:pic>
        <p:grpSp>
          <p:nvGrpSpPr>
            <p:cNvPr id="9" name="Group 8"/>
            <p:cNvGrpSpPr/>
            <p:nvPr/>
          </p:nvGrpSpPr>
          <p:grpSpPr>
            <a:xfrm>
              <a:off x="575386" y="2287631"/>
              <a:ext cx="3941246" cy="2534587"/>
              <a:chOff x="575386" y="2287631"/>
              <a:chExt cx="3941246" cy="2534587"/>
            </a:xfrm>
          </p:grpSpPr>
          <p:cxnSp>
            <p:nvCxnSpPr>
              <p:cNvPr id="23" name="Straight Arrow Connector 22"/>
              <p:cNvCxnSpPr/>
              <p:nvPr/>
            </p:nvCxnSpPr>
            <p:spPr>
              <a:xfrm>
                <a:off x="3708368" y="3554924"/>
                <a:ext cx="808264"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5386" y="2287631"/>
                <a:ext cx="2999511" cy="2534587"/>
              </a:xfrm>
              <a:prstGeom prst="rect">
                <a:avLst/>
              </a:prstGeom>
              <a:ln>
                <a:solidFill>
                  <a:schemeClr val="tx1"/>
                </a:solidFill>
              </a:ln>
            </p:spPr>
          </p:pic>
        </p:grpSp>
      </p:grpSp>
      <p:grpSp>
        <p:nvGrpSpPr>
          <p:cNvPr id="17" name="Group 16"/>
          <p:cNvGrpSpPr/>
          <p:nvPr/>
        </p:nvGrpSpPr>
        <p:grpSpPr>
          <a:xfrm>
            <a:off x="-41986" y="5245232"/>
            <a:ext cx="3701983" cy="400110"/>
            <a:chOff x="-41983" y="4375434"/>
            <a:chExt cx="3701983" cy="400110"/>
          </a:xfrm>
        </p:grpSpPr>
        <p:sp>
          <p:nvSpPr>
            <p:cNvPr id="63" name="TextBox 62"/>
            <p:cNvSpPr txBox="1"/>
            <p:nvPr/>
          </p:nvSpPr>
          <p:spPr>
            <a:xfrm>
              <a:off x="-41983" y="4375434"/>
              <a:ext cx="1965492" cy="400110"/>
            </a:xfrm>
            <a:prstGeom prst="rect">
              <a:avLst/>
            </a:prstGeom>
            <a:noFill/>
          </p:spPr>
          <p:txBody>
            <a:bodyPr wrap="square" rtlCol="0">
              <a:spAutoFit/>
            </a:bodyPr>
            <a:lstStyle/>
            <a:p>
              <a:pPr algn="ctr"/>
              <a:r>
                <a:rPr lang="en-US" sz="2000" dirty="0"/>
                <a:t>User points</a:t>
              </a:r>
            </a:p>
          </p:txBody>
        </p:sp>
        <p:pic>
          <p:nvPicPr>
            <p:cNvPr id="64" name="Picture 63"/>
            <p:cNvPicPr>
              <a:picLocks noChangeAspect="1"/>
            </p:cNvPicPr>
            <p:nvPr/>
          </p:nvPicPr>
          <p:blipFill>
            <a:blip r:embed="rId9"/>
            <a:stretch>
              <a:fillRect/>
            </a:stretch>
          </p:blipFill>
          <p:spPr>
            <a:xfrm>
              <a:off x="1894611" y="4411327"/>
              <a:ext cx="1765389" cy="301752"/>
            </a:xfrm>
            <a:prstGeom prst="rect">
              <a:avLst/>
            </a:prstGeom>
          </p:spPr>
        </p:pic>
      </p:grpSp>
      <p:grpSp>
        <p:nvGrpSpPr>
          <p:cNvPr id="44" name="Group 43"/>
          <p:cNvGrpSpPr/>
          <p:nvPr/>
        </p:nvGrpSpPr>
        <p:grpSpPr>
          <a:xfrm>
            <a:off x="566881" y="2273175"/>
            <a:ext cx="3960820" cy="2559795"/>
            <a:chOff x="555812" y="1403377"/>
            <a:chExt cx="3960820" cy="2559795"/>
          </a:xfrm>
        </p:grpSpPr>
        <p:grpSp>
          <p:nvGrpSpPr>
            <p:cNvPr id="46" name="Group 45"/>
            <p:cNvGrpSpPr/>
            <p:nvPr/>
          </p:nvGrpSpPr>
          <p:grpSpPr>
            <a:xfrm>
              <a:off x="555812" y="1403377"/>
              <a:ext cx="3003979" cy="2559795"/>
              <a:chOff x="555812" y="1403377"/>
              <a:chExt cx="3003979" cy="2559795"/>
            </a:xfrm>
          </p:grpSpPr>
          <p:grpSp>
            <p:nvGrpSpPr>
              <p:cNvPr id="51" name="Group 50"/>
              <p:cNvGrpSpPr/>
              <p:nvPr/>
            </p:nvGrpSpPr>
            <p:grpSpPr>
              <a:xfrm>
                <a:off x="2325815" y="2252004"/>
                <a:ext cx="263249" cy="512269"/>
                <a:chOff x="2606245" y="2384279"/>
                <a:chExt cx="192603" cy="374796"/>
              </a:xfrm>
            </p:grpSpPr>
            <p:sp>
              <p:nvSpPr>
                <p:cNvPr id="53" name="Oval 52"/>
                <p:cNvSpPr/>
                <p:nvPr/>
              </p:nvSpPr>
              <p:spPr>
                <a:xfrm>
                  <a:off x="2606245" y="2618320"/>
                  <a:ext cx="140755" cy="140755"/>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p:cNvSpPr/>
                <p:nvPr/>
              </p:nvSpPr>
              <p:spPr>
                <a:xfrm>
                  <a:off x="2658093" y="2384279"/>
                  <a:ext cx="140755" cy="140755"/>
                </a:xfrm>
                <a:prstGeom prst="ellipse">
                  <a:avLst/>
                </a:prstGeom>
                <a:solidFill>
                  <a:srgbClr val="767676"/>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ectangle 51"/>
              <p:cNvSpPr/>
              <p:nvPr/>
            </p:nvSpPr>
            <p:spPr>
              <a:xfrm>
                <a:off x="555812" y="1403377"/>
                <a:ext cx="3003979" cy="255979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0" name="Straight Arrow Connector 49"/>
            <p:cNvCxnSpPr/>
            <p:nvPr/>
          </p:nvCxnSpPr>
          <p:spPr>
            <a:xfrm>
              <a:off x="3708368" y="2685126"/>
              <a:ext cx="808264"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65" name="Title 1"/>
          <p:cNvSpPr txBox="1">
            <a:spLocks/>
          </p:cNvSpPr>
          <p:nvPr/>
        </p:nvSpPr>
        <p:spPr>
          <a:xfrm>
            <a:off x="609599" y="18415"/>
            <a:ext cx="10970003" cy="104862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ea typeface="Calibri" charset="0"/>
                <a:cs typeface="Calibri" charset="0"/>
              </a:rPr>
              <a:t>Colorization with User Inputs</a:t>
            </a:r>
          </a:p>
        </p:txBody>
      </p:sp>
    </p:spTree>
    <p:extLst>
      <p:ext uri="{BB962C8B-B14F-4D97-AF65-F5344CB8AC3E}">
        <p14:creationId xmlns:p14="http://schemas.microsoft.com/office/powerpoint/2010/main" val="34748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xit" presetSubtype="0" fill="hold" grpId="0" nodeType="withEffect">
                                  <p:stCondLst>
                                    <p:cond delay="0"/>
                                  </p:stCondLst>
                                  <p:childTnLst>
                                    <p:set>
                                      <p:cBhvr>
                                        <p:cTn id="10" dur="1" fill="hold">
                                          <p:stCondLst>
                                            <p:cond delay="0"/>
                                          </p:stCondLst>
                                        </p:cTn>
                                        <p:tgtEl>
                                          <p:spTgt spid="83"/>
                                        </p:tgtEl>
                                        <p:attrNameLst>
                                          <p:attrName>style.visibility</p:attrName>
                                        </p:attrNameLst>
                                      </p:cBhvr>
                                      <p:to>
                                        <p:strVal val="hidden"/>
                                      </p:to>
                                    </p:set>
                                  </p:childTnLst>
                                </p:cTn>
                              </p:par>
                              <p:par>
                                <p:cTn id="11" presetID="1" presetClass="entr" presetSubtype="0" fill="hold" grpId="0" nodeType="withEffect">
                                  <p:stCondLst>
                                    <p:cond delay="0"/>
                                  </p:stCondLst>
                                  <p:childTnLst>
                                    <p:set>
                                      <p:cBhvr>
                                        <p:cTn id="12" dur="1" fill="hold">
                                          <p:stCondLst>
                                            <p:cond delay="0"/>
                                          </p:stCondLst>
                                        </p:cTn>
                                        <p:tgtEl>
                                          <p:spTgt spid="6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path" presetSubtype="0" fill="hold" nodeType="clickEffect">
                                  <p:stCondLst>
                                    <p:cond delay="0"/>
                                  </p:stCondLst>
                                  <p:childTnLst>
                                    <p:animMotion origin="layout" path="M -4.375E-6 -3.7037E-7 L 0.04024 -0.18264 " pathEditMode="relative" rAng="0" ptsTypes="AA">
                                      <p:cBhvr>
                                        <p:cTn id="16" dur="1000" fill="hold"/>
                                        <p:tgtEl>
                                          <p:spTgt spid="11"/>
                                        </p:tgtEl>
                                        <p:attrNameLst>
                                          <p:attrName>ppt_x</p:attrName>
                                          <p:attrName>ppt_y</p:attrName>
                                        </p:attrNameLst>
                                      </p:cBhvr>
                                      <p:rCtr x="2005" y="-9144"/>
                                    </p:animMotion>
                                  </p:childTnLst>
                                </p:cTn>
                              </p:par>
                              <p:par>
                                <p:cTn id="17" presetID="42" presetClass="path" presetSubtype="0" fill="hold" nodeType="withEffect">
                                  <p:stCondLst>
                                    <p:cond delay="0"/>
                                  </p:stCondLst>
                                  <p:childTnLst>
                                    <p:animMotion origin="layout" path="M -4.16667E-6 4.44444E-6 L 0.03438 0.21088 " pathEditMode="relative" rAng="0" ptsTypes="AA">
                                      <p:cBhvr>
                                        <p:cTn id="18" dur="1000" fill="hold"/>
                                        <p:tgtEl>
                                          <p:spTgt spid="44"/>
                                        </p:tgtEl>
                                        <p:attrNameLst>
                                          <p:attrName>ppt_x</p:attrName>
                                          <p:attrName>ppt_y</p:attrName>
                                        </p:attrNameLst>
                                      </p:cBhvr>
                                      <p:rCtr x="1719" y="10532"/>
                                    </p:animMotion>
                                  </p:childTnLst>
                                </p:cTn>
                              </p:par>
                              <p:par>
                                <p:cTn id="19" presetID="6" presetClass="emph" presetSubtype="0" fill="hold" nodeType="withEffect">
                                  <p:stCondLst>
                                    <p:cond delay="0"/>
                                  </p:stCondLst>
                                  <p:childTnLst>
                                    <p:animScale>
                                      <p:cBhvr>
                                        <p:cTn id="20" dur="1000" fill="hold"/>
                                        <p:tgtEl>
                                          <p:spTgt spid="11"/>
                                        </p:tgtEl>
                                      </p:cBhvr>
                                      <p:by x="75000" y="75000"/>
                                    </p:animScale>
                                  </p:childTnLst>
                                </p:cTn>
                              </p:par>
                              <p:par>
                                <p:cTn id="21" presetID="42" presetClass="path" presetSubtype="0" fill="hold" nodeType="withEffect">
                                  <p:stCondLst>
                                    <p:cond delay="0"/>
                                  </p:stCondLst>
                                  <p:childTnLst>
                                    <p:animMotion origin="layout" path="M 2.5E-6 -1.48148E-6 L 0.05898 0.10671 " pathEditMode="relative" rAng="0" ptsTypes="AA">
                                      <p:cBhvr>
                                        <p:cTn id="22" dur="1000" fill="hold"/>
                                        <p:tgtEl>
                                          <p:spTgt spid="17"/>
                                        </p:tgtEl>
                                        <p:attrNameLst>
                                          <p:attrName>ppt_x</p:attrName>
                                          <p:attrName>ppt_y</p:attrName>
                                        </p:attrNameLst>
                                      </p:cBhvr>
                                      <p:rCtr x="2943" y="5324"/>
                                    </p:animMotion>
                                  </p:childTnLst>
                                </p:cTn>
                              </p:par>
                              <p:par>
                                <p:cTn id="23" presetID="6" presetClass="emph" presetSubtype="0" fill="hold" nodeType="withEffect">
                                  <p:stCondLst>
                                    <p:cond delay="0"/>
                                  </p:stCondLst>
                                  <p:childTnLst>
                                    <p:animScale>
                                      <p:cBhvr>
                                        <p:cTn id="24" dur="1000" fill="hold"/>
                                        <p:tgtEl>
                                          <p:spTgt spid="44"/>
                                        </p:tgtEl>
                                      </p:cBhvr>
                                      <p:by x="75000" y="75000"/>
                                    </p:animScale>
                                  </p:childTnLst>
                                </p:cTn>
                              </p:par>
                              <p:par>
                                <p:cTn id="25" presetID="6" presetClass="emph" presetSubtype="0" fill="hold" nodeType="withEffect">
                                  <p:stCondLst>
                                    <p:cond delay="0"/>
                                  </p:stCondLst>
                                  <p:childTnLst>
                                    <p:animScale>
                                      <p:cBhvr>
                                        <p:cTn id="26" dur="1000" fill="hold"/>
                                        <p:tgtEl>
                                          <p:spTgt spid="17"/>
                                        </p:tgtEl>
                                      </p:cBhvr>
                                      <p:by x="75000" y="75000"/>
                                    </p:animScale>
                                  </p:childTnLst>
                                </p:cTn>
                              </p:par>
                            </p:childTnLst>
                          </p:cTn>
                        </p:par>
                        <p:par>
                          <p:cTn id="27" fill="hold">
                            <p:stCondLst>
                              <p:cond delay="1000"/>
                            </p:stCondLst>
                            <p:childTnLst>
                              <p:par>
                                <p:cTn id="28" presetID="1" presetClass="entr" presetSubtype="0"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 grpId="0"/>
      <p:bldP spid="6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685"/>
            <a:ext cx="10515600" cy="1325563"/>
          </a:xfrm>
        </p:spPr>
        <p:txBody>
          <a:bodyPr/>
          <a:lstStyle/>
          <a:p>
            <a:pPr algn="ctr"/>
            <a:r>
              <a:rPr lang="en-US"/>
              <a:t>Training the System</a:t>
            </a:r>
            <a:endParaRPr lang="en-US" dirty="0"/>
          </a:p>
        </p:txBody>
      </p:sp>
      <p:sp>
        <p:nvSpPr>
          <p:cNvPr id="5" name="Rectangle 4"/>
          <p:cNvSpPr/>
          <p:nvPr/>
        </p:nvSpPr>
        <p:spPr>
          <a:xfrm>
            <a:off x="7012155" y="2760394"/>
            <a:ext cx="543247" cy="486572"/>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50000"/>
                </a:schemeClr>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0104" y="1686246"/>
            <a:ext cx="3933633" cy="763459"/>
          </a:xfrm>
          <a:prstGeom prst="rect">
            <a:avLst/>
          </a:prstGeom>
        </p:spPr>
      </p:pic>
      <p:sp>
        <p:nvSpPr>
          <p:cNvPr id="8" name="TextBox 7"/>
          <p:cNvSpPr txBox="1"/>
          <p:nvPr/>
        </p:nvSpPr>
        <p:spPr>
          <a:xfrm>
            <a:off x="558616" y="1675366"/>
            <a:ext cx="2102041" cy="553998"/>
          </a:xfrm>
          <a:prstGeom prst="rect">
            <a:avLst/>
          </a:prstGeom>
          <a:noFill/>
        </p:spPr>
        <p:txBody>
          <a:bodyPr wrap="square" rtlCol="0">
            <a:spAutoFit/>
          </a:bodyPr>
          <a:lstStyle/>
          <a:p>
            <a:r>
              <a:rPr lang="en-US" sz="3000" b="1" dirty="0"/>
              <a:t>Automatic</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0104" y="2797621"/>
            <a:ext cx="4580753" cy="763459"/>
          </a:xfrm>
          <a:prstGeom prst="rect">
            <a:avLst/>
          </a:prstGeom>
        </p:spPr>
      </p:pic>
      <p:sp>
        <p:nvSpPr>
          <p:cNvPr id="10" name="TextBox 9"/>
          <p:cNvSpPr txBox="1"/>
          <p:nvPr/>
        </p:nvSpPr>
        <p:spPr>
          <a:xfrm>
            <a:off x="548456" y="2767141"/>
            <a:ext cx="2250481" cy="553998"/>
          </a:xfrm>
          <a:prstGeom prst="rect">
            <a:avLst/>
          </a:prstGeom>
          <a:noFill/>
        </p:spPr>
        <p:txBody>
          <a:bodyPr wrap="square" rtlCol="0">
            <a:spAutoFit/>
          </a:bodyPr>
          <a:lstStyle/>
          <a:p>
            <a:r>
              <a:rPr lang="en-US" sz="3000" b="1" dirty="0"/>
              <a:t>User-guided</a:t>
            </a:r>
          </a:p>
        </p:txBody>
      </p:sp>
      <p:sp>
        <p:nvSpPr>
          <p:cNvPr id="15" name="Rectangle 14"/>
          <p:cNvSpPr/>
          <p:nvPr/>
        </p:nvSpPr>
        <p:spPr>
          <a:xfrm>
            <a:off x="2961323" y="5610489"/>
            <a:ext cx="6269353" cy="584775"/>
          </a:xfrm>
          <a:prstGeom prst="rect">
            <a:avLst/>
          </a:prstGeom>
          <a:solidFill>
            <a:schemeClr val="bg1"/>
          </a:solidFill>
          <a:ln w="28575">
            <a:solidFill>
              <a:schemeClr val="tx1"/>
            </a:solidFill>
          </a:ln>
        </p:spPr>
        <p:txBody>
          <a:bodyPr wrap="square">
            <a:spAutoFit/>
          </a:bodyPr>
          <a:lstStyle/>
          <a:p>
            <a:pPr algn="ctr"/>
            <a:r>
              <a:rPr lang="en-US" sz="3200" b="1" dirty="0">
                <a:solidFill>
                  <a:srgbClr val="C00000"/>
                </a:solidFill>
              </a:rPr>
              <a:t>– User data not easily obtainable</a:t>
            </a:r>
          </a:p>
        </p:txBody>
      </p:sp>
      <p:grpSp>
        <p:nvGrpSpPr>
          <p:cNvPr id="6" name="Group 5"/>
          <p:cNvGrpSpPr/>
          <p:nvPr/>
        </p:nvGrpSpPr>
        <p:grpSpPr>
          <a:xfrm>
            <a:off x="3738880" y="3858957"/>
            <a:ext cx="7813040" cy="899042"/>
            <a:chOff x="3738880" y="3858957"/>
            <a:chExt cx="7813040" cy="899042"/>
          </a:xfrm>
        </p:grpSpPr>
        <p:sp>
          <p:nvSpPr>
            <p:cNvPr id="3" name="Rectangle 2"/>
            <p:cNvSpPr/>
            <p:nvPr/>
          </p:nvSpPr>
          <p:spPr>
            <a:xfrm>
              <a:off x="3738880" y="3858957"/>
              <a:ext cx="7813040" cy="899042"/>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p:cNvPicPr>
              <a:picLocks noChangeAspect="1"/>
            </p:cNvPicPr>
            <p:nvPr/>
          </p:nvPicPr>
          <p:blipFill>
            <a:blip r:embed="rId5"/>
            <a:stretch>
              <a:fillRect/>
            </a:stretch>
          </p:blipFill>
          <p:spPr>
            <a:xfrm>
              <a:off x="3880104" y="3930039"/>
              <a:ext cx="7473696" cy="748082"/>
            </a:xfrm>
            <a:prstGeom prst="rect">
              <a:avLst/>
            </a:prstGeom>
          </p:spPr>
        </p:pic>
      </p:grpSp>
      <p:grpSp>
        <p:nvGrpSpPr>
          <p:cNvPr id="39" name="Group 38"/>
          <p:cNvGrpSpPr/>
          <p:nvPr/>
        </p:nvGrpSpPr>
        <p:grpSpPr>
          <a:xfrm>
            <a:off x="7660640" y="4346706"/>
            <a:ext cx="1301577" cy="1043723"/>
            <a:chOff x="7095350" y="4414367"/>
            <a:chExt cx="1301577" cy="1043723"/>
          </a:xfrm>
        </p:grpSpPr>
        <p:sp>
          <p:nvSpPr>
            <p:cNvPr id="21" name="Rectangle 20"/>
            <p:cNvSpPr/>
            <p:nvPr/>
          </p:nvSpPr>
          <p:spPr>
            <a:xfrm>
              <a:off x="7095350" y="4957739"/>
              <a:ext cx="1301577" cy="50035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solidFill>
                    <a:schemeClr val="tx1"/>
                  </a:solidFill>
                </a:rPr>
                <a:t>“Hints”</a:t>
              </a:r>
            </a:p>
          </p:txBody>
        </p:sp>
        <p:cxnSp>
          <p:nvCxnSpPr>
            <p:cNvPr id="22" name="Straight Arrow Connector 21"/>
            <p:cNvCxnSpPr/>
            <p:nvPr/>
          </p:nvCxnSpPr>
          <p:spPr>
            <a:xfrm flipV="1">
              <a:off x="7895567" y="4414367"/>
              <a:ext cx="501360" cy="49250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TextBox 28"/>
          <p:cNvSpPr txBox="1"/>
          <p:nvPr/>
        </p:nvSpPr>
        <p:spPr>
          <a:xfrm>
            <a:off x="558616" y="3572958"/>
            <a:ext cx="3098984" cy="1477328"/>
          </a:xfrm>
          <a:prstGeom prst="rect">
            <a:avLst/>
          </a:prstGeom>
          <a:noFill/>
        </p:spPr>
        <p:txBody>
          <a:bodyPr wrap="square" rtlCol="0">
            <a:spAutoFit/>
          </a:bodyPr>
          <a:lstStyle/>
          <a:p>
            <a:r>
              <a:rPr lang="en-US" sz="3000" b="1" dirty="0"/>
              <a:t>Randomly Simulated User Interactions</a:t>
            </a:r>
          </a:p>
        </p:txBody>
      </p:sp>
      <p:cxnSp>
        <p:nvCxnSpPr>
          <p:cNvPr id="31" name="Straight Connector 30"/>
          <p:cNvCxnSpPr/>
          <p:nvPr/>
        </p:nvCxnSpPr>
        <p:spPr>
          <a:xfrm>
            <a:off x="5791200" y="2180726"/>
            <a:ext cx="1220955"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7239902" y="2180726"/>
            <a:ext cx="420738"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5390782" y="2180726"/>
            <a:ext cx="298818"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771022" y="2536326"/>
            <a:ext cx="420738"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nvGrpSpPr>
          <p:cNvPr id="23" name="Group 165"/>
          <p:cNvGrpSpPr/>
          <p:nvPr/>
        </p:nvGrpSpPr>
        <p:grpSpPr>
          <a:xfrm>
            <a:off x="8523867" y="1274018"/>
            <a:ext cx="3069042" cy="4948054"/>
            <a:chOff x="0" y="-1"/>
            <a:chExt cx="3069041" cy="4948052"/>
          </a:xfrm>
        </p:grpSpPr>
        <p:sp>
          <p:nvSpPr>
            <p:cNvPr id="24" name="Shape 141"/>
            <p:cNvSpPr/>
            <p:nvPr/>
          </p:nvSpPr>
          <p:spPr>
            <a:xfrm>
              <a:off x="0" y="72206"/>
              <a:ext cx="3069041" cy="4485613"/>
            </a:xfrm>
            <a:prstGeom prst="rect">
              <a:avLst/>
            </a:prstGeom>
            <a:solidFill>
              <a:srgbClr val="FFFFFF"/>
            </a:solidFill>
            <a:ln w="12700" cap="flat">
              <a:solidFill>
                <a:srgbClr val="000000"/>
              </a:solidFill>
              <a:prstDash val="solid"/>
              <a:miter lim="400000"/>
            </a:ln>
            <a:effectLst>
              <a:outerShdw blurRad="101600" dist="38100" dir="2531122" rotWithShape="0">
                <a:srgbClr val="000000">
                  <a:alpha val="35000"/>
                </a:srgbClr>
              </a:outerShdw>
            </a:effectLst>
          </p:spPr>
          <p:txBody>
            <a:bodyPr wrap="square" lIns="40639" tIns="40639" rIns="40639" bIns="40639" numCol="1" anchor="ctr">
              <a:noAutofit/>
            </a:bodyPr>
            <a:lstStyle/>
            <a:p>
              <a:pPr algn="l" defTabSz="1733973">
                <a:defRPr sz="3400">
                  <a:latin typeface="Calibri"/>
                  <a:ea typeface="Calibri"/>
                  <a:cs typeface="Calibri"/>
                  <a:sym typeface="Calibri"/>
                </a:defRPr>
              </a:pPr>
              <a:endParaRPr/>
            </a:p>
          </p:txBody>
        </p:sp>
        <p:grpSp>
          <p:nvGrpSpPr>
            <p:cNvPr id="25" name="Group 164"/>
            <p:cNvGrpSpPr/>
            <p:nvPr/>
          </p:nvGrpSpPr>
          <p:grpSpPr>
            <a:xfrm>
              <a:off x="130335" y="-1"/>
              <a:ext cx="2828691" cy="4948052"/>
              <a:chOff x="10160" y="-33108"/>
              <a:chExt cx="2828690" cy="4948051"/>
            </a:xfrm>
          </p:grpSpPr>
          <p:pic>
            <p:nvPicPr>
              <p:cNvPr id="26" name="pasted-image.png"/>
              <p:cNvPicPr>
                <a:picLocks noChangeAspect="1"/>
              </p:cNvPicPr>
              <p:nvPr/>
            </p:nvPicPr>
            <p:blipFill>
              <a:blip r:embed="rId6">
                <a:extLst/>
              </a:blip>
              <a:stretch>
                <a:fillRect/>
              </a:stretch>
            </p:blipFill>
            <p:spPr>
              <a:xfrm>
                <a:off x="1506527" y="3190628"/>
                <a:ext cx="894945" cy="894945"/>
              </a:xfrm>
              <a:prstGeom prst="rect">
                <a:avLst/>
              </a:prstGeom>
              <a:ln w="12700" cap="flat">
                <a:noFill/>
                <a:miter lim="400000"/>
              </a:ln>
              <a:effectLst/>
            </p:spPr>
          </p:pic>
          <p:pic>
            <p:nvPicPr>
              <p:cNvPr id="27" name="pasted-image.png"/>
              <p:cNvPicPr>
                <a:picLocks noChangeAspect="1"/>
              </p:cNvPicPr>
              <p:nvPr/>
            </p:nvPicPr>
            <p:blipFill>
              <a:blip r:embed="rId7">
                <a:extLst/>
              </a:blip>
              <a:stretch>
                <a:fillRect/>
              </a:stretch>
            </p:blipFill>
            <p:spPr>
              <a:xfrm>
                <a:off x="1506527" y="2030555"/>
                <a:ext cx="894945" cy="894946"/>
              </a:xfrm>
              <a:prstGeom prst="rect">
                <a:avLst/>
              </a:prstGeom>
              <a:ln w="12700" cap="flat">
                <a:noFill/>
                <a:miter lim="400000"/>
              </a:ln>
              <a:effectLst/>
            </p:spPr>
          </p:pic>
          <p:pic>
            <p:nvPicPr>
              <p:cNvPr id="28" name="pasted-image-filtered.png"/>
              <p:cNvPicPr>
                <a:picLocks noChangeAspect="1"/>
              </p:cNvPicPr>
              <p:nvPr/>
            </p:nvPicPr>
            <p:blipFill>
              <a:blip r:embed="rId8">
                <a:extLst/>
              </a:blip>
              <a:stretch>
                <a:fillRect/>
              </a:stretch>
            </p:blipFill>
            <p:spPr>
              <a:xfrm>
                <a:off x="312280" y="3186051"/>
                <a:ext cx="894946" cy="894945"/>
              </a:xfrm>
              <a:prstGeom prst="rect">
                <a:avLst/>
              </a:prstGeom>
              <a:ln w="12700" cap="flat">
                <a:noFill/>
                <a:miter lim="400000"/>
              </a:ln>
              <a:effectLst/>
            </p:spPr>
          </p:pic>
          <p:pic>
            <p:nvPicPr>
              <p:cNvPr id="30" name="pasted-image-filtered.png"/>
              <p:cNvPicPr>
                <a:picLocks noChangeAspect="1"/>
              </p:cNvPicPr>
              <p:nvPr/>
            </p:nvPicPr>
            <p:blipFill>
              <a:blip r:embed="rId9">
                <a:extLst/>
              </a:blip>
              <a:stretch>
                <a:fillRect/>
              </a:stretch>
            </p:blipFill>
            <p:spPr>
              <a:xfrm>
                <a:off x="312280" y="2025975"/>
                <a:ext cx="894946" cy="894945"/>
              </a:xfrm>
              <a:prstGeom prst="rect">
                <a:avLst/>
              </a:prstGeom>
              <a:ln w="12700" cap="flat">
                <a:noFill/>
                <a:miter lim="400000"/>
              </a:ln>
              <a:effectLst/>
            </p:spPr>
          </p:pic>
          <p:pic>
            <p:nvPicPr>
              <p:cNvPr id="32" name="pasted-image.png"/>
              <p:cNvPicPr>
                <a:picLocks noChangeAspect="1"/>
              </p:cNvPicPr>
              <p:nvPr/>
            </p:nvPicPr>
            <p:blipFill>
              <a:blip r:embed="rId10">
                <a:extLst/>
              </a:blip>
              <a:stretch>
                <a:fillRect/>
              </a:stretch>
            </p:blipFill>
            <p:spPr>
              <a:xfrm>
                <a:off x="1506527" y="1043846"/>
                <a:ext cx="880813" cy="692803"/>
              </a:xfrm>
              <a:prstGeom prst="rect">
                <a:avLst/>
              </a:prstGeom>
              <a:ln w="12700" cap="flat">
                <a:noFill/>
                <a:miter lim="400000"/>
              </a:ln>
              <a:effectLst/>
            </p:spPr>
          </p:pic>
          <p:pic>
            <p:nvPicPr>
              <p:cNvPr id="33" name="pasted-image-filtered.png"/>
              <p:cNvPicPr>
                <a:picLocks noChangeAspect="1"/>
              </p:cNvPicPr>
              <p:nvPr/>
            </p:nvPicPr>
            <p:blipFill>
              <a:blip r:embed="rId11">
                <a:extLst/>
              </a:blip>
              <a:stretch>
                <a:fillRect/>
              </a:stretch>
            </p:blipFill>
            <p:spPr>
              <a:xfrm>
                <a:off x="319349" y="1043846"/>
                <a:ext cx="880813" cy="692803"/>
              </a:xfrm>
              <a:prstGeom prst="rect">
                <a:avLst/>
              </a:prstGeom>
              <a:ln w="12700" cap="flat">
                <a:noFill/>
                <a:miter lim="400000"/>
              </a:ln>
              <a:effectLst/>
            </p:spPr>
          </p:pic>
          <p:sp>
            <p:nvSpPr>
              <p:cNvPr id="35" name="Shape 148"/>
              <p:cNvSpPr/>
              <p:nvPr/>
            </p:nvSpPr>
            <p:spPr>
              <a:xfrm>
                <a:off x="10160" y="-33108"/>
                <a:ext cx="2828690" cy="76627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3500" tIns="63500" rIns="63500" bIns="63500" numCol="1" anchor="ctr">
                <a:noAutofit/>
              </a:bodyPr>
              <a:lstStyle>
                <a:lvl1pPr defTabSz="973666">
                  <a:defRPr sz="3200" i="1"/>
                </a:lvl1pPr>
              </a:lstStyle>
              <a:p>
                <a:pPr algn="ctr"/>
                <a:r>
                  <a:rPr dirty="0"/>
                  <a:t>Training data</a:t>
                </a:r>
              </a:p>
            </p:txBody>
          </p:sp>
          <p:grpSp>
            <p:nvGrpSpPr>
              <p:cNvPr id="37" name="Group 152"/>
              <p:cNvGrpSpPr/>
              <p:nvPr/>
            </p:nvGrpSpPr>
            <p:grpSpPr>
              <a:xfrm>
                <a:off x="59040" y="1037991"/>
                <a:ext cx="2633989" cy="825240"/>
                <a:chOff x="0" y="0"/>
                <a:chExt cx="2633987" cy="825239"/>
              </a:xfrm>
            </p:grpSpPr>
            <p:pic>
              <p:nvPicPr>
                <p:cNvPr id="51" name="pasted-image.pdf"/>
                <p:cNvPicPr>
                  <a:picLocks noChangeAspect="1"/>
                </p:cNvPicPr>
                <p:nvPr/>
              </p:nvPicPr>
              <p:blipFill>
                <a:blip r:embed="rId12">
                  <a:extLst/>
                </a:blip>
                <a:stretch>
                  <a:fillRect/>
                </a:stretch>
              </p:blipFill>
              <p:spPr>
                <a:xfrm>
                  <a:off x="0" y="0"/>
                  <a:ext cx="191629" cy="743971"/>
                </a:xfrm>
                <a:prstGeom prst="rect">
                  <a:avLst/>
                </a:prstGeom>
                <a:ln w="12700" cap="flat">
                  <a:noFill/>
                  <a:miter lim="400000"/>
                </a:ln>
                <a:effectLst/>
              </p:spPr>
            </p:pic>
            <p:pic>
              <p:nvPicPr>
                <p:cNvPr id="52" name="pasted-image.pdf"/>
                <p:cNvPicPr>
                  <a:picLocks noChangeAspect="1"/>
                </p:cNvPicPr>
                <p:nvPr/>
              </p:nvPicPr>
              <p:blipFill>
                <a:blip r:embed="rId13">
                  <a:extLst/>
                </a:blip>
                <a:stretch>
                  <a:fillRect/>
                </a:stretch>
              </p:blipFill>
              <p:spPr>
                <a:xfrm>
                  <a:off x="2442359" y="0"/>
                  <a:ext cx="191629" cy="743971"/>
                </a:xfrm>
                <a:prstGeom prst="rect">
                  <a:avLst/>
                </a:prstGeom>
                <a:ln w="12700" cap="flat">
                  <a:noFill/>
                  <a:miter lim="400000"/>
                </a:ln>
                <a:effectLst/>
              </p:spPr>
            </p:pic>
            <p:pic>
              <p:nvPicPr>
                <p:cNvPr id="53" name="pasted-image.pdf"/>
                <p:cNvPicPr>
                  <a:picLocks noChangeAspect="1"/>
                </p:cNvPicPr>
                <p:nvPr/>
              </p:nvPicPr>
              <p:blipFill>
                <a:blip r:embed="rId14">
                  <a:extLst/>
                </a:blip>
                <a:stretch>
                  <a:fillRect/>
                </a:stretch>
              </p:blipFill>
              <p:spPr>
                <a:xfrm>
                  <a:off x="1255128" y="624628"/>
                  <a:ext cx="91188" cy="200612"/>
                </a:xfrm>
                <a:prstGeom prst="rect">
                  <a:avLst/>
                </a:prstGeom>
                <a:ln w="12700" cap="flat">
                  <a:noFill/>
                  <a:miter lim="400000"/>
                </a:ln>
                <a:effectLst/>
              </p:spPr>
            </p:pic>
          </p:grpSp>
          <p:grpSp>
            <p:nvGrpSpPr>
              <p:cNvPr id="40" name="Group 156"/>
              <p:cNvGrpSpPr/>
              <p:nvPr/>
            </p:nvGrpSpPr>
            <p:grpSpPr>
              <a:xfrm>
                <a:off x="59040" y="3238152"/>
                <a:ext cx="2633989" cy="825241"/>
                <a:chOff x="0" y="0"/>
                <a:chExt cx="2633987" cy="825239"/>
              </a:xfrm>
            </p:grpSpPr>
            <p:pic>
              <p:nvPicPr>
                <p:cNvPr id="48" name="pasted-image.pdf"/>
                <p:cNvPicPr>
                  <a:picLocks noChangeAspect="1"/>
                </p:cNvPicPr>
                <p:nvPr/>
              </p:nvPicPr>
              <p:blipFill>
                <a:blip r:embed="rId12">
                  <a:extLst/>
                </a:blip>
                <a:stretch>
                  <a:fillRect/>
                </a:stretch>
              </p:blipFill>
              <p:spPr>
                <a:xfrm>
                  <a:off x="0" y="0"/>
                  <a:ext cx="191629" cy="743971"/>
                </a:xfrm>
                <a:prstGeom prst="rect">
                  <a:avLst/>
                </a:prstGeom>
                <a:ln w="12700" cap="flat">
                  <a:noFill/>
                  <a:miter lim="400000"/>
                </a:ln>
                <a:effectLst/>
              </p:spPr>
            </p:pic>
            <p:pic>
              <p:nvPicPr>
                <p:cNvPr id="49" name="pasted-image.pdf"/>
                <p:cNvPicPr>
                  <a:picLocks noChangeAspect="1"/>
                </p:cNvPicPr>
                <p:nvPr/>
              </p:nvPicPr>
              <p:blipFill>
                <a:blip r:embed="rId13">
                  <a:extLst/>
                </a:blip>
                <a:stretch>
                  <a:fillRect/>
                </a:stretch>
              </p:blipFill>
              <p:spPr>
                <a:xfrm>
                  <a:off x="2442359" y="0"/>
                  <a:ext cx="191629" cy="743971"/>
                </a:xfrm>
                <a:prstGeom prst="rect">
                  <a:avLst/>
                </a:prstGeom>
                <a:ln w="12700" cap="flat">
                  <a:noFill/>
                  <a:miter lim="400000"/>
                </a:ln>
                <a:effectLst/>
              </p:spPr>
            </p:pic>
            <p:pic>
              <p:nvPicPr>
                <p:cNvPr id="50" name="pasted-image.pdf"/>
                <p:cNvPicPr>
                  <a:picLocks noChangeAspect="1"/>
                </p:cNvPicPr>
                <p:nvPr/>
              </p:nvPicPr>
              <p:blipFill>
                <a:blip r:embed="rId14">
                  <a:extLst/>
                </a:blip>
                <a:stretch>
                  <a:fillRect/>
                </a:stretch>
              </p:blipFill>
              <p:spPr>
                <a:xfrm>
                  <a:off x="1255128" y="624628"/>
                  <a:ext cx="91188" cy="200612"/>
                </a:xfrm>
                <a:prstGeom prst="rect">
                  <a:avLst/>
                </a:prstGeom>
                <a:ln w="12700" cap="flat">
                  <a:noFill/>
                  <a:miter lim="400000"/>
                </a:ln>
                <a:effectLst/>
              </p:spPr>
            </p:pic>
          </p:grpSp>
          <p:grpSp>
            <p:nvGrpSpPr>
              <p:cNvPr id="41" name="Group 160"/>
              <p:cNvGrpSpPr/>
              <p:nvPr/>
            </p:nvGrpSpPr>
            <p:grpSpPr>
              <a:xfrm>
                <a:off x="59040" y="2107779"/>
                <a:ext cx="2633989" cy="825241"/>
                <a:chOff x="0" y="0"/>
                <a:chExt cx="2633987" cy="825239"/>
              </a:xfrm>
            </p:grpSpPr>
            <p:pic>
              <p:nvPicPr>
                <p:cNvPr id="45" name="pasted-image.pdf"/>
                <p:cNvPicPr>
                  <a:picLocks noChangeAspect="1"/>
                </p:cNvPicPr>
                <p:nvPr/>
              </p:nvPicPr>
              <p:blipFill>
                <a:blip r:embed="rId12">
                  <a:extLst/>
                </a:blip>
                <a:stretch>
                  <a:fillRect/>
                </a:stretch>
              </p:blipFill>
              <p:spPr>
                <a:xfrm>
                  <a:off x="0" y="0"/>
                  <a:ext cx="191629" cy="743971"/>
                </a:xfrm>
                <a:prstGeom prst="rect">
                  <a:avLst/>
                </a:prstGeom>
                <a:ln w="12700" cap="flat">
                  <a:noFill/>
                  <a:miter lim="400000"/>
                </a:ln>
                <a:effectLst/>
              </p:spPr>
            </p:pic>
            <p:pic>
              <p:nvPicPr>
                <p:cNvPr id="46" name="pasted-image.pdf"/>
                <p:cNvPicPr>
                  <a:picLocks noChangeAspect="1"/>
                </p:cNvPicPr>
                <p:nvPr/>
              </p:nvPicPr>
              <p:blipFill>
                <a:blip r:embed="rId13">
                  <a:extLst/>
                </a:blip>
                <a:stretch>
                  <a:fillRect/>
                </a:stretch>
              </p:blipFill>
              <p:spPr>
                <a:xfrm>
                  <a:off x="2442359" y="0"/>
                  <a:ext cx="191629" cy="743971"/>
                </a:xfrm>
                <a:prstGeom prst="rect">
                  <a:avLst/>
                </a:prstGeom>
                <a:ln w="12700" cap="flat">
                  <a:noFill/>
                  <a:miter lim="400000"/>
                </a:ln>
                <a:effectLst/>
              </p:spPr>
            </p:pic>
            <p:pic>
              <p:nvPicPr>
                <p:cNvPr id="47" name="pasted-image.pdf"/>
                <p:cNvPicPr>
                  <a:picLocks noChangeAspect="1"/>
                </p:cNvPicPr>
                <p:nvPr/>
              </p:nvPicPr>
              <p:blipFill>
                <a:blip r:embed="rId14">
                  <a:extLst/>
                </a:blip>
                <a:stretch>
                  <a:fillRect/>
                </a:stretch>
              </p:blipFill>
              <p:spPr>
                <a:xfrm>
                  <a:off x="1255128" y="624628"/>
                  <a:ext cx="91188" cy="200612"/>
                </a:xfrm>
                <a:prstGeom prst="rect">
                  <a:avLst/>
                </a:prstGeom>
                <a:ln w="12700" cap="flat">
                  <a:noFill/>
                  <a:miter lim="400000"/>
                </a:ln>
                <a:effectLst/>
              </p:spPr>
            </p:pic>
          </p:grpSp>
          <p:sp>
            <p:nvSpPr>
              <p:cNvPr id="42" name="Shape 161"/>
              <p:cNvSpPr/>
              <p:nvPr/>
            </p:nvSpPr>
            <p:spPr>
              <a:xfrm rot="5400000">
                <a:off x="952781" y="4086720"/>
                <a:ext cx="923134" cy="73331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89296" tIns="89296" rIns="89296" bIns="89296" numCol="1" anchor="ctr">
                <a:noAutofit/>
              </a:bodyPr>
              <a:lstStyle>
                <a:lvl1pPr defTabSz="1369218">
                  <a:defRPr>
                    <a:latin typeface="Adobe 繁黑體 Std B"/>
                    <a:ea typeface="Adobe 繁黑體 Std B"/>
                    <a:cs typeface="Adobe 繁黑體 Std B"/>
                    <a:sym typeface="Adobe 繁黑體 Std B"/>
                  </a:defRPr>
                </a:lvl1pPr>
              </a:lstStyle>
              <a:p>
                <a:r>
                  <a:t>…</a:t>
                </a:r>
              </a:p>
            </p:txBody>
          </p:sp>
          <p:pic>
            <p:nvPicPr>
              <p:cNvPr id="43" name="pasted-image.pdf"/>
              <p:cNvPicPr>
                <a:picLocks noChangeAspect="1"/>
              </p:cNvPicPr>
              <p:nvPr/>
            </p:nvPicPr>
            <p:blipFill>
              <a:blip r:embed="rId15">
                <a:extLst/>
              </a:blip>
              <a:srcRect/>
              <a:stretch>
                <a:fillRect/>
              </a:stretch>
            </p:blipFill>
            <p:spPr>
              <a:xfrm>
                <a:off x="651118" y="727596"/>
                <a:ext cx="217755" cy="168265"/>
              </a:xfrm>
              <a:prstGeom prst="rect">
                <a:avLst/>
              </a:prstGeom>
              <a:ln w="12700" cap="flat">
                <a:noFill/>
                <a:miter lim="400000"/>
              </a:ln>
              <a:effectLst/>
            </p:spPr>
          </p:pic>
          <p:pic>
            <p:nvPicPr>
              <p:cNvPr id="44" name="pasted-image.pdf"/>
              <p:cNvPicPr>
                <a:picLocks noChangeAspect="1"/>
              </p:cNvPicPr>
              <p:nvPr/>
            </p:nvPicPr>
            <p:blipFill>
              <a:blip r:embed="rId16">
                <a:extLst/>
              </a:blip>
              <a:stretch>
                <a:fillRect/>
              </a:stretch>
            </p:blipFill>
            <p:spPr>
              <a:xfrm>
                <a:off x="1850071" y="693142"/>
                <a:ext cx="207857" cy="237551"/>
              </a:xfrm>
              <a:prstGeom prst="rect">
                <a:avLst/>
              </a:prstGeom>
              <a:ln w="12700" cap="flat">
                <a:noFill/>
                <a:miter lim="400000"/>
              </a:ln>
              <a:effectLst/>
            </p:spPr>
          </p:pic>
        </p:grpSp>
      </p:grpSp>
    </p:spTree>
    <p:extLst>
      <p:ext uri="{BB962C8B-B14F-4D97-AF65-F5344CB8AC3E}">
        <p14:creationId xmlns:p14="http://schemas.microsoft.com/office/powerpoint/2010/main" val="511462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1"/>
                                        </p:tgtEl>
                                        <p:attrNameLst>
                                          <p:attrName>style.visibility</p:attrName>
                                        </p:attrNameLst>
                                      </p:cBhvr>
                                      <p:to>
                                        <p:strVal val="hidden"/>
                                      </p:to>
                                    </p:set>
                                  </p:childTnLst>
                                </p:cTn>
                              </p:par>
                              <p:par>
                                <p:cTn id="15" presetID="1" presetClass="entr" presetSubtype="0" fill="hold"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nodeType="clickEffect">
                                  <p:stCondLst>
                                    <p:cond delay="0"/>
                                  </p:stCondLst>
                                  <p:childTnLst>
                                    <p:set>
                                      <p:cBhvr>
                                        <p:cTn id="20" dur="1" fill="hold">
                                          <p:stCondLst>
                                            <p:cond delay="0"/>
                                          </p:stCondLst>
                                        </p:cTn>
                                        <p:tgtEl>
                                          <p:spTgt spid="34"/>
                                        </p:tgtEl>
                                        <p:attrNameLst>
                                          <p:attrName>style.visibility</p:attrName>
                                        </p:attrNameLst>
                                      </p:cBhvr>
                                      <p:to>
                                        <p:strVal val="hidden"/>
                                      </p:to>
                                    </p:set>
                                  </p:childTnLst>
                                </p:cTn>
                              </p:par>
                              <p:par>
                                <p:cTn id="21" presetID="1" presetClass="entr" presetSubtype="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36"/>
                                        </p:tgtEl>
                                        <p:attrNameLst>
                                          <p:attrName>style.visibility</p:attrName>
                                        </p:attrNameLst>
                                      </p:cBhvr>
                                      <p:to>
                                        <p:strVal val="hidden"/>
                                      </p:to>
                                    </p:set>
                                  </p:childTnLst>
                                </p:cTn>
                              </p:par>
                              <p:par>
                                <p:cTn id="27" presetID="1"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3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23"/>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5" grpId="0" animBg="1"/>
      <p:bldP spid="29" grpId="0"/>
      <p:bldP spid="23" grpId="0" animBg="1" advAuto="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812" y="24796"/>
            <a:ext cx="10515600" cy="1325563"/>
          </a:xfrm>
        </p:spPr>
        <p:txBody>
          <a:bodyPr/>
          <a:lstStyle/>
          <a:p>
            <a:pPr algn="ctr"/>
            <a:r>
              <a:rPr lang="en-US" dirty="0">
                <a:ea typeface="Calibri" charset="0"/>
                <a:cs typeface="Calibri" charset="0"/>
              </a:rPr>
              <a:t>Randomly Simulated User Points</a:t>
            </a:r>
          </a:p>
        </p:txBody>
      </p:sp>
      <p:sp>
        <p:nvSpPr>
          <p:cNvPr id="15" name="Rectangle 14"/>
          <p:cNvSpPr/>
          <p:nvPr/>
        </p:nvSpPr>
        <p:spPr>
          <a:xfrm>
            <a:off x="6949014" y="2239910"/>
            <a:ext cx="3081528" cy="400110"/>
          </a:xfrm>
          <a:prstGeom prst="rect">
            <a:avLst/>
          </a:prstGeom>
        </p:spPr>
        <p:txBody>
          <a:bodyPr wrap="square">
            <a:spAutoFit/>
          </a:bodyPr>
          <a:lstStyle/>
          <a:p>
            <a:pPr algn="ctr"/>
            <a:r>
              <a:rPr lang="en-US" sz="2000" b="1" dirty="0"/>
              <a:t>Number of </a:t>
            </a:r>
            <a:r>
              <a:rPr lang="en-US" sz="2000" b="1"/>
              <a:t>revealed points</a:t>
            </a:r>
            <a:endParaRPr lang="en-US" sz="2000" b="1" dirty="0"/>
          </a:p>
        </p:txBody>
      </p:sp>
      <p:grpSp>
        <p:nvGrpSpPr>
          <p:cNvPr id="22" name="Group 21"/>
          <p:cNvGrpSpPr/>
          <p:nvPr/>
        </p:nvGrpSpPr>
        <p:grpSpPr>
          <a:xfrm>
            <a:off x="7343015" y="7473118"/>
            <a:ext cx="4157329" cy="3662333"/>
            <a:chOff x="6405274" y="1190082"/>
            <a:chExt cx="4157329" cy="3662333"/>
          </a:xfrm>
        </p:grpSpPr>
        <p:sp>
          <p:nvSpPr>
            <p:cNvPr id="16" name="Rectangle 15"/>
            <p:cNvSpPr/>
            <p:nvPr/>
          </p:nvSpPr>
          <p:spPr>
            <a:xfrm>
              <a:off x="6661965" y="1190082"/>
              <a:ext cx="3643946" cy="461665"/>
            </a:xfrm>
            <a:prstGeom prst="rect">
              <a:avLst/>
            </a:prstGeom>
          </p:spPr>
          <p:txBody>
            <a:bodyPr wrap="none">
              <a:spAutoFit/>
            </a:bodyPr>
            <a:lstStyle/>
            <a:p>
              <a:r>
                <a:rPr lang="en-US" sz="2400" b="1"/>
                <a:t>Location of revealed points</a:t>
              </a:r>
              <a:endParaRPr lang="en-US" sz="2400" b="1" dirty="0"/>
            </a:p>
          </p:txBody>
        </p:sp>
        <p:pic>
          <p:nvPicPr>
            <p:cNvPr id="18" name="Picture 17"/>
            <p:cNvPicPr>
              <a:picLocks/>
            </p:cNvPicPr>
            <p:nvPr/>
          </p:nvPicPr>
          <p:blipFill>
            <a:blip r:embed="rId3"/>
            <a:stretch>
              <a:fillRect/>
            </a:stretch>
          </p:blipFill>
          <p:spPr>
            <a:xfrm>
              <a:off x="6405274" y="1734418"/>
              <a:ext cx="4157329" cy="3117997"/>
            </a:xfrm>
            <a:prstGeom prst="rect">
              <a:avLst/>
            </a:prstGeom>
          </p:spPr>
        </p:pic>
      </p:grpSp>
      <p:pic>
        <p:nvPicPr>
          <p:cNvPr id="19" name="Picture 18"/>
          <p:cNvPicPr>
            <a:picLocks noChangeAspect="1"/>
          </p:cNvPicPr>
          <p:nvPr/>
        </p:nvPicPr>
        <p:blipFill>
          <a:blip r:embed="rId4"/>
          <a:stretch>
            <a:fillRect/>
          </a:stretch>
        </p:blipFill>
        <p:spPr>
          <a:xfrm>
            <a:off x="6314151" y="2540026"/>
            <a:ext cx="5332937" cy="3969327"/>
          </a:xfrm>
          <a:prstGeom prst="rect">
            <a:avLst/>
          </a:prstGeom>
        </p:spPr>
      </p:pic>
      <p:pic>
        <p:nvPicPr>
          <p:cNvPr id="21" name="Picture 20"/>
          <p:cNvPicPr>
            <a:picLocks noChangeAspect="1"/>
          </p:cNvPicPr>
          <p:nvPr/>
        </p:nvPicPr>
        <p:blipFill>
          <a:blip r:embed="rId5"/>
          <a:stretch>
            <a:fillRect/>
          </a:stretch>
        </p:blipFill>
        <p:spPr>
          <a:xfrm>
            <a:off x="2396210" y="1346869"/>
            <a:ext cx="7473696" cy="748082"/>
          </a:xfrm>
          <a:prstGeom prst="rect">
            <a:avLst/>
          </a:prstGeom>
        </p:spPr>
      </p:pic>
      <p:pic>
        <p:nvPicPr>
          <p:cNvPr id="77" name="Picture 7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08882" y="5041527"/>
            <a:ext cx="1305578" cy="1103215"/>
          </a:xfrm>
          <a:prstGeom prst="rect">
            <a:avLst/>
          </a:prstGeom>
          <a:ln>
            <a:solidFill>
              <a:schemeClr val="tx1"/>
            </a:solidFill>
          </a:ln>
        </p:spPr>
      </p:pic>
      <p:grpSp>
        <p:nvGrpSpPr>
          <p:cNvPr id="198" name="Group 197"/>
          <p:cNvGrpSpPr/>
          <p:nvPr/>
        </p:nvGrpSpPr>
        <p:grpSpPr>
          <a:xfrm>
            <a:off x="264818" y="2667266"/>
            <a:ext cx="1305578" cy="1103215"/>
            <a:chOff x="6242304" y="2750816"/>
            <a:chExt cx="1305578" cy="1103215"/>
          </a:xfrm>
        </p:grpSpPr>
        <p:pic>
          <p:nvPicPr>
            <p:cNvPr id="20" name="Picture 1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42304" y="2750816"/>
              <a:ext cx="1305578" cy="1103215"/>
            </a:xfrm>
            <a:prstGeom prst="rect">
              <a:avLst/>
            </a:prstGeom>
            <a:ln>
              <a:solidFill>
                <a:schemeClr val="tx1"/>
              </a:solidFill>
            </a:ln>
          </p:spPr>
        </p:pic>
        <p:sp>
          <p:nvSpPr>
            <p:cNvPr id="24" name="Oval 23"/>
            <p:cNvSpPr/>
            <p:nvPr/>
          </p:nvSpPr>
          <p:spPr>
            <a:xfrm>
              <a:off x="7128695" y="3583204"/>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p:cNvSpPr/>
            <p:nvPr/>
          </p:nvSpPr>
          <p:spPr>
            <a:xfrm>
              <a:off x="7035047" y="3113901"/>
              <a:ext cx="83738" cy="83737"/>
            </a:xfrm>
            <a:prstGeom prst="ellipse">
              <a:avLst/>
            </a:prstGeom>
            <a:solidFill>
              <a:srgbClr val="767676"/>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2" name="Picture 5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94193" y="3856121"/>
            <a:ext cx="1305578" cy="1103215"/>
          </a:xfrm>
          <a:prstGeom prst="rect">
            <a:avLst/>
          </a:prstGeom>
          <a:ln>
            <a:solidFill>
              <a:schemeClr val="tx1"/>
            </a:solidFill>
          </a:ln>
        </p:spPr>
      </p:pic>
      <p:grpSp>
        <p:nvGrpSpPr>
          <p:cNvPr id="190" name="Group 189"/>
          <p:cNvGrpSpPr/>
          <p:nvPr/>
        </p:nvGrpSpPr>
        <p:grpSpPr>
          <a:xfrm>
            <a:off x="4491276" y="2667266"/>
            <a:ext cx="1305578" cy="1103215"/>
            <a:chOff x="10486368" y="2750816"/>
            <a:chExt cx="1305578" cy="1103215"/>
          </a:xfrm>
        </p:grpSpPr>
        <p:pic>
          <p:nvPicPr>
            <p:cNvPr id="37" name="Picture 3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86368" y="2750816"/>
              <a:ext cx="1305578" cy="1103215"/>
            </a:xfrm>
            <a:prstGeom prst="rect">
              <a:avLst/>
            </a:prstGeom>
            <a:ln>
              <a:solidFill>
                <a:schemeClr val="tx1"/>
              </a:solidFill>
            </a:ln>
          </p:spPr>
        </p:pic>
        <p:sp>
          <p:nvSpPr>
            <p:cNvPr id="39" name="Oval 38"/>
            <p:cNvSpPr/>
            <p:nvPr/>
          </p:nvSpPr>
          <p:spPr>
            <a:xfrm>
              <a:off x="11164527" y="3456452"/>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p:cNvSpPr/>
            <p:nvPr/>
          </p:nvSpPr>
          <p:spPr>
            <a:xfrm>
              <a:off x="11500344" y="3695844"/>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4" name="Group 193"/>
          <p:cNvGrpSpPr/>
          <p:nvPr/>
        </p:nvGrpSpPr>
        <p:grpSpPr>
          <a:xfrm>
            <a:off x="1679506" y="2667266"/>
            <a:ext cx="1305578" cy="1103215"/>
            <a:chOff x="7656992" y="2750816"/>
            <a:chExt cx="1305578" cy="1103215"/>
          </a:xfrm>
        </p:grpSpPr>
        <p:pic>
          <p:nvPicPr>
            <p:cNvPr id="27" name="Picture 2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56992" y="2750816"/>
              <a:ext cx="1305578" cy="1103215"/>
            </a:xfrm>
            <a:prstGeom prst="rect">
              <a:avLst/>
            </a:prstGeom>
            <a:ln>
              <a:solidFill>
                <a:schemeClr val="tx1"/>
              </a:solidFill>
            </a:ln>
          </p:spPr>
        </p:pic>
        <p:sp>
          <p:nvSpPr>
            <p:cNvPr id="29" name="Oval 28"/>
            <p:cNvSpPr/>
            <p:nvPr/>
          </p:nvSpPr>
          <p:spPr>
            <a:xfrm>
              <a:off x="8273058" y="3253137"/>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p:cNvSpPr/>
            <p:nvPr/>
          </p:nvSpPr>
          <p:spPr>
            <a:xfrm>
              <a:off x="7748703" y="3364562"/>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p:cNvSpPr/>
            <p:nvPr/>
          </p:nvSpPr>
          <p:spPr>
            <a:xfrm>
              <a:off x="8632281" y="3260554"/>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p:cNvSpPr/>
            <p:nvPr/>
          </p:nvSpPr>
          <p:spPr>
            <a:xfrm>
              <a:off x="8221967" y="3745256"/>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1" name="Group 190"/>
          <p:cNvGrpSpPr/>
          <p:nvPr/>
        </p:nvGrpSpPr>
        <p:grpSpPr>
          <a:xfrm>
            <a:off x="4508882" y="3856121"/>
            <a:ext cx="1305578" cy="1103215"/>
            <a:chOff x="10486368" y="3939671"/>
            <a:chExt cx="1305578" cy="1103215"/>
          </a:xfrm>
        </p:grpSpPr>
        <p:pic>
          <p:nvPicPr>
            <p:cNvPr id="57" name="Picture 5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86368" y="3939671"/>
              <a:ext cx="1305578" cy="1103215"/>
            </a:xfrm>
            <a:prstGeom prst="rect">
              <a:avLst/>
            </a:prstGeom>
            <a:ln>
              <a:solidFill>
                <a:schemeClr val="tx1"/>
              </a:solidFill>
            </a:ln>
          </p:spPr>
        </p:pic>
        <p:sp>
          <p:nvSpPr>
            <p:cNvPr id="59" name="Oval 58"/>
            <p:cNvSpPr/>
            <p:nvPr/>
          </p:nvSpPr>
          <p:spPr>
            <a:xfrm>
              <a:off x="11206396" y="4762782"/>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p:cNvSpPr/>
            <p:nvPr/>
          </p:nvSpPr>
          <p:spPr>
            <a:xfrm>
              <a:off x="10684741" y="4137110"/>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p:cNvSpPr/>
            <p:nvPr/>
          </p:nvSpPr>
          <p:spPr>
            <a:xfrm>
              <a:off x="11383782" y="4497631"/>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6" name="Group 195"/>
          <p:cNvGrpSpPr/>
          <p:nvPr/>
        </p:nvGrpSpPr>
        <p:grpSpPr>
          <a:xfrm>
            <a:off x="264818" y="5041527"/>
            <a:ext cx="1305578" cy="1103215"/>
            <a:chOff x="6242304" y="5125077"/>
            <a:chExt cx="1305578" cy="1103215"/>
          </a:xfrm>
        </p:grpSpPr>
        <p:pic>
          <p:nvPicPr>
            <p:cNvPr id="62" name="Picture 6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42304" y="5125077"/>
              <a:ext cx="1305578" cy="1103215"/>
            </a:xfrm>
            <a:prstGeom prst="rect">
              <a:avLst/>
            </a:prstGeom>
            <a:ln>
              <a:solidFill>
                <a:schemeClr val="tx1"/>
              </a:solidFill>
            </a:ln>
          </p:spPr>
        </p:pic>
        <p:sp>
          <p:nvSpPr>
            <p:cNvPr id="143" name="Oval 142"/>
            <p:cNvSpPr/>
            <p:nvPr/>
          </p:nvSpPr>
          <p:spPr>
            <a:xfrm>
              <a:off x="6980392" y="5631416"/>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9" name="Group 208"/>
          <p:cNvGrpSpPr/>
          <p:nvPr/>
        </p:nvGrpSpPr>
        <p:grpSpPr>
          <a:xfrm>
            <a:off x="7265952" y="2734846"/>
            <a:ext cx="3323390" cy="338554"/>
            <a:chOff x="7265952" y="2663726"/>
            <a:chExt cx="3323390" cy="338554"/>
          </a:xfrm>
        </p:grpSpPr>
        <p:cxnSp>
          <p:nvCxnSpPr>
            <p:cNvPr id="150" name="Straight Arrow Connector 149"/>
            <p:cNvCxnSpPr/>
            <p:nvPr/>
          </p:nvCxnSpPr>
          <p:spPr>
            <a:xfrm flipH="1">
              <a:off x="7265952" y="2862867"/>
              <a:ext cx="280086" cy="817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2" name="Rectangle 151"/>
            <p:cNvSpPr/>
            <p:nvPr/>
          </p:nvSpPr>
          <p:spPr>
            <a:xfrm>
              <a:off x="7521807" y="2663726"/>
              <a:ext cx="3067535" cy="338554"/>
            </a:xfrm>
            <a:prstGeom prst="rect">
              <a:avLst/>
            </a:prstGeom>
          </p:spPr>
          <p:txBody>
            <a:bodyPr wrap="square">
              <a:spAutoFit/>
            </a:bodyPr>
            <a:lstStyle/>
            <a:p>
              <a:pPr algn="ctr"/>
              <a:r>
                <a:rPr lang="en-US" sz="1600" b="1"/>
                <a:t>No points (automatic </a:t>
              </a:r>
              <a:r>
                <a:rPr lang="en-US" sz="1600" b="1" dirty="0"/>
                <a:t>colorization)</a:t>
              </a:r>
            </a:p>
          </p:txBody>
        </p:sp>
      </p:grpSp>
      <p:grpSp>
        <p:nvGrpSpPr>
          <p:cNvPr id="206" name="Group 205"/>
          <p:cNvGrpSpPr/>
          <p:nvPr/>
        </p:nvGrpSpPr>
        <p:grpSpPr>
          <a:xfrm>
            <a:off x="3094193" y="2667266"/>
            <a:ext cx="1305578" cy="1103215"/>
            <a:chOff x="9071679" y="2750816"/>
            <a:chExt cx="1305578" cy="1103215"/>
          </a:xfrm>
        </p:grpSpPr>
        <p:grpSp>
          <p:nvGrpSpPr>
            <p:cNvPr id="193" name="Group 192"/>
            <p:cNvGrpSpPr/>
            <p:nvPr/>
          </p:nvGrpSpPr>
          <p:grpSpPr>
            <a:xfrm>
              <a:off x="9071679" y="2750816"/>
              <a:ext cx="1305578" cy="1103215"/>
              <a:chOff x="9071679" y="2750816"/>
              <a:chExt cx="1305578" cy="1103215"/>
            </a:xfrm>
          </p:grpSpPr>
          <p:pic>
            <p:nvPicPr>
              <p:cNvPr id="32" name="Picture 3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1679" y="2750816"/>
                <a:ext cx="1305578" cy="1103215"/>
              </a:xfrm>
              <a:prstGeom prst="rect">
                <a:avLst/>
              </a:prstGeom>
              <a:ln>
                <a:solidFill>
                  <a:schemeClr val="tx1"/>
                </a:solidFill>
              </a:ln>
            </p:spPr>
          </p:pic>
          <p:sp>
            <p:nvSpPr>
              <p:cNvPr id="35" name="Oval 34"/>
              <p:cNvSpPr/>
              <p:nvPr/>
            </p:nvSpPr>
            <p:spPr>
              <a:xfrm>
                <a:off x="9567533" y="2879809"/>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8" name="Oval 147"/>
            <p:cNvSpPr/>
            <p:nvPr/>
          </p:nvSpPr>
          <p:spPr>
            <a:xfrm>
              <a:off x="9432471" y="3713333"/>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p:cNvSpPr/>
            <p:nvPr/>
          </p:nvSpPr>
          <p:spPr>
            <a:xfrm>
              <a:off x="9762671" y="3713333"/>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5" name="Group 194"/>
          <p:cNvGrpSpPr/>
          <p:nvPr/>
        </p:nvGrpSpPr>
        <p:grpSpPr>
          <a:xfrm>
            <a:off x="1679506" y="5041527"/>
            <a:ext cx="1305578" cy="1103215"/>
            <a:chOff x="7656992" y="5125077"/>
            <a:chExt cx="1305578" cy="1103215"/>
          </a:xfrm>
        </p:grpSpPr>
        <p:pic>
          <p:nvPicPr>
            <p:cNvPr id="67" name="Picture 6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56992" y="5125077"/>
              <a:ext cx="1305578" cy="1103215"/>
            </a:xfrm>
            <a:prstGeom prst="rect">
              <a:avLst/>
            </a:prstGeom>
            <a:ln>
              <a:solidFill>
                <a:schemeClr val="tx1"/>
              </a:solidFill>
            </a:ln>
          </p:spPr>
        </p:pic>
        <p:sp>
          <p:nvSpPr>
            <p:cNvPr id="69" name="Oval 68"/>
            <p:cNvSpPr/>
            <p:nvPr/>
          </p:nvSpPr>
          <p:spPr>
            <a:xfrm>
              <a:off x="8418890" y="5627398"/>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p:cNvSpPr/>
            <p:nvPr/>
          </p:nvSpPr>
          <p:spPr>
            <a:xfrm>
              <a:off x="8449735" y="5488162"/>
              <a:ext cx="83738" cy="83737"/>
            </a:xfrm>
            <a:prstGeom prst="ellipse">
              <a:avLst/>
            </a:prstGeom>
            <a:solidFill>
              <a:srgbClr val="767676"/>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p:cNvSpPr/>
            <p:nvPr/>
          </p:nvSpPr>
          <p:spPr>
            <a:xfrm>
              <a:off x="8596276" y="5621584"/>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p:cNvSpPr/>
            <p:nvPr/>
          </p:nvSpPr>
          <p:spPr>
            <a:xfrm>
              <a:off x="8596276" y="5813508"/>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p:cNvSpPr/>
            <p:nvPr/>
          </p:nvSpPr>
          <p:spPr>
            <a:xfrm>
              <a:off x="8319680" y="5810336"/>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p:cNvSpPr/>
            <p:nvPr/>
          </p:nvSpPr>
          <p:spPr>
            <a:xfrm>
              <a:off x="8457983" y="5955593"/>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p:cNvSpPr/>
            <p:nvPr/>
          </p:nvSpPr>
          <p:spPr>
            <a:xfrm>
              <a:off x="8457983" y="5766633"/>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p:cNvSpPr/>
            <p:nvPr/>
          </p:nvSpPr>
          <p:spPr>
            <a:xfrm>
              <a:off x="7867875" y="5900612"/>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p:cNvSpPr/>
            <p:nvPr/>
          </p:nvSpPr>
          <p:spPr>
            <a:xfrm>
              <a:off x="8231189" y="5858743"/>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p:cNvSpPr/>
            <p:nvPr/>
          </p:nvSpPr>
          <p:spPr>
            <a:xfrm>
              <a:off x="7835938" y="5579715"/>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p:cNvSpPr/>
            <p:nvPr/>
          </p:nvSpPr>
          <p:spPr>
            <a:xfrm>
              <a:off x="8420508" y="5265190"/>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p:cNvSpPr/>
            <p:nvPr/>
          </p:nvSpPr>
          <p:spPr>
            <a:xfrm>
              <a:off x="8156610" y="5601324"/>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p:cNvSpPr/>
            <p:nvPr/>
          </p:nvSpPr>
          <p:spPr>
            <a:xfrm>
              <a:off x="8794509" y="5296235"/>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p:cNvSpPr/>
            <p:nvPr/>
          </p:nvSpPr>
          <p:spPr>
            <a:xfrm>
              <a:off x="8598786" y="5211740"/>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p:cNvSpPr/>
            <p:nvPr/>
          </p:nvSpPr>
          <p:spPr>
            <a:xfrm>
              <a:off x="8716637" y="5993822"/>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7" name="Group 196"/>
          <p:cNvGrpSpPr/>
          <p:nvPr/>
        </p:nvGrpSpPr>
        <p:grpSpPr>
          <a:xfrm>
            <a:off x="264818" y="3856121"/>
            <a:ext cx="1305578" cy="1103215"/>
            <a:chOff x="6242304" y="3939671"/>
            <a:chExt cx="1305578" cy="1103215"/>
          </a:xfrm>
        </p:grpSpPr>
        <p:pic>
          <p:nvPicPr>
            <p:cNvPr id="42" name="Picture 4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42304" y="3939671"/>
              <a:ext cx="1305578" cy="1103215"/>
            </a:xfrm>
            <a:prstGeom prst="rect">
              <a:avLst/>
            </a:prstGeom>
            <a:ln>
              <a:solidFill>
                <a:schemeClr val="tx1"/>
              </a:solidFill>
            </a:ln>
          </p:spPr>
        </p:pic>
        <p:sp>
          <p:nvSpPr>
            <p:cNvPr id="44" name="Oval 43"/>
            <p:cNvSpPr/>
            <p:nvPr/>
          </p:nvSpPr>
          <p:spPr>
            <a:xfrm>
              <a:off x="6963814" y="4762782"/>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p:cNvSpPr/>
            <p:nvPr/>
          </p:nvSpPr>
          <p:spPr>
            <a:xfrm>
              <a:off x="6778766" y="4537529"/>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p:cNvSpPr/>
            <p:nvPr/>
          </p:nvSpPr>
          <p:spPr>
            <a:xfrm>
              <a:off x="7212433" y="4071214"/>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p:cNvSpPr/>
            <p:nvPr/>
          </p:nvSpPr>
          <p:spPr>
            <a:xfrm>
              <a:off x="6390951" y="4844913"/>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Oval 182"/>
            <p:cNvSpPr/>
            <p:nvPr/>
          </p:nvSpPr>
          <p:spPr>
            <a:xfrm>
              <a:off x="6543351" y="4510373"/>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9" name="Group 198"/>
          <p:cNvGrpSpPr/>
          <p:nvPr/>
        </p:nvGrpSpPr>
        <p:grpSpPr>
          <a:xfrm>
            <a:off x="1679506" y="3856121"/>
            <a:ext cx="1305578" cy="1103215"/>
            <a:chOff x="7656992" y="3939671"/>
            <a:chExt cx="1305578" cy="1103215"/>
          </a:xfrm>
        </p:grpSpPr>
        <p:pic>
          <p:nvPicPr>
            <p:cNvPr id="47" name="Picture 4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56992" y="3939671"/>
              <a:ext cx="1305578" cy="1103215"/>
            </a:xfrm>
            <a:prstGeom prst="rect">
              <a:avLst/>
            </a:prstGeom>
            <a:ln>
              <a:solidFill>
                <a:schemeClr val="tx1"/>
              </a:solidFill>
            </a:ln>
          </p:spPr>
        </p:pic>
        <p:sp>
          <p:nvSpPr>
            <p:cNvPr id="141" name="Oval 140"/>
            <p:cNvSpPr/>
            <p:nvPr/>
          </p:nvSpPr>
          <p:spPr>
            <a:xfrm>
              <a:off x="8314926" y="4440751"/>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p:cNvSpPr/>
            <p:nvPr/>
          </p:nvSpPr>
          <p:spPr>
            <a:xfrm>
              <a:off x="8533473" y="4758564"/>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Oval 183"/>
            <p:cNvSpPr/>
            <p:nvPr/>
          </p:nvSpPr>
          <p:spPr>
            <a:xfrm>
              <a:off x="8001451" y="4815171"/>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2" name="Group 191"/>
          <p:cNvGrpSpPr/>
          <p:nvPr/>
        </p:nvGrpSpPr>
        <p:grpSpPr>
          <a:xfrm>
            <a:off x="3094193" y="5041527"/>
            <a:ext cx="1305578" cy="1103215"/>
            <a:chOff x="9071679" y="5125077"/>
            <a:chExt cx="1305578" cy="1103215"/>
          </a:xfrm>
        </p:grpSpPr>
        <p:pic>
          <p:nvPicPr>
            <p:cNvPr id="72" name="Picture 7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1679" y="5125077"/>
              <a:ext cx="1305578" cy="1103215"/>
            </a:xfrm>
            <a:prstGeom prst="rect">
              <a:avLst/>
            </a:prstGeom>
            <a:ln>
              <a:solidFill>
                <a:schemeClr val="tx1"/>
              </a:solidFill>
            </a:ln>
          </p:spPr>
        </p:pic>
        <p:sp>
          <p:nvSpPr>
            <p:cNvPr id="138" name="Oval 137"/>
            <p:cNvSpPr/>
            <p:nvPr/>
          </p:nvSpPr>
          <p:spPr>
            <a:xfrm>
              <a:off x="9683626" y="5589547"/>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p:cNvSpPr/>
            <p:nvPr/>
          </p:nvSpPr>
          <p:spPr>
            <a:xfrm>
              <a:off x="9506069" y="5571899"/>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p:cNvSpPr/>
            <p:nvPr/>
          </p:nvSpPr>
          <p:spPr>
            <a:xfrm>
              <a:off x="10149183" y="5275151"/>
              <a:ext cx="83738" cy="83737"/>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Oval 184"/>
            <p:cNvSpPr/>
            <p:nvPr/>
          </p:nvSpPr>
          <p:spPr>
            <a:xfrm>
              <a:off x="9770122" y="5659567"/>
              <a:ext cx="83738" cy="83737"/>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6" name="Picture 185"/>
          <p:cNvPicPr>
            <a:picLocks noChangeAspect="1"/>
          </p:cNvPicPr>
          <p:nvPr/>
        </p:nvPicPr>
        <p:blipFill>
          <a:blip r:embed="rId7"/>
          <a:stretch>
            <a:fillRect/>
          </a:stretch>
        </p:blipFill>
        <p:spPr>
          <a:xfrm>
            <a:off x="10020502" y="2284381"/>
            <a:ext cx="1273931" cy="355639"/>
          </a:xfrm>
          <a:prstGeom prst="rect">
            <a:avLst/>
          </a:prstGeom>
        </p:spPr>
      </p:pic>
      <p:grpSp>
        <p:nvGrpSpPr>
          <p:cNvPr id="203" name="Group 202"/>
          <p:cNvGrpSpPr/>
          <p:nvPr/>
        </p:nvGrpSpPr>
        <p:grpSpPr>
          <a:xfrm>
            <a:off x="7909887" y="3129643"/>
            <a:ext cx="1613246" cy="1951155"/>
            <a:chOff x="2029023" y="3159202"/>
            <a:chExt cx="1613246" cy="1951155"/>
          </a:xfrm>
        </p:grpSpPr>
        <p:cxnSp>
          <p:nvCxnSpPr>
            <p:cNvPr id="153" name="Straight Arrow Connector 152"/>
            <p:cNvCxnSpPr/>
            <p:nvPr/>
          </p:nvCxnSpPr>
          <p:spPr>
            <a:xfrm flipH="1">
              <a:off x="2229480" y="3873208"/>
              <a:ext cx="280086" cy="817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4" name="Rectangle 153"/>
            <p:cNvSpPr/>
            <p:nvPr/>
          </p:nvSpPr>
          <p:spPr>
            <a:xfrm>
              <a:off x="2432861" y="3680074"/>
              <a:ext cx="1209408" cy="338554"/>
            </a:xfrm>
            <a:prstGeom prst="rect">
              <a:avLst/>
            </a:prstGeom>
          </p:spPr>
          <p:txBody>
            <a:bodyPr wrap="square">
              <a:spAutoFit/>
            </a:bodyPr>
            <a:lstStyle/>
            <a:p>
              <a:pPr algn="ctr"/>
              <a:r>
                <a:rPr lang="en-US" sz="1600" b="1" dirty="0"/>
                <a:t>Few points</a:t>
              </a:r>
            </a:p>
          </p:txBody>
        </p:sp>
        <p:sp>
          <p:nvSpPr>
            <p:cNvPr id="202" name="Right Bracket 201"/>
            <p:cNvSpPr/>
            <p:nvPr/>
          </p:nvSpPr>
          <p:spPr>
            <a:xfrm rot="19568251">
              <a:off x="2029023" y="3159202"/>
              <a:ext cx="180387" cy="1951155"/>
            </a:xfrm>
            <a:prstGeom prst="rightBracket">
              <a:avLst>
                <a:gd name="adj" fmla="val 115534"/>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grpSp>
        <p:nvGrpSpPr>
          <p:cNvPr id="205" name="Group 204"/>
          <p:cNvGrpSpPr/>
          <p:nvPr/>
        </p:nvGrpSpPr>
        <p:grpSpPr>
          <a:xfrm>
            <a:off x="9454766" y="4874155"/>
            <a:ext cx="2043131" cy="848170"/>
            <a:chOff x="3556296" y="4903714"/>
            <a:chExt cx="2043131" cy="848170"/>
          </a:xfrm>
        </p:grpSpPr>
        <p:cxnSp>
          <p:nvCxnSpPr>
            <p:cNvPr id="162" name="Straight Arrow Connector 161"/>
            <p:cNvCxnSpPr/>
            <p:nvPr/>
          </p:nvCxnSpPr>
          <p:spPr>
            <a:xfrm flipH="1">
              <a:off x="4312417" y="5224582"/>
              <a:ext cx="219456" cy="23555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3" name="Rectangle 162"/>
            <p:cNvSpPr/>
            <p:nvPr/>
          </p:nvSpPr>
          <p:spPr>
            <a:xfrm>
              <a:off x="4216283" y="4903714"/>
              <a:ext cx="1383144" cy="338554"/>
            </a:xfrm>
            <a:prstGeom prst="rect">
              <a:avLst/>
            </a:prstGeom>
          </p:spPr>
          <p:txBody>
            <a:bodyPr wrap="square">
              <a:spAutoFit/>
            </a:bodyPr>
            <a:lstStyle/>
            <a:p>
              <a:pPr algn="ctr"/>
              <a:r>
                <a:rPr lang="en-US" sz="1600" b="1" dirty="0"/>
                <a:t>Many points</a:t>
              </a:r>
            </a:p>
          </p:txBody>
        </p:sp>
        <p:sp>
          <p:nvSpPr>
            <p:cNvPr id="204" name="Right Bracket 203"/>
            <p:cNvSpPr/>
            <p:nvPr/>
          </p:nvSpPr>
          <p:spPr>
            <a:xfrm rot="16787729">
              <a:off x="4441680" y="4686113"/>
              <a:ext cx="180387" cy="1951155"/>
            </a:xfrm>
            <a:prstGeom prst="rightBracket">
              <a:avLst>
                <a:gd name="adj" fmla="val 115534"/>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166" name="Rectangle 165"/>
          <p:cNvSpPr/>
          <p:nvPr/>
        </p:nvSpPr>
        <p:spPr>
          <a:xfrm>
            <a:off x="4513897" y="5058375"/>
            <a:ext cx="1305580" cy="1103215"/>
          </a:xfrm>
          <a:prstGeom prst="rect">
            <a:avLst/>
          </a:prstGeom>
          <a:noFill/>
          <a:ln w="571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Rectangle 166"/>
          <p:cNvSpPr/>
          <p:nvPr/>
        </p:nvSpPr>
        <p:spPr>
          <a:xfrm>
            <a:off x="3081931" y="3832598"/>
            <a:ext cx="1305580" cy="1103215"/>
          </a:xfrm>
          <a:prstGeom prst="rect">
            <a:avLst/>
          </a:prstGeom>
          <a:noFill/>
          <a:ln w="571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p:cNvSpPr/>
          <p:nvPr/>
        </p:nvSpPr>
        <p:spPr>
          <a:xfrm>
            <a:off x="3075622" y="5058375"/>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Rectangle 168"/>
          <p:cNvSpPr/>
          <p:nvPr/>
        </p:nvSpPr>
        <p:spPr>
          <a:xfrm>
            <a:off x="1670499" y="3832598"/>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Rectangle 169"/>
          <p:cNvSpPr/>
          <p:nvPr/>
        </p:nvSpPr>
        <p:spPr>
          <a:xfrm>
            <a:off x="4511699" y="2651175"/>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p:cNvSpPr/>
          <p:nvPr/>
        </p:nvSpPr>
        <p:spPr>
          <a:xfrm>
            <a:off x="1672697" y="5058375"/>
            <a:ext cx="1305580" cy="1103215"/>
          </a:xfrm>
          <a:prstGeom prst="rect">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Rectangle 176"/>
          <p:cNvSpPr/>
          <p:nvPr/>
        </p:nvSpPr>
        <p:spPr>
          <a:xfrm>
            <a:off x="4511699" y="3832598"/>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Rectangle 177"/>
          <p:cNvSpPr/>
          <p:nvPr/>
        </p:nvSpPr>
        <p:spPr>
          <a:xfrm>
            <a:off x="265643" y="3832598"/>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Rectangle 178"/>
          <p:cNvSpPr/>
          <p:nvPr/>
        </p:nvSpPr>
        <p:spPr>
          <a:xfrm>
            <a:off x="271997" y="5058375"/>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p:cNvSpPr/>
          <p:nvPr/>
        </p:nvSpPr>
        <p:spPr>
          <a:xfrm>
            <a:off x="271997" y="2651175"/>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Rectangle 180"/>
          <p:cNvSpPr/>
          <p:nvPr/>
        </p:nvSpPr>
        <p:spPr>
          <a:xfrm>
            <a:off x="1665065" y="2651175"/>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p:cNvSpPr/>
          <p:nvPr/>
        </p:nvSpPr>
        <p:spPr>
          <a:xfrm>
            <a:off x="3077413" y="2651175"/>
            <a:ext cx="1305580" cy="1103215"/>
          </a:xfrm>
          <a:prstGeom prst="rect">
            <a:avLst/>
          </a:prstGeom>
          <a:no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Rectangle 209"/>
          <p:cNvSpPr/>
          <p:nvPr/>
        </p:nvSpPr>
        <p:spPr>
          <a:xfrm>
            <a:off x="1159338" y="2264485"/>
            <a:ext cx="3700888" cy="400110"/>
          </a:xfrm>
          <a:prstGeom prst="rect">
            <a:avLst/>
          </a:prstGeom>
        </p:spPr>
        <p:txBody>
          <a:bodyPr wrap="square">
            <a:spAutoFit/>
          </a:bodyPr>
          <a:lstStyle/>
          <a:p>
            <a:pPr algn="ctr"/>
            <a:r>
              <a:rPr lang="en-US" sz="2000" b="1"/>
              <a:t>Example Simulated User Points </a:t>
            </a:r>
            <a:endParaRPr lang="en-US" sz="2000" b="1" dirty="0"/>
          </a:p>
        </p:txBody>
      </p:sp>
      <p:sp>
        <p:nvSpPr>
          <p:cNvPr id="111" name="Rectangle 110"/>
          <p:cNvSpPr/>
          <p:nvPr/>
        </p:nvSpPr>
        <p:spPr>
          <a:xfrm>
            <a:off x="2325487" y="8415460"/>
            <a:ext cx="7042755" cy="1015094"/>
          </a:xfrm>
          <a:prstGeom prst="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Network learns how to integrate “hints” in a learnable end-to-end framework</a:t>
            </a:r>
          </a:p>
        </p:txBody>
      </p:sp>
      <p:sp>
        <p:nvSpPr>
          <p:cNvPr id="102" name="Rectangle 101"/>
          <p:cNvSpPr/>
          <p:nvPr/>
        </p:nvSpPr>
        <p:spPr>
          <a:xfrm>
            <a:off x="2456742" y="5368270"/>
            <a:ext cx="7289494" cy="1015094"/>
          </a:xfrm>
          <a:prstGeom prst="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Network learns how to integrate “hints” in a learnable end-to-end framework</a:t>
            </a:r>
          </a:p>
        </p:txBody>
      </p:sp>
    </p:spTree>
    <p:extLst>
      <p:ext uri="{BB962C8B-B14F-4D97-AF65-F5344CB8AC3E}">
        <p14:creationId xmlns:p14="http://schemas.microsoft.com/office/powerpoint/2010/main" val="966168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0"/>
                                        </p:tgtEl>
                                        <p:attrNameLst>
                                          <p:attrName>style.visibility</p:attrName>
                                        </p:attrNameLst>
                                      </p:cBhvr>
                                      <p:to>
                                        <p:strVal val="visible"/>
                                      </p:to>
                                    </p:set>
                                    <p:animEffect transition="in" filter="fade">
                                      <p:cBhvr>
                                        <p:cTn id="7" dur="500"/>
                                        <p:tgtEl>
                                          <p:spTgt spid="210"/>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98"/>
                                        </p:tgtEl>
                                        <p:attrNameLst>
                                          <p:attrName>style.visibility</p:attrName>
                                        </p:attrNameLst>
                                      </p:cBhvr>
                                      <p:to>
                                        <p:strVal val="visible"/>
                                      </p:to>
                                    </p:set>
                                    <p:animEffect transition="in" filter="fade">
                                      <p:cBhvr>
                                        <p:cTn id="11" dur="300"/>
                                        <p:tgtEl>
                                          <p:spTgt spid="198"/>
                                        </p:tgtEl>
                                      </p:cBhvr>
                                    </p:animEffect>
                                  </p:childTnLst>
                                </p:cTn>
                              </p:par>
                            </p:childTnLst>
                          </p:cTn>
                        </p:par>
                        <p:par>
                          <p:cTn id="12" fill="hold">
                            <p:stCondLst>
                              <p:cond delay="800"/>
                            </p:stCondLst>
                            <p:childTnLst>
                              <p:par>
                                <p:cTn id="13" presetID="10" presetClass="entr" presetSubtype="0" fill="hold" nodeType="afterEffect">
                                  <p:stCondLst>
                                    <p:cond delay="0"/>
                                  </p:stCondLst>
                                  <p:childTnLst>
                                    <p:set>
                                      <p:cBhvr>
                                        <p:cTn id="14" dur="1" fill="hold">
                                          <p:stCondLst>
                                            <p:cond delay="0"/>
                                          </p:stCondLst>
                                        </p:cTn>
                                        <p:tgtEl>
                                          <p:spTgt spid="194"/>
                                        </p:tgtEl>
                                        <p:attrNameLst>
                                          <p:attrName>style.visibility</p:attrName>
                                        </p:attrNameLst>
                                      </p:cBhvr>
                                      <p:to>
                                        <p:strVal val="visible"/>
                                      </p:to>
                                    </p:set>
                                    <p:animEffect transition="in" filter="fade">
                                      <p:cBhvr>
                                        <p:cTn id="15" dur="300"/>
                                        <p:tgtEl>
                                          <p:spTgt spid="194"/>
                                        </p:tgtEl>
                                      </p:cBhvr>
                                    </p:animEffect>
                                  </p:childTnLst>
                                </p:cTn>
                              </p:par>
                            </p:childTnLst>
                          </p:cTn>
                        </p:par>
                        <p:par>
                          <p:cTn id="16" fill="hold">
                            <p:stCondLst>
                              <p:cond delay="1100"/>
                            </p:stCondLst>
                            <p:childTnLst>
                              <p:par>
                                <p:cTn id="17" presetID="10" presetClass="entr" presetSubtype="0" fill="hold" nodeType="afterEffect">
                                  <p:stCondLst>
                                    <p:cond delay="0"/>
                                  </p:stCondLst>
                                  <p:childTnLst>
                                    <p:set>
                                      <p:cBhvr>
                                        <p:cTn id="18" dur="1" fill="hold">
                                          <p:stCondLst>
                                            <p:cond delay="0"/>
                                          </p:stCondLst>
                                        </p:cTn>
                                        <p:tgtEl>
                                          <p:spTgt spid="206"/>
                                        </p:tgtEl>
                                        <p:attrNameLst>
                                          <p:attrName>style.visibility</p:attrName>
                                        </p:attrNameLst>
                                      </p:cBhvr>
                                      <p:to>
                                        <p:strVal val="visible"/>
                                      </p:to>
                                    </p:set>
                                    <p:animEffect transition="in" filter="fade">
                                      <p:cBhvr>
                                        <p:cTn id="19" dur="300"/>
                                        <p:tgtEl>
                                          <p:spTgt spid="206"/>
                                        </p:tgtEl>
                                      </p:cBhvr>
                                    </p:animEffect>
                                  </p:childTnLst>
                                </p:cTn>
                              </p:par>
                            </p:childTnLst>
                          </p:cTn>
                        </p:par>
                        <p:par>
                          <p:cTn id="20" fill="hold">
                            <p:stCondLst>
                              <p:cond delay="1400"/>
                            </p:stCondLst>
                            <p:childTnLst>
                              <p:par>
                                <p:cTn id="21" presetID="10" presetClass="entr" presetSubtype="0" fill="hold" nodeType="afterEffect">
                                  <p:stCondLst>
                                    <p:cond delay="0"/>
                                  </p:stCondLst>
                                  <p:childTnLst>
                                    <p:set>
                                      <p:cBhvr>
                                        <p:cTn id="22" dur="1" fill="hold">
                                          <p:stCondLst>
                                            <p:cond delay="0"/>
                                          </p:stCondLst>
                                        </p:cTn>
                                        <p:tgtEl>
                                          <p:spTgt spid="190"/>
                                        </p:tgtEl>
                                        <p:attrNameLst>
                                          <p:attrName>style.visibility</p:attrName>
                                        </p:attrNameLst>
                                      </p:cBhvr>
                                      <p:to>
                                        <p:strVal val="visible"/>
                                      </p:to>
                                    </p:set>
                                    <p:animEffect transition="in" filter="fade">
                                      <p:cBhvr>
                                        <p:cTn id="23" dur="300"/>
                                        <p:tgtEl>
                                          <p:spTgt spid="190"/>
                                        </p:tgtEl>
                                      </p:cBhvr>
                                    </p:animEffect>
                                  </p:childTnLst>
                                </p:cTn>
                              </p:par>
                            </p:childTnLst>
                          </p:cTn>
                        </p:par>
                        <p:par>
                          <p:cTn id="24" fill="hold">
                            <p:stCondLst>
                              <p:cond delay="1700"/>
                            </p:stCondLst>
                            <p:childTnLst>
                              <p:par>
                                <p:cTn id="25" presetID="10" presetClass="entr" presetSubtype="0" fill="hold" nodeType="afterEffect">
                                  <p:stCondLst>
                                    <p:cond delay="0"/>
                                  </p:stCondLst>
                                  <p:childTnLst>
                                    <p:set>
                                      <p:cBhvr>
                                        <p:cTn id="26" dur="1" fill="hold">
                                          <p:stCondLst>
                                            <p:cond delay="0"/>
                                          </p:stCondLst>
                                        </p:cTn>
                                        <p:tgtEl>
                                          <p:spTgt spid="197"/>
                                        </p:tgtEl>
                                        <p:attrNameLst>
                                          <p:attrName>style.visibility</p:attrName>
                                        </p:attrNameLst>
                                      </p:cBhvr>
                                      <p:to>
                                        <p:strVal val="visible"/>
                                      </p:to>
                                    </p:set>
                                    <p:animEffect transition="in" filter="fade">
                                      <p:cBhvr>
                                        <p:cTn id="27" dur="300"/>
                                        <p:tgtEl>
                                          <p:spTgt spid="197"/>
                                        </p:tgtEl>
                                      </p:cBhvr>
                                    </p:animEffect>
                                  </p:childTnLst>
                                </p:cTn>
                              </p:par>
                            </p:childTnLst>
                          </p:cTn>
                        </p:par>
                        <p:par>
                          <p:cTn id="28" fill="hold">
                            <p:stCondLst>
                              <p:cond delay="2000"/>
                            </p:stCondLst>
                            <p:childTnLst>
                              <p:par>
                                <p:cTn id="29" presetID="10" presetClass="entr" presetSubtype="0" fill="hold" nodeType="afterEffect">
                                  <p:stCondLst>
                                    <p:cond delay="0"/>
                                  </p:stCondLst>
                                  <p:childTnLst>
                                    <p:set>
                                      <p:cBhvr>
                                        <p:cTn id="30" dur="1" fill="hold">
                                          <p:stCondLst>
                                            <p:cond delay="0"/>
                                          </p:stCondLst>
                                        </p:cTn>
                                        <p:tgtEl>
                                          <p:spTgt spid="199"/>
                                        </p:tgtEl>
                                        <p:attrNameLst>
                                          <p:attrName>style.visibility</p:attrName>
                                        </p:attrNameLst>
                                      </p:cBhvr>
                                      <p:to>
                                        <p:strVal val="visible"/>
                                      </p:to>
                                    </p:set>
                                    <p:animEffect transition="in" filter="fade">
                                      <p:cBhvr>
                                        <p:cTn id="31" dur="300"/>
                                        <p:tgtEl>
                                          <p:spTgt spid="199"/>
                                        </p:tgtEl>
                                      </p:cBhvr>
                                    </p:animEffect>
                                  </p:childTnLst>
                                </p:cTn>
                              </p:par>
                            </p:childTnLst>
                          </p:cTn>
                        </p:par>
                        <p:par>
                          <p:cTn id="32" fill="hold">
                            <p:stCondLst>
                              <p:cond delay="2300"/>
                            </p:stCondLst>
                            <p:childTnLst>
                              <p:par>
                                <p:cTn id="33" presetID="10" presetClass="entr" presetSubtype="0" fill="hold" nodeType="afterEffect">
                                  <p:stCondLst>
                                    <p:cond delay="0"/>
                                  </p:stCondLst>
                                  <p:childTnLst>
                                    <p:set>
                                      <p:cBhvr>
                                        <p:cTn id="34" dur="1" fill="hold">
                                          <p:stCondLst>
                                            <p:cond delay="0"/>
                                          </p:stCondLst>
                                        </p:cTn>
                                        <p:tgtEl>
                                          <p:spTgt spid="52"/>
                                        </p:tgtEl>
                                        <p:attrNameLst>
                                          <p:attrName>style.visibility</p:attrName>
                                        </p:attrNameLst>
                                      </p:cBhvr>
                                      <p:to>
                                        <p:strVal val="visible"/>
                                      </p:to>
                                    </p:set>
                                    <p:animEffect transition="in" filter="fade">
                                      <p:cBhvr>
                                        <p:cTn id="35" dur="300"/>
                                        <p:tgtEl>
                                          <p:spTgt spid="52"/>
                                        </p:tgtEl>
                                      </p:cBhvr>
                                    </p:animEffect>
                                  </p:childTnLst>
                                </p:cTn>
                              </p:par>
                            </p:childTnLst>
                          </p:cTn>
                        </p:par>
                        <p:par>
                          <p:cTn id="36" fill="hold">
                            <p:stCondLst>
                              <p:cond delay="2600"/>
                            </p:stCondLst>
                            <p:childTnLst>
                              <p:par>
                                <p:cTn id="37" presetID="10" presetClass="entr" presetSubtype="0" fill="hold" nodeType="afterEffect">
                                  <p:stCondLst>
                                    <p:cond delay="0"/>
                                  </p:stCondLst>
                                  <p:childTnLst>
                                    <p:set>
                                      <p:cBhvr>
                                        <p:cTn id="38" dur="1" fill="hold">
                                          <p:stCondLst>
                                            <p:cond delay="0"/>
                                          </p:stCondLst>
                                        </p:cTn>
                                        <p:tgtEl>
                                          <p:spTgt spid="191"/>
                                        </p:tgtEl>
                                        <p:attrNameLst>
                                          <p:attrName>style.visibility</p:attrName>
                                        </p:attrNameLst>
                                      </p:cBhvr>
                                      <p:to>
                                        <p:strVal val="visible"/>
                                      </p:to>
                                    </p:set>
                                    <p:animEffect transition="in" filter="fade">
                                      <p:cBhvr>
                                        <p:cTn id="39" dur="300"/>
                                        <p:tgtEl>
                                          <p:spTgt spid="191"/>
                                        </p:tgtEl>
                                      </p:cBhvr>
                                    </p:animEffect>
                                  </p:childTnLst>
                                </p:cTn>
                              </p:par>
                            </p:childTnLst>
                          </p:cTn>
                        </p:par>
                        <p:par>
                          <p:cTn id="40" fill="hold">
                            <p:stCondLst>
                              <p:cond delay="2900"/>
                            </p:stCondLst>
                            <p:childTnLst>
                              <p:par>
                                <p:cTn id="41" presetID="10" presetClass="entr" presetSubtype="0" fill="hold" nodeType="afterEffect">
                                  <p:stCondLst>
                                    <p:cond delay="0"/>
                                  </p:stCondLst>
                                  <p:childTnLst>
                                    <p:set>
                                      <p:cBhvr>
                                        <p:cTn id="42" dur="1" fill="hold">
                                          <p:stCondLst>
                                            <p:cond delay="0"/>
                                          </p:stCondLst>
                                        </p:cTn>
                                        <p:tgtEl>
                                          <p:spTgt spid="196"/>
                                        </p:tgtEl>
                                        <p:attrNameLst>
                                          <p:attrName>style.visibility</p:attrName>
                                        </p:attrNameLst>
                                      </p:cBhvr>
                                      <p:to>
                                        <p:strVal val="visible"/>
                                      </p:to>
                                    </p:set>
                                    <p:animEffect transition="in" filter="fade">
                                      <p:cBhvr>
                                        <p:cTn id="43" dur="300"/>
                                        <p:tgtEl>
                                          <p:spTgt spid="196"/>
                                        </p:tgtEl>
                                      </p:cBhvr>
                                    </p:animEffect>
                                  </p:childTnLst>
                                </p:cTn>
                              </p:par>
                            </p:childTnLst>
                          </p:cTn>
                        </p:par>
                        <p:par>
                          <p:cTn id="44" fill="hold">
                            <p:stCondLst>
                              <p:cond delay="3200"/>
                            </p:stCondLst>
                            <p:childTnLst>
                              <p:par>
                                <p:cTn id="45" presetID="10" presetClass="entr" presetSubtype="0" fill="hold" nodeType="afterEffect">
                                  <p:stCondLst>
                                    <p:cond delay="0"/>
                                  </p:stCondLst>
                                  <p:childTnLst>
                                    <p:set>
                                      <p:cBhvr>
                                        <p:cTn id="46" dur="1" fill="hold">
                                          <p:stCondLst>
                                            <p:cond delay="0"/>
                                          </p:stCondLst>
                                        </p:cTn>
                                        <p:tgtEl>
                                          <p:spTgt spid="195"/>
                                        </p:tgtEl>
                                        <p:attrNameLst>
                                          <p:attrName>style.visibility</p:attrName>
                                        </p:attrNameLst>
                                      </p:cBhvr>
                                      <p:to>
                                        <p:strVal val="visible"/>
                                      </p:to>
                                    </p:set>
                                    <p:animEffect transition="in" filter="fade">
                                      <p:cBhvr>
                                        <p:cTn id="47" dur="300"/>
                                        <p:tgtEl>
                                          <p:spTgt spid="195"/>
                                        </p:tgtEl>
                                      </p:cBhvr>
                                    </p:animEffect>
                                  </p:childTnLst>
                                </p:cTn>
                              </p:par>
                            </p:childTnLst>
                          </p:cTn>
                        </p:par>
                        <p:par>
                          <p:cTn id="48" fill="hold">
                            <p:stCondLst>
                              <p:cond delay="3500"/>
                            </p:stCondLst>
                            <p:childTnLst>
                              <p:par>
                                <p:cTn id="49" presetID="10" presetClass="entr" presetSubtype="0" fill="hold" nodeType="afterEffect">
                                  <p:stCondLst>
                                    <p:cond delay="0"/>
                                  </p:stCondLst>
                                  <p:childTnLst>
                                    <p:set>
                                      <p:cBhvr>
                                        <p:cTn id="50" dur="1" fill="hold">
                                          <p:stCondLst>
                                            <p:cond delay="0"/>
                                          </p:stCondLst>
                                        </p:cTn>
                                        <p:tgtEl>
                                          <p:spTgt spid="192"/>
                                        </p:tgtEl>
                                        <p:attrNameLst>
                                          <p:attrName>style.visibility</p:attrName>
                                        </p:attrNameLst>
                                      </p:cBhvr>
                                      <p:to>
                                        <p:strVal val="visible"/>
                                      </p:to>
                                    </p:set>
                                    <p:animEffect transition="in" filter="fade">
                                      <p:cBhvr>
                                        <p:cTn id="51" dur="300"/>
                                        <p:tgtEl>
                                          <p:spTgt spid="192"/>
                                        </p:tgtEl>
                                      </p:cBhvr>
                                    </p:animEffect>
                                  </p:childTnLst>
                                </p:cTn>
                              </p:par>
                            </p:childTnLst>
                          </p:cTn>
                        </p:par>
                        <p:par>
                          <p:cTn id="52" fill="hold">
                            <p:stCondLst>
                              <p:cond delay="3800"/>
                            </p:stCondLst>
                            <p:childTnLst>
                              <p:par>
                                <p:cTn id="53" presetID="10" presetClass="entr" presetSubtype="0" fill="hold" nodeType="afterEffect">
                                  <p:stCondLst>
                                    <p:cond delay="0"/>
                                  </p:stCondLst>
                                  <p:childTnLst>
                                    <p:set>
                                      <p:cBhvr>
                                        <p:cTn id="54" dur="1" fill="hold">
                                          <p:stCondLst>
                                            <p:cond delay="0"/>
                                          </p:stCondLst>
                                        </p:cTn>
                                        <p:tgtEl>
                                          <p:spTgt spid="77"/>
                                        </p:tgtEl>
                                        <p:attrNameLst>
                                          <p:attrName>style.visibility</p:attrName>
                                        </p:attrNameLst>
                                      </p:cBhvr>
                                      <p:to>
                                        <p:strVal val="visible"/>
                                      </p:to>
                                    </p:set>
                                    <p:animEffect transition="in" filter="fade">
                                      <p:cBhvr>
                                        <p:cTn id="55" dur="300"/>
                                        <p:tgtEl>
                                          <p:spTgt spid="77"/>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fade">
                                      <p:cBhvr>
                                        <p:cTn id="60" dur="500"/>
                                        <p:tgtEl>
                                          <p:spTgt spid="15"/>
                                        </p:tgtEl>
                                      </p:cBhvr>
                                    </p:animEffect>
                                  </p:childTnLst>
                                </p:cTn>
                              </p:par>
                              <p:par>
                                <p:cTn id="61" presetID="10" presetClass="entr" presetSubtype="0" fill="hold" nodeType="withEffect">
                                  <p:stCondLst>
                                    <p:cond delay="0"/>
                                  </p:stCondLst>
                                  <p:childTnLst>
                                    <p:set>
                                      <p:cBhvr>
                                        <p:cTn id="62" dur="1" fill="hold">
                                          <p:stCondLst>
                                            <p:cond delay="0"/>
                                          </p:stCondLst>
                                        </p:cTn>
                                        <p:tgtEl>
                                          <p:spTgt spid="186"/>
                                        </p:tgtEl>
                                        <p:attrNameLst>
                                          <p:attrName>style.visibility</p:attrName>
                                        </p:attrNameLst>
                                      </p:cBhvr>
                                      <p:to>
                                        <p:strVal val="visible"/>
                                      </p:to>
                                    </p:set>
                                    <p:animEffect transition="in" filter="fade">
                                      <p:cBhvr>
                                        <p:cTn id="63" dur="500"/>
                                        <p:tgtEl>
                                          <p:spTgt spid="186"/>
                                        </p:tgtEl>
                                      </p:cBhvr>
                                    </p:animEffect>
                                  </p:childTnLst>
                                </p:cTn>
                              </p:par>
                              <p:par>
                                <p:cTn id="64" presetID="10" presetClass="entr" presetSubtype="0" fill="hold" nodeType="withEffect">
                                  <p:stCondLst>
                                    <p:cond delay="0"/>
                                  </p:stCondLst>
                                  <p:childTnLst>
                                    <p:set>
                                      <p:cBhvr>
                                        <p:cTn id="65" dur="1" fill="hold">
                                          <p:stCondLst>
                                            <p:cond delay="0"/>
                                          </p:stCondLst>
                                        </p:cTn>
                                        <p:tgtEl>
                                          <p:spTgt spid="19"/>
                                        </p:tgtEl>
                                        <p:attrNameLst>
                                          <p:attrName>style.visibility</p:attrName>
                                        </p:attrNameLst>
                                      </p:cBhvr>
                                      <p:to>
                                        <p:strVal val="visible"/>
                                      </p:to>
                                    </p:set>
                                    <p:animEffect transition="in" filter="fade">
                                      <p:cBhvr>
                                        <p:cTn id="66" dur="500"/>
                                        <p:tgtEl>
                                          <p:spTgt spid="19"/>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209"/>
                                        </p:tgtEl>
                                        <p:attrNameLst>
                                          <p:attrName>style.visibility</p:attrName>
                                        </p:attrNameLst>
                                      </p:cBhvr>
                                      <p:to>
                                        <p:strVal val="visible"/>
                                      </p:to>
                                    </p:set>
                                    <p:animEffect transition="in" filter="fade">
                                      <p:cBhvr>
                                        <p:cTn id="71" dur="500"/>
                                        <p:tgtEl>
                                          <p:spTgt spid="209"/>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167"/>
                                        </p:tgtEl>
                                        <p:attrNameLst>
                                          <p:attrName>style.visibility</p:attrName>
                                        </p:attrNameLst>
                                      </p:cBhvr>
                                      <p:to>
                                        <p:strVal val="visible"/>
                                      </p:to>
                                    </p:set>
                                    <p:animEffect transition="in" filter="fade">
                                      <p:cBhvr>
                                        <p:cTn id="74" dur="500"/>
                                        <p:tgtEl>
                                          <p:spTgt spid="167"/>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166"/>
                                        </p:tgtEl>
                                        <p:attrNameLst>
                                          <p:attrName>style.visibility</p:attrName>
                                        </p:attrNameLst>
                                      </p:cBhvr>
                                      <p:to>
                                        <p:strVal val="visible"/>
                                      </p:to>
                                    </p:set>
                                    <p:animEffect transition="in" filter="fade">
                                      <p:cBhvr>
                                        <p:cTn id="77" dur="500"/>
                                        <p:tgtEl>
                                          <p:spTgt spid="166"/>
                                        </p:tgtEl>
                                      </p:cBhvr>
                                    </p:animEffect>
                                  </p:childTnLst>
                                </p:cTn>
                              </p:par>
                            </p:childTnLst>
                          </p:cTn>
                        </p:par>
                      </p:childTnLst>
                    </p:cTn>
                  </p:par>
                  <p:par>
                    <p:cTn id="78" fill="hold">
                      <p:stCondLst>
                        <p:cond delay="indefinite"/>
                      </p:stCondLst>
                      <p:childTnLst>
                        <p:par>
                          <p:cTn id="79" fill="hold">
                            <p:stCondLst>
                              <p:cond delay="0"/>
                            </p:stCondLst>
                            <p:childTnLst>
                              <p:par>
                                <p:cTn id="80" presetID="1" presetClass="exit" presetSubtype="0" fill="hold" grpId="1" nodeType="clickEffect">
                                  <p:stCondLst>
                                    <p:cond delay="0"/>
                                  </p:stCondLst>
                                  <p:childTnLst>
                                    <p:set>
                                      <p:cBhvr>
                                        <p:cTn id="81" dur="1" fill="hold">
                                          <p:stCondLst>
                                            <p:cond delay="0"/>
                                          </p:stCondLst>
                                        </p:cTn>
                                        <p:tgtEl>
                                          <p:spTgt spid="167"/>
                                        </p:tgtEl>
                                        <p:attrNameLst>
                                          <p:attrName>style.visibility</p:attrName>
                                        </p:attrNameLst>
                                      </p:cBhvr>
                                      <p:to>
                                        <p:strVal val="hidden"/>
                                      </p:to>
                                    </p:set>
                                  </p:childTnLst>
                                </p:cTn>
                              </p:par>
                              <p:par>
                                <p:cTn id="82" presetID="1" presetClass="exit" presetSubtype="0" fill="hold" grpId="1" nodeType="withEffect">
                                  <p:stCondLst>
                                    <p:cond delay="0"/>
                                  </p:stCondLst>
                                  <p:childTnLst>
                                    <p:set>
                                      <p:cBhvr>
                                        <p:cTn id="83" dur="1" fill="hold">
                                          <p:stCondLst>
                                            <p:cond delay="0"/>
                                          </p:stCondLst>
                                        </p:cTn>
                                        <p:tgtEl>
                                          <p:spTgt spid="166"/>
                                        </p:tgtEl>
                                        <p:attrNameLst>
                                          <p:attrName>style.visibility</p:attrName>
                                        </p:attrNameLst>
                                      </p:cBhvr>
                                      <p:to>
                                        <p:strVal val="hidden"/>
                                      </p:to>
                                    </p:set>
                                  </p:childTnLst>
                                </p:cTn>
                              </p:par>
                            </p:childTnLst>
                          </p:cTn>
                        </p:par>
                        <p:par>
                          <p:cTn id="84" fill="hold">
                            <p:stCondLst>
                              <p:cond delay="0"/>
                            </p:stCondLst>
                            <p:childTnLst>
                              <p:par>
                                <p:cTn id="85" presetID="10" presetClass="entr" presetSubtype="0" fill="hold" nodeType="afterEffect">
                                  <p:stCondLst>
                                    <p:cond delay="0"/>
                                  </p:stCondLst>
                                  <p:childTnLst>
                                    <p:set>
                                      <p:cBhvr>
                                        <p:cTn id="86" dur="1" fill="hold">
                                          <p:stCondLst>
                                            <p:cond delay="0"/>
                                          </p:stCondLst>
                                        </p:cTn>
                                        <p:tgtEl>
                                          <p:spTgt spid="203"/>
                                        </p:tgtEl>
                                        <p:attrNameLst>
                                          <p:attrName>style.visibility</p:attrName>
                                        </p:attrNameLst>
                                      </p:cBhvr>
                                      <p:to>
                                        <p:strVal val="visible"/>
                                      </p:to>
                                    </p:set>
                                    <p:animEffect transition="in" filter="fade">
                                      <p:cBhvr>
                                        <p:cTn id="87" dur="500"/>
                                        <p:tgtEl>
                                          <p:spTgt spid="203"/>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182"/>
                                        </p:tgtEl>
                                        <p:attrNameLst>
                                          <p:attrName>style.visibility</p:attrName>
                                        </p:attrNameLst>
                                      </p:cBhvr>
                                      <p:to>
                                        <p:strVal val="visible"/>
                                      </p:to>
                                    </p:set>
                                    <p:animEffect transition="in" filter="fade">
                                      <p:cBhvr>
                                        <p:cTn id="90" dur="500"/>
                                        <p:tgtEl>
                                          <p:spTgt spid="182"/>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181"/>
                                        </p:tgtEl>
                                        <p:attrNameLst>
                                          <p:attrName>style.visibility</p:attrName>
                                        </p:attrNameLst>
                                      </p:cBhvr>
                                      <p:to>
                                        <p:strVal val="visible"/>
                                      </p:to>
                                    </p:set>
                                    <p:animEffect transition="in" filter="fade">
                                      <p:cBhvr>
                                        <p:cTn id="93" dur="500"/>
                                        <p:tgtEl>
                                          <p:spTgt spid="181"/>
                                        </p:tgtEl>
                                      </p:cBhvr>
                                    </p:animEffect>
                                  </p:childTnLst>
                                </p:cTn>
                              </p:par>
                              <p:par>
                                <p:cTn id="94" presetID="10" presetClass="entr" presetSubtype="0" fill="hold" grpId="0" nodeType="withEffect">
                                  <p:stCondLst>
                                    <p:cond delay="0"/>
                                  </p:stCondLst>
                                  <p:childTnLst>
                                    <p:set>
                                      <p:cBhvr>
                                        <p:cTn id="95" dur="1" fill="hold">
                                          <p:stCondLst>
                                            <p:cond delay="0"/>
                                          </p:stCondLst>
                                        </p:cTn>
                                        <p:tgtEl>
                                          <p:spTgt spid="180"/>
                                        </p:tgtEl>
                                        <p:attrNameLst>
                                          <p:attrName>style.visibility</p:attrName>
                                        </p:attrNameLst>
                                      </p:cBhvr>
                                      <p:to>
                                        <p:strVal val="visible"/>
                                      </p:to>
                                    </p:set>
                                    <p:animEffect transition="in" filter="fade">
                                      <p:cBhvr>
                                        <p:cTn id="96" dur="500"/>
                                        <p:tgtEl>
                                          <p:spTgt spid="180"/>
                                        </p:tgtEl>
                                      </p:cBhvr>
                                    </p:animEffect>
                                  </p:childTnLst>
                                </p:cTn>
                              </p:par>
                              <p:par>
                                <p:cTn id="97" presetID="10" presetClass="entr" presetSubtype="0" fill="hold" grpId="0" nodeType="withEffect">
                                  <p:stCondLst>
                                    <p:cond delay="0"/>
                                  </p:stCondLst>
                                  <p:childTnLst>
                                    <p:set>
                                      <p:cBhvr>
                                        <p:cTn id="98" dur="1" fill="hold">
                                          <p:stCondLst>
                                            <p:cond delay="0"/>
                                          </p:stCondLst>
                                        </p:cTn>
                                        <p:tgtEl>
                                          <p:spTgt spid="178"/>
                                        </p:tgtEl>
                                        <p:attrNameLst>
                                          <p:attrName>style.visibility</p:attrName>
                                        </p:attrNameLst>
                                      </p:cBhvr>
                                      <p:to>
                                        <p:strVal val="visible"/>
                                      </p:to>
                                    </p:set>
                                    <p:animEffect transition="in" filter="fade">
                                      <p:cBhvr>
                                        <p:cTn id="99" dur="500"/>
                                        <p:tgtEl>
                                          <p:spTgt spid="178"/>
                                        </p:tgtEl>
                                      </p:cBhvr>
                                    </p:animEffect>
                                  </p:childTnLst>
                                </p:cTn>
                              </p:par>
                              <p:par>
                                <p:cTn id="100" presetID="10" presetClass="entr" presetSubtype="0" fill="hold" grpId="0" nodeType="withEffect">
                                  <p:stCondLst>
                                    <p:cond delay="0"/>
                                  </p:stCondLst>
                                  <p:childTnLst>
                                    <p:set>
                                      <p:cBhvr>
                                        <p:cTn id="101" dur="1" fill="hold">
                                          <p:stCondLst>
                                            <p:cond delay="0"/>
                                          </p:stCondLst>
                                        </p:cTn>
                                        <p:tgtEl>
                                          <p:spTgt spid="169"/>
                                        </p:tgtEl>
                                        <p:attrNameLst>
                                          <p:attrName>style.visibility</p:attrName>
                                        </p:attrNameLst>
                                      </p:cBhvr>
                                      <p:to>
                                        <p:strVal val="visible"/>
                                      </p:to>
                                    </p:set>
                                    <p:animEffect transition="in" filter="fade">
                                      <p:cBhvr>
                                        <p:cTn id="102" dur="500"/>
                                        <p:tgtEl>
                                          <p:spTgt spid="169"/>
                                        </p:tgtEl>
                                      </p:cBhvr>
                                    </p:animEffect>
                                  </p:childTnLst>
                                </p:cTn>
                              </p:par>
                              <p:par>
                                <p:cTn id="103" presetID="10" presetClass="entr" presetSubtype="0" fill="hold" grpId="0" nodeType="withEffect">
                                  <p:stCondLst>
                                    <p:cond delay="0"/>
                                  </p:stCondLst>
                                  <p:childTnLst>
                                    <p:set>
                                      <p:cBhvr>
                                        <p:cTn id="104" dur="1" fill="hold">
                                          <p:stCondLst>
                                            <p:cond delay="0"/>
                                          </p:stCondLst>
                                        </p:cTn>
                                        <p:tgtEl>
                                          <p:spTgt spid="179"/>
                                        </p:tgtEl>
                                        <p:attrNameLst>
                                          <p:attrName>style.visibility</p:attrName>
                                        </p:attrNameLst>
                                      </p:cBhvr>
                                      <p:to>
                                        <p:strVal val="visible"/>
                                      </p:to>
                                    </p:set>
                                    <p:animEffect transition="in" filter="fade">
                                      <p:cBhvr>
                                        <p:cTn id="105" dur="500"/>
                                        <p:tgtEl>
                                          <p:spTgt spid="179"/>
                                        </p:tgtEl>
                                      </p:cBhvr>
                                    </p:animEffect>
                                  </p:childTnLst>
                                </p:cTn>
                              </p:par>
                              <p:par>
                                <p:cTn id="106" presetID="10" presetClass="entr" presetSubtype="0" fill="hold" grpId="0" nodeType="withEffect">
                                  <p:stCondLst>
                                    <p:cond delay="0"/>
                                  </p:stCondLst>
                                  <p:childTnLst>
                                    <p:set>
                                      <p:cBhvr>
                                        <p:cTn id="107" dur="1" fill="hold">
                                          <p:stCondLst>
                                            <p:cond delay="0"/>
                                          </p:stCondLst>
                                        </p:cTn>
                                        <p:tgtEl>
                                          <p:spTgt spid="168"/>
                                        </p:tgtEl>
                                        <p:attrNameLst>
                                          <p:attrName>style.visibility</p:attrName>
                                        </p:attrNameLst>
                                      </p:cBhvr>
                                      <p:to>
                                        <p:strVal val="visible"/>
                                      </p:to>
                                    </p:set>
                                    <p:animEffect transition="in" filter="fade">
                                      <p:cBhvr>
                                        <p:cTn id="108" dur="500"/>
                                        <p:tgtEl>
                                          <p:spTgt spid="168"/>
                                        </p:tgtEl>
                                      </p:cBhvr>
                                    </p:animEffect>
                                  </p:childTnLst>
                                </p:cTn>
                              </p:par>
                              <p:par>
                                <p:cTn id="109" presetID="10" presetClass="entr" presetSubtype="0" fill="hold" grpId="0" nodeType="withEffect">
                                  <p:stCondLst>
                                    <p:cond delay="0"/>
                                  </p:stCondLst>
                                  <p:childTnLst>
                                    <p:set>
                                      <p:cBhvr>
                                        <p:cTn id="110" dur="1" fill="hold">
                                          <p:stCondLst>
                                            <p:cond delay="0"/>
                                          </p:stCondLst>
                                        </p:cTn>
                                        <p:tgtEl>
                                          <p:spTgt spid="170"/>
                                        </p:tgtEl>
                                        <p:attrNameLst>
                                          <p:attrName>style.visibility</p:attrName>
                                        </p:attrNameLst>
                                      </p:cBhvr>
                                      <p:to>
                                        <p:strVal val="visible"/>
                                      </p:to>
                                    </p:set>
                                    <p:animEffect transition="in" filter="fade">
                                      <p:cBhvr>
                                        <p:cTn id="111" dur="500"/>
                                        <p:tgtEl>
                                          <p:spTgt spid="170"/>
                                        </p:tgtEl>
                                      </p:cBhvr>
                                    </p:animEffect>
                                  </p:childTnLst>
                                </p:cTn>
                              </p:par>
                              <p:par>
                                <p:cTn id="112" presetID="10" presetClass="entr" presetSubtype="0" fill="hold" grpId="1" nodeType="withEffect">
                                  <p:stCondLst>
                                    <p:cond delay="0"/>
                                  </p:stCondLst>
                                  <p:childTnLst>
                                    <p:set>
                                      <p:cBhvr>
                                        <p:cTn id="113" dur="1" fill="hold">
                                          <p:stCondLst>
                                            <p:cond delay="0"/>
                                          </p:stCondLst>
                                        </p:cTn>
                                        <p:tgtEl>
                                          <p:spTgt spid="182"/>
                                        </p:tgtEl>
                                        <p:attrNameLst>
                                          <p:attrName>style.visibility</p:attrName>
                                        </p:attrNameLst>
                                      </p:cBhvr>
                                      <p:to>
                                        <p:strVal val="visible"/>
                                      </p:to>
                                    </p:set>
                                    <p:animEffect transition="in" filter="fade">
                                      <p:cBhvr>
                                        <p:cTn id="114" dur="500"/>
                                        <p:tgtEl>
                                          <p:spTgt spid="182"/>
                                        </p:tgtEl>
                                      </p:cBhvr>
                                    </p:animEffect>
                                  </p:childTnLst>
                                </p:cTn>
                              </p:par>
                              <p:par>
                                <p:cTn id="115" presetID="10" presetClass="entr" presetSubtype="0" fill="hold" grpId="1" nodeType="withEffect">
                                  <p:stCondLst>
                                    <p:cond delay="0"/>
                                  </p:stCondLst>
                                  <p:childTnLst>
                                    <p:set>
                                      <p:cBhvr>
                                        <p:cTn id="116" dur="1" fill="hold">
                                          <p:stCondLst>
                                            <p:cond delay="0"/>
                                          </p:stCondLst>
                                        </p:cTn>
                                        <p:tgtEl>
                                          <p:spTgt spid="177"/>
                                        </p:tgtEl>
                                        <p:attrNameLst>
                                          <p:attrName>style.visibility</p:attrName>
                                        </p:attrNameLst>
                                      </p:cBhvr>
                                      <p:to>
                                        <p:strVal val="visible"/>
                                      </p:to>
                                    </p:set>
                                    <p:animEffect transition="in" filter="fade">
                                      <p:cBhvr>
                                        <p:cTn id="117" dur="500"/>
                                        <p:tgtEl>
                                          <p:spTgt spid="177"/>
                                        </p:tgtEl>
                                      </p:cBhvr>
                                    </p:animEffect>
                                  </p:childTnLst>
                                </p:cTn>
                              </p:par>
                            </p:childTnLst>
                          </p:cTn>
                        </p:par>
                      </p:childTnLst>
                    </p:cTn>
                  </p:par>
                  <p:par>
                    <p:cTn id="118" fill="hold">
                      <p:stCondLst>
                        <p:cond delay="indefinite"/>
                      </p:stCondLst>
                      <p:childTnLst>
                        <p:par>
                          <p:cTn id="119" fill="hold">
                            <p:stCondLst>
                              <p:cond delay="0"/>
                            </p:stCondLst>
                            <p:childTnLst>
                              <p:par>
                                <p:cTn id="120" presetID="1" presetClass="exit" presetSubtype="0" fill="hold" grpId="1" nodeType="clickEffect">
                                  <p:stCondLst>
                                    <p:cond delay="0"/>
                                  </p:stCondLst>
                                  <p:childTnLst>
                                    <p:set>
                                      <p:cBhvr>
                                        <p:cTn id="121" dur="1" fill="hold">
                                          <p:stCondLst>
                                            <p:cond delay="0"/>
                                          </p:stCondLst>
                                        </p:cTn>
                                        <p:tgtEl>
                                          <p:spTgt spid="181"/>
                                        </p:tgtEl>
                                        <p:attrNameLst>
                                          <p:attrName>style.visibility</p:attrName>
                                        </p:attrNameLst>
                                      </p:cBhvr>
                                      <p:to>
                                        <p:strVal val="hidden"/>
                                      </p:to>
                                    </p:set>
                                  </p:childTnLst>
                                </p:cTn>
                              </p:par>
                              <p:par>
                                <p:cTn id="122" presetID="1" presetClass="exit" presetSubtype="0" fill="hold" grpId="1" nodeType="withEffect">
                                  <p:stCondLst>
                                    <p:cond delay="0"/>
                                  </p:stCondLst>
                                  <p:childTnLst>
                                    <p:set>
                                      <p:cBhvr>
                                        <p:cTn id="123" dur="1" fill="hold">
                                          <p:stCondLst>
                                            <p:cond delay="0"/>
                                          </p:stCondLst>
                                        </p:cTn>
                                        <p:tgtEl>
                                          <p:spTgt spid="180"/>
                                        </p:tgtEl>
                                        <p:attrNameLst>
                                          <p:attrName>style.visibility</p:attrName>
                                        </p:attrNameLst>
                                      </p:cBhvr>
                                      <p:to>
                                        <p:strVal val="hidden"/>
                                      </p:to>
                                    </p:set>
                                  </p:childTnLst>
                                </p:cTn>
                              </p:par>
                              <p:par>
                                <p:cTn id="124" presetID="1" presetClass="exit" presetSubtype="0" fill="hold" grpId="1" nodeType="withEffect">
                                  <p:stCondLst>
                                    <p:cond delay="0"/>
                                  </p:stCondLst>
                                  <p:childTnLst>
                                    <p:set>
                                      <p:cBhvr>
                                        <p:cTn id="125" dur="1" fill="hold">
                                          <p:stCondLst>
                                            <p:cond delay="0"/>
                                          </p:stCondLst>
                                        </p:cTn>
                                        <p:tgtEl>
                                          <p:spTgt spid="178"/>
                                        </p:tgtEl>
                                        <p:attrNameLst>
                                          <p:attrName>style.visibility</p:attrName>
                                        </p:attrNameLst>
                                      </p:cBhvr>
                                      <p:to>
                                        <p:strVal val="hidden"/>
                                      </p:to>
                                    </p:set>
                                  </p:childTnLst>
                                </p:cTn>
                              </p:par>
                              <p:par>
                                <p:cTn id="126" presetID="1" presetClass="exit" presetSubtype="0" fill="hold" grpId="1" nodeType="withEffect">
                                  <p:stCondLst>
                                    <p:cond delay="0"/>
                                  </p:stCondLst>
                                  <p:childTnLst>
                                    <p:set>
                                      <p:cBhvr>
                                        <p:cTn id="127" dur="1" fill="hold">
                                          <p:stCondLst>
                                            <p:cond delay="0"/>
                                          </p:stCondLst>
                                        </p:cTn>
                                        <p:tgtEl>
                                          <p:spTgt spid="179"/>
                                        </p:tgtEl>
                                        <p:attrNameLst>
                                          <p:attrName>style.visibility</p:attrName>
                                        </p:attrNameLst>
                                      </p:cBhvr>
                                      <p:to>
                                        <p:strVal val="hidden"/>
                                      </p:to>
                                    </p:set>
                                  </p:childTnLst>
                                </p:cTn>
                              </p:par>
                              <p:par>
                                <p:cTn id="128" presetID="1" presetClass="exit" presetSubtype="0" fill="hold" grpId="1" nodeType="withEffect">
                                  <p:stCondLst>
                                    <p:cond delay="0"/>
                                  </p:stCondLst>
                                  <p:childTnLst>
                                    <p:set>
                                      <p:cBhvr>
                                        <p:cTn id="129" dur="1" fill="hold">
                                          <p:stCondLst>
                                            <p:cond delay="0"/>
                                          </p:stCondLst>
                                        </p:cTn>
                                        <p:tgtEl>
                                          <p:spTgt spid="169"/>
                                        </p:tgtEl>
                                        <p:attrNameLst>
                                          <p:attrName>style.visibility</p:attrName>
                                        </p:attrNameLst>
                                      </p:cBhvr>
                                      <p:to>
                                        <p:strVal val="hidden"/>
                                      </p:to>
                                    </p:set>
                                  </p:childTnLst>
                                </p:cTn>
                              </p:par>
                              <p:par>
                                <p:cTn id="130" presetID="1" presetClass="exit" presetSubtype="0" fill="hold" grpId="1" nodeType="withEffect">
                                  <p:stCondLst>
                                    <p:cond delay="0"/>
                                  </p:stCondLst>
                                  <p:childTnLst>
                                    <p:set>
                                      <p:cBhvr>
                                        <p:cTn id="131" dur="1" fill="hold">
                                          <p:stCondLst>
                                            <p:cond delay="0"/>
                                          </p:stCondLst>
                                        </p:cTn>
                                        <p:tgtEl>
                                          <p:spTgt spid="168"/>
                                        </p:tgtEl>
                                        <p:attrNameLst>
                                          <p:attrName>style.visibility</p:attrName>
                                        </p:attrNameLst>
                                      </p:cBhvr>
                                      <p:to>
                                        <p:strVal val="hidden"/>
                                      </p:to>
                                    </p:set>
                                  </p:childTnLst>
                                </p:cTn>
                              </p:par>
                              <p:par>
                                <p:cTn id="132" presetID="1" presetClass="exit" presetSubtype="0" fill="hold" grpId="0" nodeType="withEffect">
                                  <p:stCondLst>
                                    <p:cond delay="0"/>
                                  </p:stCondLst>
                                  <p:childTnLst>
                                    <p:set>
                                      <p:cBhvr>
                                        <p:cTn id="133" dur="1" fill="hold">
                                          <p:stCondLst>
                                            <p:cond delay="0"/>
                                          </p:stCondLst>
                                        </p:cTn>
                                        <p:tgtEl>
                                          <p:spTgt spid="177"/>
                                        </p:tgtEl>
                                        <p:attrNameLst>
                                          <p:attrName>style.visibility</p:attrName>
                                        </p:attrNameLst>
                                      </p:cBhvr>
                                      <p:to>
                                        <p:strVal val="hidden"/>
                                      </p:to>
                                    </p:set>
                                  </p:childTnLst>
                                </p:cTn>
                              </p:par>
                              <p:par>
                                <p:cTn id="134" presetID="1" presetClass="exit" presetSubtype="0" fill="hold" grpId="1" nodeType="withEffect">
                                  <p:stCondLst>
                                    <p:cond delay="0"/>
                                  </p:stCondLst>
                                  <p:childTnLst>
                                    <p:set>
                                      <p:cBhvr>
                                        <p:cTn id="135" dur="1" fill="hold">
                                          <p:stCondLst>
                                            <p:cond delay="0"/>
                                          </p:stCondLst>
                                        </p:cTn>
                                        <p:tgtEl>
                                          <p:spTgt spid="170"/>
                                        </p:tgtEl>
                                        <p:attrNameLst>
                                          <p:attrName>style.visibility</p:attrName>
                                        </p:attrNameLst>
                                      </p:cBhvr>
                                      <p:to>
                                        <p:strVal val="hidden"/>
                                      </p:to>
                                    </p:set>
                                  </p:childTnLst>
                                </p:cTn>
                              </p:par>
                              <p:par>
                                <p:cTn id="136" presetID="1" presetClass="exit" presetSubtype="0" fill="hold" grpId="2" nodeType="withEffect">
                                  <p:stCondLst>
                                    <p:cond delay="0"/>
                                  </p:stCondLst>
                                  <p:childTnLst>
                                    <p:set>
                                      <p:cBhvr>
                                        <p:cTn id="137" dur="1" fill="hold">
                                          <p:stCondLst>
                                            <p:cond delay="0"/>
                                          </p:stCondLst>
                                        </p:cTn>
                                        <p:tgtEl>
                                          <p:spTgt spid="182"/>
                                        </p:tgtEl>
                                        <p:attrNameLst>
                                          <p:attrName>style.visibility</p:attrName>
                                        </p:attrNameLst>
                                      </p:cBhvr>
                                      <p:to>
                                        <p:strVal val="hidden"/>
                                      </p:to>
                                    </p:set>
                                  </p:childTnLst>
                                </p:cTn>
                              </p:par>
                            </p:childTnLst>
                          </p:cTn>
                        </p:par>
                        <p:par>
                          <p:cTn id="138" fill="hold">
                            <p:stCondLst>
                              <p:cond delay="0"/>
                            </p:stCondLst>
                            <p:childTnLst>
                              <p:par>
                                <p:cTn id="139" presetID="10" presetClass="entr" presetSubtype="0" fill="hold" nodeType="afterEffect">
                                  <p:stCondLst>
                                    <p:cond delay="0"/>
                                  </p:stCondLst>
                                  <p:childTnLst>
                                    <p:set>
                                      <p:cBhvr>
                                        <p:cTn id="140" dur="1" fill="hold">
                                          <p:stCondLst>
                                            <p:cond delay="0"/>
                                          </p:stCondLst>
                                        </p:cTn>
                                        <p:tgtEl>
                                          <p:spTgt spid="205"/>
                                        </p:tgtEl>
                                        <p:attrNameLst>
                                          <p:attrName>style.visibility</p:attrName>
                                        </p:attrNameLst>
                                      </p:cBhvr>
                                      <p:to>
                                        <p:strVal val="visible"/>
                                      </p:to>
                                    </p:set>
                                    <p:animEffect transition="in" filter="fade">
                                      <p:cBhvr>
                                        <p:cTn id="141" dur="500"/>
                                        <p:tgtEl>
                                          <p:spTgt spid="205"/>
                                        </p:tgtEl>
                                      </p:cBhvr>
                                    </p:animEffect>
                                  </p:childTnLst>
                                </p:cTn>
                              </p:par>
                              <p:par>
                                <p:cTn id="142" presetID="10" presetClass="entr" presetSubtype="0" fill="hold" grpId="0" nodeType="withEffect">
                                  <p:stCondLst>
                                    <p:cond delay="0"/>
                                  </p:stCondLst>
                                  <p:childTnLst>
                                    <p:set>
                                      <p:cBhvr>
                                        <p:cTn id="143" dur="1" fill="hold">
                                          <p:stCondLst>
                                            <p:cond delay="0"/>
                                          </p:stCondLst>
                                        </p:cTn>
                                        <p:tgtEl>
                                          <p:spTgt spid="176"/>
                                        </p:tgtEl>
                                        <p:attrNameLst>
                                          <p:attrName>style.visibility</p:attrName>
                                        </p:attrNameLst>
                                      </p:cBhvr>
                                      <p:to>
                                        <p:strVal val="visible"/>
                                      </p:to>
                                    </p:set>
                                    <p:animEffect transition="in" filter="fade">
                                      <p:cBhvr>
                                        <p:cTn id="144" dur="500"/>
                                        <p:tgtEl>
                                          <p:spTgt spid="176"/>
                                        </p:tgtEl>
                                      </p:cBhvr>
                                    </p:animEffect>
                                  </p:childTnLst>
                                </p:cTn>
                              </p:par>
                            </p:childTnLst>
                          </p:cTn>
                        </p:par>
                      </p:childTnLst>
                    </p:cTn>
                  </p:par>
                  <p:par>
                    <p:cTn id="145" fill="hold">
                      <p:stCondLst>
                        <p:cond delay="indefinite"/>
                      </p:stCondLst>
                      <p:childTnLst>
                        <p:par>
                          <p:cTn id="146" fill="hold">
                            <p:stCondLst>
                              <p:cond delay="0"/>
                            </p:stCondLst>
                            <p:childTnLst>
                              <p:par>
                                <p:cTn id="147" presetID="1" presetClass="entr" presetSubtype="0" fill="hold" grpId="0" nodeType="clickEffect">
                                  <p:stCondLst>
                                    <p:cond delay="0"/>
                                  </p:stCondLst>
                                  <p:childTnLst>
                                    <p:set>
                                      <p:cBhvr>
                                        <p:cTn id="148" dur="1" fill="hold">
                                          <p:stCondLst>
                                            <p:cond delay="0"/>
                                          </p:stCondLst>
                                        </p:cTn>
                                        <p:tgtEl>
                                          <p:spTgt spid="1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6" grpId="0" animBg="1"/>
      <p:bldP spid="166" grpId="1" animBg="1"/>
      <p:bldP spid="167" grpId="0" animBg="1"/>
      <p:bldP spid="167" grpId="1" animBg="1"/>
      <p:bldP spid="168" grpId="0" animBg="1"/>
      <p:bldP spid="168" grpId="1" animBg="1"/>
      <p:bldP spid="169" grpId="0" animBg="1"/>
      <p:bldP spid="169" grpId="1" animBg="1"/>
      <p:bldP spid="170" grpId="0" animBg="1"/>
      <p:bldP spid="170" grpId="1" animBg="1"/>
      <p:bldP spid="176" grpId="0" animBg="1"/>
      <p:bldP spid="177" grpId="0" animBg="1"/>
      <p:bldP spid="177" grpId="1" animBg="1"/>
      <p:bldP spid="178" grpId="0" animBg="1"/>
      <p:bldP spid="178" grpId="1" animBg="1"/>
      <p:bldP spid="179" grpId="0" animBg="1"/>
      <p:bldP spid="179" grpId="1" animBg="1"/>
      <p:bldP spid="180" grpId="0" animBg="1"/>
      <p:bldP spid="180" grpId="1" animBg="1"/>
      <p:bldP spid="181" grpId="0" animBg="1"/>
      <p:bldP spid="181" grpId="1" animBg="1"/>
      <p:bldP spid="182" grpId="0" animBg="1"/>
      <p:bldP spid="182" grpId="1" animBg="1"/>
      <p:bldP spid="182" grpId="2" animBg="1"/>
      <p:bldP spid="210" grpId="0"/>
      <p:bldP spid="10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47285" y="1605281"/>
            <a:ext cx="61344" cy="249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Rectangle 5"/>
          <p:cNvSpPr/>
          <p:nvPr/>
        </p:nvSpPr>
        <p:spPr>
          <a:xfrm>
            <a:off x="2758417" y="1605281"/>
            <a:ext cx="61344" cy="249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 name="Rectangle 6"/>
          <p:cNvSpPr/>
          <p:nvPr/>
        </p:nvSpPr>
        <p:spPr>
          <a:xfrm>
            <a:off x="2869550" y="2853889"/>
            <a:ext cx="97373" cy="12486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 name="Rectangle 7"/>
          <p:cNvSpPr/>
          <p:nvPr/>
        </p:nvSpPr>
        <p:spPr>
          <a:xfrm>
            <a:off x="3029270" y="2853889"/>
            <a:ext cx="97373" cy="12486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 name="Rectangle 8"/>
          <p:cNvSpPr/>
          <p:nvPr/>
        </p:nvSpPr>
        <p:spPr>
          <a:xfrm>
            <a:off x="3163872" y="3478194"/>
            <a:ext cx="178518" cy="6243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 name="Rectangle 9"/>
          <p:cNvSpPr/>
          <p:nvPr/>
        </p:nvSpPr>
        <p:spPr>
          <a:xfrm>
            <a:off x="3392178" y="3478194"/>
            <a:ext cx="178518" cy="6243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 name="Rectangle 10"/>
          <p:cNvSpPr/>
          <p:nvPr/>
        </p:nvSpPr>
        <p:spPr>
          <a:xfrm>
            <a:off x="3620482" y="3478194"/>
            <a:ext cx="178518" cy="6243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 name="Rectangle 11"/>
          <p:cNvSpPr/>
          <p:nvPr/>
        </p:nvSpPr>
        <p:spPr>
          <a:xfrm>
            <a:off x="3848788"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 name="Rectangle 12"/>
          <p:cNvSpPr/>
          <p:nvPr/>
        </p:nvSpPr>
        <p:spPr>
          <a:xfrm>
            <a:off x="4223154"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 name="Rectangle 13"/>
          <p:cNvSpPr/>
          <p:nvPr/>
        </p:nvSpPr>
        <p:spPr>
          <a:xfrm>
            <a:off x="4597518"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5" name="Rectangle 14"/>
          <p:cNvSpPr/>
          <p:nvPr/>
        </p:nvSpPr>
        <p:spPr>
          <a:xfrm>
            <a:off x="9664409" y="1605281"/>
            <a:ext cx="16229" cy="249721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6" name="Rectangle 15"/>
          <p:cNvSpPr/>
          <p:nvPr/>
        </p:nvSpPr>
        <p:spPr>
          <a:xfrm>
            <a:off x="9320410" y="1605281"/>
            <a:ext cx="122217" cy="249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7" name="Rectangle 16"/>
          <p:cNvSpPr/>
          <p:nvPr/>
        </p:nvSpPr>
        <p:spPr>
          <a:xfrm>
            <a:off x="9492414" y="1605281"/>
            <a:ext cx="122217" cy="249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8" name="Rectangle 17"/>
          <p:cNvSpPr/>
          <p:nvPr/>
        </p:nvSpPr>
        <p:spPr>
          <a:xfrm>
            <a:off x="9026088" y="2853889"/>
            <a:ext cx="97373" cy="12486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9" name="Rectangle 18"/>
          <p:cNvSpPr/>
          <p:nvPr/>
        </p:nvSpPr>
        <p:spPr>
          <a:xfrm>
            <a:off x="9173248" y="2853889"/>
            <a:ext cx="97373" cy="12486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0" name="Rectangle 19"/>
          <p:cNvSpPr/>
          <p:nvPr/>
        </p:nvSpPr>
        <p:spPr>
          <a:xfrm>
            <a:off x="8341172" y="3478194"/>
            <a:ext cx="178518" cy="6243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1" name="Rectangle 20"/>
          <p:cNvSpPr/>
          <p:nvPr/>
        </p:nvSpPr>
        <p:spPr>
          <a:xfrm>
            <a:off x="8569476" y="3478194"/>
            <a:ext cx="178518" cy="6243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2" name="Rectangle 21"/>
          <p:cNvSpPr/>
          <p:nvPr/>
        </p:nvSpPr>
        <p:spPr>
          <a:xfrm>
            <a:off x="8797782" y="3478194"/>
            <a:ext cx="178518" cy="6243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3" name="Rectangle 22"/>
          <p:cNvSpPr/>
          <p:nvPr/>
        </p:nvSpPr>
        <p:spPr>
          <a:xfrm>
            <a:off x="7218076"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4" name="Rectangle 23"/>
          <p:cNvSpPr/>
          <p:nvPr/>
        </p:nvSpPr>
        <p:spPr>
          <a:xfrm>
            <a:off x="7592441"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5" name="Rectangle 24"/>
          <p:cNvSpPr/>
          <p:nvPr/>
        </p:nvSpPr>
        <p:spPr>
          <a:xfrm>
            <a:off x="7966806"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6" name="Rectangle 25"/>
          <p:cNvSpPr/>
          <p:nvPr/>
        </p:nvSpPr>
        <p:spPr>
          <a:xfrm>
            <a:off x="4971884"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7" name="Rectangle 26"/>
          <p:cNvSpPr/>
          <p:nvPr/>
        </p:nvSpPr>
        <p:spPr>
          <a:xfrm>
            <a:off x="5346249"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8" name="Rectangle 27"/>
          <p:cNvSpPr/>
          <p:nvPr/>
        </p:nvSpPr>
        <p:spPr>
          <a:xfrm>
            <a:off x="5720615"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9" name="Rectangle 28"/>
          <p:cNvSpPr/>
          <p:nvPr/>
        </p:nvSpPr>
        <p:spPr>
          <a:xfrm>
            <a:off x="6094980"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30" name="Rectangle 29"/>
          <p:cNvSpPr/>
          <p:nvPr/>
        </p:nvSpPr>
        <p:spPr>
          <a:xfrm>
            <a:off x="6469345"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31" name="Rectangle 30"/>
          <p:cNvSpPr/>
          <p:nvPr/>
        </p:nvSpPr>
        <p:spPr>
          <a:xfrm>
            <a:off x="6843710" y="3802830"/>
            <a:ext cx="324577" cy="29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32" name="TextBox 31"/>
          <p:cNvSpPr txBox="1"/>
          <p:nvPr/>
        </p:nvSpPr>
        <p:spPr>
          <a:xfrm>
            <a:off x="2603551" y="4081130"/>
            <a:ext cx="338530" cy="334074"/>
          </a:xfrm>
          <a:prstGeom prst="rect">
            <a:avLst/>
          </a:prstGeom>
          <a:noFill/>
        </p:spPr>
        <p:txBody>
          <a:bodyPr wrap="square" rtlCol="0">
            <a:spAutoFit/>
          </a:bodyPr>
          <a:lstStyle/>
          <a:p>
            <a:pPr algn="ctr"/>
            <a:r>
              <a:rPr lang="en-US" sz="933" dirty="0"/>
              <a:t>64</a:t>
            </a:r>
          </a:p>
        </p:txBody>
      </p:sp>
      <p:sp>
        <p:nvSpPr>
          <p:cNvPr id="33" name="TextBox 32"/>
          <p:cNvSpPr txBox="1"/>
          <p:nvPr/>
        </p:nvSpPr>
        <p:spPr>
          <a:xfrm>
            <a:off x="2779512" y="4081130"/>
            <a:ext cx="422719" cy="334074"/>
          </a:xfrm>
          <a:prstGeom prst="rect">
            <a:avLst/>
          </a:prstGeom>
          <a:noFill/>
        </p:spPr>
        <p:txBody>
          <a:bodyPr wrap="square" rtlCol="0">
            <a:spAutoFit/>
          </a:bodyPr>
          <a:lstStyle/>
          <a:p>
            <a:pPr algn="ctr"/>
            <a:r>
              <a:rPr lang="en-US" sz="933" dirty="0"/>
              <a:t>128</a:t>
            </a:r>
          </a:p>
        </p:txBody>
      </p:sp>
      <p:sp>
        <p:nvSpPr>
          <p:cNvPr id="34" name="TextBox 33"/>
          <p:cNvSpPr txBox="1"/>
          <p:nvPr/>
        </p:nvSpPr>
        <p:spPr>
          <a:xfrm>
            <a:off x="3277006" y="4081130"/>
            <a:ext cx="422719" cy="334074"/>
          </a:xfrm>
          <a:prstGeom prst="rect">
            <a:avLst/>
          </a:prstGeom>
          <a:noFill/>
        </p:spPr>
        <p:txBody>
          <a:bodyPr wrap="square" rtlCol="0">
            <a:spAutoFit/>
          </a:bodyPr>
          <a:lstStyle/>
          <a:p>
            <a:pPr algn="ctr"/>
            <a:r>
              <a:rPr lang="en-US" sz="933" dirty="0"/>
              <a:t>256</a:t>
            </a:r>
          </a:p>
        </p:txBody>
      </p:sp>
      <p:sp>
        <p:nvSpPr>
          <p:cNvPr id="35" name="TextBox 34"/>
          <p:cNvSpPr txBox="1"/>
          <p:nvPr/>
        </p:nvSpPr>
        <p:spPr>
          <a:xfrm>
            <a:off x="4161847" y="4081130"/>
            <a:ext cx="422719" cy="334074"/>
          </a:xfrm>
          <a:prstGeom prst="rect">
            <a:avLst/>
          </a:prstGeom>
          <a:noFill/>
        </p:spPr>
        <p:txBody>
          <a:bodyPr wrap="square" rtlCol="0">
            <a:spAutoFit/>
          </a:bodyPr>
          <a:lstStyle/>
          <a:p>
            <a:pPr algn="ctr"/>
            <a:r>
              <a:rPr lang="en-US" sz="933"/>
              <a:t>512</a:t>
            </a:r>
            <a:endParaRPr lang="en-US" sz="933" dirty="0"/>
          </a:p>
        </p:txBody>
      </p:sp>
      <p:sp>
        <p:nvSpPr>
          <p:cNvPr id="36" name="TextBox 35"/>
          <p:cNvSpPr txBox="1"/>
          <p:nvPr/>
        </p:nvSpPr>
        <p:spPr>
          <a:xfrm>
            <a:off x="6426737" y="4081130"/>
            <a:ext cx="404152" cy="334074"/>
          </a:xfrm>
          <a:prstGeom prst="rect">
            <a:avLst/>
          </a:prstGeom>
          <a:noFill/>
        </p:spPr>
        <p:txBody>
          <a:bodyPr wrap="square" rtlCol="0">
            <a:spAutoFit/>
          </a:bodyPr>
          <a:lstStyle/>
          <a:p>
            <a:pPr algn="ctr"/>
            <a:r>
              <a:rPr lang="en-US" sz="933"/>
              <a:t>512</a:t>
            </a:r>
            <a:endParaRPr lang="en-US" sz="933" dirty="0"/>
          </a:p>
        </p:txBody>
      </p:sp>
      <p:sp>
        <p:nvSpPr>
          <p:cNvPr id="37" name="TextBox 36"/>
          <p:cNvSpPr txBox="1"/>
          <p:nvPr/>
        </p:nvSpPr>
        <p:spPr>
          <a:xfrm>
            <a:off x="7549833" y="4081130"/>
            <a:ext cx="404152" cy="334074"/>
          </a:xfrm>
          <a:prstGeom prst="rect">
            <a:avLst/>
          </a:prstGeom>
          <a:noFill/>
        </p:spPr>
        <p:txBody>
          <a:bodyPr wrap="square" rtlCol="0">
            <a:spAutoFit/>
          </a:bodyPr>
          <a:lstStyle/>
          <a:p>
            <a:pPr algn="ctr"/>
            <a:r>
              <a:rPr lang="en-US" sz="933"/>
              <a:t>512</a:t>
            </a:r>
            <a:endParaRPr lang="en-US" sz="933" dirty="0"/>
          </a:p>
        </p:txBody>
      </p:sp>
      <p:sp>
        <p:nvSpPr>
          <p:cNvPr id="38" name="TextBox 37"/>
          <p:cNvSpPr txBox="1"/>
          <p:nvPr/>
        </p:nvSpPr>
        <p:spPr>
          <a:xfrm>
            <a:off x="8461670" y="4081130"/>
            <a:ext cx="404152" cy="334074"/>
          </a:xfrm>
          <a:prstGeom prst="rect">
            <a:avLst/>
          </a:prstGeom>
          <a:noFill/>
        </p:spPr>
        <p:txBody>
          <a:bodyPr wrap="square" rtlCol="0">
            <a:spAutoFit/>
          </a:bodyPr>
          <a:lstStyle/>
          <a:p>
            <a:pPr algn="ctr"/>
            <a:r>
              <a:rPr lang="en-US" sz="933"/>
              <a:t>256</a:t>
            </a:r>
            <a:endParaRPr lang="en-US" sz="933" dirty="0"/>
          </a:p>
        </p:txBody>
      </p:sp>
      <p:sp>
        <p:nvSpPr>
          <p:cNvPr id="39" name="TextBox 38"/>
          <p:cNvSpPr txBox="1"/>
          <p:nvPr/>
        </p:nvSpPr>
        <p:spPr>
          <a:xfrm>
            <a:off x="8951606" y="4081130"/>
            <a:ext cx="404152" cy="334074"/>
          </a:xfrm>
          <a:prstGeom prst="rect">
            <a:avLst/>
          </a:prstGeom>
          <a:noFill/>
        </p:spPr>
        <p:txBody>
          <a:bodyPr wrap="square" rtlCol="0">
            <a:spAutoFit/>
          </a:bodyPr>
          <a:lstStyle/>
          <a:p>
            <a:pPr algn="ctr"/>
            <a:r>
              <a:rPr lang="en-US" sz="933"/>
              <a:t>128</a:t>
            </a:r>
            <a:endParaRPr lang="en-US" sz="933" dirty="0"/>
          </a:p>
        </p:txBody>
      </p:sp>
      <p:sp>
        <p:nvSpPr>
          <p:cNvPr id="40" name="TextBox 39"/>
          <p:cNvSpPr txBox="1"/>
          <p:nvPr/>
        </p:nvSpPr>
        <p:spPr>
          <a:xfrm>
            <a:off x="9257673" y="4081130"/>
            <a:ext cx="404152" cy="334074"/>
          </a:xfrm>
          <a:prstGeom prst="rect">
            <a:avLst/>
          </a:prstGeom>
          <a:noFill/>
        </p:spPr>
        <p:txBody>
          <a:bodyPr wrap="square" rtlCol="0">
            <a:spAutoFit/>
          </a:bodyPr>
          <a:lstStyle/>
          <a:p>
            <a:pPr algn="ctr"/>
            <a:r>
              <a:rPr lang="en-US" sz="933" dirty="0"/>
              <a:t>128</a:t>
            </a:r>
          </a:p>
        </p:txBody>
      </p:sp>
      <p:sp>
        <p:nvSpPr>
          <p:cNvPr id="41" name="Rectangle 40"/>
          <p:cNvSpPr/>
          <p:nvPr/>
        </p:nvSpPr>
        <p:spPr>
          <a:xfrm>
            <a:off x="2526317" y="1605281"/>
            <a:ext cx="13589" cy="249721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42" name="TextBox 41"/>
          <p:cNvSpPr txBox="1"/>
          <p:nvPr/>
        </p:nvSpPr>
        <p:spPr>
          <a:xfrm>
            <a:off x="2936506" y="2455456"/>
            <a:ext cx="577410" cy="334074"/>
          </a:xfrm>
          <a:prstGeom prst="rect">
            <a:avLst/>
          </a:prstGeom>
          <a:noFill/>
        </p:spPr>
        <p:txBody>
          <a:bodyPr wrap="square" rtlCol="0">
            <a:spAutoFit/>
          </a:bodyPr>
          <a:lstStyle/>
          <a:p>
            <a:pPr algn="ctr"/>
            <a:r>
              <a:rPr lang="en-US" sz="933"/>
              <a:t>h/2,w/2</a:t>
            </a:r>
            <a:endParaRPr lang="en-US" sz="933" dirty="0"/>
          </a:p>
        </p:txBody>
      </p:sp>
      <p:sp>
        <p:nvSpPr>
          <p:cNvPr id="43" name="TextBox 42"/>
          <p:cNvSpPr txBox="1"/>
          <p:nvPr/>
        </p:nvSpPr>
        <p:spPr>
          <a:xfrm>
            <a:off x="2814766" y="1615889"/>
            <a:ext cx="457271" cy="334074"/>
          </a:xfrm>
          <a:prstGeom prst="rect">
            <a:avLst/>
          </a:prstGeom>
          <a:noFill/>
        </p:spPr>
        <p:txBody>
          <a:bodyPr wrap="square" rtlCol="0">
            <a:spAutoFit/>
          </a:bodyPr>
          <a:lstStyle/>
          <a:p>
            <a:pPr algn="ctr"/>
            <a:r>
              <a:rPr lang="en-US" sz="933"/>
              <a:t>h,w</a:t>
            </a:r>
            <a:endParaRPr lang="en-US" sz="933" dirty="0"/>
          </a:p>
        </p:txBody>
      </p:sp>
      <p:sp>
        <p:nvSpPr>
          <p:cNvPr id="44" name="TextBox 43"/>
          <p:cNvSpPr txBox="1"/>
          <p:nvPr/>
        </p:nvSpPr>
        <p:spPr>
          <a:xfrm>
            <a:off x="3799380" y="3445248"/>
            <a:ext cx="577410" cy="334074"/>
          </a:xfrm>
          <a:prstGeom prst="rect">
            <a:avLst/>
          </a:prstGeom>
          <a:noFill/>
        </p:spPr>
        <p:txBody>
          <a:bodyPr wrap="square" rtlCol="0">
            <a:spAutoFit/>
          </a:bodyPr>
          <a:lstStyle/>
          <a:p>
            <a:pPr algn="ctr"/>
            <a:r>
              <a:rPr lang="en-US" sz="933" dirty="0"/>
              <a:t>h/8,w/8</a:t>
            </a:r>
          </a:p>
        </p:txBody>
      </p:sp>
      <p:sp>
        <p:nvSpPr>
          <p:cNvPr id="45" name="TextBox 44"/>
          <p:cNvSpPr txBox="1"/>
          <p:nvPr/>
        </p:nvSpPr>
        <p:spPr>
          <a:xfrm>
            <a:off x="3216327" y="3079752"/>
            <a:ext cx="577410" cy="334074"/>
          </a:xfrm>
          <a:prstGeom prst="rect">
            <a:avLst/>
          </a:prstGeom>
          <a:noFill/>
        </p:spPr>
        <p:txBody>
          <a:bodyPr wrap="square" rtlCol="0">
            <a:spAutoFit/>
          </a:bodyPr>
          <a:lstStyle/>
          <a:p>
            <a:pPr algn="ctr"/>
            <a:r>
              <a:rPr lang="en-US" sz="933" dirty="0"/>
              <a:t>h/4,w/4</a:t>
            </a:r>
          </a:p>
        </p:txBody>
      </p:sp>
      <p:cxnSp>
        <p:nvCxnSpPr>
          <p:cNvPr id="46" name="Straight Connector 45"/>
          <p:cNvCxnSpPr/>
          <p:nvPr/>
        </p:nvCxnSpPr>
        <p:spPr>
          <a:xfrm>
            <a:off x="3844221" y="3478194"/>
            <a:ext cx="4430027"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a:off x="3161147" y="2853889"/>
            <a:ext cx="5815152"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2869550" y="1605280"/>
            <a:ext cx="6437801"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5280261" y="4081130"/>
            <a:ext cx="422719" cy="334074"/>
          </a:xfrm>
          <a:prstGeom prst="rect">
            <a:avLst/>
          </a:prstGeom>
          <a:noFill/>
        </p:spPr>
        <p:txBody>
          <a:bodyPr wrap="square" rtlCol="0">
            <a:spAutoFit/>
          </a:bodyPr>
          <a:lstStyle/>
          <a:p>
            <a:pPr algn="ctr"/>
            <a:r>
              <a:rPr lang="en-US" sz="933"/>
              <a:t>512</a:t>
            </a:r>
            <a:endParaRPr lang="en-US" sz="933" dirty="0"/>
          </a:p>
        </p:txBody>
      </p:sp>
      <p:sp>
        <p:nvSpPr>
          <p:cNvPr id="52" name="TextBox 51"/>
          <p:cNvSpPr txBox="1"/>
          <p:nvPr/>
        </p:nvSpPr>
        <p:spPr>
          <a:xfrm>
            <a:off x="2363269" y="4081130"/>
            <a:ext cx="338530" cy="235898"/>
          </a:xfrm>
          <a:prstGeom prst="rect">
            <a:avLst/>
          </a:prstGeom>
          <a:noFill/>
        </p:spPr>
        <p:txBody>
          <a:bodyPr wrap="square" rtlCol="0">
            <a:spAutoFit/>
          </a:bodyPr>
          <a:lstStyle/>
          <a:p>
            <a:pPr algn="ctr"/>
            <a:r>
              <a:rPr lang="en-US" sz="933" dirty="0"/>
              <a:t>4</a:t>
            </a:r>
          </a:p>
        </p:txBody>
      </p:sp>
      <p:sp>
        <p:nvSpPr>
          <p:cNvPr id="53" name="TextBox 52"/>
          <p:cNvSpPr txBox="1"/>
          <p:nvPr/>
        </p:nvSpPr>
        <p:spPr>
          <a:xfrm>
            <a:off x="9507256" y="4081130"/>
            <a:ext cx="338530" cy="235898"/>
          </a:xfrm>
          <a:prstGeom prst="rect">
            <a:avLst/>
          </a:prstGeom>
          <a:noFill/>
        </p:spPr>
        <p:txBody>
          <a:bodyPr wrap="square" rtlCol="0">
            <a:spAutoFit/>
          </a:bodyPr>
          <a:lstStyle/>
          <a:p>
            <a:pPr algn="ctr"/>
            <a:r>
              <a:rPr lang="en-US" sz="933" dirty="0"/>
              <a:t>2</a:t>
            </a:r>
          </a:p>
        </p:txBody>
      </p:sp>
      <p:sp>
        <p:nvSpPr>
          <p:cNvPr id="58" name="TextBox 57"/>
          <p:cNvSpPr txBox="1"/>
          <p:nvPr/>
        </p:nvSpPr>
        <p:spPr>
          <a:xfrm>
            <a:off x="2412327" y="4392291"/>
            <a:ext cx="612796" cy="307777"/>
          </a:xfrm>
          <a:prstGeom prst="rect">
            <a:avLst/>
          </a:prstGeom>
          <a:noFill/>
        </p:spPr>
        <p:txBody>
          <a:bodyPr wrap="none" rtlCol="0">
            <a:spAutoFit/>
          </a:bodyPr>
          <a:lstStyle/>
          <a:p>
            <a:r>
              <a:rPr lang="en-US" sz="1400" b="1" dirty="0">
                <a:latin typeface="+mj-lt"/>
                <a:cs typeface="Arial"/>
              </a:rPr>
              <a:t>conv1</a:t>
            </a:r>
          </a:p>
        </p:txBody>
      </p:sp>
      <p:sp>
        <p:nvSpPr>
          <p:cNvPr id="59" name="TextBox 58"/>
          <p:cNvSpPr txBox="1"/>
          <p:nvPr/>
        </p:nvSpPr>
        <p:spPr>
          <a:xfrm>
            <a:off x="2846550" y="4387678"/>
            <a:ext cx="612796" cy="307777"/>
          </a:xfrm>
          <a:prstGeom prst="rect">
            <a:avLst/>
          </a:prstGeom>
          <a:noFill/>
        </p:spPr>
        <p:txBody>
          <a:bodyPr wrap="none" rtlCol="0">
            <a:spAutoFit/>
          </a:bodyPr>
          <a:lstStyle/>
          <a:p>
            <a:r>
              <a:rPr lang="en-US" sz="1400" b="1" dirty="0">
                <a:latin typeface="+mj-lt"/>
                <a:cs typeface="Arial"/>
              </a:rPr>
              <a:t>conv2</a:t>
            </a:r>
          </a:p>
        </p:txBody>
      </p:sp>
      <p:sp>
        <p:nvSpPr>
          <p:cNvPr id="60" name="TextBox 59"/>
          <p:cNvSpPr txBox="1"/>
          <p:nvPr/>
        </p:nvSpPr>
        <p:spPr>
          <a:xfrm>
            <a:off x="3378055" y="4387678"/>
            <a:ext cx="612796" cy="307777"/>
          </a:xfrm>
          <a:prstGeom prst="rect">
            <a:avLst/>
          </a:prstGeom>
          <a:noFill/>
        </p:spPr>
        <p:txBody>
          <a:bodyPr wrap="none" rtlCol="0">
            <a:spAutoFit/>
          </a:bodyPr>
          <a:lstStyle/>
          <a:p>
            <a:r>
              <a:rPr lang="en-US" sz="1400" b="1" dirty="0">
                <a:latin typeface="+mj-lt"/>
                <a:cs typeface="Arial"/>
              </a:rPr>
              <a:t>conv3</a:t>
            </a:r>
          </a:p>
        </p:txBody>
      </p:sp>
      <p:sp>
        <p:nvSpPr>
          <p:cNvPr id="61" name="TextBox 60"/>
          <p:cNvSpPr txBox="1"/>
          <p:nvPr/>
        </p:nvSpPr>
        <p:spPr>
          <a:xfrm>
            <a:off x="4066808" y="4387677"/>
            <a:ext cx="612796" cy="307777"/>
          </a:xfrm>
          <a:prstGeom prst="rect">
            <a:avLst/>
          </a:prstGeom>
          <a:noFill/>
        </p:spPr>
        <p:txBody>
          <a:bodyPr wrap="none" rtlCol="0">
            <a:spAutoFit/>
          </a:bodyPr>
          <a:lstStyle/>
          <a:p>
            <a:r>
              <a:rPr lang="en-US" sz="1400" b="1" dirty="0">
                <a:latin typeface="+mj-lt"/>
                <a:cs typeface="Arial"/>
              </a:rPr>
              <a:t>conv4</a:t>
            </a:r>
          </a:p>
        </p:txBody>
      </p:sp>
      <p:sp>
        <p:nvSpPr>
          <p:cNvPr id="62" name="TextBox 61"/>
          <p:cNvSpPr txBox="1"/>
          <p:nvPr/>
        </p:nvSpPr>
        <p:spPr>
          <a:xfrm>
            <a:off x="5173940" y="4387676"/>
            <a:ext cx="612796" cy="307777"/>
          </a:xfrm>
          <a:prstGeom prst="rect">
            <a:avLst/>
          </a:prstGeom>
          <a:noFill/>
        </p:spPr>
        <p:txBody>
          <a:bodyPr wrap="none" rtlCol="0">
            <a:spAutoFit/>
          </a:bodyPr>
          <a:lstStyle/>
          <a:p>
            <a:r>
              <a:rPr lang="en-US" sz="1400" b="1" dirty="0">
                <a:latin typeface="+mj-lt"/>
                <a:cs typeface="Arial"/>
              </a:rPr>
              <a:t>conv5</a:t>
            </a:r>
          </a:p>
        </p:txBody>
      </p:sp>
      <p:sp>
        <p:nvSpPr>
          <p:cNvPr id="63" name="TextBox 62"/>
          <p:cNvSpPr txBox="1"/>
          <p:nvPr/>
        </p:nvSpPr>
        <p:spPr>
          <a:xfrm>
            <a:off x="6322415" y="4385268"/>
            <a:ext cx="612796" cy="307777"/>
          </a:xfrm>
          <a:prstGeom prst="rect">
            <a:avLst/>
          </a:prstGeom>
          <a:noFill/>
        </p:spPr>
        <p:txBody>
          <a:bodyPr wrap="none" rtlCol="0">
            <a:spAutoFit/>
          </a:bodyPr>
          <a:lstStyle/>
          <a:p>
            <a:r>
              <a:rPr lang="en-US" sz="1400" b="1">
                <a:latin typeface="+mj-lt"/>
                <a:cs typeface="Arial"/>
              </a:rPr>
              <a:t>conv6</a:t>
            </a:r>
            <a:endParaRPr lang="en-US" sz="1400" b="1" dirty="0">
              <a:latin typeface="+mj-lt"/>
              <a:cs typeface="Arial"/>
            </a:endParaRPr>
          </a:p>
        </p:txBody>
      </p:sp>
      <p:sp>
        <p:nvSpPr>
          <p:cNvPr id="64" name="TextBox 63"/>
          <p:cNvSpPr txBox="1"/>
          <p:nvPr/>
        </p:nvSpPr>
        <p:spPr>
          <a:xfrm>
            <a:off x="7451990" y="4385268"/>
            <a:ext cx="612796" cy="307777"/>
          </a:xfrm>
          <a:prstGeom prst="rect">
            <a:avLst/>
          </a:prstGeom>
          <a:noFill/>
        </p:spPr>
        <p:txBody>
          <a:bodyPr wrap="none" rtlCol="0">
            <a:spAutoFit/>
          </a:bodyPr>
          <a:lstStyle/>
          <a:p>
            <a:r>
              <a:rPr lang="en-US" sz="1400" b="1">
                <a:latin typeface="+mj-lt"/>
                <a:cs typeface="Arial"/>
              </a:rPr>
              <a:t>conv7</a:t>
            </a:r>
            <a:endParaRPr lang="en-US" sz="1400" b="1" dirty="0">
              <a:latin typeface="+mj-lt"/>
              <a:cs typeface="Arial"/>
            </a:endParaRPr>
          </a:p>
        </p:txBody>
      </p:sp>
      <p:sp>
        <p:nvSpPr>
          <p:cNvPr id="65" name="TextBox 64"/>
          <p:cNvSpPr txBox="1"/>
          <p:nvPr/>
        </p:nvSpPr>
        <p:spPr>
          <a:xfrm>
            <a:off x="8258069" y="4385267"/>
            <a:ext cx="612796" cy="307777"/>
          </a:xfrm>
          <a:prstGeom prst="rect">
            <a:avLst/>
          </a:prstGeom>
          <a:noFill/>
        </p:spPr>
        <p:txBody>
          <a:bodyPr wrap="none" rtlCol="0">
            <a:spAutoFit/>
          </a:bodyPr>
          <a:lstStyle/>
          <a:p>
            <a:r>
              <a:rPr lang="en-US" sz="1400" b="1" dirty="0">
                <a:latin typeface="+mj-lt"/>
                <a:cs typeface="Arial"/>
              </a:rPr>
              <a:t>conv8</a:t>
            </a:r>
          </a:p>
        </p:txBody>
      </p:sp>
      <p:sp>
        <p:nvSpPr>
          <p:cNvPr id="66" name="TextBox 65"/>
          <p:cNvSpPr txBox="1"/>
          <p:nvPr/>
        </p:nvSpPr>
        <p:spPr>
          <a:xfrm>
            <a:off x="8767401" y="4385265"/>
            <a:ext cx="612796" cy="307777"/>
          </a:xfrm>
          <a:prstGeom prst="rect">
            <a:avLst/>
          </a:prstGeom>
          <a:noFill/>
        </p:spPr>
        <p:txBody>
          <a:bodyPr wrap="none" rtlCol="0">
            <a:spAutoFit/>
          </a:bodyPr>
          <a:lstStyle/>
          <a:p>
            <a:r>
              <a:rPr lang="en-US" sz="1400" b="1" dirty="0">
                <a:latin typeface="+mj-lt"/>
                <a:cs typeface="Arial"/>
              </a:rPr>
              <a:t>conv9</a:t>
            </a:r>
          </a:p>
        </p:txBody>
      </p:sp>
      <p:sp>
        <p:nvSpPr>
          <p:cNvPr id="67" name="TextBox 66"/>
          <p:cNvSpPr txBox="1"/>
          <p:nvPr/>
        </p:nvSpPr>
        <p:spPr>
          <a:xfrm>
            <a:off x="9261159" y="4385263"/>
            <a:ext cx="704167" cy="307777"/>
          </a:xfrm>
          <a:prstGeom prst="rect">
            <a:avLst/>
          </a:prstGeom>
          <a:noFill/>
        </p:spPr>
        <p:txBody>
          <a:bodyPr wrap="none" rtlCol="0">
            <a:spAutoFit/>
          </a:bodyPr>
          <a:lstStyle/>
          <a:p>
            <a:r>
              <a:rPr lang="en-US" sz="1400" b="1" dirty="0">
                <a:latin typeface="+mj-lt"/>
                <a:cs typeface="Arial"/>
              </a:rPr>
              <a:t>conv10</a:t>
            </a:r>
          </a:p>
        </p:txBody>
      </p:sp>
      <p:pic>
        <p:nvPicPr>
          <p:cNvPr id="69" name="Picture 6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405" y="2040953"/>
            <a:ext cx="1920240" cy="1622603"/>
          </a:xfrm>
          <a:prstGeom prst="rect">
            <a:avLst/>
          </a:prstGeom>
          <a:ln>
            <a:solidFill>
              <a:schemeClr val="tx1"/>
            </a:solidFill>
          </a:ln>
        </p:spPr>
      </p:pic>
      <p:pic>
        <p:nvPicPr>
          <p:cNvPr id="74" name="Picture 7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44230" y="2040953"/>
            <a:ext cx="1920240" cy="1622603"/>
          </a:xfrm>
          <a:prstGeom prst="rect">
            <a:avLst/>
          </a:prstGeom>
          <a:ln>
            <a:solidFill>
              <a:schemeClr val="tx1"/>
            </a:solidFill>
          </a:ln>
        </p:spPr>
      </p:pic>
      <p:sp>
        <p:nvSpPr>
          <p:cNvPr id="77" name="TextBox 76"/>
          <p:cNvSpPr txBox="1"/>
          <p:nvPr/>
        </p:nvSpPr>
        <p:spPr>
          <a:xfrm>
            <a:off x="259385" y="3678620"/>
            <a:ext cx="2060937" cy="707886"/>
          </a:xfrm>
          <a:prstGeom prst="rect">
            <a:avLst/>
          </a:prstGeom>
          <a:noFill/>
        </p:spPr>
        <p:txBody>
          <a:bodyPr wrap="square" rtlCol="0">
            <a:spAutoFit/>
          </a:bodyPr>
          <a:lstStyle/>
          <a:p>
            <a:pPr algn="ctr"/>
            <a:r>
              <a:rPr lang="en-US" sz="2000" dirty="0"/>
              <a:t>Grayscale </a:t>
            </a:r>
            <a:r>
              <a:rPr lang="en-US" sz="2000" b="1" dirty="0"/>
              <a:t>X</a:t>
            </a:r>
          </a:p>
          <a:p>
            <a:pPr algn="ctr"/>
            <a:r>
              <a:rPr lang="en-US" sz="2000" dirty="0"/>
              <a:t>User</a:t>
            </a:r>
            <a:r>
              <a:rPr lang="en-US" sz="2000" b="1" dirty="0"/>
              <a:t> U</a:t>
            </a:r>
          </a:p>
        </p:txBody>
      </p:sp>
      <p:sp>
        <p:nvSpPr>
          <p:cNvPr id="78" name="TextBox 77"/>
          <p:cNvSpPr txBox="1"/>
          <p:nvPr/>
        </p:nvSpPr>
        <p:spPr>
          <a:xfrm>
            <a:off x="9927345" y="3663556"/>
            <a:ext cx="1954055" cy="400110"/>
          </a:xfrm>
          <a:prstGeom prst="rect">
            <a:avLst/>
          </a:prstGeom>
          <a:noFill/>
        </p:spPr>
        <p:txBody>
          <a:bodyPr wrap="square" rtlCol="0">
            <a:spAutoFit/>
          </a:bodyPr>
          <a:lstStyle/>
          <a:p>
            <a:pPr algn="ctr"/>
            <a:r>
              <a:rPr lang="en-US" sz="2000"/>
              <a:t>Output </a:t>
            </a:r>
            <a:r>
              <a:rPr lang="en-US" sz="2000" b="1"/>
              <a:t>Y</a:t>
            </a:r>
            <a:endParaRPr lang="en-US" sz="2000" b="1" dirty="0"/>
          </a:p>
        </p:txBody>
      </p:sp>
      <p:sp>
        <p:nvSpPr>
          <p:cNvPr id="79" name="TextBox 78"/>
          <p:cNvSpPr txBox="1"/>
          <p:nvPr/>
        </p:nvSpPr>
        <p:spPr>
          <a:xfrm>
            <a:off x="2427783" y="4865702"/>
            <a:ext cx="7334747" cy="954107"/>
          </a:xfrm>
          <a:prstGeom prst="rect">
            <a:avLst/>
          </a:prstGeom>
          <a:noFill/>
        </p:spPr>
        <p:txBody>
          <a:bodyPr wrap="square" rtlCol="0">
            <a:spAutoFit/>
          </a:bodyPr>
          <a:lstStyle/>
          <a:p>
            <a:pPr algn="ctr"/>
            <a:r>
              <a:rPr lang="en-US" sz="2800" dirty="0"/>
              <a:t>ImageNet database (1.3M train/10k </a:t>
            </a:r>
            <a:r>
              <a:rPr lang="en-US" sz="2800" dirty="0" err="1"/>
              <a:t>val</a:t>
            </a:r>
            <a:r>
              <a:rPr lang="en-US" sz="2800" dirty="0"/>
              <a:t>/10k test)</a:t>
            </a:r>
          </a:p>
          <a:p>
            <a:pPr algn="ctr"/>
            <a:r>
              <a:rPr lang="en-US" sz="2800" dirty="0" err="1"/>
              <a:t>Finetune</a:t>
            </a:r>
            <a:r>
              <a:rPr lang="en-US" sz="2800" dirty="0"/>
              <a:t> from Zhang et al. 2016</a:t>
            </a:r>
          </a:p>
        </p:txBody>
      </p:sp>
      <p:grpSp>
        <p:nvGrpSpPr>
          <p:cNvPr id="3" name="Group 2"/>
          <p:cNvGrpSpPr/>
          <p:nvPr/>
        </p:nvGrpSpPr>
        <p:grpSpPr>
          <a:xfrm>
            <a:off x="1462286" y="2575904"/>
            <a:ext cx="160200" cy="311742"/>
            <a:chOff x="6592272" y="3064046"/>
            <a:chExt cx="121128" cy="235710"/>
          </a:xfrm>
        </p:grpSpPr>
        <p:sp>
          <p:nvSpPr>
            <p:cNvPr id="72" name="Oval 71"/>
            <p:cNvSpPr/>
            <p:nvPr/>
          </p:nvSpPr>
          <p:spPr>
            <a:xfrm>
              <a:off x="6592272" y="3211235"/>
              <a:ext cx="88521" cy="88521"/>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p:cNvSpPr/>
            <p:nvPr/>
          </p:nvSpPr>
          <p:spPr>
            <a:xfrm>
              <a:off x="6624879" y="3064046"/>
              <a:ext cx="88521" cy="88521"/>
            </a:xfrm>
            <a:prstGeom prst="ellipse">
              <a:avLst/>
            </a:prstGeom>
            <a:solidFill>
              <a:srgbClr val="767676"/>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1" name="TextBox 80"/>
          <p:cNvSpPr txBox="1"/>
          <p:nvPr/>
        </p:nvSpPr>
        <p:spPr>
          <a:xfrm>
            <a:off x="529087" y="284561"/>
            <a:ext cx="11133827" cy="830997"/>
          </a:xfrm>
          <a:prstGeom prst="rect">
            <a:avLst/>
          </a:prstGeom>
          <a:noFill/>
        </p:spPr>
        <p:txBody>
          <a:bodyPr wrap="square" rtlCol="0">
            <a:spAutoFit/>
          </a:bodyPr>
          <a:lstStyle/>
          <a:p>
            <a:pPr algn="ctr"/>
            <a:r>
              <a:rPr lang="en-US" sz="4800" dirty="0">
                <a:latin typeface="+mj-lt"/>
              </a:rPr>
              <a:t>Network Architecture</a:t>
            </a:r>
          </a:p>
        </p:txBody>
      </p:sp>
      <p:sp>
        <p:nvSpPr>
          <p:cNvPr id="70" name="TextBox 69"/>
          <p:cNvSpPr txBox="1"/>
          <p:nvPr/>
        </p:nvSpPr>
        <p:spPr>
          <a:xfrm flipH="1">
            <a:off x="6570682" y="5851645"/>
            <a:ext cx="5671879" cy="1015663"/>
          </a:xfrm>
          <a:prstGeom prst="rect">
            <a:avLst/>
          </a:prstGeom>
          <a:noFill/>
        </p:spPr>
        <p:txBody>
          <a:bodyPr wrap="square" rtlCol="0">
            <a:spAutoFit/>
          </a:bodyPr>
          <a:lstStyle/>
          <a:p>
            <a:pPr algn="r"/>
            <a:r>
              <a:rPr lang="en-US" sz="3000" dirty="0"/>
              <a:t>Ronneberger et al. MICCAI, 2015.</a:t>
            </a:r>
          </a:p>
          <a:p>
            <a:pPr algn="r"/>
            <a:r>
              <a:rPr lang="en-US" sz="3000" dirty="0"/>
              <a:t>Isola et al. CVPR, 2017.</a:t>
            </a:r>
          </a:p>
        </p:txBody>
      </p:sp>
      <p:sp>
        <p:nvSpPr>
          <p:cNvPr id="75" name="Rectangle 74"/>
          <p:cNvSpPr/>
          <p:nvPr/>
        </p:nvSpPr>
        <p:spPr>
          <a:xfrm>
            <a:off x="5381008" y="1871639"/>
            <a:ext cx="1429674" cy="1227275"/>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p:cNvPicPr>
            <a:picLocks noChangeAspect="1"/>
          </p:cNvPicPr>
          <p:nvPr/>
        </p:nvPicPr>
        <p:blipFill>
          <a:blip r:embed="rId5"/>
          <a:stretch>
            <a:fillRect/>
          </a:stretch>
        </p:blipFill>
        <p:spPr>
          <a:xfrm>
            <a:off x="5575484" y="2031243"/>
            <a:ext cx="1052533" cy="908067"/>
          </a:xfrm>
          <a:prstGeom prst="rect">
            <a:avLst/>
          </a:prstGeom>
        </p:spPr>
      </p:pic>
    </p:spTree>
    <p:extLst>
      <p:ext uri="{BB962C8B-B14F-4D97-AF65-F5344CB8AC3E}">
        <p14:creationId xmlns:p14="http://schemas.microsoft.com/office/powerpoint/2010/main" val="260189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468534" y="247105"/>
            <a:ext cx="5030392" cy="6363790"/>
          </a:xfrm>
          <a:prstGeom prst="rect">
            <a:avLst/>
          </a:prstGeom>
        </p:spPr>
      </p:pic>
      <p:sp>
        <p:nvSpPr>
          <p:cNvPr id="6" name="TextBox 5"/>
          <p:cNvSpPr txBox="1"/>
          <p:nvPr/>
        </p:nvSpPr>
        <p:spPr>
          <a:xfrm>
            <a:off x="461958" y="1157325"/>
            <a:ext cx="4905910" cy="1938992"/>
          </a:xfrm>
          <a:prstGeom prst="rect">
            <a:avLst/>
          </a:prstGeom>
          <a:noFill/>
        </p:spPr>
        <p:txBody>
          <a:bodyPr wrap="square" rtlCol="0">
            <a:spAutoFit/>
          </a:bodyPr>
          <a:lstStyle/>
          <a:p>
            <a:pPr algn="ctr"/>
            <a:r>
              <a:rPr lang="en-US" sz="4000" dirty="0"/>
              <a:t>Does the method work on </a:t>
            </a:r>
            <a:r>
              <a:rPr lang="en-US" sz="4000" b="1" i="1" dirty="0"/>
              <a:t>legacy</a:t>
            </a:r>
            <a:r>
              <a:rPr lang="en-US" sz="4000" dirty="0"/>
              <a:t> black and white photos?</a:t>
            </a:r>
          </a:p>
        </p:txBody>
      </p:sp>
    </p:spTree>
    <p:extLst>
      <p:ext uri="{BB962C8B-B14F-4D97-AF65-F5344CB8AC3E}">
        <p14:creationId xmlns:p14="http://schemas.microsoft.com/office/powerpoint/2010/main" val="14210497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529087" y="132161"/>
            <a:ext cx="11133827" cy="830997"/>
          </a:xfrm>
          <a:prstGeom prst="rect">
            <a:avLst/>
          </a:prstGeom>
          <a:noFill/>
        </p:spPr>
        <p:txBody>
          <a:bodyPr wrap="square" rtlCol="0">
            <a:spAutoFit/>
          </a:bodyPr>
          <a:lstStyle/>
          <a:p>
            <a:pPr algn="ctr"/>
            <a:r>
              <a:rPr lang="en-US" altLang="zh-CN" sz="4800" dirty="0">
                <a:latin typeface="+mj-lt"/>
              </a:rPr>
              <a:t>Colorizing Legacy Photos</a:t>
            </a:r>
            <a:endParaRPr lang="en-US" sz="4800" dirty="0">
              <a:latin typeface="+mj-lt"/>
            </a:endParaRPr>
          </a:p>
        </p:txBody>
      </p:sp>
      <p:pic>
        <p:nvPicPr>
          <p:cNvPr id="3" name="family_photo">
            <a:hlinkClick r:id="" action="ppaction://media"/>
            <a:extLst>
              <a:ext uri="{FF2B5EF4-FFF2-40B4-BE49-F238E27FC236}">
                <a16:creationId xmlns="" xmlns:a16="http://schemas.microsoft.com/office/drawing/2014/main" id="{EA5BA2C8-ADB0-4080-A2FF-D355008DFEF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963158"/>
            <a:ext cx="12192000" cy="5476875"/>
          </a:xfrm>
          <a:prstGeom prst="rect">
            <a:avLst/>
          </a:prstGeom>
        </p:spPr>
      </p:pic>
      <p:sp>
        <p:nvSpPr>
          <p:cNvPr id="4" name="Rectangle 3"/>
          <p:cNvSpPr/>
          <p:nvPr/>
        </p:nvSpPr>
        <p:spPr>
          <a:xfrm>
            <a:off x="7416800" y="6396335"/>
            <a:ext cx="4719562" cy="461665"/>
          </a:xfrm>
          <a:prstGeom prst="rect">
            <a:avLst/>
          </a:prstGeom>
        </p:spPr>
        <p:txBody>
          <a:bodyPr wrap="none">
            <a:spAutoFit/>
          </a:bodyPr>
          <a:lstStyle/>
          <a:p>
            <a:r>
              <a:rPr lang="en-US" sz="2400" b="1" dirty="0">
                <a:solidFill>
                  <a:srgbClr val="000000"/>
                </a:solidFill>
                <a:latin typeface="HelveticaNeue-Light" charset="0"/>
              </a:rPr>
              <a:t>Amateur family photograph, 1949.</a:t>
            </a:r>
            <a:endParaRPr lang="en-US" sz="2400" b="1" dirty="0"/>
          </a:p>
        </p:txBody>
      </p:sp>
    </p:spTree>
    <p:extLst>
      <p:ext uri="{BB962C8B-B14F-4D97-AF65-F5344CB8AC3E}">
        <p14:creationId xmlns:p14="http://schemas.microsoft.com/office/powerpoint/2010/main" val="552729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0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432152" y="0"/>
            <a:ext cx="9327696" cy="6858000"/>
          </a:xfrm>
          <a:prstGeom prst="rect">
            <a:avLst/>
          </a:prstGeom>
        </p:spPr>
      </p:pic>
      <p:sp>
        <p:nvSpPr>
          <p:cNvPr id="6" name="Rectangle 5"/>
          <p:cNvSpPr/>
          <p:nvPr/>
        </p:nvSpPr>
        <p:spPr>
          <a:xfrm>
            <a:off x="6096000" y="6396335"/>
            <a:ext cx="4719562" cy="461665"/>
          </a:xfrm>
          <a:prstGeom prst="rect">
            <a:avLst/>
          </a:prstGeom>
        </p:spPr>
        <p:txBody>
          <a:bodyPr wrap="none">
            <a:spAutoFit/>
          </a:bodyPr>
          <a:lstStyle/>
          <a:p>
            <a:r>
              <a:rPr lang="en-US" sz="2400" b="1" dirty="0">
                <a:solidFill>
                  <a:srgbClr val="000000"/>
                </a:solidFill>
                <a:latin typeface="HelveticaNeue-Light" charset="0"/>
              </a:rPr>
              <a:t>Amateur family photograph, 1949.</a:t>
            </a:r>
            <a:endParaRPr lang="en-US" sz="2400" b="1" dirty="0"/>
          </a:p>
        </p:txBody>
      </p:sp>
    </p:spTree>
    <p:extLst>
      <p:ext uri="{BB962C8B-B14F-4D97-AF65-F5344CB8AC3E}">
        <p14:creationId xmlns:p14="http://schemas.microsoft.com/office/powerpoint/2010/main" val="1602752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432152" y="0"/>
            <a:ext cx="9327696" cy="6858000"/>
          </a:xfrm>
          <a:prstGeom prst="rect">
            <a:avLst/>
          </a:prstGeom>
        </p:spPr>
      </p:pic>
      <p:sp>
        <p:nvSpPr>
          <p:cNvPr id="5" name="Rectangle 4"/>
          <p:cNvSpPr/>
          <p:nvPr/>
        </p:nvSpPr>
        <p:spPr>
          <a:xfrm>
            <a:off x="6096000" y="6396335"/>
            <a:ext cx="4719562" cy="461665"/>
          </a:xfrm>
          <a:prstGeom prst="rect">
            <a:avLst/>
          </a:prstGeom>
        </p:spPr>
        <p:txBody>
          <a:bodyPr wrap="none">
            <a:spAutoFit/>
          </a:bodyPr>
          <a:lstStyle/>
          <a:p>
            <a:r>
              <a:rPr lang="en-US" sz="2400" b="1" dirty="0">
                <a:solidFill>
                  <a:srgbClr val="000000"/>
                </a:solidFill>
                <a:latin typeface="HelveticaNeue-Light" charset="0"/>
              </a:rPr>
              <a:t>Amateur family photograph, 1949.</a:t>
            </a:r>
            <a:endParaRPr lang="en-US" sz="2400" b="1" dirty="0"/>
          </a:p>
        </p:txBody>
      </p:sp>
    </p:spTree>
    <p:extLst>
      <p:ext uri="{BB962C8B-B14F-4D97-AF65-F5344CB8AC3E}">
        <p14:creationId xmlns:p14="http://schemas.microsoft.com/office/powerpoint/2010/main" val="1582084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432152" y="0"/>
            <a:ext cx="9327696" cy="6858000"/>
          </a:xfrm>
          <a:prstGeom prst="rect">
            <a:avLst/>
          </a:prstGeom>
        </p:spPr>
      </p:pic>
      <p:sp>
        <p:nvSpPr>
          <p:cNvPr id="4" name="Rectangle 3"/>
          <p:cNvSpPr/>
          <p:nvPr/>
        </p:nvSpPr>
        <p:spPr>
          <a:xfrm>
            <a:off x="6096000" y="6396335"/>
            <a:ext cx="4719562" cy="461665"/>
          </a:xfrm>
          <a:prstGeom prst="rect">
            <a:avLst/>
          </a:prstGeom>
        </p:spPr>
        <p:txBody>
          <a:bodyPr wrap="none">
            <a:spAutoFit/>
          </a:bodyPr>
          <a:lstStyle/>
          <a:p>
            <a:r>
              <a:rPr lang="en-US" sz="2400" b="1" dirty="0">
                <a:solidFill>
                  <a:srgbClr val="000000"/>
                </a:solidFill>
                <a:latin typeface="HelveticaNeue-Light" charset="0"/>
              </a:rPr>
              <a:t>Amateur family photograph, 1949.</a:t>
            </a:r>
            <a:endParaRPr lang="en-US" sz="2400" b="1" dirty="0"/>
          </a:p>
        </p:txBody>
      </p:sp>
    </p:spTree>
    <p:extLst>
      <p:ext uri="{BB962C8B-B14F-4D97-AF65-F5344CB8AC3E}">
        <p14:creationId xmlns:p14="http://schemas.microsoft.com/office/powerpoint/2010/main" val="210747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0EC6471B-178A-44B6-9961-53FEE0EE41A2}"/>
              </a:ext>
            </a:extLst>
          </p:cNvPr>
          <p:cNvSpPr/>
          <p:nvPr/>
        </p:nvSpPr>
        <p:spPr>
          <a:xfrm>
            <a:off x="8215523" y="6082887"/>
            <a:ext cx="3957815" cy="830997"/>
          </a:xfrm>
          <a:prstGeom prst="rect">
            <a:avLst/>
          </a:prstGeom>
        </p:spPr>
        <p:txBody>
          <a:bodyPr wrap="none">
            <a:spAutoFit/>
          </a:bodyPr>
          <a:lstStyle/>
          <a:p>
            <a:pPr algn="r"/>
            <a:r>
              <a:rPr lang="en-US" sz="2400" b="1" dirty="0"/>
              <a:t>Photograph of Albert Einstein</a:t>
            </a:r>
          </a:p>
          <a:p>
            <a:pPr algn="r"/>
            <a:r>
              <a:rPr lang="en-US" sz="2400" dirty="0"/>
              <a:t>by Arthur </a:t>
            </a:r>
            <a:r>
              <a:rPr lang="en-US" sz="2400" dirty="0" err="1"/>
              <a:t>Sasse</a:t>
            </a:r>
            <a:r>
              <a:rPr lang="en-US" sz="2400" dirty="0"/>
              <a:t>, 1951.</a:t>
            </a:r>
          </a:p>
        </p:txBody>
      </p:sp>
      <p:pic>
        <p:nvPicPr>
          <p:cNvPr id="2" name="Einstein">
            <a:hlinkClick r:id="" action="ppaction://media"/>
            <a:extLst>
              <a:ext uri="{FF2B5EF4-FFF2-40B4-BE49-F238E27FC236}">
                <a16:creationId xmlns="" xmlns:a16="http://schemas.microsoft.com/office/drawing/2014/main" id="{E0769D4F-16E9-44FA-9FC6-31EA30FBDC0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690563"/>
            <a:ext cx="12192000" cy="5476875"/>
          </a:xfrm>
          <a:prstGeom prst="rect">
            <a:avLst/>
          </a:prstGeom>
        </p:spPr>
      </p:pic>
    </p:spTree>
    <p:extLst>
      <p:ext uri="{BB962C8B-B14F-4D97-AF65-F5344CB8AC3E}">
        <p14:creationId xmlns:p14="http://schemas.microsoft.com/office/powerpoint/2010/main" val="36444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7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404706" y="0"/>
            <a:ext cx="5414671" cy="6858000"/>
          </a:xfrm>
          <a:prstGeom prst="rect">
            <a:avLst/>
          </a:prstGeom>
        </p:spPr>
      </p:pic>
      <p:sp>
        <p:nvSpPr>
          <p:cNvPr id="8" name="Rectangle 7"/>
          <p:cNvSpPr/>
          <p:nvPr/>
        </p:nvSpPr>
        <p:spPr>
          <a:xfrm>
            <a:off x="4861562" y="6027003"/>
            <a:ext cx="3957815" cy="830997"/>
          </a:xfrm>
          <a:prstGeom prst="rect">
            <a:avLst/>
          </a:prstGeom>
        </p:spPr>
        <p:txBody>
          <a:bodyPr wrap="none">
            <a:spAutoFit/>
          </a:bodyPr>
          <a:lstStyle/>
          <a:p>
            <a:pPr algn="r"/>
            <a:r>
              <a:rPr lang="en-US" sz="2400" b="1" dirty="0">
                <a:solidFill>
                  <a:schemeClr val="bg1"/>
                </a:solidFill>
              </a:rPr>
              <a:t>Photograph of Albert Einstein</a:t>
            </a:r>
          </a:p>
          <a:p>
            <a:pPr algn="r"/>
            <a:r>
              <a:rPr lang="en-US" sz="2400" dirty="0">
                <a:solidFill>
                  <a:schemeClr val="bg1"/>
                </a:solidFill>
              </a:rPr>
              <a:t>by Arthur </a:t>
            </a:r>
            <a:r>
              <a:rPr lang="en-US" sz="2400" dirty="0" err="1">
                <a:solidFill>
                  <a:schemeClr val="bg1"/>
                </a:solidFill>
              </a:rPr>
              <a:t>Sasse</a:t>
            </a:r>
            <a:r>
              <a:rPr lang="en-US" sz="2400" dirty="0">
                <a:solidFill>
                  <a:schemeClr val="bg1"/>
                </a:solidFill>
              </a:rPr>
              <a:t>, 1951.</a:t>
            </a:r>
          </a:p>
        </p:txBody>
      </p:sp>
    </p:spTree>
    <p:extLst>
      <p:ext uri="{BB962C8B-B14F-4D97-AF65-F5344CB8AC3E}">
        <p14:creationId xmlns:p14="http://schemas.microsoft.com/office/powerpoint/2010/main" val="1229433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404706" y="0"/>
            <a:ext cx="5414671" cy="6858000"/>
          </a:xfrm>
          <a:prstGeom prst="rect">
            <a:avLst/>
          </a:prstGeom>
        </p:spPr>
      </p:pic>
      <p:sp>
        <p:nvSpPr>
          <p:cNvPr id="7" name="Rectangle 6"/>
          <p:cNvSpPr/>
          <p:nvPr/>
        </p:nvSpPr>
        <p:spPr>
          <a:xfrm>
            <a:off x="4861562" y="6027003"/>
            <a:ext cx="3957815" cy="830997"/>
          </a:xfrm>
          <a:prstGeom prst="rect">
            <a:avLst/>
          </a:prstGeom>
        </p:spPr>
        <p:txBody>
          <a:bodyPr wrap="none">
            <a:spAutoFit/>
          </a:bodyPr>
          <a:lstStyle/>
          <a:p>
            <a:pPr algn="r"/>
            <a:r>
              <a:rPr lang="en-US" sz="2400" b="1" dirty="0">
                <a:solidFill>
                  <a:schemeClr val="bg1"/>
                </a:solidFill>
              </a:rPr>
              <a:t>Photograph of Albert Einstein</a:t>
            </a:r>
          </a:p>
          <a:p>
            <a:pPr algn="r"/>
            <a:r>
              <a:rPr lang="en-US" sz="2400" dirty="0">
                <a:solidFill>
                  <a:schemeClr val="bg1"/>
                </a:solidFill>
              </a:rPr>
              <a:t>by Arthur </a:t>
            </a:r>
            <a:r>
              <a:rPr lang="en-US" sz="2400" dirty="0" err="1">
                <a:solidFill>
                  <a:schemeClr val="bg1"/>
                </a:solidFill>
              </a:rPr>
              <a:t>Sasse</a:t>
            </a:r>
            <a:r>
              <a:rPr lang="en-US" sz="2400" dirty="0">
                <a:solidFill>
                  <a:schemeClr val="bg1"/>
                </a:solidFill>
              </a:rPr>
              <a:t>, 1951.</a:t>
            </a:r>
          </a:p>
        </p:txBody>
      </p:sp>
    </p:spTree>
    <p:extLst>
      <p:ext uri="{BB962C8B-B14F-4D97-AF65-F5344CB8AC3E}">
        <p14:creationId xmlns:p14="http://schemas.microsoft.com/office/powerpoint/2010/main" val="7435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404706" y="0"/>
            <a:ext cx="5414671" cy="6858000"/>
          </a:xfrm>
          <a:prstGeom prst="rect">
            <a:avLst/>
          </a:prstGeom>
        </p:spPr>
      </p:pic>
      <p:sp>
        <p:nvSpPr>
          <p:cNvPr id="7" name="Rectangle 6"/>
          <p:cNvSpPr/>
          <p:nvPr/>
        </p:nvSpPr>
        <p:spPr>
          <a:xfrm>
            <a:off x="4861562" y="6027003"/>
            <a:ext cx="3957815" cy="830997"/>
          </a:xfrm>
          <a:prstGeom prst="rect">
            <a:avLst/>
          </a:prstGeom>
        </p:spPr>
        <p:txBody>
          <a:bodyPr wrap="none">
            <a:spAutoFit/>
          </a:bodyPr>
          <a:lstStyle/>
          <a:p>
            <a:pPr algn="r"/>
            <a:r>
              <a:rPr lang="en-US" sz="2400" b="1" dirty="0">
                <a:solidFill>
                  <a:schemeClr val="bg1"/>
                </a:solidFill>
              </a:rPr>
              <a:t>Photograph of Albert Einstein</a:t>
            </a:r>
          </a:p>
          <a:p>
            <a:pPr algn="r"/>
            <a:r>
              <a:rPr lang="en-US" sz="2400" dirty="0">
                <a:solidFill>
                  <a:schemeClr val="bg1"/>
                </a:solidFill>
              </a:rPr>
              <a:t>by Arthur </a:t>
            </a:r>
            <a:r>
              <a:rPr lang="en-US" sz="2400" dirty="0" err="1">
                <a:solidFill>
                  <a:schemeClr val="bg1"/>
                </a:solidFill>
              </a:rPr>
              <a:t>Sasse</a:t>
            </a:r>
            <a:r>
              <a:rPr lang="en-US" sz="2400" dirty="0">
                <a:solidFill>
                  <a:schemeClr val="bg1"/>
                </a:solidFill>
              </a:rPr>
              <a:t>, 1951.</a:t>
            </a:r>
          </a:p>
        </p:txBody>
      </p:sp>
    </p:spTree>
    <p:extLst>
      <p:ext uri="{BB962C8B-B14F-4D97-AF65-F5344CB8AC3E}">
        <p14:creationId xmlns:p14="http://schemas.microsoft.com/office/powerpoint/2010/main" val="410531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936376" y="92336"/>
            <a:ext cx="8337177" cy="6669742"/>
          </a:xfrm>
          <a:prstGeom prst="rect">
            <a:avLst/>
          </a:prstGeom>
        </p:spPr>
      </p:pic>
      <p:sp>
        <p:nvSpPr>
          <p:cNvPr id="3" name="Rectangle 2"/>
          <p:cNvSpPr/>
          <p:nvPr/>
        </p:nvSpPr>
        <p:spPr>
          <a:xfrm>
            <a:off x="6091213" y="5914943"/>
            <a:ext cx="4164409" cy="830997"/>
          </a:xfrm>
          <a:prstGeom prst="rect">
            <a:avLst/>
          </a:prstGeom>
        </p:spPr>
        <p:txBody>
          <a:bodyPr wrap="none">
            <a:spAutoFit/>
          </a:bodyPr>
          <a:lstStyle/>
          <a:p>
            <a:pPr algn="r"/>
            <a:r>
              <a:rPr lang="en-US" sz="2400" b="1" dirty="0">
                <a:solidFill>
                  <a:schemeClr val="bg1"/>
                </a:solidFill>
                <a:latin typeface="Calibri" charset="0"/>
                <a:ea typeface="Calibri" charset="0"/>
                <a:cs typeface="Calibri" charset="0"/>
              </a:rPr>
              <a:t>The Tetons and the Snake River</a:t>
            </a:r>
          </a:p>
          <a:p>
            <a:pPr algn="r"/>
            <a:r>
              <a:rPr lang="en-US" sz="2400" dirty="0">
                <a:solidFill>
                  <a:schemeClr val="bg1"/>
                </a:solidFill>
                <a:latin typeface="Calibri" charset="0"/>
                <a:ea typeface="Calibri" charset="0"/>
                <a:cs typeface="Calibri" charset="0"/>
              </a:rPr>
              <a:t>by Ansel Adams, 1942.</a:t>
            </a:r>
          </a:p>
        </p:txBody>
      </p:sp>
    </p:spTree>
    <p:extLst>
      <p:ext uri="{BB962C8B-B14F-4D97-AF65-F5344CB8AC3E}">
        <p14:creationId xmlns:p14="http://schemas.microsoft.com/office/powerpoint/2010/main" val="1716896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1936376" y="92336"/>
            <a:ext cx="8337177" cy="6669742"/>
          </a:xfrm>
          <a:prstGeom prst="rect">
            <a:avLst/>
          </a:prstGeom>
        </p:spPr>
      </p:pic>
      <p:sp>
        <p:nvSpPr>
          <p:cNvPr id="5" name="Rectangle 4"/>
          <p:cNvSpPr/>
          <p:nvPr/>
        </p:nvSpPr>
        <p:spPr>
          <a:xfrm>
            <a:off x="6091213" y="5914943"/>
            <a:ext cx="4164409" cy="830997"/>
          </a:xfrm>
          <a:prstGeom prst="rect">
            <a:avLst/>
          </a:prstGeom>
        </p:spPr>
        <p:txBody>
          <a:bodyPr wrap="none">
            <a:spAutoFit/>
          </a:bodyPr>
          <a:lstStyle/>
          <a:p>
            <a:pPr algn="r"/>
            <a:r>
              <a:rPr lang="en-US" sz="2400" b="1" dirty="0">
                <a:solidFill>
                  <a:schemeClr val="bg1"/>
                </a:solidFill>
                <a:latin typeface="Calibri" charset="0"/>
                <a:ea typeface="Calibri" charset="0"/>
                <a:cs typeface="Calibri" charset="0"/>
              </a:rPr>
              <a:t>The Tetons and the Snake River</a:t>
            </a:r>
          </a:p>
          <a:p>
            <a:pPr algn="r"/>
            <a:r>
              <a:rPr lang="en-US" sz="2400" dirty="0">
                <a:solidFill>
                  <a:schemeClr val="bg1"/>
                </a:solidFill>
                <a:latin typeface="Calibri" charset="0"/>
                <a:ea typeface="Calibri" charset="0"/>
                <a:cs typeface="Calibri" charset="0"/>
              </a:rPr>
              <a:t>by Ansel Adams, 1942.</a:t>
            </a:r>
          </a:p>
        </p:txBody>
      </p:sp>
    </p:spTree>
    <p:extLst>
      <p:ext uri="{BB962C8B-B14F-4D97-AF65-F5344CB8AC3E}">
        <p14:creationId xmlns:p14="http://schemas.microsoft.com/office/powerpoint/2010/main" val="149021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936376" y="92336"/>
            <a:ext cx="8337177" cy="6669742"/>
          </a:xfrm>
          <a:prstGeom prst="rect">
            <a:avLst/>
          </a:prstGeom>
        </p:spPr>
      </p:pic>
      <p:sp>
        <p:nvSpPr>
          <p:cNvPr id="7" name="Rectangle 6"/>
          <p:cNvSpPr/>
          <p:nvPr/>
        </p:nvSpPr>
        <p:spPr>
          <a:xfrm>
            <a:off x="6091213" y="5914943"/>
            <a:ext cx="4164409" cy="830997"/>
          </a:xfrm>
          <a:prstGeom prst="rect">
            <a:avLst/>
          </a:prstGeom>
        </p:spPr>
        <p:txBody>
          <a:bodyPr wrap="none">
            <a:spAutoFit/>
          </a:bodyPr>
          <a:lstStyle/>
          <a:p>
            <a:pPr algn="r"/>
            <a:r>
              <a:rPr lang="en-US" sz="2400" b="1" dirty="0">
                <a:solidFill>
                  <a:schemeClr val="bg1"/>
                </a:solidFill>
                <a:latin typeface="Calibri" charset="0"/>
                <a:ea typeface="Calibri" charset="0"/>
                <a:cs typeface="Calibri" charset="0"/>
              </a:rPr>
              <a:t>The Tetons and the Snake River</a:t>
            </a:r>
          </a:p>
          <a:p>
            <a:pPr algn="r"/>
            <a:r>
              <a:rPr lang="en-US" sz="2400" dirty="0">
                <a:solidFill>
                  <a:schemeClr val="bg1"/>
                </a:solidFill>
                <a:latin typeface="Calibri" charset="0"/>
                <a:ea typeface="Calibri" charset="0"/>
                <a:cs typeface="Calibri" charset="0"/>
              </a:rPr>
              <a:t>by Ansel Adams, 1942.</a:t>
            </a:r>
          </a:p>
        </p:txBody>
      </p:sp>
    </p:spTree>
    <p:extLst>
      <p:ext uri="{BB962C8B-B14F-4D97-AF65-F5344CB8AC3E}">
        <p14:creationId xmlns:p14="http://schemas.microsoft.com/office/powerpoint/2010/main" val="643561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93694" y="94129"/>
            <a:ext cx="10004612" cy="6669741"/>
          </a:xfrm>
          <a:prstGeom prst="rect">
            <a:avLst/>
          </a:prstGeom>
        </p:spPr>
      </p:pic>
      <p:sp>
        <p:nvSpPr>
          <p:cNvPr id="5" name="Rectangle 4"/>
          <p:cNvSpPr/>
          <p:nvPr/>
        </p:nvSpPr>
        <p:spPr>
          <a:xfrm>
            <a:off x="5026516" y="5932873"/>
            <a:ext cx="6071790" cy="830997"/>
          </a:xfrm>
          <a:prstGeom prst="rect">
            <a:avLst/>
          </a:prstGeom>
        </p:spPr>
        <p:txBody>
          <a:bodyPr wrap="none">
            <a:spAutoFit/>
          </a:bodyPr>
          <a:lstStyle/>
          <a:p>
            <a:r>
              <a:rPr lang="en-US" sz="2400" b="1" dirty="0">
                <a:solidFill>
                  <a:schemeClr val="bg1"/>
                </a:solidFill>
                <a:latin typeface="Calibri" charset="0"/>
                <a:ea typeface="Calibri" charset="0"/>
                <a:cs typeface="Calibri" charset="0"/>
              </a:rPr>
              <a:t>Photograph of Muhammad Ali vs Sonny Liston</a:t>
            </a:r>
          </a:p>
          <a:p>
            <a:pPr algn="r"/>
            <a:r>
              <a:rPr lang="en-US" sz="2400" dirty="0">
                <a:solidFill>
                  <a:schemeClr val="bg1"/>
                </a:solidFill>
                <a:latin typeface="Calibri" charset="0"/>
                <a:ea typeface="Calibri" charset="0"/>
                <a:cs typeface="Calibri" charset="0"/>
              </a:rPr>
              <a:t>by John Rooney, 1965.</a:t>
            </a:r>
          </a:p>
        </p:txBody>
      </p:sp>
    </p:spTree>
    <p:extLst>
      <p:ext uri="{BB962C8B-B14F-4D97-AF65-F5344CB8AC3E}">
        <p14:creationId xmlns:p14="http://schemas.microsoft.com/office/powerpoint/2010/main" val="29505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8847" y="5769114"/>
            <a:ext cx="5307863" cy="707886"/>
          </a:xfrm>
          <a:prstGeom prst="rect">
            <a:avLst/>
          </a:prstGeom>
        </p:spPr>
        <p:txBody>
          <a:bodyPr wrap="none">
            <a:spAutoFit/>
          </a:bodyPr>
          <a:lstStyle/>
          <a:p>
            <a:r>
              <a:rPr lang="en-US" sz="2000" b="1">
                <a:solidFill>
                  <a:schemeClr val="bg1"/>
                </a:solidFill>
                <a:latin typeface="HelveticaNeue-Light" charset="0"/>
              </a:rPr>
              <a:t>Photograph of Muhammad Ali vs Sonny Liston</a:t>
            </a:r>
          </a:p>
          <a:p>
            <a:pPr algn="r"/>
            <a:r>
              <a:rPr lang="en-US" sz="2000" b="1" dirty="0">
                <a:solidFill>
                  <a:schemeClr val="bg1"/>
                </a:solidFill>
                <a:latin typeface="HelveticaNeue-Light" charset="0"/>
              </a:rPr>
              <a:t>John Rooney, 1965.</a:t>
            </a:r>
            <a:endParaRPr lang="en-US" sz="2000" b="1" dirty="0">
              <a:solidFill>
                <a:schemeClr val="bg1"/>
              </a:solidFill>
            </a:endParaRPr>
          </a:p>
        </p:txBody>
      </p:sp>
      <p:pic>
        <p:nvPicPr>
          <p:cNvPr id="6" name="Picture 5"/>
          <p:cNvPicPr>
            <a:picLocks noChangeAspect="1"/>
          </p:cNvPicPr>
          <p:nvPr/>
        </p:nvPicPr>
        <p:blipFill>
          <a:blip r:embed="rId2"/>
          <a:stretch>
            <a:fillRect/>
          </a:stretch>
        </p:blipFill>
        <p:spPr>
          <a:xfrm>
            <a:off x="1093694" y="94129"/>
            <a:ext cx="10004612" cy="6669741"/>
          </a:xfrm>
          <a:prstGeom prst="rect">
            <a:avLst/>
          </a:prstGeom>
        </p:spPr>
      </p:pic>
      <p:sp>
        <p:nvSpPr>
          <p:cNvPr id="8" name="Rectangle 7"/>
          <p:cNvSpPr/>
          <p:nvPr/>
        </p:nvSpPr>
        <p:spPr>
          <a:xfrm>
            <a:off x="5026516" y="5932873"/>
            <a:ext cx="6071790" cy="830997"/>
          </a:xfrm>
          <a:prstGeom prst="rect">
            <a:avLst/>
          </a:prstGeom>
        </p:spPr>
        <p:txBody>
          <a:bodyPr wrap="none">
            <a:spAutoFit/>
          </a:bodyPr>
          <a:lstStyle/>
          <a:p>
            <a:r>
              <a:rPr lang="en-US" sz="2400" b="1" dirty="0">
                <a:solidFill>
                  <a:schemeClr val="bg1"/>
                </a:solidFill>
                <a:latin typeface="Calibri" charset="0"/>
                <a:ea typeface="Calibri" charset="0"/>
                <a:cs typeface="Calibri" charset="0"/>
              </a:rPr>
              <a:t>Photograph of Muhammad Ali vs Sonny Liston</a:t>
            </a:r>
          </a:p>
          <a:p>
            <a:pPr algn="r"/>
            <a:r>
              <a:rPr lang="en-US" sz="2400" dirty="0">
                <a:solidFill>
                  <a:schemeClr val="bg1"/>
                </a:solidFill>
                <a:latin typeface="Calibri" charset="0"/>
                <a:ea typeface="Calibri" charset="0"/>
                <a:cs typeface="Calibri" charset="0"/>
              </a:rPr>
              <a:t>by John Rooney, 1965.</a:t>
            </a:r>
          </a:p>
        </p:txBody>
      </p:sp>
    </p:spTree>
    <p:extLst>
      <p:ext uri="{BB962C8B-B14F-4D97-AF65-F5344CB8AC3E}">
        <p14:creationId xmlns:p14="http://schemas.microsoft.com/office/powerpoint/2010/main" val="444702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8847" y="5769114"/>
            <a:ext cx="5307863" cy="707886"/>
          </a:xfrm>
          <a:prstGeom prst="rect">
            <a:avLst/>
          </a:prstGeom>
        </p:spPr>
        <p:txBody>
          <a:bodyPr wrap="none">
            <a:spAutoFit/>
          </a:bodyPr>
          <a:lstStyle/>
          <a:p>
            <a:r>
              <a:rPr lang="en-US" sz="2000" b="1">
                <a:solidFill>
                  <a:schemeClr val="bg1"/>
                </a:solidFill>
                <a:latin typeface="HelveticaNeue-Light" charset="0"/>
              </a:rPr>
              <a:t>Photograph of Muhammad Ali vs Sonny Liston</a:t>
            </a:r>
          </a:p>
          <a:p>
            <a:pPr algn="r"/>
            <a:r>
              <a:rPr lang="en-US" sz="2000" b="1" dirty="0">
                <a:solidFill>
                  <a:schemeClr val="bg1"/>
                </a:solidFill>
                <a:latin typeface="HelveticaNeue-Light" charset="0"/>
              </a:rPr>
              <a:t>John Rooney, 1965.</a:t>
            </a:r>
            <a:endParaRPr lang="en-US" sz="2000" b="1" dirty="0">
              <a:solidFill>
                <a:schemeClr val="bg1"/>
              </a:solidFill>
            </a:endParaRPr>
          </a:p>
        </p:txBody>
      </p:sp>
      <p:pic>
        <p:nvPicPr>
          <p:cNvPr id="5" name="Picture 4"/>
          <p:cNvPicPr>
            <a:picLocks noChangeAspect="1"/>
          </p:cNvPicPr>
          <p:nvPr/>
        </p:nvPicPr>
        <p:blipFill>
          <a:blip r:embed="rId3"/>
          <a:stretch>
            <a:fillRect/>
          </a:stretch>
        </p:blipFill>
        <p:spPr>
          <a:xfrm>
            <a:off x="1093694" y="94129"/>
            <a:ext cx="10004612" cy="6669741"/>
          </a:xfrm>
          <a:prstGeom prst="rect">
            <a:avLst/>
          </a:prstGeom>
        </p:spPr>
      </p:pic>
      <p:sp>
        <p:nvSpPr>
          <p:cNvPr id="7" name="Rectangle 6"/>
          <p:cNvSpPr/>
          <p:nvPr/>
        </p:nvSpPr>
        <p:spPr>
          <a:xfrm>
            <a:off x="5026516" y="5932873"/>
            <a:ext cx="6071790" cy="830997"/>
          </a:xfrm>
          <a:prstGeom prst="rect">
            <a:avLst/>
          </a:prstGeom>
        </p:spPr>
        <p:txBody>
          <a:bodyPr wrap="none">
            <a:spAutoFit/>
          </a:bodyPr>
          <a:lstStyle/>
          <a:p>
            <a:r>
              <a:rPr lang="en-US" sz="2400" b="1" dirty="0">
                <a:solidFill>
                  <a:schemeClr val="bg1"/>
                </a:solidFill>
                <a:latin typeface="Calibri" charset="0"/>
                <a:ea typeface="Calibri" charset="0"/>
                <a:cs typeface="Calibri" charset="0"/>
              </a:rPr>
              <a:t>Photograph of Muhammad Ali vs Sonny Liston</a:t>
            </a:r>
          </a:p>
          <a:p>
            <a:pPr algn="r"/>
            <a:r>
              <a:rPr lang="en-US" sz="2400" dirty="0">
                <a:solidFill>
                  <a:schemeClr val="bg1"/>
                </a:solidFill>
                <a:latin typeface="Calibri" charset="0"/>
                <a:ea typeface="Calibri" charset="0"/>
                <a:cs typeface="Calibri" charset="0"/>
              </a:rPr>
              <a:t>by John Rooney, 1965.</a:t>
            </a:r>
          </a:p>
        </p:txBody>
      </p:sp>
    </p:spTree>
    <p:extLst>
      <p:ext uri="{BB962C8B-B14F-4D97-AF65-F5344CB8AC3E}">
        <p14:creationId xmlns:p14="http://schemas.microsoft.com/office/powerpoint/2010/main" val="877187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9471" y="601881"/>
            <a:ext cx="9378086" cy="5861304"/>
          </a:xfrm>
          <a:prstGeom prst="rect">
            <a:avLst/>
          </a:prstGeom>
        </p:spPr>
      </p:pic>
      <p:sp>
        <p:nvSpPr>
          <p:cNvPr id="7" name="TextBox 6"/>
          <p:cNvSpPr txBox="1"/>
          <p:nvPr/>
        </p:nvSpPr>
        <p:spPr>
          <a:xfrm>
            <a:off x="0" y="261413"/>
            <a:ext cx="12191999" cy="830997"/>
          </a:xfrm>
          <a:prstGeom prst="rect">
            <a:avLst/>
          </a:prstGeom>
          <a:noFill/>
        </p:spPr>
        <p:txBody>
          <a:bodyPr wrap="square" rtlCol="0">
            <a:spAutoFit/>
          </a:bodyPr>
          <a:lstStyle/>
          <a:p>
            <a:pPr algn="ctr"/>
            <a:r>
              <a:rPr lang="en-US" sz="4800" dirty="0">
                <a:latin typeface="+mj-lt"/>
              </a:rPr>
              <a:t>Evaluating the benefit of user hints</a:t>
            </a:r>
          </a:p>
        </p:txBody>
      </p:sp>
      <p:grpSp>
        <p:nvGrpSpPr>
          <p:cNvPr id="3" name="Group 2">
            <a:extLst>
              <a:ext uri="{FF2B5EF4-FFF2-40B4-BE49-F238E27FC236}">
                <a16:creationId xmlns="" xmlns:a16="http://schemas.microsoft.com/office/drawing/2014/main" id="{695BDF9A-4EFF-4DEC-9C14-5E0D474396F3}"/>
              </a:ext>
            </a:extLst>
          </p:cNvPr>
          <p:cNvGrpSpPr/>
          <p:nvPr/>
        </p:nvGrpSpPr>
        <p:grpSpPr>
          <a:xfrm>
            <a:off x="2588853" y="6249655"/>
            <a:ext cx="6898046" cy="553998"/>
            <a:chOff x="2588853" y="6249655"/>
            <a:chExt cx="6898046" cy="553998"/>
          </a:xfrm>
        </p:grpSpPr>
        <p:sp>
          <p:nvSpPr>
            <p:cNvPr id="8" name="TextBox 7"/>
            <p:cNvSpPr txBox="1"/>
            <p:nvPr/>
          </p:nvSpPr>
          <p:spPr>
            <a:xfrm>
              <a:off x="2588853" y="6249655"/>
              <a:ext cx="3720506" cy="553998"/>
            </a:xfrm>
            <a:prstGeom prst="rect">
              <a:avLst/>
            </a:prstGeom>
            <a:noFill/>
          </p:spPr>
          <p:txBody>
            <a:bodyPr wrap="none" rtlCol="0">
              <a:spAutoFit/>
            </a:bodyPr>
            <a:lstStyle/>
            <a:p>
              <a:r>
                <a:rPr lang="en-US" sz="3000" b="1" dirty="0"/>
                <a:t>Amount of interaction</a:t>
              </a:r>
            </a:p>
          </p:txBody>
        </p:sp>
        <p:cxnSp>
          <p:nvCxnSpPr>
            <p:cNvPr id="10" name="Straight Arrow Connector 9"/>
            <p:cNvCxnSpPr/>
            <p:nvPr/>
          </p:nvCxnSpPr>
          <p:spPr>
            <a:xfrm>
              <a:off x="6286499" y="6526654"/>
              <a:ext cx="3200400"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 xmlns:a16="http://schemas.microsoft.com/office/drawing/2014/main" id="{3D5AE56E-8F27-4510-B498-0C61297668ED}"/>
              </a:ext>
            </a:extLst>
          </p:cNvPr>
          <p:cNvGrpSpPr/>
          <p:nvPr/>
        </p:nvGrpSpPr>
        <p:grpSpPr>
          <a:xfrm>
            <a:off x="1435258" y="1299451"/>
            <a:ext cx="553998" cy="4340368"/>
            <a:chOff x="1435258" y="1299451"/>
            <a:chExt cx="553998" cy="4340368"/>
          </a:xfrm>
        </p:grpSpPr>
        <p:sp>
          <p:nvSpPr>
            <p:cNvPr id="11" name="TextBox 10"/>
            <p:cNvSpPr txBox="1"/>
            <p:nvPr/>
          </p:nvSpPr>
          <p:spPr>
            <a:xfrm rot="16200000">
              <a:off x="909825" y="4560389"/>
              <a:ext cx="1604863" cy="553998"/>
            </a:xfrm>
            <a:prstGeom prst="rect">
              <a:avLst/>
            </a:prstGeom>
            <a:noFill/>
            <a:ln>
              <a:noFill/>
            </a:ln>
          </p:spPr>
          <p:txBody>
            <a:bodyPr wrap="none" rtlCol="0">
              <a:spAutoFit/>
            </a:bodyPr>
            <a:lstStyle/>
            <a:p>
              <a:r>
                <a:rPr lang="en-US" sz="3000" b="1" dirty="0"/>
                <a:t>Accuracy</a:t>
              </a:r>
            </a:p>
          </p:txBody>
        </p:sp>
        <p:cxnSp>
          <p:nvCxnSpPr>
            <p:cNvPr id="13" name="Straight Arrow Connector 12"/>
            <p:cNvCxnSpPr/>
            <p:nvPr/>
          </p:nvCxnSpPr>
          <p:spPr>
            <a:xfrm flipV="1">
              <a:off x="1712256" y="1299451"/>
              <a:ext cx="0" cy="274320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9" name="Group 48">
            <a:extLst>
              <a:ext uri="{FF2B5EF4-FFF2-40B4-BE49-F238E27FC236}">
                <a16:creationId xmlns="" xmlns:a16="http://schemas.microsoft.com/office/drawing/2014/main" id="{DDFB2370-D7C3-489F-B8E5-E78C0851853C}"/>
              </a:ext>
            </a:extLst>
          </p:cNvPr>
          <p:cNvGrpSpPr/>
          <p:nvPr/>
        </p:nvGrpSpPr>
        <p:grpSpPr>
          <a:xfrm>
            <a:off x="7129127" y="4029324"/>
            <a:ext cx="2435019" cy="922839"/>
            <a:chOff x="7129127" y="4029324"/>
            <a:chExt cx="2435019" cy="922839"/>
          </a:xfrm>
        </p:grpSpPr>
        <p:pic>
          <p:nvPicPr>
            <p:cNvPr id="18" name="Picture 2" descr="http://www.cs.huji.ac.il/~yweiss/Colorization/gray/gili_m.png">
              <a:extLst>
                <a:ext uri="{FF2B5EF4-FFF2-40B4-BE49-F238E27FC236}">
                  <a16:creationId xmlns="" xmlns:a16="http://schemas.microsoft.com/office/drawing/2014/main" id="{86E14A7E-962A-4C12-8B45-EF7C8D916EA1}"/>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9127" y="4033543"/>
              <a:ext cx="1005840" cy="914400"/>
            </a:xfrm>
            <a:prstGeom prst="rect">
              <a:avLst/>
            </a:prstGeom>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1" name="Picture 4" descr="http://www.cs.huji.ac.il/~yweiss/Colorization/gray/gili_res.png">
              <a:extLst>
                <a:ext uri="{FF2B5EF4-FFF2-40B4-BE49-F238E27FC236}">
                  <a16:creationId xmlns="" xmlns:a16="http://schemas.microsoft.com/office/drawing/2014/main" id="{C7719E99-1BD3-4331-B6AB-A43EEEAC5F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58306" y="4029324"/>
              <a:ext cx="1005840" cy="922839"/>
            </a:xfrm>
            <a:prstGeom prst="rect">
              <a:avLst/>
            </a:prstGeom>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2" name="Right Arrow 11">
              <a:extLst>
                <a:ext uri="{FF2B5EF4-FFF2-40B4-BE49-F238E27FC236}">
                  <a16:creationId xmlns="" xmlns:a16="http://schemas.microsoft.com/office/drawing/2014/main" id="{4B7C579B-45C3-4FAA-A9AB-2A1E9A6DBA64}"/>
                </a:ext>
              </a:extLst>
            </p:cNvPr>
            <p:cNvSpPr/>
            <p:nvPr/>
          </p:nvSpPr>
          <p:spPr>
            <a:xfrm>
              <a:off x="8202114" y="4324437"/>
              <a:ext cx="289045" cy="332613"/>
            </a:xfrm>
            <a:prstGeom prst="rightArrow">
              <a:avLst>
                <a:gd name="adj1" fmla="val 50000"/>
                <a:gd name="adj2" fmla="val 50353"/>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p>
          </p:txBody>
        </p:sp>
      </p:grpSp>
      <p:cxnSp>
        <p:nvCxnSpPr>
          <p:cNvPr id="28" name="Straight Arrow Connector 27">
            <a:extLst>
              <a:ext uri="{FF2B5EF4-FFF2-40B4-BE49-F238E27FC236}">
                <a16:creationId xmlns="" xmlns:a16="http://schemas.microsoft.com/office/drawing/2014/main" id="{943B1BEF-7913-46D6-9555-79321E40EEC8}"/>
              </a:ext>
            </a:extLst>
          </p:cNvPr>
          <p:cNvCxnSpPr>
            <a:cxnSpLocks/>
            <a:endCxn id="32" idx="2"/>
          </p:cNvCxnSpPr>
          <p:nvPr/>
        </p:nvCxnSpPr>
        <p:spPr>
          <a:xfrm flipH="1">
            <a:off x="6367067" y="4947943"/>
            <a:ext cx="685860" cy="58783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 xmlns:a16="http://schemas.microsoft.com/office/drawing/2014/main" id="{F53089C2-60DC-4C70-AEE7-D6AE77DDD586}"/>
              </a:ext>
            </a:extLst>
          </p:cNvPr>
          <p:cNvSpPr/>
          <p:nvPr/>
        </p:nvSpPr>
        <p:spPr>
          <a:xfrm>
            <a:off x="7077075" y="4913928"/>
            <a:ext cx="2472642" cy="400110"/>
          </a:xfrm>
          <a:prstGeom prst="rect">
            <a:avLst/>
          </a:prstGeom>
        </p:spPr>
        <p:txBody>
          <a:bodyPr wrap="square">
            <a:spAutoFit/>
          </a:bodyPr>
          <a:lstStyle/>
          <a:p>
            <a:pPr algn="ctr"/>
            <a:r>
              <a:rPr lang="en-US" sz="2000" b="1" dirty="0"/>
              <a:t>user-guided methods</a:t>
            </a:r>
          </a:p>
        </p:txBody>
      </p:sp>
      <p:sp>
        <p:nvSpPr>
          <p:cNvPr id="32" name="Right Bracket 31">
            <a:extLst>
              <a:ext uri="{FF2B5EF4-FFF2-40B4-BE49-F238E27FC236}">
                <a16:creationId xmlns="" xmlns:a16="http://schemas.microsoft.com/office/drawing/2014/main" id="{3602F48A-47CF-4839-9120-613F7B3DF151}"/>
              </a:ext>
            </a:extLst>
          </p:cNvPr>
          <p:cNvSpPr/>
          <p:nvPr/>
        </p:nvSpPr>
        <p:spPr>
          <a:xfrm rot="16200000">
            <a:off x="6276873" y="2196971"/>
            <a:ext cx="180387" cy="6858000"/>
          </a:xfrm>
          <a:prstGeom prst="rightBracket">
            <a:avLst>
              <a:gd name="adj" fmla="val 115534"/>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5" name="Straight Arrow Connector 24">
            <a:extLst>
              <a:ext uri="{FF2B5EF4-FFF2-40B4-BE49-F238E27FC236}">
                <a16:creationId xmlns="" xmlns:a16="http://schemas.microsoft.com/office/drawing/2014/main" id="{C4A8530C-DAA1-4085-9626-98EC20D040FB}"/>
              </a:ext>
            </a:extLst>
          </p:cNvPr>
          <p:cNvCxnSpPr>
            <a:cxnSpLocks/>
          </p:cNvCxnSpPr>
          <p:nvPr/>
        </p:nvCxnSpPr>
        <p:spPr>
          <a:xfrm flipH="1">
            <a:off x="2824163" y="4980656"/>
            <a:ext cx="205194" cy="75301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 xmlns:a16="http://schemas.microsoft.com/office/drawing/2014/main" id="{D4C7A414-3ECE-4161-8B59-C41C0B92E1B4}"/>
              </a:ext>
            </a:extLst>
          </p:cNvPr>
          <p:cNvSpPr/>
          <p:nvPr/>
        </p:nvSpPr>
        <p:spPr>
          <a:xfrm>
            <a:off x="3054154" y="4913928"/>
            <a:ext cx="2272812" cy="400110"/>
          </a:xfrm>
          <a:prstGeom prst="rect">
            <a:avLst/>
          </a:prstGeom>
        </p:spPr>
        <p:txBody>
          <a:bodyPr wrap="square">
            <a:spAutoFit/>
          </a:bodyPr>
          <a:lstStyle/>
          <a:p>
            <a:pPr algn="ctr"/>
            <a:r>
              <a:rPr lang="en-US" sz="2000" b="1" dirty="0"/>
              <a:t>automatic methods</a:t>
            </a:r>
          </a:p>
        </p:txBody>
      </p:sp>
      <p:sp>
        <p:nvSpPr>
          <p:cNvPr id="39" name="Rectangle 38">
            <a:extLst>
              <a:ext uri="{FF2B5EF4-FFF2-40B4-BE49-F238E27FC236}">
                <a16:creationId xmlns="" xmlns:a16="http://schemas.microsoft.com/office/drawing/2014/main" id="{31258D15-4B79-49A9-A397-93D0D77B0408}"/>
              </a:ext>
            </a:extLst>
          </p:cNvPr>
          <p:cNvSpPr/>
          <p:nvPr/>
        </p:nvSpPr>
        <p:spPr>
          <a:xfrm>
            <a:off x="2714625" y="5821404"/>
            <a:ext cx="223441" cy="205911"/>
          </a:xfrm>
          <a:prstGeom prst="rect">
            <a:avLst/>
          </a:prstGeom>
          <a:noFill/>
          <a:ln w="1905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44">
            <a:extLst>
              <a:ext uri="{FF2B5EF4-FFF2-40B4-BE49-F238E27FC236}">
                <a16:creationId xmlns="" xmlns:a16="http://schemas.microsoft.com/office/drawing/2014/main" id="{F27EEA7D-EF2E-43BA-A098-1BB426F60F90}"/>
              </a:ext>
            </a:extLst>
          </p:cNvPr>
          <p:cNvPicPr>
            <a:picLocks noChangeAspect="1"/>
          </p:cNvPicPr>
          <p:nvPr/>
        </p:nvPicPr>
        <p:blipFill rotWithShape="1">
          <a:blip r:embed="rId6">
            <a:extLst>
              <a:ext uri="{28A0092B-C50C-407E-A947-70E740481C1C}">
                <a14:useLocalDpi xmlns:a14="http://schemas.microsoft.com/office/drawing/2010/main" val="0"/>
              </a:ext>
            </a:extLst>
          </a:blip>
          <a:srcRect l="85764" t="88841" r="7467" b="7368"/>
          <a:stretch/>
        </p:blipFill>
        <p:spPr>
          <a:xfrm>
            <a:off x="9474199" y="5810251"/>
            <a:ext cx="635001" cy="222250"/>
          </a:xfrm>
          <a:prstGeom prst="rect">
            <a:avLst/>
          </a:prstGeom>
        </p:spPr>
      </p:pic>
      <p:grpSp>
        <p:nvGrpSpPr>
          <p:cNvPr id="48" name="Group 47">
            <a:extLst>
              <a:ext uri="{FF2B5EF4-FFF2-40B4-BE49-F238E27FC236}">
                <a16:creationId xmlns="" xmlns:a16="http://schemas.microsoft.com/office/drawing/2014/main" id="{66E95EA9-50FA-4341-AF4A-086E9CB879D5}"/>
              </a:ext>
            </a:extLst>
          </p:cNvPr>
          <p:cNvGrpSpPr/>
          <p:nvPr/>
        </p:nvGrpSpPr>
        <p:grpSpPr>
          <a:xfrm>
            <a:off x="2922744" y="4042651"/>
            <a:ext cx="2642313" cy="896187"/>
            <a:chOff x="2922744" y="4042651"/>
            <a:chExt cx="2642313" cy="896187"/>
          </a:xfrm>
        </p:grpSpPr>
        <p:pic>
          <p:nvPicPr>
            <p:cNvPr id="9" name="Picture 8">
              <a:extLst>
                <a:ext uri="{FF2B5EF4-FFF2-40B4-BE49-F238E27FC236}">
                  <a16:creationId xmlns="" xmlns:a16="http://schemas.microsoft.com/office/drawing/2014/main" id="{EE0B30EC-4DD9-482D-8F94-44642BFD141A}"/>
                </a:ext>
              </a:extLst>
            </p:cNvPr>
            <p:cNvPicPr>
              <a:picLocks noChangeAspect="1"/>
            </p:cNvPicPr>
            <p:nvPr/>
          </p:nvPicPr>
          <p:blipFill>
            <a:blip r:embed="rId7"/>
            <a:stretch>
              <a:fillRect/>
            </a:stretch>
          </p:blipFill>
          <p:spPr>
            <a:xfrm>
              <a:off x="2922744" y="4042651"/>
              <a:ext cx="1107529" cy="896187"/>
            </a:xfrm>
            <a:prstGeom prst="rect">
              <a:avLst/>
            </a:prstGeom>
            <a:ln>
              <a:solidFill>
                <a:schemeClr val="tx1"/>
              </a:solidFill>
            </a:ln>
            <a:effectLst>
              <a:outerShdw blurRad="50800" dist="38100" dir="2700000" algn="tl" rotWithShape="0">
                <a:prstClr val="black">
                  <a:alpha val="40000"/>
                </a:prstClr>
              </a:outerShdw>
            </a:effectLst>
          </p:spPr>
        </p:pic>
        <p:pic>
          <p:nvPicPr>
            <p:cNvPr id="12" name="Picture 11">
              <a:extLst>
                <a:ext uri="{FF2B5EF4-FFF2-40B4-BE49-F238E27FC236}">
                  <a16:creationId xmlns="" xmlns:a16="http://schemas.microsoft.com/office/drawing/2014/main" id="{2DC55997-1F99-423B-AF76-B2A7B0E7C36C}"/>
                </a:ext>
              </a:extLst>
            </p:cNvPr>
            <p:cNvPicPr>
              <a:picLocks noChangeAspect="1"/>
            </p:cNvPicPr>
            <p:nvPr/>
          </p:nvPicPr>
          <p:blipFill>
            <a:blip r:embed="rId8"/>
            <a:stretch>
              <a:fillRect/>
            </a:stretch>
          </p:blipFill>
          <p:spPr>
            <a:xfrm>
              <a:off x="4461484" y="4042651"/>
              <a:ext cx="1103573" cy="896187"/>
            </a:xfrm>
            <a:prstGeom prst="rect">
              <a:avLst/>
            </a:prstGeom>
            <a:ln>
              <a:solidFill>
                <a:schemeClr val="tx1"/>
              </a:solidFill>
            </a:ln>
            <a:effectLst>
              <a:outerShdw blurRad="50800" dist="38100" dir="2700000" algn="tl" rotWithShape="0">
                <a:prstClr val="black">
                  <a:alpha val="40000"/>
                </a:prstClr>
              </a:outerShdw>
            </a:effectLst>
          </p:spPr>
        </p:pic>
        <p:sp>
          <p:nvSpPr>
            <p:cNvPr id="46" name="Right Arrow 11">
              <a:extLst>
                <a:ext uri="{FF2B5EF4-FFF2-40B4-BE49-F238E27FC236}">
                  <a16:creationId xmlns="" xmlns:a16="http://schemas.microsoft.com/office/drawing/2014/main" id="{483502E7-B377-4041-B1FA-09796C86F90D}"/>
                </a:ext>
              </a:extLst>
            </p:cNvPr>
            <p:cNvSpPr/>
            <p:nvPr/>
          </p:nvSpPr>
          <p:spPr>
            <a:xfrm>
              <a:off x="4101356" y="4329044"/>
              <a:ext cx="289045" cy="332613"/>
            </a:xfrm>
            <a:prstGeom prst="rightArrow">
              <a:avLst>
                <a:gd name="adj1" fmla="val 50000"/>
                <a:gd name="adj2" fmla="val 50353"/>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p>
          </p:txBody>
        </p:sp>
      </p:grpSp>
      <p:sp>
        <p:nvSpPr>
          <p:cNvPr id="26" name="TextBox 25">
            <a:extLst>
              <a:ext uri="{FF2B5EF4-FFF2-40B4-BE49-F238E27FC236}">
                <a16:creationId xmlns="" xmlns:a16="http://schemas.microsoft.com/office/drawing/2014/main" id="{1C19D15F-04B1-4F69-971D-7E718FE2F89B}"/>
              </a:ext>
            </a:extLst>
          </p:cNvPr>
          <p:cNvSpPr txBox="1"/>
          <p:nvPr/>
        </p:nvSpPr>
        <p:spPr>
          <a:xfrm>
            <a:off x="2822034" y="1512477"/>
            <a:ext cx="5041806" cy="830997"/>
          </a:xfrm>
          <a:prstGeom prst="rect">
            <a:avLst/>
          </a:prstGeom>
          <a:noFill/>
          <a:ln w="28575">
            <a:noFill/>
          </a:ln>
        </p:spPr>
        <p:txBody>
          <a:bodyPr wrap="square" rtlCol="0">
            <a:spAutoFit/>
          </a:bodyPr>
          <a:lstStyle/>
          <a:p>
            <a:r>
              <a:rPr lang="en-US" sz="2400" b="1" dirty="0"/>
              <a:t>- 1000 holdout images</a:t>
            </a:r>
          </a:p>
          <a:p>
            <a:r>
              <a:rPr lang="en-US" sz="2400" b="1" dirty="0"/>
              <a:t>- Randomly reveal ground truth points</a:t>
            </a:r>
          </a:p>
        </p:txBody>
      </p:sp>
      <p:sp>
        <p:nvSpPr>
          <p:cNvPr id="2" name="Rectangle 1">
            <a:extLst>
              <a:ext uri="{FF2B5EF4-FFF2-40B4-BE49-F238E27FC236}">
                <a16:creationId xmlns="" xmlns:a16="http://schemas.microsoft.com/office/drawing/2014/main" id="{20DB8B02-07E8-4FCD-BBEE-E46A7E2D7847}"/>
              </a:ext>
            </a:extLst>
          </p:cNvPr>
          <p:cNvSpPr/>
          <p:nvPr/>
        </p:nvSpPr>
        <p:spPr>
          <a:xfrm>
            <a:off x="2824163" y="1512477"/>
            <a:ext cx="5039677" cy="830997"/>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109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animBg="1"/>
      <p:bldP spid="37" grpId="0"/>
      <p:bldP spid="39" grpId="0" animBg="1"/>
      <p:bldP spid="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sp>
        <p:nvSpPr>
          <p:cNvPr id="8" name="TextBox 7"/>
          <p:cNvSpPr txBox="1"/>
          <p:nvPr/>
        </p:nvSpPr>
        <p:spPr>
          <a:xfrm>
            <a:off x="0" y="261413"/>
            <a:ext cx="12191999" cy="830997"/>
          </a:xfrm>
          <a:prstGeom prst="rect">
            <a:avLst/>
          </a:prstGeom>
          <a:noFill/>
        </p:spPr>
        <p:txBody>
          <a:bodyPr wrap="square" rtlCol="0">
            <a:spAutoFit/>
          </a:bodyPr>
          <a:lstStyle/>
          <a:p>
            <a:pPr algn="ctr"/>
            <a:r>
              <a:rPr lang="en-US" sz="4800" dirty="0">
                <a:latin typeface="+mj-lt"/>
              </a:rPr>
              <a:t>Evaluating the benefit of user hints</a:t>
            </a:r>
          </a:p>
        </p:txBody>
      </p:sp>
      <p:cxnSp>
        <p:nvCxnSpPr>
          <p:cNvPr id="6" name="Straight Arrow Connector 5"/>
          <p:cNvCxnSpPr/>
          <p:nvPr/>
        </p:nvCxnSpPr>
        <p:spPr>
          <a:xfrm>
            <a:off x="2328097" y="4869407"/>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407090" y="4615291"/>
            <a:ext cx="827493" cy="369332"/>
          </a:xfrm>
          <a:prstGeom prst="rect">
            <a:avLst/>
          </a:prstGeom>
          <a:solidFill>
            <a:schemeClr val="bg1"/>
          </a:solidFill>
          <a:ln w="28575">
            <a:solidFill>
              <a:schemeClr val="tx1"/>
            </a:solidFill>
          </a:ln>
        </p:spPr>
        <p:txBody>
          <a:bodyPr wrap="square" rtlCol="0">
            <a:spAutoFit/>
          </a:bodyPr>
          <a:lstStyle/>
          <a:p>
            <a:pPr algn="ctr"/>
            <a:r>
              <a:rPr lang="en-US" b="1"/>
              <a:t>Gray</a:t>
            </a:r>
            <a:endParaRPr lang="en-US" b="1" dirty="0"/>
          </a:p>
        </p:txBody>
      </p:sp>
      <p:pic>
        <p:nvPicPr>
          <p:cNvPr id="9" name="Picture 8">
            <a:extLst>
              <a:ext uri="{FF2B5EF4-FFF2-40B4-BE49-F238E27FC236}">
                <a16:creationId xmlns="" xmlns:a16="http://schemas.microsoft.com/office/drawing/2014/main" id="{1CF733BB-BE07-43ED-B2D8-1512F05882E8}"/>
              </a:ext>
            </a:extLst>
          </p:cNvPr>
          <p:cNvPicPr>
            <a:picLocks noChangeAspect="1"/>
          </p:cNvPicPr>
          <p:nvPr/>
        </p:nvPicPr>
        <p:blipFill rotWithShape="1">
          <a:blip r:embed="rId4">
            <a:extLst>
              <a:ext uri="{28A0092B-C50C-407E-A947-70E740481C1C}">
                <a14:useLocalDpi xmlns:a14="http://schemas.microsoft.com/office/drawing/2010/main" val="0"/>
              </a:ext>
            </a:extLst>
          </a:blip>
          <a:srcRect l="85764" t="88841" r="7467" b="7368"/>
          <a:stretch/>
        </p:blipFill>
        <p:spPr>
          <a:xfrm>
            <a:off x="9474199" y="5810251"/>
            <a:ext cx="635001" cy="222250"/>
          </a:xfrm>
          <a:prstGeom prst="rect">
            <a:avLst/>
          </a:prstGeom>
        </p:spPr>
      </p:pic>
      <p:pic>
        <p:nvPicPr>
          <p:cNvPr id="11" name="Picture 10">
            <a:extLst>
              <a:ext uri="{FF2B5EF4-FFF2-40B4-BE49-F238E27FC236}">
                <a16:creationId xmlns="" xmlns:a16="http://schemas.microsoft.com/office/drawing/2014/main" id="{6C646FED-4BC5-4B66-8D70-00102FD26B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20030" y="4379121"/>
            <a:ext cx="2107625" cy="1298448"/>
          </a:xfrm>
          <a:prstGeom prst="rect">
            <a:avLst/>
          </a:prstGeom>
          <a:ln w="38100">
            <a:solidFill>
              <a:schemeClr val="bg1">
                <a:lumMod val="50000"/>
              </a:schemeClr>
            </a:solidFill>
          </a:ln>
        </p:spPr>
      </p:pic>
    </p:spTree>
    <p:extLst>
      <p:ext uri="{BB962C8B-B14F-4D97-AF65-F5344CB8AC3E}">
        <p14:creationId xmlns:p14="http://schemas.microsoft.com/office/powerpoint/2010/main" val="286378575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2" name="Picture 2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sp>
        <p:nvSpPr>
          <p:cNvPr id="8" name="TextBox 7"/>
          <p:cNvSpPr txBox="1"/>
          <p:nvPr/>
        </p:nvSpPr>
        <p:spPr>
          <a:xfrm>
            <a:off x="0" y="261413"/>
            <a:ext cx="12191999" cy="830997"/>
          </a:xfrm>
          <a:prstGeom prst="rect">
            <a:avLst/>
          </a:prstGeom>
          <a:noFill/>
        </p:spPr>
        <p:txBody>
          <a:bodyPr wrap="square" rtlCol="0">
            <a:spAutoFit/>
          </a:bodyPr>
          <a:lstStyle/>
          <a:p>
            <a:pPr algn="ctr"/>
            <a:r>
              <a:rPr lang="en-US" sz="4800" dirty="0">
                <a:latin typeface="+mj-lt"/>
              </a:rPr>
              <a:t>Evaluating the benefit of user hints</a:t>
            </a:r>
          </a:p>
        </p:txBody>
      </p:sp>
      <p:cxnSp>
        <p:nvCxnSpPr>
          <p:cNvPr id="9" name="Straight Arrow Connector 8"/>
          <p:cNvCxnSpPr/>
          <p:nvPr/>
        </p:nvCxnSpPr>
        <p:spPr>
          <a:xfrm>
            <a:off x="2328097" y="4869407"/>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1407090" y="4615291"/>
            <a:ext cx="827493" cy="369332"/>
          </a:xfrm>
          <a:prstGeom prst="rect">
            <a:avLst/>
          </a:prstGeom>
          <a:solidFill>
            <a:schemeClr val="bg1"/>
          </a:solidFill>
          <a:ln w="28575">
            <a:solidFill>
              <a:schemeClr val="tx1"/>
            </a:solidFill>
          </a:ln>
        </p:spPr>
        <p:txBody>
          <a:bodyPr wrap="square" rtlCol="0">
            <a:spAutoFit/>
          </a:bodyPr>
          <a:lstStyle/>
          <a:p>
            <a:pPr algn="ctr"/>
            <a:r>
              <a:rPr lang="en-US" b="1"/>
              <a:t>Gray</a:t>
            </a:r>
            <a:endParaRPr lang="en-US" b="1" dirty="0"/>
          </a:p>
        </p:txBody>
      </p:sp>
      <p:sp>
        <p:nvSpPr>
          <p:cNvPr id="12" name="TextBox 11"/>
          <p:cNvSpPr txBox="1"/>
          <p:nvPr/>
        </p:nvSpPr>
        <p:spPr>
          <a:xfrm>
            <a:off x="83283" y="3995112"/>
            <a:ext cx="2163792" cy="369332"/>
          </a:xfrm>
          <a:prstGeom prst="rect">
            <a:avLst/>
          </a:prstGeom>
          <a:solidFill>
            <a:schemeClr val="bg1"/>
          </a:solidFill>
          <a:ln w="28575">
            <a:solidFill>
              <a:schemeClr val="tx1"/>
            </a:solidFill>
          </a:ln>
        </p:spPr>
        <p:txBody>
          <a:bodyPr wrap="square" rtlCol="0">
            <a:spAutoFit/>
          </a:bodyPr>
          <a:lstStyle/>
          <a:p>
            <a:pPr algn="ctr"/>
            <a:r>
              <a:rPr lang="en-US" b="1" dirty="0"/>
              <a:t>Ours </a:t>
            </a:r>
            <a:r>
              <a:rPr lang="en-US" b="1"/>
              <a:t>(without user)</a:t>
            </a:r>
            <a:endParaRPr lang="en-US" b="1" dirty="0"/>
          </a:p>
        </p:txBody>
      </p:sp>
      <p:cxnSp>
        <p:nvCxnSpPr>
          <p:cNvPr id="13" name="Straight Arrow Connector 12"/>
          <p:cNvCxnSpPr/>
          <p:nvPr/>
        </p:nvCxnSpPr>
        <p:spPr>
          <a:xfrm>
            <a:off x="2339521" y="4237122"/>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 xmlns:a16="http://schemas.microsoft.com/office/drawing/2014/main" id="{934BFDB0-D62A-4079-8C07-FB648C614A4E}"/>
              </a:ext>
            </a:extLst>
          </p:cNvPr>
          <p:cNvPicPr>
            <a:picLocks noChangeAspect="1"/>
          </p:cNvPicPr>
          <p:nvPr/>
        </p:nvPicPr>
        <p:blipFill rotWithShape="1">
          <a:blip r:embed="rId5">
            <a:extLst>
              <a:ext uri="{28A0092B-C50C-407E-A947-70E740481C1C}">
                <a14:useLocalDpi xmlns:a14="http://schemas.microsoft.com/office/drawing/2010/main" val="0"/>
              </a:ext>
            </a:extLst>
          </a:blip>
          <a:srcRect l="85764" t="88841" r="7467" b="7368"/>
          <a:stretch/>
        </p:blipFill>
        <p:spPr>
          <a:xfrm>
            <a:off x="9474199" y="5810251"/>
            <a:ext cx="635001" cy="222250"/>
          </a:xfrm>
          <a:prstGeom prst="rect">
            <a:avLst/>
          </a:prstGeom>
        </p:spPr>
      </p:pic>
      <p:pic>
        <p:nvPicPr>
          <p:cNvPr id="16" name="Picture 15">
            <a:extLst>
              <a:ext uri="{FF2B5EF4-FFF2-40B4-BE49-F238E27FC236}">
                <a16:creationId xmlns="" xmlns:a16="http://schemas.microsoft.com/office/drawing/2014/main" id="{1DFD841E-AA75-405C-B48B-543FD9710A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15281" y="3686175"/>
            <a:ext cx="2107625" cy="1298448"/>
          </a:xfrm>
          <a:prstGeom prst="rect">
            <a:avLst/>
          </a:prstGeom>
          <a:ln w="38100">
            <a:solidFill>
              <a:srgbClr val="00B0F0"/>
            </a:solidFill>
          </a:ln>
        </p:spPr>
      </p:pic>
    </p:spTree>
    <p:extLst>
      <p:ext uri="{BB962C8B-B14F-4D97-AF65-F5344CB8AC3E}">
        <p14:creationId xmlns:p14="http://schemas.microsoft.com/office/powerpoint/2010/main" val="360226006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2" name="Picture 2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3" name="Picture 2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sp>
        <p:nvSpPr>
          <p:cNvPr id="8" name="TextBox 7"/>
          <p:cNvSpPr txBox="1"/>
          <p:nvPr/>
        </p:nvSpPr>
        <p:spPr>
          <a:xfrm>
            <a:off x="0" y="261413"/>
            <a:ext cx="12191999" cy="830997"/>
          </a:xfrm>
          <a:prstGeom prst="rect">
            <a:avLst/>
          </a:prstGeom>
          <a:noFill/>
        </p:spPr>
        <p:txBody>
          <a:bodyPr wrap="square" rtlCol="0">
            <a:spAutoFit/>
          </a:bodyPr>
          <a:lstStyle/>
          <a:p>
            <a:pPr algn="ctr"/>
            <a:r>
              <a:rPr lang="en-US" sz="4800" dirty="0">
                <a:latin typeface="+mj-lt"/>
              </a:rPr>
              <a:t>Evaluating the benefit of user hints</a:t>
            </a:r>
          </a:p>
        </p:txBody>
      </p:sp>
      <p:sp>
        <p:nvSpPr>
          <p:cNvPr id="11" name="TextBox 10"/>
          <p:cNvSpPr txBox="1"/>
          <p:nvPr/>
        </p:nvSpPr>
        <p:spPr>
          <a:xfrm>
            <a:off x="83283" y="3995112"/>
            <a:ext cx="2163792" cy="369332"/>
          </a:xfrm>
          <a:prstGeom prst="rect">
            <a:avLst/>
          </a:prstGeom>
          <a:solidFill>
            <a:schemeClr val="bg1"/>
          </a:solidFill>
          <a:ln w="28575">
            <a:solidFill>
              <a:schemeClr val="tx1"/>
            </a:solidFill>
          </a:ln>
        </p:spPr>
        <p:txBody>
          <a:bodyPr wrap="square" rtlCol="0">
            <a:spAutoFit/>
          </a:bodyPr>
          <a:lstStyle/>
          <a:p>
            <a:pPr algn="ctr"/>
            <a:r>
              <a:rPr lang="en-US" b="1" dirty="0"/>
              <a:t>Ours </a:t>
            </a:r>
            <a:r>
              <a:rPr lang="en-US" b="1"/>
              <a:t>(without user)</a:t>
            </a:r>
            <a:endParaRPr lang="en-US" b="1" dirty="0"/>
          </a:p>
        </p:txBody>
      </p:sp>
      <p:cxnSp>
        <p:nvCxnSpPr>
          <p:cNvPr id="12" name="Straight Arrow Connector 11"/>
          <p:cNvCxnSpPr/>
          <p:nvPr/>
        </p:nvCxnSpPr>
        <p:spPr>
          <a:xfrm>
            <a:off x="2328097" y="4869407"/>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407090" y="4615291"/>
            <a:ext cx="827493" cy="369332"/>
          </a:xfrm>
          <a:prstGeom prst="rect">
            <a:avLst/>
          </a:prstGeom>
          <a:solidFill>
            <a:schemeClr val="bg1"/>
          </a:solidFill>
          <a:ln w="28575">
            <a:solidFill>
              <a:schemeClr val="tx1"/>
            </a:solidFill>
          </a:ln>
        </p:spPr>
        <p:txBody>
          <a:bodyPr wrap="square" rtlCol="0">
            <a:spAutoFit/>
          </a:bodyPr>
          <a:lstStyle/>
          <a:p>
            <a:pPr algn="ctr"/>
            <a:r>
              <a:rPr lang="en-US" b="1"/>
              <a:t>Gray</a:t>
            </a:r>
            <a:endParaRPr lang="en-US" b="1" dirty="0"/>
          </a:p>
        </p:txBody>
      </p:sp>
      <p:cxnSp>
        <p:nvCxnSpPr>
          <p:cNvPr id="14" name="Straight Arrow Connector 13"/>
          <p:cNvCxnSpPr/>
          <p:nvPr/>
        </p:nvCxnSpPr>
        <p:spPr>
          <a:xfrm>
            <a:off x="2339521" y="4237122"/>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172126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F629831D-FAA6-4E51-8EE8-CA28A512E8F1}"/>
              </a:ext>
            </a:extLst>
          </p:cNvPr>
          <p:cNvSpPr>
            <a:spLocks noGrp="1"/>
          </p:cNvSpPr>
          <p:nvPr>
            <p:ph idx="1"/>
          </p:nvPr>
        </p:nvSpPr>
        <p:spPr/>
        <p:txBody>
          <a:bodyPr/>
          <a:lstStyle/>
          <a:p>
            <a:endParaRPr lang="en-US"/>
          </a:p>
        </p:txBody>
      </p:sp>
      <p:pic>
        <p:nvPicPr>
          <p:cNvPr id="21" name="Picture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2" name="Picture 2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3" name="Picture 2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4" name="Picture 2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sp>
        <p:nvSpPr>
          <p:cNvPr id="8" name="TextBox 7"/>
          <p:cNvSpPr txBox="1"/>
          <p:nvPr/>
        </p:nvSpPr>
        <p:spPr>
          <a:xfrm>
            <a:off x="0" y="261413"/>
            <a:ext cx="12191999" cy="830997"/>
          </a:xfrm>
          <a:prstGeom prst="rect">
            <a:avLst/>
          </a:prstGeom>
          <a:noFill/>
        </p:spPr>
        <p:txBody>
          <a:bodyPr wrap="square" rtlCol="0">
            <a:spAutoFit/>
          </a:bodyPr>
          <a:lstStyle/>
          <a:p>
            <a:pPr algn="ctr"/>
            <a:r>
              <a:rPr lang="en-US" sz="4800" dirty="0">
                <a:latin typeface="+mj-lt"/>
              </a:rPr>
              <a:t>Evaluating the benefit of user hints</a:t>
            </a:r>
          </a:p>
        </p:txBody>
      </p:sp>
      <p:sp>
        <p:nvSpPr>
          <p:cNvPr id="30" name="TextBox 29"/>
          <p:cNvSpPr txBox="1"/>
          <p:nvPr/>
        </p:nvSpPr>
        <p:spPr>
          <a:xfrm>
            <a:off x="83283" y="3995112"/>
            <a:ext cx="2163792" cy="369332"/>
          </a:xfrm>
          <a:prstGeom prst="rect">
            <a:avLst/>
          </a:prstGeom>
          <a:solidFill>
            <a:schemeClr val="bg1"/>
          </a:solidFill>
          <a:ln w="28575">
            <a:solidFill>
              <a:schemeClr val="tx1"/>
            </a:solidFill>
          </a:ln>
        </p:spPr>
        <p:txBody>
          <a:bodyPr wrap="square" rtlCol="0">
            <a:spAutoFit/>
          </a:bodyPr>
          <a:lstStyle/>
          <a:p>
            <a:pPr algn="ctr"/>
            <a:r>
              <a:rPr lang="en-US" b="1" dirty="0"/>
              <a:t>Ours </a:t>
            </a:r>
            <a:r>
              <a:rPr lang="en-US" b="1"/>
              <a:t>(without user)</a:t>
            </a:r>
            <a:endParaRPr lang="en-US" b="1" dirty="0"/>
          </a:p>
        </p:txBody>
      </p:sp>
      <p:sp>
        <p:nvSpPr>
          <p:cNvPr id="31" name="TextBox 30"/>
          <p:cNvSpPr txBox="1"/>
          <p:nvPr/>
        </p:nvSpPr>
        <p:spPr>
          <a:xfrm>
            <a:off x="7950136" y="3247366"/>
            <a:ext cx="1229488" cy="369332"/>
          </a:xfrm>
          <a:prstGeom prst="rect">
            <a:avLst/>
          </a:prstGeom>
          <a:solidFill>
            <a:schemeClr val="bg1"/>
          </a:solidFill>
          <a:ln w="28575">
            <a:solidFill>
              <a:schemeClr val="tx1"/>
            </a:solidFill>
          </a:ln>
        </p:spPr>
        <p:txBody>
          <a:bodyPr wrap="square" rtlCol="0">
            <a:spAutoFit/>
          </a:bodyPr>
          <a:lstStyle/>
          <a:p>
            <a:pPr algn="ctr"/>
            <a:r>
              <a:rPr lang="en-US" b="1" dirty="0"/>
              <a:t>Levin et al.</a:t>
            </a:r>
          </a:p>
        </p:txBody>
      </p:sp>
      <p:cxnSp>
        <p:nvCxnSpPr>
          <p:cNvPr id="32" name="Straight Arrow Connector 31"/>
          <p:cNvCxnSpPr/>
          <p:nvPr/>
        </p:nvCxnSpPr>
        <p:spPr>
          <a:xfrm flipH="1" flipV="1">
            <a:off x="7497298" y="3053468"/>
            <a:ext cx="398591" cy="28384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2328097" y="4869407"/>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1407090" y="4615291"/>
            <a:ext cx="827493" cy="369332"/>
          </a:xfrm>
          <a:prstGeom prst="rect">
            <a:avLst/>
          </a:prstGeom>
          <a:solidFill>
            <a:schemeClr val="bg1"/>
          </a:solidFill>
          <a:ln w="28575">
            <a:solidFill>
              <a:schemeClr val="tx1"/>
            </a:solidFill>
          </a:ln>
        </p:spPr>
        <p:txBody>
          <a:bodyPr wrap="square" rtlCol="0">
            <a:spAutoFit/>
          </a:bodyPr>
          <a:lstStyle/>
          <a:p>
            <a:pPr algn="ctr"/>
            <a:r>
              <a:rPr lang="en-US" b="1"/>
              <a:t>Gray</a:t>
            </a:r>
            <a:endParaRPr lang="en-US" b="1" dirty="0"/>
          </a:p>
        </p:txBody>
      </p:sp>
      <p:cxnSp>
        <p:nvCxnSpPr>
          <p:cNvPr id="39" name="Straight Arrow Connector 38"/>
          <p:cNvCxnSpPr/>
          <p:nvPr/>
        </p:nvCxnSpPr>
        <p:spPr>
          <a:xfrm>
            <a:off x="2339521" y="4237122"/>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 xmlns:a16="http://schemas.microsoft.com/office/drawing/2014/main" id="{81E20725-6D60-4714-82D2-50EE992CBD8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72291" y="3760335"/>
            <a:ext cx="2107625" cy="1298447"/>
          </a:xfrm>
          <a:prstGeom prst="rect">
            <a:avLst/>
          </a:prstGeom>
          <a:ln w="38100">
            <a:solidFill>
              <a:schemeClr val="accent2"/>
            </a:solidFill>
          </a:ln>
        </p:spPr>
      </p:pic>
      <p:grpSp>
        <p:nvGrpSpPr>
          <p:cNvPr id="3" name="Group 2">
            <a:extLst>
              <a:ext uri="{FF2B5EF4-FFF2-40B4-BE49-F238E27FC236}">
                <a16:creationId xmlns="" xmlns:a16="http://schemas.microsoft.com/office/drawing/2014/main" id="{41EB49DD-8A0A-4FD9-9AA3-F62753CE55DE}"/>
              </a:ext>
            </a:extLst>
          </p:cNvPr>
          <p:cNvGrpSpPr/>
          <p:nvPr/>
        </p:nvGrpSpPr>
        <p:grpSpPr>
          <a:xfrm>
            <a:off x="7490065" y="3889822"/>
            <a:ext cx="2002843" cy="793006"/>
            <a:chOff x="7245361" y="3986323"/>
            <a:chExt cx="2002843" cy="793006"/>
          </a:xfrm>
        </p:grpSpPr>
        <p:sp>
          <p:nvSpPr>
            <p:cNvPr id="18" name="Oval 17">
              <a:extLst>
                <a:ext uri="{FF2B5EF4-FFF2-40B4-BE49-F238E27FC236}">
                  <a16:creationId xmlns="" xmlns:a16="http://schemas.microsoft.com/office/drawing/2014/main" id="{25080B36-19D0-4364-81D3-BD445560ECCE}"/>
                </a:ext>
              </a:extLst>
            </p:cNvPr>
            <p:cNvSpPr/>
            <p:nvPr/>
          </p:nvSpPr>
          <p:spPr>
            <a:xfrm>
              <a:off x="9111044" y="3986323"/>
              <a:ext cx="137160" cy="137160"/>
            </a:xfrm>
            <a:prstGeom prst="ellipse">
              <a:avLst/>
            </a:prstGeom>
            <a:solidFill>
              <a:srgbClr val="DC3C32"/>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 xmlns:a16="http://schemas.microsoft.com/office/drawing/2014/main" id="{6A15C010-3509-4B55-AFF3-6252F83754E3}"/>
                </a:ext>
              </a:extLst>
            </p:cNvPr>
            <p:cNvSpPr/>
            <p:nvPr/>
          </p:nvSpPr>
          <p:spPr>
            <a:xfrm>
              <a:off x="7245361" y="4559781"/>
              <a:ext cx="137160" cy="137160"/>
            </a:xfrm>
            <a:prstGeom prst="ellipse">
              <a:avLst/>
            </a:prstGeom>
            <a:solidFill>
              <a:srgbClr val="DC3C3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 xmlns:a16="http://schemas.microsoft.com/office/drawing/2014/main" id="{6A5843AC-1F8A-4AA3-AF6F-8ECBC3A34DA0}"/>
                </a:ext>
              </a:extLst>
            </p:cNvPr>
            <p:cNvSpPr/>
            <p:nvPr/>
          </p:nvSpPr>
          <p:spPr>
            <a:xfrm>
              <a:off x="8698180" y="4642169"/>
              <a:ext cx="137160" cy="137160"/>
            </a:xfrm>
            <a:prstGeom prst="ellipse">
              <a:avLst/>
            </a:prstGeom>
            <a:solidFill>
              <a:srgbClr val="DC3C3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95023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2" name="Picture 2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3" name="Picture 2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4" name="Picture 2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5" name="Picture 2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sp>
        <p:nvSpPr>
          <p:cNvPr id="8" name="TextBox 7"/>
          <p:cNvSpPr txBox="1"/>
          <p:nvPr/>
        </p:nvSpPr>
        <p:spPr>
          <a:xfrm>
            <a:off x="0" y="261413"/>
            <a:ext cx="12191999" cy="830997"/>
          </a:xfrm>
          <a:prstGeom prst="rect">
            <a:avLst/>
          </a:prstGeom>
          <a:noFill/>
        </p:spPr>
        <p:txBody>
          <a:bodyPr wrap="square" rtlCol="0">
            <a:spAutoFit/>
          </a:bodyPr>
          <a:lstStyle/>
          <a:p>
            <a:pPr algn="ctr"/>
            <a:r>
              <a:rPr lang="en-US" sz="4800" dirty="0">
                <a:latin typeface="+mj-lt"/>
              </a:rPr>
              <a:t>Evaluating the benefit of user hints</a:t>
            </a:r>
          </a:p>
        </p:txBody>
      </p:sp>
      <p:sp>
        <p:nvSpPr>
          <p:cNvPr id="18" name="TextBox 17"/>
          <p:cNvSpPr txBox="1"/>
          <p:nvPr/>
        </p:nvSpPr>
        <p:spPr>
          <a:xfrm>
            <a:off x="83283" y="3995112"/>
            <a:ext cx="2163792" cy="369332"/>
          </a:xfrm>
          <a:prstGeom prst="rect">
            <a:avLst/>
          </a:prstGeom>
          <a:solidFill>
            <a:schemeClr val="bg1"/>
          </a:solidFill>
          <a:ln w="28575">
            <a:solidFill>
              <a:schemeClr val="tx1"/>
            </a:solidFill>
          </a:ln>
        </p:spPr>
        <p:txBody>
          <a:bodyPr wrap="square" rtlCol="0">
            <a:spAutoFit/>
          </a:bodyPr>
          <a:lstStyle/>
          <a:p>
            <a:pPr algn="ctr"/>
            <a:r>
              <a:rPr lang="en-US" b="1" dirty="0"/>
              <a:t>Ours </a:t>
            </a:r>
            <a:r>
              <a:rPr lang="en-US" b="1"/>
              <a:t>(without user)</a:t>
            </a:r>
            <a:endParaRPr lang="en-US" b="1" dirty="0"/>
          </a:p>
        </p:txBody>
      </p:sp>
      <p:sp>
        <p:nvSpPr>
          <p:cNvPr id="19" name="TextBox 18"/>
          <p:cNvSpPr txBox="1"/>
          <p:nvPr/>
        </p:nvSpPr>
        <p:spPr>
          <a:xfrm>
            <a:off x="7950136" y="3247366"/>
            <a:ext cx="1229488" cy="369332"/>
          </a:xfrm>
          <a:prstGeom prst="rect">
            <a:avLst/>
          </a:prstGeom>
          <a:solidFill>
            <a:schemeClr val="bg1"/>
          </a:solidFill>
          <a:ln w="28575">
            <a:solidFill>
              <a:schemeClr val="tx1"/>
            </a:solidFill>
          </a:ln>
        </p:spPr>
        <p:txBody>
          <a:bodyPr wrap="square" rtlCol="0">
            <a:spAutoFit/>
          </a:bodyPr>
          <a:lstStyle/>
          <a:p>
            <a:pPr algn="ctr"/>
            <a:r>
              <a:rPr lang="en-US" b="1" dirty="0"/>
              <a:t>Levin et al.</a:t>
            </a:r>
          </a:p>
        </p:txBody>
      </p:sp>
      <p:cxnSp>
        <p:nvCxnSpPr>
          <p:cNvPr id="20" name="Straight Arrow Connector 19"/>
          <p:cNvCxnSpPr/>
          <p:nvPr/>
        </p:nvCxnSpPr>
        <p:spPr>
          <a:xfrm flipH="1" flipV="1">
            <a:off x="7497298" y="3053468"/>
            <a:ext cx="398591" cy="28384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6332818" y="1538871"/>
            <a:ext cx="745616" cy="369332"/>
          </a:xfrm>
          <a:prstGeom prst="rect">
            <a:avLst/>
          </a:prstGeom>
          <a:solidFill>
            <a:schemeClr val="bg1"/>
          </a:solidFill>
          <a:ln w="28575">
            <a:solidFill>
              <a:schemeClr val="tx1"/>
            </a:solidFill>
          </a:ln>
        </p:spPr>
        <p:txBody>
          <a:bodyPr wrap="square" rtlCol="0">
            <a:spAutoFit/>
          </a:bodyPr>
          <a:lstStyle/>
          <a:p>
            <a:pPr algn="ctr"/>
            <a:r>
              <a:rPr lang="en-US" b="1"/>
              <a:t>Ours</a:t>
            </a:r>
            <a:endParaRPr lang="en-US" b="1" dirty="0"/>
          </a:p>
        </p:txBody>
      </p:sp>
      <p:cxnSp>
        <p:nvCxnSpPr>
          <p:cNvPr id="28" name="Straight Arrow Connector 27"/>
          <p:cNvCxnSpPr/>
          <p:nvPr/>
        </p:nvCxnSpPr>
        <p:spPr>
          <a:xfrm>
            <a:off x="6991493" y="1968346"/>
            <a:ext cx="255725" cy="18551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0356111" y="1784524"/>
            <a:ext cx="1508575" cy="369332"/>
          </a:xfrm>
          <a:prstGeom prst="rect">
            <a:avLst/>
          </a:prstGeom>
          <a:noFill/>
          <a:ln w="28575">
            <a:solidFill>
              <a:schemeClr val="tx1"/>
            </a:solidFill>
          </a:ln>
        </p:spPr>
        <p:txBody>
          <a:bodyPr wrap="square" rtlCol="0">
            <a:spAutoFit/>
          </a:bodyPr>
          <a:lstStyle/>
          <a:p>
            <a:pPr algn="ctr"/>
            <a:r>
              <a:rPr lang="en-US" b="1"/>
              <a:t>@ 500 points</a:t>
            </a:r>
            <a:endParaRPr lang="en-US" b="1" dirty="0"/>
          </a:p>
        </p:txBody>
      </p:sp>
      <p:cxnSp>
        <p:nvCxnSpPr>
          <p:cNvPr id="30" name="Straight Arrow Connector 29"/>
          <p:cNvCxnSpPr/>
          <p:nvPr/>
        </p:nvCxnSpPr>
        <p:spPr>
          <a:xfrm flipH="1" flipV="1">
            <a:off x="9803108" y="1703219"/>
            <a:ext cx="404880" cy="16261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2328097" y="4869407"/>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1407090" y="4615291"/>
            <a:ext cx="827493" cy="369332"/>
          </a:xfrm>
          <a:prstGeom prst="rect">
            <a:avLst/>
          </a:prstGeom>
          <a:solidFill>
            <a:schemeClr val="bg1"/>
          </a:solidFill>
          <a:ln w="28575">
            <a:solidFill>
              <a:schemeClr val="tx1"/>
            </a:solidFill>
          </a:ln>
        </p:spPr>
        <p:txBody>
          <a:bodyPr wrap="square" rtlCol="0">
            <a:spAutoFit/>
          </a:bodyPr>
          <a:lstStyle/>
          <a:p>
            <a:pPr algn="ctr"/>
            <a:r>
              <a:rPr lang="en-US" b="1"/>
              <a:t>Gray</a:t>
            </a:r>
            <a:endParaRPr lang="en-US" b="1" dirty="0"/>
          </a:p>
        </p:txBody>
      </p:sp>
      <p:cxnSp>
        <p:nvCxnSpPr>
          <p:cNvPr id="33" name="Straight Arrow Connector 32"/>
          <p:cNvCxnSpPr/>
          <p:nvPr/>
        </p:nvCxnSpPr>
        <p:spPr>
          <a:xfrm>
            <a:off x="2339521" y="4237122"/>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9" name="Group 8"/>
          <p:cNvGrpSpPr/>
          <p:nvPr/>
        </p:nvGrpSpPr>
        <p:grpSpPr>
          <a:xfrm>
            <a:off x="3438534" y="4301468"/>
            <a:ext cx="3886826" cy="1225127"/>
            <a:chOff x="3590934" y="6191228"/>
            <a:chExt cx="3487500" cy="1225127"/>
          </a:xfrm>
        </p:grpSpPr>
        <p:sp>
          <p:nvSpPr>
            <p:cNvPr id="3" name="TextBox 2"/>
            <p:cNvSpPr txBox="1"/>
            <p:nvPr/>
          </p:nvSpPr>
          <p:spPr>
            <a:xfrm>
              <a:off x="3590934" y="6339137"/>
              <a:ext cx="3487500" cy="1077218"/>
            </a:xfrm>
            <a:prstGeom prst="rect">
              <a:avLst/>
            </a:prstGeom>
            <a:noFill/>
          </p:spPr>
          <p:txBody>
            <a:bodyPr wrap="square" rtlCol="0">
              <a:spAutoFit/>
            </a:bodyPr>
            <a:lstStyle/>
            <a:p>
              <a:pPr algn="ctr"/>
              <a:r>
                <a:rPr lang="en-US" sz="3200" b="1" dirty="0"/>
                <a:t>Fast to medium interaction regime</a:t>
              </a:r>
            </a:p>
          </p:txBody>
        </p:sp>
        <p:cxnSp>
          <p:nvCxnSpPr>
            <p:cNvPr id="5" name="Straight Arrow Connector 4"/>
            <p:cNvCxnSpPr/>
            <p:nvPr/>
          </p:nvCxnSpPr>
          <p:spPr>
            <a:xfrm>
              <a:off x="3647440" y="6304704"/>
              <a:ext cx="3344053" cy="0"/>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3616960" y="6191228"/>
              <a:ext cx="0" cy="22695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7026887" y="6191228"/>
              <a:ext cx="0" cy="22695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46" name="Picture 45">
            <a:extLst>
              <a:ext uri="{FF2B5EF4-FFF2-40B4-BE49-F238E27FC236}">
                <a16:creationId xmlns="" xmlns:a16="http://schemas.microsoft.com/office/drawing/2014/main" id="{675F311A-C497-429B-A61A-01515E539FF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72291" y="3760335"/>
            <a:ext cx="2107625" cy="1298447"/>
          </a:xfrm>
          <a:prstGeom prst="rect">
            <a:avLst/>
          </a:prstGeom>
          <a:ln w="38100">
            <a:solidFill>
              <a:schemeClr val="accent2"/>
            </a:solidFill>
          </a:ln>
        </p:spPr>
      </p:pic>
      <p:grpSp>
        <p:nvGrpSpPr>
          <p:cNvPr id="47" name="Group 46">
            <a:extLst>
              <a:ext uri="{FF2B5EF4-FFF2-40B4-BE49-F238E27FC236}">
                <a16:creationId xmlns="" xmlns:a16="http://schemas.microsoft.com/office/drawing/2014/main" id="{2142F681-1D08-4C32-85E7-D30EB7C2E584}"/>
              </a:ext>
            </a:extLst>
          </p:cNvPr>
          <p:cNvGrpSpPr/>
          <p:nvPr/>
        </p:nvGrpSpPr>
        <p:grpSpPr>
          <a:xfrm>
            <a:off x="7490065" y="3889822"/>
            <a:ext cx="2002843" cy="793006"/>
            <a:chOff x="7245361" y="3986323"/>
            <a:chExt cx="2002843" cy="793006"/>
          </a:xfrm>
        </p:grpSpPr>
        <p:sp>
          <p:nvSpPr>
            <p:cNvPr id="48" name="Oval 47">
              <a:extLst>
                <a:ext uri="{FF2B5EF4-FFF2-40B4-BE49-F238E27FC236}">
                  <a16:creationId xmlns="" xmlns:a16="http://schemas.microsoft.com/office/drawing/2014/main" id="{AE10F09B-C568-449F-A29C-49671460D4F9}"/>
                </a:ext>
              </a:extLst>
            </p:cNvPr>
            <p:cNvSpPr/>
            <p:nvPr/>
          </p:nvSpPr>
          <p:spPr>
            <a:xfrm>
              <a:off x="9111044" y="3986323"/>
              <a:ext cx="137160" cy="137160"/>
            </a:xfrm>
            <a:prstGeom prst="ellipse">
              <a:avLst/>
            </a:prstGeom>
            <a:solidFill>
              <a:srgbClr val="DC3C32"/>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 xmlns:a16="http://schemas.microsoft.com/office/drawing/2014/main" id="{B1261E7D-88C9-435A-AC26-193202434464}"/>
                </a:ext>
              </a:extLst>
            </p:cNvPr>
            <p:cNvSpPr/>
            <p:nvPr/>
          </p:nvSpPr>
          <p:spPr>
            <a:xfrm>
              <a:off x="7245361" y="4559781"/>
              <a:ext cx="137160" cy="137160"/>
            </a:xfrm>
            <a:prstGeom prst="ellipse">
              <a:avLst/>
            </a:prstGeom>
            <a:solidFill>
              <a:srgbClr val="DC3C3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 xmlns:a16="http://schemas.microsoft.com/office/drawing/2014/main" id="{FE91A099-B510-4AF2-B116-DED0C3BC6355}"/>
                </a:ext>
              </a:extLst>
            </p:cNvPr>
            <p:cNvSpPr/>
            <p:nvPr/>
          </p:nvSpPr>
          <p:spPr>
            <a:xfrm>
              <a:off x="8698180" y="4642169"/>
              <a:ext cx="137160" cy="137160"/>
            </a:xfrm>
            <a:prstGeom prst="ellipse">
              <a:avLst/>
            </a:prstGeom>
            <a:solidFill>
              <a:srgbClr val="DC3C3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4" name="Picture 53">
            <a:extLst>
              <a:ext uri="{FF2B5EF4-FFF2-40B4-BE49-F238E27FC236}">
                <a16:creationId xmlns="" xmlns:a16="http://schemas.microsoft.com/office/drawing/2014/main" id="{1CA10291-2274-45AF-B898-08F6921F4CC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731354" y="2003169"/>
            <a:ext cx="2104381" cy="1298448"/>
          </a:xfrm>
          <a:prstGeom prst="rect">
            <a:avLst/>
          </a:prstGeom>
          <a:ln w="38100">
            <a:solidFill>
              <a:srgbClr val="00B0F0"/>
            </a:solidFill>
          </a:ln>
        </p:spPr>
      </p:pic>
      <p:grpSp>
        <p:nvGrpSpPr>
          <p:cNvPr id="37" name="Group 36">
            <a:extLst>
              <a:ext uri="{FF2B5EF4-FFF2-40B4-BE49-F238E27FC236}">
                <a16:creationId xmlns="" xmlns:a16="http://schemas.microsoft.com/office/drawing/2014/main" id="{2DE0148C-2435-4C02-BDB1-7819610A74DB}"/>
              </a:ext>
            </a:extLst>
          </p:cNvPr>
          <p:cNvGrpSpPr/>
          <p:nvPr/>
        </p:nvGrpSpPr>
        <p:grpSpPr>
          <a:xfrm>
            <a:off x="2749128" y="2132656"/>
            <a:ext cx="2002843" cy="793006"/>
            <a:chOff x="7245361" y="3986323"/>
            <a:chExt cx="2002843" cy="793006"/>
          </a:xfrm>
        </p:grpSpPr>
        <p:sp>
          <p:nvSpPr>
            <p:cNvPr id="38" name="Oval 37">
              <a:extLst>
                <a:ext uri="{FF2B5EF4-FFF2-40B4-BE49-F238E27FC236}">
                  <a16:creationId xmlns="" xmlns:a16="http://schemas.microsoft.com/office/drawing/2014/main" id="{8D57917F-5E8C-4F9D-AB94-9F3CC504B19F}"/>
                </a:ext>
              </a:extLst>
            </p:cNvPr>
            <p:cNvSpPr/>
            <p:nvPr/>
          </p:nvSpPr>
          <p:spPr>
            <a:xfrm>
              <a:off x="9111044" y="3986323"/>
              <a:ext cx="137160" cy="137160"/>
            </a:xfrm>
            <a:prstGeom prst="ellipse">
              <a:avLst/>
            </a:prstGeom>
            <a:solidFill>
              <a:srgbClr val="DC3C32"/>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 xmlns:a16="http://schemas.microsoft.com/office/drawing/2014/main" id="{D71A4198-65C4-4FD9-B385-746ADDB6E759}"/>
                </a:ext>
              </a:extLst>
            </p:cNvPr>
            <p:cNvSpPr/>
            <p:nvPr/>
          </p:nvSpPr>
          <p:spPr>
            <a:xfrm>
              <a:off x="7245361" y="4559781"/>
              <a:ext cx="137160" cy="137160"/>
            </a:xfrm>
            <a:prstGeom prst="ellipse">
              <a:avLst/>
            </a:prstGeom>
            <a:solidFill>
              <a:srgbClr val="DC3C3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 xmlns:a16="http://schemas.microsoft.com/office/drawing/2014/main" id="{93A7FCD1-ABBA-4EDA-82D2-C76807966D3D}"/>
                </a:ext>
              </a:extLst>
            </p:cNvPr>
            <p:cNvSpPr/>
            <p:nvPr/>
          </p:nvSpPr>
          <p:spPr>
            <a:xfrm>
              <a:off x="8698180" y="4642169"/>
              <a:ext cx="137160" cy="137160"/>
            </a:xfrm>
            <a:prstGeom prst="ellipse">
              <a:avLst/>
            </a:prstGeom>
            <a:solidFill>
              <a:srgbClr val="DC3C3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70277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2" name="Picture 2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3" name="Picture 2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4" name="Picture 2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5" name="Picture 2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pic>
        <p:nvPicPr>
          <p:cNvPr id="26" name="Picture 2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29471" y="601881"/>
            <a:ext cx="9380124" cy="5862577"/>
          </a:xfrm>
          <a:prstGeom prst="rect">
            <a:avLst/>
          </a:prstGeom>
        </p:spPr>
      </p:pic>
      <p:sp>
        <p:nvSpPr>
          <p:cNvPr id="8" name="TextBox 7"/>
          <p:cNvSpPr txBox="1"/>
          <p:nvPr/>
        </p:nvSpPr>
        <p:spPr>
          <a:xfrm>
            <a:off x="0" y="261413"/>
            <a:ext cx="12191999" cy="830997"/>
          </a:xfrm>
          <a:prstGeom prst="rect">
            <a:avLst/>
          </a:prstGeom>
          <a:noFill/>
        </p:spPr>
        <p:txBody>
          <a:bodyPr wrap="square" rtlCol="0">
            <a:spAutoFit/>
          </a:bodyPr>
          <a:lstStyle/>
          <a:p>
            <a:pPr algn="ctr"/>
            <a:r>
              <a:rPr lang="en-US" sz="4800" dirty="0">
                <a:latin typeface="+mj-lt"/>
              </a:rPr>
              <a:t>Evaluating the benefit of user hints</a:t>
            </a:r>
          </a:p>
        </p:txBody>
      </p:sp>
      <p:sp>
        <p:nvSpPr>
          <p:cNvPr id="27" name="TextBox 26"/>
          <p:cNvSpPr txBox="1"/>
          <p:nvPr/>
        </p:nvSpPr>
        <p:spPr>
          <a:xfrm>
            <a:off x="83283" y="3995112"/>
            <a:ext cx="2163792" cy="369332"/>
          </a:xfrm>
          <a:prstGeom prst="rect">
            <a:avLst/>
          </a:prstGeom>
          <a:solidFill>
            <a:schemeClr val="bg1"/>
          </a:solidFill>
          <a:ln w="28575">
            <a:solidFill>
              <a:schemeClr val="tx1"/>
            </a:solidFill>
          </a:ln>
        </p:spPr>
        <p:txBody>
          <a:bodyPr wrap="square" rtlCol="0">
            <a:spAutoFit/>
          </a:bodyPr>
          <a:lstStyle/>
          <a:p>
            <a:pPr algn="ctr"/>
            <a:r>
              <a:rPr lang="en-US" b="1" dirty="0"/>
              <a:t>Ours (without user)</a:t>
            </a:r>
          </a:p>
        </p:txBody>
      </p:sp>
      <p:sp>
        <p:nvSpPr>
          <p:cNvPr id="29" name="TextBox 28"/>
          <p:cNvSpPr txBox="1"/>
          <p:nvPr/>
        </p:nvSpPr>
        <p:spPr>
          <a:xfrm>
            <a:off x="7950136" y="3247366"/>
            <a:ext cx="1229488" cy="369332"/>
          </a:xfrm>
          <a:prstGeom prst="rect">
            <a:avLst/>
          </a:prstGeom>
          <a:solidFill>
            <a:schemeClr val="bg1"/>
          </a:solidFill>
          <a:ln w="28575">
            <a:solidFill>
              <a:schemeClr val="tx1"/>
            </a:solidFill>
          </a:ln>
        </p:spPr>
        <p:txBody>
          <a:bodyPr wrap="square" rtlCol="0">
            <a:spAutoFit/>
          </a:bodyPr>
          <a:lstStyle/>
          <a:p>
            <a:pPr algn="ctr"/>
            <a:r>
              <a:rPr lang="en-US" b="1" dirty="0"/>
              <a:t>Levin et al.</a:t>
            </a:r>
          </a:p>
        </p:txBody>
      </p:sp>
      <p:cxnSp>
        <p:nvCxnSpPr>
          <p:cNvPr id="30" name="Straight Arrow Connector 29"/>
          <p:cNvCxnSpPr/>
          <p:nvPr/>
        </p:nvCxnSpPr>
        <p:spPr>
          <a:xfrm flipH="1" flipV="1">
            <a:off x="7497298" y="3053468"/>
            <a:ext cx="398591" cy="28384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6332818" y="1538871"/>
            <a:ext cx="745616" cy="369332"/>
          </a:xfrm>
          <a:prstGeom prst="rect">
            <a:avLst/>
          </a:prstGeom>
          <a:solidFill>
            <a:schemeClr val="bg1"/>
          </a:solidFill>
          <a:ln w="28575">
            <a:solidFill>
              <a:schemeClr val="tx1"/>
            </a:solidFill>
          </a:ln>
        </p:spPr>
        <p:txBody>
          <a:bodyPr wrap="square" rtlCol="0">
            <a:spAutoFit/>
          </a:bodyPr>
          <a:lstStyle/>
          <a:p>
            <a:pPr algn="ctr"/>
            <a:r>
              <a:rPr lang="en-US" b="1"/>
              <a:t>Ours</a:t>
            </a:r>
            <a:endParaRPr lang="en-US" b="1" dirty="0"/>
          </a:p>
        </p:txBody>
      </p:sp>
      <p:cxnSp>
        <p:nvCxnSpPr>
          <p:cNvPr id="32" name="Straight Arrow Connector 31"/>
          <p:cNvCxnSpPr/>
          <p:nvPr/>
        </p:nvCxnSpPr>
        <p:spPr>
          <a:xfrm>
            <a:off x="6991493" y="1968346"/>
            <a:ext cx="255725" cy="18551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2328097" y="4869407"/>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1407090" y="4615291"/>
            <a:ext cx="827493" cy="369332"/>
          </a:xfrm>
          <a:prstGeom prst="rect">
            <a:avLst/>
          </a:prstGeom>
          <a:solidFill>
            <a:schemeClr val="bg1"/>
          </a:solidFill>
          <a:ln w="28575">
            <a:solidFill>
              <a:schemeClr val="tx1"/>
            </a:solidFill>
          </a:ln>
        </p:spPr>
        <p:txBody>
          <a:bodyPr wrap="square" rtlCol="0">
            <a:spAutoFit/>
          </a:bodyPr>
          <a:lstStyle/>
          <a:p>
            <a:pPr algn="ctr"/>
            <a:r>
              <a:rPr lang="en-US" b="1"/>
              <a:t>Gray</a:t>
            </a:r>
            <a:endParaRPr lang="en-US" b="1" dirty="0"/>
          </a:p>
        </p:txBody>
      </p:sp>
      <p:cxnSp>
        <p:nvCxnSpPr>
          <p:cNvPr id="39" name="Straight Arrow Connector 38"/>
          <p:cNvCxnSpPr/>
          <p:nvPr/>
        </p:nvCxnSpPr>
        <p:spPr>
          <a:xfrm>
            <a:off x="2339521" y="4237122"/>
            <a:ext cx="426287" cy="158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9314854" y="2967985"/>
            <a:ext cx="1769706" cy="369332"/>
          </a:xfrm>
          <a:prstGeom prst="rect">
            <a:avLst/>
          </a:prstGeom>
          <a:solidFill>
            <a:schemeClr val="bg1"/>
          </a:solidFill>
          <a:ln w="28575">
            <a:solidFill>
              <a:schemeClr val="tx1"/>
            </a:solidFill>
          </a:ln>
        </p:spPr>
        <p:txBody>
          <a:bodyPr wrap="square" rtlCol="0">
            <a:spAutoFit/>
          </a:bodyPr>
          <a:lstStyle/>
          <a:p>
            <a:pPr algn="ctr"/>
            <a:r>
              <a:rPr lang="en-US" b="1"/>
              <a:t>Barron &amp; Poole</a:t>
            </a:r>
            <a:endParaRPr lang="en-US" b="1" dirty="0"/>
          </a:p>
        </p:txBody>
      </p:sp>
      <p:cxnSp>
        <p:nvCxnSpPr>
          <p:cNvPr id="42" name="Straight Arrow Connector 41"/>
          <p:cNvCxnSpPr/>
          <p:nvPr/>
        </p:nvCxnSpPr>
        <p:spPr>
          <a:xfrm flipH="1" flipV="1">
            <a:off x="9161133" y="2649377"/>
            <a:ext cx="307442" cy="24971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7226898" y="4574297"/>
            <a:ext cx="1337982" cy="369332"/>
          </a:xfrm>
          <a:prstGeom prst="rect">
            <a:avLst/>
          </a:prstGeom>
          <a:solidFill>
            <a:schemeClr val="bg1"/>
          </a:solidFill>
          <a:ln w="28575">
            <a:solidFill>
              <a:schemeClr val="tx1"/>
            </a:solidFill>
          </a:ln>
        </p:spPr>
        <p:txBody>
          <a:bodyPr wrap="square" rtlCol="0">
            <a:spAutoFit/>
          </a:bodyPr>
          <a:lstStyle/>
          <a:p>
            <a:pPr algn="ctr"/>
            <a:r>
              <a:rPr lang="en-US" b="1"/>
              <a:t>Endo et al.</a:t>
            </a:r>
            <a:endParaRPr lang="en-US" b="1" dirty="0"/>
          </a:p>
        </p:txBody>
      </p:sp>
      <p:cxnSp>
        <p:nvCxnSpPr>
          <p:cNvPr id="45" name="Straight Arrow Connector 44"/>
          <p:cNvCxnSpPr/>
          <p:nvPr/>
        </p:nvCxnSpPr>
        <p:spPr>
          <a:xfrm flipH="1" flipV="1">
            <a:off x="7073177" y="4255689"/>
            <a:ext cx="307442" cy="24971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2863927" y="5141019"/>
            <a:ext cx="6488062" cy="1323439"/>
          </a:xfrm>
          <a:prstGeom prst="rect">
            <a:avLst/>
          </a:prstGeom>
          <a:solidFill>
            <a:schemeClr val="bg1"/>
          </a:solidFill>
          <a:ln w="28575">
            <a:solidFill>
              <a:schemeClr val="tx1"/>
            </a:solidFill>
          </a:ln>
        </p:spPr>
        <p:txBody>
          <a:bodyPr wrap="square" rtlCol="0">
            <a:spAutoFit/>
          </a:bodyPr>
          <a:lstStyle/>
          <a:p>
            <a:pPr algn="ctr"/>
            <a:r>
              <a:rPr lang="en-US" sz="4000" b="1" dirty="0"/>
              <a:t>How to guide user to </a:t>
            </a:r>
            <a:r>
              <a:rPr lang="en-US" sz="4000" b="1"/>
              <a:t>providing plausible colors?</a:t>
            </a:r>
            <a:endParaRPr lang="en-US" sz="4000" b="1" dirty="0"/>
          </a:p>
        </p:txBody>
      </p:sp>
    </p:spTree>
    <p:extLst>
      <p:ext uri="{BB962C8B-B14F-4D97-AF65-F5344CB8AC3E}">
        <p14:creationId xmlns:p14="http://schemas.microsoft.com/office/powerpoint/2010/main" val="2971842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Picture 42"/>
          <p:cNvPicPr>
            <a:picLocks noChangeAspect="1"/>
          </p:cNvPicPr>
          <p:nvPr/>
        </p:nvPicPr>
        <p:blipFill>
          <a:blip r:embed="rId3"/>
          <a:stretch>
            <a:fillRect/>
          </a:stretch>
        </p:blipFill>
        <p:spPr>
          <a:xfrm>
            <a:off x="349665" y="1122322"/>
            <a:ext cx="6956003" cy="5432843"/>
          </a:xfrm>
          <a:prstGeom prst="rect">
            <a:avLst/>
          </a:prstGeom>
          <a:ln>
            <a:solidFill>
              <a:schemeClr val="tx1"/>
            </a:solidFill>
          </a:ln>
        </p:spPr>
      </p:pic>
      <p:sp>
        <p:nvSpPr>
          <p:cNvPr id="58" name="Oval 57"/>
          <p:cNvSpPr/>
          <p:nvPr/>
        </p:nvSpPr>
        <p:spPr>
          <a:xfrm>
            <a:off x="5825513" y="4579711"/>
            <a:ext cx="302806" cy="295625"/>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0" name="Straight Arrow Connector 59"/>
          <p:cNvCxnSpPr/>
          <p:nvPr/>
        </p:nvCxnSpPr>
        <p:spPr>
          <a:xfrm flipV="1">
            <a:off x="5403044" y="4867597"/>
            <a:ext cx="422471" cy="46139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62" name="Oval 61"/>
          <p:cNvSpPr/>
          <p:nvPr/>
        </p:nvSpPr>
        <p:spPr>
          <a:xfrm>
            <a:off x="1556193" y="1593818"/>
            <a:ext cx="302806" cy="295625"/>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4" name="Straight Arrow Connector 63"/>
          <p:cNvCxnSpPr/>
          <p:nvPr/>
        </p:nvCxnSpPr>
        <p:spPr>
          <a:xfrm flipH="1" flipV="1">
            <a:off x="1875911" y="1894868"/>
            <a:ext cx="435105" cy="477328"/>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48" name="Rectangle 47"/>
          <p:cNvSpPr/>
          <p:nvPr/>
        </p:nvSpPr>
        <p:spPr>
          <a:xfrm>
            <a:off x="3848018" y="5458636"/>
            <a:ext cx="375944" cy="375944"/>
          </a:xfrm>
          <a:prstGeom prst="rect">
            <a:avLst/>
          </a:prstGeom>
          <a:solidFill>
            <a:srgbClr val="62602D"/>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49" name="Rectangle 48"/>
          <p:cNvSpPr/>
          <p:nvPr/>
        </p:nvSpPr>
        <p:spPr>
          <a:xfrm>
            <a:off x="4287322" y="5458636"/>
            <a:ext cx="375944" cy="375944"/>
          </a:xfrm>
          <a:prstGeom prst="rect">
            <a:avLst/>
          </a:prstGeom>
          <a:solidFill>
            <a:srgbClr val="7C5940"/>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50" name="Rectangle 49"/>
          <p:cNvSpPr/>
          <p:nvPr/>
        </p:nvSpPr>
        <p:spPr>
          <a:xfrm>
            <a:off x="4725866" y="5458636"/>
            <a:ext cx="375944" cy="375944"/>
          </a:xfrm>
          <a:prstGeom prst="rect">
            <a:avLst/>
          </a:prstGeom>
          <a:solidFill>
            <a:srgbClr val="6B610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55" name="Rectangle 54"/>
          <p:cNvSpPr/>
          <p:nvPr/>
        </p:nvSpPr>
        <p:spPr>
          <a:xfrm>
            <a:off x="5165170" y="5458636"/>
            <a:ext cx="375944" cy="375944"/>
          </a:xfrm>
          <a:prstGeom prst="rect">
            <a:avLst/>
          </a:prstGeom>
          <a:solidFill>
            <a:srgbClr val="416A49"/>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47" name="Rectangle 46"/>
          <p:cNvSpPr/>
          <p:nvPr/>
        </p:nvSpPr>
        <p:spPr>
          <a:xfrm>
            <a:off x="3778249" y="5395267"/>
            <a:ext cx="1828967" cy="502683"/>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p:cNvSpPr/>
          <p:nvPr/>
        </p:nvSpPr>
        <p:spPr>
          <a:xfrm>
            <a:off x="1708603" y="2493143"/>
            <a:ext cx="375944" cy="375945"/>
          </a:xfrm>
          <a:prstGeom prst="rect">
            <a:avLst/>
          </a:prstGeom>
          <a:solidFill>
            <a:srgbClr val="818FAB"/>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70" name="Rectangle 69"/>
          <p:cNvSpPr/>
          <p:nvPr/>
        </p:nvSpPr>
        <p:spPr>
          <a:xfrm>
            <a:off x="2136614" y="2493143"/>
            <a:ext cx="375944" cy="375945"/>
          </a:xfrm>
          <a:prstGeom prst="rect">
            <a:avLst/>
          </a:prstGeom>
          <a:solidFill>
            <a:srgbClr val="A68A7A"/>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71" name="Rectangle 70"/>
          <p:cNvSpPr/>
          <p:nvPr/>
        </p:nvSpPr>
        <p:spPr>
          <a:xfrm>
            <a:off x="2564626" y="2493143"/>
            <a:ext cx="375944" cy="375945"/>
          </a:xfrm>
          <a:prstGeom prst="rect">
            <a:avLst/>
          </a:prstGeom>
          <a:solidFill>
            <a:srgbClr val="6196B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76" name="Rectangle 75"/>
          <p:cNvSpPr/>
          <p:nvPr/>
        </p:nvSpPr>
        <p:spPr>
          <a:xfrm>
            <a:off x="2992637" y="2493143"/>
            <a:ext cx="375944" cy="375945"/>
          </a:xfrm>
          <a:prstGeom prst="rect">
            <a:avLst/>
          </a:prstGeom>
          <a:solidFill>
            <a:srgbClr val="728BE9"/>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68" name="Rectangle 67"/>
          <p:cNvSpPr/>
          <p:nvPr/>
        </p:nvSpPr>
        <p:spPr>
          <a:xfrm>
            <a:off x="1645770" y="2429774"/>
            <a:ext cx="1773706" cy="502683"/>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a:stretch>
            <a:fillRect/>
          </a:stretch>
        </p:blipFill>
        <p:spPr>
          <a:xfrm>
            <a:off x="7534769" y="1122600"/>
            <a:ext cx="4260372" cy="5428301"/>
          </a:xfrm>
          <a:prstGeom prst="rect">
            <a:avLst/>
          </a:prstGeom>
          <a:ln>
            <a:solidFill>
              <a:schemeClr val="tx1"/>
            </a:solidFill>
          </a:ln>
        </p:spPr>
      </p:pic>
      <p:sp>
        <p:nvSpPr>
          <p:cNvPr id="22" name="Oval 21"/>
          <p:cNvSpPr/>
          <p:nvPr/>
        </p:nvSpPr>
        <p:spPr>
          <a:xfrm>
            <a:off x="9680187" y="2711153"/>
            <a:ext cx="262924" cy="262924"/>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Arrow Connector 23"/>
          <p:cNvCxnSpPr/>
          <p:nvPr/>
        </p:nvCxnSpPr>
        <p:spPr>
          <a:xfrm flipH="1">
            <a:off x="9908386" y="2025567"/>
            <a:ext cx="409850" cy="650861"/>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79" name="Oval 78"/>
          <p:cNvSpPr/>
          <p:nvPr/>
        </p:nvSpPr>
        <p:spPr>
          <a:xfrm>
            <a:off x="8573682" y="4169926"/>
            <a:ext cx="262924" cy="262924"/>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1" name="Straight Arrow Connector 80"/>
          <p:cNvCxnSpPr/>
          <p:nvPr/>
        </p:nvCxnSpPr>
        <p:spPr>
          <a:xfrm flipH="1" flipV="1">
            <a:off x="8882229" y="4515579"/>
            <a:ext cx="353109" cy="382253"/>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9545069" y="1477071"/>
            <a:ext cx="376123" cy="376122"/>
          </a:xfrm>
          <a:prstGeom prst="rect">
            <a:avLst/>
          </a:prstGeom>
          <a:solidFill>
            <a:srgbClr val="955D48"/>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3" name="Rectangle 12"/>
          <p:cNvSpPr/>
          <p:nvPr/>
        </p:nvSpPr>
        <p:spPr>
          <a:xfrm>
            <a:off x="9973284" y="1477067"/>
            <a:ext cx="376122" cy="376121"/>
          </a:xfrm>
          <a:prstGeom prst="rect">
            <a:avLst/>
          </a:prstGeom>
          <a:solidFill>
            <a:srgbClr val="955D59"/>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4" name="Rectangle 13"/>
          <p:cNvSpPr/>
          <p:nvPr/>
        </p:nvSpPr>
        <p:spPr>
          <a:xfrm>
            <a:off x="10401498" y="1477067"/>
            <a:ext cx="376122" cy="376121"/>
          </a:xfrm>
          <a:prstGeom prst="rect">
            <a:avLst/>
          </a:prstGeom>
          <a:solidFill>
            <a:srgbClr val="9E5D1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19" name="Rectangle 18"/>
          <p:cNvSpPr/>
          <p:nvPr/>
        </p:nvSpPr>
        <p:spPr>
          <a:xfrm>
            <a:off x="10829712" y="1477067"/>
            <a:ext cx="376122" cy="376121"/>
          </a:xfrm>
          <a:prstGeom prst="rect">
            <a:avLst/>
          </a:prstGeom>
          <a:solidFill>
            <a:srgbClr val="C83C2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1" name="Rectangle 10"/>
          <p:cNvSpPr/>
          <p:nvPr/>
        </p:nvSpPr>
        <p:spPr>
          <a:xfrm>
            <a:off x="9469761" y="1411716"/>
            <a:ext cx="1801489" cy="502920"/>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8484861" y="5073286"/>
            <a:ext cx="376122" cy="376122"/>
          </a:xfrm>
          <a:prstGeom prst="rect">
            <a:avLst/>
          </a:prstGeom>
          <a:solidFill>
            <a:srgbClr val="8C8A84"/>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87" name="Rectangle 86"/>
          <p:cNvSpPr/>
          <p:nvPr/>
        </p:nvSpPr>
        <p:spPr>
          <a:xfrm>
            <a:off x="8913075" y="5073286"/>
            <a:ext cx="376122" cy="376122"/>
          </a:xfrm>
          <a:prstGeom prst="rect">
            <a:avLst/>
          </a:prstGeom>
          <a:solidFill>
            <a:srgbClr val="8C858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88" name="Rectangle 87"/>
          <p:cNvSpPr/>
          <p:nvPr/>
        </p:nvSpPr>
        <p:spPr>
          <a:xfrm>
            <a:off x="9341289" y="5073286"/>
            <a:ext cx="376122" cy="376122"/>
          </a:xfrm>
          <a:prstGeom prst="rect">
            <a:avLst/>
          </a:prstGeom>
          <a:solidFill>
            <a:srgbClr val="95874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93" name="Rectangle 92"/>
          <p:cNvSpPr/>
          <p:nvPr/>
        </p:nvSpPr>
        <p:spPr>
          <a:xfrm>
            <a:off x="9769503" y="5073286"/>
            <a:ext cx="376122" cy="376122"/>
          </a:xfrm>
          <a:prstGeom prst="rect">
            <a:avLst/>
          </a:prstGeom>
          <a:solidFill>
            <a:srgbClr val="5888D9"/>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85" name="Rectangle 84"/>
          <p:cNvSpPr/>
          <p:nvPr/>
        </p:nvSpPr>
        <p:spPr>
          <a:xfrm>
            <a:off x="8413749" y="5007924"/>
            <a:ext cx="1797051" cy="502920"/>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Title 1"/>
          <p:cNvSpPr>
            <a:spLocks noGrp="1"/>
          </p:cNvSpPr>
          <p:nvPr>
            <p:ph type="title"/>
          </p:nvPr>
        </p:nvSpPr>
        <p:spPr>
          <a:xfrm>
            <a:off x="628964" y="28053"/>
            <a:ext cx="10970003" cy="1097995"/>
          </a:xfrm>
        </p:spPr>
        <p:txBody>
          <a:bodyPr/>
          <a:lstStyle/>
          <a:p>
            <a:pPr algn="ctr"/>
            <a:r>
              <a:rPr lang="en-US" dirty="0"/>
              <a:t>Data-Driven Recommendations</a:t>
            </a:r>
          </a:p>
        </p:txBody>
      </p:sp>
      <p:sp>
        <p:nvSpPr>
          <p:cNvPr id="56" name="Rectangle 55">
            <a:extLst>
              <a:ext uri="{FF2B5EF4-FFF2-40B4-BE49-F238E27FC236}">
                <a16:creationId xmlns="" xmlns:a16="http://schemas.microsoft.com/office/drawing/2014/main" id="{9CF2707C-EBF7-4FA4-A15D-A8AFBC0B92EB}"/>
              </a:ext>
            </a:extLst>
          </p:cNvPr>
          <p:cNvSpPr/>
          <p:nvPr/>
        </p:nvSpPr>
        <p:spPr>
          <a:xfrm>
            <a:off x="3450918" y="5932751"/>
            <a:ext cx="3830600" cy="615681"/>
          </a:xfrm>
          <a:prstGeom prst="rect">
            <a:avLst/>
          </a:prstGeom>
        </p:spPr>
        <p:txBody>
          <a:bodyPr wrap="none">
            <a:spAutoFit/>
          </a:bodyPr>
          <a:lstStyle/>
          <a:p>
            <a:pPr algn="r">
              <a:lnSpc>
                <a:spcPts val="2000"/>
              </a:lnSpc>
            </a:pPr>
            <a:r>
              <a:rPr lang="en-US" sz="2200" b="1" dirty="0">
                <a:solidFill>
                  <a:schemeClr val="bg1"/>
                </a:solidFill>
                <a:latin typeface="Calibri" charset="0"/>
                <a:ea typeface="Calibri" charset="0"/>
                <a:cs typeface="Calibri" charset="0"/>
              </a:rPr>
              <a:t>The Tetons and the Snake River</a:t>
            </a:r>
          </a:p>
          <a:p>
            <a:pPr algn="r">
              <a:lnSpc>
                <a:spcPts val="2000"/>
              </a:lnSpc>
            </a:pPr>
            <a:r>
              <a:rPr lang="en-US" sz="2200" dirty="0">
                <a:solidFill>
                  <a:schemeClr val="bg1"/>
                </a:solidFill>
                <a:latin typeface="Calibri" charset="0"/>
                <a:ea typeface="Calibri" charset="0"/>
                <a:cs typeface="Calibri" charset="0"/>
              </a:rPr>
              <a:t>by Ansel Adams, 1942.</a:t>
            </a:r>
          </a:p>
        </p:txBody>
      </p:sp>
      <p:sp>
        <p:nvSpPr>
          <p:cNvPr id="57" name="Rectangle 56">
            <a:extLst>
              <a:ext uri="{FF2B5EF4-FFF2-40B4-BE49-F238E27FC236}">
                <a16:creationId xmlns="" xmlns:a16="http://schemas.microsoft.com/office/drawing/2014/main" id="{A07B54D7-7806-43B9-A0CE-66DCEBC400ED}"/>
              </a:ext>
            </a:extLst>
          </p:cNvPr>
          <p:cNvSpPr/>
          <p:nvPr/>
        </p:nvSpPr>
        <p:spPr>
          <a:xfrm>
            <a:off x="8331412" y="5928487"/>
            <a:ext cx="3463729" cy="622414"/>
          </a:xfrm>
          <a:prstGeom prst="rect">
            <a:avLst/>
          </a:prstGeom>
        </p:spPr>
        <p:txBody>
          <a:bodyPr wrap="square">
            <a:spAutoFit/>
          </a:bodyPr>
          <a:lstStyle/>
          <a:p>
            <a:pPr algn="r">
              <a:lnSpc>
                <a:spcPts val="2000"/>
              </a:lnSpc>
            </a:pPr>
            <a:r>
              <a:rPr lang="en-US" sz="2400" b="1" dirty="0">
                <a:latin typeface="Calibri" charset="0"/>
                <a:ea typeface="Calibri" charset="0"/>
                <a:cs typeface="Calibri" charset="0"/>
              </a:rPr>
              <a:t>Migrant Mother</a:t>
            </a:r>
          </a:p>
          <a:p>
            <a:pPr algn="r">
              <a:lnSpc>
                <a:spcPts val="2000"/>
              </a:lnSpc>
            </a:pPr>
            <a:r>
              <a:rPr lang="en-US" sz="2400" b="1" dirty="0">
                <a:latin typeface="Calibri" charset="0"/>
                <a:ea typeface="Calibri" charset="0"/>
                <a:cs typeface="Calibri" charset="0"/>
              </a:rPr>
              <a:t>Dorothea Lange, 1936.</a:t>
            </a:r>
          </a:p>
        </p:txBody>
      </p:sp>
    </p:spTree>
    <p:extLst>
      <p:ext uri="{BB962C8B-B14F-4D97-AF65-F5344CB8AC3E}">
        <p14:creationId xmlns:p14="http://schemas.microsoft.com/office/powerpoint/2010/main" val="1732657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300"/>
                                        <p:tgtEl>
                                          <p:spTgt spid="62"/>
                                        </p:tgtEl>
                                      </p:cBhvr>
                                    </p:animEffect>
                                  </p:childTnLst>
                                </p:cTn>
                              </p:par>
                            </p:childTnLst>
                          </p:cTn>
                        </p:par>
                        <p:par>
                          <p:cTn id="8" fill="hold">
                            <p:stCondLst>
                              <p:cond delay="300"/>
                            </p:stCondLst>
                            <p:childTnLst>
                              <p:par>
                                <p:cTn id="9" presetID="10" presetClass="entr" presetSubtype="0" fill="hold" nodeType="afterEffect">
                                  <p:stCondLst>
                                    <p:cond delay="0"/>
                                  </p:stCondLst>
                                  <p:childTnLst>
                                    <p:set>
                                      <p:cBhvr>
                                        <p:cTn id="10" dur="1" fill="hold">
                                          <p:stCondLst>
                                            <p:cond delay="0"/>
                                          </p:stCondLst>
                                        </p:cTn>
                                        <p:tgtEl>
                                          <p:spTgt spid="64"/>
                                        </p:tgtEl>
                                        <p:attrNameLst>
                                          <p:attrName>style.visibility</p:attrName>
                                        </p:attrNameLst>
                                      </p:cBhvr>
                                      <p:to>
                                        <p:strVal val="visible"/>
                                      </p:to>
                                    </p:set>
                                    <p:animEffect transition="in" filter="fade">
                                      <p:cBhvr>
                                        <p:cTn id="11" dur="300"/>
                                        <p:tgtEl>
                                          <p:spTgt spid="64"/>
                                        </p:tgtEl>
                                      </p:cBhvr>
                                    </p:animEffect>
                                  </p:childTnLst>
                                </p:cTn>
                              </p:par>
                            </p:childTnLst>
                          </p:cTn>
                        </p:par>
                        <p:par>
                          <p:cTn id="12" fill="hold">
                            <p:stCondLst>
                              <p:cond delay="600"/>
                            </p:stCondLst>
                            <p:childTnLst>
                              <p:par>
                                <p:cTn id="13" presetID="10" presetClass="entr" presetSubtype="0" fill="hold" grpId="0" nodeType="afterEffect">
                                  <p:stCondLst>
                                    <p:cond delay="0"/>
                                  </p:stCondLst>
                                  <p:childTnLst>
                                    <p:set>
                                      <p:cBhvr>
                                        <p:cTn id="14" dur="1" fill="hold">
                                          <p:stCondLst>
                                            <p:cond delay="0"/>
                                          </p:stCondLst>
                                        </p:cTn>
                                        <p:tgtEl>
                                          <p:spTgt spid="68"/>
                                        </p:tgtEl>
                                        <p:attrNameLst>
                                          <p:attrName>style.visibility</p:attrName>
                                        </p:attrNameLst>
                                      </p:cBhvr>
                                      <p:to>
                                        <p:strVal val="visible"/>
                                      </p:to>
                                    </p:set>
                                    <p:animEffect transition="in" filter="fade">
                                      <p:cBhvr>
                                        <p:cTn id="15" dur="200"/>
                                        <p:tgtEl>
                                          <p:spTgt spid="68"/>
                                        </p:tgtEl>
                                      </p:cBhvr>
                                    </p:animEffect>
                                  </p:childTnLst>
                                </p:cTn>
                              </p:par>
                            </p:childTnLst>
                          </p:cTn>
                        </p:par>
                        <p:par>
                          <p:cTn id="16" fill="hold">
                            <p:stCondLst>
                              <p:cond delay="800"/>
                            </p:stCondLst>
                            <p:childTnLst>
                              <p:par>
                                <p:cTn id="17" presetID="10" presetClass="entr" presetSubtype="0" fill="hold" grpId="0" nodeType="afterEffect">
                                  <p:stCondLst>
                                    <p:cond delay="0"/>
                                  </p:stCondLst>
                                  <p:childTnLst>
                                    <p:set>
                                      <p:cBhvr>
                                        <p:cTn id="18" dur="1" fill="hold">
                                          <p:stCondLst>
                                            <p:cond delay="0"/>
                                          </p:stCondLst>
                                        </p:cTn>
                                        <p:tgtEl>
                                          <p:spTgt spid="69"/>
                                        </p:tgtEl>
                                        <p:attrNameLst>
                                          <p:attrName>style.visibility</p:attrName>
                                        </p:attrNameLst>
                                      </p:cBhvr>
                                      <p:to>
                                        <p:strVal val="visible"/>
                                      </p:to>
                                    </p:set>
                                    <p:animEffect transition="in" filter="fade">
                                      <p:cBhvr>
                                        <p:cTn id="19" dur="200"/>
                                        <p:tgtEl>
                                          <p:spTgt spid="69"/>
                                        </p:tgtEl>
                                      </p:cBhvr>
                                    </p:animEffect>
                                  </p:childTnLst>
                                </p:cTn>
                              </p:par>
                            </p:childTnLst>
                          </p:cTn>
                        </p:par>
                        <p:par>
                          <p:cTn id="20" fill="hold">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70"/>
                                        </p:tgtEl>
                                        <p:attrNameLst>
                                          <p:attrName>style.visibility</p:attrName>
                                        </p:attrNameLst>
                                      </p:cBhvr>
                                      <p:to>
                                        <p:strVal val="visible"/>
                                      </p:to>
                                    </p:set>
                                    <p:animEffect transition="in" filter="fade">
                                      <p:cBhvr>
                                        <p:cTn id="23" dur="200"/>
                                        <p:tgtEl>
                                          <p:spTgt spid="70"/>
                                        </p:tgtEl>
                                      </p:cBhvr>
                                    </p:animEffect>
                                  </p:childTnLst>
                                </p:cTn>
                              </p:par>
                            </p:childTnLst>
                          </p:cTn>
                        </p:par>
                        <p:par>
                          <p:cTn id="24" fill="hold">
                            <p:stCondLst>
                              <p:cond delay="1200"/>
                            </p:stCondLst>
                            <p:childTnLst>
                              <p:par>
                                <p:cTn id="25" presetID="10" presetClass="entr" presetSubtype="0" fill="hold" grpId="0" nodeType="afterEffect">
                                  <p:stCondLst>
                                    <p:cond delay="0"/>
                                  </p:stCondLst>
                                  <p:childTnLst>
                                    <p:set>
                                      <p:cBhvr>
                                        <p:cTn id="26" dur="1" fill="hold">
                                          <p:stCondLst>
                                            <p:cond delay="0"/>
                                          </p:stCondLst>
                                        </p:cTn>
                                        <p:tgtEl>
                                          <p:spTgt spid="71"/>
                                        </p:tgtEl>
                                        <p:attrNameLst>
                                          <p:attrName>style.visibility</p:attrName>
                                        </p:attrNameLst>
                                      </p:cBhvr>
                                      <p:to>
                                        <p:strVal val="visible"/>
                                      </p:to>
                                    </p:set>
                                    <p:animEffect transition="in" filter="fade">
                                      <p:cBhvr>
                                        <p:cTn id="27" dur="200"/>
                                        <p:tgtEl>
                                          <p:spTgt spid="71"/>
                                        </p:tgtEl>
                                      </p:cBhvr>
                                    </p:animEffect>
                                  </p:childTnLst>
                                </p:cTn>
                              </p:par>
                            </p:childTnLst>
                          </p:cTn>
                        </p:par>
                        <p:par>
                          <p:cTn id="28" fill="hold">
                            <p:stCondLst>
                              <p:cond delay="1400"/>
                            </p:stCondLst>
                            <p:childTnLst>
                              <p:par>
                                <p:cTn id="29" presetID="10" presetClass="entr" presetSubtype="0" fill="hold" grpId="0" nodeType="afterEffect">
                                  <p:stCondLst>
                                    <p:cond delay="0"/>
                                  </p:stCondLst>
                                  <p:childTnLst>
                                    <p:set>
                                      <p:cBhvr>
                                        <p:cTn id="30" dur="1" fill="hold">
                                          <p:stCondLst>
                                            <p:cond delay="0"/>
                                          </p:stCondLst>
                                        </p:cTn>
                                        <p:tgtEl>
                                          <p:spTgt spid="76"/>
                                        </p:tgtEl>
                                        <p:attrNameLst>
                                          <p:attrName>style.visibility</p:attrName>
                                        </p:attrNameLst>
                                      </p:cBhvr>
                                      <p:to>
                                        <p:strVal val="visible"/>
                                      </p:to>
                                    </p:set>
                                    <p:animEffect transition="in" filter="fade">
                                      <p:cBhvr>
                                        <p:cTn id="31" dur="200"/>
                                        <p:tgtEl>
                                          <p:spTgt spid="7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8"/>
                                        </p:tgtEl>
                                        <p:attrNameLst>
                                          <p:attrName>style.visibility</p:attrName>
                                        </p:attrNameLst>
                                      </p:cBhvr>
                                      <p:to>
                                        <p:strVal val="visible"/>
                                      </p:to>
                                    </p:set>
                                    <p:animEffect transition="in" filter="fade">
                                      <p:cBhvr>
                                        <p:cTn id="36" dur="300"/>
                                        <p:tgtEl>
                                          <p:spTgt spid="58"/>
                                        </p:tgtEl>
                                      </p:cBhvr>
                                    </p:animEffect>
                                  </p:childTnLst>
                                </p:cTn>
                              </p:par>
                            </p:childTnLst>
                          </p:cTn>
                        </p:par>
                        <p:par>
                          <p:cTn id="37" fill="hold">
                            <p:stCondLst>
                              <p:cond delay="300"/>
                            </p:stCondLst>
                            <p:childTnLst>
                              <p:par>
                                <p:cTn id="38" presetID="10" presetClass="entr" presetSubtype="0" fill="hold" nodeType="afterEffect">
                                  <p:stCondLst>
                                    <p:cond delay="0"/>
                                  </p:stCondLst>
                                  <p:childTnLst>
                                    <p:set>
                                      <p:cBhvr>
                                        <p:cTn id="39" dur="1" fill="hold">
                                          <p:stCondLst>
                                            <p:cond delay="0"/>
                                          </p:stCondLst>
                                        </p:cTn>
                                        <p:tgtEl>
                                          <p:spTgt spid="60"/>
                                        </p:tgtEl>
                                        <p:attrNameLst>
                                          <p:attrName>style.visibility</p:attrName>
                                        </p:attrNameLst>
                                      </p:cBhvr>
                                      <p:to>
                                        <p:strVal val="visible"/>
                                      </p:to>
                                    </p:set>
                                    <p:animEffect transition="in" filter="fade">
                                      <p:cBhvr>
                                        <p:cTn id="40" dur="300"/>
                                        <p:tgtEl>
                                          <p:spTgt spid="60"/>
                                        </p:tgtEl>
                                      </p:cBhvr>
                                    </p:animEffect>
                                  </p:childTnLst>
                                </p:cTn>
                              </p:par>
                            </p:childTnLst>
                          </p:cTn>
                        </p:par>
                        <p:par>
                          <p:cTn id="41" fill="hold">
                            <p:stCondLst>
                              <p:cond delay="600"/>
                            </p:stCondLst>
                            <p:childTnLst>
                              <p:par>
                                <p:cTn id="42" presetID="10" presetClass="entr" presetSubtype="0" fill="hold" grpId="0" nodeType="afterEffect">
                                  <p:stCondLst>
                                    <p:cond delay="0"/>
                                  </p:stCondLst>
                                  <p:childTnLst>
                                    <p:set>
                                      <p:cBhvr>
                                        <p:cTn id="43" dur="1" fill="hold">
                                          <p:stCondLst>
                                            <p:cond delay="0"/>
                                          </p:stCondLst>
                                        </p:cTn>
                                        <p:tgtEl>
                                          <p:spTgt spid="47"/>
                                        </p:tgtEl>
                                        <p:attrNameLst>
                                          <p:attrName>style.visibility</p:attrName>
                                        </p:attrNameLst>
                                      </p:cBhvr>
                                      <p:to>
                                        <p:strVal val="visible"/>
                                      </p:to>
                                    </p:set>
                                    <p:animEffect transition="in" filter="fade">
                                      <p:cBhvr>
                                        <p:cTn id="44" dur="200"/>
                                        <p:tgtEl>
                                          <p:spTgt spid="47"/>
                                        </p:tgtEl>
                                      </p:cBhvr>
                                    </p:animEffect>
                                  </p:childTnLst>
                                </p:cTn>
                              </p:par>
                            </p:childTnLst>
                          </p:cTn>
                        </p:par>
                        <p:par>
                          <p:cTn id="45" fill="hold">
                            <p:stCondLst>
                              <p:cond delay="800"/>
                            </p:stCondLst>
                            <p:childTnLst>
                              <p:par>
                                <p:cTn id="46" presetID="10" presetClass="entr" presetSubtype="0" fill="hold" grpId="0" nodeType="afterEffect">
                                  <p:stCondLst>
                                    <p:cond delay="0"/>
                                  </p:stCondLst>
                                  <p:childTnLst>
                                    <p:set>
                                      <p:cBhvr>
                                        <p:cTn id="47" dur="1" fill="hold">
                                          <p:stCondLst>
                                            <p:cond delay="0"/>
                                          </p:stCondLst>
                                        </p:cTn>
                                        <p:tgtEl>
                                          <p:spTgt spid="48"/>
                                        </p:tgtEl>
                                        <p:attrNameLst>
                                          <p:attrName>style.visibility</p:attrName>
                                        </p:attrNameLst>
                                      </p:cBhvr>
                                      <p:to>
                                        <p:strVal val="visible"/>
                                      </p:to>
                                    </p:set>
                                    <p:animEffect transition="in" filter="fade">
                                      <p:cBhvr>
                                        <p:cTn id="48" dur="200"/>
                                        <p:tgtEl>
                                          <p:spTgt spid="48"/>
                                        </p:tgtEl>
                                      </p:cBhvr>
                                    </p:animEffect>
                                  </p:childTnLst>
                                </p:cTn>
                              </p:par>
                            </p:childTnLst>
                          </p:cTn>
                        </p:par>
                        <p:par>
                          <p:cTn id="49" fill="hold">
                            <p:stCondLst>
                              <p:cond delay="1000"/>
                            </p:stCondLst>
                            <p:childTnLst>
                              <p:par>
                                <p:cTn id="50" presetID="10" presetClass="entr" presetSubtype="0" fill="hold" grpId="0" nodeType="afterEffect">
                                  <p:stCondLst>
                                    <p:cond delay="0"/>
                                  </p:stCondLst>
                                  <p:childTnLst>
                                    <p:set>
                                      <p:cBhvr>
                                        <p:cTn id="51" dur="1" fill="hold">
                                          <p:stCondLst>
                                            <p:cond delay="0"/>
                                          </p:stCondLst>
                                        </p:cTn>
                                        <p:tgtEl>
                                          <p:spTgt spid="49"/>
                                        </p:tgtEl>
                                        <p:attrNameLst>
                                          <p:attrName>style.visibility</p:attrName>
                                        </p:attrNameLst>
                                      </p:cBhvr>
                                      <p:to>
                                        <p:strVal val="visible"/>
                                      </p:to>
                                    </p:set>
                                    <p:animEffect transition="in" filter="fade">
                                      <p:cBhvr>
                                        <p:cTn id="52" dur="200"/>
                                        <p:tgtEl>
                                          <p:spTgt spid="49"/>
                                        </p:tgtEl>
                                      </p:cBhvr>
                                    </p:animEffect>
                                  </p:childTnLst>
                                </p:cTn>
                              </p:par>
                            </p:childTnLst>
                          </p:cTn>
                        </p:par>
                        <p:par>
                          <p:cTn id="53" fill="hold">
                            <p:stCondLst>
                              <p:cond delay="1200"/>
                            </p:stCondLst>
                            <p:childTnLst>
                              <p:par>
                                <p:cTn id="54" presetID="10" presetClass="entr" presetSubtype="0" fill="hold" grpId="0" nodeType="afterEffect">
                                  <p:stCondLst>
                                    <p:cond delay="0"/>
                                  </p:stCondLst>
                                  <p:childTnLst>
                                    <p:set>
                                      <p:cBhvr>
                                        <p:cTn id="55" dur="1" fill="hold">
                                          <p:stCondLst>
                                            <p:cond delay="0"/>
                                          </p:stCondLst>
                                        </p:cTn>
                                        <p:tgtEl>
                                          <p:spTgt spid="50"/>
                                        </p:tgtEl>
                                        <p:attrNameLst>
                                          <p:attrName>style.visibility</p:attrName>
                                        </p:attrNameLst>
                                      </p:cBhvr>
                                      <p:to>
                                        <p:strVal val="visible"/>
                                      </p:to>
                                    </p:set>
                                    <p:animEffect transition="in" filter="fade">
                                      <p:cBhvr>
                                        <p:cTn id="56" dur="200"/>
                                        <p:tgtEl>
                                          <p:spTgt spid="50"/>
                                        </p:tgtEl>
                                      </p:cBhvr>
                                    </p:animEffect>
                                  </p:childTnLst>
                                </p:cTn>
                              </p:par>
                            </p:childTnLst>
                          </p:cTn>
                        </p:par>
                        <p:par>
                          <p:cTn id="57" fill="hold">
                            <p:stCondLst>
                              <p:cond delay="1400"/>
                            </p:stCondLst>
                            <p:childTnLst>
                              <p:par>
                                <p:cTn id="58" presetID="10" presetClass="entr" presetSubtype="0" fill="hold" grpId="0" nodeType="afterEffect">
                                  <p:stCondLst>
                                    <p:cond delay="0"/>
                                  </p:stCondLst>
                                  <p:childTnLst>
                                    <p:set>
                                      <p:cBhvr>
                                        <p:cTn id="59" dur="1" fill="hold">
                                          <p:stCondLst>
                                            <p:cond delay="0"/>
                                          </p:stCondLst>
                                        </p:cTn>
                                        <p:tgtEl>
                                          <p:spTgt spid="55"/>
                                        </p:tgtEl>
                                        <p:attrNameLst>
                                          <p:attrName>style.visibility</p:attrName>
                                        </p:attrNameLst>
                                      </p:cBhvr>
                                      <p:to>
                                        <p:strVal val="visible"/>
                                      </p:to>
                                    </p:set>
                                    <p:animEffect transition="in" filter="fade">
                                      <p:cBhvr>
                                        <p:cTn id="60" dur="200"/>
                                        <p:tgtEl>
                                          <p:spTgt spid="55"/>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fade">
                                      <p:cBhvr>
                                        <p:cTn id="65" dur="200"/>
                                        <p:tgtEl>
                                          <p:spTgt spid="22"/>
                                        </p:tgtEl>
                                      </p:cBhvr>
                                    </p:animEffect>
                                  </p:childTnLst>
                                </p:cTn>
                              </p:par>
                            </p:childTnLst>
                          </p:cTn>
                        </p:par>
                        <p:par>
                          <p:cTn id="66" fill="hold">
                            <p:stCondLst>
                              <p:cond delay="200"/>
                            </p:stCondLst>
                            <p:childTnLst>
                              <p:par>
                                <p:cTn id="67" presetID="10" presetClass="entr" presetSubtype="0" fill="hold" nodeType="afterEffect">
                                  <p:stCondLst>
                                    <p:cond delay="0"/>
                                  </p:stCondLst>
                                  <p:childTnLst>
                                    <p:set>
                                      <p:cBhvr>
                                        <p:cTn id="68" dur="1" fill="hold">
                                          <p:stCondLst>
                                            <p:cond delay="0"/>
                                          </p:stCondLst>
                                        </p:cTn>
                                        <p:tgtEl>
                                          <p:spTgt spid="24"/>
                                        </p:tgtEl>
                                        <p:attrNameLst>
                                          <p:attrName>style.visibility</p:attrName>
                                        </p:attrNameLst>
                                      </p:cBhvr>
                                      <p:to>
                                        <p:strVal val="visible"/>
                                      </p:to>
                                    </p:set>
                                    <p:animEffect transition="in" filter="fade">
                                      <p:cBhvr>
                                        <p:cTn id="69" dur="200"/>
                                        <p:tgtEl>
                                          <p:spTgt spid="24"/>
                                        </p:tgtEl>
                                      </p:cBhvr>
                                    </p:animEffect>
                                  </p:childTnLst>
                                </p:cTn>
                              </p:par>
                            </p:childTnLst>
                          </p:cTn>
                        </p:par>
                        <p:par>
                          <p:cTn id="70" fill="hold">
                            <p:stCondLst>
                              <p:cond delay="400"/>
                            </p:stCondLst>
                            <p:childTnLst>
                              <p:par>
                                <p:cTn id="71" presetID="10" presetClass="entr" presetSubtype="0" fill="hold" grpId="0" nodeType="afterEffect">
                                  <p:stCondLst>
                                    <p:cond delay="0"/>
                                  </p:stCondLst>
                                  <p:childTnLst>
                                    <p:set>
                                      <p:cBhvr>
                                        <p:cTn id="72" dur="1" fill="hold">
                                          <p:stCondLst>
                                            <p:cond delay="0"/>
                                          </p:stCondLst>
                                        </p:cTn>
                                        <p:tgtEl>
                                          <p:spTgt spid="11"/>
                                        </p:tgtEl>
                                        <p:attrNameLst>
                                          <p:attrName>style.visibility</p:attrName>
                                        </p:attrNameLst>
                                      </p:cBhvr>
                                      <p:to>
                                        <p:strVal val="visible"/>
                                      </p:to>
                                    </p:set>
                                    <p:animEffect transition="in" filter="fade">
                                      <p:cBhvr>
                                        <p:cTn id="73" dur="200"/>
                                        <p:tgtEl>
                                          <p:spTgt spid="11"/>
                                        </p:tgtEl>
                                      </p:cBhvr>
                                    </p:animEffect>
                                  </p:childTnLst>
                                </p:cTn>
                              </p:par>
                            </p:childTnLst>
                          </p:cTn>
                        </p:par>
                        <p:par>
                          <p:cTn id="74" fill="hold">
                            <p:stCondLst>
                              <p:cond delay="600"/>
                            </p:stCondLst>
                            <p:childTnLst>
                              <p:par>
                                <p:cTn id="75" presetID="10" presetClass="entr" presetSubtype="0" fill="hold" grpId="0" nodeType="afterEffect">
                                  <p:stCondLst>
                                    <p:cond delay="0"/>
                                  </p:stCondLst>
                                  <p:childTnLst>
                                    <p:set>
                                      <p:cBhvr>
                                        <p:cTn id="76" dur="1" fill="hold">
                                          <p:stCondLst>
                                            <p:cond delay="0"/>
                                          </p:stCondLst>
                                        </p:cTn>
                                        <p:tgtEl>
                                          <p:spTgt spid="12"/>
                                        </p:tgtEl>
                                        <p:attrNameLst>
                                          <p:attrName>style.visibility</p:attrName>
                                        </p:attrNameLst>
                                      </p:cBhvr>
                                      <p:to>
                                        <p:strVal val="visible"/>
                                      </p:to>
                                    </p:set>
                                    <p:animEffect transition="in" filter="fade">
                                      <p:cBhvr>
                                        <p:cTn id="77" dur="200"/>
                                        <p:tgtEl>
                                          <p:spTgt spid="12"/>
                                        </p:tgtEl>
                                      </p:cBhvr>
                                    </p:animEffect>
                                  </p:childTnLst>
                                </p:cTn>
                              </p:par>
                            </p:childTnLst>
                          </p:cTn>
                        </p:par>
                        <p:par>
                          <p:cTn id="78" fill="hold">
                            <p:stCondLst>
                              <p:cond delay="800"/>
                            </p:stCondLst>
                            <p:childTnLst>
                              <p:par>
                                <p:cTn id="79" presetID="10" presetClass="entr" presetSubtype="0" fill="hold" grpId="0" nodeType="afterEffect">
                                  <p:stCondLst>
                                    <p:cond delay="0"/>
                                  </p:stCondLst>
                                  <p:childTnLst>
                                    <p:set>
                                      <p:cBhvr>
                                        <p:cTn id="80" dur="1" fill="hold">
                                          <p:stCondLst>
                                            <p:cond delay="0"/>
                                          </p:stCondLst>
                                        </p:cTn>
                                        <p:tgtEl>
                                          <p:spTgt spid="13"/>
                                        </p:tgtEl>
                                        <p:attrNameLst>
                                          <p:attrName>style.visibility</p:attrName>
                                        </p:attrNameLst>
                                      </p:cBhvr>
                                      <p:to>
                                        <p:strVal val="visible"/>
                                      </p:to>
                                    </p:set>
                                    <p:animEffect transition="in" filter="fade">
                                      <p:cBhvr>
                                        <p:cTn id="81" dur="200"/>
                                        <p:tgtEl>
                                          <p:spTgt spid="13"/>
                                        </p:tgtEl>
                                      </p:cBhvr>
                                    </p:animEffect>
                                  </p:childTnLst>
                                </p:cTn>
                              </p:par>
                            </p:childTnLst>
                          </p:cTn>
                        </p:par>
                        <p:par>
                          <p:cTn id="82" fill="hold">
                            <p:stCondLst>
                              <p:cond delay="1000"/>
                            </p:stCondLst>
                            <p:childTnLst>
                              <p:par>
                                <p:cTn id="83" presetID="10" presetClass="entr" presetSubtype="0" fill="hold" grpId="0" nodeType="afterEffect">
                                  <p:stCondLst>
                                    <p:cond delay="0"/>
                                  </p:stCondLst>
                                  <p:childTnLst>
                                    <p:set>
                                      <p:cBhvr>
                                        <p:cTn id="84" dur="1" fill="hold">
                                          <p:stCondLst>
                                            <p:cond delay="0"/>
                                          </p:stCondLst>
                                        </p:cTn>
                                        <p:tgtEl>
                                          <p:spTgt spid="14"/>
                                        </p:tgtEl>
                                        <p:attrNameLst>
                                          <p:attrName>style.visibility</p:attrName>
                                        </p:attrNameLst>
                                      </p:cBhvr>
                                      <p:to>
                                        <p:strVal val="visible"/>
                                      </p:to>
                                    </p:set>
                                    <p:animEffect transition="in" filter="fade">
                                      <p:cBhvr>
                                        <p:cTn id="85" dur="200"/>
                                        <p:tgtEl>
                                          <p:spTgt spid="14"/>
                                        </p:tgtEl>
                                      </p:cBhvr>
                                    </p:animEffect>
                                  </p:childTnLst>
                                </p:cTn>
                              </p:par>
                            </p:childTnLst>
                          </p:cTn>
                        </p:par>
                        <p:par>
                          <p:cTn id="86" fill="hold">
                            <p:stCondLst>
                              <p:cond delay="1200"/>
                            </p:stCondLst>
                            <p:childTnLst>
                              <p:par>
                                <p:cTn id="87" presetID="10" presetClass="entr" presetSubtype="0" fill="hold" grpId="0" nodeType="afterEffect">
                                  <p:stCondLst>
                                    <p:cond delay="0"/>
                                  </p:stCondLst>
                                  <p:childTnLst>
                                    <p:set>
                                      <p:cBhvr>
                                        <p:cTn id="88" dur="1" fill="hold">
                                          <p:stCondLst>
                                            <p:cond delay="0"/>
                                          </p:stCondLst>
                                        </p:cTn>
                                        <p:tgtEl>
                                          <p:spTgt spid="19"/>
                                        </p:tgtEl>
                                        <p:attrNameLst>
                                          <p:attrName>style.visibility</p:attrName>
                                        </p:attrNameLst>
                                      </p:cBhvr>
                                      <p:to>
                                        <p:strVal val="visible"/>
                                      </p:to>
                                    </p:set>
                                    <p:animEffect transition="in" filter="fade">
                                      <p:cBhvr>
                                        <p:cTn id="89" dur="200"/>
                                        <p:tgtEl>
                                          <p:spTgt spid="19"/>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grpId="0" nodeType="clickEffect">
                                  <p:stCondLst>
                                    <p:cond delay="0"/>
                                  </p:stCondLst>
                                  <p:childTnLst>
                                    <p:set>
                                      <p:cBhvr>
                                        <p:cTn id="93" dur="1" fill="hold">
                                          <p:stCondLst>
                                            <p:cond delay="0"/>
                                          </p:stCondLst>
                                        </p:cTn>
                                        <p:tgtEl>
                                          <p:spTgt spid="79"/>
                                        </p:tgtEl>
                                        <p:attrNameLst>
                                          <p:attrName>style.visibility</p:attrName>
                                        </p:attrNameLst>
                                      </p:cBhvr>
                                      <p:to>
                                        <p:strVal val="visible"/>
                                      </p:to>
                                    </p:set>
                                    <p:animEffect transition="in" filter="fade">
                                      <p:cBhvr>
                                        <p:cTn id="94" dur="200"/>
                                        <p:tgtEl>
                                          <p:spTgt spid="79"/>
                                        </p:tgtEl>
                                      </p:cBhvr>
                                    </p:animEffect>
                                  </p:childTnLst>
                                </p:cTn>
                              </p:par>
                            </p:childTnLst>
                          </p:cTn>
                        </p:par>
                        <p:par>
                          <p:cTn id="95" fill="hold">
                            <p:stCondLst>
                              <p:cond delay="200"/>
                            </p:stCondLst>
                            <p:childTnLst>
                              <p:par>
                                <p:cTn id="96" presetID="10" presetClass="entr" presetSubtype="0" fill="hold" nodeType="afterEffect">
                                  <p:stCondLst>
                                    <p:cond delay="0"/>
                                  </p:stCondLst>
                                  <p:childTnLst>
                                    <p:set>
                                      <p:cBhvr>
                                        <p:cTn id="97" dur="1" fill="hold">
                                          <p:stCondLst>
                                            <p:cond delay="0"/>
                                          </p:stCondLst>
                                        </p:cTn>
                                        <p:tgtEl>
                                          <p:spTgt spid="81"/>
                                        </p:tgtEl>
                                        <p:attrNameLst>
                                          <p:attrName>style.visibility</p:attrName>
                                        </p:attrNameLst>
                                      </p:cBhvr>
                                      <p:to>
                                        <p:strVal val="visible"/>
                                      </p:to>
                                    </p:set>
                                    <p:animEffect transition="in" filter="fade">
                                      <p:cBhvr>
                                        <p:cTn id="98" dur="200"/>
                                        <p:tgtEl>
                                          <p:spTgt spid="81"/>
                                        </p:tgtEl>
                                      </p:cBhvr>
                                    </p:animEffect>
                                  </p:childTnLst>
                                </p:cTn>
                              </p:par>
                            </p:childTnLst>
                          </p:cTn>
                        </p:par>
                        <p:par>
                          <p:cTn id="99" fill="hold">
                            <p:stCondLst>
                              <p:cond delay="400"/>
                            </p:stCondLst>
                            <p:childTnLst>
                              <p:par>
                                <p:cTn id="100" presetID="10" presetClass="entr" presetSubtype="0" fill="hold" grpId="0" nodeType="afterEffect">
                                  <p:stCondLst>
                                    <p:cond delay="0"/>
                                  </p:stCondLst>
                                  <p:childTnLst>
                                    <p:set>
                                      <p:cBhvr>
                                        <p:cTn id="101" dur="1" fill="hold">
                                          <p:stCondLst>
                                            <p:cond delay="0"/>
                                          </p:stCondLst>
                                        </p:cTn>
                                        <p:tgtEl>
                                          <p:spTgt spid="85"/>
                                        </p:tgtEl>
                                        <p:attrNameLst>
                                          <p:attrName>style.visibility</p:attrName>
                                        </p:attrNameLst>
                                      </p:cBhvr>
                                      <p:to>
                                        <p:strVal val="visible"/>
                                      </p:to>
                                    </p:set>
                                    <p:animEffect transition="in" filter="fade">
                                      <p:cBhvr>
                                        <p:cTn id="102" dur="200"/>
                                        <p:tgtEl>
                                          <p:spTgt spid="85"/>
                                        </p:tgtEl>
                                      </p:cBhvr>
                                    </p:animEffect>
                                  </p:childTnLst>
                                </p:cTn>
                              </p:par>
                            </p:childTnLst>
                          </p:cTn>
                        </p:par>
                        <p:par>
                          <p:cTn id="103" fill="hold">
                            <p:stCondLst>
                              <p:cond delay="600"/>
                            </p:stCondLst>
                            <p:childTnLst>
                              <p:par>
                                <p:cTn id="104" presetID="10" presetClass="entr" presetSubtype="0" fill="hold" grpId="0" nodeType="afterEffect">
                                  <p:stCondLst>
                                    <p:cond delay="0"/>
                                  </p:stCondLst>
                                  <p:childTnLst>
                                    <p:set>
                                      <p:cBhvr>
                                        <p:cTn id="105" dur="1" fill="hold">
                                          <p:stCondLst>
                                            <p:cond delay="0"/>
                                          </p:stCondLst>
                                        </p:cTn>
                                        <p:tgtEl>
                                          <p:spTgt spid="86"/>
                                        </p:tgtEl>
                                        <p:attrNameLst>
                                          <p:attrName>style.visibility</p:attrName>
                                        </p:attrNameLst>
                                      </p:cBhvr>
                                      <p:to>
                                        <p:strVal val="visible"/>
                                      </p:to>
                                    </p:set>
                                    <p:animEffect transition="in" filter="fade">
                                      <p:cBhvr>
                                        <p:cTn id="106" dur="200"/>
                                        <p:tgtEl>
                                          <p:spTgt spid="86"/>
                                        </p:tgtEl>
                                      </p:cBhvr>
                                    </p:animEffect>
                                  </p:childTnLst>
                                </p:cTn>
                              </p:par>
                            </p:childTnLst>
                          </p:cTn>
                        </p:par>
                        <p:par>
                          <p:cTn id="107" fill="hold">
                            <p:stCondLst>
                              <p:cond delay="800"/>
                            </p:stCondLst>
                            <p:childTnLst>
                              <p:par>
                                <p:cTn id="108" presetID="10" presetClass="entr" presetSubtype="0" fill="hold" grpId="0" nodeType="afterEffect">
                                  <p:stCondLst>
                                    <p:cond delay="0"/>
                                  </p:stCondLst>
                                  <p:childTnLst>
                                    <p:set>
                                      <p:cBhvr>
                                        <p:cTn id="109" dur="1" fill="hold">
                                          <p:stCondLst>
                                            <p:cond delay="0"/>
                                          </p:stCondLst>
                                        </p:cTn>
                                        <p:tgtEl>
                                          <p:spTgt spid="87"/>
                                        </p:tgtEl>
                                        <p:attrNameLst>
                                          <p:attrName>style.visibility</p:attrName>
                                        </p:attrNameLst>
                                      </p:cBhvr>
                                      <p:to>
                                        <p:strVal val="visible"/>
                                      </p:to>
                                    </p:set>
                                    <p:animEffect transition="in" filter="fade">
                                      <p:cBhvr>
                                        <p:cTn id="110" dur="200"/>
                                        <p:tgtEl>
                                          <p:spTgt spid="87"/>
                                        </p:tgtEl>
                                      </p:cBhvr>
                                    </p:animEffect>
                                  </p:childTnLst>
                                </p:cTn>
                              </p:par>
                            </p:childTnLst>
                          </p:cTn>
                        </p:par>
                        <p:par>
                          <p:cTn id="111" fill="hold">
                            <p:stCondLst>
                              <p:cond delay="1000"/>
                            </p:stCondLst>
                            <p:childTnLst>
                              <p:par>
                                <p:cTn id="112" presetID="10" presetClass="entr" presetSubtype="0" fill="hold" grpId="0" nodeType="afterEffect">
                                  <p:stCondLst>
                                    <p:cond delay="0"/>
                                  </p:stCondLst>
                                  <p:childTnLst>
                                    <p:set>
                                      <p:cBhvr>
                                        <p:cTn id="113" dur="1" fill="hold">
                                          <p:stCondLst>
                                            <p:cond delay="0"/>
                                          </p:stCondLst>
                                        </p:cTn>
                                        <p:tgtEl>
                                          <p:spTgt spid="88"/>
                                        </p:tgtEl>
                                        <p:attrNameLst>
                                          <p:attrName>style.visibility</p:attrName>
                                        </p:attrNameLst>
                                      </p:cBhvr>
                                      <p:to>
                                        <p:strVal val="visible"/>
                                      </p:to>
                                    </p:set>
                                    <p:animEffect transition="in" filter="fade">
                                      <p:cBhvr>
                                        <p:cTn id="114" dur="200"/>
                                        <p:tgtEl>
                                          <p:spTgt spid="88"/>
                                        </p:tgtEl>
                                      </p:cBhvr>
                                    </p:animEffect>
                                  </p:childTnLst>
                                </p:cTn>
                              </p:par>
                            </p:childTnLst>
                          </p:cTn>
                        </p:par>
                        <p:par>
                          <p:cTn id="115" fill="hold">
                            <p:stCondLst>
                              <p:cond delay="1200"/>
                            </p:stCondLst>
                            <p:childTnLst>
                              <p:par>
                                <p:cTn id="116" presetID="10" presetClass="entr" presetSubtype="0" fill="hold" grpId="0" nodeType="afterEffect">
                                  <p:stCondLst>
                                    <p:cond delay="0"/>
                                  </p:stCondLst>
                                  <p:childTnLst>
                                    <p:set>
                                      <p:cBhvr>
                                        <p:cTn id="117" dur="1" fill="hold">
                                          <p:stCondLst>
                                            <p:cond delay="0"/>
                                          </p:stCondLst>
                                        </p:cTn>
                                        <p:tgtEl>
                                          <p:spTgt spid="93"/>
                                        </p:tgtEl>
                                        <p:attrNameLst>
                                          <p:attrName>style.visibility</p:attrName>
                                        </p:attrNameLst>
                                      </p:cBhvr>
                                      <p:to>
                                        <p:strVal val="visible"/>
                                      </p:to>
                                    </p:set>
                                    <p:animEffect transition="in" filter="fade">
                                      <p:cBhvr>
                                        <p:cTn id="118" dur="2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62" grpId="0" animBg="1"/>
      <p:bldP spid="48" grpId="0" animBg="1"/>
      <p:bldP spid="49" grpId="0" animBg="1"/>
      <p:bldP spid="50" grpId="0" animBg="1"/>
      <p:bldP spid="55" grpId="0" animBg="1"/>
      <p:bldP spid="47" grpId="0" animBg="1"/>
      <p:bldP spid="69" grpId="0" animBg="1"/>
      <p:bldP spid="70" grpId="0" animBg="1"/>
      <p:bldP spid="71" grpId="0" animBg="1"/>
      <p:bldP spid="76" grpId="0" animBg="1"/>
      <p:bldP spid="68" grpId="0" animBg="1"/>
      <p:bldP spid="22" grpId="0" animBg="1"/>
      <p:bldP spid="79" grpId="0" animBg="1"/>
      <p:bldP spid="12" grpId="0" animBg="1"/>
      <p:bldP spid="13" grpId="0" animBg="1"/>
      <p:bldP spid="14" grpId="0" animBg="1"/>
      <p:bldP spid="19" grpId="0" animBg="1"/>
      <p:bldP spid="11" grpId="0" animBg="1"/>
      <p:bldP spid="86" grpId="0" animBg="1"/>
      <p:bldP spid="87" grpId="0" animBg="1"/>
      <p:bldP spid="88" grpId="0" animBg="1"/>
      <p:bldP spid="93" grpId="0" animBg="1"/>
      <p:bldP spid="8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501648" y="5343340"/>
            <a:ext cx="11188702" cy="1347278"/>
            <a:chOff x="501648" y="5343340"/>
            <a:chExt cx="11188702" cy="1347278"/>
          </a:xfrm>
        </p:grpSpPr>
        <p:cxnSp>
          <p:nvCxnSpPr>
            <p:cNvPr id="3" name="Straight Connector 2"/>
            <p:cNvCxnSpPr>
              <a:stCxn id="55" idx="1"/>
              <a:endCxn id="58" idx="3"/>
            </p:cNvCxnSpPr>
            <p:nvPr/>
          </p:nvCxnSpPr>
          <p:spPr>
            <a:xfrm>
              <a:off x="501648" y="6016979"/>
              <a:ext cx="11188702"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a:stCxn id="61" idx="2"/>
              <a:endCxn id="61" idx="0"/>
            </p:cNvCxnSpPr>
            <p:nvPr/>
          </p:nvCxnSpPr>
          <p:spPr>
            <a:xfrm flipV="1">
              <a:off x="5154003" y="5343340"/>
              <a:ext cx="0" cy="134727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a:stCxn id="46" idx="2"/>
              <a:endCxn id="46" idx="0"/>
            </p:cNvCxnSpPr>
            <p:nvPr/>
          </p:nvCxnSpPr>
          <p:spPr>
            <a:xfrm flipV="1">
              <a:off x="7037997" y="5343340"/>
              <a:ext cx="0" cy="134727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a:stCxn id="52" idx="2"/>
              <a:endCxn id="52" idx="0"/>
            </p:cNvCxnSpPr>
            <p:nvPr/>
          </p:nvCxnSpPr>
          <p:spPr>
            <a:xfrm flipV="1">
              <a:off x="8921991" y="5343340"/>
              <a:ext cx="0" cy="134727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stCxn id="58" idx="2"/>
              <a:endCxn id="58" idx="0"/>
            </p:cNvCxnSpPr>
            <p:nvPr/>
          </p:nvCxnSpPr>
          <p:spPr>
            <a:xfrm flipV="1">
              <a:off x="10805983" y="5343340"/>
              <a:ext cx="0" cy="134727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stCxn id="49" idx="2"/>
              <a:endCxn id="49" idx="0"/>
            </p:cNvCxnSpPr>
            <p:nvPr/>
          </p:nvCxnSpPr>
          <p:spPr>
            <a:xfrm flipV="1">
              <a:off x="3270009" y="5343340"/>
              <a:ext cx="0" cy="134727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a:stCxn id="55" idx="2"/>
              <a:endCxn id="55" idx="0"/>
            </p:cNvCxnSpPr>
            <p:nvPr/>
          </p:nvCxnSpPr>
          <p:spPr>
            <a:xfrm flipV="1">
              <a:off x="1386015" y="5343340"/>
              <a:ext cx="0" cy="134727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pic>
        <p:nvPicPr>
          <p:cNvPr id="117" name="parrot">
            <a:hlinkClick r:id="" action="ppaction://media"/>
            <a:extLst>
              <a:ext uri="{FF2B5EF4-FFF2-40B4-BE49-F238E27FC236}">
                <a16:creationId xmlns="" xmlns:a16="http://schemas.microsoft.com/office/drawing/2014/main" id="{06B1428C-2C84-46E7-98AE-4FCFB027416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1650" y="202400"/>
            <a:ext cx="11188700" cy="5026174"/>
          </a:xfrm>
          <a:prstGeom prst="rect">
            <a:avLst/>
          </a:prstGeom>
        </p:spPr>
      </p:pic>
      <p:pic>
        <p:nvPicPr>
          <p:cNvPr id="22" name="Picture 21">
            <a:extLst>
              <a:ext uri="{FF2B5EF4-FFF2-40B4-BE49-F238E27FC236}">
                <a16:creationId xmlns="" xmlns:a16="http://schemas.microsoft.com/office/drawing/2014/main" id="{3910E394-45D2-4ABE-97B2-D73B36E7E5FC}"/>
              </a:ext>
            </a:extLst>
          </p:cNvPr>
          <p:cNvPicPr>
            <a:picLocks noChangeAspect="1"/>
          </p:cNvPicPr>
          <p:nvPr/>
        </p:nvPicPr>
        <p:blipFill>
          <a:blip r:embed="rId6"/>
          <a:stretch>
            <a:fillRect/>
          </a:stretch>
        </p:blipFill>
        <p:spPr>
          <a:xfrm>
            <a:off x="7551494" y="1259403"/>
            <a:ext cx="3965316" cy="3020455"/>
          </a:xfrm>
          <a:prstGeom prst="rect">
            <a:avLst/>
          </a:prstGeom>
          <a:solidFill>
            <a:srgbClr val="9D2811"/>
          </a:solidFill>
          <a:ln>
            <a:noFill/>
          </a:ln>
        </p:spPr>
      </p:pic>
      <p:pic>
        <p:nvPicPr>
          <p:cNvPr id="23" name="Picture 22">
            <a:extLst>
              <a:ext uri="{FF2B5EF4-FFF2-40B4-BE49-F238E27FC236}">
                <a16:creationId xmlns="" xmlns:a16="http://schemas.microsoft.com/office/drawing/2014/main" id="{9676D04C-1429-4C33-95F0-26420942CF31}"/>
              </a:ext>
            </a:extLst>
          </p:cNvPr>
          <p:cNvPicPr>
            <a:picLocks noChangeAspect="1"/>
          </p:cNvPicPr>
          <p:nvPr/>
        </p:nvPicPr>
        <p:blipFill>
          <a:blip r:embed="rId7"/>
          <a:stretch>
            <a:fillRect/>
          </a:stretch>
        </p:blipFill>
        <p:spPr>
          <a:xfrm>
            <a:off x="7540760" y="1262791"/>
            <a:ext cx="3976050" cy="3028632"/>
          </a:xfrm>
          <a:prstGeom prst="rect">
            <a:avLst/>
          </a:prstGeom>
          <a:solidFill>
            <a:srgbClr val="6C22CF"/>
          </a:solidFill>
        </p:spPr>
      </p:pic>
      <p:pic>
        <p:nvPicPr>
          <p:cNvPr id="24" name="Picture 23">
            <a:extLst>
              <a:ext uri="{FF2B5EF4-FFF2-40B4-BE49-F238E27FC236}">
                <a16:creationId xmlns="" xmlns:a16="http://schemas.microsoft.com/office/drawing/2014/main" id="{A19B21C6-3A91-448C-BC9D-894D148E8F90}"/>
              </a:ext>
            </a:extLst>
          </p:cNvPr>
          <p:cNvPicPr>
            <a:picLocks noChangeAspect="1"/>
          </p:cNvPicPr>
          <p:nvPr/>
        </p:nvPicPr>
        <p:blipFill>
          <a:blip r:embed="rId8"/>
          <a:stretch>
            <a:fillRect/>
          </a:stretch>
        </p:blipFill>
        <p:spPr>
          <a:xfrm>
            <a:off x="7535392" y="1259402"/>
            <a:ext cx="3965317" cy="3020456"/>
          </a:xfrm>
          <a:prstGeom prst="rect">
            <a:avLst/>
          </a:prstGeom>
        </p:spPr>
      </p:pic>
      <p:pic>
        <p:nvPicPr>
          <p:cNvPr id="25" name="Picture 24">
            <a:extLst>
              <a:ext uri="{FF2B5EF4-FFF2-40B4-BE49-F238E27FC236}">
                <a16:creationId xmlns="" xmlns:a16="http://schemas.microsoft.com/office/drawing/2014/main" id="{786C2B8D-3316-4939-82A3-625CA4EE4760}"/>
              </a:ext>
            </a:extLst>
          </p:cNvPr>
          <p:cNvPicPr>
            <a:picLocks noChangeAspect="1"/>
          </p:cNvPicPr>
          <p:nvPr/>
        </p:nvPicPr>
        <p:blipFill>
          <a:blip r:embed="rId9"/>
          <a:stretch>
            <a:fillRect/>
          </a:stretch>
        </p:blipFill>
        <p:spPr>
          <a:xfrm>
            <a:off x="7551494" y="1259400"/>
            <a:ext cx="3965318" cy="3020457"/>
          </a:xfrm>
          <a:prstGeom prst="rect">
            <a:avLst/>
          </a:prstGeom>
          <a:solidFill>
            <a:srgbClr val="345D28"/>
          </a:solidFill>
        </p:spPr>
      </p:pic>
      <p:pic>
        <p:nvPicPr>
          <p:cNvPr id="26" name="Picture 25">
            <a:extLst>
              <a:ext uri="{FF2B5EF4-FFF2-40B4-BE49-F238E27FC236}">
                <a16:creationId xmlns="" xmlns:a16="http://schemas.microsoft.com/office/drawing/2014/main" id="{0C8899AE-05C5-4223-BF7F-9F0FC3F8B87F}"/>
              </a:ext>
            </a:extLst>
          </p:cNvPr>
          <p:cNvPicPr>
            <a:picLocks noChangeAspect="1"/>
          </p:cNvPicPr>
          <p:nvPr/>
        </p:nvPicPr>
        <p:blipFill>
          <a:blip r:embed="rId10"/>
          <a:stretch>
            <a:fillRect/>
          </a:stretch>
        </p:blipFill>
        <p:spPr>
          <a:xfrm>
            <a:off x="7551493" y="1259397"/>
            <a:ext cx="3965321" cy="3020459"/>
          </a:xfrm>
          <a:prstGeom prst="rect">
            <a:avLst/>
          </a:prstGeom>
        </p:spPr>
      </p:pic>
      <p:grpSp>
        <p:nvGrpSpPr>
          <p:cNvPr id="119" name="Group 118">
            <a:extLst>
              <a:ext uri="{FF2B5EF4-FFF2-40B4-BE49-F238E27FC236}">
                <a16:creationId xmlns="" xmlns:a16="http://schemas.microsoft.com/office/drawing/2014/main" id="{55D26D4D-F841-448D-B68C-CD031DF0CC7C}"/>
              </a:ext>
            </a:extLst>
          </p:cNvPr>
          <p:cNvGrpSpPr/>
          <p:nvPr/>
        </p:nvGrpSpPr>
        <p:grpSpPr>
          <a:xfrm>
            <a:off x="2363105" y="5343340"/>
            <a:ext cx="1791271" cy="1347278"/>
            <a:chOff x="2017401" y="5204440"/>
            <a:chExt cx="2018792" cy="1518404"/>
          </a:xfrm>
        </p:grpSpPr>
        <p:pic>
          <p:nvPicPr>
            <p:cNvPr id="49" name="Picture 48">
              <a:extLst>
                <a:ext uri="{FF2B5EF4-FFF2-40B4-BE49-F238E27FC236}">
                  <a16:creationId xmlns="" xmlns:a16="http://schemas.microsoft.com/office/drawing/2014/main" id="{3910E394-45D2-4ABE-97B2-D73B36E7E5FC}"/>
                </a:ext>
              </a:extLst>
            </p:cNvPr>
            <p:cNvPicPr>
              <a:picLocks noChangeAspect="1"/>
            </p:cNvPicPr>
            <p:nvPr/>
          </p:nvPicPr>
          <p:blipFill>
            <a:blip r:embed="rId6"/>
            <a:stretch>
              <a:fillRect/>
            </a:stretch>
          </p:blipFill>
          <p:spPr>
            <a:xfrm>
              <a:off x="2042801" y="5204440"/>
              <a:ext cx="1993392" cy="1518404"/>
            </a:xfrm>
            <a:prstGeom prst="rect">
              <a:avLst/>
            </a:prstGeom>
            <a:solidFill>
              <a:srgbClr val="9D2811"/>
            </a:solidFill>
            <a:ln>
              <a:noFill/>
            </a:ln>
          </p:spPr>
        </p:pic>
        <p:sp>
          <p:nvSpPr>
            <p:cNvPr id="50" name="Rectangle 49">
              <a:extLst>
                <a:ext uri="{FF2B5EF4-FFF2-40B4-BE49-F238E27FC236}">
                  <a16:creationId xmlns="" xmlns:a16="http://schemas.microsoft.com/office/drawing/2014/main" id="{6D3808EC-5094-47D8-AFCA-73899F62848F}"/>
                </a:ext>
              </a:extLst>
            </p:cNvPr>
            <p:cNvSpPr/>
            <p:nvPr/>
          </p:nvSpPr>
          <p:spPr>
            <a:xfrm>
              <a:off x="2017401" y="6381040"/>
              <a:ext cx="402386" cy="341804"/>
            </a:xfrm>
            <a:prstGeom prst="rect">
              <a:avLst/>
            </a:prstGeom>
            <a:solidFill>
              <a:srgbClr val="5D5033"/>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grpSp>
      <p:grpSp>
        <p:nvGrpSpPr>
          <p:cNvPr id="118" name="Group 117">
            <a:extLst>
              <a:ext uri="{FF2B5EF4-FFF2-40B4-BE49-F238E27FC236}">
                <a16:creationId xmlns="" xmlns:a16="http://schemas.microsoft.com/office/drawing/2014/main" id="{2F3C3E55-87C6-4B8F-9435-B8AEDB14B251}"/>
              </a:ext>
            </a:extLst>
          </p:cNvPr>
          <p:cNvGrpSpPr/>
          <p:nvPr/>
        </p:nvGrpSpPr>
        <p:grpSpPr>
          <a:xfrm>
            <a:off x="479111" y="5343340"/>
            <a:ext cx="1791271" cy="1347278"/>
            <a:chOff x="-25400" y="5204440"/>
            <a:chExt cx="2018792" cy="1518404"/>
          </a:xfrm>
        </p:grpSpPr>
        <p:pic>
          <p:nvPicPr>
            <p:cNvPr id="55" name="Picture 54">
              <a:extLst>
                <a:ext uri="{FF2B5EF4-FFF2-40B4-BE49-F238E27FC236}">
                  <a16:creationId xmlns="" xmlns:a16="http://schemas.microsoft.com/office/drawing/2014/main" id="{92972C8F-0CC6-452B-AE70-6F2D8E01DEB4}"/>
                </a:ext>
              </a:extLst>
            </p:cNvPr>
            <p:cNvPicPr>
              <a:picLocks noChangeAspect="1"/>
            </p:cNvPicPr>
            <p:nvPr/>
          </p:nvPicPr>
          <p:blipFill>
            <a:blip r:embed="rId11"/>
            <a:stretch>
              <a:fillRect/>
            </a:stretch>
          </p:blipFill>
          <p:spPr>
            <a:xfrm>
              <a:off x="0" y="5204440"/>
              <a:ext cx="1993392" cy="1518404"/>
            </a:xfrm>
            <a:prstGeom prst="rect">
              <a:avLst/>
            </a:prstGeom>
            <a:solidFill>
              <a:srgbClr val="2F586E"/>
            </a:solidFill>
          </p:spPr>
        </p:pic>
        <p:sp>
          <p:nvSpPr>
            <p:cNvPr id="56" name="Rectangle 55">
              <a:extLst>
                <a:ext uri="{FF2B5EF4-FFF2-40B4-BE49-F238E27FC236}">
                  <a16:creationId xmlns="" xmlns:a16="http://schemas.microsoft.com/office/drawing/2014/main" id="{2C45392D-2A49-41ED-AD10-7EA05D8391EC}"/>
                </a:ext>
              </a:extLst>
            </p:cNvPr>
            <p:cNvSpPr/>
            <p:nvPr/>
          </p:nvSpPr>
          <p:spPr>
            <a:xfrm>
              <a:off x="-25400" y="6381040"/>
              <a:ext cx="402386" cy="341804"/>
            </a:xfrm>
            <a:prstGeom prst="rect">
              <a:avLst/>
            </a:prstGeom>
            <a:solidFill>
              <a:srgbClr val="6B4520"/>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grpSp>
      <p:grpSp>
        <p:nvGrpSpPr>
          <p:cNvPr id="120" name="Group 119">
            <a:extLst>
              <a:ext uri="{FF2B5EF4-FFF2-40B4-BE49-F238E27FC236}">
                <a16:creationId xmlns="" xmlns:a16="http://schemas.microsoft.com/office/drawing/2014/main" id="{F27F04A9-17D6-40DA-9979-994CFE6F1F3F}"/>
              </a:ext>
            </a:extLst>
          </p:cNvPr>
          <p:cNvGrpSpPr/>
          <p:nvPr/>
        </p:nvGrpSpPr>
        <p:grpSpPr>
          <a:xfrm>
            <a:off x="4247099" y="5343340"/>
            <a:ext cx="1791271" cy="1347278"/>
            <a:chOff x="4060202" y="5204440"/>
            <a:chExt cx="2018792" cy="1518404"/>
          </a:xfrm>
        </p:grpSpPr>
        <p:pic>
          <p:nvPicPr>
            <p:cNvPr id="61" name="Picture 60">
              <a:extLst>
                <a:ext uri="{FF2B5EF4-FFF2-40B4-BE49-F238E27FC236}">
                  <a16:creationId xmlns="" xmlns:a16="http://schemas.microsoft.com/office/drawing/2014/main" id="{9676D04C-1429-4C33-95F0-26420942CF31}"/>
                </a:ext>
              </a:extLst>
            </p:cNvPr>
            <p:cNvPicPr>
              <a:picLocks noChangeAspect="1"/>
            </p:cNvPicPr>
            <p:nvPr/>
          </p:nvPicPr>
          <p:blipFill>
            <a:blip r:embed="rId7"/>
            <a:stretch>
              <a:fillRect/>
            </a:stretch>
          </p:blipFill>
          <p:spPr>
            <a:xfrm>
              <a:off x="4085602" y="5204440"/>
              <a:ext cx="1993392" cy="1518404"/>
            </a:xfrm>
            <a:prstGeom prst="rect">
              <a:avLst/>
            </a:prstGeom>
            <a:solidFill>
              <a:srgbClr val="6C22CF"/>
            </a:solidFill>
          </p:spPr>
        </p:pic>
        <p:sp>
          <p:nvSpPr>
            <p:cNvPr id="62" name="Rectangle 61">
              <a:extLst>
                <a:ext uri="{FF2B5EF4-FFF2-40B4-BE49-F238E27FC236}">
                  <a16:creationId xmlns="" xmlns:a16="http://schemas.microsoft.com/office/drawing/2014/main" id="{4D4A5561-D44C-4D87-99EA-12FC44E1EF68}"/>
                </a:ext>
              </a:extLst>
            </p:cNvPr>
            <p:cNvSpPr/>
            <p:nvPr/>
          </p:nvSpPr>
          <p:spPr>
            <a:xfrm>
              <a:off x="4060202" y="6381040"/>
              <a:ext cx="402386" cy="341804"/>
            </a:xfrm>
            <a:prstGeom prst="rect">
              <a:avLst/>
            </a:prstGeom>
            <a:solidFill>
              <a:srgbClr val="75364F"/>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grpSp>
      <p:grpSp>
        <p:nvGrpSpPr>
          <p:cNvPr id="121" name="Group 120">
            <a:extLst>
              <a:ext uri="{FF2B5EF4-FFF2-40B4-BE49-F238E27FC236}">
                <a16:creationId xmlns="" xmlns:a16="http://schemas.microsoft.com/office/drawing/2014/main" id="{60DE7D0A-EC64-4AB5-8907-AF569272A1EA}"/>
              </a:ext>
            </a:extLst>
          </p:cNvPr>
          <p:cNvGrpSpPr/>
          <p:nvPr/>
        </p:nvGrpSpPr>
        <p:grpSpPr>
          <a:xfrm>
            <a:off x="6131093" y="5343340"/>
            <a:ext cx="1791271" cy="1347278"/>
            <a:chOff x="6103003" y="5204440"/>
            <a:chExt cx="2018792" cy="1518404"/>
          </a:xfrm>
        </p:grpSpPr>
        <p:pic>
          <p:nvPicPr>
            <p:cNvPr id="46" name="Picture 45">
              <a:extLst>
                <a:ext uri="{FF2B5EF4-FFF2-40B4-BE49-F238E27FC236}">
                  <a16:creationId xmlns="" xmlns:a16="http://schemas.microsoft.com/office/drawing/2014/main" id="{A19B21C6-3A91-448C-BC9D-894D148E8F90}"/>
                </a:ext>
              </a:extLst>
            </p:cNvPr>
            <p:cNvPicPr>
              <a:picLocks noChangeAspect="1"/>
            </p:cNvPicPr>
            <p:nvPr/>
          </p:nvPicPr>
          <p:blipFill>
            <a:blip r:embed="rId8"/>
            <a:stretch>
              <a:fillRect/>
            </a:stretch>
          </p:blipFill>
          <p:spPr>
            <a:xfrm>
              <a:off x="6128403" y="5204440"/>
              <a:ext cx="1993392" cy="1518404"/>
            </a:xfrm>
            <a:prstGeom prst="rect">
              <a:avLst/>
            </a:prstGeom>
          </p:spPr>
        </p:pic>
        <p:sp>
          <p:nvSpPr>
            <p:cNvPr id="47" name="Rectangle 46">
              <a:extLst>
                <a:ext uri="{FF2B5EF4-FFF2-40B4-BE49-F238E27FC236}">
                  <a16:creationId xmlns="" xmlns:a16="http://schemas.microsoft.com/office/drawing/2014/main" id="{5CD76C8F-4803-4053-A131-D071979D9394}"/>
                </a:ext>
              </a:extLst>
            </p:cNvPr>
            <p:cNvSpPr/>
            <p:nvPr/>
          </p:nvSpPr>
          <p:spPr>
            <a:xfrm>
              <a:off x="6103003" y="6381040"/>
              <a:ext cx="402386" cy="341804"/>
            </a:xfrm>
            <a:prstGeom prst="rect">
              <a:avLst/>
            </a:prstGeom>
            <a:solidFill>
              <a:srgbClr val="3D5461"/>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grpSp>
      <p:grpSp>
        <p:nvGrpSpPr>
          <p:cNvPr id="122" name="Group 121">
            <a:extLst>
              <a:ext uri="{FF2B5EF4-FFF2-40B4-BE49-F238E27FC236}">
                <a16:creationId xmlns="" xmlns:a16="http://schemas.microsoft.com/office/drawing/2014/main" id="{F295F383-5FBF-419D-80BC-04E05ABB8C3D}"/>
              </a:ext>
            </a:extLst>
          </p:cNvPr>
          <p:cNvGrpSpPr/>
          <p:nvPr/>
        </p:nvGrpSpPr>
        <p:grpSpPr>
          <a:xfrm>
            <a:off x="8015087" y="5343340"/>
            <a:ext cx="1791271" cy="1347278"/>
            <a:chOff x="8145804" y="5204440"/>
            <a:chExt cx="2018792" cy="1518404"/>
          </a:xfrm>
        </p:grpSpPr>
        <p:pic>
          <p:nvPicPr>
            <p:cNvPr id="52" name="Picture 51">
              <a:extLst>
                <a:ext uri="{FF2B5EF4-FFF2-40B4-BE49-F238E27FC236}">
                  <a16:creationId xmlns="" xmlns:a16="http://schemas.microsoft.com/office/drawing/2014/main" id="{786C2B8D-3316-4939-82A3-625CA4EE4760}"/>
                </a:ext>
              </a:extLst>
            </p:cNvPr>
            <p:cNvPicPr>
              <a:picLocks noChangeAspect="1"/>
            </p:cNvPicPr>
            <p:nvPr/>
          </p:nvPicPr>
          <p:blipFill>
            <a:blip r:embed="rId9"/>
            <a:stretch>
              <a:fillRect/>
            </a:stretch>
          </p:blipFill>
          <p:spPr>
            <a:xfrm>
              <a:off x="8171204" y="5204440"/>
              <a:ext cx="1993392" cy="1518404"/>
            </a:xfrm>
            <a:prstGeom prst="rect">
              <a:avLst/>
            </a:prstGeom>
            <a:solidFill>
              <a:srgbClr val="345D28"/>
            </a:solidFill>
          </p:spPr>
        </p:pic>
        <p:sp>
          <p:nvSpPr>
            <p:cNvPr id="53" name="Rectangle 52">
              <a:extLst>
                <a:ext uri="{FF2B5EF4-FFF2-40B4-BE49-F238E27FC236}">
                  <a16:creationId xmlns="" xmlns:a16="http://schemas.microsoft.com/office/drawing/2014/main" id="{AD7C65E5-0588-4B0D-848C-7E985C2C8766}"/>
                </a:ext>
              </a:extLst>
            </p:cNvPr>
            <p:cNvSpPr/>
            <p:nvPr/>
          </p:nvSpPr>
          <p:spPr>
            <a:xfrm>
              <a:off x="8145804" y="6381040"/>
              <a:ext cx="402386" cy="341804"/>
            </a:xfrm>
            <a:prstGeom prst="rect">
              <a:avLst/>
            </a:prstGeom>
            <a:solidFill>
              <a:srgbClr val="773F08"/>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grpSp>
      <p:grpSp>
        <p:nvGrpSpPr>
          <p:cNvPr id="123" name="Group 122">
            <a:extLst>
              <a:ext uri="{FF2B5EF4-FFF2-40B4-BE49-F238E27FC236}">
                <a16:creationId xmlns="" xmlns:a16="http://schemas.microsoft.com/office/drawing/2014/main" id="{B8F82E19-E70F-423F-93D3-E1C4040D9485}"/>
              </a:ext>
            </a:extLst>
          </p:cNvPr>
          <p:cNvGrpSpPr/>
          <p:nvPr/>
        </p:nvGrpSpPr>
        <p:grpSpPr>
          <a:xfrm>
            <a:off x="9899079" y="5343340"/>
            <a:ext cx="1791271" cy="1347278"/>
            <a:chOff x="10188607" y="5204440"/>
            <a:chExt cx="2018792" cy="1518404"/>
          </a:xfrm>
        </p:grpSpPr>
        <p:pic>
          <p:nvPicPr>
            <p:cNvPr id="58" name="Picture 57">
              <a:extLst>
                <a:ext uri="{FF2B5EF4-FFF2-40B4-BE49-F238E27FC236}">
                  <a16:creationId xmlns="" xmlns:a16="http://schemas.microsoft.com/office/drawing/2014/main" id="{0C8899AE-05C5-4223-BF7F-9F0FC3F8B87F}"/>
                </a:ext>
              </a:extLst>
            </p:cNvPr>
            <p:cNvPicPr>
              <a:picLocks noChangeAspect="1"/>
            </p:cNvPicPr>
            <p:nvPr/>
          </p:nvPicPr>
          <p:blipFill>
            <a:blip r:embed="rId10"/>
            <a:stretch>
              <a:fillRect/>
            </a:stretch>
          </p:blipFill>
          <p:spPr>
            <a:xfrm>
              <a:off x="10214007" y="5204440"/>
              <a:ext cx="1993392" cy="1518404"/>
            </a:xfrm>
            <a:prstGeom prst="rect">
              <a:avLst/>
            </a:prstGeom>
          </p:spPr>
        </p:pic>
        <p:sp>
          <p:nvSpPr>
            <p:cNvPr id="59" name="Rectangle 58">
              <a:extLst>
                <a:ext uri="{FF2B5EF4-FFF2-40B4-BE49-F238E27FC236}">
                  <a16:creationId xmlns="" xmlns:a16="http://schemas.microsoft.com/office/drawing/2014/main" id="{72C57399-924F-46CF-8F27-1E5316F84160}"/>
                </a:ext>
              </a:extLst>
            </p:cNvPr>
            <p:cNvSpPr/>
            <p:nvPr/>
          </p:nvSpPr>
          <p:spPr>
            <a:xfrm>
              <a:off x="10188607" y="6381040"/>
              <a:ext cx="402386" cy="341804"/>
            </a:xfrm>
            <a:prstGeom prst="rect">
              <a:avLst/>
            </a:prstGeom>
            <a:solidFill>
              <a:srgbClr val="8F1322"/>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grpSp>
      <p:pic>
        <p:nvPicPr>
          <p:cNvPr id="21" name="Picture 20">
            <a:extLst>
              <a:ext uri="{FF2B5EF4-FFF2-40B4-BE49-F238E27FC236}">
                <a16:creationId xmlns="" xmlns:a16="http://schemas.microsoft.com/office/drawing/2014/main" id="{92972C8F-0CC6-452B-AE70-6F2D8E01DEB4}"/>
              </a:ext>
            </a:extLst>
          </p:cNvPr>
          <p:cNvPicPr>
            <a:picLocks noChangeAspect="1"/>
          </p:cNvPicPr>
          <p:nvPr/>
        </p:nvPicPr>
        <p:blipFill>
          <a:blip r:embed="rId11"/>
          <a:stretch>
            <a:fillRect/>
          </a:stretch>
        </p:blipFill>
        <p:spPr>
          <a:xfrm>
            <a:off x="7551494" y="1259404"/>
            <a:ext cx="3965316" cy="3020455"/>
          </a:xfrm>
          <a:prstGeom prst="rect">
            <a:avLst/>
          </a:prstGeom>
          <a:solidFill>
            <a:srgbClr val="2F586E"/>
          </a:solidFill>
        </p:spPr>
      </p:pic>
      <p:grpSp>
        <p:nvGrpSpPr>
          <p:cNvPr id="32" name="Group 31"/>
          <p:cNvGrpSpPr/>
          <p:nvPr/>
        </p:nvGrpSpPr>
        <p:grpSpPr>
          <a:xfrm>
            <a:off x="633413" y="2785129"/>
            <a:ext cx="3700843" cy="1118261"/>
            <a:chOff x="633413" y="2785129"/>
            <a:chExt cx="3700843" cy="1118261"/>
          </a:xfrm>
        </p:grpSpPr>
        <p:sp>
          <p:nvSpPr>
            <p:cNvPr id="19" name="Rectangle 18"/>
            <p:cNvSpPr/>
            <p:nvPr/>
          </p:nvSpPr>
          <p:spPr>
            <a:xfrm>
              <a:off x="633413" y="3573534"/>
              <a:ext cx="2490787" cy="329856"/>
            </a:xfrm>
            <a:prstGeom prst="rect">
              <a:avLst/>
            </a:prstGeom>
            <a:noFill/>
            <a:ln w="571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p:cNvGrpSpPr/>
            <p:nvPr/>
          </p:nvGrpSpPr>
          <p:grpSpPr>
            <a:xfrm>
              <a:off x="2385642" y="2785129"/>
              <a:ext cx="1948614" cy="717023"/>
              <a:chOff x="2385642" y="2785129"/>
              <a:chExt cx="1948614" cy="717023"/>
            </a:xfrm>
          </p:grpSpPr>
          <p:sp>
            <p:nvSpPr>
              <p:cNvPr id="67" name="Rectangle 66">
                <a:extLst>
                  <a:ext uri="{FF2B5EF4-FFF2-40B4-BE49-F238E27FC236}">
                    <a16:creationId xmlns="" xmlns:a16="http://schemas.microsoft.com/office/drawing/2014/main" id="{6CC812BE-25D2-4BB2-AD58-DDB996FFB3C2}"/>
                  </a:ext>
                </a:extLst>
              </p:cNvPr>
              <p:cNvSpPr/>
              <p:nvPr/>
            </p:nvSpPr>
            <p:spPr>
              <a:xfrm>
                <a:off x="2385642" y="2785129"/>
                <a:ext cx="1948614" cy="329856"/>
              </a:xfrm>
              <a:prstGeom prst="rect">
                <a:avLst/>
              </a:prstGeom>
              <a:solidFill>
                <a:srgbClr val="FFFFFF"/>
              </a:solidFill>
              <a:ln w="381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000" dirty="0">
                    <a:solidFill>
                      <a:schemeClr val="tx1"/>
                    </a:solidFill>
                  </a:rPr>
                  <a:t>Suggested colors</a:t>
                </a:r>
              </a:p>
            </p:txBody>
          </p:sp>
          <p:cxnSp>
            <p:nvCxnSpPr>
              <p:cNvPr id="68" name="Straight Arrow Connector 67"/>
              <p:cNvCxnSpPr/>
              <p:nvPr/>
            </p:nvCxnSpPr>
            <p:spPr>
              <a:xfrm flipH="1">
                <a:off x="2385642" y="3172369"/>
                <a:ext cx="311460" cy="329783"/>
              </a:xfrm>
              <a:prstGeom prst="straightConnector1">
                <a:avLst/>
              </a:prstGeom>
              <a:ln w="38100">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30" name="Group 29"/>
          <p:cNvGrpSpPr/>
          <p:nvPr/>
        </p:nvGrpSpPr>
        <p:grpSpPr>
          <a:xfrm>
            <a:off x="5521414" y="1833982"/>
            <a:ext cx="1761044" cy="398457"/>
            <a:chOff x="5521414" y="1833982"/>
            <a:chExt cx="1761044" cy="398457"/>
          </a:xfrm>
        </p:grpSpPr>
        <p:sp>
          <p:nvSpPr>
            <p:cNvPr id="69" name="Rectangle 68">
              <a:extLst>
                <a:ext uri="{FF2B5EF4-FFF2-40B4-BE49-F238E27FC236}">
                  <a16:creationId xmlns="" xmlns:a16="http://schemas.microsoft.com/office/drawing/2014/main" id="{6CC812BE-25D2-4BB2-AD58-DDB996FFB3C2}"/>
                </a:ext>
              </a:extLst>
            </p:cNvPr>
            <p:cNvSpPr/>
            <p:nvPr/>
          </p:nvSpPr>
          <p:spPr>
            <a:xfrm>
              <a:off x="5948332" y="1833982"/>
              <a:ext cx="1334126" cy="371025"/>
            </a:xfrm>
            <a:prstGeom prst="rect">
              <a:avLst/>
            </a:prstGeom>
            <a:solidFill>
              <a:srgbClr val="FFFFFF"/>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3000"/>
                </a:lnSpc>
              </a:pPr>
              <a:r>
                <a:rPr lang="en-US" sz="2000" dirty="0">
                  <a:solidFill>
                    <a:schemeClr val="tx1"/>
                  </a:solidFill>
                </a:rPr>
                <a:t>User point</a:t>
              </a:r>
            </a:p>
          </p:txBody>
        </p:sp>
        <p:cxnSp>
          <p:nvCxnSpPr>
            <p:cNvPr id="70" name="Straight Arrow Connector 69"/>
            <p:cNvCxnSpPr/>
            <p:nvPr/>
          </p:nvCxnSpPr>
          <p:spPr>
            <a:xfrm flipH="1">
              <a:off x="5521414" y="2074358"/>
              <a:ext cx="346807" cy="158081"/>
            </a:xfrm>
            <a:prstGeom prst="straightConnector1">
              <a:avLst/>
            </a:prstGeom>
            <a:ln w="38100">
              <a:solidFill>
                <a:schemeClr val="accent1">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87064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par>
                                <p:cTn id="11" presetID="1" presetClass="exit" presetSubtype="0" fill="hold" nodeType="withEffect">
                                  <p:stCondLst>
                                    <p:cond delay="0"/>
                                  </p:stCondLst>
                                  <p:childTnLst>
                                    <p:set>
                                      <p:cBhvr>
                                        <p:cTn id="12" dur="1" fill="hold">
                                          <p:stCondLst>
                                            <p:cond delay="0"/>
                                          </p:stCondLst>
                                        </p:cTn>
                                        <p:tgtEl>
                                          <p:spTgt spid="3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32"/>
                                        </p:tgtEl>
                                        <p:attrNameLst>
                                          <p:attrName>style.visibility</p:attrName>
                                        </p:attrNameLst>
                                      </p:cBhvr>
                                      <p:to>
                                        <p:strVal val="hidden"/>
                                      </p:to>
                                    </p:set>
                                  </p:childTnLst>
                                </p:cTn>
                              </p:par>
                              <p:par>
                                <p:cTn id="17" presetID="1" presetClass="mediacall" presetSubtype="0" fill="hold" nodeType="withEffect">
                                  <p:stCondLst>
                                    <p:cond delay="0"/>
                                  </p:stCondLst>
                                  <p:childTnLst>
                                    <p:cmd type="call" cmd="playFrom(0.0)">
                                      <p:cBhvr>
                                        <p:cTn id="18" dur="7744" fill="hold"/>
                                        <p:tgtEl>
                                          <p:spTgt spid="117"/>
                                        </p:tgtEl>
                                      </p:cBhvr>
                                    </p:cmd>
                                  </p:childTnLst>
                                </p:cTn>
                              </p:par>
                              <p:par>
                                <p:cTn id="19" presetID="1" presetClass="entr" presetSubtype="0" fill="hold" nodeType="withEffect">
                                  <p:stCondLst>
                                    <p:cond delay="1000"/>
                                  </p:stCondLst>
                                  <p:childTnLst>
                                    <p:set>
                                      <p:cBhvr>
                                        <p:cTn id="20" dur="1" fill="hold">
                                          <p:stCondLst>
                                            <p:cond delay="0"/>
                                          </p:stCondLst>
                                        </p:cTn>
                                        <p:tgtEl>
                                          <p:spTgt spid="21"/>
                                        </p:tgtEl>
                                        <p:attrNameLst>
                                          <p:attrName>style.visibility</p:attrName>
                                        </p:attrNameLst>
                                      </p:cBhvr>
                                      <p:to>
                                        <p:strVal val="visible"/>
                                      </p:to>
                                    </p:set>
                                  </p:childTnLst>
                                </p:cTn>
                              </p:par>
                              <p:par>
                                <p:cTn id="21" presetID="6" presetClass="emph" presetSubtype="0" fill="hold" nodeType="withEffect">
                                  <p:stCondLst>
                                    <p:cond delay="1000"/>
                                  </p:stCondLst>
                                  <p:childTnLst>
                                    <p:animScale>
                                      <p:cBhvr>
                                        <p:cTn id="22" dur="1000" fill="hold"/>
                                        <p:tgtEl>
                                          <p:spTgt spid="21"/>
                                        </p:tgtEl>
                                      </p:cBhvr>
                                      <p:by x="45000" y="45000"/>
                                    </p:animScale>
                                  </p:childTnLst>
                                  <p:subTnLst>
                                    <p:set>
                                      <p:cBhvr override="childStyle">
                                        <p:cTn dur="1" fill="hold" display="0" masterRel="sameClick" afterEffect="1">
                                          <p:stCondLst>
                                            <p:cond evt="end" delay="0">
                                              <p:tn val="21"/>
                                            </p:cond>
                                          </p:stCondLst>
                                        </p:cTn>
                                        <p:tgtEl>
                                          <p:spTgt spid="21"/>
                                        </p:tgtEl>
                                        <p:attrNameLst>
                                          <p:attrName>style.visibility</p:attrName>
                                        </p:attrNameLst>
                                      </p:cBhvr>
                                      <p:to>
                                        <p:strVal val="hidden"/>
                                      </p:to>
                                    </p:set>
                                  </p:subTnLst>
                                </p:cTn>
                              </p:par>
                              <p:par>
                                <p:cTn id="23" presetID="42" presetClass="path" presetSubtype="0" fill="hold" nodeType="withEffect">
                                  <p:stCondLst>
                                    <p:cond delay="1000"/>
                                  </p:stCondLst>
                                  <p:childTnLst>
                                    <p:animMotion origin="layout" path="M -1.25E-6 -3.7037E-6 L -0.66745 0.47361 " pathEditMode="relative" rAng="0" ptsTypes="AA">
                                      <p:cBhvr>
                                        <p:cTn id="24" dur="1000" fill="hold"/>
                                        <p:tgtEl>
                                          <p:spTgt spid="21"/>
                                        </p:tgtEl>
                                        <p:attrNameLst>
                                          <p:attrName>ppt_x</p:attrName>
                                          <p:attrName>ppt_y</p:attrName>
                                        </p:attrNameLst>
                                      </p:cBhvr>
                                      <p:rCtr x="-33372" y="23681"/>
                                    </p:animMotion>
                                  </p:childTnLst>
                                  <p:subTnLst>
                                    <p:set>
                                      <p:cBhvr override="childStyle">
                                        <p:cTn dur="1" fill="hold" display="0" masterRel="sameClick" afterEffect="1">
                                          <p:stCondLst>
                                            <p:cond evt="end" delay="0">
                                              <p:tn val="23"/>
                                            </p:cond>
                                          </p:stCondLst>
                                        </p:cTn>
                                        <p:tgtEl>
                                          <p:spTgt spid="21"/>
                                        </p:tgtEl>
                                        <p:attrNameLst>
                                          <p:attrName>style.visibility</p:attrName>
                                        </p:attrNameLst>
                                      </p:cBhvr>
                                      <p:to>
                                        <p:strVal val="hidden"/>
                                      </p:to>
                                    </p:set>
                                  </p:subTnLst>
                                </p:cTn>
                              </p:par>
                              <p:par>
                                <p:cTn id="25" presetID="1" presetClass="entr" presetSubtype="0" fill="hold" nodeType="withEffect">
                                  <p:stCondLst>
                                    <p:cond delay="2000"/>
                                  </p:stCondLst>
                                  <p:childTnLst>
                                    <p:set>
                                      <p:cBhvr>
                                        <p:cTn id="26" dur="1" fill="hold">
                                          <p:stCondLst>
                                            <p:cond delay="0"/>
                                          </p:stCondLst>
                                        </p:cTn>
                                        <p:tgtEl>
                                          <p:spTgt spid="118"/>
                                        </p:tgtEl>
                                        <p:attrNameLst>
                                          <p:attrName>style.visibility</p:attrName>
                                        </p:attrNameLst>
                                      </p:cBhvr>
                                      <p:to>
                                        <p:strVal val="visible"/>
                                      </p:to>
                                    </p:set>
                                  </p:childTnLst>
                                </p:cTn>
                              </p:par>
                              <p:par>
                                <p:cTn id="27" presetID="1" presetClass="entr" presetSubtype="0" fill="hold" nodeType="withEffect">
                                  <p:stCondLst>
                                    <p:cond delay="2300"/>
                                  </p:stCondLst>
                                  <p:childTnLst>
                                    <p:set>
                                      <p:cBhvr>
                                        <p:cTn id="28" dur="1" fill="hold">
                                          <p:stCondLst>
                                            <p:cond delay="0"/>
                                          </p:stCondLst>
                                        </p:cTn>
                                        <p:tgtEl>
                                          <p:spTgt spid="22"/>
                                        </p:tgtEl>
                                        <p:attrNameLst>
                                          <p:attrName>style.visibility</p:attrName>
                                        </p:attrNameLst>
                                      </p:cBhvr>
                                      <p:to>
                                        <p:strVal val="visible"/>
                                      </p:to>
                                    </p:set>
                                  </p:childTnLst>
                                </p:cTn>
                              </p:par>
                              <p:par>
                                <p:cTn id="29" presetID="6" presetClass="emph" presetSubtype="0" fill="hold" nodeType="withEffect">
                                  <p:stCondLst>
                                    <p:cond delay="2300"/>
                                  </p:stCondLst>
                                  <p:childTnLst>
                                    <p:animScale>
                                      <p:cBhvr>
                                        <p:cTn id="30" dur="1000" fill="hold"/>
                                        <p:tgtEl>
                                          <p:spTgt spid="22"/>
                                        </p:tgtEl>
                                      </p:cBhvr>
                                      <p:by x="45000" y="45000"/>
                                    </p:animScale>
                                  </p:childTnLst>
                                  <p:subTnLst>
                                    <p:set>
                                      <p:cBhvr override="childStyle">
                                        <p:cTn dur="1" fill="hold" display="0" masterRel="sameClick" afterEffect="1">
                                          <p:stCondLst>
                                            <p:cond evt="end" delay="0">
                                              <p:tn val="29"/>
                                            </p:cond>
                                          </p:stCondLst>
                                        </p:cTn>
                                        <p:tgtEl>
                                          <p:spTgt spid="22"/>
                                        </p:tgtEl>
                                        <p:attrNameLst>
                                          <p:attrName>style.visibility</p:attrName>
                                        </p:attrNameLst>
                                      </p:cBhvr>
                                      <p:to>
                                        <p:strVal val="hidden"/>
                                      </p:to>
                                    </p:set>
                                  </p:subTnLst>
                                </p:cTn>
                              </p:par>
                              <p:par>
                                <p:cTn id="31" presetID="42" presetClass="path" presetSubtype="0" fill="hold" nodeType="withEffect">
                                  <p:stCondLst>
                                    <p:cond delay="2300"/>
                                  </p:stCondLst>
                                  <p:childTnLst>
                                    <p:animMotion origin="layout" path="M -1.25E-6 -3.7037E-6 L -0.5138 0.47361 " pathEditMode="relative" rAng="0" ptsTypes="AA">
                                      <p:cBhvr>
                                        <p:cTn id="32" dur="1000" fill="hold"/>
                                        <p:tgtEl>
                                          <p:spTgt spid="22"/>
                                        </p:tgtEl>
                                        <p:attrNameLst>
                                          <p:attrName>ppt_x</p:attrName>
                                          <p:attrName>ppt_y</p:attrName>
                                        </p:attrNameLst>
                                      </p:cBhvr>
                                      <p:rCtr x="-25690" y="23681"/>
                                    </p:animMotion>
                                  </p:childTnLst>
                                  <p:subTnLst>
                                    <p:set>
                                      <p:cBhvr override="childStyle">
                                        <p:cTn dur="1" fill="hold" display="0" masterRel="sameClick" afterEffect="1">
                                          <p:stCondLst>
                                            <p:cond evt="end" delay="0">
                                              <p:tn val="31"/>
                                            </p:cond>
                                          </p:stCondLst>
                                        </p:cTn>
                                        <p:tgtEl>
                                          <p:spTgt spid="22"/>
                                        </p:tgtEl>
                                        <p:attrNameLst>
                                          <p:attrName>style.visibility</p:attrName>
                                        </p:attrNameLst>
                                      </p:cBhvr>
                                      <p:to>
                                        <p:strVal val="hidden"/>
                                      </p:to>
                                    </p:set>
                                  </p:subTnLst>
                                </p:cTn>
                              </p:par>
                              <p:par>
                                <p:cTn id="33" presetID="1" presetClass="entr" presetSubtype="0" fill="hold" nodeType="withEffect">
                                  <p:stCondLst>
                                    <p:cond delay="3300"/>
                                  </p:stCondLst>
                                  <p:childTnLst>
                                    <p:set>
                                      <p:cBhvr>
                                        <p:cTn id="34" dur="1" fill="hold">
                                          <p:stCondLst>
                                            <p:cond delay="0"/>
                                          </p:stCondLst>
                                        </p:cTn>
                                        <p:tgtEl>
                                          <p:spTgt spid="119"/>
                                        </p:tgtEl>
                                        <p:attrNameLst>
                                          <p:attrName>style.visibility</p:attrName>
                                        </p:attrNameLst>
                                      </p:cBhvr>
                                      <p:to>
                                        <p:strVal val="visible"/>
                                      </p:to>
                                    </p:set>
                                  </p:childTnLst>
                                </p:cTn>
                              </p:par>
                              <p:par>
                                <p:cTn id="35" presetID="1" presetClass="entr" presetSubtype="0" fill="hold" nodeType="withEffect">
                                  <p:stCondLst>
                                    <p:cond delay="3500"/>
                                  </p:stCondLst>
                                  <p:childTnLst>
                                    <p:set>
                                      <p:cBhvr>
                                        <p:cTn id="36" dur="1" fill="hold">
                                          <p:stCondLst>
                                            <p:cond delay="0"/>
                                          </p:stCondLst>
                                        </p:cTn>
                                        <p:tgtEl>
                                          <p:spTgt spid="23"/>
                                        </p:tgtEl>
                                        <p:attrNameLst>
                                          <p:attrName>style.visibility</p:attrName>
                                        </p:attrNameLst>
                                      </p:cBhvr>
                                      <p:to>
                                        <p:strVal val="visible"/>
                                      </p:to>
                                    </p:set>
                                  </p:childTnLst>
                                </p:cTn>
                              </p:par>
                              <p:par>
                                <p:cTn id="37" presetID="6" presetClass="emph" presetSubtype="0" fill="hold" nodeType="withEffect">
                                  <p:stCondLst>
                                    <p:cond delay="3500"/>
                                  </p:stCondLst>
                                  <p:childTnLst>
                                    <p:animScale>
                                      <p:cBhvr>
                                        <p:cTn id="38" dur="1000" fill="hold"/>
                                        <p:tgtEl>
                                          <p:spTgt spid="23"/>
                                        </p:tgtEl>
                                      </p:cBhvr>
                                      <p:by x="45000" y="45000"/>
                                    </p:animScale>
                                  </p:childTnLst>
                                  <p:subTnLst>
                                    <p:set>
                                      <p:cBhvr override="childStyle">
                                        <p:cTn dur="1" fill="hold" display="0" masterRel="sameClick" afterEffect="1">
                                          <p:stCondLst>
                                            <p:cond evt="end" delay="0">
                                              <p:tn val="37"/>
                                            </p:cond>
                                          </p:stCondLst>
                                        </p:cTn>
                                        <p:tgtEl>
                                          <p:spTgt spid="23"/>
                                        </p:tgtEl>
                                        <p:attrNameLst>
                                          <p:attrName>style.visibility</p:attrName>
                                        </p:attrNameLst>
                                      </p:cBhvr>
                                      <p:to>
                                        <p:strVal val="hidden"/>
                                      </p:to>
                                    </p:set>
                                  </p:subTnLst>
                                </p:cTn>
                              </p:par>
                              <p:par>
                                <p:cTn id="39" presetID="42" presetClass="path" presetSubtype="0" fill="hold" nodeType="withEffect">
                                  <p:stCondLst>
                                    <p:cond delay="3500"/>
                                  </p:stCondLst>
                                  <p:childTnLst>
                                    <p:animMotion origin="layout" path="M -4.16667E-7 -1.11111E-6 L -0.3569 0.47245 " pathEditMode="relative" rAng="0" ptsTypes="AA">
                                      <p:cBhvr>
                                        <p:cTn id="40" dur="1000" fill="hold"/>
                                        <p:tgtEl>
                                          <p:spTgt spid="23"/>
                                        </p:tgtEl>
                                        <p:attrNameLst>
                                          <p:attrName>ppt_x</p:attrName>
                                          <p:attrName>ppt_y</p:attrName>
                                        </p:attrNameLst>
                                      </p:cBhvr>
                                      <p:rCtr x="-17852" y="23611"/>
                                    </p:animMotion>
                                  </p:childTnLst>
                                </p:cTn>
                              </p:par>
                              <p:par>
                                <p:cTn id="41" presetID="1" presetClass="entr" presetSubtype="0" fill="hold" nodeType="withEffect">
                                  <p:stCondLst>
                                    <p:cond delay="4500"/>
                                  </p:stCondLst>
                                  <p:childTnLst>
                                    <p:set>
                                      <p:cBhvr>
                                        <p:cTn id="42" dur="1" fill="hold">
                                          <p:stCondLst>
                                            <p:cond delay="0"/>
                                          </p:stCondLst>
                                        </p:cTn>
                                        <p:tgtEl>
                                          <p:spTgt spid="120"/>
                                        </p:tgtEl>
                                        <p:attrNameLst>
                                          <p:attrName>style.visibility</p:attrName>
                                        </p:attrNameLst>
                                      </p:cBhvr>
                                      <p:to>
                                        <p:strVal val="visible"/>
                                      </p:to>
                                    </p:set>
                                  </p:childTnLst>
                                </p:cTn>
                              </p:par>
                              <p:par>
                                <p:cTn id="43" presetID="1" presetClass="entr" presetSubtype="0" fill="hold" nodeType="withEffect">
                                  <p:stCondLst>
                                    <p:cond delay="4300"/>
                                  </p:stCondLst>
                                  <p:childTnLst>
                                    <p:set>
                                      <p:cBhvr>
                                        <p:cTn id="44" dur="1" fill="hold">
                                          <p:stCondLst>
                                            <p:cond delay="0"/>
                                          </p:stCondLst>
                                        </p:cTn>
                                        <p:tgtEl>
                                          <p:spTgt spid="24"/>
                                        </p:tgtEl>
                                        <p:attrNameLst>
                                          <p:attrName>style.visibility</p:attrName>
                                        </p:attrNameLst>
                                      </p:cBhvr>
                                      <p:to>
                                        <p:strVal val="visible"/>
                                      </p:to>
                                    </p:set>
                                  </p:childTnLst>
                                </p:cTn>
                              </p:par>
                              <p:par>
                                <p:cTn id="45" presetID="6" presetClass="emph" presetSubtype="0" fill="hold" nodeType="withEffect">
                                  <p:stCondLst>
                                    <p:cond delay="4300"/>
                                  </p:stCondLst>
                                  <p:childTnLst>
                                    <p:animScale>
                                      <p:cBhvr>
                                        <p:cTn id="46" dur="1000" fill="hold"/>
                                        <p:tgtEl>
                                          <p:spTgt spid="24"/>
                                        </p:tgtEl>
                                      </p:cBhvr>
                                      <p:by x="45000" y="45000"/>
                                    </p:animScale>
                                  </p:childTnLst>
                                  <p:subTnLst>
                                    <p:set>
                                      <p:cBhvr override="childStyle">
                                        <p:cTn dur="1" fill="hold" display="0" masterRel="sameClick" afterEffect="1">
                                          <p:stCondLst>
                                            <p:cond evt="end" delay="0">
                                              <p:tn val="45"/>
                                            </p:cond>
                                          </p:stCondLst>
                                        </p:cTn>
                                        <p:tgtEl>
                                          <p:spTgt spid="24"/>
                                        </p:tgtEl>
                                        <p:attrNameLst>
                                          <p:attrName>style.visibility</p:attrName>
                                        </p:attrNameLst>
                                      </p:cBhvr>
                                      <p:to>
                                        <p:strVal val="hidden"/>
                                      </p:to>
                                    </p:set>
                                  </p:subTnLst>
                                </p:cTn>
                              </p:par>
                              <p:par>
                                <p:cTn id="47" presetID="42" presetClass="path" presetSubtype="0" fill="hold" nodeType="withEffect">
                                  <p:stCondLst>
                                    <p:cond delay="4300"/>
                                  </p:stCondLst>
                                  <p:childTnLst>
                                    <p:animMotion origin="layout" path="M 8.33333E-7 -3.7037E-6 L -0.20352 0.47361 " pathEditMode="relative" rAng="0" ptsTypes="AA">
                                      <p:cBhvr>
                                        <p:cTn id="48" dur="1000" fill="hold"/>
                                        <p:tgtEl>
                                          <p:spTgt spid="24"/>
                                        </p:tgtEl>
                                        <p:attrNameLst>
                                          <p:attrName>ppt_x</p:attrName>
                                          <p:attrName>ppt_y</p:attrName>
                                        </p:attrNameLst>
                                      </p:cBhvr>
                                      <p:rCtr x="-10182" y="23681"/>
                                    </p:animMotion>
                                  </p:childTnLst>
                                  <p:subTnLst>
                                    <p:set>
                                      <p:cBhvr override="childStyle">
                                        <p:cTn dur="1" fill="hold" display="0" masterRel="sameClick" afterEffect="1">
                                          <p:stCondLst>
                                            <p:cond evt="end" delay="0">
                                              <p:tn val="47"/>
                                            </p:cond>
                                          </p:stCondLst>
                                        </p:cTn>
                                        <p:tgtEl>
                                          <p:spTgt spid="24"/>
                                        </p:tgtEl>
                                        <p:attrNameLst>
                                          <p:attrName>style.visibility</p:attrName>
                                        </p:attrNameLst>
                                      </p:cBhvr>
                                      <p:to>
                                        <p:strVal val="hidden"/>
                                      </p:to>
                                    </p:set>
                                  </p:subTnLst>
                                </p:cTn>
                              </p:par>
                              <p:par>
                                <p:cTn id="49" presetID="1" presetClass="entr" presetSubtype="0" fill="hold" nodeType="withEffect">
                                  <p:stCondLst>
                                    <p:cond delay="5300"/>
                                  </p:stCondLst>
                                  <p:childTnLst>
                                    <p:set>
                                      <p:cBhvr>
                                        <p:cTn id="50" dur="1" fill="hold">
                                          <p:stCondLst>
                                            <p:cond delay="0"/>
                                          </p:stCondLst>
                                        </p:cTn>
                                        <p:tgtEl>
                                          <p:spTgt spid="121"/>
                                        </p:tgtEl>
                                        <p:attrNameLst>
                                          <p:attrName>style.visibility</p:attrName>
                                        </p:attrNameLst>
                                      </p:cBhvr>
                                      <p:to>
                                        <p:strVal val="visible"/>
                                      </p:to>
                                    </p:set>
                                  </p:childTnLst>
                                </p:cTn>
                              </p:par>
                              <p:par>
                                <p:cTn id="51" presetID="1" presetClass="entr" presetSubtype="0" fill="hold" nodeType="withEffect">
                                  <p:stCondLst>
                                    <p:cond delay="5800"/>
                                  </p:stCondLst>
                                  <p:childTnLst>
                                    <p:set>
                                      <p:cBhvr>
                                        <p:cTn id="52" dur="1" fill="hold">
                                          <p:stCondLst>
                                            <p:cond delay="0"/>
                                          </p:stCondLst>
                                        </p:cTn>
                                        <p:tgtEl>
                                          <p:spTgt spid="25"/>
                                        </p:tgtEl>
                                        <p:attrNameLst>
                                          <p:attrName>style.visibility</p:attrName>
                                        </p:attrNameLst>
                                      </p:cBhvr>
                                      <p:to>
                                        <p:strVal val="visible"/>
                                      </p:to>
                                    </p:set>
                                  </p:childTnLst>
                                </p:cTn>
                              </p:par>
                              <p:par>
                                <p:cTn id="53" presetID="6" presetClass="emph" presetSubtype="0" fill="hold" nodeType="withEffect">
                                  <p:stCondLst>
                                    <p:cond delay="5800"/>
                                  </p:stCondLst>
                                  <p:childTnLst>
                                    <p:animScale>
                                      <p:cBhvr>
                                        <p:cTn id="54" dur="1000" fill="hold"/>
                                        <p:tgtEl>
                                          <p:spTgt spid="25"/>
                                        </p:tgtEl>
                                      </p:cBhvr>
                                      <p:by x="45000" y="45000"/>
                                    </p:animScale>
                                  </p:childTnLst>
                                  <p:subTnLst>
                                    <p:set>
                                      <p:cBhvr override="childStyle">
                                        <p:cTn dur="1" fill="hold" display="0" masterRel="sameClick" afterEffect="1">
                                          <p:stCondLst>
                                            <p:cond evt="end" delay="0">
                                              <p:tn val="53"/>
                                            </p:cond>
                                          </p:stCondLst>
                                        </p:cTn>
                                        <p:tgtEl>
                                          <p:spTgt spid="25"/>
                                        </p:tgtEl>
                                        <p:attrNameLst>
                                          <p:attrName>style.visibility</p:attrName>
                                        </p:attrNameLst>
                                      </p:cBhvr>
                                      <p:to>
                                        <p:strVal val="hidden"/>
                                      </p:to>
                                    </p:set>
                                  </p:subTnLst>
                                </p:cTn>
                              </p:par>
                              <p:par>
                                <p:cTn id="55" presetID="42" presetClass="path" presetSubtype="0" fill="hold" nodeType="withEffect">
                                  <p:stCondLst>
                                    <p:cond delay="5800"/>
                                  </p:stCondLst>
                                  <p:childTnLst>
                                    <p:animMotion origin="layout" path="M -1.25E-6 -3.7037E-6 L -0.04844 0.47361 " pathEditMode="relative" rAng="0" ptsTypes="AA">
                                      <p:cBhvr>
                                        <p:cTn id="56" dur="1000" fill="hold"/>
                                        <p:tgtEl>
                                          <p:spTgt spid="25"/>
                                        </p:tgtEl>
                                        <p:attrNameLst>
                                          <p:attrName>ppt_x</p:attrName>
                                          <p:attrName>ppt_y</p:attrName>
                                        </p:attrNameLst>
                                      </p:cBhvr>
                                      <p:rCtr x="-2422" y="23681"/>
                                    </p:animMotion>
                                  </p:childTnLst>
                                  <p:subTnLst>
                                    <p:set>
                                      <p:cBhvr override="childStyle">
                                        <p:cTn dur="1" fill="hold" display="0" masterRel="sameClick" afterEffect="1">
                                          <p:stCondLst>
                                            <p:cond evt="end" delay="0">
                                              <p:tn val="55"/>
                                            </p:cond>
                                          </p:stCondLst>
                                        </p:cTn>
                                        <p:tgtEl>
                                          <p:spTgt spid="25"/>
                                        </p:tgtEl>
                                        <p:attrNameLst>
                                          <p:attrName>style.visibility</p:attrName>
                                        </p:attrNameLst>
                                      </p:cBhvr>
                                      <p:to>
                                        <p:strVal val="hidden"/>
                                      </p:to>
                                    </p:set>
                                  </p:subTnLst>
                                </p:cTn>
                              </p:par>
                              <p:par>
                                <p:cTn id="57" presetID="1" presetClass="entr" presetSubtype="0" fill="hold" nodeType="withEffect">
                                  <p:stCondLst>
                                    <p:cond delay="6800"/>
                                  </p:stCondLst>
                                  <p:childTnLst>
                                    <p:set>
                                      <p:cBhvr>
                                        <p:cTn id="58" dur="1" fill="hold">
                                          <p:stCondLst>
                                            <p:cond delay="0"/>
                                          </p:stCondLst>
                                        </p:cTn>
                                        <p:tgtEl>
                                          <p:spTgt spid="122"/>
                                        </p:tgtEl>
                                        <p:attrNameLst>
                                          <p:attrName>style.visibility</p:attrName>
                                        </p:attrNameLst>
                                      </p:cBhvr>
                                      <p:to>
                                        <p:strVal val="visible"/>
                                      </p:to>
                                    </p:set>
                                  </p:childTnLst>
                                </p:cTn>
                              </p:par>
                              <p:par>
                                <p:cTn id="59" presetID="1" presetClass="entr" presetSubtype="0" fill="hold" nodeType="withEffect">
                                  <p:stCondLst>
                                    <p:cond delay="6900"/>
                                  </p:stCondLst>
                                  <p:childTnLst>
                                    <p:set>
                                      <p:cBhvr>
                                        <p:cTn id="60" dur="1" fill="hold">
                                          <p:stCondLst>
                                            <p:cond delay="0"/>
                                          </p:stCondLst>
                                        </p:cTn>
                                        <p:tgtEl>
                                          <p:spTgt spid="26"/>
                                        </p:tgtEl>
                                        <p:attrNameLst>
                                          <p:attrName>style.visibility</p:attrName>
                                        </p:attrNameLst>
                                      </p:cBhvr>
                                      <p:to>
                                        <p:strVal val="visible"/>
                                      </p:to>
                                    </p:set>
                                  </p:childTnLst>
                                </p:cTn>
                              </p:par>
                              <p:par>
                                <p:cTn id="61" presetID="6" presetClass="emph" presetSubtype="0" fill="hold" nodeType="withEffect">
                                  <p:stCondLst>
                                    <p:cond delay="6900"/>
                                  </p:stCondLst>
                                  <p:childTnLst>
                                    <p:animScale>
                                      <p:cBhvr>
                                        <p:cTn id="62" dur="1000" fill="hold"/>
                                        <p:tgtEl>
                                          <p:spTgt spid="26"/>
                                        </p:tgtEl>
                                      </p:cBhvr>
                                      <p:by x="45000" y="45000"/>
                                    </p:animScale>
                                  </p:childTnLst>
                                  <p:subTnLst>
                                    <p:set>
                                      <p:cBhvr override="childStyle">
                                        <p:cTn dur="1" fill="hold" display="0" masterRel="sameClick" afterEffect="1">
                                          <p:stCondLst>
                                            <p:cond evt="end" delay="0">
                                              <p:tn val="61"/>
                                            </p:cond>
                                          </p:stCondLst>
                                        </p:cTn>
                                        <p:tgtEl>
                                          <p:spTgt spid="26"/>
                                        </p:tgtEl>
                                        <p:attrNameLst>
                                          <p:attrName>style.visibility</p:attrName>
                                        </p:attrNameLst>
                                      </p:cBhvr>
                                      <p:to>
                                        <p:strVal val="hidden"/>
                                      </p:to>
                                    </p:set>
                                  </p:subTnLst>
                                </p:cTn>
                              </p:par>
                              <p:par>
                                <p:cTn id="63" presetID="42" presetClass="path" presetSubtype="0" fill="hold" nodeType="withEffect">
                                  <p:stCondLst>
                                    <p:cond delay="6900"/>
                                  </p:stCondLst>
                                  <p:childTnLst>
                                    <p:animMotion origin="layout" path="M -1.25E-6 -3.7037E-6 L 0.1043 0.47361 " pathEditMode="relative" rAng="0" ptsTypes="AA">
                                      <p:cBhvr>
                                        <p:cTn id="64" dur="1000" fill="hold"/>
                                        <p:tgtEl>
                                          <p:spTgt spid="26"/>
                                        </p:tgtEl>
                                        <p:attrNameLst>
                                          <p:attrName>ppt_x</p:attrName>
                                          <p:attrName>ppt_y</p:attrName>
                                        </p:attrNameLst>
                                      </p:cBhvr>
                                      <p:rCtr x="5208" y="23681"/>
                                    </p:animMotion>
                                  </p:childTnLst>
                                  <p:subTnLst>
                                    <p:set>
                                      <p:cBhvr override="childStyle">
                                        <p:cTn dur="1" fill="hold" display="0" masterRel="sameClick" afterEffect="1">
                                          <p:stCondLst>
                                            <p:cond evt="end" delay="0">
                                              <p:tn val="63"/>
                                            </p:cond>
                                          </p:stCondLst>
                                        </p:cTn>
                                        <p:tgtEl>
                                          <p:spTgt spid="26"/>
                                        </p:tgtEl>
                                        <p:attrNameLst>
                                          <p:attrName>style.visibility</p:attrName>
                                        </p:attrNameLst>
                                      </p:cBhvr>
                                      <p:to>
                                        <p:strVal val="hidden"/>
                                      </p:to>
                                    </p:set>
                                  </p:subTnLst>
                                </p:cTn>
                              </p:par>
                              <p:par>
                                <p:cTn id="65" presetID="1" presetClass="entr" presetSubtype="0" fill="hold" nodeType="withEffect">
                                  <p:stCondLst>
                                    <p:cond delay="7900"/>
                                  </p:stCondLst>
                                  <p:childTnLst>
                                    <p:set>
                                      <p:cBhvr>
                                        <p:cTn id="66" dur="1" fill="hold">
                                          <p:stCondLst>
                                            <p:cond delay="0"/>
                                          </p:stCondLst>
                                        </p:cTn>
                                        <p:tgtEl>
                                          <p:spTgt spid="1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67" fill="hold" display="0">
                  <p:stCondLst>
                    <p:cond delay="indefinite"/>
                  </p:stCondLst>
                </p:cTn>
                <p:tgtEl>
                  <p:spTgt spid="117"/>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Title 1"/>
          <p:cNvSpPr>
            <a:spLocks noGrp="1"/>
          </p:cNvSpPr>
          <p:nvPr>
            <p:ph type="title"/>
          </p:nvPr>
        </p:nvSpPr>
        <p:spPr>
          <a:xfrm>
            <a:off x="628964" y="28053"/>
            <a:ext cx="10970003" cy="1097995"/>
          </a:xfrm>
        </p:spPr>
        <p:txBody>
          <a:bodyPr/>
          <a:lstStyle/>
          <a:p>
            <a:pPr algn="ctr"/>
            <a:r>
              <a:rPr lang="en-US" dirty="0"/>
              <a:t>Data-Driven Recommendations</a:t>
            </a:r>
          </a:p>
        </p:txBody>
      </p:sp>
      <p:grpSp>
        <p:nvGrpSpPr>
          <p:cNvPr id="3" name="Group 2"/>
          <p:cNvGrpSpPr/>
          <p:nvPr/>
        </p:nvGrpSpPr>
        <p:grpSpPr>
          <a:xfrm>
            <a:off x="377182" y="1737756"/>
            <a:ext cx="1939006" cy="1476848"/>
            <a:chOff x="1391308" y="1521207"/>
            <a:chExt cx="3183400" cy="2424644"/>
          </a:xfrm>
        </p:grpSpPr>
        <p:pic>
          <p:nvPicPr>
            <p:cNvPr id="116" name="Picture 115"/>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1391308" y="1521207"/>
              <a:ext cx="3183400" cy="2424644"/>
            </a:xfrm>
            <a:prstGeom prst="rect">
              <a:avLst/>
            </a:prstGeom>
            <a:ln>
              <a:solidFill>
                <a:schemeClr val="accent1">
                  <a:lumMod val="50000"/>
                </a:schemeClr>
              </a:solidFill>
            </a:ln>
          </p:spPr>
        </p:pic>
        <p:sp>
          <p:nvSpPr>
            <p:cNvPr id="123" name="Rectangle 122"/>
            <p:cNvSpPr/>
            <p:nvPr/>
          </p:nvSpPr>
          <p:spPr>
            <a:xfrm>
              <a:off x="3868556" y="3416159"/>
              <a:ext cx="130618" cy="130618"/>
            </a:xfrm>
            <a:prstGeom prst="rect">
              <a:avLst/>
            </a:prstGeom>
            <a:solidFill>
              <a:srgbClr val="00B050"/>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3840" tIns="121920" rIns="243840" bIns="121920" numCol="1" spcCol="0" rtlCol="0" fromWordArt="0" anchor="ctr" anchorCtr="0" forceAA="0" compatLnSpc="1">
              <a:prstTxWarp prst="textNoShape">
                <a:avLst/>
              </a:prstTxWarp>
              <a:noAutofit/>
            </a:bodyPr>
            <a:lstStyle/>
            <a:p>
              <a:pPr algn="ctr"/>
              <a:endParaRPr lang="en-US" sz="2400"/>
            </a:p>
          </p:txBody>
        </p:sp>
        <p:sp>
          <p:nvSpPr>
            <p:cNvPr id="124" name="Rectangle 123"/>
            <p:cNvSpPr/>
            <p:nvPr/>
          </p:nvSpPr>
          <p:spPr>
            <a:xfrm>
              <a:off x="1749121" y="2217979"/>
              <a:ext cx="130618" cy="130618"/>
            </a:xfrm>
            <a:prstGeom prst="rect">
              <a:avLst/>
            </a:prstGeom>
            <a:solidFill>
              <a:srgbClr val="00B050"/>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3840" tIns="121920" rIns="243840" bIns="121920" numCol="1" spcCol="0" rtlCol="0" fromWordArt="0" anchor="ctr" anchorCtr="0" forceAA="0" compatLnSpc="1">
              <a:prstTxWarp prst="textNoShape">
                <a:avLst/>
              </a:prstTxWarp>
              <a:noAutofit/>
            </a:bodyPr>
            <a:lstStyle/>
            <a:p>
              <a:pPr algn="ctr"/>
              <a:endParaRPr lang="en-US" sz="2400"/>
            </a:p>
          </p:txBody>
        </p:sp>
      </p:grpSp>
      <p:grpSp>
        <p:nvGrpSpPr>
          <p:cNvPr id="57" name="Group 56"/>
          <p:cNvGrpSpPr/>
          <p:nvPr/>
        </p:nvGrpSpPr>
        <p:grpSpPr>
          <a:xfrm>
            <a:off x="3251465" y="1379919"/>
            <a:ext cx="2472353" cy="2713015"/>
            <a:chOff x="4347796" y="599858"/>
            <a:chExt cx="1607347" cy="924003"/>
          </a:xfrm>
          <a:noFill/>
        </p:grpSpPr>
        <p:sp>
          <p:nvSpPr>
            <p:cNvPr id="58" name="Rectangle 57"/>
            <p:cNvSpPr/>
            <p:nvPr/>
          </p:nvSpPr>
          <p:spPr>
            <a:xfrm>
              <a:off x="4347796"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p:cNvSpPr/>
            <p:nvPr/>
          </p:nvSpPr>
          <p:spPr>
            <a:xfrm>
              <a:off x="4692587"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p:cNvSpPr/>
            <p:nvPr/>
          </p:nvSpPr>
          <p:spPr>
            <a:xfrm>
              <a:off x="5037378"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p:cNvSpPr/>
            <p:nvPr/>
          </p:nvSpPr>
          <p:spPr>
            <a:xfrm>
              <a:off x="5382169"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p:cNvSpPr/>
            <p:nvPr/>
          </p:nvSpPr>
          <p:spPr>
            <a:xfrm>
              <a:off x="5726961"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3874870" y="2202518"/>
            <a:ext cx="1243916" cy="1067815"/>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Arrow Connector 78"/>
          <p:cNvCxnSpPr/>
          <p:nvPr/>
        </p:nvCxnSpPr>
        <p:spPr>
          <a:xfrm flipV="1">
            <a:off x="5893931" y="2476180"/>
            <a:ext cx="596694"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5"/>
          <a:stretch>
            <a:fillRect/>
          </a:stretch>
        </p:blipFill>
        <p:spPr>
          <a:xfrm>
            <a:off x="4044077" y="2325557"/>
            <a:ext cx="915777" cy="790081"/>
          </a:xfrm>
          <a:prstGeom prst="rect">
            <a:avLst/>
          </a:prstGeom>
        </p:spPr>
      </p:pic>
      <p:sp>
        <p:nvSpPr>
          <p:cNvPr id="51" name="TextBox 50"/>
          <p:cNvSpPr txBox="1"/>
          <p:nvPr/>
        </p:nvSpPr>
        <p:spPr>
          <a:xfrm>
            <a:off x="6707606" y="3203591"/>
            <a:ext cx="1870167" cy="338554"/>
          </a:xfrm>
          <a:prstGeom prst="rect">
            <a:avLst/>
          </a:prstGeom>
          <a:noFill/>
        </p:spPr>
        <p:txBody>
          <a:bodyPr wrap="square" rtlCol="0">
            <a:spAutoFit/>
          </a:bodyPr>
          <a:lstStyle/>
          <a:p>
            <a:pPr algn="ctr"/>
            <a:r>
              <a:rPr lang="en-US" sz="1600" dirty="0"/>
              <a:t>Output colorization</a:t>
            </a:r>
            <a:endParaRPr lang="en-US" sz="1600" b="1" dirty="0"/>
          </a:p>
        </p:txBody>
      </p:sp>
      <p:grpSp>
        <p:nvGrpSpPr>
          <p:cNvPr id="20" name="Group 19"/>
          <p:cNvGrpSpPr/>
          <p:nvPr/>
        </p:nvGrpSpPr>
        <p:grpSpPr>
          <a:xfrm>
            <a:off x="3251465" y="3981829"/>
            <a:ext cx="5445369" cy="2106753"/>
            <a:chOff x="3251465" y="3750329"/>
            <a:chExt cx="5445369" cy="2106753"/>
          </a:xfrm>
        </p:grpSpPr>
        <p:grpSp>
          <p:nvGrpSpPr>
            <p:cNvPr id="5" name="Group 4"/>
            <p:cNvGrpSpPr/>
            <p:nvPr/>
          </p:nvGrpSpPr>
          <p:grpSpPr>
            <a:xfrm>
              <a:off x="3251465" y="3925678"/>
              <a:ext cx="2472353" cy="1399120"/>
              <a:chOff x="4677783" y="4362787"/>
              <a:chExt cx="2841558" cy="1608055"/>
            </a:xfrm>
          </p:grpSpPr>
          <p:grpSp>
            <p:nvGrpSpPr>
              <p:cNvPr id="28" name="Group 27"/>
              <p:cNvGrpSpPr/>
              <p:nvPr/>
            </p:nvGrpSpPr>
            <p:grpSpPr>
              <a:xfrm>
                <a:off x="4677783" y="4759777"/>
                <a:ext cx="2841558" cy="1211065"/>
                <a:chOff x="4347796" y="510929"/>
                <a:chExt cx="1607347" cy="959907"/>
              </a:xfrm>
              <a:noFill/>
            </p:grpSpPr>
            <p:sp>
              <p:nvSpPr>
                <p:cNvPr id="30" name="Rectangle 29"/>
                <p:cNvSpPr/>
                <p:nvPr/>
              </p:nvSpPr>
              <p:spPr>
                <a:xfrm>
                  <a:off x="4347796" y="510929"/>
                  <a:ext cx="228182" cy="959907"/>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p:cNvSpPr/>
                <p:nvPr/>
              </p:nvSpPr>
              <p:spPr>
                <a:xfrm>
                  <a:off x="4692587" y="510929"/>
                  <a:ext cx="228182" cy="959907"/>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5037378" y="510929"/>
                  <a:ext cx="228182" cy="959907"/>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p:nvPr/>
              </p:nvSpPr>
              <p:spPr>
                <a:xfrm>
                  <a:off x="5382169" y="510929"/>
                  <a:ext cx="228182" cy="959907"/>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726961" y="510929"/>
                  <a:ext cx="228182" cy="959907"/>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p:cNvGrpSpPr/>
              <p:nvPr/>
            </p:nvGrpSpPr>
            <p:grpSpPr>
              <a:xfrm>
                <a:off x="5542612" y="4993605"/>
                <a:ext cx="1109787" cy="743407"/>
                <a:chOff x="6795347" y="4875808"/>
                <a:chExt cx="1183948" cy="793085"/>
              </a:xfrm>
            </p:grpSpPr>
            <p:sp>
              <p:nvSpPr>
                <p:cNvPr id="38" name="Rectangle 37"/>
                <p:cNvSpPr/>
                <p:nvPr/>
              </p:nvSpPr>
              <p:spPr>
                <a:xfrm>
                  <a:off x="6795347" y="4875808"/>
                  <a:ext cx="1183948" cy="793085"/>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p:cNvPicPr>
                  <a:picLocks noChangeAspect="1"/>
                </p:cNvPicPr>
                <p:nvPr/>
              </p:nvPicPr>
              <p:blipFill>
                <a:blip r:embed="rId6"/>
                <a:stretch>
                  <a:fillRect/>
                </a:stretch>
              </p:blipFill>
              <p:spPr>
                <a:xfrm>
                  <a:off x="7133385" y="4958438"/>
                  <a:ext cx="486784" cy="660159"/>
                </a:xfrm>
                <a:prstGeom prst="rect">
                  <a:avLst/>
                </a:prstGeom>
              </p:spPr>
            </p:pic>
          </p:grpSp>
          <p:cxnSp>
            <p:nvCxnSpPr>
              <p:cNvPr id="109" name="Straight Arrow Connector 108"/>
              <p:cNvCxnSpPr/>
              <p:nvPr/>
            </p:nvCxnSpPr>
            <p:spPr>
              <a:xfrm>
                <a:off x="4889328" y="4362787"/>
                <a:ext cx="0" cy="34556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p:cNvCxnSpPr/>
              <p:nvPr/>
            </p:nvCxnSpPr>
            <p:spPr>
              <a:xfrm>
                <a:off x="5497736" y="4362787"/>
                <a:ext cx="0" cy="34556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p:cNvCxnSpPr/>
              <p:nvPr/>
            </p:nvCxnSpPr>
            <p:spPr>
              <a:xfrm>
                <a:off x="6106144" y="4362787"/>
                <a:ext cx="0" cy="34556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p:cNvCxnSpPr/>
              <p:nvPr/>
            </p:nvCxnSpPr>
            <p:spPr>
              <a:xfrm>
                <a:off x="6714552" y="4362787"/>
                <a:ext cx="0" cy="34556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p:cNvCxnSpPr/>
              <p:nvPr/>
            </p:nvCxnSpPr>
            <p:spPr>
              <a:xfrm>
                <a:off x="7322959" y="4362787"/>
                <a:ext cx="0" cy="34556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6" name="Group 5"/>
            <p:cNvGrpSpPr/>
            <p:nvPr/>
          </p:nvGrpSpPr>
          <p:grpSpPr>
            <a:xfrm>
              <a:off x="5941661" y="3750329"/>
              <a:ext cx="2755173" cy="2106753"/>
              <a:chOff x="7957648" y="3877793"/>
              <a:chExt cx="3166614" cy="2421364"/>
            </a:xfrm>
          </p:grpSpPr>
          <p:grpSp>
            <p:nvGrpSpPr>
              <p:cNvPr id="41" name="Group 40"/>
              <p:cNvGrpSpPr/>
              <p:nvPr/>
            </p:nvGrpSpPr>
            <p:grpSpPr>
              <a:xfrm>
                <a:off x="8650784" y="3877793"/>
                <a:ext cx="2098356" cy="1665349"/>
                <a:chOff x="9767229" y="4656805"/>
                <a:chExt cx="1684729" cy="1337076"/>
              </a:xfrm>
            </p:grpSpPr>
            <p:grpSp>
              <p:nvGrpSpPr>
                <p:cNvPr id="42" name="Group 41"/>
                <p:cNvGrpSpPr/>
                <p:nvPr/>
              </p:nvGrpSpPr>
              <p:grpSpPr>
                <a:xfrm>
                  <a:off x="9767229" y="4656805"/>
                  <a:ext cx="542601" cy="343812"/>
                  <a:chOff x="9605093" y="4646540"/>
                  <a:chExt cx="542601" cy="343812"/>
                </a:xfrm>
              </p:grpSpPr>
              <p:graphicFrame>
                <p:nvGraphicFramePr>
                  <p:cNvPr id="106" name="Chart 105"/>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7"/>
                  </a:graphicData>
                </a:graphic>
              </p:graphicFrame>
              <p:sp>
                <p:nvSpPr>
                  <p:cNvPr id="107" name="Rectangle 106"/>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3" name="Group 42"/>
                <p:cNvGrpSpPr/>
                <p:nvPr/>
              </p:nvGrpSpPr>
              <p:grpSpPr>
                <a:xfrm>
                  <a:off x="10147938" y="4656805"/>
                  <a:ext cx="542601" cy="343812"/>
                  <a:chOff x="9605093" y="4646540"/>
                  <a:chExt cx="542601" cy="343812"/>
                </a:xfrm>
              </p:grpSpPr>
              <p:graphicFrame>
                <p:nvGraphicFramePr>
                  <p:cNvPr id="104" name="Chart 103"/>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8"/>
                  </a:graphicData>
                </a:graphic>
              </p:graphicFrame>
              <p:sp>
                <p:nvSpPr>
                  <p:cNvPr id="105" name="Rectangle 104"/>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p:cNvGrpSpPr/>
                <p:nvPr/>
              </p:nvGrpSpPr>
              <p:grpSpPr>
                <a:xfrm>
                  <a:off x="10528647" y="4656805"/>
                  <a:ext cx="542601" cy="343812"/>
                  <a:chOff x="9605093" y="4646540"/>
                  <a:chExt cx="542601" cy="343812"/>
                </a:xfrm>
              </p:grpSpPr>
              <p:graphicFrame>
                <p:nvGraphicFramePr>
                  <p:cNvPr id="102" name="Chart 101"/>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9"/>
                  </a:graphicData>
                </a:graphic>
              </p:graphicFrame>
              <p:sp>
                <p:nvSpPr>
                  <p:cNvPr id="103" name="Rectangle 102"/>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4"/>
                <p:cNvGrpSpPr/>
                <p:nvPr/>
              </p:nvGrpSpPr>
              <p:grpSpPr>
                <a:xfrm>
                  <a:off x="10909357" y="4656805"/>
                  <a:ext cx="542601" cy="343812"/>
                  <a:chOff x="9605093" y="4646540"/>
                  <a:chExt cx="542601" cy="343812"/>
                </a:xfrm>
              </p:grpSpPr>
              <p:graphicFrame>
                <p:nvGraphicFramePr>
                  <p:cNvPr id="100" name="Chart 99"/>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0"/>
                  </a:graphicData>
                </a:graphic>
              </p:graphicFrame>
              <p:sp>
                <p:nvSpPr>
                  <p:cNvPr id="101" name="Rectangle 100"/>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p:cNvGrpSpPr/>
                <p:nvPr/>
              </p:nvGrpSpPr>
              <p:grpSpPr>
                <a:xfrm>
                  <a:off x="9767229" y="4988524"/>
                  <a:ext cx="542601" cy="343812"/>
                  <a:chOff x="9605093" y="4646540"/>
                  <a:chExt cx="542601" cy="343812"/>
                </a:xfrm>
              </p:grpSpPr>
              <p:graphicFrame>
                <p:nvGraphicFramePr>
                  <p:cNvPr id="98" name="Chart 97"/>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1"/>
                  </a:graphicData>
                </a:graphic>
              </p:graphicFrame>
              <p:sp>
                <p:nvSpPr>
                  <p:cNvPr id="99" name="Rectangle 98"/>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2" name="Group 51"/>
                <p:cNvGrpSpPr/>
                <p:nvPr/>
              </p:nvGrpSpPr>
              <p:grpSpPr>
                <a:xfrm>
                  <a:off x="10147938" y="4988524"/>
                  <a:ext cx="542601" cy="343812"/>
                  <a:chOff x="9605093" y="4646540"/>
                  <a:chExt cx="542601" cy="343812"/>
                </a:xfrm>
              </p:grpSpPr>
              <p:graphicFrame>
                <p:nvGraphicFramePr>
                  <p:cNvPr id="96" name="Chart 95"/>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2"/>
                  </a:graphicData>
                </a:graphic>
              </p:graphicFrame>
              <p:sp>
                <p:nvSpPr>
                  <p:cNvPr id="97" name="Rectangle 96"/>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4" name="Group 53"/>
                <p:cNvGrpSpPr/>
                <p:nvPr/>
              </p:nvGrpSpPr>
              <p:grpSpPr>
                <a:xfrm>
                  <a:off x="10528647" y="4988524"/>
                  <a:ext cx="542601" cy="343812"/>
                  <a:chOff x="9605093" y="4646540"/>
                  <a:chExt cx="542601" cy="343812"/>
                </a:xfrm>
              </p:grpSpPr>
              <p:graphicFrame>
                <p:nvGraphicFramePr>
                  <p:cNvPr id="94" name="Chart 93"/>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3"/>
                  </a:graphicData>
                </a:graphic>
              </p:graphicFrame>
              <p:sp>
                <p:nvSpPr>
                  <p:cNvPr id="95" name="Rectangle 94"/>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5" name="Group 54"/>
                <p:cNvGrpSpPr/>
                <p:nvPr/>
              </p:nvGrpSpPr>
              <p:grpSpPr>
                <a:xfrm>
                  <a:off x="10909357" y="4988524"/>
                  <a:ext cx="542601" cy="343812"/>
                  <a:chOff x="9605093" y="4646540"/>
                  <a:chExt cx="542601" cy="343812"/>
                </a:xfrm>
              </p:grpSpPr>
              <p:graphicFrame>
                <p:nvGraphicFramePr>
                  <p:cNvPr id="92" name="Chart 91"/>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4"/>
                  </a:graphicData>
                </a:graphic>
              </p:graphicFrame>
              <p:sp>
                <p:nvSpPr>
                  <p:cNvPr id="93" name="Rectangle 92"/>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p:cNvGrpSpPr/>
                <p:nvPr/>
              </p:nvGrpSpPr>
              <p:grpSpPr>
                <a:xfrm>
                  <a:off x="9767229" y="5318926"/>
                  <a:ext cx="542601" cy="343812"/>
                  <a:chOff x="9605093" y="4646540"/>
                  <a:chExt cx="542601" cy="343812"/>
                </a:xfrm>
              </p:grpSpPr>
              <p:graphicFrame>
                <p:nvGraphicFramePr>
                  <p:cNvPr id="90" name="Chart 89"/>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5"/>
                  </a:graphicData>
                </a:graphic>
              </p:graphicFrame>
              <p:sp>
                <p:nvSpPr>
                  <p:cNvPr id="91" name="Rectangle 90"/>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5" name="Group 64"/>
                <p:cNvGrpSpPr/>
                <p:nvPr/>
              </p:nvGrpSpPr>
              <p:grpSpPr>
                <a:xfrm>
                  <a:off x="10147938" y="5318926"/>
                  <a:ext cx="542601" cy="343812"/>
                  <a:chOff x="9605093" y="4646540"/>
                  <a:chExt cx="542601" cy="343812"/>
                </a:xfrm>
              </p:grpSpPr>
              <p:graphicFrame>
                <p:nvGraphicFramePr>
                  <p:cNvPr id="88" name="Chart 87"/>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6"/>
                  </a:graphicData>
                </a:graphic>
              </p:graphicFrame>
              <p:sp>
                <p:nvSpPr>
                  <p:cNvPr id="89" name="Rectangle 88"/>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8" name="Group 67"/>
                <p:cNvGrpSpPr/>
                <p:nvPr/>
              </p:nvGrpSpPr>
              <p:grpSpPr>
                <a:xfrm>
                  <a:off x="10528647" y="5318926"/>
                  <a:ext cx="542601" cy="343812"/>
                  <a:chOff x="9605093" y="4646540"/>
                  <a:chExt cx="542601" cy="343812"/>
                </a:xfrm>
              </p:grpSpPr>
              <p:graphicFrame>
                <p:nvGraphicFramePr>
                  <p:cNvPr id="86" name="Chart 85"/>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7"/>
                  </a:graphicData>
                </a:graphic>
              </p:graphicFrame>
              <p:sp>
                <p:nvSpPr>
                  <p:cNvPr id="87" name="Rectangle 86"/>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p:cNvGrpSpPr/>
                <p:nvPr/>
              </p:nvGrpSpPr>
              <p:grpSpPr>
                <a:xfrm>
                  <a:off x="10909357" y="5318926"/>
                  <a:ext cx="542601" cy="343812"/>
                  <a:chOff x="9605093" y="4646540"/>
                  <a:chExt cx="542601" cy="343812"/>
                </a:xfrm>
              </p:grpSpPr>
              <p:graphicFrame>
                <p:nvGraphicFramePr>
                  <p:cNvPr id="84" name="Chart 83"/>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8"/>
                  </a:graphicData>
                </a:graphic>
              </p:graphicFrame>
              <p:sp>
                <p:nvSpPr>
                  <p:cNvPr id="85" name="Rectangle 84"/>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0" name="Group 69"/>
                <p:cNvGrpSpPr/>
                <p:nvPr/>
              </p:nvGrpSpPr>
              <p:grpSpPr>
                <a:xfrm>
                  <a:off x="9767229" y="5650069"/>
                  <a:ext cx="542601" cy="343812"/>
                  <a:chOff x="9605093" y="4646540"/>
                  <a:chExt cx="542601" cy="343812"/>
                </a:xfrm>
              </p:grpSpPr>
              <p:graphicFrame>
                <p:nvGraphicFramePr>
                  <p:cNvPr id="81" name="Chart 80"/>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19"/>
                  </a:graphicData>
                </a:graphic>
              </p:graphicFrame>
              <p:sp>
                <p:nvSpPr>
                  <p:cNvPr id="82" name="Rectangle 81"/>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70"/>
                <p:cNvGrpSpPr/>
                <p:nvPr/>
              </p:nvGrpSpPr>
              <p:grpSpPr>
                <a:xfrm>
                  <a:off x="10147938" y="5650069"/>
                  <a:ext cx="542601" cy="343812"/>
                  <a:chOff x="9605093" y="4646540"/>
                  <a:chExt cx="542601" cy="343812"/>
                </a:xfrm>
              </p:grpSpPr>
              <p:graphicFrame>
                <p:nvGraphicFramePr>
                  <p:cNvPr id="78" name="Chart 77"/>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20"/>
                  </a:graphicData>
                </a:graphic>
              </p:graphicFrame>
              <p:sp>
                <p:nvSpPr>
                  <p:cNvPr id="80" name="Rectangle 79"/>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2" name="Group 71"/>
                <p:cNvGrpSpPr/>
                <p:nvPr/>
              </p:nvGrpSpPr>
              <p:grpSpPr>
                <a:xfrm>
                  <a:off x="10528647" y="5650069"/>
                  <a:ext cx="542601" cy="343812"/>
                  <a:chOff x="9605093" y="4646540"/>
                  <a:chExt cx="542601" cy="343812"/>
                </a:xfrm>
              </p:grpSpPr>
              <p:graphicFrame>
                <p:nvGraphicFramePr>
                  <p:cNvPr id="76" name="Chart 75"/>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21"/>
                  </a:graphicData>
                </a:graphic>
              </p:graphicFrame>
              <p:sp>
                <p:nvSpPr>
                  <p:cNvPr id="77" name="Rectangle 76"/>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72"/>
                <p:cNvGrpSpPr/>
                <p:nvPr/>
              </p:nvGrpSpPr>
              <p:grpSpPr>
                <a:xfrm>
                  <a:off x="10909357" y="5650069"/>
                  <a:ext cx="542601" cy="343812"/>
                  <a:chOff x="9605093" y="4646540"/>
                  <a:chExt cx="542601" cy="343812"/>
                </a:xfrm>
              </p:grpSpPr>
              <p:graphicFrame>
                <p:nvGraphicFramePr>
                  <p:cNvPr id="74" name="Chart 73"/>
                  <p:cNvGraphicFramePr/>
                  <p:nvPr>
                    <p:extLst/>
                  </p:nvPr>
                </p:nvGraphicFramePr>
                <p:xfrm>
                  <a:off x="9605093" y="4646540"/>
                  <a:ext cx="542601" cy="343812"/>
                </p:xfrm>
                <a:graphic>
                  <a:graphicData uri="http://schemas.openxmlformats.org/drawingml/2006/chart">
                    <c:chart xmlns:c="http://schemas.openxmlformats.org/drawingml/2006/chart" xmlns:r="http://schemas.openxmlformats.org/officeDocument/2006/relationships" r:id="rId22"/>
                  </a:graphicData>
                </a:graphic>
              </p:graphicFrame>
              <p:sp>
                <p:nvSpPr>
                  <p:cNvPr id="75" name="Rectangle 74"/>
                  <p:cNvSpPr/>
                  <p:nvPr/>
                </p:nvSpPr>
                <p:spPr>
                  <a:xfrm>
                    <a:off x="9699314" y="4653595"/>
                    <a:ext cx="379558" cy="3304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108" name="TextBox 107"/>
              <p:cNvSpPr txBox="1"/>
              <p:nvPr/>
            </p:nvSpPr>
            <p:spPr>
              <a:xfrm>
                <a:off x="8313003" y="5547419"/>
                <a:ext cx="2811259" cy="400110"/>
              </a:xfrm>
              <a:prstGeom prst="rect">
                <a:avLst/>
              </a:prstGeom>
              <a:noFill/>
            </p:spPr>
            <p:txBody>
              <a:bodyPr wrap="square" rtlCol="0">
                <a:spAutoFit/>
              </a:bodyPr>
              <a:lstStyle/>
              <a:p>
                <a:pPr algn="ctr"/>
                <a:r>
                  <a:rPr lang="en-US" sz="2000" dirty="0"/>
                  <a:t>Per-pixel distribution</a:t>
                </a:r>
              </a:p>
            </p:txBody>
          </p:sp>
          <p:pic>
            <p:nvPicPr>
              <p:cNvPr id="2" name="Picture 1"/>
              <p:cNvPicPr>
                <a:picLocks noChangeAspect="1"/>
              </p:cNvPicPr>
              <p:nvPr/>
            </p:nvPicPr>
            <p:blipFill>
              <a:blip r:embed="rId23"/>
              <a:stretch>
                <a:fillRect/>
              </a:stretch>
            </p:blipFill>
            <p:spPr>
              <a:xfrm>
                <a:off x="8797343" y="5975587"/>
                <a:ext cx="1887495" cy="323570"/>
              </a:xfrm>
              <a:prstGeom prst="rect">
                <a:avLst/>
              </a:prstGeom>
            </p:spPr>
          </p:pic>
          <p:cxnSp>
            <p:nvCxnSpPr>
              <p:cNvPr id="114" name="Straight Arrow Connector 113"/>
              <p:cNvCxnSpPr/>
              <p:nvPr/>
            </p:nvCxnSpPr>
            <p:spPr>
              <a:xfrm flipV="1">
                <a:off x="7957648" y="4914204"/>
                <a:ext cx="685799"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cxnSp>
        <p:nvCxnSpPr>
          <p:cNvPr id="115" name="Straight Arrow Connector 114"/>
          <p:cNvCxnSpPr/>
          <p:nvPr/>
        </p:nvCxnSpPr>
        <p:spPr>
          <a:xfrm flipV="1">
            <a:off x="2483228" y="2476180"/>
            <a:ext cx="596694"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7" name="TextBox 116"/>
          <p:cNvSpPr txBox="1"/>
          <p:nvPr/>
        </p:nvSpPr>
        <p:spPr>
          <a:xfrm>
            <a:off x="-121060" y="3270333"/>
            <a:ext cx="1710115" cy="348124"/>
          </a:xfrm>
          <a:prstGeom prst="rect">
            <a:avLst/>
          </a:prstGeom>
          <a:noFill/>
        </p:spPr>
        <p:txBody>
          <a:bodyPr wrap="square" rtlCol="0">
            <a:spAutoFit/>
          </a:bodyPr>
          <a:lstStyle/>
          <a:p>
            <a:pPr algn="ctr"/>
            <a:r>
              <a:rPr lang="en-US" sz="1600" dirty="0"/>
              <a:t>Grayscale image</a:t>
            </a:r>
          </a:p>
        </p:txBody>
      </p:sp>
      <p:pic>
        <p:nvPicPr>
          <p:cNvPr id="118" name="Picture 117"/>
          <p:cNvPicPr>
            <a:picLocks noChangeAspect="1"/>
          </p:cNvPicPr>
          <p:nvPr/>
        </p:nvPicPr>
        <p:blipFill>
          <a:blip r:embed="rId24"/>
          <a:stretch>
            <a:fillRect/>
          </a:stretch>
        </p:blipFill>
        <p:spPr>
          <a:xfrm>
            <a:off x="1466164" y="3296540"/>
            <a:ext cx="1511362" cy="254929"/>
          </a:xfrm>
          <a:prstGeom prst="rect">
            <a:avLst/>
          </a:prstGeom>
        </p:spPr>
      </p:pic>
      <p:grpSp>
        <p:nvGrpSpPr>
          <p:cNvPr id="130" name="Group 129"/>
          <p:cNvGrpSpPr/>
          <p:nvPr/>
        </p:nvGrpSpPr>
        <p:grpSpPr>
          <a:xfrm>
            <a:off x="9145" y="3586633"/>
            <a:ext cx="2977730" cy="348124"/>
            <a:chOff x="206067" y="4375434"/>
            <a:chExt cx="3422405" cy="400110"/>
          </a:xfrm>
        </p:grpSpPr>
        <p:sp>
          <p:nvSpPr>
            <p:cNvPr id="131" name="TextBox 130"/>
            <p:cNvSpPr txBox="1"/>
            <p:nvPr/>
          </p:nvSpPr>
          <p:spPr>
            <a:xfrm>
              <a:off x="206067" y="4375434"/>
              <a:ext cx="1511534" cy="400110"/>
            </a:xfrm>
            <a:prstGeom prst="rect">
              <a:avLst/>
            </a:prstGeom>
            <a:noFill/>
          </p:spPr>
          <p:txBody>
            <a:bodyPr wrap="square" rtlCol="0">
              <a:spAutoFit/>
            </a:bodyPr>
            <a:lstStyle/>
            <a:p>
              <a:pPr algn="ctr"/>
              <a:r>
                <a:rPr lang="en-US" sz="1600" dirty="0"/>
                <a:t>User points</a:t>
              </a:r>
            </a:p>
          </p:txBody>
        </p:sp>
        <p:pic>
          <p:nvPicPr>
            <p:cNvPr id="132" name="Picture 131"/>
            <p:cNvPicPr>
              <a:picLocks noChangeAspect="1"/>
            </p:cNvPicPr>
            <p:nvPr/>
          </p:nvPicPr>
          <p:blipFill>
            <a:blip r:embed="rId25"/>
            <a:stretch>
              <a:fillRect/>
            </a:stretch>
          </p:blipFill>
          <p:spPr>
            <a:xfrm>
              <a:off x="1863083" y="4411326"/>
              <a:ext cx="1765389" cy="301752"/>
            </a:xfrm>
            <a:prstGeom prst="rect">
              <a:avLst/>
            </a:prstGeom>
          </p:spPr>
        </p:pic>
      </p:grpSp>
      <p:pic>
        <p:nvPicPr>
          <p:cNvPr id="126" name="Picture 125"/>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6660738" y="1737755"/>
            <a:ext cx="1938970" cy="1476849"/>
          </a:xfrm>
          <a:prstGeom prst="rect">
            <a:avLst/>
          </a:prstGeom>
          <a:ln>
            <a:solidFill>
              <a:schemeClr val="accent1">
                <a:lumMod val="50000"/>
              </a:schemeClr>
            </a:solidFill>
          </a:ln>
        </p:spPr>
      </p:pic>
      <p:sp>
        <p:nvSpPr>
          <p:cNvPr id="7" name="Rectangle 6"/>
          <p:cNvSpPr/>
          <p:nvPr/>
        </p:nvSpPr>
        <p:spPr>
          <a:xfrm>
            <a:off x="7471361" y="4353613"/>
            <a:ext cx="412569" cy="344947"/>
          </a:xfrm>
          <a:prstGeom prst="rect">
            <a:avLst/>
          </a:prstGeom>
          <a:noFill/>
          <a:ln w="57150">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7916930" y="3749135"/>
            <a:ext cx="2544187" cy="1193060"/>
            <a:chOff x="7916930" y="3517635"/>
            <a:chExt cx="2544187" cy="1193060"/>
          </a:xfrm>
        </p:grpSpPr>
        <p:cxnSp>
          <p:nvCxnSpPr>
            <p:cNvPr id="143" name="Straight Arrow Connector 142"/>
            <p:cNvCxnSpPr/>
            <p:nvPr/>
          </p:nvCxnSpPr>
          <p:spPr>
            <a:xfrm>
              <a:off x="10461117" y="3517635"/>
              <a:ext cx="0" cy="797602"/>
            </a:xfrm>
            <a:prstGeom prst="straightConnector1">
              <a:avLst/>
            </a:prstGeom>
            <a:ln w="28575">
              <a:solidFill>
                <a:srgbClr val="FF40FF"/>
              </a:solidFill>
              <a:headEnd type="triangle"/>
              <a:tailEnd type="none"/>
            </a:ln>
          </p:spPr>
          <p:style>
            <a:lnRef idx="1">
              <a:schemeClr val="accent1"/>
            </a:lnRef>
            <a:fillRef idx="0">
              <a:schemeClr val="accent1"/>
            </a:fillRef>
            <a:effectRef idx="0">
              <a:schemeClr val="accent1"/>
            </a:effectRef>
            <a:fontRef idx="minor">
              <a:schemeClr val="tx1"/>
            </a:fontRef>
          </p:style>
        </p:cxnSp>
        <p:grpSp>
          <p:nvGrpSpPr>
            <p:cNvPr id="24" name="Group 23"/>
            <p:cNvGrpSpPr/>
            <p:nvPr/>
          </p:nvGrpSpPr>
          <p:grpSpPr>
            <a:xfrm>
              <a:off x="7916930" y="3941254"/>
              <a:ext cx="2544187" cy="769441"/>
              <a:chOff x="7916930" y="3941254"/>
              <a:chExt cx="2544187" cy="769441"/>
            </a:xfrm>
          </p:grpSpPr>
          <p:cxnSp>
            <p:nvCxnSpPr>
              <p:cNvPr id="119" name="Straight Arrow Connector 118"/>
              <p:cNvCxnSpPr/>
              <p:nvPr/>
            </p:nvCxnSpPr>
            <p:spPr>
              <a:xfrm>
                <a:off x="7916930" y="4311727"/>
                <a:ext cx="2544187" cy="0"/>
              </a:xfrm>
              <a:prstGeom prst="straightConnector1">
                <a:avLst/>
              </a:prstGeom>
              <a:ln w="28575">
                <a:solidFill>
                  <a:srgbClr val="FF40FF"/>
                </a:solidFill>
                <a:tailEnd type="none"/>
              </a:ln>
            </p:spPr>
            <p:style>
              <a:lnRef idx="1">
                <a:schemeClr val="accent1"/>
              </a:lnRef>
              <a:fillRef idx="0">
                <a:schemeClr val="accent1"/>
              </a:fillRef>
              <a:effectRef idx="0">
                <a:schemeClr val="accent1"/>
              </a:effectRef>
              <a:fontRef idx="minor">
                <a:schemeClr val="tx1"/>
              </a:fontRef>
            </p:style>
          </p:cxnSp>
          <p:sp>
            <p:nvSpPr>
              <p:cNvPr id="137" name="Rectangle 136"/>
              <p:cNvSpPr/>
              <p:nvPr/>
            </p:nvSpPr>
            <p:spPr>
              <a:xfrm>
                <a:off x="8622861" y="3941254"/>
                <a:ext cx="1459396" cy="769441"/>
              </a:xfrm>
              <a:prstGeom prst="rect">
                <a:avLst/>
              </a:prstGeom>
              <a:solidFill>
                <a:schemeClr val="bg1"/>
              </a:solidFill>
              <a:ln w="38100">
                <a:solidFill>
                  <a:schemeClr val="tx1"/>
                </a:solidFill>
              </a:ln>
            </p:spPr>
            <p:txBody>
              <a:bodyPr wrap="square">
                <a:spAutoFit/>
              </a:bodyPr>
              <a:lstStyle/>
              <a:p>
                <a:pPr algn="ctr"/>
                <a:r>
                  <a:rPr lang="en-US" sz="2200" b="1" dirty="0"/>
                  <a:t>K-means</a:t>
                </a:r>
              </a:p>
              <a:p>
                <a:pPr algn="ctr"/>
                <a:r>
                  <a:rPr lang="en-US" sz="2200" b="1" dirty="0"/>
                  <a:t>Clustering</a:t>
                </a:r>
              </a:p>
            </p:txBody>
          </p:sp>
        </p:grpSp>
      </p:grpSp>
      <p:grpSp>
        <p:nvGrpSpPr>
          <p:cNvPr id="23" name="Group 22"/>
          <p:cNvGrpSpPr/>
          <p:nvPr/>
        </p:nvGrpSpPr>
        <p:grpSpPr>
          <a:xfrm>
            <a:off x="1161289" y="1258668"/>
            <a:ext cx="2028216" cy="961531"/>
            <a:chOff x="1161289" y="1027168"/>
            <a:chExt cx="2028216" cy="961531"/>
          </a:xfrm>
        </p:grpSpPr>
        <p:sp>
          <p:nvSpPr>
            <p:cNvPr id="4" name="Oval 3"/>
            <p:cNvSpPr/>
            <p:nvPr/>
          </p:nvSpPr>
          <p:spPr>
            <a:xfrm>
              <a:off x="1324284" y="1837622"/>
              <a:ext cx="151077" cy="151077"/>
            </a:xfrm>
            <a:prstGeom prst="ellipse">
              <a:avLst/>
            </a:prstGeom>
            <a:noFill/>
            <a:ln w="28575">
              <a:solidFill>
                <a:srgbClr val="FF4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TextBox 138"/>
            <p:cNvSpPr txBox="1"/>
            <p:nvPr/>
          </p:nvSpPr>
          <p:spPr>
            <a:xfrm>
              <a:off x="1161289" y="1027168"/>
              <a:ext cx="2028216" cy="369332"/>
            </a:xfrm>
            <a:prstGeom prst="rect">
              <a:avLst/>
            </a:prstGeom>
            <a:solidFill>
              <a:schemeClr val="bg1"/>
            </a:solidFill>
            <a:ln w="28575">
              <a:solidFill>
                <a:schemeClr val="tx1"/>
              </a:solidFill>
            </a:ln>
          </p:spPr>
          <p:txBody>
            <a:bodyPr wrap="square" rtlCol="0">
              <a:spAutoFit/>
            </a:bodyPr>
            <a:lstStyle/>
            <a:p>
              <a:pPr algn="ctr"/>
              <a:r>
                <a:rPr lang="en-US" b="1" dirty="0"/>
                <a:t>User point location</a:t>
              </a:r>
            </a:p>
          </p:txBody>
        </p:sp>
        <p:cxnSp>
          <p:nvCxnSpPr>
            <p:cNvPr id="141" name="Straight Arrow Connector 140"/>
            <p:cNvCxnSpPr/>
            <p:nvPr/>
          </p:nvCxnSpPr>
          <p:spPr>
            <a:xfrm flipH="1">
              <a:off x="1468062" y="1438393"/>
              <a:ext cx="256172" cy="350139"/>
            </a:xfrm>
            <a:prstGeom prst="straightConnector1">
              <a:avLst/>
            </a:prstGeom>
            <a:ln w="28575">
              <a:solidFill>
                <a:srgbClr val="FF40FF"/>
              </a:solidFill>
              <a:tailEnd type="triangle"/>
            </a:ln>
          </p:spPr>
          <p:style>
            <a:lnRef idx="1">
              <a:schemeClr val="accent1"/>
            </a:lnRef>
            <a:fillRef idx="0">
              <a:schemeClr val="accent1"/>
            </a:fillRef>
            <a:effectRef idx="0">
              <a:schemeClr val="accent1"/>
            </a:effectRef>
            <a:fontRef idx="minor">
              <a:schemeClr val="tx1"/>
            </a:fontRef>
          </p:style>
        </p:cxnSp>
      </p:grpSp>
      <p:pic>
        <p:nvPicPr>
          <p:cNvPr id="142" name="Picture 141"/>
          <p:cNvPicPr>
            <a:picLocks noChangeAspect="1"/>
          </p:cNvPicPr>
          <p:nvPr/>
        </p:nvPicPr>
        <p:blipFill>
          <a:blip r:embed="rId27"/>
          <a:stretch>
            <a:fillRect/>
          </a:stretch>
        </p:blipFill>
        <p:spPr>
          <a:xfrm>
            <a:off x="6877611" y="3507828"/>
            <a:ext cx="1530157" cy="255635"/>
          </a:xfrm>
          <a:prstGeom prst="rect">
            <a:avLst/>
          </a:prstGeom>
        </p:spPr>
      </p:pic>
      <p:grpSp>
        <p:nvGrpSpPr>
          <p:cNvPr id="29" name="Group 28"/>
          <p:cNvGrpSpPr/>
          <p:nvPr/>
        </p:nvGrpSpPr>
        <p:grpSpPr>
          <a:xfrm>
            <a:off x="8840585" y="2038259"/>
            <a:ext cx="3235514" cy="1613678"/>
            <a:chOff x="8840585" y="2038259"/>
            <a:chExt cx="3235514" cy="1613678"/>
          </a:xfrm>
        </p:grpSpPr>
        <p:grpSp>
          <p:nvGrpSpPr>
            <p:cNvPr id="21" name="Group 20"/>
            <p:cNvGrpSpPr/>
            <p:nvPr/>
          </p:nvGrpSpPr>
          <p:grpSpPr>
            <a:xfrm>
              <a:off x="8846134" y="2038259"/>
              <a:ext cx="3229965" cy="1518660"/>
              <a:chOff x="8877905" y="1795165"/>
              <a:chExt cx="3229965" cy="1518660"/>
            </a:xfrm>
          </p:grpSpPr>
          <p:grpSp>
            <p:nvGrpSpPr>
              <p:cNvPr id="26" name="Group 25"/>
              <p:cNvGrpSpPr/>
              <p:nvPr/>
            </p:nvGrpSpPr>
            <p:grpSpPr>
              <a:xfrm>
                <a:off x="9042842" y="1795165"/>
                <a:ext cx="2880360" cy="1518660"/>
                <a:chOff x="8959498" y="3744551"/>
                <a:chExt cx="2880360" cy="1518660"/>
              </a:xfrm>
            </p:grpSpPr>
            <p:grpSp>
              <p:nvGrpSpPr>
                <p:cNvPr id="12" name="Group 11"/>
                <p:cNvGrpSpPr/>
                <p:nvPr/>
              </p:nvGrpSpPr>
              <p:grpSpPr>
                <a:xfrm>
                  <a:off x="9005218" y="4944987"/>
                  <a:ext cx="2764967" cy="273543"/>
                  <a:chOff x="8827163" y="3507236"/>
                  <a:chExt cx="3697097" cy="365760"/>
                </a:xfrm>
              </p:grpSpPr>
              <p:sp>
                <p:nvSpPr>
                  <p:cNvPr id="120" name="Rectangle 119"/>
                  <p:cNvSpPr/>
                  <p:nvPr/>
                </p:nvSpPr>
                <p:spPr>
                  <a:xfrm>
                    <a:off x="8827163" y="3507236"/>
                    <a:ext cx="365760" cy="365760"/>
                  </a:xfrm>
                  <a:prstGeom prst="rect">
                    <a:avLst/>
                  </a:prstGeom>
                  <a:solidFill>
                    <a:srgbClr val="72484C"/>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1" name="Rectangle 120"/>
                  <p:cNvSpPr/>
                  <p:nvPr/>
                </p:nvSpPr>
                <p:spPr>
                  <a:xfrm>
                    <a:off x="9243580" y="3507236"/>
                    <a:ext cx="365760" cy="365760"/>
                  </a:xfrm>
                  <a:prstGeom prst="rect">
                    <a:avLst/>
                  </a:prstGeom>
                  <a:solidFill>
                    <a:srgbClr val="345D28"/>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2" name="Rectangle 121"/>
                  <p:cNvSpPr/>
                  <p:nvPr/>
                </p:nvSpPr>
                <p:spPr>
                  <a:xfrm>
                    <a:off x="9659997" y="3507236"/>
                    <a:ext cx="365760" cy="365760"/>
                  </a:xfrm>
                  <a:prstGeom prst="rect">
                    <a:avLst/>
                  </a:prstGeom>
                  <a:solidFill>
                    <a:srgbClr val="A1006A"/>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125" name="Rectangle 124"/>
                  <p:cNvSpPr/>
                  <p:nvPr/>
                </p:nvSpPr>
                <p:spPr>
                  <a:xfrm>
                    <a:off x="10492831" y="3507236"/>
                    <a:ext cx="365760" cy="365760"/>
                  </a:xfrm>
                  <a:prstGeom prst="rect">
                    <a:avLst/>
                  </a:prstGeom>
                  <a:solidFill>
                    <a:srgbClr val="2F586E"/>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7" name="Rectangle 126"/>
                  <p:cNvSpPr/>
                  <p:nvPr/>
                </p:nvSpPr>
                <p:spPr>
                  <a:xfrm>
                    <a:off x="10909248" y="3507236"/>
                    <a:ext cx="365760" cy="365760"/>
                  </a:xfrm>
                  <a:prstGeom prst="rect">
                    <a:avLst/>
                  </a:prstGeom>
                  <a:solidFill>
                    <a:srgbClr val="9D281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8" name="Rectangle 127"/>
                  <p:cNvSpPr/>
                  <p:nvPr/>
                </p:nvSpPr>
                <p:spPr>
                  <a:xfrm>
                    <a:off x="11325665" y="3507236"/>
                    <a:ext cx="365760" cy="365760"/>
                  </a:xfrm>
                  <a:prstGeom prst="rect">
                    <a:avLst/>
                  </a:prstGeom>
                  <a:solidFill>
                    <a:srgbClr val="704E25"/>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9" name="Rectangle 128"/>
                  <p:cNvSpPr/>
                  <p:nvPr/>
                </p:nvSpPr>
                <p:spPr>
                  <a:xfrm>
                    <a:off x="11742082" y="3507236"/>
                    <a:ext cx="365760" cy="365760"/>
                  </a:xfrm>
                  <a:prstGeom prst="rect">
                    <a:avLst/>
                  </a:prstGeom>
                  <a:solidFill>
                    <a:srgbClr val="A1006A"/>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133" name="Rectangle 132"/>
                  <p:cNvSpPr/>
                  <p:nvPr/>
                </p:nvSpPr>
                <p:spPr>
                  <a:xfrm>
                    <a:off x="10076414" y="3507236"/>
                    <a:ext cx="365760" cy="365760"/>
                  </a:xfrm>
                  <a:prstGeom prst="rect">
                    <a:avLst/>
                  </a:prstGeom>
                  <a:solidFill>
                    <a:srgbClr val="6C22CF"/>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34" name="Rectangle 133"/>
                  <p:cNvSpPr/>
                  <p:nvPr/>
                </p:nvSpPr>
                <p:spPr>
                  <a:xfrm>
                    <a:off x="12158500" y="3507236"/>
                    <a:ext cx="365760" cy="365760"/>
                  </a:xfrm>
                  <a:prstGeom prst="rect">
                    <a:avLst/>
                  </a:prstGeom>
                  <a:solidFill>
                    <a:srgbClr val="6E4E00"/>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grpSp>
            <p:sp>
              <p:nvSpPr>
                <p:cNvPr id="13" name="Rectangle 12"/>
                <p:cNvSpPr/>
                <p:nvPr/>
              </p:nvSpPr>
              <p:spPr>
                <a:xfrm>
                  <a:off x="9051305" y="3744551"/>
                  <a:ext cx="2625847" cy="523220"/>
                </a:xfrm>
                <a:prstGeom prst="rect">
                  <a:avLst/>
                </a:prstGeom>
              </p:spPr>
              <p:txBody>
                <a:bodyPr wrap="none">
                  <a:spAutoFit/>
                </a:bodyPr>
                <a:lstStyle/>
                <a:p>
                  <a:r>
                    <a:rPr lang="en-US" sz="2800" dirty="0"/>
                    <a:t>Suggested colors</a:t>
                  </a:r>
                </a:p>
              </p:txBody>
            </p:sp>
            <p:sp>
              <p:nvSpPr>
                <p:cNvPr id="15" name="Rectangle 14"/>
                <p:cNvSpPr/>
                <p:nvPr/>
              </p:nvSpPr>
              <p:spPr>
                <a:xfrm>
                  <a:off x="8959498" y="4897451"/>
                  <a:ext cx="2880360" cy="365760"/>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0" name="Straight Arrow Connector 9"/>
              <p:cNvCxnSpPr/>
              <p:nvPr/>
            </p:nvCxnSpPr>
            <p:spPr>
              <a:xfrm flipV="1">
                <a:off x="9590224" y="2624659"/>
                <a:ext cx="1828800"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8" name="Rectangle 137"/>
              <p:cNvSpPr/>
              <p:nvPr/>
            </p:nvSpPr>
            <p:spPr>
              <a:xfrm>
                <a:off x="8877905" y="2272214"/>
                <a:ext cx="753604" cy="707886"/>
              </a:xfrm>
              <a:prstGeom prst="rect">
                <a:avLst/>
              </a:prstGeom>
            </p:spPr>
            <p:txBody>
              <a:bodyPr wrap="none">
                <a:spAutoFit/>
              </a:bodyPr>
              <a:lstStyle/>
              <a:p>
                <a:pPr algn="ctr"/>
                <a:r>
                  <a:rPr lang="en-US" sz="2000" dirty="0"/>
                  <a:t>More</a:t>
                </a:r>
              </a:p>
              <a:p>
                <a:pPr algn="ctr"/>
                <a:r>
                  <a:rPr lang="en-US" sz="2000" dirty="0"/>
                  <a:t>likely</a:t>
                </a:r>
              </a:p>
            </p:txBody>
          </p:sp>
          <p:sp>
            <p:nvSpPr>
              <p:cNvPr id="140" name="Rectangle 139"/>
              <p:cNvSpPr/>
              <p:nvPr/>
            </p:nvSpPr>
            <p:spPr>
              <a:xfrm>
                <a:off x="11392802" y="2278097"/>
                <a:ext cx="715068" cy="707886"/>
              </a:xfrm>
              <a:prstGeom prst="rect">
                <a:avLst/>
              </a:prstGeom>
            </p:spPr>
            <p:txBody>
              <a:bodyPr wrap="none">
                <a:spAutoFit/>
              </a:bodyPr>
              <a:lstStyle/>
              <a:p>
                <a:pPr algn="ctr"/>
                <a:r>
                  <a:rPr lang="en-US" sz="2000" dirty="0"/>
                  <a:t>Less</a:t>
                </a:r>
              </a:p>
              <a:p>
                <a:pPr algn="ctr"/>
                <a:r>
                  <a:rPr lang="en-US" sz="2000" dirty="0"/>
                  <a:t>likely</a:t>
                </a:r>
              </a:p>
            </p:txBody>
          </p:sp>
        </p:grpSp>
        <p:sp>
          <p:nvSpPr>
            <p:cNvPr id="144" name="Rectangle 143"/>
            <p:cNvSpPr/>
            <p:nvPr/>
          </p:nvSpPr>
          <p:spPr>
            <a:xfrm>
              <a:off x="8840585" y="2069122"/>
              <a:ext cx="3203246" cy="1582815"/>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068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9"/>
                                        </p:tgtEl>
                                        <p:attrNameLst>
                                          <p:attrName>style.visibility</p:attrName>
                                        </p:attrNameLst>
                                      </p:cBhvr>
                                      <p:to>
                                        <p:strVal val="visible"/>
                                      </p:to>
                                    </p:set>
                                    <p:animEffect transition="in" filter="fade">
                                      <p:cBhvr>
                                        <p:cTn id="2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9689373" y="5278379"/>
            <a:ext cx="1413760" cy="4002097"/>
          </a:xfrm>
          <a:prstGeom prst="rect">
            <a:avLst/>
          </a:prstGeom>
          <a:solidFill>
            <a:schemeClr val="bg1">
              <a:lumMod val="75000"/>
            </a:schemeClr>
          </a:solidFill>
          <a:ln w="190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Title 1"/>
          <p:cNvSpPr txBox="1">
            <a:spLocks/>
          </p:cNvSpPr>
          <p:nvPr/>
        </p:nvSpPr>
        <p:spPr>
          <a:xfrm>
            <a:off x="838200" y="-8553"/>
            <a:ext cx="10515600" cy="112934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Visual Turing Test</a:t>
            </a:r>
          </a:p>
        </p:txBody>
      </p:sp>
      <p:cxnSp>
        <p:nvCxnSpPr>
          <p:cNvPr id="6" name="Straight Connector 5"/>
          <p:cNvCxnSpPr/>
          <p:nvPr/>
        </p:nvCxnSpPr>
        <p:spPr>
          <a:xfrm>
            <a:off x="678210" y="1600964"/>
            <a:ext cx="0" cy="360717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Rectangle 24"/>
          <p:cNvSpPr/>
          <p:nvPr/>
        </p:nvSpPr>
        <p:spPr>
          <a:xfrm>
            <a:off x="1492034" y="5208136"/>
            <a:ext cx="1413760" cy="1461238"/>
          </a:xfrm>
          <a:prstGeom prst="rect">
            <a:avLst/>
          </a:prstGeom>
          <a:gradFill flip="none" rotWithShape="1">
            <a:gsLst>
              <a:gs pos="0">
                <a:srgbClr val="00B050">
                  <a:tint val="66000"/>
                  <a:satMod val="160000"/>
                </a:srgbClr>
              </a:gs>
              <a:gs pos="50000">
                <a:srgbClr val="00B050">
                  <a:tint val="44500"/>
                  <a:satMod val="160000"/>
                </a:srgbClr>
              </a:gs>
              <a:gs pos="100000">
                <a:srgbClr val="00B050">
                  <a:tint val="23500"/>
                  <a:satMod val="160000"/>
                </a:srgbClr>
              </a:gs>
            </a:gsLst>
            <a:lin ang="5400000" scaled="1"/>
            <a:tileRect/>
          </a:gra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4184054" y="5233229"/>
            <a:ext cx="1413760" cy="2124720"/>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5400000" scaled="1"/>
            <a:tileRect/>
          </a:gra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6903096" y="5246795"/>
            <a:ext cx="1413760" cy="2401170"/>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5400000" scaled="1"/>
            <a:tileRect/>
          </a:gra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p:cNvCxnSpPr/>
          <p:nvPr/>
        </p:nvCxnSpPr>
        <p:spPr>
          <a:xfrm flipH="1">
            <a:off x="678210" y="5218781"/>
            <a:ext cx="11149689"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2" name="Rectangle 81"/>
          <p:cNvSpPr/>
          <p:nvPr/>
        </p:nvSpPr>
        <p:spPr>
          <a:xfrm>
            <a:off x="1178418" y="5245346"/>
            <a:ext cx="10335802" cy="24026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0499" y="811935"/>
            <a:ext cx="2295838" cy="769441"/>
          </a:xfrm>
          <a:prstGeom prst="rect">
            <a:avLst/>
          </a:prstGeom>
          <a:noFill/>
        </p:spPr>
        <p:txBody>
          <a:bodyPr wrap="square" rtlCol="0">
            <a:spAutoFit/>
          </a:bodyPr>
          <a:lstStyle/>
          <a:p>
            <a:pPr algn="ctr"/>
            <a:r>
              <a:rPr lang="en-US" sz="2200" dirty="0"/>
              <a:t>% of AMT fooled</a:t>
            </a:r>
          </a:p>
          <a:p>
            <a:pPr algn="ctr"/>
            <a:r>
              <a:rPr lang="en-US" sz="2200" dirty="0"/>
              <a:t>by colorization</a:t>
            </a:r>
          </a:p>
        </p:txBody>
      </p:sp>
      <p:grpSp>
        <p:nvGrpSpPr>
          <p:cNvPr id="10" name="Group 9"/>
          <p:cNvGrpSpPr/>
          <p:nvPr/>
        </p:nvGrpSpPr>
        <p:grpSpPr>
          <a:xfrm>
            <a:off x="3302496" y="2620560"/>
            <a:ext cx="3108142" cy="3126936"/>
            <a:chOff x="4303949" y="4187246"/>
            <a:chExt cx="3643489" cy="5329745"/>
          </a:xfrm>
        </p:grpSpPr>
        <p:sp>
          <p:nvSpPr>
            <p:cNvPr id="73" name="TextBox 72"/>
            <p:cNvSpPr txBox="1"/>
            <p:nvPr/>
          </p:nvSpPr>
          <p:spPr>
            <a:xfrm>
              <a:off x="5347349" y="4187246"/>
              <a:ext cx="1657265" cy="461666"/>
            </a:xfrm>
            <a:prstGeom prst="rect">
              <a:avLst/>
            </a:prstGeom>
            <a:noFill/>
          </p:spPr>
          <p:txBody>
            <a:bodyPr wrap="square" rtlCol="0">
              <a:spAutoFit/>
            </a:bodyPr>
            <a:lstStyle/>
            <a:p>
              <a:pPr algn="ctr"/>
              <a:r>
                <a:rPr lang="en-US" sz="2400" dirty="0"/>
                <a:t>27.0%</a:t>
              </a:r>
            </a:p>
          </p:txBody>
        </p:sp>
        <p:sp>
          <p:nvSpPr>
            <p:cNvPr id="78" name="Title 1"/>
            <p:cNvSpPr txBox="1">
              <a:spLocks/>
            </p:cNvSpPr>
            <p:nvPr/>
          </p:nvSpPr>
          <p:spPr>
            <a:xfrm>
              <a:off x="4303949" y="8828361"/>
              <a:ext cx="3643489" cy="6886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2000"/>
                </a:lnSpc>
                <a:defRPr sz="4000" b="0" i="0" u="none" strike="noStrike" kern="1200" spc="0" baseline="0">
                  <a:solidFill>
                    <a:prstClr val="black">
                      <a:lumMod val="65000"/>
                      <a:lumOff val="35000"/>
                    </a:prstClr>
                  </a:solidFill>
                  <a:latin typeface="+mn-lt"/>
                  <a:ea typeface="+mn-ea"/>
                  <a:cs typeface="+mn-cs"/>
                </a:defRPr>
              </a:pPr>
              <a:r>
                <a:rPr lang="en-US" sz="2400" dirty="0">
                  <a:solidFill>
                    <a:schemeClr val="tx1">
                      <a:lumMod val="95000"/>
                      <a:lumOff val="5000"/>
                    </a:schemeClr>
                  </a:solidFill>
                  <a:latin typeface="+mn-lt"/>
                  <a:ea typeface="+mn-ea"/>
                  <a:cs typeface="+mn-cs"/>
                </a:rPr>
                <a:t>With user</a:t>
              </a:r>
            </a:p>
            <a:p>
              <a:pPr algn="ctr">
                <a:lnSpc>
                  <a:spcPts val="2000"/>
                </a:lnSpc>
                <a:defRPr sz="4000" b="0" i="0" u="none" strike="noStrike" kern="1200" spc="0" baseline="0">
                  <a:solidFill>
                    <a:prstClr val="black">
                      <a:lumMod val="65000"/>
                      <a:lumOff val="35000"/>
                    </a:prstClr>
                  </a:solidFill>
                  <a:latin typeface="+mn-lt"/>
                  <a:ea typeface="+mn-ea"/>
                  <a:cs typeface="+mn-cs"/>
                </a:defRPr>
              </a:pPr>
              <a:r>
                <a:rPr lang="en-US" sz="2400" dirty="0">
                  <a:solidFill>
                    <a:schemeClr val="tx1">
                      <a:lumMod val="95000"/>
                      <a:lumOff val="5000"/>
                    </a:schemeClr>
                  </a:solidFill>
                  <a:latin typeface="+mn-lt"/>
                  <a:ea typeface="+mn-ea"/>
                  <a:cs typeface="+mn-cs"/>
                </a:rPr>
                <a:t>(no recommendation)</a:t>
              </a:r>
            </a:p>
          </p:txBody>
        </p:sp>
      </p:grpSp>
      <p:grpSp>
        <p:nvGrpSpPr>
          <p:cNvPr id="11" name="Group 10"/>
          <p:cNvGrpSpPr/>
          <p:nvPr/>
        </p:nvGrpSpPr>
        <p:grpSpPr>
          <a:xfrm>
            <a:off x="6332142" y="2356954"/>
            <a:ext cx="3127294" cy="3386298"/>
            <a:chOff x="7396023" y="4072471"/>
            <a:chExt cx="3665940" cy="5771818"/>
          </a:xfrm>
        </p:grpSpPr>
        <p:sp>
          <p:nvSpPr>
            <p:cNvPr id="74" name="TextBox 73"/>
            <p:cNvSpPr txBox="1"/>
            <p:nvPr/>
          </p:nvSpPr>
          <p:spPr>
            <a:xfrm>
              <a:off x="8400360" y="4072471"/>
              <a:ext cx="1657266" cy="461666"/>
            </a:xfrm>
            <a:prstGeom prst="rect">
              <a:avLst/>
            </a:prstGeom>
            <a:noFill/>
          </p:spPr>
          <p:txBody>
            <a:bodyPr wrap="square" rtlCol="0">
              <a:spAutoFit/>
            </a:bodyPr>
            <a:lstStyle/>
            <a:p>
              <a:pPr algn="ctr"/>
              <a:r>
                <a:rPr lang="en-US" sz="2400" b="1" dirty="0"/>
                <a:t>30.0%</a:t>
              </a:r>
            </a:p>
          </p:txBody>
        </p:sp>
        <p:sp>
          <p:nvSpPr>
            <p:cNvPr id="77" name="Title 1"/>
            <p:cNvSpPr txBox="1">
              <a:spLocks/>
            </p:cNvSpPr>
            <p:nvPr/>
          </p:nvSpPr>
          <p:spPr>
            <a:xfrm>
              <a:off x="7396023" y="9155659"/>
              <a:ext cx="3665940" cy="6886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2000"/>
                </a:lnSpc>
                <a:defRPr sz="4000" b="0" i="0" u="none" strike="noStrike" kern="1200" spc="0" baseline="0">
                  <a:solidFill>
                    <a:prstClr val="black">
                      <a:lumMod val="65000"/>
                      <a:lumOff val="35000"/>
                    </a:prstClr>
                  </a:solidFill>
                  <a:latin typeface="+mn-lt"/>
                  <a:ea typeface="+mn-ea"/>
                  <a:cs typeface="+mn-cs"/>
                </a:defRPr>
              </a:pPr>
              <a:r>
                <a:rPr lang="en-US" sz="2400" dirty="0">
                  <a:solidFill>
                    <a:schemeClr val="tx1">
                      <a:lumMod val="95000"/>
                      <a:lumOff val="5000"/>
                    </a:schemeClr>
                  </a:solidFill>
                  <a:latin typeface="+mn-lt"/>
                  <a:ea typeface="+mn-ea"/>
                  <a:cs typeface="+mn-cs"/>
                </a:rPr>
                <a:t>With user</a:t>
              </a:r>
            </a:p>
            <a:p>
              <a:pPr algn="ctr">
                <a:lnSpc>
                  <a:spcPts val="2000"/>
                </a:lnSpc>
                <a:defRPr sz="4000" b="0" i="0" u="none" strike="noStrike" kern="1200" spc="0" baseline="0">
                  <a:solidFill>
                    <a:prstClr val="black">
                      <a:lumMod val="65000"/>
                      <a:lumOff val="35000"/>
                    </a:prstClr>
                  </a:solidFill>
                  <a:latin typeface="+mn-lt"/>
                  <a:ea typeface="+mn-ea"/>
                  <a:cs typeface="+mn-cs"/>
                </a:defRPr>
              </a:pPr>
              <a:r>
                <a:rPr lang="en-US" sz="2400" dirty="0">
                  <a:solidFill>
                    <a:schemeClr val="tx1">
                      <a:lumMod val="95000"/>
                      <a:lumOff val="5000"/>
                    </a:schemeClr>
                  </a:solidFill>
                  <a:latin typeface="+mn-lt"/>
                  <a:ea typeface="+mn-ea"/>
                  <a:cs typeface="+mn-cs"/>
                </a:rPr>
                <a:t>(with recommendation)</a:t>
              </a:r>
            </a:p>
          </p:txBody>
        </p:sp>
      </p:grpSp>
      <p:grpSp>
        <p:nvGrpSpPr>
          <p:cNvPr id="9" name="Group 8"/>
          <p:cNvGrpSpPr/>
          <p:nvPr/>
        </p:nvGrpSpPr>
        <p:grpSpPr>
          <a:xfrm>
            <a:off x="1082722" y="3321288"/>
            <a:ext cx="2233444" cy="2431685"/>
            <a:chOff x="2193607" y="4574952"/>
            <a:chExt cx="2618133" cy="4144713"/>
          </a:xfrm>
        </p:grpSpPr>
        <p:sp>
          <p:nvSpPr>
            <p:cNvPr id="72" name="TextBox 71"/>
            <p:cNvSpPr txBox="1"/>
            <p:nvPr/>
          </p:nvSpPr>
          <p:spPr>
            <a:xfrm>
              <a:off x="2674040" y="4574952"/>
              <a:ext cx="1657266" cy="461665"/>
            </a:xfrm>
            <a:prstGeom prst="rect">
              <a:avLst/>
            </a:prstGeom>
            <a:noFill/>
          </p:spPr>
          <p:txBody>
            <a:bodyPr wrap="square" rtlCol="0">
              <a:spAutoFit/>
            </a:bodyPr>
            <a:lstStyle/>
            <a:p>
              <a:pPr algn="ctr"/>
              <a:r>
                <a:rPr lang="en-US" sz="2400" dirty="0"/>
                <a:t>18.6%</a:t>
              </a:r>
            </a:p>
          </p:txBody>
        </p:sp>
        <p:sp>
          <p:nvSpPr>
            <p:cNvPr id="81" name="Title 1"/>
            <p:cNvSpPr txBox="1">
              <a:spLocks/>
            </p:cNvSpPr>
            <p:nvPr/>
          </p:nvSpPr>
          <p:spPr>
            <a:xfrm>
              <a:off x="2193607" y="8031035"/>
              <a:ext cx="2618133" cy="6886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2000"/>
                </a:lnSpc>
                <a:defRPr sz="4000" b="0" i="0" u="none" strike="noStrike" kern="1200" spc="0" baseline="0">
                  <a:solidFill>
                    <a:prstClr val="black">
                      <a:lumMod val="65000"/>
                      <a:lumOff val="35000"/>
                    </a:prstClr>
                  </a:solidFill>
                  <a:latin typeface="+mn-lt"/>
                  <a:ea typeface="+mn-ea"/>
                  <a:cs typeface="+mn-cs"/>
                </a:defRPr>
              </a:pPr>
              <a:r>
                <a:rPr lang="en-US" sz="2400" dirty="0">
                  <a:solidFill>
                    <a:schemeClr val="tx1">
                      <a:lumMod val="95000"/>
                      <a:lumOff val="5000"/>
                    </a:schemeClr>
                  </a:solidFill>
                  <a:latin typeface="+mn-lt"/>
                  <a:ea typeface="+mn-ea"/>
                  <a:cs typeface="+mn-cs"/>
                </a:rPr>
                <a:t>No user</a:t>
              </a:r>
            </a:p>
            <a:p>
              <a:pPr algn="ctr">
                <a:lnSpc>
                  <a:spcPts val="2000"/>
                </a:lnSpc>
                <a:defRPr sz="4000" b="0" i="0" u="none" strike="noStrike" kern="1200" spc="0" baseline="0">
                  <a:solidFill>
                    <a:prstClr val="black">
                      <a:lumMod val="65000"/>
                      <a:lumOff val="35000"/>
                    </a:prstClr>
                  </a:solidFill>
                  <a:latin typeface="+mn-lt"/>
                  <a:ea typeface="+mn-ea"/>
                  <a:cs typeface="+mn-cs"/>
                </a:defRPr>
              </a:pPr>
              <a:r>
                <a:rPr lang="en-US" sz="2400" dirty="0">
                  <a:solidFill>
                    <a:schemeClr val="tx1">
                      <a:lumMod val="95000"/>
                      <a:lumOff val="5000"/>
                    </a:schemeClr>
                  </a:solidFill>
                  <a:latin typeface="+mn-lt"/>
                  <a:ea typeface="+mn-ea"/>
                  <a:cs typeface="+mn-cs"/>
                </a:rPr>
                <a:t>(automatic)</a:t>
              </a:r>
            </a:p>
          </p:txBody>
        </p:sp>
      </p:grpSp>
      <p:grpSp>
        <p:nvGrpSpPr>
          <p:cNvPr id="17" name="Group 16"/>
          <p:cNvGrpSpPr/>
          <p:nvPr/>
        </p:nvGrpSpPr>
        <p:grpSpPr>
          <a:xfrm>
            <a:off x="9264205" y="754579"/>
            <a:ext cx="2280495" cy="4857573"/>
            <a:chOff x="9217683" y="1603765"/>
            <a:chExt cx="2673288" cy="4857573"/>
          </a:xfrm>
        </p:grpSpPr>
        <p:sp>
          <p:nvSpPr>
            <p:cNvPr id="21" name="Title 1"/>
            <p:cNvSpPr txBox="1">
              <a:spLocks/>
            </p:cNvSpPr>
            <p:nvPr/>
          </p:nvSpPr>
          <p:spPr>
            <a:xfrm>
              <a:off x="9217683" y="6057322"/>
              <a:ext cx="2673288" cy="4040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2000"/>
                </a:lnSpc>
                <a:defRPr sz="4000" b="0" i="0" u="none" strike="noStrike" kern="1200" spc="0" baseline="0">
                  <a:solidFill>
                    <a:prstClr val="black">
                      <a:lumMod val="65000"/>
                      <a:lumOff val="35000"/>
                    </a:prstClr>
                  </a:solidFill>
                  <a:latin typeface="+mn-lt"/>
                  <a:ea typeface="+mn-ea"/>
                  <a:cs typeface="+mn-cs"/>
                </a:defRPr>
              </a:pPr>
              <a:r>
                <a:rPr lang="en-US" sz="2400" dirty="0">
                  <a:solidFill>
                    <a:schemeClr val="tx1">
                      <a:lumMod val="95000"/>
                      <a:lumOff val="5000"/>
                    </a:schemeClr>
                  </a:solidFill>
                  <a:latin typeface="+mn-lt"/>
                  <a:ea typeface="+mn-ea"/>
                  <a:cs typeface="+mn-cs"/>
                </a:rPr>
                <a:t>Ground Truth</a:t>
              </a:r>
            </a:p>
          </p:txBody>
        </p:sp>
        <p:sp>
          <p:nvSpPr>
            <p:cNvPr id="23" name="TextBox 22"/>
            <p:cNvSpPr txBox="1"/>
            <p:nvPr/>
          </p:nvSpPr>
          <p:spPr>
            <a:xfrm>
              <a:off x="9725693" y="1603765"/>
              <a:ext cx="1657268" cy="461665"/>
            </a:xfrm>
            <a:prstGeom prst="rect">
              <a:avLst/>
            </a:prstGeom>
            <a:noFill/>
          </p:spPr>
          <p:txBody>
            <a:bodyPr wrap="square" rtlCol="0">
              <a:spAutoFit/>
            </a:bodyPr>
            <a:lstStyle/>
            <a:p>
              <a:pPr algn="ctr"/>
              <a:r>
                <a:rPr lang="en-US" sz="2400" dirty="0"/>
                <a:t>50.0%</a:t>
              </a:r>
            </a:p>
          </p:txBody>
        </p:sp>
      </p:grpSp>
      <p:sp>
        <p:nvSpPr>
          <p:cNvPr id="34" name="TextBox 33"/>
          <p:cNvSpPr txBox="1"/>
          <p:nvPr/>
        </p:nvSpPr>
        <p:spPr>
          <a:xfrm>
            <a:off x="1974774" y="5933726"/>
            <a:ext cx="8262522" cy="830997"/>
          </a:xfrm>
          <a:prstGeom prst="rect">
            <a:avLst/>
          </a:prstGeom>
          <a:noFill/>
          <a:ln w="28575">
            <a:noFill/>
          </a:ln>
        </p:spPr>
        <p:txBody>
          <a:bodyPr wrap="square" rtlCol="0">
            <a:spAutoFit/>
          </a:bodyPr>
          <a:lstStyle/>
          <a:p>
            <a:r>
              <a:rPr lang="en-US" sz="2400" b="1" dirty="0"/>
              <a:t>- Novice users </a:t>
            </a:r>
            <a:r>
              <a:rPr lang="en-US" sz="2400" b="1"/>
              <a:t>colorize 560 </a:t>
            </a:r>
            <a:r>
              <a:rPr lang="en-US" sz="2400" b="1" dirty="0"/>
              <a:t>images (1 minute/image)</a:t>
            </a:r>
          </a:p>
          <a:p>
            <a:r>
              <a:rPr lang="en-US" sz="2400" b="1" dirty="0"/>
              <a:t>- Results tested on Mechanical Turk in real vs. fake test</a:t>
            </a:r>
          </a:p>
        </p:txBody>
      </p:sp>
      <p:sp>
        <p:nvSpPr>
          <p:cNvPr id="2" name="Rectangle 1">
            <a:extLst>
              <a:ext uri="{FF2B5EF4-FFF2-40B4-BE49-F238E27FC236}">
                <a16:creationId xmlns="" xmlns:a16="http://schemas.microsoft.com/office/drawing/2014/main" id="{C6ECDBB3-FB21-4BDD-80C4-7E678C8AEB72}"/>
              </a:ext>
            </a:extLst>
          </p:cNvPr>
          <p:cNvSpPr/>
          <p:nvPr/>
        </p:nvSpPr>
        <p:spPr>
          <a:xfrm>
            <a:off x="1974774" y="5933726"/>
            <a:ext cx="8262522" cy="7646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835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0" presetClass="path" presetSubtype="0" accel="50000" decel="50000" fill="hold" grpId="0" nodeType="clickEffect">
                                  <p:stCondLst>
                                    <p:cond delay="0"/>
                                  </p:stCondLst>
                                  <p:childTnLst>
                                    <p:animMotion origin="layout" path="M -4.375E-6 -2.59259E-6 L -4.375E-6 -0.59259 " pathEditMode="relative" rAng="0" ptsTypes="AA">
                                      <p:cBhvr>
                                        <p:cTn id="16" dur="1000" fill="hold"/>
                                        <p:tgtEl>
                                          <p:spTgt spid="20"/>
                                        </p:tgtEl>
                                        <p:attrNameLst>
                                          <p:attrName>ppt_x</p:attrName>
                                          <p:attrName>ppt_y</p:attrName>
                                        </p:attrNameLst>
                                      </p:cBhvr>
                                      <p:rCtr x="0" y="-29630"/>
                                    </p:animMotion>
                                  </p:childTnLst>
                                </p:cTn>
                              </p:par>
                              <p:par>
                                <p:cTn id="17" presetID="10" presetClass="entr" presetSubtype="0" fill="hold"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childTnLst>
                          </p:cTn>
                        </p:par>
                      </p:childTnLst>
                    </p:cTn>
                  </p:par>
                  <p:par>
                    <p:cTn id="20" fill="hold">
                      <p:stCondLst>
                        <p:cond delay="indefinite"/>
                      </p:stCondLst>
                      <p:childTnLst>
                        <p:par>
                          <p:cTn id="21" fill="hold">
                            <p:stCondLst>
                              <p:cond delay="0"/>
                            </p:stCondLst>
                            <p:childTnLst>
                              <p:par>
                                <p:cTn id="22" presetID="0" presetClass="path" presetSubtype="0" accel="50000" decel="50000" fill="hold" grpId="0" nodeType="clickEffect">
                                  <p:stCondLst>
                                    <p:cond delay="0"/>
                                  </p:stCondLst>
                                  <p:childTnLst>
                                    <p:animMotion origin="layout" path="M 1.45833E-6 -2.22222E-6 L 1.45833E-6 -0.21134 " pathEditMode="relative" rAng="0" ptsTypes="AA">
                                      <p:cBhvr>
                                        <p:cTn id="23" dur="1000" fill="hold"/>
                                        <p:tgtEl>
                                          <p:spTgt spid="25"/>
                                        </p:tgtEl>
                                        <p:attrNameLst>
                                          <p:attrName>ppt_x</p:attrName>
                                          <p:attrName>ppt_y</p:attrName>
                                        </p:attrNameLst>
                                      </p:cBhvr>
                                      <p:rCtr x="0" y="-10579"/>
                                    </p:animMotion>
                                  </p:childTnLst>
                                </p:cTn>
                              </p:par>
                              <p:par>
                                <p:cTn id="24" presetID="10" presetClass="entr" presetSubtype="0"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0" presetClass="path" presetSubtype="0" accel="50000" decel="50000" fill="hold" grpId="0" nodeType="clickEffect">
                                  <p:stCondLst>
                                    <p:cond delay="0"/>
                                  </p:stCondLst>
                                  <p:childTnLst>
                                    <p:animMotion origin="layout" path="M -1.875E-6 4.44444E-6 L 0.00026 -0.31366 " pathEditMode="relative" rAng="0" ptsTypes="AA">
                                      <p:cBhvr>
                                        <p:cTn id="30" dur="1000" fill="hold"/>
                                        <p:tgtEl>
                                          <p:spTgt spid="19"/>
                                        </p:tgtEl>
                                        <p:attrNameLst>
                                          <p:attrName>ppt_x</p:attrName>
                                          <p:attrName>ppt_y</p:attrName>
                                        </p:attrNameLst>
                                      </p:cBhvr>
                                      <p:rCtr x="13" y="-15694"/>
                                    </p:animMotion>
                                  </p:childTnLst>
                                </p:cTn>
                              </p:par>
                              <p:par>
                                <p:cTn id="31" presetID="10" presetClass="entr" presetSubtype="0" fill="hold"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0" presetClass="path" presetSubtype="0" accel="50000" decel="50000" fill="hold" grpId="0" nodeType="clickEffect">
                                  <p:stCondLst>
                                    <p:cond delay="0"/>
                                  </p:stCondLst>
                                  <p:childTnLst>
                                    <p:animMotion origin="layout" path="M 0.02513 0.02152 L 0.02513 -0.35579 " pathEditMode="relative" rAng="0" ptsTypes="AA">
                                      <p:cBhvr>
                                        <p:cTn id="37" dur="1000" fill="hold"/>
                                        <p:tgtEl>
                                          <p:spTgt spid="16"/>
                                        </p:tgtEl>
                                        <p:attrNameLst>
                                          <p:attrName>ppt_x</p:attrName>
                                          <p:attrName>ppt_y</p:attrName>
                                        </p:attrNameLst>
                                      </p:cBhvr>
                                      <p:rCtr x="0" y="-18866"/>
                                    </p:animMotion>
                                  </p:childTnLst>
                                </p:cTn>
                              </p:par>
                              <p:par>
                                <p:cTn id="38" presetID="10" presetClass="entr" presetSubtype="0" fill="hold" nodeType="with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5" grpId="0" animBg="1"/>
      <p:bldP spid="19" grpId="0" animBg="1"/>
      <p:bldP spid="16" grpId="0" animBg="1"/>
      <p:bldP spid="2"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autocolorize.png"/>
          <p:cNvPicPr>
            <a:picLocks noChangeAspect="1"/>
          </p:cNvPicPr>
          <p:nvPr/>
        </p:nvPicPr>
        <p:blipFill>
          <a:blip r:embed="rId3">
            <a:extLst/>
          </a:blip>
          <a:stretch>
            <a:fillRect/>
          </a:stretch>
        </p:blipFill>
        <p:spPr>
          <a:xfrm>
            <a:off x="4184283" y="1965023"/>
            <a:ext cx="3842209" cy="2881654"/>
          </a:xfrm>
          <a:prstGeom prst="rect">
            <a:avLst/>
          </a:prstGeom>
          <a:ln w="12700" cap="flat">
            <a:solidFill>
              <a:schemeClr val="tx1"/>
            </a:solidFill>
            <a:miter lim="400000"/>
          </a:ln>
          <a:effectLst/>
        </p:spPr>
      </p:pic>
      <p:sp>
        <p:nvSpPr>
          <p:cNvPr id="7" name="TextBox 6"/>
          <p:cNvSpPr txBox="1"/>
          <p:nvPr/>
        </p:nvSpPr>
        <p:spPr>
          <a:xfrm>
            <a:off x="529087" y="113873"/>
            <a:ext cx="11133827" cy="830997"/>
          </a:xfrm>
          <a:prstGeom prst="rect">
            <a:avLst/>
          </a:prstGeom>
          <a:noFill/>
        </p:spPr>
        <p:txBody>
          <a:bodyPr wrap="square" rtlCol="0">
            <a:spAutoFit/>
          </a:bodyPr>
          <a:lstStyle/>
          <a:p>
            <a:pPr algn="ctr"/>
            <a:r>
              <a:rPr lang="en-US" sz="4800" dirty="0">
                <a:latin typeface="+mj-lt"/>
              </a:rPr>
              <a:t>Example User Result</a:t>
            </a:r>
          </a:p>
        </p:txBody>
      </p:sp>
      <p:sp>
        <p:nvSpPr>
          <p:cNvPr id="10" name="TextBox 9"/>
          <p:cNvSpPr txBox="1"/>
          <p:nvPr/>
        </p:nvSpPr>
        <p:spPr>
          <a:xfrm>
            <a:off x="138255" y="4933348"/>
            <a:ext cx="3840480" cy="461665"/>
          </a:xfrm>
          <a:prstGeom prst="rect">
            <a:avLst/>
          </a:prstGeom>
          <a:noFill/>
        </p:spPr>
        <p:txBody>
          <a:bodyPr wrap="square" rtlCol="0">
            <a:spAutoFit/>
          </a:bodyPr>
          <a:lstStyle/>
          <a:p>
            <a:pPr algn="ctr"/>
            <a:r>
              <a:rPr lang="en-US" sz="2400" dirty="0"/>
              <a:t>Grayscale image</a:t>
            </a:r>
          </a:p>
        </p:txBody>
      </p:sp>
      <p:pic>
        <p:nvPicPr>
          <p:cNvPr id="11" name="input_grayscale.png"/>
          <p:cNvPicPr>
            <a:picLocks noChangeAspect="1"/>
          </p:cNvPicPr>
          <p:nvPr/>
        </p:nvPicPr>
        <p:blipFill>
          <a:blip r:embed="rId4">
            <a:extLst/>
          </a:blip>
          <a:stretch>
            <a:fillRect/>
          </a:stretch>
        </p:blipFill>
        <p:spPr>
          <a:xfrm>
            <a:off x="144381" y="1965023"/>
            <a:ext cx="3842209" cy="2881654"/>
          </a:xfrm>
          <a:prstGeom prst="rect">
            <a:avLst/>
          </a:prstGeom>
          <a:ln w="12700" cap="flat">
            <a:solidFill>
              <a:schemeClr val="tx1"/>
            </a:solidFill>
            <a:miter lim="400000"/>
          </a:ln>
          <a:effectLst/>
        </p:spPr>
      </p:pic>
      <p:sp>
        <p:nvSpPr>
          <p:cNvPr id="23" name="TextBox 22"/>
          <p:cNvSpPr txBox="1"/>
          <p:nvPr/>
        </p:nvSpPr>
        <p:spPr>
          <a:xfrm>
            <a:off x="6007261" y="6323602"/>
            <a:ext cx="6184739" cy="523220"/>
          </a:xfrm>
          <a:prstGeom prst="rect">
            <a:avLst/>
          </a:prstGeom>
          <a:noFill/>
        </p:spPr>
        <p:txBody>
          <a:bodyPr wrap="square" rtlCol="0">
            <a:spAutoFit/>
          </a:bodyPr>
          <a:lstStyle/>
          <a:p>
            <a:pPr algn="ctr"/>
            <a:r>
              <a:rPr lang="en-US" sz="2800" b="1" dirty="0"/>
              <a:t>From novice user with &lt; 1 minute of use</a:t>
            </a:r>
          </a:p>
        </p:txBody>
      </p:sp>
      <p:sp>
        <p:nvSpPr>
          <p:cNvPr id="9" name="TextBox 8"/>
          <p:cNvSpPr txBox="1"/>
          <p:nvPr/>
        </p:nvSpPr>
        <p:spPr>
          <a:xfrm>
            <a:off x="4196512" y="4924966"/>
            <a:ext cx="3840480" cy="461665"/>
          </a:xfrm>
          <a:prstGeom prst="rect">
            <a:avLst/>
          </a:prstGeom>
          <a:solidFill>
            <a:schemeClr val="bg1"/>
          </a:solidFill>
        </p:spPr>
        <p:txBody>
          <a:bodyPr wrap="square" rtlCol="0">
            <a:spAutoFit/>
          </a:bodyPr>
          <a:lstStyle/>
          <a:p>
            <a:pPr algn="ctr"/>
            <a:r>
              <a:rPr lang="en-US" sz="2400" dirty="0"/>
              <a:t>Automatic result</a:t>
            </a:r>
          </a:p>
        </p:txBody>
      </p:sp>
      <p:sp>
        <p:nvSpPr>
          <p:cNvPr id="12" name="TextBox 11"/>
          <p:cNvSpPr txBox="1"/>
          <p:nvPr/>
        </p:nvSpPr>
        <p:spPr>
          <a:xfrm>
            <a:off x="4196512" y="4924966"/>
            <a:ext cx="3840480" cy="461665"/>
          </a:xfrm>
          <a:prstGeom prst="rect">
            <a:avLst/>
          </a:prstGeom>
          <a:solidFill>
            <a:schemeClr val="bg1"/>
          </a:solidFill>
        </p:spPr>
        <p:txBody>
          <a:bodyPr wrap="square" rtlCol="0">
            <a:spAutoFit/>
          </a:bodyPr>
          <a:lstStyle/>
          <a:p>
            <a:pPr algn="ctr"/>
            <a:r>
              <a:rPr lang="en-US" sz="2400" dirty="0"/>
              <a:t>Automatic result</a:t>
            </a:r>
          </a:p>
        </p:txBody>
      </p:sp>
      <p:pic>
        <p:nvPicPr>
          <p:cNvPr id="24" name="rgb_stroke_whiteback_fullres.png"/>
          <p:cNvPicPr>
            <a:picLocks noChangeAspect="1"/>
          </p:cNvPicPr>
          <p:nvPr/>
        </p:nvPicPr>
        <p:blipFill>
          <a:blip r:embed="rId5">
            <a:extLst/>
          </a:blip>
          <a:stretch>
            <a:fillRect/>
          </a:stretch>
        </p:blipFill>
        <p:spPr>
          <a:xfrm>
            <a:off x="-4334889" y="1670728"/>
            <a:ext cx="3842209" cy="2881654"/>
          </a:xfrm>
          <a:prstGeom prst="rect">
            <a:avLst/>
          </a:prstGeom>
          <a:ln w="12700" cap="flat">
            <a:solidFill>
              <a:schemeClr val="tx1"/>
            </a:solidFill>
            <a:prstDash val="solid"/>
            <a:miter lim="400000"/>
          </a:ln>
          <a:effectLst/>
        </p:spPr>
      </p:pic>
    </p:spTree>
    <p:extLst>
      <p:ext uri="{BB962C8B-B14F-4D97-AF65-F5344CB8AC3E}">
        <p14:creationId xmlns:p14="http://schemas.microsoft.com/office/powerpoint/2010/main" val="291257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4196512" y="4924966"/>
            <a:ext cx="3840480" cy="461665"/>
          </a:xfrm>
          <a:prstGeom prst="rect">
            <a:avLst/>
          </a:prstGeom>
          <a:solidFill>
            <a:schemeClr val="bg1"/>
          </a:solidFill>
        </p:spPr>
        <p:txBody>
          <a:bodyPr wrap="square" rtlCol="0">
            <a:spAutoFit/>
          </a:bodyPr>
          <a:lstStyle/>
          <a:p>
            <a:pPr algn="ctr"/>
            <a:r>
              <a:rPr lang="en-US" sz="2400" dirty="0"/>
              <a:t>Automatic result</a:t>
            </a:r>
          </a:p>
        </p:txBody>
      </p:sp>
      <p:sp>
        <p:nvSpPr>
          <p:cNvPr id="35" name="TextBox 34"/>
          <p:cNvSpPr txBox="1"/>
          <p:nvPr/>
        </p:nvSpPr>
        <p:spPr>
          <a:xfrm>
            <a:off x="4196512" y="4924966"/>
            <a:ext cx="3840480" cy="461665"/>
          </a:xfrm>
          <a:prstGeom prst="rect">
            <a:avLst/>
          </a:prstGeom>
          <a:solidFill>
            <a:schemeClr val="bg1"/>
          </a:solidFill>
        </p:spPr>
        <p:txBody>
          <a:bodyPr wrap="square" rtlCol="0">
            <a:spAutoFit/>
          </a:bodyPr>
          <a:lstStyle/>
          <a:p>
            <a:pPr algn="ctr"/>
            <a:r>
              <a:rPr lang="en-US" sz="2400" dirty="0"/>
              <a:t>Interactive result</a:t>
            </a:r>
          </a:p>
        </p:txBody>
      </p:sp>
      <p:pic>
        <p:nvPicPr>
          <p:cNvPr id="36" name="autocolorize.png"/>
          <p:cNvPicPr>
            <a:picLocks noChangeAspect="1"/>
          </p:cNvPicPr>
          <p:nvPr/>
        </p:nvPicPr>
        <p:blipFill>
          <a:blip r:embed="rId3">
            <a:extLst/>
          </a:blip>
          <a:stretch>
            <a:fillRect/>
          </a:stretch>
        </p:blipFill>
        <p:spPr>
          <a:xfrm>
            <a:off x="4184283" y="1965023"/>
            <a:ext cx="3842209" cy="2881654"/>
          </a:xfrm>
          <a:prstGeom prst="rect">
            <a:avLst/>
          </a:prstGeom>
          <a:ln w="12700" cap="flat">
            <a:solidFill>
              <a:schemeClr val="tx1"/>
            </a:solidFill>
            <a:miter lim="400000"/>
          </a:ln>
          <a:effectLst/>
        </p:spPr>
      </p:pic>
      <p:sp>
        <p:nvSpPr>
          <p:cNvPr id="10" name="TextBox 9"/>
          <p:cNvSpPr txBox="1"/>
          <p:nvPr/>
        </p:nvSpPr>
        <p:spPr>
          <a:xfrm>
            <a:off x="529087" y="113873"/>
            <a:ext cx="11133827" cy="830997"/>
          </a:xfrm>
          <a:prstGeom prst="rect">
            <a:avLst/>
          </a:prstGeom>
          <a:noFill/>
        </p:spPr>
        <p:txBody>
          <a:bodyPr wrap="square" rtlCol="0">
            <a:spAutoFit/>
          </a:bodyPr>
          <a:lstStyle/>
          <a:p>
            <a:pPr algn="ctr"/>
            <a:r>
              <a:rPr lang="en-US" sz="4800" dirty="0">
                <a:latin typeface="+mj-lt"/>
              </a:rPr>
              <a:t>Example User Result</a:t>
            </a:r>
          </a:p>
        </p:txBody>
      </p:sp>
      <p:pic>
        <p:nvPicPr>
          <p:cNvPr id="18" name="ours_fullres.png"/>
          <p:cNvPicPr>
            <a:picLocks noChangeAspect="1"/>
          </p:cNvPicPr>
          <p:nvPr/>
        </p:nvPicPr>
        <p:blipFill>
          <a:blip r:embed="rId4">
            <a:extLst/>
          </a:blip>
          <a:stretch>
            <a:fillRect/>
          </a:stretch>
        </p:blipFill>
        <p:spPr>
          <a:xfrm>
            <a:off x="4184283" y="1965023"/>
            <a:ext cx="3842209" cy="2881654"/>
          </a:xfrm>
          <a:prstGeom prst="rect">
            <a:avLst/>
          </a:prstGeom>
          <a:ln w="12700" cap="flat">
            <a:solidFill>
              <a:schemeClr val="tx1"/>
            </a:solidFill>
            <a:miter lim="400000"/>
          </a:ln>
          <a:effectLst/>
        </p:spPr>
      </p:pic>
      <p:sp>
        <p:nvSpPr>
          <p:cNvPr id="33" name="TextBox 32"/>
          <p:cNvSpPr txBox="1"/>
          <p:nvPr/>
        </p:nvSpPr>
        <p:spPr>
          <a:xfrm>
            <a:off x="138255" y="4933348"/>
            <a:ext cx="3840480" cy="461665"/>
          </a:xfrm>
          <a:prstGeom prst="rect">
            <a:avLst/>
          </a:prstGeom>
          <a:noFill/>
        </p:spPr>
        <p:txBody>
          <a:bodyPr wrap="square" rtlCol="0">
            <a:spAutoFit/>
          </a:bodyPr>
          <a:lstStyle/>
          <a:p>
            <a:pPr algn="ctr"/>
            <a:r>
              <a:rPr lang="en-US" sz="2400" dirty="0"/>
              <a:t>Grayscale + User</a:t>
            </a:r>
          </a:p>
        </p:txBody>
      </p:sp>
      <p:pic>
        <p:nvPicPr>
          <p:cNvPr id="34" name="input_grayscale.png"/>
          <p:cNvPicPr>
            <a:picLocks noChangeAspect="1"/>
          </p:cNvPicPr>
          <p:nvPr/>
        </p:nvPicPr>
        <p:blipFill>
          <a:blip r:embed="rId5">
            <a:extLst/>
          </a:blip>
          <a:stretch>
            <a:fillRect/>
          </a:stretch>
        </p:blipFill>
        <p:spPr>
          <a:xfrm>
            <a:off x="144381" y="1965023"/>
            <a:ext cx="3842209" cy="2881654"/>
          </a:xfrm>
          <a:prstGeom prst="rect">
            <a:avLst/>
          </a:prstGeom>
          <a:ln w="12700" cap="flat">
            <a:solidFill>
              <a:schemeClr val="tx1"/>
            </a:solidFill>
            <a:miter lim="400000"/>
          </a:ln>
          <a:effectLst/>
        </p:spPr>
      </p:pic>
      <p:pic>
        <p:nvPicPr>
          <p:cNvPr id="37" name="Picture 3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4381" y="1965023"/>
            <a:ext cx="3840480" cy="2880360"/>
          </a:xfrm>
          <a:prstGeom prst="rect">
            <a:avLst/>
          </a:prstGeom>
          <a:ln>
            <a:solidFill>
              <a:schemeClr val="tx1"/>
            </a:solidFill>
          </a:ln>
        </p:spPr>
      </p:pic>
      <p:sp>
        <p:nvSpPr>
          <p:cNvPr id="38" name="TextBox 37"/>
          <p:cNvSpPr txBox="1"/>
          <p:nvPr/>
        </p:nvSpPr>
        <p:spPr>
          <a:xfrm>
            <a:off x="6007261" y="6323602"/>
            <a:ext cx="6184739" cy="523220"/>
          </a:xfrm>
          <a:prstGeom prst="rect">
            <a:avLst/>
          </a:prstGeom>
          <a:noFill/>
        </p:spPr>
        <p:txBody>
          <a:bodyPr wrap="square" rtlCol="0">
            <a:spAutoFit/>
          </a:bodyPr>
          <a:lstStyle/>
          <a:p>
            <a:pPr algn="ctr"/>
            <a:r>
              <a:rPr lang="en-US" sz="2800" b="1" dirty="0"/>
              <a:t>From novice user with &lt; 1 minute of use</a:t>
            </a:r>
          </a:p>
        </p:txBody>
      </p:sp>
      <p:sp>
        <p:nvSpPr>
          <p:cNvPr id="14" name="TextBox 13"/>
          <p:cNvSpPr txBox="1"/>
          <p:nvPr/>
        </p:nvSpPr>
        <p:spPr>
          <a:xfrm>
            <a:off x="8236415" y="4933347"/>
            <a:ext cx="3840480" cy="461665"/>
          </a:xfrm>
          <a:prstGeom prst="rect">
            <a:avLst/>
          </a:prstGeom>
          <a:solidFill>
            <a:schemeClr val="bg1"/>
          </a:solidFill>
        </p:spPr>
        <p:txBody>
          <a:bodyPr wrap="square" rtlCol="0">
            <a:spAutoFit/>
          </a:bodyPr>
          <a:lstStyle/>
          <a:p>
            <a:pPr algn="ctr"/>
            <a:r>
              <a:rPr lang="en-US" sz="2400" dirty="0"/>
              <a:t>Levin et al.</a:t>
            </a:r>
          </a:p>
        </p:txBody>
      </p:sp>
      <p:pic>
        <p:nvPicPr>
          <p:cNvPr id="15" name="levin.png"/>
          <p:cNvPicPr>
            <a:picLocks noChangeAspect="1"/>
          </p:cNvPicPr>
          <p:nvPr/>
        </p:nvPicPr>
        <p:blipFill>
          <a:blip r:embed="rId7">
            <a:extLst/>
          </a:blip>
          <a:stretch>
            <a:fillRect/>
          </a:stretch>
        </p:blipFill>
        <p:spPr>
          <a:xfrm>
            <a:off x="8224186" y="1965023"/>
            <a:ext cx="3842209" cy="2881654"/>
          </a:xfrm>
          <a:prstGeom prst="rect">
            <a:avLst/>
          </a:prstGeom>
          <a:ln w="12700" cap="flat">
            <a:solidFill>
              <a:schemeClr val="tx1"/>
            </a:solidFill>
            <a:miter lim="400000"/>
          </a:ln>
          <a:effectLst/>
        </p:spPr>
      </p:pic>
      <p:grpSp>
        <p:nvGrpSpPr>
          <p:cNvPr id="30" name="Group 29"/>
          <p:cNvGrpSpPr/>
          <p:nvPr/>
        </p:nvGrpSpPr>
        <p:grpSpPr>
          <a:xfrm>
            <a:off x="144381" y="1965023"/>
            <a:ext cx="3842209" cy="2884712"/>
            <a:chOff x="3212369" y="1670728"/>
            <a:chExt cx="3842209" cy="2884712"/>
          </a:xfrm>
        </p:grpSpPr>
        <p:sp>
          <p:nvSpPr>
            <p:cNvPr id="31" name="Rectangle 30"/>
            <p:cNvSpPr/>
            <p:nvPr/>
          </p:nvSpPr>
          <p:spPr>
            <a:xfrm>
              <a:off x="3214098" y="1675080"/>
              <a:ext cx="3840480" cy="28803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p:cNvSpPr/>
            <p:nvPr/>
          </p:nvSpPr>
          <p:spPr>
            <a:xfrm>
              <a:off x="3212369" y="1670728"/>
              <a:ext cx="137160" cy="137160"/>
            </a:xfrm>
            <a:prstGeom prst="ellipse">
              <a:avLst/>
            </a:prstGeom>
            <a:solidFill>
              <a:srgbClr val="DD7D23"/>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p:cNvSpPr/>
            <p:nvPr/>
          </p:nvSpPr>
          <p:spPr>
            <a:xfrm>
              <a:off x="4965013" y="2989014"/>
              <a:ext cx="137160" cy="137160"/>
            </a:xfrm>
            <a:prstGeom prst="ellipse">
              <a:avLst/>
            </a:prstGeom>
            <a:solidFill>
              <a:srgbClr val="F1BF8D"/>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2" name="Picture 5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75553" y="2033603"/>
            <a:ext cx="5396031" cy="4047023"/>
          </a:xfrm>
          <a:prstGeom prst="rect">
            <a:avLst/>
          </a:prstGeom>
        </p:spPr>
      </p:pic>
    </p:spTree>
    <p:extLst>
      <p:ext uri="{BB962C8B-B14F-4D97-AF65-F5344CB8AC3E}">
        <p14:creationId xmlns:p14="http://schemas.microsoft.com/office/powerpoint/2010/main" val="3174987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14"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lephant">
            <a:hlinkClick r:id="" action="ppaction://media"/>
            <a:extLst>
              <a:ext uri="{FF2B5EF4-FFF2-40B4-BE49-F238E27FC236}">
                <a16:creationId xmlns="" xmlns:a16="http://schemas.microsoft.com/office/drawing/2014/main" id="{A6580BF6-4489-44F4-8769-7F9E8FAF46A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045845"/>
            <a:ext cx="12192000" cy="5476875"/>
          </a:xfrm>
          <a:prstGeom prst="rect">
            <a:avLst/>
          </a:prstGeom>
        </p:spPr>
      </p:pic>
      <p:sp>
        <p:nvSpPr>
          <p:cNvPr id="5" name="TextBox 4">
            <a:extLst>
              <a:ext uri="{FF2B5EF4-FFF2-40B4-BE49-F238E27FC236}">
                <a16:creationId xmlns="" xmlns:a16="http://schemas.microsoft.com/office/drawing/2014/main" id="{C6FAF0BE-7B48-480C-9FC0-F088F981E268}"/>
              </a:ext>
            </a:extLst>
          </p:cNvPr>
          <p:cNvSpPr txBox="1"/>
          <p:nvPr/>
        </p:nvSpPr>
        <p:spPr>
          <a:xfrm>
            <a:off x="529087" y="84409"/>
            <a:ext cx="11133827" cy="830997"/>
          </a:xfrm>
          <a:prstGeom prst="rect">
            <a:avLst/>
          </a:prstGeom>
          <a:noFill/>
        </p:spPr>
        <p:txBody>
          <a:bodyPr wrap="square" rtlCol="0">
            <a:spAutoFit/>
          </a:bodyPr>
          <a:lstStyle/>
          <a:p>
            <a:pPr algn="ctr"/>
            <a:r>
              <a:rPr lang="en-US" sz="4800">
                <a:latin typeface="+mj-lt"/>
              </a:rPr>
              <a:t>Unusual colorizations</a:t>
            </a:r>
            <a:endParaRPr lang="en-US" sz="4800" dirty="0">
              <a:latin typeface="+mj-lt"/>
            </a:endParaRPr>
          </a:p>
        </p:txBody>
      </p:sp>
    </p:spTree>
    <p:extLst>
      <p:ext uri="{BB962C8B-B14F-4D97-AF65-F5344CB8AC3E}">
        <p14:creationId xmlns:p14="http://schemas.microsoft.com/office/powerpoint/2010/main" val="7292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2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ulk2">
            <a:hlinkClick r:id="" action="ppaction://media"/>
            <a:extLst>
              <a:ext uri="{FF2B5EF4-FFF2-40B4-BE49-F238E27FC236}">
                <a16:creationId xmlns="" xmlns:a16="http://schemas.microsoft.com/office/drawing/2014/main" id="{447BFB2C-92E8-4B0F-8291-85DE84CA34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750094"/>
            <a:ext cx="12192000" cy="5357812"/>
          </a:xfrm>
          <a:prstGeom prst="rect">
            <a:avLst/>
          </a:prstGeom>
        </p:spPr>
      </p:pic>
      <p:sp>
        <p:nvSpPr>
          <p:cNvPr id="3" name="TextBox 2">
            <a:extLst>
              <a:ext uri="{FF2B5EF4-FFF2-40B4-BE49-F238E27FC236}">
                <a16:creationId xmlns="" xmlns:a16="http://schemas.microsoft.com/office/drawing/2014/main" id="{D6D70F0F-B186-4692-881A-3675FC223717}"/>
              </a:ext>
            </a:extLst>
          </p:cNvPr>
          <p:cNvSpPr txBox="1"/>
          <p:nvPr/>
        </p:nvSpPr>
        <p:spPr>
          <a:xfrm>
            <a:off x="6007261" y="6323602"/>
            <a:ext cx="6184739" cy="461665"/>
          </a:xfrm>
          <a:prstGeom prst="rect">
            <a:avLst/>
          </a:prstGeom>
          <a:noFill/>
        </p:spPr>
        <p:txBody>
          <a:bodyPr wrap="square" rtlCol="0">
            <a:spAutoFit/>
          </a:bodyPr>
          <a:lstStyle/>
          <a:p>
            <a:pPr algn="r"/>
            <a:r>
              <a:rPr lang="en-US" sz="2400" dirty="0"/>
              <a:t>Mark Ruffalo © </a:t>
            </a:r>
            <a:r>
              <a:rPr lang="en-US" sz="2400" dirty="0" err="1"/>
              <a:t>wikipedia</a:t>
            </a:r>
            <a:endParaRPr lang="en-US" sz="2400" dirty="0"/>
          </a:p>
        </p:txBody>
      </p:sp>
    </p:spTree>
    <p:extLst>
      <p:ext uri="{BB962C8B-B14F-4D97-AF65-F5344CB8AC3E}">
        <p14:creationId xmlns:p14="http://schemas.microsoft.com/office/powerpoint/2010/main" val="1800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5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3061" y="2287631"/>
            <a:ext cx="2999511" cy="2534587"/>
          </a:xfrm>
          <a:prstGeom prst="rect">
            <a:avLst/>
          </a:prstGeom>
          <a:ln>
            <a:solidFill>
              <a:schemeClr val="tx1"/>
            </a:solidFill>
          </a:ln>
        </p:spPr>
      </p:pic>
      <p:pic>
        <p:nvPicPr>
          <p:cNvPr id="28" name="Picture 2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43061" y="2287631"/>
            <a:ext cx="2999511" cy="2534587"/>
          </a:xfrm>
          <a:prstGeom prst="rect">
            <a:avLst/>
          </a:prstGeom>
          <a:ln>
            <a:solidFill>
              <a:schemeClr val="tx1"/>
            </a:solidFill>
          </a:ln>
        </p:spPr>
      </p:pic>
      <p:sp>
        <p:nvSpPr>
          <p:cNvPr id="83" name="Title 1"/>
          <p:cNvSpPr>
            <a:spLocks noGrp="1"/>
          </p:cNvSpPr>
          <p:nvPr>
            <p:ph type="title"/>
          </p:nvPr>
        </p:nvSpPr>
        <p:spPr>
          <a:xfrm>
            <a:off x="555812" y="17893"/>
            <a:ext cx="10970003" cy="1048621"/>
          </a:xfrm>
        </p:spPr>
        <p:txBody>
          <a:bodyPr/>
          <a:lstStyle/>
          <a:p>
            <a:pPr algn="ctr"/>
            <a:r>
              <a:rPr lang="en-US" dirty="0">
                <a:ea typeface="Calibri" charset="0"/>
                <a:cs typeface="Calibri" charset="0"/>
              </a:rPr>
              <a:t>Colorization with Hints</a:t>
            </a:r>
          </a:p>
        </p:txBody>
      </p:sp>
      <p:grpSp>
        <p:nvGrpSpPr>
          <p:cNvPr id="57" name="Group 56"/>
          <p:cNvGrpSpPr/>
          <p:nvPr/>
        </p:nvGrpSpPr>
        <p:grpSpPr>
          <a:xfrm>
            <a:off x="4676277" y="1995845"/>
            <a:ext cx="2841558" cy="3118159"/>
            <a:chOff x="4347796" y="599858"/>
            <a:chExt cx="1607347" cy="924003"/>
          </a:xfrm>
          <a:noFill/>
        </p:grpSpPr>
        <p:sp>
          <p:nvSpPr>
            <p:cNvPr id="58" name="Rectangle 57"/>
            <p:cNvSpPr/>
            <p:nvPr/>
          </p:nvSpPr>
          <p:spPr>
            <a:xfrm>
              <a:off x="4347796"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p:cNvSpPr/>
            <p:nvPr/>
          </p:nvSpPr>
          <p:spPr>
            <a:xfrm>
              <a:off x="4692587"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p:cNvSpPr/>
            <p:nvPr/>
          </p:nvSpPr>
          <p:spPr>
            <a:xfrm>
              <a:off x="5037378"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p:cNvSpPr/>
            <p:nvPr/>
          </p:nvSpPr>
          <p:spPr>
            <a:xfrm>
              <a:off x="5382169"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p:cNvSpPr/>
            <p:nvPr/>
          </p:nvSpPr>
          <p:spPr>
            <a:xfrm>
              <a:off x="5726961" y="599858"/>
              <a:ext cx="228182" cy="924003"/>
            </a:xfrm>
            <a:prstGeom prst="rect">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5392777" y="2941287"/>
            <a:ext cx="1429674" cy="1227275"/>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Arrow Connector 78"/>
          <p:cNvCxnSpPr/>
          <p:nvPr/>
        </p:nvCxnSpPr>
        <p:spPr>
          <a:xfrm flipV="1">
            <a:off x="7713352" y="3554924"/>
            <a:ext cx="926390"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5"/>
          <a:stretch>
            <a:fillRect/>
          </a:stretch>
        </p:blipFill>
        <p:spPr>
          <a:xfrm>
            <a:off x="5587253" y="3100891"/>
            <a:ext cx="1052533" cy="908067"/>
          </a:xfrm>
          <a:prstGeom prst="rect">
            <a:avLst/>
          </a:prstGeom>
        </p:spPr>
      </p:pic>
      <p:sp>
        <p:nvSpPr>
          <p:cNvPr id="3" name="Slide Number Placeholder 2"/>
          <p:cNvSpPr>
            <a:spLocks noGrp="1"/>
          </p:cNvSpPr>
          <p:nvPr>
            <p:ph type="sldNum" sz="quarter" idx="12"/>
          </p:nvPr>
        </p:nvSpPr>
        <p:spPr>
          <a:xfrm>
            <a:off x="8448550" y="6356350"/>
            <a:ext cx="2743200" cy="365125"/>
          </a:xfrm>
        </p:spPr>
        <p:txBody>
          <a:bodyPr/>
          <a:lstStyle/>
          <a:p>
            <a:fld id="{82E75BF2-929E-834F-A182-A9FCBAB6687E}" type="slidenum">
              <a:rPr lang="en-US" smtClean="0"/>
              <a:t>54</a:t>
            </a:fld>
            <a:endParaRPr lang="en-US"/>
          </a:p>
        </p:txBody>
      </p:sp>
      <p:sp>
        <p:nvSpPr>
          <p:cNvPr id="36" name="TextBox 35"/>
          <p:cNvSpPr txBox="1"/>
          <p:nvPr/>
        </p:nvSpPr>
        <p:spPr>
          <a:xfrm>
            <a:off x="8271050" y="4845122"/>
            <a:ext cx="2194560" cy="400110"/>
          </a:xfrm>
          <a:prstGeom prst="rect">
            <a:avLst/>
          </a:prstGeom>
          <a:noFill/>
        </p:spPr>
        <p:txBody>
          <a:bodyPr wrap="square" rtlCol="0">
            <a:spAutoFit/>
          </a:bodyPr>
          <a:lstStyle/>
          <a:p>
            <a:pPr algn="ctr"/>
            <a:r>
              <a:rPr lang="en-US" sz="2000" dirty="0"/>
              <a:t>Predicted Color</a:t>
            </a:r>
          </a:p>
        </p:txBody>
      </p:sp>
      <p:pic>
        <p:nvPicPr>
          <p:cNvPr id="38" name="Picture 37"/>
          <p:cNvPicPr>
            <a:picLocks noChangeAspect="1"/>
          </p:cNvPicPr>
          <p:nvPr/>
        </p:nvPicPr>
        <p:blipFill>
          <a:blip r:embed="rId6"/>
          <a:stretch>
            <a:fillRect/>
          </a:stretch>
        </p:blipFill>
        <p:spPr>
          <a:xfrm>
            <a:off x="10296912" y="4877095"/>
            <a:ext cx="1813744" cy="303012"/>
          </a:xfrm>
          <a:prstGeom prst="rect">
            <a:avLst/>
          </a:prstGeom>
        </p:spPr>
      </p:pic>
      <p:grpSp>
        <p:nvGrpSpPr>
          <p:cNvPr id="11" name="Group 10"/>
          <p:cNvGrpSpPr/>
          <p:nvPr/>
        </p:nvGrpSpPr>
        <p:grpSpPr>
          <a:xfrm>
            <a:off x="961425" y="1360450"/>
            <a:ext cx="3448028" cy="2356490"/>
            <a:chOff x="12245" y="2287631"/>
            <a:chExt cx="4504387" cy="3078440"/>
          </a:xfrm>
        </p:grpSpPr>
        <p:sp>
          <p:nvSpPr>
            <p:cNvPr id="35" name="TextBox 34"/>
            <p:cNvSpPr txBox="1"/>
            <p:nvPr/>
          </p:nvSpPr>
          <p:spPr>
            <a:xfrm>
              <a:off x="12245" y="4843381"/>
              <a:ext cx="2593139" cy="522690"/>
            </a:xfrm>
            <a:prstGeom prst="rect">
              <a:avLst/>
            </a:prstGeom>
            <a:noFill/>
          </p:spPr>
          <p:txBody>
            <a:bodyPr wrap="square" rtlCol="0">
              <a:spAutoFit/>
            </a:bodyPr>
            <a:lstStyle/>
            <a:p>
              <a:pPr algn="ctr"/>
              <a:r>
                <a:rPr lang="en-US" sz="2000" dirty="0"/>
                <a:t>Grayscale image</a:t>
              </a:r>
            </a:p>
          </p:txBody>
        </p:sp>
        <p:pic>
          <p:nvPicPr>
            <p:cNvPr id="37" name="Picture 36"/>
            <p:cNvPicPr>
              <a:picLocks noChangeAspect="1"/>
            </p:cNvPicPr>
            <p:nvPr/>
          </p:nvPicPr>
          <p:blipFill>
            <a:blip r:embed="rId7"/>
            <a:stretch>
              <a:fillRect/>
            </a:stretch>
          </p:blipFill>
          <p:spPr>
            <a:xfrm>
              <a:off x="2544122" y="4910549"/>
              <a:ext cx="1737059" cy="292998"/>
            </a:xfrm>
            <a:prstGeom prst="rect">
              <a:avLst/>
            </a:prstGeom>
          </p:spPr>
        </p:pic>
        <p:grpSp>
          <p:nvGrpSpPr>
            <p:cNvPr id="9" name="Group 8"/>
            <p:cNvGrpSpPr/>
            <p:nvPr/>
          </p:nvGrpSpPr>
          <p:grpSpPr>
            <a:xfrm>
              <a:off x="575386" y="2287631"/>
              <a:ext cx="3941246" cy="2534587"/>
              <a:chOff x="575386" y="2287631"/>
              <a:chExt cx="3941246" cy="2534587"/>
            </a:xfrm>
          </p:grpSpPr>
          <p:cxnSp>
            <p:nvCxnSpPr>
              <p:cNvPr id="23" name="Straight Arrow Connector 22"/>
              <p:cNvCxnSpPr/>
              <p:nvPr/>
            </p:nvCxnSpPr>
            <p:spPr>
              <a:xfrm>
                <a:off x="3708368" y="3554924"/>
                <a:ext cx="808264"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5386" y="2287631"/>
                <a:ext cx="2999511" cy="2534587"/>
              </a:xfrm>
              <a:prstGeom prst="rect">
                <a:avLst/>
              </a:prstGeom>
              <a:ln>
                <a:solidFill>
                  <a:schemeClr val="tx1"/>
                </a:solidFill>
              </a:ln>
            </p:spPr>
          </p:pic>
        </p:grpSp>
      </p:grpSp>
      <p:grpSp>
        <p:nvGrpSpPr>
          <p:cNvPr id="2" name="Group 1"/>
          <p:cNvGrpSpPr/>
          <p:nvPr/>
        </p:nvGrpSpPr>
        <p:grpSpPr>
          <a:xfrm>
            <a:off x="1074128" y="3893617"/>
            <a:ext cx="2833802" cy="2390652"/>
            <a:chOff x="1155408" y="3893617"/>
            <a:chExt cx="2833802" cy="2390652"/>
          </a:xfrm>
        </p:grpSpPr>
        <p:sp>
          <p:nvSpPr>
            <p:cNvPr id="63" name="TextBox 62"/>
            <p:cNvSpPr txBox="1"/>
            <p:nvPr/>
          </p:nvSpPr>
          <p:spPr>
            <a:xfrm>
              <a:off x="1155408" y="5884159"/>
              <a:ext cx="1504549" cy="400110"/>
            </a:xfrm>
            <a:prstGeom prst="rect">
              <a:avLst/>
            </a:prstGeom>
            <a:noFill/>
          </p:spPr>
          <p:txBody>
            <a:bodyPr wrap="square" rtlCol="0">
              <a:spAutoFit/>
            </a:bodyPr>
            <a:lstStyle/>
            <a:p>
              <a:pPr algn="ctr"/>
              <a:r>
                <a:rPr lang="en-US" sz="2000" dirty="0"/>
                <a:t>User points</a:t>
              </a:r>
            </a:p>
          </p:txBody>
        </p:sp>
        <p:pic>
          <p:nvPicPr>
            <p:cNvPr id="64" name="Picture 63"/>
            <p:cNvPicPr>
              <a:picLocks noChangeAspect="1"/>
            </p:cNvPicPr>
            <p:nvPr/>
          </p:nvPicPr>
          <p:blipFill>
            <a:blip r:embed="rId9"/>
            <a:stretch>
              <a:fillRect/>
            </a:stretch>
          </p:blipFill>
          <p:spPr>
            <a:xfrm>
              <a:off x="2637836" y="5945087"/>
              <a:ext cx="1351374" cy="230986"/>
            </a:xfrm>
            <a:prstGeom prst="rect">
              <a:avLst/>
            </a:prstGeom>
          </p:spPr>
        </p:pic>
        <p:grpSp>
          <p:nvGrpSpPr>
            <p:cNvPr id="46" name="Group 45"/>
            <p:cNvGrpSpPr/>
            <p:nvPr/>
          </p:nvGrpSpPr>
          <p:grpSpPr>
            <a:xfrm>
              <a:off x="1471289" y="3893617"/>
              <a:ext cx="2299492" cy="1959477"/>
              <a:chOff x="555812" y="1403377"/>
              <a:chExt cx="3003979" cy="2559795"/>
            </a:xfrm>
          </p:grpSpPr>
          <p:grpSp>
            <p:nvGrpSpPr>
              <p:cNvPr id="51" name="Group 50"/>
              <p:cNvGrpSpPr/>
              <p:nvPr/>
            </p:nvGrpSpPr>
            <p:grpSpPr>
              <a:xfrm>
                <a:off x="2325815" y="2252004"/>
                <a:ext cx="263249" cy="512269"/>
                <a:chOff x="2606245" y="2384279"/>
                <a:chExt cx="192603" cy="374796"/>
              </a:xfrm>
            </p:grpSpPr>
            <p:sp>
              <p:nvSpPr>
                <p:cNvPr id="53" name="Oval 52"/>
                <p:cNvSpPr/>
                <p:nvPr/>
              </p:nvSpPr>
              <p:spPr>
                <a:xfrm>
                  <a:off x="2606245" y="2618320"/>
                  <a:ext cx="140755" cy="140755"/>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55" name="Oval 54"/>
                <p:cNvSpPr/>
                <p:nvPr/>
              </p:nvSpPr>
              <p:spPr>
                <a:xfrm>
                  <a:off x="2658093" y="2384279"/>
                  <a:ext cx="140755" cy="140755"/>
                </a:xfrm>
                <a:prstGeom prst="ellipse">
                  <a:avLst/>
                </a:prstGeom>
                <a:solidFill>
                  <a:srgbClr val="767676"/>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grpSp>
          <p:sp>
            <p:nvSpPr>
              <p:cNvPr id="52" name="Rectangle 51"/>
              <p:cNvSpPr/>
              <p:nvPr/>
            </p:nvSpPr>
            <p:spPr>
              <a:xfrm>
                <a:off x="555812" y="1403377"/>
                <a:ext cx="3003979" cy="255979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grpSp>
      </p:grpSp>
      <p:cxnSp>
        <p:nvCxnSpPr>
          <p:cNvPr id="50" name="Straight Arrow Connector 49"/>
          <p:cNvCxnSpPr/>
          <p:nvPr/>
        </p:nvCxnSpPr>
        <p:spPr>
          <a:xfrm>
            <a:off x="3803234" y="4874773"/>
            <a:ext cx="618712"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7" name="Group 66"/>
          <p:cNvGrpSpPr/>
          <p:nvPr/>
        </p:nvGrpSpPr>
        <p:grpSpPr>
          <a:xfrm>
            <a:off x="1250558" y="3693926"/>
            <a:ext cx="2454899" cy="2822390"/>
            <a:chOff x="2218477" y="3353302"/>
            <a:chExt cx="2454899" cy="2822390"/>
          </a:xfrm>
        </p:grpSpPr>
        <p:graphicFrame>
          <p:nvGraphicFramePr>
            <p:cNvPr id="68" name="Chart 67"/>
            <p:cNvGraphicFramePr/>
            <p:nvPr>
              <p:extLst/>
            </p:nvPr>
          </p:nvGraphicFramePr>
          <p:xfrm>
            <a:off x="2218477" y="3353302"/>
            <a:ext cx="2454899" cy="2372679"/>
          </p:xfrm>
          <a:graphic>
            <a:graphicData uri="http://schemas.openxmlformats.org/drawingml/2006/chart">
              <c:chart xmlns:c="http://schemas.openxmlformats.org/drawingml/2006/chart" xmlns:r="http://schemas.openxmlformats.org/officeDocument/2006/relationships" r:id="rId10"/>
            </a:graphicData>
          </a:graphic>
        </p:graphicFrame>
        <p:sp>
          <p:nvSpPr>
            <p:cNvPr id="69" name="TextBox 68"/>
            <p:cNvSpPr txBox="1"/>
            <p:nvPr/>
          </p:nvSpPr>
          <p:spPr>
            <a:xfrm>
              <a:off x="2482149" y="5527903"/>
              <a:ext cx="2177325" cy="420564"/>
            </a:xfrm>
            <a:prstGeom prst="rect">
              <a:avLst/>
            </a:prstGeom>
            <a:noFill/>
          </p:spPr>
          <p:txBody>
            <a:bodyPr wrap="square" rtlCol="0">
              <a:spAutoFit/>
            </a:bodyPr>
            <a:lstStyle/>
            <a:p>
              <a:pPr algn="ctr"/>
              <a:r>
                <a:rPr lang="en-US" sz="2133" dirty="0"/>
                <a:t>Global histogram</a:t>
              </a:r>
            </a:p>
          </p:txBody>
        </p:sp>
        <p:sp>
          <p:nvSpPr>
            <p:cNvPr id="70" name="Rectangle 69"/>
            <p:cNvSpPr/>
            <p:nvPr/>
          </p:nvSpPr>
          <p:spPr>
            <a:xfrm>
              <a:off x="2371073" y="3565468"/>
              <a:ext cx="2278040" cy="1960956"/>
            </a:xfrm>
            <a:prstGeom prst="rect">
              <a:avLst/>
            </a:prstGeom>
            <a:noFill/>
            <a:ln w="12700">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b="1" dirty="0">
                <a:solidFill>
                  <a:schemeClr val="tx1"/>
                </a:solidFill>
              </a:endParaRPr>
            </a:p>
          </p:txBody>
        </p:sp>
        <p:pic>
          <p:nvPicPr>
            <p:cNvPr id="71" name="Picture 70"/>
            <p:cNvPicPr>
              <a:picLocks noChangeAspect="1"/>
            </p:cNvPicPr>
            <p:nvPr/>
          </p:nvPicPr>
          <p:blipFill>
            <a:blip r:embed="rId11"/>
            <a:stretch>
              <a:fillRect/>
            </a:stretch>
          </p:blipFill>
          <p:spPr>
            <a:xfrm>
              <a:off x="2858136" y="5898447"/>
              <a:ext cx="1401623" cy="277245"/>
            </a:xfrm>
            <a:prstGeom prst="rect">
              <a:avLst/>
            </a:prstGeom>
          </p:spPr>
        </p:pic>
      </p:grpSp>
    </p:spTree>
    <p:extLst>
      <p:ext uri="{BB962C8B-B14F-4D97-AF65-F5344CB8AC3E}">
        <p14:creationId xmlns:p14="http://schemas.microsoft.com/office/powerpoint/2010/main" val="196924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8" fill="hold"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0-ppt_w/2"/>
                                          </p:val>
                                        </p:tav>
                                      </p:tavLst>
                                    </p:anim>
                                    <p:anim calcmode="lin" valueType="num">
                                      <p:cBhvr additive="base">
                                        <p:cTn id="7" dur="500"/>
                                        <p:tgtEl>
                                          <p:spTgt spid="2"/>
                                        </p:tgtEl>
                                        <p:attrNameLst>
                                          <p:attrName>ppt_y</p:attrName>
                                        </p:attrNameLst>
                                      </p:cBhvr>
                                      <p:tavLst>
                                        <p:tav tm="0">
                                          <p:val>
                                            <p:strVal val="ppt_y"/>
                                          </p:val>
                                        </p:tav>
                                        <p:tav tm="100000">
                                          <p:val>
                                            <p:strVal val="ppt_y"/>
                                          </p:val>
                                        </p:tav>
                                      </p:tavLst>
                                    </p:anim>
                                    <p:set>
                                      <p:cBhvr>
                                        <p:cTn id="8" dur="1" fill="hold">
                                          <p:stCondLst>
                                            <p:cond delay="499"/>
                                          </p:stCondLst>
                                        </p:cTn>
                                        <p:tgtEl>
                                          <p:spTgt spid="2"/>
                                        </p:tgtEl>
                                        <p:attrNameLst>
                                          <p:attrName>style.visibility</p:attrName>
                                        </p:attrNameLst>
                                      </p:cBhvr>
                                      <p:to>
                                        <p:strVal val="hidden"/>
                                      </p:to>
                                    </p:set>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67"/>
                                        </p:tgtEl>
                                        <p:attrNameLst>
                                          <p:attrName>style.visibility</p:attrName>
                                        </p:attrNameLst>
                                      </p:cBhvr>
                                      <p:to>
                                        <p:strVal val="visible"/>
                                      </p:to>
                                    </p:set>
                                    <p:anim calcmode="lin" valueType="num">
                                      <p:cBhvr additive="base">
                                        <p:cTn id="12" dur="500" fill="hold"/>
                                        <p:tgtEl>
                                          <p:spTgt spid="67"/>
                                        </p:tgtEl>
                                        <p:attrNameLst>
                                          <p:attrName>ppt_x</p:attrName>
                                        </p:attrNameLst>
                                      </p:cBhvr>
                                      <p:tavLst>
                                        <p:tav tm="0">
                                          <p:val>
                                            <p:strVal val="0-#ppt_w/2"/>
                                          </p:val>
                                        </p:tav>
                                        <p:tav tm="100000">
                                          <p:val>
                                            <p:strVal val="#ppt_x"/>
                                          </p:val>
                                        </p:tav>
                                      </p:tavLst>
                                    </p:anim>
                                    <p:anim calcmode="lin" valueType="num">
                                      <p:cBhvr additive="base">
                                        <p:cTn id="13" dur="500" fill="hold"/>
                                        <p:tgtEl>
                                          <p:spTgt spid="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02412" y="608128"/>
            <a:ext cx="3786051" cy="2525642"/>
          </a:xfrm>
          <a:prstGeom prst="rect">
            <a:avLst/>
          </a:prstGeom>
          <a:ln w="12700">
            <a:solidFill>
              <a:schemeClr val="tx1"/>
            </a:solidFill>
          </a:ln>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02412" y="3334085"/>
            <a:ext cx="3786051" cy="2525642"/>
          </a:xfrm>
          <a:prstGeom prst="rect">
            <a:avLst/>
          </a:prstGeom>
          <a:ln w="12700">
            <a:solidFill>
              <a:schemeClr val="tx1"/>
            </a:solidFill>
          </a:ln>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13340" y="3334085"/>
            <a:ext cx="3786051" cy="2525642"/>
          </a:xfrm>
          <a:prstGeom prst="rect">
            <a:avLst/>
          </a:prstGeom>
          <a:ln w="12700">
            <a:solidFill>
              <a:schemeClr val="tx1"/>
            </a:solidFill>
          </a:ln>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40950" y="608128"/>
            <a:ext cx="946513" cy="946513"/>
          </a:xfrm>
          <a:prstGeom prst="rect">
            <a:avLst/>
          </a:prstGeom>
          <a:ln>
            <a:solidFill>
              <a:schemeClr val="bg1"/>
            </a:solidFill>
          </a:ln>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41950" y="3334085"/>
            <a:ext cx="946513" cy="946513"/>
          </a:xfrm>
          <a:prstGeom prst="rect">
            <a:avLst/>
          </a:prstGeom>
          <a:ln>
            <a:solidFill>
              <a:schemeClr val="bg1"/>
            </a:solidFill>
          </a:ln>
        </p:spPr>
      </p:pic>
      <p:pic>
        <p:nvPicPr>
          <p:cNvPr id="9" name="Picture 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952878" y="3334085"/>
            <a:ext cx="946513" cy="946513"/>
          </a:xfrm>
          <a:prstGeom prst="rect">
            <a:avLst/>
          </a:prstGeom>
          <a:ln>
            <a:solidFill>
              <a:schemeClr val="bg1"/>
            </a:solidFill>
          </a:ln>
        </p:spPr>
      </p:pic>
      <p:pic>
        <p:nvPicPr>
          <p:cNvPr id="10" name="Picture 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112340" y="608128"/>
            <a:ext cx="3786051" cy="2525645"/>
          </a:xfrm>
          <a:prstGeom prst="rect">
            <a:avLst/>
          </a:prstGeom>
          <a:ln w="12700">
            <a:solidFill>
              <a:schemeClr val="tx1"/>
            </a:solidFill>
          </a:ln>
        </p:spPr>
      </p:pic>
      <p:pic>
        <p:nvPicPr>
          <p:cNvPr id="11" name="Picture 1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941587" y="608128"/>
            <a:ext cx="946513" cy="946513"/>
          </a:xfrm>
          <a:prstGeom prst="rect">
            <a:avLst/>
          </a:prstGeom>
          <a:ln>
            <a:solidFill>
              <a:schemeClr val="bg1"/>
            </a:solidFill>
          </a:ln>
        </p:spPr>
      </p:pic>
      <p:pic>
        <p:nvPicPr>
          <p:cNvPr id="12" name="Picture 1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81538" y="1963144"/>
            <a:ext cx="3786051" cy="2524034"/>
          </a:xfrm>
          <a:prstGeom prst="rect">
            <a:avLst/>
          </a:prstGeom>
          <a:ln w="12700">
            <a:solidFill>
              <a:schemeClr val="tx1"/>
            </a:solidFill>
          </a:ln>
        </p:spPr>
      </p:pic>
      <p:sp>
        <p:nvSpPr>
          <p:cNvPr id="14" name="TextBox 13"/>
          <p:cNvSpPr txBox="1"/>
          <p:nvPr/>
        </p:nvSpPr>
        <p:spPr>
          <a:xfrm>
            <a:off x="281539" y="4487178"/>
            <a:ext cx="3795996" cy="492443"/>
          </a:xfrm>
          <a:prstGeom prst="rect">
            <a:avLst/>
          </a:prstGeom>
          <a:noFill/>
        </p:spPr>
        <p:txBody>
          <a:bodyPr wrap="square" rtlCol="0">
            <a:spAutoFit/>
          </a:bodyPr>
          <a:lstStyle/>
          <a:p>
            <a:pPr algn="ctr"/>
            <a:r>
              <a:rPr lang="en-US" sz="2600" dirty="0"/>
              <a:t>Grayscale image</a:t>
            </a:r>
          </a:p>
        </p:txBody>
      </p:sp>
      <p:sp>
        <p:nvSpPr>
          <p:cNvPr id="15" name="TextBox 14"/>
          <p:cNvSpPr txBox="1"/>
          <p:nvPr/>
        </p:nvSpPr>
        <p:spPr>
          <a:xfrm>
            <a:off x="4202411" y="5861952"/>
            <a:ext cx="7685689" cy="492443"/>
          </a:xfrm>
          <a:prstGeom prst="rect">
            <a:avLst/>
          </a:prstGeom>
          <a:noFill/>
        </p:spPr>
        <p:txBody>
          <a:bodyPr wrap="square" rtlCol="0">
            <a:spAutoFit/>
          </a:bodyPr>
          <a:lstStyle/>
          <a:p>
            <a:pPr algn="ctr"/>
            <a:r>
              <a:rPr lang="en-US" sz="2600" dirty="0"/>
              <a:t>Resulting colorizations given global histograms</a:t>
            </a:r>
          </a:p>
        </p:txBody>
      </p:sp>
      <p:sp>
        <p:nvSpPr>
          <p:cNvPr id="16" name="TextBox 15">
            <a:extLst>
              <a:ext uri="{FF2B5EF4-FFF2-40B4-BE49-F238E27FC236}">
                <a16:creationId xmlns="" xmlns:a16="http://schemas.microsoft.com/office/drawing/2014/main" id="{C11E9251-B411-41A8-B6E3-D466C39053AD}"/>
              </a:ext>
            </a:extLst>
          </p:cNvPr>
          <p:cNvSpPr txBox="1"/>
          <p:nvPr/>
        </p:nvSpPr>
        <p:spPr>
          <a:xfrm flipH="1">
            <a:off x="3158835" y="6365557"/>
            <a:ext cx="9019557" cy="492443"/>
          </a:xfrm>
          <a:prstGeom prst="rect">
            <a:avLst/>
          </a:prstGeom>
          <a:noFill/>
        </p:spPr>
        <p:txBody>
          <a:bodyPr wrap="square" rtlCol="0">
            <a:spAutoFit/>
          </a:bodyPr>
          <a:lstStyle/>
          <a:p>
            <a:pPr algn="r"/>
            <a:r>
              <a:rPr lang="en-US" sz="2600" dirty="0"/>
              <a:t>See also Deep Photo Style Transfer [Luan et al. CVPR 17]</a:t>
            </a:r>
          </a:p>
        </p:txBody>
      </p:sp>
    </p:spTree>
    <p:extLst>
      <p:ext uri="{BB962C8B-B14F-4D97-AF65-F5344CB8AC3E}">
        <p14:creationId xmlns:p14="http://schemas.microsoft.com/office/powerpoint/2010/main" val="2547354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539" y="4631558"/>
            <a:ext cx="3795996" cy="420564"/>
          </a:xfrm>
          <a:prstGeom prst="rect">
            <a:avLst/>
          </a:prstGeom>
          <a:noFill/>
        </p:spPr>
        <p:txBody>
          <a:bodyPr wrap="square" rtlCol="0">
            <a:spAutoFit/>
          </a:bodyPr>
          <a:lstStyle/>
          <a:p>
            <a:pPr algn="ctr"/>
            <a:r>
              <a:rPr lang="en-US" sz="2133" dirty="0"/>
              <a:t>Grayscale image</a:t>
            </a:r>
          </a:p>
        </p:txBody>
      </p:sp>
      <p:sp>
        <p:nvSpPr>
          <p:cNvPr id="5" name="TextBox 4"/>
          <p:cNvSpPr txBox="1"/>
          <p:nvPr/>
        </p:nvSpPr>
        <p:spPr>
          <a:xfrm>
            <a:off x="4202411" y="6006332"/>
            <a:ext cx="7685689" cy="420564"/>
          </a:xfrm>
          <a:prstGeom prst="rect">
            <a:avLst/>
          </a:prstGeom>
          <a:noFill/>
        </p:spPr>
        <p:txBody>
          <a:bodyPr wrap="square" rtlCol="0">
            <a:spAutoFit/>
          </a:bodyPr>
          <a:lstStyle/>
          <a:p>
            <a:pPr algn="ctr"/>
            <a:r>
              <a:rPr lang="en-US" sz="2133" dirty="0"/>
              <a:t>Resulting colorizations given global histograms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97996" y="260122"/>
            <a:ext cx="3787448" cy="2810287"/>
          </a:xfrm>
          <a:prstGeom prst="rect">
            <a:avLst/>
          </a:prstGeom>
          <a:ln w="12700">
            <a:solidFill>
              <a:schemeClr val="tx1"/>
            </a:solidFill>
          </a:ln>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93942" y="260122"/>
            <a:ext cx="3787448" cy="2810287"/>
          </a:xfrm>
          <a:prstGeom prst="rect">
            <a:avLst/>
          </a:prstGeom>
          <a:ln w="12700">
            <a:solidFill>
              <a:schemeClr val="tx1"/>
            </a:solidFill>
          </a:ln>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97996" y="3196045"/>
            <a:ext cx="3787448" cy="2810287"/>
          </a:xfrm>
          <a:prstGeom prst="rect">
            <a:avLst/>
          </a:prstGeom>
          <a:ln w="12700">
            <a:solidFill>
              <a:schemeClr val="tx1"/>
            </a:solidFill>
          </a:ln>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100652" y="3196045"/>
            <a:ext cx="3787448" cy="2810287"/>
          </a:xfrm>
          <a:prstGeom prst="rect">
            <a:avLst/>
          </a:prstGeom>
          <a:ln w="12700">
            <a:solidFill>
              <a:schemeClr val="tx1"/>
            </a:solidFill>
          </a:ln>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38582" y="260122"/>
            <a:ext cx="946862" cy="946862"/>
          </a:xfrm>
          <a:prstGeom prst="rect">
            <a:avLst/>
          </a:prstGeom>
          <a:ln>
            <a:solidFill>
              <a:schemeClr val="bg1"/>
            </a:solidFill>
          </a:ln>
        </p:spPr>
      </p:pic>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934528" y="260122"/>
            <a:ext cx="946862" cy="946862"/>
          </a:xfrm>
          <a:prstGeom prst="rect">
            <a:avLst/>
          </a:prstGeom>
          <a:ln>
            <a:solidFill>
              <a:schemeClr val="bg1"/>
            </a:solidFill>
          </a:ln>
        </p:spPr>
      </p:pic>
      <p:pic>
        <p:nvPicPr>
          <p:cNvPr id="12" name="Picture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038582" y="3196045"/>
            <a:ext cx="946862" cy="946862"/>
          </a:xfrm>
          <a:prstGeom prst="rect">
            <a:avLst/>
          </a:prstGeom>
          <a:ln>
            <a:solidFill>
              <a:schemeClr val="bg1"/>
            </a:solidFill>
          </a:ln>
        </p:spPr>
      </p:pic>
      <p:pic>
        <p:nvPicPr>
          <p:cNvPr id="13" name="Picture 1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941238" y="3196045"/>
            <a:ext cx="946862" cy="946862"/>
          </a:xfrm>
          <a:prstGeom prst="rect">
            <a:avLst/>
          </a:prstGeom>
          <a:ln>
            <a:solidFill>
              <a:schemeClr val="bg1"/>
            </a:solidFill>
          </a:ln>
        </p:spPr>
      </p:pic>
      <p:pic>
        <p:nvPicPr>
          <p:cNvPr id="14" name="Picture 1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58404" y="1822630"/>
            <a:ext cx="3785616" cy="2808928"/>
          </a:xfrm>
          <a:prstGeom prst="rect">
            <a:avLst/>
          </a:prstGeom>
          <a:ln w="12700">
            <a:solidFill>
              <a:schemeClr val="tx1"/>
            </a:solidFill>
          </a:ln>
        </p:spPr>
      </p:pic>
      <p:sp>
        <p:nvSpPr>
          <p:cNvPr id="17" name="TextBox 16">
            <a:extLst>
              <a:ext uri="{FF2B5EF4-FFF2-40B4-BE49-F238E27FC236}">
                <a16:creationId xmlns="" xmlns:a16="http://schemas.microsoft.com/office/drawing/2014/main" id="{C11E9251-B411-41A8-B6E3-D466C39053AD}"/>
              </a:ext>
            </a:extLst>
          </p:cNvPr>
          <p:cNvSpPr txBox="1"/>
          <p:nvPr/>
        </p:nvSpPr>
        <p:spPr>
          <a:xfrm flipH="1">
            <a:off x="3158835" y="6365557"/>
            <a:ext cx="9019557" cy="492443"/>
          </a:xfrm>
          <a:prstGeom prst="rect">
            <a:avLst/>
          </a:prstGeom>
          <a:noFill/>
        </p:spPr>
        <p:txBody>
          <a:bodyPr wrap="square" rtlCol="0">
            <a:spAutoFit/>
          </a:bodyPr>
          <a:lstStyle/>
          <a:p>
            <a:pPr algn="r"/>
            <a:r>
              <a:rPr lang="en-US" sz="2600" dirty="0"/>
              <a:t>See also Deep Photo Style Transfer [Luan et al. CVPR 17]</a:t>
            </a:r>
          </a:p>
        </p:txBody>
      </p:sp>
    </p:spTree>
    <p:extLst>
      <p:ext uri="{BB962C8B-B14F-4D97-AF65-F5344CB8AC3E}">
        <p14:creationId xmlns:p14="http://schemas.microsoft.com/office/powerpoint/2010/main" val="356561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par>
                                <p:cTn id="14" presetID="10" presetClass="entr" presetSubtype="0"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mph" presetSubtype="0" nodeType="clickEffect">
                                  <p:stCondLst>
                                    <p:cond delay="0"/>
                                  </p:stCondLst>
                                  <p:childTnLst>
                                    <p:set>
                                      <p:cBhvr>
                                        <p:cTn id="23" dur="indefinite"/>
                                        <p:tgtEl>
                                          <p:spTgt spid="7"/>
                                        </p:tgtEl>
                                        <p:attrNameLst>
                                          <p:attrName>style.opacity</p:attrName>
                                        </p:attrNameLst>
                                      </p:cBhvr>
                                      <p:to>
                                        <p:strVal val="0.5"/>
                                      </p:to>
                                    </p:set>
                                    <p:animEffect filter="image" prLst="opacity: 0.5">
                                      <p:cBhvr rctx="IE">
                                        <p:cTn id="24" dur="indefinite"/>
                                        <p:tgtEl>
                                          <p:spTgt spid="7"/>
                                        </p:tgtEl>
                                      </p:cBhvr>
                                    </p:animEffect>
                                  </p:childTnLst>
                                </p:cTn>
                              </p:par>
                              <p:par>
                                <p:cTn id="25" presetID="9" presetClass="emph" presetSubtype="0" nodeType="withEffect">
                                  <p:stCondLst>
                                    <p:cond delay="0"/>
                                  </p:stCondLst>
                                  <p:childTnLst>
                                    <p:set>
                                      <p:cBhvr>
                                        <p:cTn id="26" dur="indefinite"/>
                                        <p:tgtEl>
                                          <p:spTgt spid="8"/>
                                        </p:tgtEl>
                                        <p:attrNameLst>
                                          <p:attrName>style.opacity</p:attrName>
                                        </p:attrNameLst>
                                      </p:cBhvr>
                                      <p:to>
                                        <p:strVal val="0.5"/>
                                      </p:to>
                                    </p:set>
                                    <p:animEffect filter="image" prLst="opacity: 0.5">
                                      <p:cBhvr rctx="IE">
                                        <p:cTn id="27" dur="indefinite"/>
                                        <p:tgtEl>
                                          <p:spTgt spid="8"/>
                                        </p:tgtEl>
                                      </p:cBhvr>
                                    </p:animEffect>
                                  </p:childTnLst>
                                </p:cTn>
                              </p:par>
                              <p:par>
                                <p:cTn id="28" presetID="9" presetClass="emph" presetSubtype="0" nodeType="withEffect">
                                  <p:stCondLst>
                                    <p:cond delay="0"/>
                                  </p:stCondLst>
                                  <p:childTnLst>
                                    <p:set>
                                      <p:cBhvr>
                                        <p:cTn id="29" dur="indefinite"/>
                                        <p:tgtEl>
                                          <p:spTgt spid="9"/>
                                        </p:tgtEl>
                                        <p:attrNameLst>
                                          <p:attrName>style.opacity</p:attrName>
                                        </p:attrNameLst>
                                      </p:cBhvr>
                                      <p:to>
                                        <p:strVal val="0.5"/>
                                      </p:to>
                                    </p:set>
                                    <p:animEffect filter="image" prLst="opacity: 0.5">
                                      <p:cBhvr rctx="IE">
                                        <p:cTn id="30" dur="indefinite"/>
                                        <p:tgtEl>
                                          <p:spTgt spid="9"/>
                                        </p:tgtEl>
                                      </p:cBhvr>
                                    </p:animEffect>
                                  </p:childTnLst>
                                </p:cTn>
                              </p:par>
                              <p:par>
                                <p:cTn id="31" presetID="9" presetClass="emph" presetSubtype="0" nodeType="withEffect">
                                  <p:stCondLst>
                                    <p:cond delay="0"/>
                                  </p:stCondLst>
                                  <p:childTnLst>
                                    <p:set>
                                      <p:cBhvr>
                                        <p:cTn id="32" dur="indefinite"/>
                                        <p:tgtEl>
                                          <p:spTgt spid="12"/>
                                        </p:tgtEl>
                                        <p:attrNameLst>
                                          <p:attrName>style.opacity</p:attrName>
                                        </p:attrNameLst>
                                      </p:cBhvr>
                                      <p:to>
                                        <p:strVal val="0.5"/>
                                      </p:to>
                                    </p:set>
                                    <p:animEffect filter="image" prLst="opacity: 0.5">
                                      <p:cBhvr rctx="IE">
                                        <p:cTn id="33" dur="indefinite"/>
                                        <p:tgtEl>
                                          <p:spTgt spid="12"/>
                                        </p:tgtEl>
                                      </p:cBhvr>
                                    </p:animEffect>
                                  </p:childTnLst>
                                </p:cTn>
                              </p:par>
                              <p:par>
                                <p:cTn id="34" presetID="9" presetClass="emph" presetSubtype="0" nodeType="withEffect">
                                  <p:stCondLst>
                                    <p:cond delay="0"/>
                                  </p:stCondLst>
                                  <p:childTnLst>
                                    <p:set>
                                      <p:cBhvr>
                                        <p:cTn id="35" dur="indefinite"/>
                                        <p:tgtEl>
                                          <p:spTgt spid="13"/>
                                        </p:tgtEl>
                                        <p:attrNameLst>
                                          <p:attrName>style.opacity</p:attrName>
                                        </p:attrNameLst>
                                      </p:cBhvr>
                                      <p:to>
                                        <p:strVal val="0.5"/>
                                      </p:to>
                                    </p:set>
                                    <p:animEffect filter="image" prLst="opacity: 0.5">
                                      <p:cBhvr rctx="IE">
                                        <p:cTn id="36" dur="indefinite"/>
                                        <p:tgtEl>
                                          <p:spTgt spid="13"/>
                                        </p:tgtEl>
                                      </p:cBhvr>
                                    </p:animEffect>
                                  </p:childTnLst>
                                </p:cTn>
                              </p:par>
                              <p:par>
                                <p:cTn id="37" presetID="9" presetClass="emph" presetSubtype="0" nodeType="withEffect">
                                  <p:stCondLst>
                                    <p:cond delay="0"/>
                                  </p:stCondLst>
                                  <p:childTnLst>
                                    <p:set>
                                      <p:cBhvr>
                                        <p:cTn id="38" dur="indefinite"/>
                                        <p:tgtEl>
                                          <p:spTgt spid="11"/>
                                        </p:tgtEl>
                                        <p:attrNameLst>
                                          <p:attrName>style.opacity</p:attrName>
                                        </p:attrNameLst>
                                      </p:cBhvr>
                                      <p:to>
                                        <p:strVal val="0.5"/>
                                      </p:to>
                                    </p:set>
                                    <p:animEffect filter="image" prLst="opacity: 0.5">
                                      <p:cBhvr rctx="IE">
                                        <p:cTn id="39" dur="indefinite"/>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29086" y="2794045"/>
            <a:ext cx="11133827" cy="1323439"/>
          </a:xfrm>
          <a:prstGeom prst="rect">
            <a:avLst/>
          </a:prstGeom>
          <a:noFill/>
        </p:spPr>
        <p:txBody>
          <a:bodyPr wrap="square" rtlCol="0">
            <a:spAutoFit/>
          </a:bodyPr>
          <a:lstStyle/>
          <a:p>
            <a:pPr algn="ctr"/>
            <a:r>
              <a:rPr lang="en-US" sz="8000" dirty="0">
                <a:latin typeface="+mj-lt"/>
              </a:rPr>
              <a:t>Failure Cases</a:t>
            </a:r>
          </a:p>
        </p:txBody>
      </p:sp>
    </p:spTree>
    <p:extLst>
      <p:ext uri="{BB962C8B-B14F-4D97-AF65-F5344CB8AC3E}">
        <p14:creationId xmlns:p14="http://schemas.microsoft.com/office/powerpoint/2010/main" val="55633835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8214832" y="1653733"/>
            <a:ext cx="3824905" cy="4233533"/>
            <a:chOff x="8214832" y="1653733"/>
            <a:chExt cx="3824905" cy="4233533"/>
          </a:xfrm>
        </p:grpSpPr>
        <p:grpSp>
          <p:nvGrpSpPr>
            <p:cNvPr id="33" name="Group 32"/>
            <p:cNvGrpSpPr/>
            <p:nvPr/>
          </p:nvGrpSpPr>
          <p:grpSpPr>
            <a:xfrm>
              <a:off x="8214832" y="1653733"/>
              <a:ext cx="3822840" cy="4233533"/>
              <a:chOff x="8214832" y="1815778"/>
              <a:chExt cx="3822840" cy="4233533"/>
            </a:xfrm>
          </p:grpSpPr>
          <p:pic>
            <p:nvPicPr>
              <p:cNvPr id="34" name="Picture 33"/>
              <p:cNvPicPr>
                <a:picLocks noChangeAspect="1"/>
              </p:cNvPicPr>
              <p:nvPr/>
            </p:nvPicPr>
            <p:blipFill>
              <a:blip r:embed="rId3"/>
              <a:stretch>
                <a:fillRect/>
              </a:stretch>
            </p:blipFill>
            <p:spPr>
              <a:xfrm>
                <a:off x="8214832" y="1815778"/>
                <a:ext cx="3822840" cy="3771869"/>
              </a:xfrm>
              <a:prstGeom prst="rect">
                <a:avLst/>
              </a:prstGeom>
              <a:ln w="12700">
                <a:solidFill>
                  <a:schemeClr val="tx1"/>
                </a:solidFill>
              </a:ln>
            </p:spPr>
          </p:pic>
          <p:sp>
            <p:nvSpPr>
              <p:cNvPr id="35" name="TextBox 34"/>
              <p:cNvSpPr txBox="1"/>
              <p:nvPr/>
            </p:nvSpPr>
            <p:spPr>
              <a:xfrm>
                <a:off x="9023257" y="5587646"/>
                <a:ext cx="2355966" cy="461665"/>
              </a:xfrm>
              <a:prstGeom prst="rect">
                <a:avLst/>
              </a:prstGeom>
              <a:noFill/>
            </p:spPr>
            <p:txBody>
              <a:bodyPr wrap="none" rtlCol="0">
                <a:spAutoFit/>
              </a:bodyPr>
              <a:lstStyle/>
              <a:p>
                <a:r>
                  <a:rPr lang="en-US" sz="2400" dirty="0"/>
                  <a:t>Interactive Result</a:t>
                </a:r>
              </a:p>
            </p:txBody>
          </p:sp>
        </p:grpSp>
        <p:grpSp>
          <p:nvGrpSpPr>
            <p:cNvPr id="75" name="Group 74"/>
            <p:cNvGrpSpPr/>
            <p:nvPr/>
          </p:nvGrpSpPr>
          <p:grpSpPr>
            <a:xfrm>
              <a:off x="8214832" y="1653733"/>
              <a:ext cx="3824905" cy="3771868"/>
              <a:chOff x="179395" y="1653732"/>
              <a:chExt cx="3824905" cy="3771868"/>
            </a:xfrm>
          </p:grpSpPr>
          <p:pic>
            <p:nvPicPr>
              <p:cNvPr id="76" name="Picture 75"/>
              <p:cNvPicPr>
                <a:picLocks noChangeAspect="1"/>
              </p:cNvPicPr>
              <p:nvPr/>
            </p:nvPicPr>
            <p:blipFill>
              <a:blip r:embed="rId4"/>
              <a:stretch>
                <a:fillRect/>
              </a:stretch>
            </p:blipFill>
            <p:spPr>
              <a:xfrm>
                <a:off x="2771513" y="3390900"/>
                <a:ext cx="0" cy="0"/>
              </a:xfrm>
              <a:prstGeom prst="rect">
                <a:avLst/>
              </a:prstGeom>
              <a:ln w="12700">
                <a:solidFill>
                  <a:schemeClr val="tx1"/>
                </a:solidFill>
              </a:ln>
            </p:spPr>
          </p:pic>
          <p:sp>
            <p:nvSpPr>
              <p:cNvPr id="77" name="Oval 76"/>
              <p:cNvSpPr/>
              <p:nvPr/>
            </p:nvSpPr>
            <p:spPr>
              <a:xfrm>
                <a:off x="3640884" y="1912854"/>
                <a:ext cx="137160" cy="137160"/>
              </a:xfrm>
              <a:prstGeom prst="ellipse">
                <a:avLst/>
              </a:prstGeom>
              <a:solidFill>
                <a:srgbClr val="A28A7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p:cNvSpPr/>
              <p:nvPr/>
            </p:nvSpPr>
            <p:spPr>
              <a:xfrm>
                <a:off x="570277" y="2143514"/>
                <a:ext cx="137160" cy="137160"/>
              </a:xfrm>
              <a:prstGeom prst="ellipse">
                <a:avLst/>
              </a:prstGeom>
              <a:solidFill>
                <a:srgbClr val="4152A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p:cNvSpPr/>
              <p:nvPr/>
            </p:nvSpPr>
            <p:spPr>
              <a:xfrm>
                <a:off x="1499406" y="2194616"/>
                <a:ext cx="137160" cy="137160"/>
              </a:xfrm>
              <a:prstGeom prst="ellipse">
                <a:avLst/>
              </a:prstGeom>
              <a:solidFill>
                <a:srgbClr val="3E519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p:cNvSpPr/>
              <p:nvPr/>
            </p:nvSpPr>
            <p:spPr>
              <a:xfrm>
                <a:off x="2133747" y="2816207"/>
                <a:ext cx="137160" cy="137160"/>
              </a:xfrm>
              <a:prstGeom prst="ellipse">
                <a:avLst/>
              </a:prstGeom>
              <a:solidFill>
                <a:srgbClr val="1B1B1B"/>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p:cNvSpPr/>
              <p:nvPr/>
            </p:nvSpPr>
            <p:spPr>
              <a:xfrm>
                <a:off x="719471" y="3634363"/>
                <a:ext cx="137160" cy="137160"/>
              </a:xfrm>
              <a:prstGeom prst="ellipse">
                <a:avLst/>
              </a:prstGeom>
              <a:solidFill>
                <a:srgbClr val="3C4C99"/>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p:cNvSpPr/>
              <p:nvPr/>
            </p:nvSpPr>
            <p:spPr>
              <a:xfrm>
                <a:off x="1631212" y="3785396"/>
                <a:ext cx="137160" cy="137160"/>
              </a:xfrm>
              <a:prstGeom prst="ellipse">
                <a:avLst/>
              </a:prstGeom>
              <a:solidFill>
                <a:srgbClr val="BDBDBD"/>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p:cNvSpPr/>
              <p:nvPr/>
            </p:nvSpPr>
            <p:spPr>
              <a:xfrm>
                <a:off x="1763018" y="4104428"/>
                <a:ext cx="137160" cy="137160"/>
              </a:xfrm>
              <a:prstGeom prst="ellipse">
                <a:avLst/>
              </a:prstGeom>
              <a:solidFill>
                <a:srgbClr val="32479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p:cNvSpPr/>
              <p:nvPr/>
            </p:nvSpPr>
            <p:spPr>
              <a:xfrm>
                <a:off x="179395" y="1653732"/>
                <a:ext cx="3824905" cy="377186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7" name="TextBox 6"/>
          <p:cNvSpPr txBox="1"/>
          <p:nvPr/>
        </p:nvSpPr>
        <p:spPr>
          <a:xfrm>
            <a:off x="529087" y="113873"/>
            <a:ext cx="11133827" cy="830997"/>
          </a:xfrm>
          <a:prstGeom prst="rect">
            <a:avLst/>
          </a:prstGeom>
          <a:noFill/>
        </p:spPr>
        <p:txBody>
          <a:bodyPr wrap="square" rtlCol="0">
            <a:spAutoFit/>
          </a:bodyPr>
          <a:lstStyle/>
          <a:p>
            <a:pPr algn="ctr"/>
            <a:r>
              <a:rPr lang="en-US" sz="4800" dirty="0">
                <a:latin typeface="+mj-lt"/>
              </a:rPr>
              <a:t>Failure Case: Non-local effects</a:t>
            </a:r>
          </a:p>
        </p:txBody>
      </p:sp>
      <p:sp>
        <p:nvSpPr>
          <p:cNvPr id="9" name="TextBox 8"/>
          <p:cNvSpPr txBox="1"/>
          <p:nvPr/>
        </p:nvSpPr>
        <p:spPr>
          <a:xfrm>
            <a:off x="181461" y="5425601"/>
            <a:ext cx="3824905" cy="461665"/>
          </a:xfrm>
          <a:prstGeom prst="rect">
            <a:avLst/>
          </a:prstGeom>
          <a:noFill/>
        </p:spPr>
        <p:txBody>
          <a:bodyPr wrap="square" rtlCol="0">
            <a:spAutoFit/>
          </a:bodyPr>
          <a:lstStyle/>
          <a:p>
            <a:pPr algn="ctr"/>
            <a:r>
              <a:rPr lang="en-US" sz="2400" dirty="0"/>
              <a:t>Grayscale</a:t>
            </a:r>
          </a:p>
        </p:txBody>
      </p:sp>
      <p:sp>
        <p:nvSpPr>
          <p:cNvPr id="12" name="TextBox 11"/>
          <p:cNvSpPr txBox="1"/>
          <p:nvPr/>
        </p:nvSpPr>
        <p:spPr>
          <a:xfrm>
            <a:off x="6007261" y="6323602"/>
            <a:ext cx="6184739" cy="523220"/>
          </a:xfrm>
          <a:prstGeom prst="rect">
            <a:avLst/>
          </a:prstGeom>
          <a:noFill/>
        </p:spPr>
        <p:txBody>
          <a:bodyPr wrap="square" rtlCol="0">
            <a:spAutoFit/>
          </a:bodyPr>
          <a:lstStyle/>
          <a:p>
            <a:pPr algn="ctr"/>
            <a:r>
              <a:rPr lang="en-US" sz="2800" b="1" dirty="0"/>
              <a:t>From novice user with &lt; 1 minute of use</a:t>
            </a:r>
          </a:p>
        </p:txBody>
      </p:sp>
      <p:grpSp>
        <p:nvGrpSpPr>
          <p:cNvPr id="19" name="Group 18"/>
          <p:cNvGrpSpPr/>
          <p:nvPr/>
        </p:nvGrpSpPr>
        <p:grpSpPr>
          <a:xfrm>
            <a:off x="4184580" y="1653733"/>
            <a:ext cx="3822840" cy="4233534"/>
            <a:chOff x="4199179" y="1815778"/>
            <a:chExt cx="3822840" cy="4233534"/>
          </a:xfrm>
        </p:grpSpPr>
        <p:sp>
          <p:nvSpPr>
            <p:cNvPr id="20" name="TextBox 19"/>
            <p:cNvSpPr txBox="1"/>
            <p:nvPr/>
          </p:nvSpPr>
          <p:spPr>
            <a:xfrm>
              <a:off x="4965659" y="5587647"/>
              <a:ext cx="2260682" cy="461665"/>
            </a:xfrm>
            <a:prstGeom prst="rect">
              <a:avLst/>
            </a:prstGeom>
            <a:noFill/>
          </p:spPr>
          <p:txBody>
            <a:bodyPr wrap="none" rtlCol="0">
              <a:spAutoFit/>
            </a:bodyPr>
            <a:lstStyle/>
            <a:p>
              <a:pPr algn="ctr"/>
              <a:r>
                <a:rPr lang="en-US" sz="2400" dirty="0"/>
                <a:t>Automatic result</a:t>
              </a:r>
            </a:p>
          </p:txBody>
        </p:sp>
        <p:pic>
          <p:nvPicPr>
            <p:cNvPr id="21" name="Picture 20"/>
            <p:cNvPicPr>
              <a:picLocks noChangeAspect="1"/>
            </p:cNvPicPr>
            <p:nvPr/>
          </p:nvPicPr>
          <p:blipFill>
            <a:blip r:embed="rId5"/>
            <a:stretch>
              <a:fillRect/>
            </a:stretch>
          </p:blipFill>
          <p:spPr>
            <a:xfrm>
              <a:off x="4199179" y="1815778"/>
              <a:ext cx="3822840" cy="3771869"/>
            </a:xfrm>
            <a:prstGeom prst="rect">
              <a:avLst/>
            </a:prstGeom>
            <a:ln w="12700">
              <a:solidFill>
                <a:schemeClr val="tx1"/>
              </a:solidFill>
            </a:ln>
          </p:spPr>
        </p:pic>
      </p:grpSp>
      <p:pic>
        <p:nvPicPr>
          <p:cNvPr id="22" name="Picture 21"/>
          <p:cNvPicPr>
            <a:picLocks noChangeAspect="1"/>
          </p:cNvPicPr>
          <p:nvPr/>
        </p:nvPicPr>
        <p:blipFill>
          <a:blip r:embed="rId6">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181461" y="1653733"/>
            <a:ext cx="3822840" cy="3771869"/>
          </a:xfrm>
          <a:prstGeom prst="rect">
            <a:avLst/>
          </a:prstGeom>
          <a:ln w="12700">
            <a:solidFill>
              <a:schemeClr val="tx1"/>
            </a:solidFill>
          </a:ln>
        </p:spPr>
      </p:pic>
      <p:grpSp>
        <p:nvGrpSpPr>
          <p:cNvPr id="36" name="Group 35"/>
          <p:cNvGrpSpPr/>
          <p:nvPr/>
        </p:nvGrpSpPr>
        <p:grpSpPr>
          <a:xfrm>
            <a:off x="7230395" y="1778049"/>
            <a:ext cx="4840430" cy="3680301"/>
            <a:chOff x="7230395" y="1778049"/>
            <a:chExt cx="4840430" cy="3680301"/>
          </a:xfrm>
        </p:grpSpPr>
        <p:sp>
          <p:nvSpPr>
            <p:cNvPr id="37" name="Rectangle 36"/>
            <p:cNvSpPr/>
            <p:nvPr/>
          </p:nvSpPr>
          <p:spPr>
            <a:xfrm>
              <a:off x="10230528" y="1778049"/>
              <a:ext cx="1218117" cy="1033555"/>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p:cNvGrpSpPr/>
            <p:nvPr/>
          </p:nvGrpSpPr>
          <p:grpSpPr>
            <a:xfrm>
              <a:off x="7230395" y="2935920"/>
              <a:ext cx="3231511" cy="1340579"/>
              <a:chOff x="5087226" y="2133962"/>
              <a:chExt cx="3231511" cy="1340579"/>
            </a:xfrm>
          </p:grpSpPr>
          <p:sp>
            <p:nvSpPr>
              <p:cNvPr id="42" name="TextBox 41"/>
              <p:cNvSpPr txBox="1"/>
              <p:nvPr/>
            </p:nvSpPr>
            <p:spPr>
              <a:xfrm>
                <a:off x="5087226" y="2766655"/>
                <a:ext cx="2613233" cy="707886"/>
              </a:xfrm>
              <a:prstGeom prst="rect">
                <a:avLst/>
              </a:prstGeom>
              <a:solidFill>
                <a:srgbClr val="FFFFFF">
                  <a:alpha val="70000"/>
                </a:srgbClr>
              </a:solidFill>
              <a:ln w="19050">
                <a:solidFill>
                  <a:srgbClr val="C00000"/>
                </a:solidFill>
              </a:ln>
            </p:spPr>
            <p:txBody>
              <a:bodyPr wrap="square" rtlCol="0">
                <a:spAutoFit/>
              </a:bodyPr>
              <a:lstStyle/>
              <a:p>
                <a:pPr algn="ctr"/>
                <a:r>
                  <a:rPr lang="en-US" sz="2000" b="1" dirty="0">
                    <a:solidFill>
                      <a:srgbClr val="C00000"/>
                    </a:solidFill>
                  </a:rPr>
                  <a:t>Unintended non-local propagation</a:t>
                </a:r>
              </a:p>
            </p:txBody>
          </p:sp>
          <p:cxnSp>
            <p:nvCxnSpPr>
              <p:cNvPr id="43" name="Straight Arrow Connector 42"/>
              <p:cNvCxnSpPr/>
              <p:nvPr/>
            </p:nvCxnSpPr>
            <p:spPr>
              <a:xfrm flipV="1">
                <a:off x="7815889" y="2133962"/>
                <a:ext cx="502848" cy="664976"/>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
          <p:nvSpPr>
            <p:cNvPr id="39" name="Rectangle 38"/>
            <p:cNvSpPr/>
            <p:nvPr/>
          </p:nvSpPr>
          <p:spPr>
            <a:xfrm>
              <a:off x="10352109" y="3785396"/>
              <a:ext cx="732452" cy="1514858"/>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p:cNvSpPr/>
            <p:nvPr/>
          </p:nvSpPr>
          <p:spPr>
            <a:xfrm>
              <a:off x="11313060" y="4034941"/>
              <a:ext cx="757765" cy="1423409"/>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 name="Straight Arrow Connector 40"/>
            <p:cNvCxnSpPr/>
            <p:nvPr/>
          </p:nvCxnSpPr>
          <p:spPr>
            <a:xfrm>
              <a:off x="9933549" y="3818620"/>
              <a:ext cx="328639" cy="216321"/>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6" name="Group 5"/>
          <p:cNvGrpSpPr/>
          <p:nvPr/>
        </p:nvGrpSpPr>
        <p:grpSpPr>
          <a:xfrm>
            <a:off x="179395" y="1653732"/>
            <a:ext cx="3824905" cy="3771868"/>
            <a:chOff x="179395" y="1653732"/>
            <a:chExt cx="3824905" cy="3771868"/>
          </a:xfrm>
        </p:grpSpPr>
        <p:pic>
          <p:nvPicPr>
            <p:cNvPr id="16" name="Picture 15"/>
            <p:cNvPicPr>
              <a:picLocks noChangeAspect="1"/>
            </p:cNvPicPr>
            <p:nvPr/>
          </p:nvPicPr>
          <p:blipFill>
            <a:blip r:embed="rId4"/>
            <a:stretch>
              <a:fillRect/>
            </a:stretch>
          </p:blipFill>
          <p:spPr>
            <a:xfrm>
              <a:off x="2771513" y="3390900"/>
              <a:ext cx="0" cy="0"/>
            </a:xfrm>
            <a:prstGeom prst="rect">
              <a:avLst/>
            </a:prstGeom>
            <a:ln>
              <a:noFill/>
            </a:ln>
          </p:spPr>
        </p:pic>
        <p:sp>
          <p:nvSpPr>
            <p:cNvPr id="26" name="Oval 25"/>
            <p:cNvSpPr/>
            <p:nvPr/>
          </p:nvSpPr>
          <p:spPr>
            <a:xfrm>
              <a:off x="3640884" y="1912854"/>
              <a:ext cx="137160" cy="137160"/>
            </a:xfrm>
            <a:prstGeom prst="ellipse">
              <a:avLst/>
            </a:prstGeom>
            <a:solidFill>
              <a:srgbClr val="A28A7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p:cNvSpPr/>
            <p:nvPr/>
          </p:nvSpPr>
          <p:spPr>
            <a:xfrm>
              <a:off x="570277" y="2143514"/>
              <a:ext cx="137160" cy="137160"/>
            </a:xfrm>
            <a:prstGeom prst="ellipse">
              <a:avLst/>
            </a:prstGeom>
            <a:solidFill>
              <a:srgbClr val="4152A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p:cNvSpPr/>
            <p:nvPr/>
          </p:nvSpPr>
          <p:spPr>
            <a:xfrm>
              <a:off x="1499406" y="2194616"/>
              <a:ext cx="137160" cy="137160"/>
            </a:xfrm>
            <a:prstGeom prst="ellipse">
              <a:avLst/>
            </a:prstGeom>
            <a:solidFill>
              <a:srgbClr val="3E519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p:cNvSpPr/>
            <p:nvPr/>
          </p:nvSpPr>
          <p:spPr>
            <a:xfrm>
              <a:off x="2133747" y="2816207"/>
              <a:ext cx="137160" cy="137160"/>
            </a:xfrm>
            <a:prstGeom prst="ellipse">
              <a:avLst/>
            </a:prstGeom>
            <a:solidFill>
              <a:srgbClr val="1B1B1B"/>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p:cNvSpPr/>
            <p:nvPr/>
          </p:nvSpPr>
          <p:spPr>
            <a:xfrm>
              <a:off x="719471" y="3634363"/>
              <a:ext cx="137160" cy="137160"/>
            </a:xfrm>
            <a:prstGeom prst="ellipse">
              <a:avLst/>
            </a:prstGeom>
            <a:solidFill>
              <a:srgbClr val="3C4C99"/>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p:cNvSpPr/>
            <p:nvPr/>
          </p:nvSpPr>
          <p:spPr>
            <a:xfrm>
              <a:off x="1631212" y="3785396"/>
              <a:ext cx="137160" cy="137160"/>
            </a:xfrm>
            <a:prstGeom prst="ellipse">
              <a:avLst/>
            </a:prstGeom>
            <a:solidFill>
              <a:srgbClr val="BDBDBD"/>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p:cNvSpPr/>
            <p:nvPr/>
          </p:nvSpPr>
          <p:spPr>
            <a:xfrm>
              <a:off x="1763018" y="4104428"/>
              <a:ext cx="137160" cy="137160"/>
            </a:xfrm>
            <a:prstGeom prst="ellipse">
              <a:avLst/>
            </a:prstGeom>
            <a:solidFill>
              <a:srgbClr val="32479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79395" y="1653732"/>
              <a:ext cx="3824905" cy="377186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5" name="Group 64"/>
          <p:cNvGrpSpPr/>
          <p:nvPr/>
        </p:nvGrpSpPr>
        <p:grpSpPr>
          <a:xfrm>
            <a:off x="4184580" y="1653733"/>
            <a:ext cx="3824905" cy="3771868"/>
            <a:chOff x="179395" y="1653732"/>
            <a:chExt cx="3824905" cy="3771868"/>
          </a:xfrm>
        </p:grpSpPr>
        <p:pic>
          <p:nvPicPr>
            <p:cNvPr id="66" name="Picture 65"/>
            <p:cNvPicPr>
              <a:picLocks noChangeAspect="1"/>
            </p:cNvPicPr>
            <p:nvPr/>
          </p:nvPicPr>
          <p:blipFill>
            <a:blip r:embed="rId4"/>
            <a:stretch>
              <a:fillRect/>
            </a:stretch>
          </p:blipFill>
          <p:spPr>
            <a:xfrm>
              <a:off x="2771513" y="3390900"/>
              <a:ext cx="0" cy="0"/>
            </a:xfrm>
            <a:prstGeom prst="rect">
              <a:avLst/>
            </a:prstGeom>
            <a:ln>
              <a:noFill/>
            </a:ln>
          </p:spPr>
        </p:pic>
        <p:sp>
          <p:nvSpPr>
            <p:cNvPr id="67" name="Oval 66"/>
            <p:cNvSpPr/>
            <p:nvPr/>
          </p:nvSpPr>
          <p:spPr>
            <a:xfrm>
              <a:off x="3640884" y="1912854"/>
              <a:ext cx="137160" cy="137160"/>
            </a:xfrm>
            <a:prstGeom prst="ellipse">
              <a:avLst/>
            </a:prstGeom>
            <a:solidFill>
              <a:srgbClr val="A28A7C"/>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p:cNvSpPr/>
            <p:nvPr/>
          </p:nvSpPr>
          <p:spPr>
            <a:xfrm>
              <a:off x="570277" y="2143514"/>
              <a:ext cx="137160" cy="137160"/>
            </a:xfrm>
            <a:prstGeom prst="ellipse">
              <a:avLst/>
            </a:prstGeom>
            <a:solidFill>
              <a:srgbClr val="4152A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p:cNvSpPr/>
            <p:nvPr/>
          </p:nvSpPr>
          <p:spPr>
            <a:xfrm>
              <a:off x="1499406" y="2194616"/>
              <a:ext cx="137160" cy="137160"/>
            </a:xfrm>
            <a:prstGeom prst="ellipse">
              <a:avLst/>
            </a:prstGeom>
            <a:solidFill>
              <a:srgbClr val="3E519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p:cNvSpPr/>
            <p:nvPr/>
          </p:nvSpPr>
          <p:spPr>
            <a:xfrm>
              <a:off x="2133747" y="2816207"/>
              <a:ext cx="137160" cy="137160"/>
            </a:xfrm>
            <a:prstGeom prst="ellipse">
              <a:avLst/>
            </a:prstGeom>
            <a:solidFill>
              <a:srgbClr val="1B1B1B"/>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p:cNvSpPr/>
            <p:nvPr/>
          </p:nvSpPr>
          <p:spPr>
            <a:xfrm>
              <a:off x="719471" y="3634363"/>
              <a:ext cx="137160" cy="137160"/>
            </a:xfrm>
            <a:prstGeom prst="ellipse">
              <a:avLst/>
            </a:prstGeom>
            <a:solidFill>
              <a:srgbClr val="3C4C99"/>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p:cNvSpPr/>
            <p:nvPr/>
          </p:nvSpPr>
          <p:spPr>
            <a:xfrm>
              <a:off x="1631212" y="3785396"/>
              <a:ext cx="137160" cy="137160"/>
            </a:xfrm>
            <a:prstGeom prst="ellipse">
              <a:avLst/>
            </a:prstGeom>
            <a:solidFill>
              <a:srgbClr val="BDBDBD"/>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p:cNvSpPr/>
            <p:nvPr/>
          </p:nvSpPr>
          <p:spPr>
            <a:xfrm>
              <a:off x="1763018" y="4104428"/>
              <a:ext cx="137160" cy="137160"/>
            </a:xfrm>
            <a:prstGeom prst="ellipse">
              <a:avLst/>
            </a:prstGeom>
            <a:solidFill>
              <a:srgbClr val="32479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p:cNvSpPr/>
            <p:nvPr/>
          </p:nvSpPr>
          <p:spPr>
            <a:xfrm>
              <a:off x="179395" y="1653732"/>
              <a:ext cx="3824905" cy="377186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4303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http://colorization.eecs.berkeley.edu/siggraph/user_study/ours/ILSVRC2012_val_00041093_with_dist_170115_142641/ours_fullres.jpg">
            <a:extLst>
              <a:ext uri="{FF2B5EF4-FFF2-40B4-BE49-F238E27FC236}">
                <a16:creationId xmlns="" xmlns:a16="http://schemas.microsoft.com/office/drawing/2014/main" id="{BF8A8865-FA8C-4354-B88C-392A473EF3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1406" y="1101437"/>
            <a:ext cx="3585706" cy="486460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4965659" y="5894685"/>
            <a:ext cx="2260682" cy="461665"/>
          </a:xfrm>
          <a:prstGeom prst="rect">
            <a:avLst/>
          </a:prstGeom>
          <a:noFill/>
        </p:spPr>
        <p:txBody>
          <a:bodyPr wrap="none" rtlCol="0">
            <a:spAutoFit/>
          </a:bodyPr>
          <a:lstStyle/>
          <a:p>
            <a:pPr algn="ctr"/>
            <a:r>
              <a:rPr lang="en-US" sz="2400" dirty="0"/>
              <a:t>Automatic result</a:t>
            </a:r>
          </a:p>
        </p:txBody>
      </p:sp>
      <p:sp>
        <p:nvSpPr>
          <p:cNvPr id="7" name="TextBox 6"/>
          <p:cNvSpPr txBox="1"/>
          <p:nvPr/>
        </p:nvSpPr>
        <p:spPr>
          <a:xfrm>
            <a:off x="529087" y="113873"/>
            <a:ext cx="11133827" cy="830997"/>
          </a:xfrm>
          <a:prstGeom prst="rect">
            <a:avLst/>
          </a:prstGeom>
          <a:noFill/>
        </p:spPr>
        <p:txBody>
          <a:bodyPr wrap="square" rtlCol="0">
            <a:spAutoFit/>
          </a:bodyPr>
          <a:lstStyle/>
          <a:p>
            <a:pPr algn="ctr"/>
            <a:r>
              <a:rPr lang="en-US" sz="4800" dirty="0">
                <a:latin typeface="+mj-lt"/>
              </a:rPr>
              <a:t>Failure Case: Incomplete Propagation</a:t>
            </a:r>
          </a:p>
        </p:txBody>
      </p:sp>
      <p:sp>
        <p:nvSpPr>
          <p:cNvPr id="9" name="TextBox 8"/>
          <p:cNvSpPr txBox="1"/>
          <p:nvPr/>
        </p:nvSpPr>
        <p:spPr>
          <a:xfrm>
            <a:off x="397223" y="5894685"/>
            <a:ext cx="3646026" cy="461665"/>
          </a:xfrm>
          <a:prstGeom prst="rect">
            <a:avLst/>
          </a:prstGeom>
          <a:noFill/>
        </p:spPr>
        <p:txBody>
          <a:bodyPr wrap="square" rtlCol="0">
            <a:spAutoFit/>
          </a:bodyPr>
          <a:lstStyle/>
          <a:p>
            <a:pPr algn="ctr"/>
            <a:r>
              <a:rPr lang="en-US" sz="2400" dirty="0"/>
              <a:t>Grayscale</a:t>
            </a:r>
          </a:p>
        </p:txBody>
      </p:sp>
      <p:sp>
        <p:nvSpPr>
          <p:cNvPr id="19" name="TextBox 18"/>
          <p:cNvSpPr txBox="1"/>
          <p:nvPr/>
        </p:nvSpPr>
        <p:spPr>
          <a:xfrm>
            <a:off x="6007261" y="6323602"/>
            <a:ext cx="6184739" cy="523220"/>
          </a:xfrm>
          <a:prstGeom prst="rect">
            <a:avLst/>
          </a:prstGeom>
          <a:noFill/>
        </p:spPr>
        <p:txBody>
          <a:bodyPr wrap="square" rtlCol="0">
            <a:spAutoFit/>
          </a:bodyPr>
          <a:lstStyle/>
          <a:p>
            <a:pPr algn="ctr"/>
            <a:r>
              <a:rPr lang="en-US" sz="2800" b="1" dirty="0"/>
              <a:t>From novice user with &lt; 1 minute of use</a:t>
            </a:r>
          </a:p>
        </p:txBody>
      </p:sp>
      <p:grpSp>
        <p:nvGrpSpPr>
          <p:cNvPr id="8" name="Group 7">
            <a:extLst>
              <a:ext uri="{FF2B5EF4-FFF2-40B4-BE49-F238E27FC236}">
                <a16:creationId xmlns="" xmlns:a16="http://schemas.microsoft.com/office/drawing/2014/main" id="{98C75FFE-4447-4FF4-94FD-336BE05DF06B}"/>
              </a:ext>
            </a:extLst>
          </p:cNvPr>
          <p:cNvGrpSpPr/>
          <p:nvPr/>
        </p:nvGrpSpPr>
        <p:grpSpPr>
          <a:xfrm>
            <a:off x="397222" y="1101437"/>
            <a:ext cx="3585706" cy="4864608"/>
            <a:chOff x="397222" y="1101437"/>
            <a:chExt cx="3585706" cy="4864608"/>
          </a:xfrm>
        </p:grpSpPr>
        <p:pic>
          <p:nvPicPr>
            <p:cNvPr id="1028" name="Picture 4" descr="http://colorization.eecs.berkeley.edu/siggraph/user_study/ours/ILSVRC2012_val_00041093_with_dist_170115_142641/input_fullres.jpg">
              <a:extLst>
                <a:ext uri="{FF2B5EF4-FFF2-40B4-BE49-F238E27FC236}">
                  <a16:creationId xmlns="" xmlns:a16="http://schemas.microsoft.com/office/drawing/2014/main" id="{CC8D87DC-ED50-4411-A95E-A2FB67E56F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7222" y="1101437"/>
              <a:ext cx="3585706" cy="4864608"/>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 xmlns:a16="http://schemas.microsoft.com/office/drawing/2014/main" id="{517E554D-EE49-4551-9EF2-8AA835BC7D1B}"/>
                </a:ext>
              </a:extLst>
            </p:cNvPr>
            <p:cNvGrpSpPr/>
            <p:nvPr/>
          </p:nvGrpSpPr>
          <p:grpSpPr>
            <a:xfrm>
              <a:off x="700109" y="1111324"/>
              <a:ext cx="1799202" cy="1245797"/>
              <a:chOff x="700109" y="1111324"/>
              <a:chExt cx="1799202" cy="1245797"/>
            </a:xfrm>
          </p:grpSpPr>
          <p:sp>
            <p:nvSpPr>
              <p:cNvPr id="32" name="Oval 31"/>
              <p:cNvSpPr/>
              <p:nvPr/>
            </p:nvSpPr>
            <p:spPr>
              <a:xfrm>
                <a:off x="2362151" y="1220364"/>
                <a:ext cx="137160" cy="137160"/>
              </a:xfrm>
              <a:prstGeom prst="ellipse">
                <a:avLst/>
              </a:prstGeom>
              <a:solidFill>
                <a:srgbClr val="77777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p:cNvSpPr/>
              <p:nvPr/>
            </p:nvSpPr>
            <p:spPr>
              <a:xfrm>
                <a:off x="855887" y="1111324"/>
                <a:ext cx="137160" cy="137160"/>
              </a:xfrm>
              <a:prstGeom prst="ellipse">
                <a:avLst/>
              </a:prstGeom>
              <a:solidFill>
                <a:srgbClr val="77777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p:cNvSpPr/>
              <p:nvPr/>
            </p:nvSpPr>
            <p:spPr>
              <a:xfrm>
                <a:off x="700109" y="2219961"/>
                <a:ext cx="137160" cy="137160"/>
              </a:xfrm>
              <a:prstGeom prst="ellipse">
                <a:avLst/>
              </a:prstGeom>
              <a:solidFill>
                <a:srgbClr val="00B0F0"/>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5" name="Rectangle 4"/>
          <p:cNvSpPr/>
          <p:nvPr/>
        </p:nvSpPr>
        <p:spPr>
          <a:xfrm>
            <a:off x="394791" y="1098197"/>
            <a:ext cx="3648457" cy="4864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4284474" y="1101437"/>
            <a:ext cx="3648457" cy="4864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6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04366" y="1457939"/>
            <a:ext cx="2767439" cy="3689919"/>
          </a:xfrm>
          <a:prstGeom prst="rect">
            <a:avLst/>
          </a:prstGeom>
        </p:spPr>
      </p:pic>
      <p:grpSp>
        <p:nvGrpSpPr>
          <p:cNvPr id="78" name="Group 77">
            <a:extLst>
              <a:ext uri="{FF2B5EF4-FFF2-40B4-BE49-F238E27FC236}">
                <a16:creationId xmlns="" xmlns:a16="http://schemas.microsoft.com/office/drawing/2014/main" id="{6DAB1912-2D52-4562-905E-E9A6C0FF0E19}"/>
              </a:ext>
            </a:extLst>
          </p:cNvPr>
          <p:cNvGrpSpPr/>
          <p:nvPr/>
        </p:nvGrpSpPr>
        <p:grpSpPr>
          <a:xfrm>
            <a:off x="4254314" y="1101437"/>
            <a:ext cx="3585706" cy="4864608"/>
            <a:chOff x="4284474" y="1101437"/>
            <a:chExt cx="3585706" cy="4864608"/>
          </a:xfrm>
        </p:grpSpPr>
        <p:pic>
          <p:nvPicPr>
            <p:cNvPr id="79" name="Picture 6" descr="http://colorization.eecs.berkeley.edu/siggraph/user_study/ours/ILSVRC2012_val_00041093_with_dist_170115_142641/autocolorize.jpg">
              <a:extLst>
                <a:ext uri="{FF2B5EF4-FFF2-40B4-BE49-F238E27FC236}">
                  <a16:creationId xmlns="" xmlns:a16="http://schemas.microsoft.com/office/drawing/2014/main" id="{3C15A99F-D9AE-4154-BB5E-A87778B1103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84474" y="1101437"/>
              <a:ext cx="3585706" cy="4864608"/>
            </a:xfrm>
            <a:prstGeom prst="rect">
              <a:avLst/>
            </a:prstGeom>
            <a:noFill/>
            <a:extLst>
              <a:ext uri="{909E8E84-426E-40DD-AFC4-6F175D3DCCD1}">
                <a14:hiddenFill xmlns:a14="http://schemas.microsoft.com/office/drawing/2010/main">
                  <a:solidFill>
                    <a:srgbClr val="FFFFFF"/>
                  </a:solidFill>
                </a14:hiddenFill>
              </a:ext>
            </a:extLst>
          </p:spPr>
        </p:pic>
        <p:grpSp>
          <p:nvGrpSpPr>
            <p:cNvPr id="80" name="Group 79">
              <a:extLst>
                <a:ext uri="{FF2B5EF4-FFF2-40B4-BE49-F238E27FC236}">
                  <a16:creationId xmlns="" xmlns:a16="http://schemas.microsoft.com/office/drawing/2014/main" id="{7C55815D-AA1F-4020-8C20-B01DB5BDCE8D}"/>
                </a:ext>
              </a:extLst>
            </p:cNvPr>
            <p:cNvGrpSpPr/>
            <p:nvPr/>
          </p:nvGrpSpPr>
          <p:grpSpPr>
            <a:xfrm>
              <a:off x="4587361" y="1187524"/>
              <a:ext cx="1799202" cy="1245797"/>
              <a:chOff x="700109" y="1111324"/>
              <a:chExt cx="1799202" cy="1245797"/>
            </a:xfrm>
          </p:grpSpPr>
          <p:sp>
            <p:nvSpPr>
              <p:cNvPr id="81" name="Oval 80">
                <a:extLst>
                  <a:ext uri="{FF2B5EF4-FFF2-40B4-BE49-F238E27FC236}">
                    <a16:creationId xmlns="" xmlns:a16="http://schemas.microsoft.com/office/drawing/2014/main" id="{C6AF42F4-CBAB-4887-8235-09C168AFDE34}"/>
                  </a:ext>
                </a:extLst>
              </p:cNvPr>
              <p:cNvSpPr/>
              <p:nvPr/>
            </p:nvSpPr>
            <p:spPr>
              <a:xfrm>
                <a:off x="2362151" y="1220364"/>
                <a:ext cx="137160" cy="137160"/>
              </a:xfrm>
              <a:prstGeom prst="ellipse">
                <a:avLst/>
              </a:prstGeom>
              <a:solidFill>
                <a:srgbClr val="77777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 xmlns:a16="http://schemas.microsoft.com/office/drawing/2014/main" id="{18175848-D4F4-4CD7-9C38-20F3BB2EB185}"/>
                  </a:ext>
                </a:extLst>
              </p:cNvPr>
              <p:cNvSpPr/>
              <p:nvPr/>
            </p:nvSpPr>
            <p:spPr>
              <a:xfrm>
                <a:off x="855887" y="1111324"/>
                <a:ext cx="137160" cy="137160"/>
              </a:xfrm>
              <a:prstGeom prst="ellipse">
                <a:avLst/>
              </a:prstGeom>
              <a:solidFill>
                <a:srgbClr val="77777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 xmlns:a16="http://schemas.microsoft.com/office/drawing/2014/main" id="{82909C1A-7E1B-458F-A39C-67800B4C4B5F}"/>
                  </a:ext>
                </a:extLst>
              </p:cNvPr>
              <p:cNvSpPr/>
              <p:nvPr/>
            </p:nvSpPr>
            <p:spPr>
              <a:xfrm>
                <a:off x="700109" y="2219961"/>
                <a:ext cx="137160" cy="137160"/>
              </a:xfrm>
              <a:prstGeom prst="ellipse">
                <a:avLst/>
              </a:prstGeom>
              <a:solidFill>
                <a:srgbClr val="00B0F0"/>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60" name="Group 59"/>
          <p:cNvGrpSpPr/>
          <p:nvPr/>
        </p:nvGrpSpPr>
        <p:grpSpPr>
          <a:xfrm>
            <a:off x="8111406" y="1820091"/>
            <a:ext cx="3780897" cy="1482808"/>
            <a:chOff x="8111406" y="1820091"/>
            <a:chExt cx="3780897" cy="1482808"/>
          </a:xfrm>
        </p:grpSpPr>
        <p:sp>
          <p:nvSpPr>
            <p:cNvPr id="61" name="Rectangle 60"/>
            <p:cNvSpPr/>
            <p:nvPr/>
          </p:nvSpPr>
          <p:spPr>
            <a:xfrm>
              <a:off x="8111406" y="1820091"/>
              <a:ext cx="698491" cy="1123630"/>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C00000"/>
                </a:solidFill>
              </a:endParaRPr>
            </a:p>
          </p:txBody>
        </p:sp>
        <p:grpSp>
          <p:nvGrpSpPr>
            <p:cNvPr id="62" name="Group 61"/>
            <p:cNvGrpSpPr/>
            <p:nvPr/>
          </p:nvGrpSpPr>
          <p:grpSpPr>
            <a:xfrm>
              <a:off x="8809897" y="2482467"/>
              <a:ext cx="3082406" cy="820432"/>
              <a:chOff x="8809897" y="2482467"/>
              <a:chExt cx="3082406" cy="820432"/>
            </a:xfrm>
          </p:grpSpPr>
          <p:sp>
            <p:nvSpPr>
              <p:cNvPr id="63" name="TextBox 62"/>
              <p:cNvSpPr txBox="1"/>
              <p:nvPr/>
            </p:nvSpPr>
            <p:spPr>
              <a:xfrm>
                <a:off x="9279070" y="2595013"/>
                <a:ext cx="2613233" cy="707886"/>
              </a:xfrm>
              <a:prstGeom prst="rect">
                <a:avLst/>
              </a:prstGeom>
              <a:solidFill>
                <a:srgbClr val="FFFFFF">
                  <a:alpha val="70000"/>
                </a:srgbClr>
              </a:solidFill>
              <a:ln w="19050">
                <a:solidFill>
                  <a:srgbClr val="C00000"/>
                </a:solidFill>
              </a:ln>
            </p:spPr>
            <p:txBody>
              <a:bodyPr wrap="square" rtlCol="0">
                <a:spAutoFit/>
              </a:bodyPr>
              <a:lstStyle/>
              <a:p>
                <a:pPr algn="ctr"/>
                <a:r>
                  <a:rPr lang="en-US" sz="2000" b="1" dirty="0">
                    <a:solidFill>
                      <a:srgbClr val="C00000"/>
                    </a:solidFill>
                  </a:rPr>
                  <a:t>User intention</a:t>
                </a:r>
              </a:p>
              <a:p>
                <a:pPr algn="ctr"/>
                <a:r>
                  <a:rPr lang="en-US" sz="2000" b="1" dirty="0">
                    <a:solidFill>
                      <a:srgbClr val="C00000"/>
                    </a:solidFill>
                  </a:rPr>
                  <a:t>not fully propagated</a:t>
                </a:r>
              </a:p>
            </p:txBody>
          </p:sp>
          <p:cxnSp>
            <p:nvCxnSpPr>
              <p:cNvPr id="64" name="Straight Arrow Connector 63"/>
              <p:cNvCxnSpPr/>
              <p:nvPr/>
            </p:nvCxnSpPr>
            <p:spPr>
              <a:xfrm flipH="1" flipV="1">
                <a:off x="8809897" y="2482467"/>
                <a:ext cx="383078" cy="240909"/>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37" name="Group 36">
            <a:extLst>
              <a:ext uri="{FF2B5EF4-FFF2-40B4-BE49-F238E27FC236}">
                <a16:creationId xmlns="" xmlns:a16="http://schemas.microsoft.com/office/drawing/2014/main" id="{FA8E4B74-1044-4A3B-BF8E-66123D8AD217}"/>
              </a:ext>
            </a:extLst>
          </p:cNvPr>
          <p:cNvGrpSpPr/>
          <p:nvPr/>
        </p:nvGrpSpPr>
        <p:grpSpPr>
          <a:xfrm>
            <a:off x="8414293" y="1187524"/>
            <a:ext cx="1799202" cy="1245797"/>
            <a:chOff x="700109" y="1111324"/>
            <a:chExt cx="1799202" cy="1245797"/>
          </a:xfrm>
        </p:grpSpPr>
        <p:sp>
          <p:nvSpPr>
            <p:cNvPr id="38" name="Oval 37">
              <a:extLst>
                <a:ext uri="{FF2B5EF4-FFF2-40B4-BE49-F238E27FC236}">
                  <a16:creationId xmlns="" xmlns:a16="http://schemas.microsoft.com/office/drawing/2014/main" id="{6894926D-7778-4C77-A348-7A154141D9E5}"/>
                </a:ext>
              </a:extLst>
            </p:cNvPr>
            <p:cNvSpPr/>
            <p:nvPr/>
          </p:nvSpPr>
          <p:spPr>
            <a:xfrm>
              <a:off x="2362151" y="1220364"/>
              <a:ext cx="137160" cy="137160"/>
            </a:xfrm>
            <a:prstGeom prst="ellipse">
              <a:avLst/>
            </a:prstGeom>
            <a:solidFill>
              <a:srgbClr val="77777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 xmlns:a16="http://schemas.microsoft.com/office/drawing/2014/main" id="{9C49389C-458B-4E03-A15B-80223F592B6B}"/>
                </a:ext>
              </a:extLst>
            </p:cNvPr>
            <p:cNvSpPr/>
            <p:nvPr/>
          </p:nvSpPr>
          <p:spPr>
            <a:xfrm>
              <a:off x="855887" y="1111324"/>
              <a:ext cx="137160" cy="137160"/>
            </a:xfrm>
            <a:prstGeom prst="ellipse">
              <a:avLst/>
            </a:prstGeom>
            <a:solidFill>
              <a:srgbClr val="777777"/>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 xmlns:a16="http://schemas.microsoft.com/office/drawing/2014/main" id="{005B27E7-8ADC-4242-B95E-1705965C1315}"/>
                </a:ext>
              </a:extLst>
            </p:cNvPr>
            <p:cNvSpPr/>
            <p:nvPr/>
          </p:nvSpPr>
          <p:spPr>
            <a:xfrm>
              <a:off x="700109" y="2219961"/>
              <a:ext cx="137160" cy="137160"/>
            </a:xfrm>
            <a:prstGeom prst="ellipse">
              <a:avLst/>
            </a:prstGeom>
            <a:solidFill>
              <a:srgbClr val="00B0F0"/>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TextBox 40">
            <a:extLst>
              <a:ext uri="{FF2B5EF4-FFF2-40B4-BE49-F238E27FC236}">
                <a16:creationId xmlns="" xmlns:a16="http://schemas.microsoft.com/office/drawing/2014/main" id="{8A7BEE1F-56EA-40DD-9944-74816012036A}"/>
              </a:ext>
            </a:extLst>
          </p:cNvPr>
          <p:cNvSpPr txBox="1"/>
          <p:nvPr/>
        </p:nvSpPr>
        <p:spPr>
          <a:xfrm>
            <a:off x="8655483" y="5894685"/>
            <a:ext cx="2297104" cy="461665"/>
          </a:xfrm>
          <a:prstGeom prst="rect">
            <a:avLst/>
          </a:prstGeom>
          <a:noFill/>
        </p:spPr>
        <p:txBody>
          <a:bodyPr wrap="none" rtlCol="0">
            <a:spAutoFit/>
          </a:bodyPr>
          <a:lstStyle/>
          <a:p>
            <a:pPr algn="ctr"/>
            <a:r>
              <a:rPr lang="en-US" sz="2400" dirty="0"/>
              <a:t>Interactive result</a:t>
            </a:r>
          </a:p>
        </p:txBody>
      </p:sp>
    </p:spTree>
    <p:extLst>
      <p:ext uri="{BB962C8B-B14F-4D97-AF65-F5344CB8AC3E}">
        <p14:creationId xmlns:p14="http://schemas.microsoft.com/office/powerpoint/2010/main" val="225753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9728" y="1414622"/>
            <a:ext cx="2848163" cy="4103982"/>
          </a:xfrm>
          <a:prstGeom prst="rect">
            <a:avLst/>
          </a:prstGeom>
          <a:ln w="12700">
            <a:solidFill>
              <a:schemeClr val="tx1"/>
            </a:solidFill>
          </a:ln>
        </p:spPr>
      </p:pic>
      <p:pic>
        <p:nvPicPr>
          <p:cNvPr id="5" name="Picture 4"/>
          <p:cNvPicPr>
            <a:picLocks noChangeAspect="1"/>
          </p:cNvPicPr>
          <p:nvPr/>
        </p:nvPicPr>
        <p:blipFill>
          <a:blip r:embed="rId4"/>
          <a:stretch>
            <a:fillRect/>
          </a:stretch>
        </p:blipFill>
        <p:spPr>
          <a:xfrm>
            <a:off x="3151188" y="1414622"/>
            <a:ext cx="2848163" cy="4103982"/>
          </a:xfrm>
          <a:prstGeom prst="rect">
            <a:avLst/>
          </a:prstGeom>
          <a:ln w="12700">
            <a:solidFill>
              <a:schemeClr val="tx1"/>
            </a:solidFill>
          </a:ln>
        </p:spPr>
      </p:pic>
      <p:pic>
        <p:nvPicPr>
          <p:cNvPr id="6" name="Picture 5"/>
          <p:cNvPicPr>
            <a:picLocks noChangeAspect="1"/>
          </p:cNvPicPr>
          <p:nvPr/>
        </p:nvPicPr>
        <p:blipFill>
          <a:blip r:embed="rId5"/>
          <a:stretch>
            <a:fillRect/>
          </a:stretch>
        </p:blipFill>
        <p:spPr>
          <a:xfrm>
            <a:off x="6192649" y="1414622"/>
            <a:ext cx="2848163" cy="4103982"/>
          </a:xfrm>
          <a:prstGeom prst="rect">
            <a:avLst/>
          </a:prstGeom>
          <a:ln w="12700">
            <a:solidFill>
              <a:schemeClr val="tx1"/>
            </a:solidFill>
          </a:ln>
        </p:spPr>
      </p:pic>
      <p:pic>
        <p:nvPicPr>
          <p:cNvPr id="7" name="Picture 6"/>
          <p:cNvPicPr>
            <a:picLocks noChangeAspect="1"/>
          </p:cNvPicPr>
          <p:nvPr/>
        </p:nvPicPr>
        <p:blipFill>
          <a:blip r:embed="rId6"/>
          <a:stretch>
            <a:fillRect/>
          </a:stretch>
        </p:blipFill>
        <p:spPr>
          <a:xfrm>
            <a:off x="9234109" y="1414622"/>
            <a:ext cx="2848163" cy="4103982"/>
          </a:xfrm>
          <a:prstGeom prst="rect">
            <a:avLst/>
          </a:prstGeom>
          <a:ln w="12700">
            <a:solidFill>
              <a:schemeClr val="tx1"/>
            </a:solidFill>
          </a:ln>
        </p:spPr>
      </p:pic>
      <p:pic>
        <p:nvPicPr>
          <p:cNvPr id="8" name="Picture 7"/>
          <p:cNvPicPr>
            <a:picLocks/>
          </p:cNvPicPr>
          <p:nvPr/>
        </p:nvPicPr>
        <p:blipFill>
          <a:blip r:embed="rId7"/>
          <a:stretch>
            <a:fillRect/>
          </a:stretch>
        </p:blipFill>
        <p:spPr>
          <a:xfrm>
            <a:off x="5048375" y="1414622"/>
            <a:ext cx="950976" cy="950976"/>
          </a:xfrm>
          <a:prstGeom prst="rect">
            <a:avLst/>
          </a:prstGeom>
          <a:ln>
            <a:solidFill>
              <a:schemeClr val="bg1"/>
            </a:solidFill>
          </a:ln>
        </p:spPr>
      </p:pic>
      <p:pic>
        <p:nvPicPr>
          <p:cNvPr id="9" name="Picture 8"/>
          <p:cNvPicPr>
            <a:picLocks/>
          </p:cNvPicPr>
          <p:nvPr/>
        </p:nvPicPr>
        <p:blipFill>
          <a:blip r:embed="rId8"/>
          <a:stretch>
            <a:fillRect/>
          </a:stretch>
        </p:blipFill>
        <p:spPr>
          <a:xfrm>
            <a:off x="8089836" y="1414622"/>
            <a:ext cx="950976" cy="950976"/>
          </a:xfrm>
          <a:prstGeom prst="rect">
            <a:avLst/>
          </a:prstGeom>
          <a:ln>
            <a:solidFill>
              <a:schemeClr val="bg1"/>
            </a:solidFill>
          </a:ln>
        </p:spPr>
      </p:pic>
      <p:pic>
        <p:nvPicPr>
          <p:cNvPr id="10" name="Picture 9"/>
          <p:cNvPicPr>
            <a:picLocks/>
          </p:cNvPicPr>
          <p:nvPr/>
        </p:nvPicPr>
        <p:blipFill>
          <a:blip r:embed="rId9"/>
          <a:stretch>
            <a:fillRect/>
          </a:stretch>
        </p:blipFill>
        <p:spPr>
          <a:xfrm>
            <a:off x="11131296" y="1414622"/>
            <a:ext cx="950976" cy="950976"/>
          </a:xfrm>
          <a:prstGeom prst="rect">
            <a:avLst/>
          </a:prstGeom>
          <a:ln>
            <a:solidFill>
              <a:schemeClr val="bg1"/>
            </a:solidFill>
          </a:ln>
        </p:spPr>
      </p:pic>
      <p:sp>
        <p:nvSpPr>
          <p:cNvPr id="11" name="TextBox 10">
            <a:extLst>
              <a:ext uri="{FF2B5EF4-FFF2-40B4-BE49-F238E27FC236}">
                <a16:creationId xmlns="" xmlns:a16="http://schemas.microsoft.com/office/drawing/2014/main" id="{F5D15863-9A13-40F0-A83D-2A984312338A}"/>
              </a:ext>
            </a:extLst>
          </p:cNvPr>
          <p:cNvSpPr txBox="1"/>
          <p:nvPr/>
        </p:nvSpPr>
        <p:spPr>
          <a:xfrm>
            <a:off x="529087" y="113873"/>
            <a:ext cx="11133827" cy="830997"/>
          </a:xfrm>
          <a:prstGeom prst="rect">
            <a:avLst/>
          </a:prstGeom>
          <a:noFill/>
        </p:spPr>
        <p:txBody>
          <a:bodyPr wrap="square" rtlCol="0">
            <a:spAutoFit/>
          </a:bodyPr>
          <a:lstStyle/>
          <a:p>
            <a:pPr algn="ctr"/>
            <a:r>
              <a:rPr lang="en-US" sz="4800" dirty="0">
                <a:latin typeface="+mj-lt"/>
              </a:rPr>
              <a:t>Failure Case: incompatible color style</a:t>
            </a:r>
          </a:p>
        </p:txBody>
      </p:sp>
    </p:spTree>
    <p:extLst>
      <p:ext uri="{BB962C8B-B14F-4D97-AF65-F5344CB8AC3E}">
        <p14:creationId xmlns:p14="http://schemas.microsoft.com/office/powerpoint/2010/main" val="207829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8" name="Group 77"/>
          <p:cNvGrpSpPr/>
          <p:nvPr/>
        </p:nvGrpSpPr>
        <p:grpSpPr>
          <a:xfrm>
            <a:off x="4135706" y="1383675"/>
            <a:ext cx="3968434" cy="3188325"/>
            <a:chOff x="4135706" y="1383675"/>
            <a:chExt cx="3968434" cy="3188325"/>
          </a:xfrm>
        </p:grpSpPr>
        <p:sp>
          <p:nvSpPr>
            <p:cNvPr id="35" name="Rectangle 34"/>
            <p:cNvSpPr/>
            <p:nvPr/>
          </p:nvSpPr>
          <p:spPr>
            <a:xfrm>
              <a:off x="4135706" y="1403447"/>
              <a:ext cx="3968434" cy="635001"/>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Deep Interactive Object Selection</a:t>
              </a:r>
            </a:p>
            <a:p>
              <a:pPr algn="ctr"/>
              <a:r>
                <a:rPr lang="en-US" dirty="0">
                  <a:solidFill>
                    <a:schemeClr val="tx1"/>
                  </a:solidFill>
                </a:rPr>
                <a:t>Xu </a:t>
              </a:r>
              <a:r>
                <a:rPr lang="en-US" i="1" dirty="0">
                  <a:solidFill>
                    <a:schemeClr val="tx1"/>
                  </a:solidFill>
                </a:rPr>
                <a:t>et al.</a:t>
              </a:r>
              <a:r>
                <a:rPr lang="en-US" dirty="0">
                  <a:solidFill>
                    <a:schemeClr val="tx1"/>
                  </a:solidFill>
                </a:rPr>
                <a:t> CVPR 2016.</a:t>
              </a:r>
            </a:p>
          </p:txBody>
        </p:sp>
        <p:sp>
          <p:nvSpPr>
            <p:cNvPr id="36" name="Rectangle 35"/>
            <p:cNvSpPr/>
            <p:nvPr/>
          </p:nvSpPr>
          <p:spPr>
            <a:xfrm>
              <a:off x="4135706" y="1383675"/>
              <a:ext cx="3922776" cy="3188325"/>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pic>
          <p:nvPicPr>
            <p:cNvPr id="37" name="Picture 36"/>
            <p:cNvPicPr>
              <a:picLocks noChangeAspect="1"/>
            </p:cNvPicPr>
            <p:nvPr/>
          </p:nvPicPr>
          <p:blipFill>
            <a:blip r:embed="rId5"/>
            <a:stretch>
              <a:fillRect/>
            </a:stretch>
          </p:blipFill>
          <p:spPr>
            <a:xfrm>
              <a:off x="6108800" y="2028491"/>
              <a:ext cx="1881718" cy="1924242"/>
            </a:xfrm>
            <a:prstGeom prst="rect">
              <a:avLst/>
            </a:prstGeom>
          </p:spPr>
        </p:pic>
        <p:sp>
          <p:nvSpPr>
            <p:cNvPr id="38" name="Rectangle 37"/>
            <p:cNvSpPr/>
            <p:nvPr/>
          </p:nvSpPr>
          <p:spPr>
            <a:xfrm>
              <a:off x="6364238" y="3890088"/>
              <a:ext cx="1474157" cy="537995"/>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Figure/ground segmentation</a:t>
              </a:r>
            </a:p>
          </p:txBody>
        </p:sp>
        <p:sp>
          <p:nvSpPr>
            <p:cNvPr id="39" name="Rectangle 38"/>
            <p:cNvSpPr/>
            <p:nvPr/>
          </p:nvSpPr>
          <p:spPr>
            <a:xfrm>
              <a:off x="4272569" y="3884476"/>
              <a:ext cx="1746519" cy="549218"/>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Image + </a:t>
              </a:r>
              <a:r>
                <a:rPr lang="en-US" sz="1600" dirty="0" err="1">
                  <a:solidFill>
                    <a:schemeClr val="tx1"/>
                  </a:solidFill>
                </a:rPr>
                <a:t>pos</a:t>
              </a:r>
              <a:r>
                <a:rPr lang="en-US" sz="1600" dirty="0">
                  <a:solidFill>
                    <a:schemeClr val="tx1"/>
                  </a:solidFill>
                </a:rPr>
                <a:t>/</a:t>
              </a:r>
              <a:r>
                <a:rPr lang="en-US" sz="1600" dirty="0" err="1">
                  <a:solidFill>
                    <a:schemeClr val="tx1"/>
                  </a:solidFill>
                </a:rPr>
                <a:t>neg</a:t>
              </a:r>
              <a:endParaRPr lang="en-US" sz="1600" dirty="0">
                <a:solidFill>
                  <a:schemeClr val="tx1"/>
                </a:solidFill>
              </a:endParaRPr>
            </a:p>
            <a:p>
              <a:pPr algn="ctr"/>
              <a:r>
                <a:rPr lang="en-US" sz="1600" dirty="0">
                  <a:solidFill>
                    <a:schemeClr val="tx1"/>
                  </a:solidFill>
                </a:rPr>
                <a:t>seeds</a:t>
              </a:r>
            </a:p>
          </p:txBody>
        </p:sp>
        <p:grpSp>
          <p:nvGrpSpPr>
            <p:cNvPr id="40" name="Group 39"/>
            <p:cNvGrpSpPr/>
            <p:nvPr/>
          </p:nvGrpSpPr>
          <p:grpSpPr>
            <a:xfrm>
              <a:off x="4206244" y="2009244"/>
              <a:ext cx="1821970" cy="1927718"/>
              <a:chOff x="340459" y="2898622"/>
              <a:chExt cx="1282627" cy="1357071"/>
            </a:xfrm>
          </p:grpSpPr>
          <p:pic>
            <p:nvPicPr>
              <p:cNvPr id="41" name="Picture 40"/>
              <p:cNvPicPr>
                <a:picLocks noChangeAspect="1"/>
              </p:cNvPicPr>
              <p:nvPr/>
            </p:nvPicPr>
            <p:blipFill rotWithShape="1">
              <a:blip r:embed="rId6"/>
              <a:srcRect r="72113"/>
              <a:stretch/>
            </p:blipFill>
            <p:spPr>
              <a:xfrm>
                <a:off x="340459" y="2898622"/>
                <a:ext cx="1282627" cy="1357071"/>
              </a:xfrm>
              <a:prstGeom prst="rect">
                <a:avLst/>
              </a:prstGeom>
            </p:spPr>
          </p:pic>
          <p:sp>
            <p:nvSpPr>
              <p:cNvPr id="42" name="Oval 41"/>
              <p:cNvSpPr/>
              <p:nvPr/>
            </p:nvSpPr>
            <p:spPr>
              <a:xfrm>
                <a:off x="1004591" y="3235482"/>
                <a:ext cx="89550" cy="89550"/>
              </a:xfrm>
              <a:prstGeom prst="ellipse">
                <a:avLst/>
              </a:prstGeom>
              <a:solidFill>
                <a:schemeClr val="accent5">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p:cNvSpPr/>
              <p:nvPr/>
            </p:nvSpPr>
            <p:spPr>
              <a:xfrm>
                <a:off x="848647" y="3415330"/>
                <a:ext cx="89550" cy="89550"/>
              </a:xfrm>
              <a:prstGeom prst="ellipse">
                <a:avLst/>
              </a:prstGeom>
              <a:solidFill>
                <a:schemeClr val="accent5">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p:cNvSpPr/>
              <p:nvPr/>
            </p:nvSpPr>
            <p:spPr>
              <a:xfrm>
                <a:off x="1112689" y="3461404"/>
                <a:ext cx="89550" cy="89550"/>
              </a:xfrm>
              <a:prstGeom prst="ellipse">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p:cNvSpPr/>
              <p:nvPr/>
            </p:nvSpPr>
            <p:spPr>
              <a:xfrm>
                <a:off x="663541" y="3193298"/>
                <a:ext cx="89550" cy="89550"/>
              </a:xfrm>
              <a:prstGeom prst="ellipse">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p:cNvSpPr/>
              <p:nvPr/>
            </p:nvSpPr>
            <p:spPr>
              <a:xfrm>
                <a:off x="592249" y="3499933"/>
                <a:ext cx="89550" cy="89550"/>
              </a:xfrm>
              <a:prstGeom prst="ellipse">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56" name="Title 1"/>
          <p:cNvSpPr txBox="1">
            <a:spLocks/>
          </p:cNvSpPr>
          <p:nvPr/>
        </p:nvSpPr>
        <p:spPr>
          <a:xfrm>
            <a:off x="840502" y="334072"/>
            <a:ext cx="10515600" cy="78115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Deep Learning for User Interaction</a:t>
            </a:r>
          </a:p>
        </p:txBody>
      </p:sp>
      <p:grpSp>
        <p:nvGrpSpPr>
          <p:cNvPr id="79" name="Group 78"/>
          <p:cNvGrpSpPr/>
          <p:nvPr/>
        </p:nvGrpSpPr>
        <p:grpSpPr>
          <a:xfrm>
            <a:off x="8164403" y="1383678"/>
            <a:ext cx="3922823" cy="3188322"/>
            <a:chOff x="8164403" y="1383678"/>
            <a:chExt cx="3922823" cy="3188322"/>
          </a:xfrm>
        </p:grpSpPr>
        <p:sp>
          <p:nvSpPr>
            <p:cNvPr id="58" name="Rectangle 57"/>
            <p:cNvSpPr/>
            <p:nvPr/>
          </p:nvSpPr>
          <p:spPr>
            <a:xfrm>
              <a:off x="8164403" y="1403449"/>
              <a:ext cx="3906780" cy="600275"/>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Pix2pix, Scribbler</a:t>
              </a:r>
            </a:p>
            <a:p>
              <a:pPr algn="ctr"/>
              <a:r>
                <a:rPr lang="en-US" dirty="0">
                  <a:solidFill>
                    <a:schemeClr val="tx1"/>
                  </a:solidFill>
                </a:rPr>
                <a:t>Isola </a:t>
              </a:r>
              <a:r>
                <a:rPr lang="en-US" i="1" dirty="0">
                  <a:solidFill>
                    <a:schemeClr val="tx1"/>
                  </a:solidFill>
                </a:rPr>
                <a:t>et al.,</a:t>
              </a:r>
              <a:r>
                <a:rPr lang="en-US" dirty="0">
                  <a:solidFill>
                    <a:schemeClr val="tx1"/>
                  </a:solidFill>
                </a:rPr>
                <a:t> Sangkloy </a:t>
              </a:r>
              <a:r>
                <a:rPr lang="en-US" i="1" dirty="0">
                  <a:solidFill>
                    <a:schemeClr val="tx1"/>
                  </a:solidFill>
                </a:rPr>
                <a:t>et al.</a:t>
              </a:r>
              <a:r>
                <a:rPr lang="en-US" dirty="0">
                  <a:solidFill>
                    <a:schemeClr val="tx1"/>
                  </a:solidFill>
                </a:rPr>
                <a:t> CVPR 2017.</a:t>
              </a:r>
            </a:p>
          </p:txBody>
        </p:sp>
        <p:sp>
          <p:nvSpPr>
            <p:cNvPr id="59" name="Rectangle 58"/>
            <p:cNvSpPr/>
            <p:nvPr/>
          </p:nvSpPr>
          <p:spPr>
            <a:xfrm>
              <a:off x="8164403" y="1383678"/>
              <a:ext cx="3922823" cy="318832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60" name="Rectangle 59"/>
            <p:cNvSpPr/>
            <p:nvPr/>
          </p:nvSpPr>
          <p:spPr>
            <a:xfrm>
              <a:off x="8553450" y="3916201"/>
              <a:ext cx="1170777" cy="340888"/>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Sketch</a:t>
              </a:r>
            </a:p>
          </p:txBody>
        </p:sp>
        <p:sp>
          <p:nvSpPr>
            <p:cNvPr id="61" name="Rectangle 60"/>
            <p:cNvSpPr/>
            <p:nvPr/>
          </p:nvSpPr>
          <p:spPr>
            <a:xfrm>
              <a:off x="10494459" y="3916201"/>
              <a:ext cx="1343071" cy="340888"/>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Image</a:t>
              </a:r>
            </a:p>
          </p:txBody>
        </p:sp>
      </p:grpSp>
      <p:sp>
        <p:nvSpPr>
          <p:cNvPr id="64" name="Content Placeholder 2"/>
          <p:cNvSpPr>
            <a:spLocks noGrp="1"/>
          </p:cNvSpPr>
          <p:nvPr>
            <p:ph idx="1"/>
          </p:nvPr>
        </p:nvSpPr>
        <p:spPr>
          <a:xfrm>
            <a:off x="0" y="5015542"/>
            <a:ext cx="12192000" cy="1340807"/>
          </a:xfrm>
        </p:spPr>
        <p:txBody>
          <a:bodyPr>
            <a:normAutofit/>
          </a:bodyPr>
          <a:lstStyle/>
          <a:p>
            <a:pPr marL="0" indent="0" algn="ctr">
              <a:buNone/>
            </a:pPr>
            <a:r>
              <a:rPr lang="en-US" sz="3600" dirty="0"/>
              <a:t>Code: </a:t>
            </a:r>
            <a:r>
              <a:rPr lang="en-US" sz="3600" dirty="0">
                <a:hlinkClick r:id="rId7"/>
              </a:rPr>
              <a:t>https://github.com/junyanz/interactive-deep-colorization</a:t>
            </a:r>
            <a:endParaRPr lang="en-US" sz="3600" dirty="0"/>
          </a:p>
          <a:p>
            <a:pPr marL="0" indent="0" algn="ctr">
              <a:buNone/>
            </a:pPr>
            <a:r>
              <a:rPr lang="en-US" sz="3600" dirty="0"/>
              <a:t>Website: </a:t>
            </a:r>
            <a:r>
              <a:rPr lang="en-US" sz="3600" dirty="0">
                <a:hlinkClick r:id="rId8"/>
              </a:rPr>
              <a:t>http://richzhang.github.io/ideepcolor</a:t>
            </a:r>
            <a:endParaRPr lang="en-US" sz="3600" dirty="0"/>
          </a:p>
          <a:p>
            <a:pPr algn="ctr"/>
            <a:endParaRPr lang="en-US" sz="3600" dirty="0"/>
          </a:p>
        </p:txBody>
      </p:sp>
      <p:grpSp>
        <p:nvGrpSpPr>
          <p:cNvPr id="77" name="Group 76"/>
          <p:cNvGrpSpPr/>
          <p:nvPr/>
        </p:nvGrpSpPr>
        <p:grpSpPr>
          <a:xfrm>
            <a:off x="98831" y="1383675"/>
            <a:ext cx="3922823" cy="3188324"/>
            <a:chOff x="98831" y="1383675"/>
            <a:chExt cx="3922823" cy="3188324"/>
          </a:xfrm>
        </p:grpSpPr>
        <p:sp>
          <p:nvSpPr>
            <p:cNvPr id="48" name="Rectangle 47"/>
            <p:cNvSpPr/>
            <p:nvPr/>
          </p:nvSpPr>
          <p:spPr>
            <a:xfrm>
              <a:off x="98831" y="1403448"/>
              <a:ext cx="3922823" cy="600276"/>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Proposed</a:t>
              </a:r>
              <a:endParaRPr lang="en-US" dirty="0">
                <a:solidFill>
                  <a:schemeClr val="tx1"/>
                </a:solidFill>
              </a:endParaRPr>
            </a:p>
          </p:txBody>
        </p:sp>
        <p:sp>
          <p:nvSpPr>
            <p:cNvPr id="51" name="Rectangle 50"/>
            <p:cNvSpPr/>
            <p:nvPr/>
          </p:nvSpPr>
          <p:spPr>
            <a:xfrm>
              <a:off x="98831" y="1383675"/>
              <a:ext cx="3922823" cy="3188324"/>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52" name="Rectangle 51"/>
            <p:cNvSpPr/>
            <p:nvPr/>
          </p:nvSpPr>
          <p:spPr>
            <a:xfrm>
              <a:off x="217983" y="3894011"/>
              <a:ext cx="1801871" cy="530147"/>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Grayscale image + user hints</a:t>
              </a:r>
            </a:p>
          </p:txBody>
        </p:sp>
        <p:sp>
          <p:nvSpPr>
            <p:cNvPr id="53" name="Rectangle 52"/>
            <p:cNvSpPr/>
            <p:nvPr/>
          </p:nvSpPr>
          <p:spPr>
            <a:xfrm>
              <a:off x="2188245" y="3894011"/>
              <a:ext cx="1739229" cy="530147"/>
            </a:xfrm>
            <a:prstGeom prst="rect">
              <a:avLst/>
            </a:prstGeom>
            <a:no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Colorized Image</a:t>
              </a:r>
            </a:p>
          </p:txBody>
        </p:sp>
        <p:grpSp>
          <p:nvGrpSpPr>
            <p:cNvPr id="71" name="Group 70"/>
            <p:cNvGrpSpPr/>
            <p:nvPr/>
          </p:nvGrpSpPr>
          <p:grpSpPr>
            <a:xfrm>
              <a:off x="216258" y="2230010"/>
              <a:ext cx="3711216" cy="1515477"/>
              <a:chOff x="284594" y="7066714"/>
              <a:chExt cx="6206888" cy="2534587"/>
            </a:xfrm>
          </p:grpSpPr>
          <p:pic>
            <p:nvPicPr>
              <p:cNvPr id="72" name="Picture 7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491971" y="7066714"/>
                <a:ext cx="2999511" cy="2534587"/>
              </a:xfrm>
              <a:prstGeom prst="rect">
                <a:avLst/>
              </a:prstGeom>
              <a:ln>
                <a:solidFill>
                  <a:schemeClr val="tx1"/>
                </a:solidFill>
              </a:ln>
            </p:spPr>
          </p:pic>
          <p:pic>
            <p:nvPicPr>
              <p:cNvPr id="73" name="Picture 7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84594" y="7066714"/>
                <a:ext cx="2999511" cy="2534587"/>
              </a:xfrm>
              <a:prstGeom prst="rect">
                <a:avLst/>
              </a:prstGeom>
              <a:ln>
                <a:solidFill>
                  <a:schemeClr val="tx1"/>
                </a:solidFill>
              </a:ln>
            </p:spPr>
          </p:pic>
          <p:grpSp>
            <p:nvGrpSpPr>
              <p:cNvPr id="74" name="Group 73"/>
              <p:cNvGrpSpPr/>
              <p:nvPr/>
            </p:nvGrpSpPr>
            <p:grpSpPr>
              <a:xfrm>
                <a:off x="2035023" y="7900885"/>
                <a:ext cx="263249" cy="512269"/>
                <a:chOff x="2606245" y="2384279"/>
                <a:chExt cx="192603" cy="374796"/>
              </a:xfrm>
            </p:grpSpPr>
            <p:sp>
              <p:nvSpPr>
                <p:cNvPr id="75" name="Oval 74"/>
                <p:cNvSpPr/>
                <p:nvPr/>
              </p:nvSpPr>
              <p:spPr>
                <a:xfrm>
                  <a:off x="2606245" y="2618320"/>
                  <a:ext cx="140755" cy="140755"/>
                </a:xfrm>
                <a:prstGeom prst="ellipse">
                  <a:avLst/>
                </a:prstGeom>
                <a:solidFill>
                  <a:srgbClr val="6173B7"/>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p:cNvSpPr/>
                <p:nvPr/>
              </p:nvSpPr>
              <p:spPr>
                <a:xfrm>
                  <a:off x="2658093" y="2384279"/>
                  <a:ext cx="140755" cy="140755"/>
                </a:xfrm>
                <a:prstGeom prst="ellipse">
                  <a:avLst/>
                </a:prstGeom>
                <a:solidFill>
                  <a:srgbClr val="767676"/>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pic>
        <p:nvPicPr>
          <p:cNvPr id="3" name="cat_drawing">
            <a:hlinkClick r:id="" action="ppaction://media"/>
            <a:extLst>
              <a:ext uri="{FF2B5EF4-FFF2-40B4-BE49-F238E27FC236}">
                <a16:creationId xmlns="" xmlns:a16="http://schemas.microsoft.com/office/drawing/2014/main" id="{2B843C61-60CC-47C6-B791-8D16CE1354E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11"/>
          <a:srcRect l="16336" t="17104" b="8241"/>
          <a:stretch/>
        </p:blipFill>
        <p:spPr>
          <a:xfrm>
            <a:off x="8403632" y="2078853"/>
            <a:ext cx="3574013" cy="1897704"/>
          </a:xfrm>
          <a:prstGeom prst="rect">
            <a:avLst/>
          </a:prstGeom>
        </p:spPr>
      </p:pic>
    </p:spTree>
    <p:extLst>
      <p:ext uri="{BB962C8B-B14F-4D97-AF65-F5344CB8AC3E}">
        <p14:creationId xmlns:p14="http://schemas.microsoft.com/office/powerpoint/2010/main" val="3002755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mediacall" presetSubtype="0" fill="hold" nodeType="withEffect">
                                  <p:stCondLst>
                                    <p:cond delay="0"/>
                                  </p:stCondLst>
                                  <p:childTnLst>
                                    <p:cmd type="call" cmd="playFrom(0.0)">
                                      <p:cBhvr>
                                        <p:cTn id="14" dur="4766" fill="hold"/>
                                        <p:tgtEl>
                                          <p:spTgt spid="3"/>
                                        </p:tgtEl>
                                      </p:cBhvr>
                                    </p:cmd>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3"/>
                </p:tgtEl>
              </p:cMediaNode>
            </p:video>
          </p:childTnLst>
        </p:cTn>
      </p:par>
    </p:tnLst>
    <p:bldLst>
      <p:bldP spid="64" grpId="0" uiExpand="1"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Title 1"/>
          <p:cNvSpPr txBox="1">
            <a:spLocks/>
          </p:cNvSpPr>
          <p:nvPr/>
        </p:nvSpPr>
        <p:spPr>
          <a:xfrm>
            <a:off x="3386657" y="5805446"/>
            <a:ext cx="5418686" cy="10309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7000" dirty="0"/>
              <a:t>Thank you!</a:t>
            </a:r>
          </a:p>
        </p:txBody>
      </p:sp>
      <p:pic>
        <p:nvPicPr>
          <p:cNvPr id="162" name="Picture 161"/>
          <p:cNvPicPr>
            <a:picLocks noChangeAspect="1"/>
          </p:cNvPicPr>
          <p:nvPr/>
        </p:nvPicPr>
        <p:blipFill>
          <a:blip r:embed="rId16"/>
          <a:stretch>
            <a:fillRect/>
          </a:stretch>
        </p:blipFill>
        <p:spPr>
          <a:xfrm>
            <a:off x="198857" y="5701223"/>
            <a:ext cx="1814275" cy="969341"/>
          </a:xfrm>
          <a:prstGeom prst="rect">
            <a:avLst/>
          </a:prstGeom>
        </p:spPr>
      </p:pic>
      <p:pic>
        <p:nvPicPr>
          <p:cNvPr id="169" name="Picture 168"/>
          <p:cNvPicPr>
            <a:picLocks noChangeAspect="1"/>
          </p:cNvPicPr>
          <p:nvPr/>
        </p:nvPicPr>
        <p:blipFill>
          <a:blip r:embed="rId17"/>
          <a:stretch>
            <a:fillRect/>
          </a:stretch>
        </p:blipFill>
        <p:spPr>
          <a:xfrm>
            <a:off x="10777239" y="5424219"/>
            <a:ext cx="1246345" cy="1246345"/>
          </a:xfrm>
          <a:prstGeom prst="rect">
            <a:avLst/>
          </a:prstGeom>
        </p:spPr>
      </p:pic>
      <p:sp>
        <p:nvSpPr>
          <p:cNvPr id="2" name="Rectangle 1"/>
          <p:cNvSpPr/>
          <p:nvPr/>
        </p:nvSpPr>
        <p:spPr>
          <a:xfrm>
            <a:off x="8441984" y="2539651"/>
            <a:ext cx="1244251" cy="369332"/>
          </a:xfrm>
          <a:prstGeom prst="rect">
            <a:avLst/>
          </a:prstGeom>
        </p:spPr>
        <p:txBody>
          <a:bodyPr wrap="none">
            <a:spAutoFit/>
          </a:bodyPr>
          <a:lstStyle/>
          <a:p>
            <a:r>
              <a:rPr lang="en-US" dirty="0"/>
              <a:t>Phillip Isola</a:t>
            </a:r>
          </a:p>
        </p:txBody>
      </p:sp>
      <p:sp>
        <p:nvSpPr>
          <p:cNvPr id="13" name="Rectangle 12"/>
          <p:cNvSpPr/>
          <p:nvPr/>
        </p:nvSpPr>
        <p:spPr>
          <a:xfrm>
            <a:off x="9240893" y="5465032"/>
            <a:ext cx="1505540" cy="369332"/>
          </a:xfrm>
          <a:prstGeom prst="rect">
            <a:avLst/>
          </a:prstGeom>
        </p:spPr>
        <p:txBody>
          <a:bodyPr wrap="none">
            <a:spAutoFit/>
          </a:bodyPr>
          <a:lstStyle/>
          <a:p>
            <a:r>
              <a:rPr lang="en-US" dirty="0"/>
              <a:t>Alexei A. Efros</a:t>
            </a:r>
          </a:p>
        </p:txBody>
      </p:sp>
      <p:sp>
        <p:nvSpPr>
          <p:cNvPr id="14" name="Rectangle 13"/>
          <p:cNvSpPr/>
          <p:nvPr/>
        </p:nvSpPr>
        <p:spPr>
          <a:xfrm>
            <a:off x="1406286" y="5465032"/>
            <a:ext cx="1462644" cy="369332"/>
          </a:xfrm>
          <a:prstGeom prst="rect">
            <a:avLst/>
          </a:prstGeom>
        </p:spPr>
        <p:txBody>
          <a:bodyPr wrap="none">
            <a:spAutoFit/>
          </a:bodyPr>
          <a:lstStyle/>
          <a:p>
            <a:pPr algn="ctr"/>
            <a:r>
              <a:rPr lang="en-US" dirty="0"/>
              <a:t>Xinyang Geng</a:t>
            </a:r>
          </a:p>
        </p:txBody>
      </p:sp>
      <p:sp>
        <p:nvSpPr>
          <p:cNvPr id="15" name="Rectangle 14"/>
          <p:cNvSpPr/>
          <p:nvPr/>
        </p:nvSpPr>
        <p:spPr>
          <a:xfrm>
            <a:off x="4131504" y="5465032"/>
            <a:ext cx="1367426" cy="369332"/>
          </a:xfrm>
          <a:prstGeom prst="rect">
            <a:avLst/>
          </a:prstGeom>
        </p:spPr>
        <p:txBody>
          <a:bodyPr wrap="none">
            <a:spAutoFit/>
          </a:bodyPr>
          <a:lstStyle/>
          <a:p>
            <a:pPr algn="ctr"/>
            <a:r>
              <a:rPr lang="en-US" dirty="0"/>
              <a:t>Angela S. Lin</a:t>
            </a:r>
          </a:p>
        </p:txBody>
      </p:sp>
      <p:sp>
        <p:nvSpPr>
          <p:cNvPr id="16" name="Rectangle 15"/>
          <p:cNvSpPr/>
          <p:nvPr/>
        </p:nvSpPr>
        <p:spPr>
          <a:xfrm>
            <a:off x="6967414" y="5465032"/>
            <a:ext cx="1096006" cy="369332"/>
          </a:xfrm>
          <a:prstGeom prst="rect">
            <a:avLst/>
          </a:prstGeom>
        </p:spPr>
        <p:txBody>
          <a:bodyPr wrap="none">
            <a:spAutoFit/>
          </a:bodyPr>
          <a:lstStyle/>
          <a:p>
            <a:pPr algn="ctr"/>
            <a:r>
              <a:rPr lang="en-US" dirty="0" err="1"/>
              <a:t>Tianhe</a:t>
            </a:r>
            <a:r>
              <a:rPr lang="en-US" dirty="0"/>
              <a:t> Yu</a:t>
            </a:r>
          </a:p>
        </p:txBody>
      </p:sp>
      <p:sp>
        <p:nvSpPr>
          <p:cNvPr id="24" name="Rectangle 23">
            <a:extLst>
              <a:ext uri="{FF2B5EF4-FFF2-40B4-BE49-F238E27FC236}">
                <a16:creationId xmlns="" xmlns:a16="http://schemas.microsoft.com/office/drawing/2014/main" id="{D8976FBE-26CC-4F86-A603-8E85D260F328}"/>
              </a:ext>
            </a:extLst>
          </p:cNvPr>
          <p:cNvSpPr/>
          <p:nvPr/>
        </p:nvSpPr>
        <p:spPr>
          <a:xfrm>
            <a:off x="5820029" y="2539651"/>
            <a:ext cx="1369670" cy="369332"/>
          </a:xfrm>
          <a:prstGeom prst="rect">
            <a:avLst/>
          </a:prstGeom>
        </p:spPr>
        <p:txBody>
          <a:bodyPr wrap="none">
            <a:spAutoFit/>
          </a:bodyPr>
          <a:lstStyle/>
          <a:p>
            <a:r>
              <a:rPr lang="en-US" dirty="0"/>
              <a:t>Jun-Yan’s cat</a:t>
            </a:r>
          </a:p>
        </p:txBody>
      </p:sp>
      <p:sp>
        <p:nvSpPr>
          <p:cNvPr id="25" name="Rectangle 24">
            <a:extLst>
              <a:ext uri="{FF2B5EF4-FFF2-40B4-BE49-F238E27FC236}">
                <a16:creationId xmlns="" xmlns:a16="http://schemas.microsoft.com/office/drawing/2014/main" id="{D751537A-20F3-4A8B-AB39-2AFA8A59BB48}"/>
              </a:ext>
            </a:extLst>
          </p:cNvPr>
          <p:cNvSpPr/>
          <p:nvPr/>
        </p:nvSpPr>
        <p:spPr>
          <a:xfrm>
            <a:off x="2975672" y="2539651"/>
            <a:ext cx="1515223" cy="369332"/>
          </a:xfrm>
          <a:prstGeom prst="rect">
            <a:avLst/>
          </a:prstGeom>
        </p:spPr>
        <p:txBody>
          <a:bodyPr wrap="none">
            <a:spAutoFit/>
          </a:bodyPr>
          <a:lstStyle/>
          <a:p>
            <a:r>
              <a:rPr lang="en-US" dirty="0"/>
              <a:t>Richard Zhang</a:t>
            </a:r>
          </a:p>
        </p:txBody>
      </p:sp>
      <p:pic>
        <p:nvPicPr>
          <p:cNvPr id="6" name="richard">
            <a:hlinkClick r:id="" action="ppaction://media"/>
            <a:extLst>
              <a:ext uri="{FF2B5EF4-FFF2-40B4-BE49-F238E27FC236}">
                <a16:creationId xmlns="" xmlns:a16="http://schemas.microsoft.com/office/drawing/2014/main" id="{45EF05AE-E9AC-439D-A749-47260594A14B}"/>
              </a:ext>
            </a:extLst>
          </p:cNvPr>
          <p:cNvPicPr>
            <a:picLocks noChangeAspect="1"/>
          </p:cNvPicPr>
          <p:nvPr>
            <a:videoFile r:link="rId2"/>
            <p:extLst>
              <p:ext uri="{DAA4B4D4-6D71-4841-9C94-3DE7FCFB9230}">
                <p14:media xmlns:p14="http://schemas.microsoft.com/office/powerpoint/2010/main" r:embed="rId1"/>
              </p:ext>
            </p:extLst>
          </p:nvPr>
        </p:nvPicPr>
        <p:blipFill>
          <a:blip r:embed="rId18"/>
          <a:stretch>
            <a:fillRect/>
          </a:stretch>
        </p:blipFill>
        <p:spPr>
          <a:xfrm>
            <a:off x="2322937" y="27483"/>
            <a:ext cx="2820692" cy="2560320"/>
          </a:xfrm>
          <a:prstGeom prst="rect">
            <a:avLst/>
          </a:prstGeom>
        </p:spPr>
      </p:pic>
      <p:pic>
        <p:nvPicPr>
          <p:cNvPr id="8" name="cat">
            <a:hlinkClick r:id="" action="ppaction://media"/>
            <a:extLst>
              <a:ext uri="{FF2B5EF4-FFF2-40B4-BE49-F238E27FC236}">
                <a16:creationId xmlns="" xmlns:a16="http://schemas.microsoft.com/office/drawing/2014/main" id="{DE067177-DCFA-4B50-B0F3-F32B376B57BB}"/>
              </a:ext>
            </a:extLst>
          </p:cNvPr>
          <p:cNvPicPr>
            <a:picLocks noChangeAspect="1"/>
          </p:cNvPicPr>
          <p:nvPr>
            <a:videoFile r:link="rId4"/>
            <p:extLst>
              <p:ext uri="{DAA4B4D4-6D71-4841-9C94-3DE7FCFB9230}">
                <p14:media xmlns:p14="http://schemas.microsoft.com/office/powerpoint/2010/main" r:embed="rId3"/>
              </p:ext>
            </p:extLst>
          </p:nvPr>
        </p:nvPicPr>
        <p:blipFill>
          <a:blip r:embed="rId19"/>
          <a:stretch>
            <a:fillRect/>
          </a:stretch>
        </p:blipFill>
        <p:spPr>
          <a:xfrm>
            <a:off x="5281600" y="27483"/>
            <a:ext cx="2446528" cy="2560320"/>
          </a:xfrm>
          <a:prstGeom prst="rect">
            <a:avLst/>
          </a:prstGeom>
        </p:spPr>
      </p:pic>
      <p:pic>
        <p:nvPicPr>
          <p:cNvPr id="19" name="young">
            <a:hlinkClick r:id="" action="ppaction://media"/>
            <a:extLst>
              <a:ext uri="{FF2B5EF4-FFF2-40B4-BE49-F238E27FC236}">
                <a16:creationId xmlns="" xmlns:a16="http://schemas.microsoft.com/office/drawing/2014/main" id="{EE5D5D60-C6AF-4428-B549-CBF7AC481330}"/>
              </a:ext>
            </a:extLst>
          </p:cNvPr>
          <p:cNvPicPr>
            <a:picLocks noChangeAspect="1"/>
          </p:cNvPicPr>
          <p:nvPr>
            <a:videoFile r:link="rId6"/>
            <p:extLst>
              <p:ext uri="{DAA4B4D4-6D71-4841-9C94-3DE7FCFB9230}">
                <p14:media xmlns:p14="http://schemas.microsoft.com/office/powerpoint/2010/main" r:embed="rId5"/>
              </p:ext>
            </p:extLst>
          </p:nvPr>
        </p:nvPicPr>
        <p:blipFill>
          <a:blip r:embed="rId20"/>
          <a:stretch>
            <a:fillRect/>
          </a:stretch>
        </p:blipFill>
        <p:spPr>
          <a:xfrm>
            <a:off x="857448" y="2952594"/>
            <a:ext cx="2560320" cy="2560320"/>
          </a:xfrm>
          <a:prstGeom prst="rect">
            <a:avLst/>
          </a:prstGeom>
        </p:spPr>
      </p:pic>
      <p:pic>
        <p:nvPicPr>
          <p:cNvPr id="20" name="angela">
            <a:hlinkClick r:id="" action="ppaction://media"/>
            <a:extLst>
              <a:ext uri="{FF2B5EF4-FFF2-40B4-BE49-F238E27FC236}">
                <a16:creationId xmlns="" xmlns:a16="http://schemas.microsoft.com/office/drawing/2014/main" id="{E07A7613-B3D7-4665-BEF1-5071EF6A294F}"/>
              </a:ext>
            </a:extLst>
          </p:cNvPr>
          <p:cNvPicPr>
            <a:picLocks noChangeAspect="1"/>
          </p:cNvPicPr>
          <p:nvPr>
            <a:videoFile r:link="rId8"/>
            <p:extLst>
              <p:ext uri="{DAA4B4D4-6D71-4841-9C94-3DE7FCFB9230}">
                <p14:media xmlns:p14="http://schemas.microsoft.com/office/powerpoint/2010/main" r:embed="rId7"/>
              </p:ext>
            </p:extLst>
          </p:nvPr>
        </p:nvPicPr>
        <p:blipFill>
          <a:blip r:embed="rId21"/>
          <a:stretch>
            <a:fillRect/>
          </a:stretch>
        </p:blipFill>
        <p:spPr>
          <a:xfrm>
            <a:off x="3535057" y="2952594"/>
            <a:ext cx="2560320" cy="2560320"/>
          </a:xfrm>
          <a:prstGeom prst="rect">
            <a:avLst/>
          </a:prstGeom>
        </p:spPr>
      </p:pic>
      <p:pic>
        <p:nvPicPr>
          <p:cNvPr id="21" name="tianhe">
            <a:hlinkClick r:id="" action="ppaction://media"/>
            <a:extLst>
              <a:ext uri="{FF2B5EF4-FFF2-40B4-BE49-F238E27FC236}">
                <a16:creationId xmlns="" xmlns:a16="http://schemas.microsoft.com/office/drawing/2014/main" id="{6D6302E5-2612-497A-8D63-5DE6A69981DD}"/>
              </a:ext>
            </a:extLst>
          </p:cNvPr>
          <p:cNvPicPr>
            <a:picLocks noChangeAspect="1"/>
          </p:cNvPicPr>
          <p:nvPr>
            <a:videoFile r:link="rId10"/>
            <p:extLst>
              <p:ext uri="{DAA4B4D4-6D71-4841-9C94-3DE7FCFB9230}">
                <p14:media xmlns:p14="http://schemas.microsoft.com/office/powerpoint/2010/main" r:embed="rId9"/>
              </p:ext>
            </p:extLst>
          </p:nvPr>
        </p:nvPicPr>
        <p:blipFill>
          <a:blip r:embed="rId22"/>
          <a:stretch>
            <a:fillRect/>
          </a:stretch>
        </p:blipFill>
        <p:spPr>
          <a:xfrm>
            <a:off x="6212666" y="2952594"/>
            <a:ext cx="2605502" cy="2560320"/>
          </a:xfrm>
          <a:prstGeom prst="rect">
            <a:avLst/>
          </a:prstGeom>
        </p:spPr>
      </p:pic>
      <p:pic>
        <p:nvPicPr>
          <p:cNvPr id="22" name="efros">
            <a:hlinkClick r:id="" action="ppaction://media"/>
            <a:extLst>
              <a:ext uri="{FF2B5EF4-FFF2-40B4-BE49-F238E27FC236}">
                <a16:creationId xmlns="" xmlns:a16="http://schemas.microsoft.com/office/drawing/2014/main" id="{8B408C69-08C8-4277-A983-A02040D79409}"/>
              </a:ext>
            </a:extLst>
          </p:cNvPr>
          <p:cNvPicPr>
            <a:picLocks noChangeAspect="1"/>
          </p:cNvPicPr>
          <p:nvPr>
            <a:videoFile r:link="rId12"/>
            <p:extLst>
              <p:ext uri="{DAA4B4D4-6D71-4841-9C94-3DE7FCFB9230}">
                <p14:media xmlns:p14="http://schemas.microsoft.com/office/powerpoint/2010/main" r:embed="rId11"/>
              </p:ext>
            </p:extLst>
          </p:nvPr>
        </p:nvPicPr>
        <p:blipFill>
          <a:blip r:embed="rId23"/>
          <a:stretch>
            <a:fillRect/>
          </a:stretch>
        </p:blipFill>
        <p:spPr>
          <a:xfrm>
            <a:off x="8935457" y="2952594"/>
            <a:ext cx="2116413" cy="2560320"/>
          </a:xfrm>
          <a:prstGeom prst="rect">
            <a:avLst/>
          </a:prstGeom>
        </p:spPr>
      </p:pic>
      <p:pic>
        <p:nvPicPr>
          <p:cNvPr id="3" name="isola2">
            <a:hlinkClick r:id="" action="ppaction://media"/>
            <a:extLst>
              <a:ext uri="{FF2B5EF4-FFF2-40B4-BE49-F238E27FC236}">
                <a16:creationId xmlns="" xmlns:a16="http://schemas.microsoft.com/office/drawing/2014/main" id="{99963D16-C6B2-488B-BEB3-D9E4CDFDC6E7}"/>
              </a:ext>
            </a:extLst>
          </p:cNvPr>
          <p:cNvPicPr>
            <a:picLocks noChangeAspect="1"/>
          </p:cNvPicPr>
          <p:nvPr>
            <a:videoFile r:link="rId14"/>
            <p:extLst>
              <p:ext uri="{DAA4B4D4-6D71-4841-9C94-3DE7FCFB9230}">
                <p14:media xmlns:p14="http://schemas.microsoft.com/office/powerpoint/2010/main" r:embed="rId13"/>
              </p:ext>
            </p:extLst>
          </p:nvPr>
        </p:nvPicPr>
        <p:blipFill>
          <a:blip r:embed="rId24"/>
          <a:stretch>
            <a:fillRect/>
          </a:stretch>
        </p:blipFill>
        <p:spPr>
          <a:xfrm>
            <a:off x="7877759" y="27483"/>
            <a:ext cx="2396021" cy="2560320"/>
          </a:xfrm>
          <a:prstGeom prst="rect">
            <a:avLst/>
          </a:prstGeom>
        </p:spPr>
      </p:pic>
    </p:spTree>
    <p:extLst>
      <p:ext uri="{BB962C8B-B14F-4D97-AF65-F5344CB8AC3E}">
        <p14:creationId xmlns:p14="http://schemas.microsoft.com/office/powerpoint/2010/main" val="278238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056" fill="hold"/>
                                        <p:tgtEl>
                                          <p:spTgt spid="6"/>
                                        </p:tgtEl>
                                      </p:cBhvr>
                                    </p:cmd>
                                  </p:childTnLst>
                                </p:cTn>
                              </p:par>
                              <p:par>
                                <p:cTn id="7" presetID="1" presetClass="mediacall" presetSubtype="0" fill="hold" nodeType="withEffect">
                                  <p:stCondLst>
                                    <p:cond delay="0"/>
                                  </p:stCondLst>
                                  <p:childTnLst>
                                    <p:cmd type="call" cmd="playFrom(0.0)">
                                      <p:cBhvr>
                                        <p:cTn id="8" dur="5056" fill="hold"/>
                                        <p:tgtEl>
                                          <p:spTgt spid="8"/>
                                        </p:tgtEl>
                                      </p:cBhvr>
                                    </p:cmd>
                                  </p:childTnLst>
                                </p:cTn>
                              </p:par>
                              <p:par>
                                <p:cTn id="9" presetID="1" presetClass="mediacall" presetSubtype="0" fill="hold" nodeType="withEffect">
                                  <p:stCondLst>
                                    <p:cond delay="0"/>
                                  </p:stCondLst>
                                  <p:childTnLst>
                                    <p:cmd type="call" cmd="playFrom(0.0)">
                                      <p:cBhvr>
                                        <p:cTn id="10" dur="5056" fill="hold"/>
                                        <p:tgtEl>
                                          <p:spTgt spid="19"/>
                                        </p:tgtEl>
                                      </p:cBhvr>
                                    </p:cmd>
                                  </p:childTnLst>
                                </p:cTn>
                              </p:par>
                              <p:par>
                                <p:cTn id="11" presetID="1" presetClass="mediacall" presetSubtype="0" fill="hold" nodeType="withEffect">
                                  <p:stCondLst>
                                    <p:cond delay="0"/>
                                  </p:stCondLst>
                                  <p:childTnLst>
                                    <p:cmd type="call" cmd="playFrom(0.0)">
                                      <p:cBhvr>
                                        <p:cTn id="12" dur="5056" fill="hold"/>
                                        <p:tgtEl>
                                          <p:spTgt spid="20"/>
                                        </p:tgtEl>
                                      </p:cBhvr>
                                    </p:cmd>
                                  </p:childTnLst>
                                </p:cTn>
                              </p:par>
                              <p:par>
                                <p:cTn id="13" presetID="1" presetClass="mediacall" presetSubtype="0" fill="hold" nodeType="withEffect">
                                  <p:stCondLst>
                                    <p:cond delay="0"/>
                                  </p:stCondLst>
                                  <p:childTnLst>
                                    <p:cmd type="call" cmd="playFrom(0.0)">
                                      <p:cBhvr>
                                        <p:cTn id="14" dur="5056" fill="hold"/>
                                        <p:tgtEl>
                                          <p:spTgt spid="22"/>
                                        </p:tgtEl>
                                      </p:cBhvr>
                                    </p:cmd>
                                  </p:childTnLst>
                                </p:cTn>
                              </p:par>
                              <p:par>
                                <p:cTn id="15" presetID="1" presetClass="mediacall" presetSubtype="0" fill="hold" nodeType="withEffect">
                                  <p:stCondLst>
                                    <p:cond delay="0"/>
                                  </p:stCondLst>
                                  <p:childTnLst>
                                    <p:cmd type="call" cmd="playFrom(0.0)">
                                      <p:cBhvr>
                                        <p:cTn id="16" dur="5056" fill="hold"/>
                                        <p:tgtEl>
                                          <p:spTgt spid="21"/>
                                        </p:tgtEl>
                                      </p:cBhvr>
                                    </p:cmd>
                                  </p:childTnLst>
                                </p:cTn>
                              </p:par>
                              <p:par>
                                <p:cTn id="17" presetID="1" presetClass="mediacall" presetSubtype="0" fill="hold" nodeType="withEffect">
                                  <p:stCondLst>
                                    <p:cond delay="0"/>
                                  </p:stCondLst>
                                  <p:childTnLst>
                                    <p:cmd type="call" cmd="playFrom(0.0)">
                                      <p:cBhvr>
                                        <p:cTn id="18" dur="50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repeatCount="indefinite" fill="hold" display="0">
                  <p:stCondLst>
                    <p:cond delay="indefinite"/>
                  </p:stCondLst>
                </p:cTn>
                <p:tgtEl>
                  <p:spTgt spid="6"/>
                </p:tgtEl>
              </p:cMediaNode>
            </p:video>
            <p:video>
              <p:cMediaNode vol="80000">
                <p:cTn id="20" repeatCount="indefinite" fill="hold" display="0">
                  <p:stCondLst>
                    <p:cond delay="indefinite"/>
                  </p:stCondLst>
                </p:cTn>
                <p:tgtEl>
                  <p:spTgt spid="8"/>
                </p:tgtEl>
              </p:cMediaNode>
            </p:video>
            <p:video>
              <p:cMediaNode vol="80000">
                <p:cTn id="21" repeatCount="indefinite" fill="hold" display="0">
                  <p:stCondLst>
                    <p:cond delay="indefinite"/>
                  </p:stCondLst>
                </p:cTn>
                <p:tgtEl>
                  <p:spTgt spid="19"/>
                </p:tgtEl>
              </p:cMediaNode>
            </p:video>
            <p:video>
              <p:cMediaNode vol="80000">
                <p:cTn id="22" repeatCount="indefinite" fill="hold" display="0">
                  <p:stCondLst>
                    <p:cond delay="indefinite"/>
                  </p:stCondLst>
                </p:cTn>
                <p:tgtEl>
                  <p:spTgt spid="20"/>
                </p:tgtEl>
              </p:cMediaNode>
            </p:video>
            <p:video>
              <p:cMediaNode vol="80000">
                <p:cTn id="23" repeatCount="indefinite" fill="hold" display="0">
                  <p:stCondLst>
                    <p:cond delay="indefinite"/>
                  </p:stCondLst>
                </p:cTn>
                <p:tgtEl>
                  <p:spTgt spid="21"/>
                </p:tgtEl>
              </p:cMediaNode>
            </p:video>
            <p:video>
              <p:cMediaNode vol="80000">
                <p:cTn id="24" repeatCount="indefinite" fill="hold" display="0">
                  <p:stCondLst>
                    <p:cond delay="indefinite"/>
                  </p:stCondLst>
                </p:cTn>
                <p:tgtEl>
                  <p:spTgt spid="22"/>
                </p:tgtEl>
              </p:cMediaNode>
            </p:video>
            <p:video>
              <p:cMediaNode vol="80000">
                <p:cTn id="25" repeatCount="indefinite" fill="hold" display="0">
                  <p:stCondLst>
                    <p:cond delay="indefinite"/>
                  </p:stCondLst>
                </p:cTn>
                <p:tgtEl>
                  <p:spTgt spid="3"/>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16015</TotalTime>
  <Words>3843</Words>
  <Application>Microsoft Macintosh PowerPoint</Application>
  <PresentationFormat>Widescreen</PresentationFormat>
  <Paragraphs>544</Paragraphs>
  <Slides>62</Slides>
  <Notes>60</Notes>
  <HiddenSlides>0</HiddenSlides>
  <MMClips>17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Adobe 繁黑體 Std B</vt:lpstr>
      <vt:lpstr>Calibri</vt:lpstr>
      <vt:lpstr>Calibri Light</vt:lpstr>
      <vt:lpstr>DengXian</vt:lpstr>
      <vt:lpstr>HelveticaNeue-Light</vt:lpstr>
      <vt:lpstr>Arial</vt:lpstr>
      <vt:lpstr>Office Theme</vt:lpstr>
      <vt:lpstr>Real-Time User-Guided Image Colorization with Learned Deep Priors</vt:lpstr>
      <vt:lpstr>PowerPoint Presentation</vt:lpstr>
      <vt:lpstr>PowerPoint Presentation</vt:lpstr>
      <vt:lpstr>Ansel Adams, Yosemite Valley Bridge</vt:lpstr>
      <vt:lpstr>PowerPoint Presentation</vt:lpstr>
      <vt:lpstr>Failure Cases</vt:lpstr>
      <vt:lpstr>Failure Cases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Automatic Colorization</vt:lpstr>
      <vt:lpstr>Training the System</vt:lpstr>
      <vt:lpstr>Randomly Simulated User Points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Data-Driven Recommendations</vt:lpstr>
      <vt:lpstr>PowerPoint Presentation</vt:lpstr>
      <vt:lpstr>Data-Driven Recommendations</vt:lpstr>
      <vt:lpstr>PowerPoint Presentation</vt:lpstr>
      <vt:lpstr>PowerPoint Presentation</vt:lpstr>
      <vt:lpstr>PowerPoint Presentation</vt:lpstr>
      <vt:lpstr>PowerPoint Presentation</vt:lpstr>
      <vt:lpstr>PowerPoint Presentation</vt:lpstr>
      <vt:lpstr>Colorization with Hints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Richard Zhang</cp:lastModifiedBy>
  <cp:revision>1031</cp:revision>
  <cp:lastPrinted>2017-08-02T16:14:11Z</cp:lastPrinted>
  <dcterms:created xsi:type="dcterms:W3CDTF">2017-03-26T18:29:29Z</dcterms:created>
  <dcterms:modified xsi:type="dcterms:W3CDTF">2017-08-07T04:14:18Z</dcterms:modified>
</cp:coreProperties>
</file>