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emf" ContentType="image/x-emf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wmf" ContentType="image/x-wmf"/>
  <Override PartName="/ppt/slideLayouts/slideLayout44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  <p:sldMasterId id="2147483660" r:id="rId2"/>
    <p:sldMasterId id="2147483673" r:id="rId3"/>
    <p:sldMasterId id="2147483701" r:id="rId4"/>
  </p:sldMasterIdLst>
  <p:notesMasterIdLst>
    <p:notesMasterId r:id="rId48"/>
  </p:notesMasterIdLst>
  <p:sldIdLst>
    <p:sldId id="256" r:id="rId5"/>
    <p:sldId id="391" r:id="rId6"/>
    <p:sldId id="386" r:id="rId7"/>
    <p:sldId id="387" r:id="rId8"/>
    <p:sldId id="388" r:id="rId9"/>
    <p:sldId id="389" r:id="rId10"/>
    <p:sldId id="390" r:id="rId11"/>
    <p:sldId id="311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  <p:sldId id="339" r:id="rId23"/>
    <p:sldId id="340" r:id="rId24"/>
    <p:sldId id="341" r:id="rId25"/>
    <p:sldId id="342" r:id="rId26"/>
    <p:sldId id="343" r:id="rId27"/>
    <p:sldId id="344" r:id="rId28"/>
    <p:sldId id="345" r:id="rId29"/>
    <p:sldId id="346" r:id="rId30"/>
    <p:sldId id="347" r:id="rId31"/>
    <p:sldId id="368" r:id="rId32"/>
    <p:sldId id="369" r:id="rId33"/>
    <p:sldId id="370" r:id="rId34"/>
    <p:sldId id="350" r:id="rId35"/>
    <p:sldId id="367" r:id="rId36"/>
    <p:sldId id="371" r:id="rId37"/>
    <p:sldId id="372" r:id="rId38"/>
    <p:sldId id="356" r:id="rId39"/>
    <p:sldId id="385" r:id="rId40"/>
    <p:sldId id="359" r:id="rId41"/>
    <p:sldId id="373" r:id="rId42"/>
    <p:sldId id="362" r:id="rId43"/>
    <p:sldId id="363" r:id="rId44"/>
    <p:sldId id="374" r:id="rId45"/>
    <p:sldId id="365" r:id="rId46"/>
    <p:sldId id="366" r:id="rId47"/>
  </p:sldIdLst>
  <p:sldSz cx="9144000" cy="6858000" type="screen4x3"/>
  <p:notesSz cx="6858000" cy="9144000"/>
  <p:custDataLst>
    <p:tags r:id="rId4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3C4F82"/>
    <a:srgbClr val="919191"/>
    <a:srgbClr val="F0EB15"/>
    <a:srgbClr val="D9D24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20"/>
    <p:restoredTop sz="92115" autoAdjust="0"/>
  </p:normalViewPr>
  <p:slideViewPr>
    <p:cSldViewPr>
      <p:cViewPr>
        <p:scale>
          <a:sx n="70" d="100"/>
          <a:sy n="70" d="100"/>
        </p:scale>
        <p:origin x="-510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tags" Target="tags/tag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4.xml"/><Relationship Id="rId51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329B4-242C-418B-9F34-E0507E3FA3DB}" type="datetimeFigureOut">
              <a:rPr lang="en-US" smtClean="0"/>
              <a:pPr/>
              <a:t>11/28/2012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2A2CD-3DD5-4572-B727-CBAFF762EAA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E0913CC-F32D-4CE0-A694-5DBB26E09906}" type="slidenum">
              <a:rPr lang="en-US"/>
              <a:pPr/>
              <a:t>9</a:t>
            </a:fld>
            <a:endParaRPr lang="en-US"/>
          </a:p>
        </p:txBody>
      </p:sp>
      <p:sp>
        <p:nvSpPr>
          <p:cNvPr id="4300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80AC488-F1D1-4B42-AF18-1DCC5B32A9D5}" type="slidenum">
              <a:rPr lang="en-US"/>
              <a:pPr/>
              <a:t>18</a:t>
            </a:fld>
            <a:endParaRPr lang="en-US"/>
          </a:p>
        </p:txBody>
      </p:sp>
      <p:sp>
        <p:nvSpPr>
          <p:cNvPr id="522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0FF64D4-81FE-4563-A05F-0C161177C6A9}" type="slidenum">
              <a:rPr lang="en-US"/>
              <a:pPr/>
              <a:t>19</a:t>
            </a:fld>
            <a:endParaRPr lang="en-US"/>
          </a:p>
        </p:txBody>
      </p:sp>
      <p:sp>
        <p:nvSpPr>
          <p:cNvPr id="5324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DF912E09-8F67-4DEB-BE10-93F90B81B13E}" type="slidenum">
              <a:rPr lang="en-US"/>
              <a:pPr/>
              <a:t>20</a:t>
            </a:fld>
            <a:endParaRPr lang="en-US"/>
          </a:p>
        </p:txBody>
      </p:sp>
      <p:sp>
        <p:nvSpPr>
          <p:cNvPr id="542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1DA5B6-DAC2-463F-979C-05E387C2E8AA}" type="slidenum">
              <a:rPr lang="en-US"/>
              <a:pPr/>
              <a:t>21</a:t>
            </a:fld>
            <a:endParaRPr lang="en-US"/>
          </a:p>
        </p:txBody>
      </p:sp>
      <p:sp>
        <p:nvSpPr>
          <p:cNvPr id="552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70FE73B7-1CE7-48F2-A24D-196561E3BACD}" type="slidenum">
              <a:rPr lang="en-US"/>
              <a:pPr/>
              <a:t>22</a:t>
            </a:fld>
            <a:endParaRPr lang="en-US"/>
          </a:p>
        </p:txBody>
      </p:sp>
      <p:sp>
        <p:nvSpPr>
          <p:cNvPr id="5632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B7E0A68A-F61A-4E29-9765-71D94CEC2877}" type="slidenum">
              <a:rPr lang="en-US"/>
              <a:pPr/>
              <a:t>23</a:t>
            </a:fld>
            <a:endParaRPr lang="en-US"/>
          </a:p>
        </p:txBody>
      </p:sp>
      <p:sp>
        <p:nvSpPr>
          <p:cNvPr id="5734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4BE4460-FF58-4515-AEB6-57225CF8D284}" type="slidenum">
              <a:rPr lang="en-US"/>
              <a:pPr/>
              <a:t>24</a:t>
            </a:fld>
            <a:endParaRPr lang="en-US"/>
          </a:p>
        </p:txBody>
      </p:sp>
      <p:sp>
        <p:nvSpPr>
          <p:cNvPr id="5836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B53A37E-089C-411F-BE75-9F87CE8356EB}" type="slidenum">
              <a:rPr lang="en-US"/>
              <a:pPr/>
              <a:t>25</a:t>
            </a:fld>
            <a:endParaRPr lang="en-US"/>
          </a:p>
        </p:txBody>
      </p:sp>
      <p:sp>
        <p:nvSpPr>
          <p:cNvPr id="5939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CEDF4B8-CA12-4D07-A258-EDD080788BA1}" type="slidenum">
              <a:rPr lang="en-US"/>
              <a:pPr/>
              <a:t>26</a:t>
            </a:fld>
            <a:endParaRPr lang="en-US"/>
          </a:p>
        </p:txBody>
      </p:sp>
      <p:sp>
        <p:nvSpPr>
          <p:cNvPr id="6041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7823DA-FEEC-4E34-83A4-7B723A872288}" type="slidenum">
              <a:rPr lang="en-US"/>
              <a:pPr/>
              <a:t>27</a:t>
            </a:fld>
            <a:endParaRPr lang="en-US"/>
          </a:p>
        </p:txBody>
      </p:sp>
      <p:sp>
        <p:nvSpPr>
          <p:cNvPr id="6144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D25BC90-F3F1-4979-8AAE-BC74EDCEAEAC}" type="slidenum">
              <a:rPr lang="en-US"/>
              <a:pPr/>
              <a:t>10</a:t>
            </a:fld>
            <a:endParaRPr lang="en-US"/>
          </a:p>
        </p:txBody>
      </p:sp>
      <p:sp>
        <p:nvSpPr>
          <p:cNvPr id="4403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5B0D26F-AAC5-41C5-88F9-0D8EFC3263DC}" type="slidenum">
              <a:rPr lang="en-US"/>
              <a:pPr/>
              <a:t>31</a:t>
            </a:fld>
            <a:endParaRPr lang="en-US"/>
          </a:p>
        </p:txBody>
      </p:sp>
      <p:sp>
        <p:nvSpPr>
          <p:cNvPr id="6451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C6488566-2F80-4595-9461-24020054F895}" type="slidenum">
              <a:rPr lang="en-US"/>
              <a:pPr/>
              <a:t>35</a:t>
            </a:fld>
            <a:endParaRPr lang="en-US"/>
          </a:p>
        </p:txBody>
      </p:sp>
      <p:sp>
        <p:nvSpPr>
          <p:cNvPr id="706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7A68E0C-A9C4-4940-8988-EF893F009C47}" type="slidenum">
              <a:rPr lang="en-US"/>
              <a:pPr/>
              <a:t>37</a:t>
            </a:fld>
            <a:endParaRPr lang="en-US"/>
          </a:p>
        </p:txBody>
      </p:sp>
      <p:sp>
        <p:nvSpPr>
          <p:cNvPr id="737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4F9F01D0-C71D-4DFE-A372-B5126CA49D73}" type="slidenum">
              <a:rPr lang="en-US"/>
              <a:pPr/>
              <a:t>39</a:t>
            </a:fld>
            <a:endParaRPr lang="en-US"/>
          </a:p>
        </p:txBody>
      </p:sp>
      <p:sp>
        <p:nvSpPr>
          <p:cNvPr id="768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A3F03E7-9001-458A-A71D-FC3F125D8AC7}" type="slidenum">
              <a:rPr lang="en-US"/>
              <a:pPr/>
              <a:t>40</a:t>
            </a:fld>
            <a:endParaRPr lang="en-US"/>
          </a:p>
        </p:txBody>
      </p:sp>
      <p:sp>
        <p:nvSpPr>
          <p:cNvPr id="7782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5FF736DF-7BBC-49CE-82D8-B8CDB9EC20D0}" type="slidenum">
              <a:rPr lang="en-US"/>
              <a:pPr/>
              <a:t>42</a:t>
            </a:fld>
            <a:endParaRPr lang="en-US"/>
          </a:p>
        </p:txBody>
      </p:sp>
      <p:sp>
        <p:nvSpPr>
          <p:cNvPr id="7987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64AF8634-B6F4-4022-8145-CEF83C57EBEF}" type="slidenum">
              <a:rPr lang="en-US"/>
              <a:pPr/>
              <a:t>43</a:t>
            </a:fld>
            <a:endParaRPr lang="en-US"/>
          </a:p>
        </p:txBody>
      </p:sp>
      <p:sp>
        <p:nvSpPr>
          <p:cNvPr id="808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D69872E-3515-4965-947D-71AE92168EE2}" type="slidenum">
              <a:rPr lang="en-US"/>
              <a:pPr/>
              <a:t>11</a:t>
            </a:fld>
            <a:endParaRPr lang="en-US"/>
          </a:p>
        </p:txBody>
      </p:sp>
      <p:sp>
        <p:nvSpPr>
          <p:cNvPr id="4505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FFC5E772-0DE3-4A9D-87B8-9333B6EC095B}" type="slidenum">
              <a:rPr lang="en-US"/>
              <a:pPr/>
              <a:t>12</a:t>
            </a:fld>
            <a:endParaRPr lang="en-US"/>
          </a:p>
        </p:txBody>
      </p:sp>
      <p:sp>
        <p:nvSpPr>
          <p:cNvPr id="4608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08448543-6EC9-4689-8CD2-605A4C566678}" type="slidenum">
              <a:rPr lang="en-US"/>
              <a:pPr/>
              <a:t>13</a:t>
            </a:fld>
            <a:endParaRPr lang="en-US"/>
          </a:p>
        </p:txBody>
      </p:sp>
      <p:sp>
        <p:nvSpPr>
          <p:cNvPr id="47105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6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A78D2574-2C95-47F6-B418-C4FCF81C8424}" type="slidenum">
              <a:rPr lang="en-US"/>
              <a:pPr/>
              <a:t>14</a:t>
            </a:fld>
            <a:endParaRPr lang="en-US"/>
          </a:p>
        </p:txBody>
      </p:sp>
      <p:sp>
        <p:nvSpPr>
          <p:cNvPr id="48129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C8E8CAA-B91B-4C27-A8F2-C45E7CF3FC47}" type="slidenum">
              <a:rPr lang="en-US"/>
              <a:pPr/>
              <a:t>15</a:t>
            </a:fld>
            <a:endParaRPr lang="en-US"/>
          </a:p>
        </p:txBody>
      </p:sp>
      <p:sp>
        <p:nvSpPr>
          <p:cNvPr id="49153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4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199B141-3684-4AA4-93EA-24DE2119C97A}" type="slidenum">
              <a:rPr lang="en-US"/>
              <a:pPr/>
              <a:t>16</a:t>
            </a:fld>
            <a:endParaRPr lang="en-US"/>
          </a:p>
        </p:txBody>
      </p:sp>
      <p:sp>
        <p:nvSpPr>
          <p:cNvPr id="5017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27E93D0F-17F7-42F3-9BCC-85579DD4AABD}" type="slidenum">
              <a:rPr lang="en-US"/>
              <a:pPr/>
              <a:t>17</a:t>
            </a:fld>
            <a:endParaRPr lang="en-US"/>
          </a:p>
        </p:txBody>
      </p:sp>
      <p:sp>
        <p:nvSpPr>
          <p:cNvPr id="51201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1144588" y="685800"/>
            <a:ext cx="4570412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2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6098" y="4343704"/>
            <a:ext cx="5485805" cy="4113892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wordmark2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38800" y="6096000"/>
            <a:ext cx="3213100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2501900"/>
            <a:ext cx="6400800" cy="1752600"/>
          </a:xfrm>
        </p:spPr>
        <p:txBody>
          <a:bodyPr/>
          <a:lstStyle>
            <a:lvl1pPr marL="0" indent="0" algn="ctr">
              <a:buFont typeface="Wingdings" pitchFamily="-44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365125"/>
            <a:ext cx="7772400" cy="1143000"/>
          </a:xfrm>
        </p:spPr>
        <p:txBody>
          <a:bodyPr lIns="92075" tIns="46038" rIns="92075" bIns="46038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5150" y="247650"/>
            <a:ext cx="2206625" cy="6197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513" y="247650"/>
            <a:ext cx="6472237" cy="6197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90513" y="1371600"/>
            <a:ext cx="4076700" cy="50736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19613" y="1371600"/>
            <a:ext cx="4078287" cy="5073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4950"/>
            <a:ext cx="7770813" cy="1433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685800" y="6248400"/>
            <a:ext cx="1903413" cy="4587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94013" cy="4587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162800" y="76200"/>
            <a:ext cx="1903413" cy="458788"/>
          </a:xfrm>
        </p:spPr>
        <p:txBody>
          <a:bodyPr/>
          <a:lstStyle>
            <a:lvl1pPr>
              <a:defRPr/>
            </a:lvl1pPr>
          </a:lstStyle>
          <a:p>
            <a:fld id="{D3270F5E-8699-4D15-9EE3-F66E3FD8C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28" tIns="45714" rIns="91428" bIns="45714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1012"/>
          </a:xfrm>
        </p:spPr>
        <p:txBody>
          <a:bodyPr lIns="91428" tIns="45714" rIns="91428" bIns="45714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white">
          <a:xfrm>
            <a:off x="7210425" y="6408738"/>
            <a:ext cx="1665288" cy="21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91428" bIns="45714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</a:pPr>
            <a:r>
              <a:rPr lang="en-US" sz="700">
                <a:solidFill>
                  <a:schemeClr val="bg1"/>
                </a:solidFill>
              </a:rPr>
              <a:t>© </a:t>
            </a:r>
            <a:r>
              <a:rPr lang="en-US" sz="700" smtClean="0">
                <a:solidFill>
                  <a:schemeClr val="bg1"/>
                </a:solidFill>
              </a:rPr>
              <a:t>2012 </a:t>
            </a:r>
            <a:r>
              <a:rPr lang="en-US" sz="700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 userDrawn="1"/>
        </p:nvGrpSpPr>
        <p:grpSpPr bwMode="auto">
          <a:xfrm>
            <a:off x="26988" y="23813"/>
            <a:ext cx="4057650" cy="6094412"/>
            <a:chOff x="17" y="15"/>
            <a:chExt cx="2728" cy="3839"/>
          </a:xfrm>
        </p:grpSpPr>
        <p:sp>
          <p:nvSpPr>
            <p:cNvPr id="3110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22" name="Picture 50" descr="SEI_CMU_1Line_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22275"/>
            <a:ext cx="2038350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22275"/>
            <a:ext cx="596265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4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9988"/>
            <a:ext cx="1905000" cy="455612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813" y="247650"/>
            <a:ext cx="8716962" cy="7810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290513" y="1371600"/>
            <a:ext cx="4076700" cy="507365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19613" y="1371600"/>
            <a:ext cx="4078287" cy="50736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 bwMode="gray">
      <p:bgPr>
        <a:solidFill>
          <a:srgbClr val="3C4F8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 userDrawn="1"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ctrTitle"/>
          </p:nvPr>
        </p:nvSpPr>
        <p:spPr bwMode="white">
          <a:xfrm>
            <a:off x="4267200" y="2293938"/>
            <a:ext cx="4267200" cy="1143000"/>
          </a:xfrm>
        </p:spPr>
        <p:txBody>
          <a:bodyPr lIns="91428" tIns="45714" rIns="91428" bIns="45714"/>
          <a:lstStyle>
            <a:lvl1pPr>
              <a:lnSpc>
                <a:spcPct val="100000"/>
              </a:lnSpc>
              <a:defRPr sz="2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subTitle" idx="1"/>
          </p:nvPr>
        </p:nvSpPr>
        <p:spPr bwMode="white">
          <a:xfrm>
            <a:off x="4267200" y="3894138"/>
            <a:ext cx="4267200" cy="1751012"/>
          </a:xfrm>
        </p:spPr>
        <p:txBody>
          <a:bodyPr lIns="91428" tIns="45714" rIns="91428" bIns="45714"/>
          <a:lstStyle>
            <a:lvl1pPr>
              <a:spcAft>
                <a:spcPct val="0"/>
              </a:spcAft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097" name="Rectangle 25"/>
          <p:cNvSpPr>
            <a:spLocks noChangeArrowheads="1"/>
          </p:cNvSpPr>
          <p:nvPr userDrawn="1"/>
        </p:nvSpPr>
        <p:spPr bwMode="white">
          <a:xfrm>
            <a:off x="7210425" y="6408738"/>
            <a:ext cx="1665288" cy="212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91428" bIns="45714">
            <a:spAutoFit/>
          </a:bodyPr>
          <a:lstStyle/>
          <a:p>
            <a:pPr algn="l" eaLnBrk="0" hangingPunct="0">
              <a:lnSpc>
                <a:spcPts val="1300"/>
              </a:lnSpc>
              <a:spcBef>
                <a:spcPct val="0"/>
              </a:spcBef>
            </a:pPr>
            <a:r>
              <a:rPr lang="en-US" sz="700" dirty="0">
                <a:solidFill>
                  <a:schemeClr val="bg1"/>
                </a:solidFill>
              </a:rPr>
              <a:t>© </a:t>
            </a:r>
            <a:r>
              <a:rPr lang="en-US" sz="700" dirty="0" smtClean="0">
                <a:solidFill>
                  <a:schemeClr val="bg1"/>
                </a:solidFill>
              </a:rPr>
              <a:t>2011 </a:t>
            </a:r>
            <a:r>
              <a:rPr lang="en-US" sz="700" dirty="0">
                <a:solidFill>
                  <a:schemeClr val="bg1"/>
                </a:solidFill>
              </a:rPr>
              <a:t>Carnegie Mellon University</a:t>
            </a:r>
          </a:p>
        </p:txBody>
      </p:sp>
      <p:grpSp>
        <p:nvGrpSpPr>
          <p:cNvPr id="2" name="Group 49"/>
          <p:cNvGrpSpPr>
            <a:grpSpLocks/>
          </p:cNvGrpSpPr>
          <p:nvPr userDrawn="1"/>
        </p:nvGrpSpPr>
        <p:grpSpPr bwMode="auto">
          <a:xfrm>
            <a:off x="26988" y="23813"/>
            <a:ext cx="4057650" cy="6094412"/>
            <a:chOff x="17" y="15"/>
            <a:chExt cx="2728" cy="3839"/>
          </a:xfrm>
        </p:grpSpPr>
        <p:sp>
          <p:nvSpPr>
            <p:cNvPr id="3110" name="Freeform 38"/>
            <p:cNvSpPr>
              <a:spLocks/>
            </p:cNvSpPr>
            <p:nvPr userDrawn="1"/>
          </p:nvSpPr>
          <p:spPr bwMode="auto">
            <a:xfrm>
              <a:off x="17" y="2179"/>
              <a:ext cx="1004" cy="98"/>
            </a:xfrm>
            <a:custGeom>
              <a:avLst/>
              <a:gdLst/>
              <a:ahLst/>
              <a:cxnLst>
                <a:cxn ang="0">
                  <a:pos x="1004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906" y="98"/>
                </a:cxn>
                <a:cxn ang="0">
                  <a:pos x="1004" y="0"/>
                </a:cxn>
              </a:cxnLst>
              <a:rect l="0" t="0" r="r" b="b"/>
              <a:pathLst>
                <a:path w="1004" h="98">
                  <a:moveTo>
                    <a:pt x="1004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906" y="98"/>
                  </a:lnTo>
                  <a:lnTo>
                    <a:pt x="1004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1" name="Freeform 39"/>
            <p:cNvSpPr>
              <a:spLocks/>
            </p:cNvSpPr>
            <p:nvPr userDrawn="1"/>
          </p:nvSpPr>
          <p:spPr bwMode="auto">
            <a:xfrm>
              <a:off x="17" y="1011"/>
              <a:ext cx="409" cy="98"/>
            </a:xfrm>
            <a:custGeom>
              <a:avLst/>
              <a:gdLst/>
              <a:ahLst/>
              <a:cxnLst>
                <a:cxn ang="0">
                  <a:pos x="311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409" y="98"/>
                </a:cxn>
                <a:cxn ang="0">
                  <a:pos x="311" y="0"/>
                </a:cxn>
              </a:cxnLst>
              <a:rect l="0" t="0" r="r" b="b"/>
              <a:pathLst>
                <a:path w="409" h="98">
                  <a:moveTo>
                    <a:pt x="311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409" y="98"/>
                  </a:lnTo>
                  <a:lnTo>
                    <a:pt x="311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2" name="Freeform 40"/>
            <p:cNvSpPr>
              <a:spLocks/>
            </p:cNvSpPr>
            <p:nvPr userDrawn="1"/>
          </p:nvSpPr>
          <p:spPr bwMode="auto">
            <a:xfrm>
              <a:off x="17" y="2775"/>
              <a:ext cx="418" cy="107"/>
            </a:xfrm>
            <a:custGeom>
              <a:avLst/>
              <a:gdLst/>
              <a:ahLst/>
              <a:cxnLst>
                <a:cxn ang="0">
                  <a:pos x="418" y="0"/>
                </a:cxn>
                <a:cxn ang="0">
                  <a:pos x="0" y="0"/>
                </a:cxn>
                <a:cxn ang="0">
                  <a:pos x="0" y="107"/>
                </a:cxn>
                <a:cxn ang="0">
                  <a:pos x="311" y="107"/>
                </a:cxn>
                <a:cxn ang="0">
                  <a:pos x="418" y="0"/>
                </a:cxn>
              </a:cxnLst>
              <a:rect l="0" t="0" r="r" b="b"/>
              <a:pathLst>
                <a:path w="418" h="107">
                  <a:moveTo>
                    <a:pt x="418" y="0"/>
                  </a:moveTo>
                  <a:lnTo>
                    <a:pt x="0" y="0"/>
                  </a:lnTo>
                  <a:lnTo>
                    <a:pt x="0" y="107"/>
                  </a:lnTo>
                  <a:lnTo>
                    <a:pt x="311" y="107"/>
                  </a:lnTo>
                  <a:lnTo>
                    <a:pt x="418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3" name="Freeform 41"/>
            <p:cNvSpPr>
              <a:spLocks/>
            </p:cNvSpPr>
            <p:nvPr userDrawn="1"/>
          </p:nvSpPr>
          <p:spPr bwMode="auto">
            <a:xfrm>
              <a:off x="17" y="1591"/>
              <a:ext cx="1004" cy="98"/>
            </a:xfrm>
            <a:custGeom>
              <a:avLst/>
              <a:gdLst/>
              <a:ahLst/>
              <a:cxnLst>
                <a:cxn ang="0">
                  <a:pos x="906" y="0"/>
                </a:cxn>
                <a:cxn ang="0">
                  <a:pos x="0" y="0"/>
                </a:cxn>
                <a:cxn ang="0">
                  <a:pos x="0" y="98"/>
                </a:cxn>
                <a:cxn ang="0">
                  <a:pos x="1004" y="98"/>
                </a:cxn>
                <a:cxn ang="0">
                  <a:pos x="906" y="0"/>
                </a:cxn>
              </a:cxnLst>
              <a:rect l="0" t="0" r="r" b="b"/>
              <a:pathLst>
                <a:path w="1004" h="98">
                  <a:moveTo>
                    <a:pt x="906" y="0"/>
                  </a:moveTo>
                  <a:lnTo>
                    <a:pt x="0" y="0"/>
                  </a:lnTo>
                  <a:lnTo>
                    <a:pt x="0" y="98"/>
                  </a:lnTo>
                  <a:lnTo>
                    <a:pt x="1004" y="98"/>
                  </a:lnTo>
                  <a:lnTo>
                    <a:pt x="90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4" name="Freeform 42"/>
            <p:cNvSpPr>
              <a:spLocks/>
            </p:cNvSpPr>
            <p:nvPr userDrawn="1"/>
          </p:nvSpPr>
          <p:spPr bwMode="auto">
            <a:xfrm>
              <a:off x="17" y="1216"/>
              <a:ext cx="2266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2266" y="285"/>
                </a:cxn>
                <a:cxn ang="0">
                  <a:pos x="1982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66" h="285">
                  <a:moveTo>
                    <a:pt x="0" y="285"/>
                  </a:moveTo>
                  <a:lnTo>
                    <a:pt x="2266" y="285"/>
                  </a:lnTo>
                  <a:lnTo>
                    <a:pt x="1982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5" name="Freeform 43"/>
            <p:cNvSpPr>
              <a:spLocks/>
            </p:cNvSpPr>
            <p:nvPr userDrawn="1"/>
          </p:nvSpPr>
          <p:spPr bwMode="auto">
            <a:xfrm>
              <a:off x="17" y="2383"/>
              <a:ext cx="2275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991" y="285"/>
                </a:cxn>
                <a:cxn ang="0">
                  <a:pos x="227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2275" h="285">
                  <a:moveTo>
                    <a:pt x="0" y="285"/>
                  </a:moveTo>
                  <a:lnTo>
                    <a:pt x="1991" y="285"/>
                  </a:lnTo>
                  <a:lnTo>
                    <a:pt x="227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6" name="Freeform 44"/>
            <p:cNvSpPr>
              <a:spLocks/>
            </p:cNvSpPr>
            <p:nvPr userDrawn="1"/>
          </p:nvSpPr>
          <p:spPr bwMode="auto">
            <a:xfrm>
              <a:off x="17" y="1796"/>
              <a:ext cx="2728" cy="285"/>
            </a:xfrm>
            <a:custGeom>
              <a:avLst/>
              <a:gdLst/>
              <a:ahLst/>
              <a:cxnLst>
                <a:cxn ang="0">
                  <a:pos x="2586" y="0"/>
                </a:cxn>
                <a:cxn ang="0">
                  <a:pos x="0" y="0"/>
                </a:cxn>
                <a:cxn ang="0">
                  <a:pos x="0" y="285"/>
                </a:cxn>
                <a:cxn ang="0">
                  <a:pos x="2586" y="285"/>
                </a:cxn>
                <a:cxn ang="0">
                  <a:pos x="2728" y="142"/>
                </a:cxn>
                <a:cxn ang="0">
                  <a:pos x="2586" y="0"/>
                </a:cxn>
              </a:cxnLst>
              <a:rect l="0" t="0" r="r" b="b"/>
              <a:pathLst>
                <a:path w="2728" h="285">
                  <a:moveTo>
                    <a:pt x="2586" y="0"/>
                  </a:moveTo>
                  <a:lnTo>
                    <a:pt x="0" y="0"/>
                  </a:lnTo>
                  <a:lnTo>
                    <a:pt x="0" y="285"/>
                  </a:lnTo>
                  <a:lnTo>
                    <a:pt x="2586" y="285"/>
                  </a:lnTo>
                  <a:lnTo>
                    <a:pt x="2728" y="142"/>
                  </a:lnTo>
                  <a:lnTo>
                    <a:pt x="2586" y="0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7" name="Freeform 45"/>
            <p:cNvSpPr>
              <a:spLocks/>
            </p:cNvSpPr>
            <p:nvPr userDrawn="1"/>
          </p:nvSpPr>
          <p:spPr bwMode="auto">
            <a:xfrm>
              <a:off x="17" y="2979"/>
              <a:ext cx="1671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386" y="285"/>
                </a:cxn>
                <a:cxn ang="0">
                  <a:pos x="1671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71" h="285">
                  <a:moveTo>
                    <a:pt x="0" y="285"/>
                  </a:moveTo>
                  <a:lnTo>
                    <a:pt x="1386" y="285"/>
                  </a:lnTo>
                  <a:lnTo>
                    <a:pt x="1671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8" name="Freeform 46"/>
            <p:cNvSpPr>
              <a:spLocks/>
            </p:cNvSpPr>
            <p:nvPr userDrawn="1"/>
          </p:nvSpPr>
          <p:spPr bwMode="auto">
            <a:xfrm>
              <a:off x="17" y="3570"/>
              <a:ext cx="1066" cy="284"/>
            </a:xfrm>
            <a:custGeom>
              <a:avLst/>
              <a:gdLst/>
              <a:ahLst/>
              <a:cxnLst>
                <a:cxn ang="0">
                  <a:pos x="0" y="284"/>
                </a:cxn>
                <a:cxn ang="0">
                  <a:pos x="782" y="284"/>
                </a:cxn>
                <a:cxn ang="0">
                  <a:pos x="1066" y="0"/>
                </a:cxn>
                <a:cxn ang="0">
                  <a:pos x="0" y="0"/>
                </a:cxn>
                <a:cxn ang="0">
                  <a:pos x="0" y="284"/>
                </a:cxn>
              </a:cxnLst>
              <a:rect l="0" t="0" r="r" b="b"/>
              <a:pathLst>
                <a:path w="1066" h="284">
                  <a:moveTo>
                    <a:pt x="0" y="284"/>
                  </a:moveTo>
                  <a:lnTo>
                    <a:pt x="782" y="284"/>
                  </a:lnTo>
                  <a:lnTo>
                    <a:pt x="1066" y="0"/>
                  </a:lnTo>
                  <a:lnTo>
                    <a:pt x="0" y="0"/>
                  </a:lnTo>
                  <a:lnTo>
                    <a:pt x="0" y="284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19" name="Freeform 47"/>
            <p:cNvSpPr>
              <a:spLocks/>
            </p:cNvSpPr>
            <p:nvPr userDrawn="1"/>
          </p:nvSpPr>
          <p:spPr bwMode="auto">
            <a:xfrm>
              <a:off x="17" y="15"/>
              <a:ext cx="1084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084" y="285"/>
                </a:cxn>
                <a:cxn ang="0">
                  <a:pos x="800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084" h="285">
                  <a:moveTo>
                    <a:pt x="0" y="285"/>
                  </a:moveTo>
                  <a:lnTo>
                    <a:pt x="1084" y="285"/>
                  </a:lnTo>
                  <a:lnTo>
                    <a:pt x="800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20" name="Freeform 48"/>
            <p:cNvSpPr>
              <a:spLocks/>
            </p:cNvSpPr>
            <p:nvPr userDrawn="1"/>
          </p:nvSpPr>
          <p:spPr bwMode="auto">
            <a:xfrm>
              <a:off x="17" y="611"/>
              <a:ext cx="1680" cy="285"/>
            </a:xfrm>
            <a:custGeom>
              <a:avLst/>
              <a:gdLst/>
              <a:ahLst/>
              <a:cxnLst>
                <a:cxn ang="0">
                  <a:pos x="0" y="285"/>
                </a:cxn>
                <a:cxn ang="0">
                  <a:pos x="1680" y="285"/>
                </a:cxn>
                <a:cxn ang="0">
                  <a:pos x="1395" y="0"/>
                </a:cxn>
                <a:cxn ang="0">
                  <a:pos x="0" y="0"/>
                </a:cxn>
                <a:cxn ang="0">
                  <a:pos x="0" y="285"/>
                </a:cxn>
              </a:cxnLst>
              <a:rect l="0" t="0" r="r" b="b"/>
              <a:pathLst>
                <a:path w="1680" h="285">
                  <a:moveTo>
                    <a:pt x="0" y="285"/>
                  </a:moveTo>
                  <a:lnTo>
                    <a:pt x="1680" y="285"/>
                  </a:lnTo>
                  <a:lnTo>
                    <a:pt x="1395" y="0"/>
                  </a:lnTo>
                  <a:lnTo>
                    <a:pt x="0" y="0"/>
                  </a:lnTo>
                  <a:lnTo>
                    <a:pt x="0" y="285"/>
                  </a:lnTo>
                  <a:close/>
                </a:path>
              </a:pathLst>
            </a:custGeom>
            <a:solidFill>
              <a:srgbClr val="506697"/>
            </a:solidFill>
            <a:ln w="14351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3122" name="Picture 50" descr="SEI_CMU_1Line_White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cut/>
  </p:transition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48450" y="422275"/>
            <a:ext cx="2038350" cy="56737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422275"/>
            <a:ext cx="5962650" cy="56737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841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33400" y="1295400"/>
            <a:ext cx="4000500" cy="4800600"/>
          </a:xfrm>
        </p:spPr>
        <p:txBody>
          <a:bodyPr/>
          <a:lstStyle/>
          <a:p>
            <a:r>
              <a:rPr lang="en-US" smtClean="0"/>
              <a:t>Click icon to add chart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86300" y="1295400"/>
            <a:ext cx="4000500" cy="4800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9988"/>
            <a:ext cx="1905000" cy="455612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05A0A444-E799-4144-A4FA-FC1327E8A23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513" y="1371600"/>
            <a:ext cx="40767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19613" y="1371600"/>
            <a:ext cx="4078287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cut/>
  </p:transition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6B1016E3-012D-4B78-8267-3839C63A5A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D9C5704-A8A6-46A9-B010-ED3C5237A1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08413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6613" y="1752600"/>
            <a:ext cx="3810000" cy="43418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B9D36850-7AA9-446E-A6A5-BB157F20B3A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4DE11C6-B1F6-44FC-ACF1-8FFDE04CEE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3DE13AC0-92AA-4FB2-86AC-4314E6EC8BC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2F2F812B-CDDD-4DEF-BCDA-FC6DDEE3963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25C1C0D-05D3-40E0-AE56-CE99330FFF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1B2F7492-7239-4872-B3A1-33280344D8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D309CA68-92C8-44F0-8762-49880384C27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234950"/>
            <a:ext cx="1941513" cy="58594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34950"/>
            <a:ext cx="5676900" cy="58594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fld id="{85D79073-3063-437F-BB54-7193E64E7B4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34950"/>
            <a:ext cx="7770813" cy="143351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685800" y="6248400"/>
            <a:ext cx="1903413" cy="4587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8400"/>
            <a:ext cx="2894013" cy="4587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7162800" y="76200"/>
            <a:ext cx="1903413" cy="458788"/>
          </a:xfrm>
        </p:spPr>
        <p:txBody>
          <a:bodyPr/>
          <a:lstStyle>
            <a:lvl1pPr>
              <a:defRPr/>
            </a:lvl1pPr>
          </a:lstStyle>
          <a:p>
            <a:fld id="{D3270F5E-8699-4D15-9EE3-F66E3FD8C59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>
    <p:cu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cu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spd="med">
    <p:cu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3.wmf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image" Target="../media/image3.w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6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5.xml"/><Relationship Id="rId12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0.xml"/><Relationship Id="rId1" Type="http://schemas.openxmlformats.org/officeDocument/2006/relationships/slideLayout" Target="../slideLayouts/slideLayout39.xml"/><Relationship Id="rId6" Type="http://schemas.openxmlformats.org/officeDocument/2006/relationships/slideLayout" Target="../slideLayouts/slideLayout44.xml"/><Relationship Id="rId11" Type="http://schemas.openxmlformats.org/officeDocument/2006/relationships/slideLayout" Target="../slideLayouts/slideLayout49.xml"/><Relationship Id="rId5" Type="http://schemas.openxmlformats.org/officeDocument/2006/relationships/slideLayout" Target="../slideLayouts/slideLayout43.xml"/><Relationship Id="rId10" Type="http://schemas.openxmlformats.org/officeDocument/2006/relationships/slideLayout" Target="../slideLayouts/slideLayout48.xml"/><Relationship Id="rId4" Type="http://schemas.openxmlformats.org/officeDocument/2006/relationships/slideLayout" Target="../slideLayouts/slideLayout42.xml"/><Relationship Id="rId9" Type="http://schemas.openxmlformats.org/officeDocument/2006/relationships/slideLayout" Target="../slideLayouts/slideLayout4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90513" y="1371600"/>
            <a:ext cx="8307387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04813" y="247650"/>
            <a:ext cx="8716962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pic>
        <p:nvPicPr>
          <p:cNvPr id="2052" name="Picture 4" descr="cmumast2"/>
          <p:cNvPicPr>
            <a:picLocks noChangeAspect="1" noChangeArrowheads="1"/>
          </p:cNvPicPr>
          <p:nvPr/>
        </p:nvPicPr>
        <p:blipFill>
          <a:blip r:embed="rId15" cstate="print"/>
          <a:srcRect l="18898"/>
          <a:stretch>
            <a:fillRect/>
          </a:stretch>
        </p:blipFill>
        <p:spPr bwMode="auto">
          <a:xfrm>
            <a:off x="228600" y="76200"/>
            <a:ext cx="873442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F8B0F-A34F-46A2-BF6A-138B7C85030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14" r:id="rId13"/>
  </p:sldLayoutIdLst>
  <p:transition spd="med">
    <p:cut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Arial" charset="0"/>
        </a:defRPr>
      </a:lvl2pPr>
      <a:lvl3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Arial" charset="0"/>
        </a:defRPr>
      </a:lvl3pPr>
      <a:lvl4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Arial" charset="0"/>
        </a:defRPr>
      </a:lvl4pPr>
      <a:lvl5pPr algn="l" rtl="0" eaLnBrk="0" fontAlgn="base" hangingPunct="0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Arial" charset="0"/>
        </a:defRPr>
      </a:lvl5pPr>
      <a:lvl6pPr marL="4572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Arial" charset="0"/>
        </a:defRPr>
      </a:lvl6pPr>
      <a:lvl7pPr marL="9144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Arial" charset="0"/>
        </a:defRPr>
      </a:lvl7pPr>
      <a:lvl8pPr marL="13716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Arial" charset="0"/>
        </a:defRPr>
      </a:lvl8pPr>
      <a:lvl9pPr marL="1828800" algn="l" rtl="0" fontAlgn="base">
        <a:lnSpc>
          <a:spcPct val="87000"/>
        </a:lnSpc>
        <a:spcBef>
          <a:spcPct val="0"/>
        </a:spcBef>
        <a:spcAft>
          <a:spcPct val="0"/>
        </a:spcAft>
        <a:defRPr sz="3800" b="1">
          <a:solidFill>
            <a:schemeClr val="hlink"/>
          </a:solidFill>
          <a:latin typeface="Arial" charset="0"/>
        </a:defRPr>
      </a:lvl9pPr>
    </p:titleStyle>
    <p:bodyStyle>
      <a:lvl1pPr marL="385763" indent="-385763" algn="l" rtl="0" eaLnBrk="0" fontAlgn="base" hangingPunct="0">
        <a:lnSpc>
          <a:spcPct val="93000"/>
        </a:lnSpc>
        <a:spcBef>
          <a:spcPct val="50000"/>
        </a:spcBef>
        <a:spcAft>
          <a:spcPct val="0"/>
        </a:spcAft>
        <a:buClr>
          <a:schemeClr val="hlink"/>
        </a:buClr>
        <a:buFont typeface="Wingdings" pitchFamily="2" charset="2"/>
        <a:buChar char="l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4538" indent="-244475" algn="l" rtl="0" eaLnBrk="0" fontAlgn="base" hangingPunct="0">
        <a:lnSpc>
          <a:spcPct val="87000"/>
        </a:lnSpc>
        <a:spcBef>
          <a:spcPct val="25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¤"/>
        <a:defRPr sz="2200" b="1">
          <a:solidFill>
            <a:schemeClr val="tx1"/>
          </a:solidFill>
          <a:latin typeface="+mn-lt"/>
        </a:defRPr>
      </a:lvl2pPr>
      <a:lvl3pPr marL="1146175" indent="-238125" algn="l" rtl="0" eaLnBrk="0" fontAlgn="base" hangingPunct="0">
        <a:lnSpc>
          <a:spcPct val="87000"/>
        </a:lnSpc>
        <a:spcBef>
          <a:spcPct val="10000"/>
        </a:spcBef>
        <a:spcAft>
          <a:spcPct val="0"/>
        </a:spcAft>
        <a:buClr>
          <a:schemeClr val="tx2"/>
        </a:buClr>
        <a:buSzPct val="68000"/>
        <a:buFont typeface="Wingdings" pitchFamily="2" charset="2"/>
        <a:buChar char="¢"/>
        <a:defRPr sz="2000" b="1">
          <a:solidFill>
            <a:schemeClr val="tx1"/>
          </a:solidFill>
          <a:latin typeface="+mn-lt"/>
        </a:defRPr>
      </a:lvl3pPr>
      <a:lvl4pPr marL="20320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-44" charset="0"/>
        </a:defRPr>
      </a:lvl4pPr>
      <a:lvl5pPr marL="24511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44" charset="0"/>
        </a:defRPr>
      </a:lvl5pPr>
      <a:lvl6pPr marL="29083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44" charset="0"/>
        </a:defRPr>
      </a:lvl6pPr>
      <a:lvl7pPr marL="33655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44" charset="0"/>
        </a:defRPr>
      </a:lvl7pPr>
      <a:lvl8pPr marL="38227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44" charset="0"/>
        </a:defRPr>
      </a:lvl8pPr>
      <a:lvl9pPr marL="42799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pitchFamily="-4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9988"/>
            <a:ext cx="19050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latin typeface="Times" pitchFamily="1" charset="0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22275"/>
            <a:ext cx="8153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7823200" y="6430963"/>
            <a:ext cx="8382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</a:pPr>
            <a:fld id="{5AA1AC9C-678F-4F94-BEAA-24498E25E435}" type="slidenum">
              <a:rPr lang="en-US" sz="800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</a:pPr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172200" y="6385767"/>
            <a:ext cx="2286000" cy="253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14" tIns="45714" rIns="45714" bIns="45714" anchor="ctr">
            <a:spAutoFit/>
          </a:bodyPr>
          <a:lstStyle/>
          <a:p>
            <a:pPr algn="l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sz="700" b="1" spc="0" dirty="0" smtClean="0">
                <a:solidFill>
                  <a:schemeClr val="bg1"/>
                </a:solidFill>
              </a:rPr>
              <a:t>©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 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2012 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Carnegie Mellon University</a:t>
            </a:r>
            <a:endParaRPr lang="en-US" sz="700" b="0" spc="0" dirty="0">
              <a:solidFill>
                <a:schemeClr val="bg1"/>
              </a:solidFill>
            </a:endParaRPr>
          </a:p>
        </p:txBody>
      </p:sp>
      <p:pic>
        <p:nvPicPr>
          <p:cNvPr id="1099" name="Picture 75" descr="SEI_CMU_1Line_White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700" r:id="rId13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84163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•"/>
        <a:defRPr>
          <a:solidFill>
            <a:srgbClr val="3C4F82"/>
          </a:solidFill>
          <a:latin typeface="+mn-lt"/>
        </a:defRPr>
      </a:lvl2pPr>
      <a:lvl3pPr marL="576263" indent="-179388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3C4F82"/>
          </a:solidFill>
          <a:latin typeface="+mn-lt"/>
        </a:defRPr>
      </a:lvl3pPr>
      <a:lvl4pPr marL="858838" indent="-16827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>
          <a:solidFill>
            <a:srgbClr val="727272"/>
          </a:solidFill>
          <a:latin typeface="+mn-lt"/>
        </a:defRPr>
      </a:lvl4pPr>
      <a:lvl5pPr marL="11430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5pPr>
      <a:lvl6pPr marL="16002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6pPr>
      <a:lvl7pPr marL="20574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7pPr>
      <a:lvl8pPr marL="25146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8pPr>
      <a:lvl9pPr marL="29718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9988"/>
            <a:ext cx="1905000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8" tIns="45714" rIns="91428" bIns="45714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defRPr sz="1300" b="0">
                <a:latin typeface="Times" pitchFamily="1" charset="0"/>
              </a:defRPr>
            </a:lvl1pPr>
          </a:lstStyle>
          <a:p>
            <a:endParaRPr lang="en-US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6151563"/>
            <a:ext cx="9144000" cy="706437"/>
          </a:xfrm>
          <a:prstGeom prst="rect">
            <a:avLst/>
          </a:prstGeom>
          <a:solidFill>
            <a:srgbClr val="000000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gray">
          <a:xfrm>
            <a:off x="533400" y="1295400"/>
            <a:ext cx="81534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422275"/>
            <a:ext cx="81534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ltGray">
          <a:xfrm>
            <a:off x="7823200" y="6430963"/>
            <a:ext cx="8382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 anchor="ctr">
            <a:spAutoFit/>
          </a:bodyPr>
          <a:lstStyle/>
          <a:p>
            <a:pPr algn="r" eaLnBrk="0" hangingPunct="0">
              <a:lnSpc>
                <a:spcPts val="1300"/>
              </a:lnSpc>
              <a:spcBef>
                <a:spcPct val="0"/>
              </a:spcBef>
            </a:pPr>
            <a:fld id="{5AA1AC9C-678F-4F94-BEAA-24498E25E435}" type="slidenum">
              <a:rPr lang="en-US" sz="800">
                <a:solidFill>
                  <a:schemeClr val="bg1"/>
                </a:solidFill>
              </a:rPr>
              <a:pPr algn="r" eaLnBrk="0" hangingPunct="0">
                <a:lnSpc>
                  <a:spcPts val="1300"/>
                </a:lnSpc>
                <a:spcBef>
                  <a:spcPct val="0"/>
                </a:spcBef>
              </a:pPr>
              <a:t>‹#›</a:t>
            </a:fld>
            <a:endParaRPr lang="en-US" sz="800">
              <a:solidFill>
                <a:schemeClr val="bg1"/>
              </a:solidFill>
            </a:endParaRPr>
          </a:p>
        </p:txBody>
      </p:sp>
      <p:sp>
        <p:nvSpPr>
          <p:cNvPr id="1097" name="Rectangle 73"/>
          <p:cNvSpPr>
            <a:spLocks noChangeArrowheads="1"/>
          </p:cNvSpPr>
          <p:nvPr/>
        </p:nvSpPr>
        <p:spPr bwMode="ltGray">
          <a:xfrm>
            <a:off x="6172200" y="6247268"/>
            <a:ext cx="2286000" cy="5309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45714" tIns="45714" rIns="45714" bIns="45714" anchor="ctr">
            <a:spAutoFit/>
          </a:bodyPr>
          <a:lstStyle/>
          <a:p>
            <a:pPr algn="l" eaLnBrk="0" hangingPunct="0">
              <a:spcBef>
                <a:spcPct val="0"/>
              </a:spcBef>
            </a:pPr>
            <a:r>
              <a:rPr lang="en-US" sz="900" dirty="0" smtClean="0">
                <a:solidFill>
                  <a:schemeClr val="bg1"/>
                </a:solidFill>
              </a:rPr>
              <a:t>CSSL: Scenario</a:t>
            </a:r>
            <a:r>
              <a:rPr lang="en-US" sz="900" baseline="0" dirty="0" smtClean="0">
                <a:solidFill>
                  <a:schemeClr val="bg1"/>
                </a:solidFill>
              </a:rPr>
              <a:t> Specification Logic</a:t>
            </a:r>
          </a:p>
          <a:p>
            <a:pPr algn="l" eaLnBrk="0" hangingPunct="0">
              <a:spcBef>
                <a:spcPct val="0"/>
              </a:spcBef>
            </a:pPr>
            <a:r>
              <a:rPr lang="en-US" sz="900" baseline="0" dirty="0" err="1" smtClean="0">
                <a:solidFill>
                  <a:schemeClr val="bg1"/>
                </a:solidFill>
              </a:rPr>
              <a:t>Chechik</a:t>
            </a:r>
            <a:r>
              <a:rPr lang="en-US" sz="900" baseline="0" dirty="0" smtClean="0">
                <a:solidFill>
                  <a:schemeClr val="bg1"/>
                </a:solidFill>
              </a:rPr>
              <a:t>, Gurfinkel, </a:t>
            </a:r>
            <a:r>
              <a:rPr lang="en-US" sz="900" baseline="0" dirty="0" err="1" smtClean="0">
                <a:solidFill>
                  <a:schemeClr val="bg1"/>
                </a:solidFill>
              </a:rPr>
              <a:t>Uchitel</a:t>
            </a:r>
            <a:r>
              <a:rPr lang="en-US" sz="900" baseline="0" dirty="0" smtClean="0">
                <a:solidFill>
                  <a:schemeClr val="bg1"/>
                </a:solidFill>
              </a:rPr>
              <a:t>, Ben-David</a:t>
            </a:r>
            <a:endParaRPr lang="en-US" sz="700" dirty="0" smtClean="0">
              <a:solidFill>
                <a:schemeClr val="bg1"/>
              </a:solidFill>
            </a:endParaRPr>
          </a:p>
          <a:p>
            <a:pPr algn="l" eaLnBrk="0" hangingPunct="0">
              <a:lnSpc>
                <a:spcPct val="150000"/>
              </a:lnSpc>
              <a:spcBef>
                <a:spcPct val="0"/>
              </a:spcBef>
            </a:pPr>
            <a:r>
              <a:rPr lang="en-US" sz="700" b="1" spc="0" dirty="0" smtClean="0">
                <a:solidFill>
                  <a:schemeClr val="bg1"/>
                </a:solidFill>
              </a:rPr>
              <a:t>©</a:t>
            </a:r>
            <a:r>
              <a:rPr lang="en-US" sz="700" b="1" spc="0" baseline="0" dirty="0" smtClean="0">
                <a:solidFill>
                  <a:schemeClr val="bg1"/>
                </a:solidFill>
              </a:rPr>
              <a:t> 2011 Carnegie Mellon University</a:t>
            </a:r>
            <a:endParaRPr lang="en-US" sz="700" b="0" spc="0" dirty="0">
              <a:solidFill>
                <a:schemeClr val="bg1"/>
              </a:solidFill>
            </a:endParaRPr>
          </a:p>
        </p:txBody>
      </p:sp>
      <p:pic>
        <p:nvPicPr>
          <p:cNvPr id="1099" name="Picture 75" descr="SEI_CMU_1Line_White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38150" y="6338888"/>
            <a:ext cx="5581650" cy="346075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transition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SzPct val="70000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284163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•"/>
        <a:defRPr>
          <a:solidFill>
            <a:srgbClr val="3C4F82"/>
          </a:solidFill>
          <a:latin typeface="+mn-lt"/>
        </a:defRPr>
      </a:lvl2pPr>
      <a:lvl3pPr marL="576263" indent="-179388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3C4F82"/>
          </a:solidFill>
          <a:latin typeface="+mn-lt"/>
        </a:defRPr>
      </a:lvl3pPr>
      <a:lvl4pPr marL="858838" indent="-168275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Char char="•"/>
        <a:defRPr>
          <a:solidFill>
            <a:srgbClr val="727272"/>
          </a:solidFill>
          <a:latin typeface="+mn-lt"/>
        </a:defRPr>
      </a:lvl4pPr>
      <a:lvl5pPr marL="11430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5pPr>
      <a:lvl6pPr marL="16002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6pPr>
      <a:lvl7pPr marL="20574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7pPr>
      <a:lvl8pPr marL="25146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8pPr>
      <a:lvl9pPr marL="2971800" indent="-169863" algn="l" rtl="0" eaLnBrk="1" fontAlgn="base" hangingPunct="1">
        <a:lnSpc>
          <a:spcPct val="95000"/>
        </a:lnSpc>
        <a:spcBef>
          <a:spcPct val="0"/>
        </a:spcBef>
        <a:spcAft>
          <a:spcPct val="25000"/>
        </a:spcAft>
        <a:buFont typeface="Times" pitchFamily="1" charset="0"/>
        <a:buChar char="–"/>
        <a:defRPr>
          <a:solidFill>
            <a:srgbClr val="72727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34950"/>
            <a:ext cx="7770813" cy="14335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0813" cy="43418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  <a:p>
            <a:pPr lvl="2"/>
            <a:r>
              <a:rPr lang="en-GB" smtClean="0"/>
              <a:t>Third Outline Level</a:t>
            </a:r>
          </a:p>
          <a:p>
            <a:pPr lvl="3"/>
            <a:r>
              <a:rPr lang="en-GB" smtClean="0"/>
              <a:t>Fourth Outline Level</a:t>
            </a:r>
          </a:p>
          <a:p>
            <a:pPr lvl="4"/>
            <a:r>
              <a:rPr lang="en-GB" smtClean="0"/>
              <a:t>Fifth Outline Level</a:t>
            </a:r>
          </a:p>
          <a:p>
            <a:pPr lvl="4"/>
            <a:r>
              <a:rPr lang="en-GB" smtClean="0"/>
              <a:t>Sixth Outline Level</a:t>
            </a:r>
          </a:p>
          <a:p>
            <a:pPr lvl="4"/>
            <a:r>
              <a:rPr lang="en-GB" smtClean="0"/>
              <a:t>Seventh Outline Level</a:t>
            </a:r>
          </a:p>
          <a:p>
            <a:pPr lvl="4"/>
            <a:r>
              <a:rPr lang="en-GB" smtClean="0"/>
              <a:t>Eighth Outline Level</a:t>
            </a:r>
          </a:p>
          <a:p>
            <a:pPr lvl="4"/>
            <a:r>
              <a:rPr lang="en-GB" smtClean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85800" y="6248400"/>
            <a:ext cx="1903413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8400"/>
            <a:ext cx="2894013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7162800" y="76200"/>
            <a:ext cx="1903413" cy="4587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rgbClr val="000000"/>
                </a:solidFill>
                <a:ea typeface="+mn-ea"/>
                <a:cs typeface="+mn-cs"/>
              </a:defRPr>
            </a:lvl1pPr>
          </a:lstStyle>
          <a:p>
            <a:fld id="{5DF0877C-CB91-4C1E-A9E3-1B2178AAD9E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990000"/>
          </a:solidFill>
          <a:latin typeface="+mj-lt"/>
          <a:ea typeface="+mj-ea"/>
          <a:cs typeface="+mj-cs"/>
        </a:defRPr>
      </a:lvl1pPr>
      <a:lvl2pPr marL="742950" indent="-28575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990000"/>
          </a:solidFill>
          <a:latin typeface="Arial" charset="0"/>
          <a:ea typeface="DejaVu Sans" charset="0"/>
          <a:cs typeface="DejaVu Sans" charset="0"/>
        </a:defRPr>
      </a:lvl2pPr>
      <a:lvl3pPr marL="1143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990000"/>
          </a:solidFill>
          <a:latin typeface="Arial" charset="0"/>
          <a:ea typeface="DejaVu Sans" charset="0"/>
          <a:cs typeface="DejaVu Sans" charset="0"/>
        </a:defRPr>
      </a:lvl3pPr>
      <a:lvl4pPr marL="1600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990000"/>
          </a:solidFill>
          <a:latin typeface="Arial" charset="0"/>
          <a:ea typeface="DejaVu Sans" charset="0"/>
          <a:cs typeface="DejaVu Sans" charset="0"/>
        </a:defRPr>
      </a:lvl4pPr>
      <a:lvl5pPr marL="20574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990000"/>
          </a:solidFill>
          <a:latin typeface="Arial" charset="0"/>
          <a:ea typeface="DejaVu Sans" charset="0"/>
          <a:cs typeface="DejaVu Sans" charset="0"/>
        </a:defRPr>
      </a:lvl5pPr>
      <a:lvl6pPr marL="25146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990000"/>
          </a:solidFill>
          <a:latin typeface="Arial" charset="0"/>
          <a:ea typeface="DejaVu Sans" charset="0"/>
          <a:cs typeface="DejaVu Sans" charset="0"/>
        </a:defRPr>
      </a:lvl6pPr>
      <a:lvl7pPr marL="29718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990000"/>
          </a:solidFill>
          <a:latin typeface="Arial" charset="0"/>
          <a:ea typeface="DejaVu Sans" charset="0"/>
          <a:cs typeface="DejaVu Sans" charset="0"/>
        </a:defRPr>
      </a:lvl7pPr>
      <a:lvl8pPr marL="34290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990000"/>
          </a:solidFill>
          <a:latin typeface="Arial" charset="0"/>
          <a:ea typeface="DejaVu Sans" charset="0"/>
          <a:cs typeface="DejaVu Sans" charset="0"/>
        </a:defRPr>
      </a:lvl8pPr>
      <a:lvl9pPr marL="3886200" indent="-228600" algn="ctr" defTabSz="457200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990000"/>
          </a:solidFill>
          <a:latin typeface="Arial" charset="0"/>
          <a:ea typeface="DejaVu Sans" charset="0"/>
          <a:cs typeface="DejaVu Sans" charset="0"/>
        </a:defRPr>
      </a:lvl9pPr>
    </p:titleStyle>
    <p:bodyStyle>
      <a:lvl1pPr marL="342900" indent="-342900" algn="l" defTabSz="457200" rtl="0" fontAlgn="base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8.jpeg"/><Relationship Id="rId4" Type="http://schemas.openxmlformats.org/officeDocument/2006/relationships/image" Target="../media/image10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8.jpeg"/><Relationship Id="rId4" Type="http://schemas.openxmlformats.org/officeDocument/2006/relationships/image" Target="../media/image1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jpeg"/><Relationship Id="rId4" Type="http://schemas.openxmlformats.org/officeDocument/2006/relationships/image" Target="../media/image14.jpe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nusmv.fbk.eu/NuSMV/tutorial/v25/tutorial.pdf" TargetMode="External"/><Relationship Id="rId2" Type="http://schemas.openxmlformats.org/officeDocument/2006/relationships/hyperlink" Target="http://nusmv.fbk.eu/" TargetMode="External"/><Relationship Id="rId1" Type="http://schemas.openxmlformats.org/officeDocument/2006/relationships/slideLayout" Target="../slideLayouts/slideLayout15.xml"/><Relationship Id="rId5" Type="http://schemas.openxmlformats.org/officeDocument/2006/relationships/hyperlink" Target="http://nusmv.fbk.eu/faq.html" TargetMode="External"/><Relationship Id="rId4" Type="http://schemas.openxmlformats.org/officeDocument/2006/relationships/hyperlink" Target="http://nusmv.fbk.eu/NuSMV/userman/v25/nusmv.pdf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eg"/><Relationship Id="rId4" Type="http://schemas.openxmlformats.org/officeDocument/2006/relationships/image" Target="../media/image1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jpeg"/><Relationship Id="rId4" Type="http://schemas.openxmlformats.org/officeDocument/2006/relationships/image" Target="../media/image14.jpe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67200" y="2293938"/>
            <a:ext cx="4267200" cy="769429"/>
          </a:xfrm>
        </p:spPr>
        <p:txBody>
          <a:bodyPr/>
          <a:lstStyle/>
          <a:p>
            <a:pPr algn="ctr"/>
            <a:r>
              <a:rPr lang="en-US" dirty="0" smtClean="0"/>
              <a:t>Introduction to SMV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Part 2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3894138"/>
            <a:ext cx="4267200" cy="2201862"/>
          </a:xfrm>
        </p:spPr>
        <p:txBody>
          <a:bodyPr/>
          <a:lstStyle/>
          <a:p>
            <a:r>
              <a:rPr lang="en-US" dirty="0" smtClean="0"/>
              <a:t>Arie Gurfinkel (SEI/CMU)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based on material by Prof. Clarke and others</a:t>
            </a:r>
          </a:p>
          <a:p>
            <a:endParaRPr lang="en-US" dirty="0" smtClean="0"/>
          </a:p>
          <a:p>
            <a:endParaRPr lang="en-US" sz="16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  <a:ln/>
        </p:spPr>
        <p:txBody>
          <a:bodyPr/>
          <a:lstStyle/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Modeling </a:t>
            </a:r>
            <a:r>
              <a:rPr lang="en-US">
                <a:solidFill>
                  <a:srgbClr val="008000"/>
                </a:solidFill>
              </a:rPr>
              <a:t>Traffic Light Controller</a:t>
            </a:r>
            <a:r>
              <a:rPr lang="en-US"/>
              <a:t> in SMV</a:t>
            </a:r>
          </a:p>
          <a:p>
            <a:pPr marL="341313" indent="-341313"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Properties to Check</a:t>
            </a:r>
          </a:p>
          <a:p>
            <a:pPr marL="341313" indent="-341313"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/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/>
              <a:t>Four different SMV models for traffic light controller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2" name="AutoShape 2"/>
          <p:cNvSpPr>
            <a:spLocks noChangeArrowheads="1"/>
          </p:cNvSpPr>
          <p:nvPr/>
        </p:nvSpPr>
        <p:spPr bwMode="auto">
          <a:xfrm>
            <a:off x="3505200" y="5562600"/>
            <a:ext cx="838200" cy="1066800"/>
          </a:xfrm>
          <a:prstGeom prst="upArrow">
            <a:avLst>
              <a:gd name="adj1" fmla="val 50000"/>
              <a:gd name="adj2" fmla="val 31818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5124" name="AutoShape 4"/>
          <p:cNvSpPr>
            <a:spLocks noChangeArrowheads="1"/>
          </p:cNvSpPr>
          <p:nvPr/>
        </p:nvSpPr>
        <p:spPr bwMode="auto">
          <a:xfrm>
            <a:off x="5105400" y="457200"/>
            <a:ext cx="685800" cy="1143000"/>
          </a:xfrm>
          <a:prstGeom prst="downArrow">
            <a:avLst>
              <a:gd name="adj1" fmla="val 50000"/>
              <a:gd name="adj2" fmla="val 41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7" name="Line 7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>
            <a:off x="533400" y="3276600"/>
            <a:ext cx="15240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5130" name="Text Box 10"/>
          <p:cNvSpPr txBox="1">
            <a:spLocks noChangeArrowheads="1"/>
          </p:cNvSpPr>
          <p:nvPr/>
        </p:nvSpPr>
        <p:spPr bwMode="auto">
          <a:xfrm>
            <a:off x="395537" y="182563"/>
            <a:ext cx="2347415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Scenario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6" name="AutoShape 2"/>
          <p:cNvSpPr>
            <a:spLocks noChangeArrowheads="1"/>
          </p:cNvSpPr>
          <p:nvPr/>
        </p:nvSpPr>
        <p:spPr bwMode="auto">
          <a:xfrm>
            <a:off x="3505200" y="5562600"/>
            <a:ext cx="838200" cy="1066800"/>
          </a:xfrm>
          <a:prstGeom prst="upArrow">
            <a:avLst>
              <a:gd name="adj1" fmla="val 50000"/>
              <a:gd name="adj2" fmla="val 31818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5105400" y="457200"/>
            <a:ext cx="685800" cy="1143000"/>
          </a:xfrm>
          <a:prstGeom prst="downArrow">
            <a:avLst>
              <a:gd name="adj1" fmla="val 50000"/>
              <a:gd name="adj2" fmla="val 41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1" name="Line 7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52" name="AutoShape 8"/>
          <p:cNvSpPr>
            <a:spLocks noChangeArrowheads="1"/>
          </p:cNvSpPr>
          <p:nvPr/>
        </p:nvSpPr>
        <p:spPr bwMode="auto">
          <a:xfrm>
            <a:off x="533400" y="3276600"/>
            <a:ext cx="15240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6154" name="Freeform 10"/>
          <p:cNvSpPr>
            <a:spLocks/>
          </p:cNvSpPr>
          <p:nvPr/>
        </p:nvSpPr>
        <p:spPr bwMode="auto">
          <a:xfrm>
            <a:off x="2743200" y="2667000"/>
            <a:ext cx="889000" cy="1066800"/>
          </a:xfrm>
          <a:custGeom>
            <a:avLst/>
            <a:gdLst/>
            <a:ahLst/>
            <a:cxnLst>
              <a:cxn ang="0">
                <a:pos x="0" y="576"/>
              </a:cxn>
              <a:cxn ang="0">
                <a:pos x="480" y="576"/>
              </a:cxn>
              <a:cxn ang="0">
                <a:pos x="480" y="0"/>
              </a:cxn>
            </a:cxnLst>
            <a:rect l="0" t="0" r="r" b="b"/>
            <a:pathLst>
              <a:path w="560" h="672">
                <a:moveTo>
                  <a:pt x="0" y="576"/>
                </a:moveTo>
                <a:cubicBezTo>
                  <a:pt x="200" y="624"/>
                  <a:pt x="400" y="672"/>
                  <a:pt x="480" y="576"/>
                </a:cubicBezTo>
                <a:cubicBezTo>
                  <a:pt x="560" y="480"/>
                  <a:pt x="520" y="240"/>
                  <a:pt x="480" y="0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5" name="Freeform 11"/>
          <p:cNvSpPr>
            <a:spLocks/>
          </p:cNvSpPr>
          <p:nvPr/>
        </p:nvSpPr>
        <p:spPr bwMode="auto">
          <a:xfrm>
            <a:off x="5270500" y="2590800"/>
            <a:ext cx="1511300" cy="1168400"/>
          </a:xfrm>
          <a:custGeom>
            <a:avLst/>
            <a:gdLst/>
            <a:ahLst/>
            <a:cxnLst>
              <a:cxn ang="0">
                <a:pos x="136" y="0"/>
              </a:cxn>
              <a:cxn ang="0">
                <a:pos x="136" y="624"/>
              </a:cxn>
              <a:cxn ang="0">
                <a:pos x="952" y="672"/>
              </a:cxn>
            </a:cxnLst>
            <a:rect l="0" t="0" r="r" b="b"/>
            <a:pathLst>
              <a:path w="952" h="736">
                <a:moveTo>
                  <a:pt x="136" y="0"/>
                </a:moveTo>
                <a:cubicBezTo>
                  <a:pt x="68" y="256"/>
                  <a:pt x="0" y="512"/>
                  <a:pt x="136" y="624"/>
                </a:cubicBezTo>
                <a:cubicBezTo>
                  <a:pt x="272" y="736"/>
                  <a:pt x="808" y="664"/>
                  <a:pt x="952" y="672"/>
                </a:cubicBezTo>
              </a:path>
            </a:pathLst>
          </a:custGeom>
          <a:noFill/>
          <a:ln w="2844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156" name="Rectangle 12"/>
          <p:cNvSpPr>
            <a:spLocks noChangeArrowheads="1"/>
          </p:cNvSpPr>
          <p:nvPr/>
        </p:nvSpPr>
        <p:spPr bwMode="auto">
          <a:xfrm>
            <a:off x="5029200" y="2754313"/>
            <a:ext cx="701675" cy="1008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Wingdings" pitchFamily="2" charset="2"/>
                <a:ea typeface="DejaVu Sans" charset="0"/>
                <a:cs typeface="DejaVu Sans" charset="0"/>
              </a:rPr>
              <a:t></a:t>
            </a:r>
          </a:p>
        </p:txBody>
      </p:sp>
      <p:sp>
        <p:nvSpPr>
          <p:cNvPr id="6157" name="Rectangle 13"/>
          <p:cNvSpPr>
            <a:spLocks noChangeArrowheads="1"/>
          </p:cNvSpPr>
          <p:nvPr/>
        </p:nvSpPr>
        <p:spPr bwMode="auto">
          <a:xfrm>
            <a:off x="3200400" y="2906713"/>
            <a:ext cx="701675" cy="10080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600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Wingdings" pitchFamily="2" charset="2"/>
                <a:ea typeface="DejaVu Sans" charset="0"/>
                <a:cs typeface="DejaVu Sans" charset="0"/>
              </a:rPr>
              <a:t></a:t>
            </a: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63729" y="765175"/>
            <a:ext cx="2515731" cy="6485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No turning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3" name="Line 5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533400" y="3276600"/>
            <a:ext cx="15240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7175" name="Text Box 7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304800" y="182563"/>
            <a:ext cx="2155825" cy="19224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Binary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traffic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lights</a:t>
            </a:r>
          </a:p>
        </p:txBody>
      </p:sp>
      <p:pic>
        <p:nvPicPr>
          <p:cNvPr id="7177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447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7178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4114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43700" y="3086100"/>
            <a:ext cx="12192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447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AutoShape 3"/>
          <p:cNvSpPr>
            <a:spLocks noChangeArrowheads="1"/>
          </p:cNvSpPr>
          <p:nvPr/>
        </p:nvSpPr>
        <p:spPr bwMode="auto">
          <a:xfrm>
            <a:off x="3505200" y="5562600"/>
            <a:ext cx="838200" cy="1066800"/>
          </a:xfrm>
          <a:prstGeom prst="upArrow">
            <a:avLst>
              <a:gd name="adj1" fmla="val 50000"/>
              <a:gd name="adj2" fmla="val 31818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9" name="Line 7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533400" y="3276600"/>
            <a:ext cx="15240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304800" y="182563"/>
            <a:ext cx="2438400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Safety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Property</a:t>
            </a:r>
          </a:p>
        </p:txBody>
      </p:sp>
      <p:pic>
        <p:nvPicPr>
          <p:cNvPr id="8203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4114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204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43700" y="3086100"/>
            <a:ext cx="12192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8205" name="Picture 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4859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8206" name="Text Box 14"/>
          <p:cNvSpPr txBox="1">
            <a:spLocks noChangeArrowheads="1"/>
          </p:cNvSpPr>
          <p:nvPr/>
        </p:nvSpPr>
        <p:spPr bwMode="auto">
          <a:xfrm>
            <a:off x="-1588" y="4749800"/>
            <a:ext cx="2824163" cy="947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This should not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happen</a:t>
            </a:r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4343400" y="2514600"/>
            <a:ext cx="2362200" cy="1066800"/>
          </a:xfrm>
          <a:prstGeom prst="line">
            <a:avLst/>
          </a:prstGeom>
          <a:noFill/>
          <a:ln w="28440">
            <a:solidFill>
              <a:srgbClr val="000000"/>
            </a:solidFill>
            <a:prstDash val="sysDot"/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447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5105400" y="457200"/>
            <a:ext cx="685800" cy="1143000"/>
          </a:xfrm>
          <a:prstGeom prst="downArrow">
            <a:avLst>
              <a:gd name="adj1" fmla="val 50000"/>
              <a:gd name="adj2" fmla="val 41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3" name="Line 7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9224" name="AutoShape 8"/>
          <p:cNvSpPr>
            <a:spLocks noChangeArrowheads="1"/>
          </p:cNvSpPr>
          <p:nvPr/>
        </p:nvSpPr>
        <p:spPr bwMode="auto">
          <a:xfrm>
            <a:off x="533400" y="3276600"/>
            <a:ext cx="15240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304800" y="182563"/>
            <a:ext cx="2438400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Safety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Property</a:t>
            </a:r>
          </a:p>
        </p:txBody>
      </p:sp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16002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9228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43700" y="3086100"/>
            <a:ext cx="12192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29200" y="43434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9230" name="Text Box 14"/>
          <p:cNvSpPr txBox="1">
            <a:spLocks noChangeArrowheads="1"/>
          </p:cNvSpPr>
          <p:nvPr/>
        </p:nvSpPr>
        <p:spPr bwMode="auto">
          <a:xfrm>
            <a:off x="-1588" y="4749800"/>
            <a:ext cx="2824163" cy="9477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This should not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b="1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happen</a:t>
            </a:r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 flipV="1">
            <a:off x="6096000" y="3579813"/>
            <a:ext cx="609600" cy="993775"/>
          </a:xfrm>
          <a:prstGeom prst="line">
            <a:avLst/>
          </a:prstGeom>
          <a:noFill/>
          <a:ln w="28440">
            <a:solidFill>
              <a:srgbClr val="000000"/>
            </a:solidFill>
            <a:prstDash val="sysDot"/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447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6" name="Line 6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533400" y="3276600"/>
            <a:ext cx="15240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304800" y="182563"/>
            <a:ext cx="2438400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 err="1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Liveness</a:t>
            </a:r>
            <a:endParaRPr lang="en-US" sz="4000" b="1" dirty="0">
              <a:solidFill>
                <a:srgbClr val="FF0000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Property</a:t>
            </a:r>
          </a:p>
        </p:txBody>
      </p:sp>
      <p:pic>
        <p:nvPicPr>
          <p:cNvPr id="10250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16002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43700" y="3086100"/>
            <a:ext cx="12192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0252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0400" y="4719638"/>
            <a:ext cx="1143000" cy="1301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0253" name="AutoShape 13"/>
          <p:cNvSpPr>
            <a:spLocks noChangeArrowheads="1"/>
          </p:cNvSpPr>
          <p:nvPr/>
        </p:nvSpPr>
        <p:spPr bwMode="auto">
          <a:xfrm>
            <a:off x="0" y="4724400"/>
            <a:ext cx="2667000" cy="1905000"/>
          </a:xfrm>
          <a:prstGeom prst="cloudCallout">
            <a:avLst>
              <a:gd name="adj1" fmla="val 72681"/>
              <a:gd name="adj2" fmla="val 10917"/>
            </a:avLst>
          </a:prstGeom>
          <a:solidFill>
            <a:srgbClr val="FF99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When will the stupid light become green again</a:t>
            </a:r>
          </a:p>
        </p:txBody>
      </p:sp>
      <p:pic>
        <p:nvPicPr>
          <p:cNvPr id="10254" name="Picture 1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05400" y="43434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5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447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11268" name="AutoShape 4"/>
          <p:cNvSpPr>
            <a:spLocks noChangeArrowheads="1"/>
          </p:cNvSpPr>
          <p:nvPr/>
        </p:nvSpPr>
        <p:spPr bwMode="auto">
          <a:xfrm>
            <a:off x="5105400" y="457200"/>
            <a:ext cx="685800" cy="1143000"/>
          </a:xfrm>
          <a:prstGeom prst="downArrow">
            <a:avLst>
              <a:gd name="adj1" fmla="val 50000"/>
              <a:gd name="adj2" fmla="val 41667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71" name="Line 7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11273" name="Text Box 9"/>
          <p:cNvSpPr txBox="1">
            <a:spLocks noChangeArrowheads="1"/>
          </p:cNvSpPr>
          <p:nvPr/>
        </p:nvSpPr>
        <p:spPr bwMode="auto">
          <a:xfrm>
            <a:off x="304800" y="182563"/>
            <a:ext cx="2438400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 err="1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Liveness</a:t>
            </a:r>
            <a:endParaRPr lang="en-US" sz="4000" b="1" dirty="0">
              <a:solidFill>
                <a:srgbClr val="FF0000"/>
              </a:solidFill>
              <a:latin typeface="Arial" charset="0"/>
              <a:ea typeface="DejaVu Sans" charset="0"/>
              <a:cs typeface="DejaVu Sans" charset="0"/>
            </a:endParaRP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Property</a:t>
            </a:r>
          </a:p>
        </p:txBody>
      </p:sp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9900" y="3124200"/>
            <a:ext cx="12192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4859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43434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0400" y="3506788"/>
            <a:ext cx="1143000" cy="1301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1278" name="AutoShape 14"/>
          <p:cNvSpPr>
            <a:spLocks noChangeArrowheads="1"/>
          </p:cNvSpPr>
          <p:nvPr/>
        </p:nvSpPr>
        <p:spPr bwMode="auto">
          <a:xfrm>
            <a:off x="0" y="4724400"/>
            <a:ext cx="2667000" cy="1905000"/>
          </a:xfrm>
          <a:prstGeom prst="cloudCallout">
            <a:avLst>
              <a:gd name="adj1" fmla="val 75537"/>
              <a:gd name="adj2" fmla="val -58333"/>
            </a:avLst>
          </a:prstGeom>
          <a:solidFill>
            <a:srgbClr val="FF99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Thank God!</a:t>
            </a:r>
          </a:p>
        </p:txBody>
      </p:sp>
      <p:sp>
        <p:nvSpPr>
          <p:cNvPr id="11279" name="AutoShape 15"/>
          <p:cNvSpPr>
            <a:spLocks noChangeArrowheads="1"/>
          </p:cNvSpPr>
          <p:nvPr/>
        </p:nvSpPr>
        <p:spPr bwMode="auto">
          <a:xfrm>
            <a:off x="3505200" y="5562600"/>
            <a:ext cx="838200" cy="1066800"/>
          </a:xfrm>
          <a:prstGeom prst="upArrow">
            <a:avLst>
              <a:gd name="adj1" fmla="val 50000"/>
              <a:gd name="adj2" fmla="val 31818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280" name="Text Box 16"/>
          <p:cNvSpPr txBox="1">
            <a:spLocks noChangeArrowheads="1"/>
          </p:cNvSpPr>
          <p:nvPr/>
        </p:nvSpPr>
        <p:spPr bwMode="auto">
          <a:xfrm>
            <a:off x="6454775" y="4876800"/>
            <a:ext cx="2689225" cy="1017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dirty="0">
                <a:solidFill>
                  <a:srgbClr val="990033"/>
                </a:solidFill>
                <a:latin typeface="Comic Sans MS" pitchFamily="66" charset="0"/>
                <a:ea typeface="DejaVu Sans" charset="0"/>
                <a:cs typeface="DejaVu Sans" charset="0"/>
              </a:rPr>
              <a:t>Traffic in each direction must be served 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idx="4294967295"/>
          </p:nvPr>
        </p:nvSpPr>
        <p:spPr>
          <a:xfrm>
            <a:off x="7162800" y="76200"/>
            <a:ext cx="1903413" cy="458788"/>
          </a:xfrm>
          <a:prstGeom prst="rect">
            <a:avLst/>
          </a:prstGeom>
        </p:spPr>
        <p:txBody>
          <a:bodyPr/>
          <a:lstStyle/>
          <a:p>
            <a:fld id="{9E8E4533-436D-4E76-A706-AED93D3661CC}" type="slidenum">
              <a:rPr lang="en-US"/>
              <a:pPr/>
              <a:t>18</a:t>
            </a:fld>
            <a:endParaRPr lang="en-US" dirty="0"/>
          </a:p>
        </p:txBody>
      </p:sp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2139950"/>
            <a:ext cx="7772400" cy="14351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>
                <a:solidFill>
                  <a:schemeClr val="tx2"/>
                </a:solidFill>
                <a:latin typeface="Comic Sans MS" pitchFamily="66" charset="0"/>
              </a:rPr>
              <a:t>Let’s Model all of this in </a:t>
            </a:r>
            <a:r>
              <a:rPr lang="en-US" dirty="0" err="1" smtClean="0">
                <a:solidFill>
                  <a:schemeClr val="tx2"/>
                </a:solidFill>
                <a:latin typeface="Comic Sans MS" pitchFamily="66" charset="0"/>
              </a:rPr>
              <a:t>NuSMV</a:t>
            </a:r>
            <a:endParaRPr lang="en-US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idx="4294967295"/>
          </p:nvPr>
        </p:nvSpPr>
        <p:spPr>
          <a:xfrm>
            <a:off x="7162800" y="76200"/>
            <a:ext cx="1903413" cy="458788"/>
          </a:xfrm>
          <a:prstGeom prst="rect">
            <a:avLst/>
          </a:prstGeom>
        </p:spPr>
        <p:txBody>
          <a:bodyPr/>
          <a:lstStyle/>
          <a:p>
            <a:fld id="{8A1CDED3-560F-4503-A9A4-9646097C5690}" type="slidenum">
              <a:rPr lang="en-US"/>
              <a:pPr/>
              <a:t>19</a:t>
            </a:fld>
            <a:endParaRPr lang="en-US" dirty="0"/>
          </a:p>
        </p:txBody>
      </p:sp>
      <p:sp>
        <p:nvSpPr>
          <p:cNvPr id="13313" name="Rectangle 1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7" name="Line 5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18" name="AutoShape 6"/>
          <p:cNvSpPr>
            <a:spLocks noChangeArrowheads="1"/>
          </p:cNvSpPr>
          <p:nvPr/>
        </p:nvSpPr>
        <p:spPr bwMode="auto">
          <a:xfrm>
            <a:off x="533400" y="3276600"/>
            <a:ext cx="1524000" cy="7620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8000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19" name="Text Box 7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-76200" y="182563"/>
            <a:ext cx="2536825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SMV variables</a:t>
            </a:r>
          </a:p>
        </p:txBody>
      </p:sp>
      <p:pic>
        <p:nvPicPr>
          <p:cNvPr id="13321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447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332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4114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3323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743700" y="3086100"/>
            <a:ext cx="12192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6705600" y="914400"/>
            <a:ext cx="2070096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err="1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North.Go</a:t>
            </a: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=F</a:t>
            </a:r>
            <a:endParaRPr lang="en-US" sz="2800" dirty="0">
              <a:solidFill>
                <a:srgbClr val="FF9900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3325" name="Text Box 13"/>
          <p:cNvSpPr txBox="1">
            <a:spLocks noChangeArrowheads="1"/>
          </p:cNvSpPr>
          <p:nvPr/>
        </p:nvSpPr>
        <p:spPr bwMode="auto">
          <a:xfrm>
            <a:off x="304800" y="4953000"/>
            <a:ext cx="2129407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err="1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South.Go</a:t>
            </a: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=F</a:t>
            </a:r>
            <a:endParaRPr lang="en-US" sz="2800" dirty="0">
              <a:solidFill>
                <a:srgbClr val="FF9900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6523406" y="4902200"/>
            <a:ext cx="2001103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err="1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West.Go</a:t>
            </a: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=T</a:t>
            </a:r>
            <a:endParaRPr lang="en-US" sz="2800" dirty="0">
              <a:solidFill>
                <a:srgbClr val="FF9900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3327" name="Freeform 15"/>
          <p:cNvSpPr>
            <a:spLocks/>
          </p:cNvSpPr>
          <p:nvPr/>
        </p:nvSpPr>
        <p:spPr bwMode="auto">
          <a:xfrm>
            <a:off x="2286000" y="4826000"/>
            <a:ext cx="2819400" cy="431800"/>
          </a:xfrm>
          <a:custGeom>
            <a:avLst/>
            <a:gdLst/>
            <a:ahLst/>
            <a:cxnLst>
              <a:cxn ang="0">
                <a:pos x="0" y="272"/>
              </a:cxn>
              <a:cxn ang="0">
                <a:pos x="960" y="32"/>
              </a:cxn>
              <a:cxn ang="0">
                <a:pos x="1776" y="80"/>
              </a:cxn>
            </a:cxnLst>
            <a:rect l="0" t="0" r="r" b="b"/>
            <a:pathLst>
              <a:path w="1776" h="272">
                <a:moveTo>
                  <a:pt x="0" y="272"/>
                </a:moveTo>
                <a:cubicBezTo>
                  <a:pt x="332" y="168"/>
                  <a:pt x="664" y="64"/>
                  <a:pt x="960" y="32"/>
                </a:cubicBezTo>
                <a:cubicBezTo>
                  <a:pt x="1256" y="0"/>
                  <a:pt x="1648" y="72"/>
                  <a:pt x="1776" y="80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8" name="Freeform 16"/>
          <p:cNvSpPr>
            <a:spLocks/>
          </p:cNvSpPr>
          <p:nvPr/>
        </p:nvSpPr>
        <p:spPr bwMode="auto">
          <a:xfrm>
            <a:off x="4191000" y="1447800"/>
            <a:ext cx="2743200" cy="698500"/>
          </a:xfrm>
          <a:custGeom>
            <a:avLst/>
            <a:gdLst/>
            <a:ahLst/>
            <a:cxnLst>
              <a:cxn ang="0">
                <a:pos x="1728" y="0"/>
              </a:cxn>
              <a:cxn ang="0">
                <a:pos x="864" y="384"/>
              </a:cxn>
              <a:cxn ang="0">
                <a:pos x="0" y="336"/>
              </a:cxn>
            </a:cxnLst>
            <a:rect l="0" t="0" r="r" b="b"/>
            <a:pathLst>
              <a:path w="1728" h="440">
                <a:moveTo>
                  <a:pt x="1728" y="0"/>
                </a:moveTo>
                <a:cubicBezTo>
                  <a:pt x="1440" y="164"/>
                  <a:pt x="1152" y="328"/>
                  <a:pt x="864" y="384"/>
                </a:cubicBezTo>
                <a:cubicBezTo>
                  <a:pt x="576" y="440"/>
                  <a:pt x="288" y="388"/>
                  <a:pt x="0" y="33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329" name="Line 17"/>
          <p:cNvSpPr>
            <a:spLocks noChangeShapeType="1"/>
          </p:cNvSpPr>
          <p:nvPr/>
        </p:nvSpPr>
        <p:spPr bwMode="auto">
          <a:xfrm flipH="1" flipV="1">
            <a:off x="7389813" y="4037013"/>
            <a:ext cx="79375" cy="9175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330" name="Text Box 18"/>
          <p:cNvSpPr txBox="1">
            <a:spLocks noChangeArrowheads="1"/>
          </p:cNvSpPr>
          <p:nvPr/>
        </p:nvSpPr>
        <p:spPr bwMode="auto">
          <a:xfrm>
            <a:off x="305997" y="1676400"/>
            <a:ext cx="2315355" cy="1017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Three Boolean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variables track the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 status of </a:t>
            </a:r>
            <a:r>
              <a:rPr lang="en-US" sz="2000" dirty="0" smtClean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the lights</a:t>
            </a:r>
            <a:endParaRPr lang="en-US" sz="2000" dirty="0">
              <a:solidFill>
                <a:schemeClr val="tx2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Links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NuSMV</a:t>
            </a:r>
            <a:r>
              <a:rPr lang="en-US" dirty="0" smtClean="0"/>
              <a:t> home page</a:t>
            </a:r>
          </a:p>
          <a:p>
            <a:pPr lvl="1"/>
            <a:r>
              <a:rPr lang="en-US" dirty="0" smtClean="0">
                <a:hlinkClick r:id="rId2"/>
              </a:rPr>
              <a:t>http://nusmv.fbk.eu/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tutorial</a:t>
            </a:r>
          </a:p>
          <a:p>
            <a:pPr lvl="1"/>
            <a:r>
              <a:rPr lang="en-US" dirty="0" smtClean="0">
                <a:hlinkClick r:id="rId3"/>
              </a:rPr>
              <a:t>http://nusmv.fbk.eu/NuSMV/tutorial/v25/tutorial.pdf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user manual</a:t>
            </a:r>
          </a:p>
          <a:p>
            <a:pPr lvl="1"/>
            <a:r>
              <a:rPr lang="en-US" dirty="0" smtClean="0">
                <a:hlinkClick r:id="rId4"/>
              </a:rPr>
              <a:t>http://nusmv.fbk.eu/NuSMV/userman/v25/nusmv.pdf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FAQ</a:t>
            </a:r>
          </a:p>
          <a:p>
            <a:pPr lvl="1"/>
            <a:r>
              <a:rPr lang="en-US" dirty="0" smtClean="0">
                <a:hlinkClick r:id="rId5"/>
              </a:rPr>
              <a:t>http://nusmv.fbk.eu/faq.html</a:t>
            </a:r>
            <a:endParaRPr lang="en-US" dirty="0" smtClean="0"/>
          </a:p>
          <a:p>
            <a:r>
              <a:rPr lang="en-US" dirty="0" err="1" smtClean="0"/>
              <a:t>NuSMV</a:t>
            </a:r>
            <a:r>
              <a:rPr lang="en-US" dirty="0" smtClean="0"/>
              <a:t> on Andrew</a:t>
            </a:r>
          </a:p>
          <a:p>
            <a:pPr lvl="1"/>
            <a:r>
              <a:rPr lang="en-US" dirty="0" smtClean="0"/>
              <a:t>/</a:t>
            </a:r>
            <a:r>
              <a:rPr lang="en-US" dirty="0" err="1" smtClean="0"/>
              <a:t>afs</a:t>
            </a:r>
            <a:r>
              <a:rPr lang="en-US" dirty="0" smtClean="0"/>
              <a:t>/andrew.cmu.edu/usr11/</a:t>
            </a:r>
            <a:r>
              <a:rPr lang="en-US" dirty="0" err="1" smtClean="0"/>
              <a:t>arieg</a:t>
            </a:r>
            <a:r>
              <a:rPr lang="en-US" dirty="0" smtClean="0"/>
              <a:t>/public/</a:t>
            </a:r>
            <a:r>
              <a:rPr lang="en-US" dirty="0" err="1" smtClean="0"/>
              <a:t>nusmv</a:t>
            </a:r>
            <a:r>
              <a:rPr lang="en-US" dirty="0" smtClean="0"/>
              <a:t>/2.5.3/</a:t>
            </a:r>
          </a:p>
          <a:p>
            <a:r>
              <a:rPr lang="en-US" dirty="0" err="1" smtClean="0"/>
              <a:t>NuSMV</a:t>
            </a:r>
            <a:r>
              <a:rPr lang="en-US" dirty="0" smtClean="0"/>
              <a:t> examples</a:t>
            </a:r>
          </a:p>
          <a:p>
            <a:pPr lvl="1"/>
            <a:r>
              <a:rPr lang="en-US" dirty="0" smtClean="0"/>
              <a:t>&lt;</a:t>
            </a:r>
            <a:r>
              <a:rPr lang="en-US" dirty="0" err="1" smtClean="0"/>
              <a:t>NuSMV</a:t>
            </a:r>
            <a:r>
              <a:rPr lang="en-US" dirty="0" smtClean="0"/>
              <a:t>&gt;/share/</a:t>
            </a:r>
            <a:r>
              <a:rPr lang="en-US" dirty="0" err="1" smtClean="0"/>
              <a:t>nusmv</a:t>
            </a:r>
            <a:r>
              <a:rPr lang="en-US" dirty="0" smtClean="0"/>
              <a:t>/examples</a:t>
            </a:r>
          </a:p>
          <a:p>
            <a:r>
              <a:rPr lang="en-US" dirty="0" smtClean="0"/>
              <a:t>Ken McMillan, </a:t>
            </a:r>
            <a:r>
              <a:rPr lang="en-US" i="1" dirty="0" smtClean="0">
                <a:solidFill>
                  <a:srgbClr val="009900"/>
                </a:solidFill>
              </a:rPr>
              <a:t>Symbolic Model Checking: An Approach to the State Explosion Problem</a:t>
            </a:r>
            <a:r>
              <a:rPr lang="en-US" dirty="0" smtClean="0"/>
              <a:t>, 1993</a:t>
            </a:r>
          </a:p>
          <a:p>
            <a:pPr lvl="1"/>
            <a:r>
              <a:rPr lang="en-US" dirty="0" smtClean="0"/>
              <a:t>http://www.kenmcmil.com/pubs/thesis.pdf</a:t>
            </a:r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idx="4294967295"/>
          </p:nvPr>
        </p:nvSpPr>
        <p:spPr>
          <a:xfrm>
            <a:off x="7162800" y="76200"/>
            <a:ext cx="1903413" cy="458788"/>
          </a:xfrm>
          <a:prstGeom prst="rect">
            <a:avLst/>
          </a:prstGeom>
        </p:spPr>
        <p:txBody>
          <a:bodyPr/>
          <a:lstStyle/>
          <a:p>
            <a:fld id="{60C9541A-63CA-4D3B-A24B-02805E6B464E}" type="slidenum">
              <a:rPr lang="en-US"/>
              <a:pPr/>
              <a:t>20</a:t>
            </a:fld>
            <a:endParaRPr lang="en-US" dirty="0"/>
          </a:p>
        </p:txBody>
      </p:sp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14343" name="Text Box 7"/>
          <p:cNvSpPr txBox="1">
            <a:spLocks noChangeArrowheads="1"/>
          </p:cNvSpPr>
          <p:nvPr/>
        </p:nvSpPr>
        <p:spPr bwMode="auto">
          <a:xfrm>
            <a:off x="0" y="182563"/>
            <a:ext cx="3657600" cy="703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2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SMV variables</a:t>
            </a: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  </a:t>
            </a:r>
          </a:p>
        </p:txBody>
      </p:sp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163692" y="1219200"/>
            <a:ext cx="2604730" cy="157184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Three Boolean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variables sense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the traffic in each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direction</a:t>
            </a:r>
          </a:p>
        </p:txBody>
      </p:sp>
      <p:pic>
        <p:nvPicPr>
          <p:cNvPr id="14345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5335588"/>
            <a:ext cx="1143000" cy="1301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951413" y="685800"/>
            <a:ext cx="1143000" cy="13017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208047" y="5435600"/>
            <a:ext cx="2709694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err="1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North.Sense</a:t>
            </a: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 =T</a:t>
            </a:r>
            <a:endParaRPr lang="en-US" sz="2800" dirty="0">
              <a:solidFill>
                <a:srgbClr val="FF9900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303856" y="1295400"/>
            <a:ext cx="2749770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err="1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South.Sense</a:t>
            </a: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 =T</a:t>
            </a:r>
            <a:endParaRPr lang="en-US" sz="2800" dirty="0">
              <a:solidFill>
                <a:srgbClr val="FF9900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sp>
        <p:nvSpPr>
          <p:cNvPr id="14349" name="Text Box 13"/>
          <p:cNvSpPr txBox="1">
            <a:spLocks noChangeArrowheads="1"/>
          </p:cNvSpPr>
          <p:nvPr/>
        </p:nvSpPr>
        <p:spPr bwMode="auto">
          <a:xfrm>
            <a:off x="134593" y="3429000"/>
            <a:ext cx="2640701" cy="52540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800" dirty="0" err="1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West.Sense</a:t>
            </a:r>
            <a:r>
              <a:rPr lang="en-US" sz="2800" dirty="0" smtClean="0">
                <a:solidFill>
                  <a:srgbClr val="FF9900"/>
                </a:solidFill>
                <a:latin typeface="Arial" charset="0"/>
                <a:ea typeface="DejaVu Sans" charset="0"/>
                <a:cs typeface="DejaVu Sans" charset="0"/>
              </a:rPr>
              <a:t> =F</a:t>
            </a:r>
            <a:endParaRPr lang="en-US" sz="2800" dirty="0">
              <a:solidFill>
                <a:srgbClr val="FF9900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dirty="0" smtClean="0"/>
              <a:t>Properties 						1/2</a:t>
            </a:r>
            <a:endParaRPr lang="en-US" sz="4000" dirty="0"/>
          </a:p>
        </p:txBody>
      </p:sp>
      <p:sp>
        <p:nvSpPr>
          <p:cNvPr id="15362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tx2"/>
                </a:solidFill>
              </a:rPr>
              <a:t>Mutual </a:t>
            </a:r>
            <a:r>
              <a:rPr lang="en-US" dirty="0" smtClean="0">
                <a:solidFill>
                  <a:schemeClr val="tx2"/>
                </a:solidFill>
              </a:rPr>
              <a:t>exclusion</a:t>
            </a:r>
          </a:p>
          <a:p>
            <a:pPr marL="700088" lvl="1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No green light in conflicting directions</a:t>
            </a:r>
          </a:p>
          <a:p>
            <a:pPr marL="700088" lvl="1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AG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!(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West.Go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&amp; (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North.Go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|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South.Go</a:t>
            </a:r>
            <a:r>
              <a:rPr lang="en-US" b="1" dirty="0">
                <a:solidFill>
                  <a:schemeClr val="accent6">
                    <a:lumMod val="50000"/>
                  </a:schemeClr>
                </a:solidFill>
              </a:rPr>
              <a:t>))</a:t>
            </a:r>
          </a:p>
          <a:p>
            <a:pPr marL="741363" lvl="1" indent="-284163">
              <a:buClr>
                <a:srgbClr val="008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b="1" dirty="0">
              <a:solidFill>
                <a:schemeClr val="tx2"/>
              </a:solidFill>
            </a:endParaRPr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err="1">
                <a:solidFill>
                  <a:schemeClr val="tx2"/>
                </a:solidFill>
              </a:rPr>
              <a:t>Liveness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(e.g., in North direction)</a:t>
            </a:r>
          </a:p>
          <a:p>
            <a:pPr marL="700088" lvl="1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All cars waiting for a green light eventually get it</a:t>
            </a:r>
            <a:endParaRPr lang="en-US" dirty="0">
              <a:solidFill>
                <a:schemeClr val="tx2"/>
              </a:solidFill>
            </a:endParaRPr>
          </a:p>
          <a:p>
            <a:pPr marL="700088" lvl="1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AG (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North.Sense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&amp; !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North.Go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 -&gt; AF </a:t>
            </a:r>
            <a:r>
              <a:rPr lang="en-US" b="1" dirty="0" err="1" smtClean="0">
                <a:solidFill>
                  <a:schemeClr val="accent6">
                    <a:lumMod val="50000"/>
                  </a:schemeClr>
                </a:solidFill>
              </a:rPr>
              <a:t>North.Go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)</a:t>
            </a:r>
            <a:endParaRPr lang="en-US" b="1" dirty="0">
              <a:solidFill>
                <a:schemeClr val="accent6">
                  <a:lumMod val="50000"/>
                </a:schemeClr>
              </a:solidFill>
            </a:endParaRPr>
          </a:p>
          <a:p>
            <a:pPr marL="741363" lvl="1" indent="-284163">
              <a:buClr>
                <a:srgbClr val="008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b="1" dirty="0">
              <a:solidFill>
                <a:schemeClr val="tx2"/>
              </a:solidFill>
            </a:endParaRPr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tx2"/>
                </a:solidFill>
              </a:rPr>
              <a:t>Similarly for South and West directions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4294967295"/>
          </p:nvPr>
        </p:nvSpPr>
        <p:spPr>
          <a:xfrm>
            <a:off x="7240588" y="76200"/>
            <a:ext cx="1903412" cy="458788"/>
          </a:xfrm>
          <a:prstGeom prst="rect">
            <a:avLst/>
          </a:prstGeom>
        </p:spPr>
        <p:txBody>
          <a:bodyPr/>
          <a:lstStyle/>
          <a:p>
            <a:fld id="{F91D8C27-8B1B-42B4-8F23-5DE869391653}" type="slidenum">
              <a:rPr lang="en-US"/>
              <a:pPr/>
              <a:t>21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dirty="0" smtClean="0"/>
              <a:t>Properties 						2/2</a:t>
            </a:r>
            <a:endParaRPr lang="en-US" sz="4000" dirty="0"/>
          </a:p>
        </p:txBody>
      </p:sp>
      <p:sp>
        <p:nvSpPr>
          <p:cNvPr id="16386" name="Rectangle 2"/>
          <p:cNvSpPr>
            <a:spLocks noGrp="1" noChangeArrowheads="1"/>
          </p:cNvSpPr>
          <p:nvPr>
            <p:ph idx="1"/>
          </p:nvPr>
        </p:nvSpPr>
        <p:spPr>
          <a:ln/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No strict sequencing</a:t>
            </a: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We don’t want the traffic lights to give turns to each other (if there is no need for it)</a:t>
            </a: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For example, if there is no traffic on west lane, we do not want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</a:rPr>
              <a:t>West.Go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becoming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TRUE periodically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/>
          </a:p>
          <a:p>
            <a:pPr marL="341313" indent="-341313"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We can specify such properties </a:t>
            </a:r>
            <a:r>
              <a:rPr lang="en-US" sz="2800" dirty="0" smtClean="0"/>
              <a:t>partially</a:t>
            </a:r>
            <a:endParaRPr lang="en-US" sz="2800" dirty="0"/>
          </a:p>
          <a:p>
            <a:pPr marL="741363" lvl="1" indent="-284163">
              <a:spcBef>
                <a:spcPts val="5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AG (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</a:rPr>
              <a:t>West.Go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-&gt;                                                                                     A[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</a:rPr>
              <a:t>West.Go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U !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</a:rPr>
              <a:t>West.Go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&amp; A[!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</a:rPr>
              <a:t>West.Go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U 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</a:rPr>
              <a:t>South.Go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| 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</a:rPr>
              <a:t>North.Go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]])</a:t>
            </a:r>
            <a:endParaRPr lang="pl-PL" sz="20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See code for other such properties</a:t>
            </a: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We want these properties to FAIL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4294967295"/>
          </p:nvPr>
        </p:nvSpPr>
        <p:spPr>
          <a:xfrm>
            <a:off x="7240588" y="76200"/>
            <a:ext cx="1903412" cy="458788"/>
          </a:xfrm>
          <a:prstGeom prst="rect">
            <a:avLst/>
          </a:prstGeom>
        </p:spPr>
        <p:txBody>
          <a:bodyPr/>
          <a:lstStyle/>
          <a:p>
            <a:fld id="{C0C226E7-AEE1-45C7-8174-1D9E9EFFAD57}" type="slidenum">
              <a:rPr lang="en-US"/>
              <a:pPr/>
              <a:t>22</a:t>
            </a:fld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lide Number Placeholder 5"/>
          <p:cNvSpPr>
            <a:spLocks noGrp="1"/>
          </p:cNvSpPr>
          <p:nvPr>
            <p:ph type="sldNum" idx="4294967295"/>
          </p:nvPr>
        </p:nvSpPr>
        <p:spPr>
          <a:xfrm>
            <a:off x="7162800" y="76200"/>
            <a:ext cx="1903413" cy="458788"/>
          </a:xfrm>
          <a:prstGeom prst="rect">
            <a:avLst/>
          </a:prstGeom>
        </p:spPr>
        <p:txBody>
          <a:bodyPr/>
          <a:lstStyle/>
          <a:p>
            <a:fld id="{175DCCDD-E564-4EEE-B7D2-98A0145EBA5B}" type="slidenum">
              <a:rPr lang="en-US"/>
              <a:pPr/>
              <a:t>23</a:t>
            </a:fld>
            <a:endParaRPr lang="en-US" dirty="0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447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1" name="Text Box 3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14" name="Line 6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304800" y="182563"/>
            <a:ext cx="2438400" cy="13128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1" dirty="0">
                <a:solidFill>
                  <a:srgbClr val="FF0000"/>
                </a:solidFill>
                <a:latin typeface="Arial" charset="0"/>
                <a:ea typeface="DejaVu Sans" charset="0"/>
                <a:cs typeface="DejaVu Sans" charset="0"/>
              </a:rPr>
              <a:t>SMV modules</a:t>
            </a:r>
          </a:p>
        </p:txBody>
      </p:sp>
      <p:pic>
        <p:nvPicPr>
          <p:cNvPr id="17417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9900" y="3124200"/>
            <a:ext cx="12192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4859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7419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43434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7420" name="Text Box 12"/>
          <p:cNvSpPr txBox="1">
            <a:spLocks noChangeArrowheads="1"/>
          </p:cNvSpPr>
          <p:nvPr/>
        </p:nvSpPr>
        <p:spPr bwMode="auto">
          <a:xfrm>
            <a:off x="353497" y="1868488"/>
            <a:ext cx="1848881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dirty="0">
                <a:latin typeface="Arial" charset="0"/>
                <a:ea typeface="DejaVu Sans" charset="0"/>
                <a:cs typeface="DejaVu Sans" charset="0"/>
              </a:rPr>
              <a:t>North module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dirty="0">
                <a:latin typeface="Arial" charset="0"/>
                <a:ea typeface="DejaVu Sans" charset="0"/>
                <a:cs typeface="DejaVu Sans" charset="0"/>
              </a:rPr>
              <a:t>will control </a:t>
            </a:r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 flipV="1">
            <a:off x="2133600" y="2360613"/>
            <a:ext cx="990600" cy="793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898594" y="5105400"/>
            <a:ext cx="1892161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dirty="0">
                <a:latin typeface="Arial" charset="0"/>
                <a:ea typeface="DejaVu Sans" charset="0"/>
                <a:cs typeface="DejaVu Sans" charset="0"/>
              </a:rPr>
              <a:t>South module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dirty="0">
                <a:latin typeface="Arial" charset="0"/>
                <a:ea typeface="DejaVu Sans" charset="0"/>
                <a:cs typeface="DejaVu Sans" charset="0"/>
              </a:rPr>
              <a:t>will control </a:t>
            </a:r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 flipV="1">
            <a:off x="2743200" y="5256213"/>
            <a:ext cx="2286000" cy="231775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6693454" y="1066800"/>
            <a:ext cx="1772129" cy="7100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dirty="0">
                <a:latin typeface="Arial" charset="0"/>
                <a:ea typeface="DejaVu Sans" charset="0"/>
                <a:cs typeface="DejaVu Sans" charset="0"/>
              </a:rPr>
              <a:t>West module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dirty="0">
                <a:latin typeface="Arial" charset="0"/>
                <a:ea typeface="DejaVu Sans" charset="0"/>
                <a:cs typeface="DejaVu Sans" charset="0"/>
              </a:rPr>
              <a:t>will control </a:t>
            </a:r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7543800" y="1905000"/>
            <a:ext cx="76200" cy="1143000"/>
          </a:xfrm>
          <a:prstGeom prst="line">
            <a:avLst/>
          </a:prstGeom>
          <a:noFill/>
          <a:ln w="2844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6427788" y="4800600"/>
            <a:ext cx="2566706" cy="10178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Arial" charset="0"/>
                <a:ea typeface="DejaVu Sans" charset="0"/>
                <a:cs typeface="DejaVu Sans" charset="0"/>
              </a:rPr>
              <a:t>Main </a:t>
            </a:r>
            <a:r>
              <a:rPr lang="en-US" sz="2000" b="1" dirty="0" smtClean="0">
                <a:solidFill>
                  <a:schemeClr val="accent6">
                    <a:lumMod val="50000"/>
                  </a:schemeClr>
                </a:solidFill>
                <a:latin typeface="Arial" charset="0"/>
                <a:ea typeface="DejaVu Sans" charset="0"/>
                <a:cs typeface="DejaVu Sans" charset="0"/>
              </a:rPr>
              <a:t>module</a:t>
            </a:r>
            <a:endParaRPr lang="en-US" sz="2000" dirty="0">
              <a:solidFill>
                <a:schemeClr val="accent6">
                  <a:lumMod val="50000"/>
                </a:schemeClr>
              </a:solidFill>
              <a:latin typeface="Arial" charset="0"/>
              <a:ea typeface="DejaVu Sans" charset="0"/>
              <a:cs typeface="DejaVu Sans" charset="0"/>
            </a:endParaRPr>
          </a:p>
          <a:p>
            <a:pPr marL="91440" indent="182880"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latin typeface="Arial" charset="0"/>
                <a:ea typeface="DejaVu Sans" charset="0"/>
                <a:cs typeface="DejaVu Sans" charset="0"/>
              </a:rPr>
              <a:t>Initialize variables</a:t>
            </a:r>
          </a:p>
          <a:p>
            <a:pPr marL="91440" indent="182880">
              <a:buFont typeface="Arial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 dirty="0" smtClean="0">
                <a:latin typeface="Arial" charset="0"/>
                <a:ea typeface="DejaVu Sans" charset="0"/>
                <a:cs typeface="DejaVu Sans" charset="0"/>
              </a:rPr>
              <a:t>Start s all modules</a:t>
            </a:r>
            <a:endParaRPr lang="en-US" sz="2000" dirty="0">
              <a:latin typeface="Arial" charset="0"/>
              <a:ea typeface="DejaVu Sans" charset="0"/>
              <a:cs typeface="DejaVu San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447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2895600" y="0"/>
            <a:ext cx="3429000" cy="6858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3506788" y="304800"/>
            <a:ext cx="546100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N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5259388" y="5867400"/>
            <a:ext cx="5191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S</a:t>
            </a: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3048000"/>
            <a:ext cx="9144000" cy="1143000"/>
          </a:xfrm>
          <a:prstGeom prst="rect">
            <a:avLst/>
          </a:prstGeom>
          <a:solidFill>
            <a:srgbClr val="CCFFCC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Line 6"/>
          <p:cNvSpPr>
            <a:spLocks noChangeShapeType="1"/>
          </p:cNvSpPr>
          <p:nvPr/>
        </p:nvSpPr>
        <p:spPr bwMode="auto">
          <a:xfrm>
            <a:off x="4572000" y="0"/>
            <a:ext cx="76200" cy="6858000"/>
          </a:xfrm>
          <a:prstGeom prst="line">
            <a:avLst/>
          </a:prstGeom>
          <a:noFill/>
          <a:ln w="936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39" name="Text Box 7"/>
          <p:cNvSpPr txBox="1">
            <a:spLocks noChangeArrowheads="1"/>
          </p:cNvSpPr>
          <p:nvPr/>
        </p:nvSpPr>
        <p:spPr bwMode="auto">
          <a:xfrm>
            <a:off x="8247063" y="3276600"/>
            <a:ext cx="658812" cy="7032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>
                <a:solidFill>
                  <a:srgbClr val="000000"/>
                </a:solidFill>
                <a:latin typeface="Arial" charset="0"/>
                <a:ea typeface="DejaVu Sans" charset="0"/>
                <a:cs typeface="DejaVu Sans" charset="0"/>
              </a:rPr>
              <a:t>W</a:t>
            </a:r>
          </a:p>
        </p:txBody>
      </p:sp>
      <p:sp>
        <p:nvSpPr>
          <p:cNvPr id="18440" name="Text Box 8"/>
          <p:cNvSpPr txBox="1">
            <a:spLocks noChangeArrowheads="1"/>
          </p:cNvSpPr>
          <p:nvPr/>
        </p:nvSpPr>
        <p:spPr bwMode="auto">
          <a:xfrm>
            <a:off x="0" y="533400"/>
            <a:ext cx="2895600" cy="19411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What if north light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is always green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and there is always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traffic in north </a:t>
            </a:r>
          </a:p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400" dirty="0" smtClean="0">
                <a:solidFill>
                  <a:schemeClr val="tx2"/>
                </a:solidFill>
                <a:latin typeface="Arial" charset="0"/>
                <a:ea typeface="DejaVu Sans" charset="0"/>
                <a:cs typeface="DejaVu Sans" charset="0"/>
              </a:rPr>
              <a:t>direction???</a:t>
            </a:r>
            <a:endParaRPr lang="en-US" sz="2400" dirty="0">
              <a:solidFill>
                <a:schemeClr val="tx2"/>
              </a:solidFill>
              <a:latin typeface="Arial" charset="0"/>
              <a:ea typeface="DejaVu Sans" charset="0"/>
              <a:cs typeface="DejaVu Sans" charset="0"/>
            </a:endParaRPr>
          </a:p>
        </p:txBody>
      </p:sp>
      <p:pic>
        <p:nvPicPr>
          <p:cNvPr id="18441" name="Picture 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19900" y="3124200"/>
            <a:ext cx="1219200" cy="990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8442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10668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8443" name="Picture 1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4343400"/>
            <a:ext cx="990600" cy="1219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8444" name="Picture 1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151188" y="5791200"/>
            <a:ext cx="936625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8445" name="Picture 1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0400" y="4572000"/>
            <a:ext cx="936625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8446" name="Picture 1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76600" y="3505200"/>
            <a:ext cx="936625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pic>
        <p:nvPicPr>
          <p:cNvPr id="18447" name="Picture 1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352800" y="2362200"/>
            <a:ext cx="936625" cy="1066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Fairness Constraints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876800"/>
          </a:xfrm>
          <a:ln/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/>
              <a:t>What if </a:t>
            </a:r>
            <a:r>
              <a:rPr lang="en-US" sz="2400" dirty="0" smtClean="0"/>
              <a:t>a </a:t>
            </a:r>
            <a:r>
              <a:rPr lang="en-US" sz="2400" dirty="0"/>
              <a:t>light is always green and there is always traffic in </a:t>
            </a:r>
            <a:r>
              <a:rPr lang="en-US" sz="2400" dirty="0" smtClean="0"/>
              <a:t>its </a:t>
            </a:r>
            <a:r>
              <a:rPr lang="en-US" sz="2400" dirty="0"/>
              <a:t>direction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/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/>
              <a:t>We will avoid such scenarios by means of fairness </a:t>
            </a:r>
            <a:r>
              <a:rPr lang="en-US" sz="2400" dirty="0" smtClean="0"/>
              <a:t>constraints</a:t>
            </a:r>
          </a:p>
          <a:p>
            <a:pPr marL="700088" lvl="1" indent="-341313">
              <a:lnSpc>
                <a:spcPct val="80000"/>
              </a:lnSpc>
              <a:spcBef>
                <a:spcPts val="6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FAIRNESS !(Sense &amp; Go)</a:t>
            </a:r>
          </a:p>
          <a:p>
            <a:pPr marL="700088" lvl="1" indent="-341313">
              <a:lnSpc>
                <a:spcPct val="80000"/>
              </a:lnSpc>
              <a:spcBef>
                <a:spcPts val="6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FAIRNESS running</a:t>
            </a:r>
            <a:endParaRPr lang="en-US" sz="2200" dirty="0">
              <a:solidFill>
                <a:schemeClr val="accent6">
                  <a:lumMod val="50000"/>
                </a:schemeClr>
              </a:solidFill>
            </a:endParaRP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/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i="1" dirty="0" smtClean="0"/>
              <a:t>In any</a:t>
            </a:r>
            <a:r>
              <a:rPr lang="en-US" sz="2400" i="1" dirty="0" smtClean="0"/>
              <a:t> </a:t>
            </a:r>
            <a:r>
              <a:rPr lang="en-US" sz="2400" i="1" dirty="0"/>
              <a:t>infinite execution, there are infinite number of states where either </a:t>
            </a:r>
            <a:r>
              <a:rPr lang="en-US" sz="2400" i="1" dirty="0" smtClean="0"/>
              <a:t>the </a:t>
            </a:r>
            <a:r>
              <a:rPr lang="en-US" sz="2400" i="1" dirty="0"/>
              <a:t>light is </a:t>
            </a:r>
            <a:r>
              <a:rPr lang="en-US" sz="2400" i="1" dirty="0" smtClean="0"/>
              <a:t>red </a:t>
            </a:r>
            <a:r>
              <a:rPr lang="en-US" sz="2400" i="1" dirty="0"/>
              <a:t>or there is no traffic in </a:t>
            </a:r>
            <a:r>
              <a:rPr lang="en-US" sz="2400" i="1" dirty="0" smtClean="0"/>
              <a:t>its </a:t>
            </a:r>
            <a:r>
              <a:rPr lang="en-US" sz="2400" i="1" dirty="0"/>
              <a:t>direction</a:t>
            </a:r>
          </a:p>
          <a:p>
            <a:pPr marL="341313" indent="-341313">
              <a:lnSpc>
                <a:spcPct val="80000"/>
              </a:lnSpc>
              <a:spcBef>
                <a:spcPts val="600"/>
              </a:spcBef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i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1820863"/>
            <a:ext cx="7772400" cy="3141662"/>
          </a:xfrm>
          <a:ln/>
        </p:spPr>
        <p:txBody>
          <a:bodyPr/>
          <a:lstStyle/>
          <a:p>
            <a:pPr algn="ctr"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>Implementations…</a:t>
            </a:r>
            <a:endParaRPr lang="en-US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Some more variables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153400" cy="4343400"/>
          </a:xfrm>
          <a:ln/>
        </p:spPr>
        <p:txBody>
          <a:bodyPr/>
          <a:lstStyle/>
          <a:p>
            <a:pPr marL="341313" indent="-341313"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To ensure mutual exclusion </a:t>
            </a: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We will have two Boolean variables</a:t>
            </a: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NS_lock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: denotes locking of north/south lane</a:t>
            </a: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b="1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EW_lock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: denotes locking of west lane</a:t>
            </a: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400" dirty="0"/>
          </a:p>
          <a:p>
            <a:pPr marL="341313" indent="-341313"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To remember that there is traffic on a lane</a:t>
            </a: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Boolean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variable: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North.Req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Consolas" pitchFamily="49" charset="0"/>
            </a:endParaRPr>
          </a:p>
          <a:p>
            <a:pPr marL="1143000" lvl="2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If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North.Sense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becomes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TRUE,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then </a:t>
            </a:r>
            <a:r>
              <a:rPr lang="en-US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North.Req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</a:rPr>
              <a:t>is set to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TRUE</a:t>
            </a:r>
            <a:endParaRPr lang="en-US" dirty="0">
              <a:solidFill>
                <a:schemeClr val="accent6">
                  <a:lumMod val="50000"/>
                </a:schemeClr>
              </a:solidFill>
            </a:endParaRPr>
          </a:p>
          <a:p>
            <a:pPr marL="741363" lvl="1" indent="-284163"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Similarly, for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South.Req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and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West.Req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Consolas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traffic1.smv: main module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762000" y="1219200"/>
            <a:ext cx="7661072" cy="532453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MODULE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main</a:t>
            </a:r>
          </a:p>
          <a:p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i="1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lock for North-South direction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NS_lock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i="1" dirty="0" smtClean="0">
                <a:solidFill>
                  <a:srgbClr val="C00000"/>
                </a:solidFill>
                <a:latin typeface="Consolas" pitchFamily="49" charset="0"/>
                <a:cs typeface="Consolas" pitchFamily="49" charset="0"/>
              </a:rPr>
              <a:t>-- lock for East-West direction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North : 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process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North 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NS_lock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South.Go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South : 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process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South 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NS_lock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North.Go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West  : </a:t>
            </a:r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process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West 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NS_lock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sz="2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sz="2000" b="1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init 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NS_lock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 := FALSE;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init (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) := FALSE;</a:t>
            </a:r>
          </a:p>
          <a:p>
            <a:pPr algn="ctr"/>
            <a:r>
              <a:rPr lang="en-US" sz="2000" dirty="0" smtClean="0">
                <a:latin typeface="Consolas" pitchFamily="49" charset="0"/>
                <a:cs typeface="Consolas" pitchFamily="49" charset="0"/>
              </a:rPr>
              <a:t>…</a:t>
            </a: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traffic1.smv: North module		1/2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066800"/>
            <a:ext cx="6136616" cy="50783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MODULE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North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NS_lock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FriendGo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Go      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Sense   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State    : {idle, entering, critical, exiting};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init (State) := idle;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(State) := 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idle &amp;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entering;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entering &amp; !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critical;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critical &amp; !Sense : exiting;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exiting : idle;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 : State;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4800" y="609600"/>
            <a:ext cx="2717411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MODULE main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send : {s0,s1,s2};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{r0,r1,r2};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):=FALSE;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init(send):= s0;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):= r0;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149963" y="609600"/>
            <a:ext cx="2970685" cy="424731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next (send)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send=s0:{s0,s1};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send=s1:s2;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send=s2&amp;ack:s0;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TRUE:send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=r0&amp;req:r1;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=r1:r2;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=r2:r0;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248400" y="609600"/>
            <a:ext cx="2743200" cy="313932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recv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=r2:TRUE;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send=s1:FALSE;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981200" y="5257800"/>
            <a:ext cx="4092787" cy="46166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400" dirty="0" smtClean="0">
                <a:latin typeface="Consolas" pitchFamily="49" charset="0"/>
                <a:cs typeface="Consolas" pitchFamily="49" charset="0"/>
              </a:rPr>
              <a:t>SPEC AG (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 -&gt; AF </a:t>
            </a:r>
            <a:r>
              <a:rPr lang="en-US" sz="2400" dirty="0" err="1" smtClean="0">
                <a:latin typeface="Consolas" pitchFamily="49" charset="0"/>
                <a:cs typeface="Consolas" pitchFamily="49" charset="0"/>
              </a:rPr>
              <a:t>ack</a:t>
            </a:r>
            <a:r>
              <a:rPr lang="en-US" sz="2400" dirty="0" smtClean="0">
                <a:latin typeface="Consolas" pitchFamily="49" charset="0"/>
                <a:cs typeface="Consolas" pitchFamily="49" charset="0"/>
              </a:rPr>
              <a:t>)</a:t>
            </a:r>
            <a:endParaRPr lang="en-US" sz="2400" dirty="0">
              <a:latin typeface="Consolas" pitchFamily="49" charset="0"/>
              <a:cs typeface="Consolas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traffic1.smv: North module		2/2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143000"/>
            <a:ext cx="5630067" cy="424731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NS_lock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entering &amp; !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: TRUE;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exiting  &amp; !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FriendGo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NS_lock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init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exiting : 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Sense: TRUE;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24400" y="4267200"/>
            <a:ext cx="4110421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 (Go) := 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next (Go) :=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critical : TRUE;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exiting  : 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 : Go;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  <a:endParaRPr lang="en-US" dirty="0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idx="4294967295"/>
          </p:nvPr>
        </p:nvSpPr>
        <p:spPr>
          <a:xfrm>
            <a:off x="7162800" y="76200"/>
            <a:ext cx="1903413" cy="458788"/>
          </a:xfrm>
          <a:prstGeom prst="rect">
            <a:avLst/>
          </a:prstGeom>
        </p:spPr>
        <p:txBody>
          <a:bodyPr/>
          <a:lstStyle/>
          <a:p>
            <a:fld id="{11D4EE20-3B36-4BDC-A408-2931C3ED5F52}" type="slidenum">
              <a:rPr lang="en-US"/>
              <a:pPr/>
              <a:t>31</a:t>
            </a:fld>
            <a:endParaRPr lang="en-US" dirty="0"/>
          </a:p>
        </p:txBody>
      </p:sp>
      <p:sp>
        <p:nvSpPr>
          <p:cNvPr id="2457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59436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>South </a:t>
            </a:r>
            <a:r>
              <a:rPr lang="en-US" sz="4000" dirty="0">
                <a:solidFill>
                  <a:schemeClr val="tx1"/>
                </a:solidFill>
                <a:latin typeface="Comic Sans MS" pitchFamily="66" charset="0"/>
              </a:rPr>
              <a:t>is </a:t>
            </a: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>symmetric</a:t>
            </a:r>
            <a:r>
              <a:rPr lang="en-US" sz="40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US" sz="4000" dirty="0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40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US" sz="4000" dirty="0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4000" dirty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US" sz="4000" dirty="0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>West is a bit simpler (no East)</a:t>
            </a:r>
            <a:b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  <a:t/>
            </a:r>
            <a:br>
              <a:rPr lang="en-US" sz="40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  <a:ea typeface="DejaVu Sans" charset="0"/>
                <a:cs typeface="DejaVu Sans" charset="0"/>
              </a:rPr>
              <a:t>Let’s run </a:t>
            </a:r>
            <a:r>
              <a:rPr lang="en-US" sz="4000" dirty="0" err="1" smtClean="0">
                <a:solidFill>
                  <a:schemeClr val="tx1"/>
                </a:solidFill>
                <a:latin typeface="Comic Sans MS" pitchFamily="66" charset="0"/>
                <a:ea typeface="DejaVu Sans" charset="0"/>
                <a:cs typeface="DejaVu Sans" charset="0"/>
              </a:rPr>
              <a:t>NuSMV</a:t>
            </a:r>
            <a:r>
              <a:rPr lang="en-US" sz="4000" dirty="0" smtClean="0">
                <a:solidFill>
                  <a:schemeClr val="tx1"/>
                </a:solidFill>
                <a:latin typeface="Comic Sans MS" pitchFamily="66" charset="0"/>
                <a:ea typeface="DejaVu Sans" charset="0"/>
                <a:cs typeface="DejaVu Sans" charset="0"/>
              </a:rPr>
              <a:t>!!!</a:t>
            </a:r>
            <a:endParaRPr lang="en-US" sz="40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Mutual Exclusion CEX</a:t>
            </a:r>
            <a:endParaRPr lang="en-US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685800" y="1371600"/>
            <a:ext cx="8153400" cy="5105400"/>
          </a:xfrm>
          <a:prstGeom prst="rect">
            <a:avLst/>
          </a:prstGeom>
          <a:ln/>
        </p:spPr>
        <p:txBody>
          <a:bodyPr/>
          <a:lstStyle/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 All variables FALSE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North.Sense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T 					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(North Run)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North.Sense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=F,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North.Req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T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North.State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entering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5.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NS_lock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=T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North.Sense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T,North.State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=critical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South.Sense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=T 					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(South Run)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South.Sense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=F,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South.Req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=T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South.State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entering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9.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South.State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critical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10.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South.Go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T,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South.State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exiting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West.Sense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=T  					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(West Run)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12.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West.Sense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=F,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West.Req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=T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13.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West.State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=entering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14.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NS_lock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=F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South.Go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F,South.Req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=F,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South.State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=idle   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(South Run)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15.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EW_lock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=T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West.State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critical,West.Sense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=T		 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(West Run)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16.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North.Go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=T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North.Sense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=F				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(North Run)</a:t>
            </a:r>
          </a:p>
          <a:p>
            <a:pPr marL="385763" marR="0" lvl="0" indent="-341313" algn="l" defTabSz="914400" rtl="0" eaLnBrk="0" fontAlgn="base" latinLnBrk="0" hangingPunct="0">
              <a:lnSpc>
                <a:spcPct val="80000"/>
              </a:lnSpc>
              <a:spcBef>
                <a:spcPts val="450"/>
              </a:spcBef>
              <a:spcAft>
                <a:spcPct val="0"/>
              </a:spcAft>
              <a:buClrTx/>
              <a:buSzTx/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17. </a:t>
            </a:r>
            <a:r>
              <a:rPr kumimoji="0" lang="en-US" sz="18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West.Go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=T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West.Sense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=F				</a:t>
            </a:r>
            <a:r>
              <a:rPr kumimoji="0" lang="en-US" sz="18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(West Run)</a:t>
            </a: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traffic1.smv: North module		1/2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066800"/>
            <a:ext cx="6136616" cy="50783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MODULE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North (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NS_lock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,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FriendGo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</a:t>
            </a: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VAR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Go      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Sense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     :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boolean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State    : {idle, entering, critical, exiting};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init (State) := idle;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(State) := 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idle &amp;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entering;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entering &amp; !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critical;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critical &amp; !Sense : exiting;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exiting : idle;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 : State;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876800" y="1828800"/>
            <a:ext cx="4110421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init (Go) := 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next (Go) :=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critical : TRUE;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exiting  : 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 : Go;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1066800" y="4648200"/>
            <a:ext cx="5181600" cy="381000"/>
          </a:xfrm>
          <a:prstGeom prst="rect">
            <a:avLst/>
          </a:prstGeom>
          <a:solidFill>
            <a:schemeClr val="accent1">
              <a:alpha val="16000"/>
            </a:schemeClr>
          </a:solidFill>
          <a:ln>
            <a:headEnd type="none" w="med" len="med"/>
            <a:tailEnd type="none" w="med" len="med"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5763" marR="0" indent="-385763" algn="l" defTabSz="914400" rtl="0" eaLnBrk="1" fontAlgn="base" latinLnBrk="0" hangingPunct="1">
              <a:lnSpc>
                <a:spcPct val="93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-44" charset="2"/>
              <a:buNone/>
              <a:tabLst/>
            </a:pPr>
            <a:endParaRPr kumimoji="0" lang="en-US" sz="2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5105400" y="2667000"/>
            <a:ext cx="3810000" cy="304800"/>
          </a:xfrm>
          <a:prstGeom prst="rect">
            <a:avLst/>
          </a:prstGeom>
          <a:solidFill>
            <a:schemeClr val="accent2">
              <a:lumMod val="60000"/>
              <a:lumOff val="40000"/>
              <a:alpha val="24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5763" marR="0" indent="-385763" algn="l" defTabSz="914400" rtl="0" eaLnBrk="1" fontAlgn="base" latinLnBrk="0" hangingPunct="1">
              <a:lnSpc>
                <a:spcPct val="93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-44" charset="2"/>
              <a:buNone/>
              <a:tabLst/>
            </a:pPr>
            <a:endParaRPr kumimoji="0" lang="en-US" sz="2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traffic2.smv: fix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8600" y="990600"/>
            <a:ext cx="6136616" cy="3970318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DEFINE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EnterCritical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:= State = entering &amp; !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ASSIGN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init (State) := idle;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(State) := 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idle &amp;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entering;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EnterCritical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critical;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critical &amp; !Sense : exiting;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exiting : idle;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 : State;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19600" y="4419600"/>
            <a:ext cx="4110421" cy="20313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init (Go) := 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next (Go) :=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</a:t>
            </a:r>
            <a:r>
              <a:rPr lang="en-US" b="1" dirty="0" err="1" smtClean="0">
                <a:latin typeface="Consolas" pitchFamily="49" charset="0"/>
                <a:cs typeface="Consolas" pitchFamily="49" charset="0"/>
              </a:rPr>
              <a:t>EnterCritical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TRUE;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exiting  : FALSE;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 : Go;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Model checking traffic2.smv</a:t>
            </a:r>
          </a:p>
        </p:txBody>
      </p:sp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229600" cy="4343400"/>
          </a:xfrm>
          <a:ln/>
        </p:spPr>
        <p:txBody>
          <a:bodyPr/>
          <a:lstStyle/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Mutual exclusion property is satisfied</a:t>
            </a:r>
          </a:p>
          <a:p>
            <a:pPr marL="341313" indent="-341313"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/>
              <a:t>Liveness</a:t>
            </a:r>
            <a:r>
              <a:rPr lang="en-US" sz="2800" dirty="0"/>
              <a:t> property for North direction </a:t>
            </a:r>
            <a:r>
              <a:rPr lang="en-US" sz="2800" dirty="0" smtClean="0"/>
              <a:t>fails</a:t>
            </a:r>
          </a:p>
          <a:p>
            <a:pPr marL="700088" lvl="1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</a:rPr>
              <a:t>AG ( (Sense &amp; !Go) -&gt; AF Go) IN North</a:t>
            </a:r>
            <a:endParaRPr lang="en-US" sz="2400" dirty="0">
              <a:solidFill>
                <a:schemeClr val="accent6">
                  <a:lumMod val="50000"/>
                </a:schemeClr>
              </a:solidFill>
              <a:latin typeface="Consolas" pitchFamily="49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CEX for </a:t>
            </a:r>
            <a:r>
              <a:rPr lang="en-US" dirty="0" err="1" smtClean="0"/>
              <a:t>Liveness</a:t>
            </a:r>
            <a:r>
              <a:rPr lang="en-US" dirty="0" smtClean="0"/>
              <a:t> is a Fair Cycle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90600" y="1771471"/>
            <a:ext cx="3097323" cy="120032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1.6</a:t>
            </a:r>
          </a:p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North.State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entering</a:t>
            </a:r>
          </a:p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North.EnterCritical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T</a:t>
            </a:r>
          </a:p>
          <a:p>
            <a:r>
              <a:rPr lang="en-US" dirty="0" smtClean="0"/>
              <a:t>all others are idle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31238" y="3710969"/>
            <a:ext cx="2416046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1.10</a:t>
            </a:r>
          </a:p>
          <a:p>
            <a:r>
              <a:rPr lang="en-US" dirty="0" smtClean="0">
                <a:cs typeface="Consolas" pitchFamily="49" charset="0"/>
              </a:rPr>
              <a:t>South is given a turn, </a:t>
            </a:r>
          </a:p>
          <a:p>
            <a:r>
              <a:rPr lang="en-US" dirty="0" smtClean="0">
                <a:cs typeface="Consolas" pitchFamily="49" charset="0"/>
              </a:rPr>
              <a:t>but does nothing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53919" y="5602069"/>
            <a:ext cx="2970685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1.15</a:t>
            </a:r>
          </a:p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West.State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critical 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84945" y="5325070"/>
            <a:ext cx="2377574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1.16</a:t>
            </a:r>
          </a:p>
          <a:p>
            <a:r>
              <a:rPr lang="en-US" dirty="0" smtClean="0">
                <a:cs typeface="Consolas" pitchFamily="49" charset="0"/>
              </a:rPr>
              <a:t>North is given a turn, </a:t>
            </a:r>
          </a:p>
          <a:p>
            <a:r>
              <a:rPr lang="en-US" dirty="0" smtClean="0">
                <a:cs typeface="Consolas" pitchFamily="49" charset="0"/>
              </a:rPr>
              <a:t>but can’t get a lock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841664" y="3710970"/>
            <a:ext cx="2464136" cy="646331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1.19</a:t>
            </a:r>
          </a:p>
          <a:p>
            <a:r>
              <a:rPr lang="en-US" dirty="0" err="1" smtClean="0">
                <a:latin typeface="Consolas" pitchFamily="49" charset="0"/>
                <a:cs typeface="Consolas" pitchFamily="49" charset="0"/>
              </a:rPr>
              <a:t>West.State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= idle </a:t>
            </a:r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12" name="Right Arrow 11"/>
          <p:cNvSpPr/>
          <p:nvPr/>
        </p:nvSpPr>
        <p:spPr bwMode="auto">
          <a:xfrm>
            <a:off x="228600" y="2133600"/>
            <a:ext cx="685800" cy="3810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5763" marR="0" indent="-385763" algn="l" defTabSz="914400" rtl="0" eaLnBrk="1" fontAlgn="base" latinLnBrk="0" hangingPunct="1">
              <a:lnSpc>
                <a:spcPct val="93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-44" charset="2"/>
              <a:buNone/>
              <a:tabLst/>
            </a:pPr>
            <a:endParaRPr kumimoji="0" lang="en-US" sz="2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ight Arrow 12"/>
          <p:cNvSpPr/>
          <p:nvPr/>
        </p:nvSpPr>
        <p:spPr bwMode="auto">
          <a:xfrm rot="5400000">
            <a:off x="2209800" y="3124200"/>
            <a:ext cx="533400" cy="3810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5763" marR="0" indent="-385763" algn="l" defTabSz="914400" rtl="0" eaLnBrk="1" fontAlgn="base" latinLnBrk="0" hangingPunct="1">
              <a:lnSpc>
                <a:spcPct val="93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-44" charset="2"/>
              <a:buNone/>
              <a:tabLst/>
            </a:pPr>
            <a:endParaRPr kumimoji="0" lang="en-US" sz="2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Right Arrow 13"/>
          <p:cNvSpPr/>
          <p:nvPr/>
        </p:nvSpPr>
        <p:spPr bwMode="auto">
          <a:xfrm rot="5400000">
            <a:off x="2209800" y="4953000"/>
            <a:ext cx="533400" cy="3810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5763" marR="0" indent="-385763" algn="l" defTabSz="914400" rtl="0" eaLnBrk="1" fontAlgn="base" latinLnBrk="0" hangingPunct="1">
              <a:lnSpc>
                <a:spcPct val="93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-44" charset="2"/>
              <a:buNone/>
              <a:tabLst/>
            </a:pPr>
            <a:endParaRPr kumimoji="0" lang="en-US" sz="2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ight Arrow 14"/>
          <p:cNvSpPr/>
          <p:nvPr/>
        </p:nvSpPr>
        <p:spPr bwMode="auto">
          <a:xfrm>
            <a:off x="4495800" y="5715000"/>
            <a:ext cx="685800" cy="3810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5763" marR="0" indent="-385763" algn="l" defTabSz="914400" rtl="0" eaLnBrk="1" fontAlgn="base" latinLnBrk="0" hangingPunct="1">
              <a:lnSpc>
                <a:spcPct val="93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-44" charset="2"/>
              <a:buNone/>
              <a:tabLst/>
            </a:pPr>
            <a:endParaRPr kumimoji="0" lang="en-US" sz="2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ight Arrow 15"/>
          <p:cNvSpPr/>
          <p:nvPr/>
        </p:nvSpPr>
        <p:spPr bwMode="auto">
          <a:xfrm flipH="1">
            <a:off x="4419600" y="3810000"/>
            <a:ext cx="685800" cy="3810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5763" marR="0" indent="-385763" algn="l" defTabSz="914400" rtl="0" eaLnBrk="1" fontAlgn="base" latinLnBrk="0" hangingPunct="1">
              <a:lnSpc>
                <a:spcPct val="93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-44" charset="2"/>
              <a:buNone/>
              <a:tabLst/>
            </a:pPr>
            <a:endParaRPr kumimoji="0" lang="en-US" sz="2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ight Arrow 16"/>
          <p:cNvSpPr/>
          <p:nvPr/>
        </p:nvSpPr>
        <p:spPr bwMode="auto">
          <a:xfrm rot="16200000" flipV="1">
            <a:off x="6705600" y="4648200"/>
            <a:ext cx="533400" cy="381000"/>
          </a:xfrm>
          <a:prstGeom prst="rightArrow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0488" tIns="44450" rIns="90488" bIns="44450" numCol="1" rtlCol="0" anchor="t" anchorCtr="0" compatLnSpc="1">
            <a:prstTxWarp prst="textNoShape">
              <a:avLst/>
            </a:prstTxWarp>
          </a:bodyPr>
          <a:lstStyle/>
          <a:p>
            <a:pPr marL="385763" marR="0" indent="-385763" algn="l" defTabSz="914400" rtl="0" eaLnBrk="1" fontAlgn="base" latinLnBrk="0" hangingPunct="1">
              <a:lnSpc>
                <a:spcPct val="93000"/>
              </a:lnSpc>
              <a:spcBef>
                <a:spcPct val="50000"/>
              </a:spcBef>
              <a:spcAft>
                <a:spcPct val="0"/>
              </a:spcAft>
              <a:buClr>
                <a:schemeClr val="hlink"/>
              </a:buClr>
              <a:buSzTx/>
              <a:buFont typeface="Wingdings" pitchFamily="-44" charset="2"/>
              <a:buNone/>
              <a:tabLst/>
            </a:pPr>
            <a:endParaRPr kumimoji="0" lang="en-US" sz="2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304800" y="357188"/>
            <a:ext cx="8153400" cy="1190625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600" dirty="0" smtClean="0"/>
              <a:t>Add ‘Turn’ to Ensure </a:t>
            </a:r>
            <a:r>
              <a:rPr lang="en-US" sz="3600" dirty="0" err="1" smtClean="0"/>
              <a:t>Liveness</a:t>
            </a:r>
            <a:endParaRPr lang="en-US" sz="3600" dirty="0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  <a:ln/>
        </p:spPr>
        <p:txBody>
          <a:bodyPr/>
          <a:lstStyle/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/>
              <a:t>This is in </a:t>
            </a:r>
            <a:r>
              <a:rPr lang="en-US" dirty="0" smtClean="0"/>
              <a:t>traffic3.smv</a:t>
            </a:r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 smtClean="0"/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/>
              <a:t>Use Peterson’s mutual exclusion algorithm</a:t>
            </a:r>
            <a:endParaRPr lang="en-US" dirty="0"/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dirty="0" smtClean="0"/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dirty="0" smtClean="0"/>
              <a:t>Introduce a variable  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Turn</a:t>
            </a:r>
            <a:endParaRPr lang="en-US" dirty="0">
              <a:solidFill>
                <a:schemeClr val="accent6">
                  <a:lumMod val="50000"/>
                </a:schemeClr>
              </a:solidFill>
              <a:latin typeface="Consolas" pitchFamily="49" charset="0"/>
              <a:cs typeface="Consolas" pitchFamily="49" charset="0"/>
            </a:endParaRPr>
          </a:p>
          <a:p>
            <a:pPr marL="741363" lvl="1" indent="-284163"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Turn : {</a:t>
            </a:r>
            <a:r>
              <a:rPr lang="en-US" sz="2000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nst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, wt}</a:t>
            </a:r>
          </a:p>
          <a:p>
            <a:pPr marL="741363" lvl="1" indent="-284163"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marL="741363" lvl="1" indent="-284163"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If I have just exited the critical section, offer 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Turn</a:t>
            </a:r>
            <a:r>
              <a:rPr lang="en-US" sz="20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dirty="0">
                <a:solidFill>
                  <a:schemeClr val="accent6">
                    <a:lumMod val="50000"/>
                  </a:schemeClr>
                </a:solidFill>
              </a:rPr>
              <a:t>to others </a:t>
            </a:r>
            <a:endParaRPr lang="en-US" sz="2000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traffic3.smv: Adding Turn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1447800"/>
            <a:ext cx="8036174" cy="286232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b="1" dirty="0" smtClean="0">
                <a:latin typeface="Consolas" pitchFamily="49" charset="0"/>
                <a:cs typeface="Consolas" pitchFamily="49" charset="0"/>
              </a:rPr>
              <a:t>DEFINE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EnterCritical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:= 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 State = entering &amp; !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EW_lock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&amp; (Turn =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| !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OtherReq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);</a:t>
            </a:r>
          </a:p>
          <a:p>
            <a:endParaRPr lang="en-US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next (Turn) :=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State = exiting &amp; Turn =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nst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&amp; !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FriendReq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 : wt;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  TRUE : Turn;</a:t>
            </a:r>
          </a:p>
          <a:p>
            <a:r>
              <a:rPr lang="en-US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endParaRPr lang="en-US" dirty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4876800"/>
            <a:ext cx="60500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Comic Sans MS" pitchFamily="66" charset="0"/>
              </a:rPr>
              <a:t>Similar change in West module</a:t>
            </a:r>
            <a:endParaRPr lang="en-US" sz="3200" dirty="0">
              <a:latin typeface="Comic Sans MS" pitchFamily="66" charset="0"/>
            </a:endParaRP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Model check </a:t>
            </a:r>
            <a:r>
              <a:rPr lang="en-US" dirty="0" smtClean="0"/>
              <a:t>again…</a:t>
            </a:r>
            <a:endParaRPr lang="en-US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  <a:ln/>
        </p:spPr>
        <p:txBody>
          <a:bodyPr/>
          <a:lstStyle/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Mutual </a:t>
            </a:r>
            <a:r>
              <a:rPr lang="en-US" sz="2800" dirty="0" smtClean="0"/>
              <a:t>still exclusion holds!</a:t>
            </a:r>
            <a:endParaRPr lang="en-US" sz="2800" dirty="0"/>
          </a:p>
          <a:p>
            <a:pPr marL="341313" indent="-341313"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What about </a:t>
            </a:r>
            <a:r>
              <a:rPr lang="en-US" sz="2800" dirty="0" err="1"/>
              <a:t>liveness</a:t>
            </a:r>
            <a:r>
              <a:rPr lang="en-US" sz="2800" dirty="0"/>
              <a:t> properties</a:t>
            </a:r>
          </a:p>
          <a:p>
            <a:pPr marL="741363" lvl="1" indent="-284163"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/>
              <a:t>In north direction? </a:t>
            </a:r>
            <a:r>
              <a:rPr lang="en-US" sz="2400" dirty="0">
                <a:solidFill>
                  <a:srgbClr val="00B050"/>
                </a:solidFill>
              </a:rPr>
              <a:t>HOLDS</a:t>
            </a:r>
          </a:p>
          <a:p>
            <a:pPr marL="741363" lvl="1" indent="-284163"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/>
              <a:t>In south direction? </a:t>
            </a:r>
            <a:r>
              <a:rPr lang="en-US" sz="2400" dirty="0">
                <a:solidFill>
                  <a:srgbClr val="00B050"/>
                </a:solidFill>
              </a:rPr>
              <a:t>HOLDS</a:t>
            </a:r>
          </a:p>
          <a:p>
            <a:pPr marL="741363" lvl="1" indent="-284163"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/>
              <a:t>In west direction? </a:t>
            </a:r>
            <a:r>
              <a:rPr lang="en-US" sz="2400" dirty="0">
                <a:solidFill>
                  <a:srgbClr val="FF0000"/>
                </a:solidFill>
              </a:rPr>
              <a:t>FAILS </a:t>
            </a:r>
            <a:r>
              <a:rPr lang="en-US" sz="2400" dirty="0" smtClean="0">
                <a:solidFill>
                  <a:srgbClr val="FF0000"/>
                </a:solidFill>
                <a:latin typeface="Wingdings" pitchFamily="2" charset="2"/>
              </a:rPr>
              <a:t></a:t>
            </a:r>
            <a:endParaRPr lang="en-US" sz="2400" dirty="0">
              <a:solidFill>
                <a:srgbClr val="FF0000"/>
              </a:solidFill>
              <a:latin typeface="Wingdings" pitchFamily="2" charset="2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32399"/>
          </a:xfrm>
        </p:spPr>
        <p:txBody>
          <a:bodyPr/>
          <a:lstStyle/>
          <a:p>
            <a:r>
              <a:rPr lang="en-US" sz="2400" dirty="0" smtClean="0"/>
              <a:t>Can A TRUE Result of Model Checker be Trusted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Antecedent Failure [Beatty &amp; Bryant 1994]</a:t>
            </a:r>
          </a:p>
          <a:p>
            <a:pPr lvl="1"/>
            <a:r>
              <a:rPr lang="en-US" sz="2400" dirty="0" smtClean="0"/>
              <a:t>A temporal formula AG (p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en-US" sz="2400" dirty="0" smtClean="0"/>
              <a:t>q) suffers an 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</a:rPr>
              <a:t>antecedent failure</a:t>
            </a:r>
            <a:r>
              <a:rPr lang="en-US" sz="2400" i="1" dirty="0" smtClean="0"/>
              <a:t> </a:t>
            </a:r>
            <a:r>
              <a:rPr lang="en-US" sz="2400" dirty="0" smtClean="0"/>
              <a:t>in model M </a:t>
            </a:r>
            <a:r>
              <a:rPr lang="en-US" sz="2400" dirty="0" err="1" smtClean="0"/>
              <a:t>iff</a:t>
            </a:r>
            <a:r>
              <a:rPr lang="en-US" sz="2400" dirty="0" smtClean="0"/>
              <a:t>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/>
              <a:t>AG (p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⇒ </a:t>
            </a:r>
            <a:r>
              <a:rPr lang="en-US" sz="2400" dirty="0" smtClean="0"/>
              <a:t>q)  AND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/>
              <a:t>AG (</a:t>
            </a:r>
            <a:r>
              <a:rPr lang="en-US" sz="2400" dirty="0" smtClean="0">
                <a:latin typeface="Symbol"/>
                <a:sym typeface="Symbol"/>
              </a:rPr>
              <a:t></a:t>
            </a:r>
            <a:r>
              <a:rPr lang="en-US" sz="2400" dirty="0" smtClean="0"/>
              <a:t>p) </a:t>
            </a:r>
          </a:p>
          <a:p>
            <a:pPr lvl="1"/>
            <a:endParaRPr lang="en-US" dirty="0" smtClean="0"/>
          </a:p>
          <a:p>
            <a:r>
              <a:rPr lang="en-US" sz="2800" dirty="0" smtClean="0"/>
              <a:t>Vacuity [Beer et al. 1997]</a:t>
            </a:r>
          </a:p>
          <a:p>
            <a:pPr lvl="1"/>
            <a:r>
              <a:rPr lang="en-US" sz="2400" dirty="0" smtClean="0"/>
              <a:t>A temporal formula </a:t>
            </a:r>
            <a:r>
              <a:rPr lang="en-US" sz="2400" dirty="0" smtClean="0">
                <a:sym typeface="Symbol"/>
              </a:rPr>
              <a:t> is satisfied </a:t>
            </a:r>
            <a:r>
              <a:rPr lang="en-US" sz="2400" i="1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vacuously</a:t>
            </a:r>
            <a:r>
              <a:rPr lang="en-US" sz="2400" dirty="0" smtClean="0">
                <a:sym typeface="Symbol"/>
              </a:rPr>
              <a:t> by M </a:t>
            </a:r>
            <a:r>
              <a:rPr lang="en-US" sz="2400" dirty="0" err="1" smtClean="0">
                <a:sym typeface="Symbol"/>
              </a:rPr>
              <a:t>iff</a:t>
            </a:r>
            <a:r>
              <a:rPr lang="en-US" sz="2400" dirty="0" smtClean="0">
                <a:sym typeface="Symbol"/>
              </a:rPr>
              <a:t> there exists a sub-formula p of  such that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</a:t>
            </a:r>
            <a:r>
              <a:rPr lang="en-US" sz="2400" dirty="0" smtClean="0">
                <a:sym typeface="Symbol"/>
              </a:rPr>
              <a:t>[</a:t>
            </a:r>
            <a:r>
              <a:rPr lang="en-US" sz="2400" dirty="0" err="1" smtClean="0">
                <a:sym typeface="Symbol"/>
              </a:rPr>
              <a:t>p</a:t>
            </a:r>
            <a:r>
              <a:rPr lang="en-US" sz="2400" dirty="0" err="1" smtClean="0">
                <a:ea typeface="Arial Unicode MS"/>
                <a:cs typeface="Arial Unicode MS"/>
                <a:sym typeface="Symbol"/>
              </a:rPr>
              <a:t>←</a:t>
            </a:r>
            <a:r>
              <a:rPr lang="en-US" sz="2400" dirty="0" err="1" smtClean="0">
                <a:sym typeface="Symbol"/>
              </a:rPr>
              <a:t>q</a:t>
            </a:r>
            <a:r>
              <a:rPr lang="en-US" sz="2400" dirty="0" smtClean="0">
                <a:sym typeface="Symbol"/>
              </a:rPr>
              <a:t>] for </a:t>
            </a:r>
            <a:r>
              <a:rPr lang="en-US" sz="2400" i="1" dirty="0" smtClean="0">
                <a:solidFill>
                  <a:schemeClr val="accent2">
                    <a:lumMod val="75000"/>
                  </a:schemeClr>
                </a:solidFill>
                <a:sym typeface="Symbol"/>
              </a:rPr>
              <a:t>every</a:t>
            </a:r>
            <a:r>
              <a:rPr lang="en-US" sz="2400" dirty="0" smtClean="0">
                <a:sym typeface="Symbol"/>
              </a:rPr>
              <a:t> other formula q</a:t>
            </a:r>
          </a:p>
          <a:p>
            <a:pPr lvl="1"/>
            <a:r>
              <a:rPr lang="en-US" sz="2400" dirty="0" smtClean="0">
                <a:sym typeface="Symbol"/>
              </a:rPr>
              <a:t>e.g., 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(r ⇒ AF a) and </a:t>
            </a:r>
            <a:r>
              <a:rPr lang="en-US" sz="2400" dirty="0" smtClean="0">
                <a:sym typeface="Symbol"/>
              </a:rPr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(r ⇒ AF </a:t>
            </a:r>
            <a:r>
              <a:rPr lang="en-US" sz="2400" dirty="0" smtClean="0">
                <a:latin typeface="Symbol"/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a) and      AG (r ⇒ AF </a:t>
            </a:r>
            <a:r>
              <a:rPr lang="en-US" sz="2400" dirty="0" smtClean="0">
                <a:latin typeface="Symbol"/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r) and AG (r ⇒ AF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FALSE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), …</a:t>
            </a:r>
            <a:endParaRPr lang="en-US" sz="2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traffic4.smv</a:t>
            </a:r>
            <a:endParaRPr lang="en-US" dirty="0">
              <a:latin typeface="Wingdings" pitchFamily="2" charset="2"/>
            </a:endParaRP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  <a:ln/>
        </p:spPr>
        <p:txBody>
          <a:bodyPr/>
          <a:lstStyle/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/>
              <a:t>Two extra </a:t>
            </a:r>
            <a:r>
              <a:rPr lang="en-US" sz="2800" dirty="0"/>
              <a:t>variables to distinguish between </a:t>
            </a:r>
            <a:r>
              <a:rPr lang="en-US" sz="2800" dirty="0" smtClean="0"/>
              <a:t>North </a:t>
            </a:r>
            <a:r>
              <a:rPr lang="en-US" sz="2800" dirty="0"/>
              <a:t>and </a:t>
            </a:r>
            <a:r>
              <a:rPr lang="en-US" sz="2800" dirty="0" smtClean="0"/>
              <a:t>South </a:t>
            </a:r>
            <a:r>
              <a:rPr lang="en-US" sz="2800" dirty="0"/>
              <a:t>completion</a:t>
            </a:r>
          </a:p>
          <a:p>
            <a:pPr marL="741363" lvl="1" indent="-284163">
              <a:lnSpc>
                <a:spcPct val="90000"/>
              </a:lnSpc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North.Done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  <a:cs typeface="Consolas" pitchFamily="49" charset="0"/>
              </a:rPr>
              <a:t>,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South.Done</a:t>
            </a:r>
            <a:endParaRPr lang="en-US" sz="2800" dirty="0">
              <a:solidFill>
                <a:srgbClr val="008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When </a:t>
            </a:r>
            <a:r>
              <a:rPr lang="en-US" sz="2800" dirty="0" smtClean="0"/>
              <a:t>North exits </a:t>
            </a:r>
            <a:r>
              <a:rPr lang="en-US" sz="2800" dirty="0"/>
              <a:t>critical </a:t>
            </a:r>
            <a:r>
              <a:rPr lang="en-US" sz="2800" dirty="0" smtClean="0"/>
              <a:t>section</a:t>
            </a:r>
          </a:p>
          <a:p>
            <a:pPr marL="700088" lvl="1" indent="-341313">
              <a:lnSpc>
                <a:spcPct val="9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North.Done</a:t>
            </a:r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</a:rPr>
              <a:t>is set to </a:t>
            </a:r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</a:rPr>
              <a:t>TRUE</a:t>
            </a:r>
            <a:endParaRPr lang="en-US" sz="2600" dirty="0">
              <a:solidFill>
                <a:schemeClr val="accent6">
                  <a:lumMod val="50000"/>
                </a:schemeClr>
              </a:solidFill>
            </a:endParaRPr>
          </a:p>
          <a:p>
            <a:pPr marL="700088" lvl="1" indent="-341313">
              <a:lnSpc>
                <a:spcPct val="9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Similarly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for </a:t>
            </a:r>
            <a:r>
              <a:rPr lang="en-US" sz="2400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South.Done</a:t>
            </a:r>
            <a:endParaRPr lang="en-US" sz="2400" dirty="0"/>
          </a:p>
          <a:p>
            <a:pPr marL="341313" indent="-341313">
              <a:lnSpc>
                <a:spcPct val="9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When </a:t>
            </a:r>
            <a:r>
              <a:rPr lang="en-US" sz="2800" dirty="0" smtClean="0"/>
              <a:t>West exits </a:t>
            </a:r>
          </a:p>
          <a:p>
            <a:pPr marL="700088" lvl="1" indent="-341313">
              <a:lnSpc>
                <a:spcPct val="9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600" dirty="0" smtClean="0"/>
              <a:t>both </a:t>
            </a:r>
            <a:r>
              <a:rPr lang="en-US" sz="2600" dirty="0" err="1" smtClean="0">
                <a:solidFill>
                  <a:schemeClr val="accent6">
                    <a:lumMod val="50000"/>
                  </a:schemeClr>
                </a:solidFill>
              </a:rPr>
              <a:t>South.Done</a:t>
            </a:r>
            <a:r>
              <a:rPr lang="en-US" sz="2600" dirty="0" smtClean="0"/>
              <a:t> </a:t>
            </a:r>
            <a:r>
              <a:rPr lang="en-US" sz="2600" dirty="0"/>
              <a:t>and </a:t>
            </a:r>
            <a:r>
              <a:rPr lang="en-US" sz="2600" dirty="0" err="1" smtClean="0">
                <a:solidFill>
                  <a:schemeClr val="accent6">
                    <a:lumMod val="50000"/>
                  </a:schemeClr>
                </a:solidFill>
                <a:latin typeface="Consolas" pitchFamily="49" charset="0"/>
                <a:cs typeface="Consolas" pitchFamily="49" charset="0"/>
              </a:rPr>
              <a:t>North.Done</a:t>
            </a:r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600" dirty="0">
                <a:solidFill>
                  <a:schemeClr val="accent6">
                    <a:lumMod val="50000"/>
                  </a:schemeClr>
                </a:solidFill>
              </a:rPr>
              <a:t>are set to </a:t>
            </a:r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</a:rPr>
              <a:t>FALSE</a:t>
            </a:r>
            <a:endParaRPr lang="en-US" sz="26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traffic4.smv: North Module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1219200"/>
            <a:ext cx="7620000" cy="4401205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init (Done) := FALSE;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next (Done) := 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State = exiting : TRUE;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TRUE : Done;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next (Turn) :=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case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State = exiting &amp; Turn =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nst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&amp; !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FriendReq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: wt;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State = exiting &amp; Turn =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nst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&amp; 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                   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FriendDone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&amp;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OtherReq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: wt;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  TRUE : Turn;</a:t>
            </a:r>
          </a:p>
          <a:p>
            <a:r>
              <a:rPr lang="en-US" sz="2000" dirty="0" smtClean="0">
                <a:latin typeface="Consolas" pitchFamily="49" charset="0"/>
                <a:cs typeface="Consolas" pitchFamily="49" charset="0"/>
              </a:rPr>
              <a:t>    </a:t>
            </a:r>
            <a:r>
              <a:rPr lang="en-US" sz="2000" dirty="0" err="1" smtClean="0">
                <a:latin typeface="Consolas" pitchFamily="49" charset="0"/>
                <a:cs typeface="Consolas" pitchFamily="49" charset="0"/>
              </a:rPr>
              <a:t>esac</a:t>
            </a:r>
            <a:r>
              <a:rPr lang="en-US" sz="2000" dirty="0" smtClean="0">
                <a:latin typeface="Consolas" pitchFamily="49" charset="0"/>
                <a:cs typeface="Consolas" pitchFamily="49" charset="0"/>
              </a:rPr>
              <a:t>;</a:t>
            </a:r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/>
              <a:t>Hurray!</a:t>
            </a:r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343400"/>
          </a:xfrm>
          <a:ln/>
        </p:spPr>
        <p:txBody>
          <a:bodyPr/>
          <a:lstStyle/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Mutual exclusion holds</a:t>
            </a:r>
          </a:p>
          <a:p>
            <a:pPr marL="341313" indent="-341313"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/>
              <a:t>Liveness</a:t>
            </a:r>
            <a:r>
              <a:rPr lang="en-US" sz="2800" dirty="0"/>
              <a:t> for all three directions holds</a:t>
            </a:r>
          </a:p>
          <a:p>
            <a:pPr marL="341313" indent="-341313"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  <a:p>
            <a:pPr marL="341313" indent="-341313"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/>
              <a:t>No Strict sequencing</a:t>
            </a:r>
            <a:endParaRPr lang="en-US" sz="28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 smtClean="0"/>
              <a:t>Possible extensions</a:t>
            </a:r>
            <a:endParaRPr lang="en-US" dirty="0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1752600"/>
            <a:ext cx="8534400" cy="4343400"/>
          </a:xfrm>
          <a:ln/>
        </p:spPr>
        <p:txBody>
          <a:bodyPr/>
          <a:lstStyle/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/>
              <a:t>Allow for north</a:t>
            </a:r>
            <a:r>
              <a:rPr lang="en-US" sz="2800" dirty="0"/>
              <a:t>, south, east, </a:t>
            </a:r>
            <a:r>
              <a:rPr lang="en-US" sz="2800" dirty="0" smtClean="0"/>
              <a:t>and west </a:t>
            </a:r>
            <a:r>
              <a:rPr lang="en-US" sz="2800" dirty="0"/>
              <a:t>traffic</a:t>
            </a: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/>
              <a:t>Allow for cars to turns</a:t>
            </a:r>
            <a:endParaRPr lang="en-US" sz="2800" dirty="0"/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/>
              <a:t>Replace specific modules by a single generic one</a:t>
            </a:r>
            <a:endParaRPr lang="en-US" sz="2800" dirty="0"/>
          </a:p>
          <a:p>
            <a:pPr marL="741363" lvl="1" indent="-284163">
              <a:lnSpc>
                <a:spcPct val="80000"/>
              </a:lnSpc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Instantiate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it </a:t>
            </a: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four times</a:t>
            </a:r>
          </a:p>
          <a:p>
            <a:pPr marL="741363" lvl="1" indent="-284163">
              <a:lnSpc>
                <a:spcPct val="80000"/>
              </a:lnSpc>
              <a:spcBef>
                <a:spcPts val="600"/>
              </a:spcBef>
              <a:buClr>
                <a:srgbClr val="008000"/>
              </a:buClr>
              <a:buFont typeface="Wingdings" pitchFamily="2" charset="2"/>
              <a:buChar char="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Once </a:t>
            </a:r>
            <a:r>
              <a:rPr lang="en-US" sz="2400" dirty="0">
                <a:solidFill>
                  <a:schemeClr val="accent6">
                    <a:lumMod val="50000"/>
                  </a:schemeClr>
                </a:solidFill>
              </a:rPr>
              <a:t>for each direction</a:t>
            </a:r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800" dirty="0"/>
          </a:p>
          <a:p>
            <a:pPr marL="341313" indent="-341313">
              <a:lnSpc>
                <a:spcPct val="80000"/>
              </a:lnSpc>
              <a:spcBef>
                <a:spcPts val="700"/>
              </a:spcBef>
              <a:buClr>
                <a:srgbClr val="990000"/>
              </a:buClr>
              <a:buFont typeface="Wingdings" pitchFamily="2" charset="2"/>
              <a:buChar char="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/>
              <a:t>Ensure properties without </a:t>
            </a:r>
            <a:r>
              <a:rPr lang="en-US" sz="2800" dirty="0" smtClean="0"/>
              <a:t>using </a:t>
            </a:r>
            <a:r>
              <a:rPr lang="en-US" sz="2800" dirty="0"/>
              <a:t>fairness constraints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 bwMode="auto">
          <a:xfrm>
            <a:off x="304800" y="2743200"/>
            <a:ext cx="8534400" cy="1447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Vacuity Detection: Single Occurrence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1447800"/>
          </a:xfrm>
        </p:spPr>
        <p:txBody>
          <a:bodyPr/>
          <a:lstStyle/>
          <a:p>
            <a:r>
              <a:rPr lang="en-US" sz="2800" dirty="0" smtClean="0">
                <a:sym typeface="Symbol"/>
              </a:rPr>
              <a:t> </a:t>
            </a:r>
            <a:r>
              <a:rPr lang="en-US" sz="2800" dirty="0" smtClean="0"/>
              <a:t>is vacuous in M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 exists an occurrence of a </a:t>
            </a:r>
            <a:r>
              <a:rPr lang="en-US" sz="2800" dirty="0" err="1" smtClean="0"/>
              <a:t>subformula</a:t>
            </a:r>
            <a:r>
              <a:rPr lang="en-US" sz="2800" dirty="0" smtClean="0"/>
              <a:t> p such that </a:t>
            </a:r>
          </a:p>
          <a:p>
            <a:pPr lvl="1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 ←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TRUE]</a:t>
            </a:r>
            <a:r>
              <a:rPr lang="en-US" sz="2400" dirty="0" smtClean="0"/>
              <a:t> and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←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FALSE]</a:t>
            </a:r>
          </a:p>
          <a:p>
            <a:pPr lvl="1">
              <a:buNone/>
            </a:pP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432640" y="3106951"/>
            <a:ext cx="361990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 ⇒ AF TRUE)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8" name="Straight Connector 7"/>
          <p:cNvCxnSpPr>
            <a:stCxn id="6" idx="1"/>
            <a:endCxn id="6" idx="3"/>
          </p:cNvCxnSpPr>
          <p:nvPr/>
        </p:nvCxnSpPr>
        <p:spPr bwMode="auto">
          <a:xfrm>
            <a:off x="432640" y="3522450"/>
            <a:ext cx="361990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732473" y="3106951"/>
            <a:ext cx="375615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(</a:t>
            </a:r>
            <a:r>
              <a:rPr lang="en-US" sz="2400" dirty="0" err="1" smtClean="0">
                <a:ea typeface="Arial Unicode MS"/>
                <a:cs typeface="Arial Unicode MS"/>
              </a:rPr>
              <a:t>req</a:t>
            </a:r>
            <a:r>
              <a:rPr lang="en-US" sz="2400" dirty="0" smtClean="0">
                <a:ea typeface="Arial Unicode MS"/>
                <a:cs typeface="Arial Unicode MS"/>
              </a:rPr>
              <a:t> ⇒ AF FALSE)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</a:t>
            </a:r>
            <a:r>
              <a:rPr lang="en-US" sz="2400" dirty="0" err="1" smtClean="0">
                <a:ea typeface="Arial Unicode MS"/>
                <a:cs typeface="Arial Unicode MS"/>
              </a:rPr>
              <a:t>req</a:t>
            </a:r>
            <a:endParaRPr lang="en-US" sz="2400" dirty="0" smtClean="0">
              <a:ea typeface="Arial Unicode MS"/>
              <a:cs typeface="Arial Unicode MS"/>
            </a:endParaRPr>
          </a:p>
        </p:txBody>
      </p:sp>
      <p:cxnSp>
        <p:nvCxnSpPr>
          <p:cNvPr id="10" name="Straight Connector 9"/>
          <p:cNvCxnSpPr>
            <a:stCxn id="9" idx="1"/>
            <a:endCxn id="9" idx="3"/>
          </p:cNvCxnSpPr>
          <p:nvPr/>
        </p:nvCxnSpPr>
        <p:spPr bwMode="auto">
          <a:xfrm>
            <a:off x="4732473" y="3522450"/>
            <a:ext cx="3756157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Rounded Rectangle 11"/>
          <p:cNvSpPr/>
          <p:nvPr/>
        </p:nvSpPr>
        <p:spPr bwMode="auto">
          <a:xfrm>
            <a:off x="304800" y="4495800"/>
            <a:ext cx="8534400" cy="14478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5809" y="4859551"/>
            <a:ext cx="365356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(TRUE ⇒ AF 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ack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latin typeface="Arial Unicode MS"/>
                <a:ea typeface="Arial Unicode MS"/>
                <a:cs typeface="Arial Unicode MS"/>
              </a:rPr>
              <a:t>⊧ AG AF </a:t>
            </a:r>
            <a:r>
              <a:rPr lang="en-US" sz="2400" dirty="0" err="1" smtClean="0">
                <a:latin typeface="Arial Unicode MS"/>
                <a:ea typeface="Arial Unicode MS"/>
                <a:cs typeface="Arial Unicode MS"/>
              </a:rPr>
              <a:t>ack</a:t>
            </a:r>
            <a:endParaRPr lang="en-US" sz="2400" dirty="0" smtClean="0">
              <a:latin typeface="Arial Unicode MS"/>
              <a:ea typeface="Arial Unicode MS"/>
              <a:cs typeface="Arial Unicode M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15643" y="4859551"/>
            <a:ext cx="37898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(FALSE ⇒ AF </a:t>
            </a:r>
            <a:r>
              <a:rPr lang="en-US" sz="2400" dirty="0" err="1" smtClean="0">
                <a:ea typeface="Arial Unicode MS"/>
                <a:cs typeface="Arial Unicode MS"/>
              </a:rPr>
              <a:t>ack</a:t>
            </a:r>
            <a:r>
              <a:rPr lang="en-US" sz="2400" dirty="0" smtClean="0">
                <a:ea typeface="Arial Unicode MS"/>
                <a:cs typeface="Arial Unicode MS"/>
              </a:rPr>
              <a:t>)</a:t>
            </a:r>
          </a:p>
          <a:p>
            <a:pPr algn="ctr"/>
            <a:r>
              <a:rPr lang="en-US" sz="2400" dirty="0" smtClean="0"/>
              <a:t>M </a:t>
            </a:r>
            <a:r>
              <a:rPr lang="en-US" sz="2400" dirty="0" smtClean="0">
                <a:ea typeface="Arial Unicode MS"/>
                <a:cs typeface="Arial Unicode MS"/>
              </a:rPr>
              <a:t>⊧ AG </a:t>
            </a:r>
            <a:r>
              <a:rPr lang="en-US" sz="24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400" dirty="0" smtClean="0">
              <a:ea typeface="Arial Unicode MS"/>
              <a:cs typeface="Arial Unicode MS"/>
            </a:endParaRPr>
          </a:p>
        </p:txBody>
      </p:sp>
      <p:cxnSp>
        <p:nvCxnSpPr>
          <p:cNvPr id="15" name="Straight Connector 14"/>
          <p:cNvCxnSpPr>
            <a:stCxn id="13" idx="1"/>
            <a:endCxn id="13" idx="3"/>
          </p:cNvCxnSpPr>
          <p:nvPr/>
        </p:nvCxnSpPr>
        <p:spPr bwMode="auto">
          <a:xfrm>
            <a:off x="415809" y="5275050"/>
            <a:ext cx="3653564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4" idx="1"/>
            <a:endCxn id="14" idx="3"/>
          </p:cNvCxnSpPr>
          <p:nvPr/>
        </p:nvCxnSpPr>
        <p:spPr bwMode="auto">
          <a:xfrm>
            <a:off x="4715643" y="5275050"/>
            <a:ext cx="3789820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/>
      <p:bldP spid="9" grpId="0"/>
      <p:bldP spid="12" grpId="0" animBg="1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Detecting Vacuity in Multiple Occurrences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AF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AX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/>
          </a:p>
        </p:txBody>
      </p:sp>
      <p:sp>
        <p:nvSpPr>
          <p:cNvPr id="6" name="Rounded Rectangle 5"/>
          <p:cNvSpPr/>
          <p:nvPr/>
        </p:nvSpPr>
        <p:spPr bwMode="auto">
          <a:xfrm>
            <a:off x="304800" y="1828800"/>
            <a:ext cx="8534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54469" y="2192551"/>
            <a:ext cx="337624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(TRUE ⇒ AF TRUE)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8" name="Straight Connector 7"/>
          <p:cNvCxnSpPr>
            <a:stCxn id="7" idx="1"/>
            <a:endCxn id="7" idx="3"/>
          </p:cNvCxnSpPr>
          <p:nvPr/>
        </p:nvCxnSpPr>
        <p:spPr bwMode="auto">
          <a:xfrm>
            <a:off x="554469" y="2546494"/>
            <a:ext cx="3376245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4801691" y="2192551"/>
            <a:ext cx="361772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(FALSE ⇒ AF FALSE)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</a:t>
            </a:r>
            <a:r>
              <a:rPr lang="en-US" sz="20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000" dirty="0" smtClean="0">
              <a:ea typeface="Arial Unicode MS"/>
              <a:cs typeface="Arial Unicode MS"/>
            </a:endParaRPr>
          </a:p>
        </p:txBody>
      </p:sp>
      <p:cxnSp>
        <p:nvCxnSpPr>
          <p:cNvPr id="10" name="Straight Connector 9"/>
          <p:cNvCxnSpPr>
            <a:stCxn id="9" idx="1"/>
            <a:endCxn id="9" idx="3"/>
          </p:cNvCxnSpPr>
          <p:nvPr/>
        </p:nvCxnSpPr>
        <p:spPr bwMode="auto">
          <a:xfrm>
            <a:off x="4801691" y="2546494"/>
            <a:ext cx="361772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ounded Rectangle 10"/>
          <p:cNvSpPr/>
          <p:nvPr/>
        </p:nvSpPr>
        <p:spPr bwMode="auto">
          <a:xfrm>
            <a:off x="381000" y="4038600"/>
            <a:ext cx="8534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23455" y="4402351"/>
            <a:ext cx="33906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(TRUE ⇒ AX TRUE)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13" name="Straight Connector 12"/>
          <p:cNvCxnSpPr>
            <a:stCxn id="12" idx="1"/>
            <a:endCxn id="12" idx="3"/>
          </p:cNvCxnSpPr>
          <p:nvPr/>
        </p:nvCxnSpPr>
        <p:spPr bwMode="auto">
          <a:xfrm>
            <a:off x="623455" y="4756294"/>
            <a:ext cx="3390672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4870678" y="4402351"/>
            <a:ext cx="363214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(FALSE ⇒ AX FALSE)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ea typeface="Arial Unicode MS"/>
                <a:cs typeface="Arial Unicode MS"/>
              </a:rPr>
              <a:t>⊧ AG </a:t>
            </a:r>
            <a:r>
              <a:rPr lang="en-US" sz="2000" dirty="0" smtClean="0">
                <a:ea typeface="Arial Unicode MS"/>
                <a:cs typeface="Arial Unicode MS"/>
                <a:sym typeface="Symbol"/>
              </a:rPr>
              <a:t>TRUE</a:t>
            </a:r>
            <a:endParaRPr lang="en-US" sz="2000" dirty="0" smtClean="0">
              <a:ea typeface="Arial Unicode MS"/>
              <a:cs typeface="Arial Unicode MS"/>
            </a:endParaRPr>
          </a:p>
        </p:txBody>
      </p:sp>
      <p:cxnSp>
        <p:nvCxnSpPr>
          <p:cNvPr id="15" name="Straight Connector 14"/>
          <p:cNvCxnSpPr>
            <a:stCxn id="14" idx="1"/>
            <a:endCxn id="14" idx="3"/>
          </p:cNvCxnSpPr>
          <p:nvPr/>
        </p:nvCxnSpPr>
        <p:spPr bwMode="auto">
          <a:xfrm>
            <a:off x="4870678" y="4756294"/>
            <a:ext cx="3632149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16" name="Picture 3" descr="C:\Users\Arie Gurfinkel\AppData\Local\Microsoft\Windows\Temporary Internet Files\Content.IE5\NDJ6OR2D\MC900030187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3581400"/>
            <a:ext cx="2362200" cy="239210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9" grpId="0"/>
      <p:bldP spid="11" grpId="0" animBg="1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22275"/>
            <a:ext cx="8153400" cy="332399"/>
          </a:xfrm>
        </p:spPr>
        <p:txBody>
          <a:bodyPr/>
          <a:lstStyle/>
          <a:p>
            <a:r>
              <a:rPr lang="en-US" sz="2400" dirty="0" smtClean="0"/>
              <a:t>Detecting Vacuity in Multiple Occurrences: ACTL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ym typeface="Symbol"/>
              </a:rPr>
              <a:t>An </a:t>
            </a:r>
            <a:r>
              <a:rPr lang="en-US" sz="2800" i="1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ACTL</a:t>
            </a:r>
            <a:r>
              <a:rPr lang="en-US" sz="2800" dirty="0" smtClean="0">
                <a:sym typeface="Symbol"/>
              </a:rPr>
              <a:t>  </a:t>
            </a:r>
            <a:r>
              <a:rPr lang="en-US" sz="2800" dirty="0" smtClean="0"/>
              <a:t>is vacuous in M </a:t>
            </a:r>
            <a:r>
              <a:rPr lang="en-US" sz="2800" dirty="0" err="1" smtClean="0"/>
              <a:t>iff</a:t>
            </a:r>
            <a:r>
              <a:rPr lang="en-US" sz="2800" dirty="0" smtClean="0"/>
              <a:t> there exists an a </a:t>
            </a:r>
            <a:r>
              <a:rPr lang="en-US" sz="2800" dirty="0" err="1" smtClean="0"/>
              <a:t>subformula</a:t>
            </a:r>
            <a:r>
              <a:rPr lang="en-US" sz="2800" dirty="0" smtClean="0"/>
              <a:t> p such that </a:t>
            </a:r>
          </a:p>
          <a:p>
            <a:pPr lvl="1"/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M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latin typeface="Arial Unicode MS"/>
                <a:ea typeface="Arial Unicode MS"/>
                <a:cs typeface="Arial Unicode MS"/>
              </a:rPr>
              <a:t>⊧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sym typeface="Symbol"/>
              </a:rPr>
              <a:t>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[p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  <a:ea typeface="Arial Unicode MS"/>
                <a:cs typeface="Arial Unicode MS"/>
                <a:sym typeface="Symbol"/>
              </a:rPr>
              <a:t> ← x</a:t>
            </a:r>
            <a:r>
              <a:rPr lang="en-US" sz="2400" dirty="0" smtClean="0">
                <a:solidFill>
                  <a:schemeClr val="accent2">
                    <a:lumMod val="50000"/>
                  </a:schemeClr>
                </a:solidFill>
              </a:rPr>
              <a:t>]</a:t>
            </a:r>
            <a:r>
              <a:rPr lang="en-US" sz="2400" dirty="0" smtClean="0"/>
              <a:t> , where x is a non-deterministic variable</a:t>
            </a:r>
            <a:endParaRPr lang="en-US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AF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Is 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AG (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 ⇒ AX </a:t>
            </a:r>
            <a:r>
              <a:rPr lang="en-US" dirty="0" err="1" smtClean="0">
                <a:latin typeface="Arial Unicode MS"/>
                <a:ea typeface="Arial Unicode MS"/>
                <a:cs typeface="Arial Unicode MS"/>
              </a:rPr>
              <a:t>req</a:t>
            </a:r>
            <a:r>
              <a:rPr lang="en-US" dirty="0" smtClean="0">
                <a:latin typeface="Arial Unicode MS"/>
                <a:ea typeface="Arial Unicode MS"/>
                <a:cs typeface="Arial Unicode MS"/>
              </a:rPr>
              <a:t>)</a:t>
            </a:r>
            <a:r>
              <a:rPr lang="en-US" dirty="0" smtClean="0"/>
              <a:t> vacuous? Should it be?</a:t>
            </a:r>
          </a:p>
          <a:p>
            <a:endParaRPr lang="en-US" dirty="0" smtClean="0"/>
          </a:p>
          <a:p>
            <a:pPr lvl="1"/>
            <a:endParaRPr lang="en-US" sz="2400" dirty="0" smtClean="0">
              <a:solidFill>
                <a:schemeClr val="accent2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381000" y="2971800"/>
            <a:ext cx="6248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A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ea typeface="ＭＳ Ｐゴシック" pitchFamily="1" charset="-128"/>
              </a:rPr>
              <a:t>lways vacuous!!!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02941" y="3335551"/>
            <a:ext cx="223170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(x ⇒ AF x)</a:t>
            </a:r>
          </a:p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TRUE</a:t>
            </a:r>
          </a:p>
        </p:txBody>
      </p:sp>
      <p:cxnSp>
        <p:nvCxnSpPr>
          <p:cNvPr id="6" name="Straight Connector 5"/>
          <p:cNvCxnSpPr>
            <a:stCxn id="5" idx="1"/>
            <a:endCxn id="5" idx="3"/>
          </p:cNvCxnSpPr>
          <p:nvPr/>
        </p:nvCxnSpPr>
        <p:spPr bwMode="auto">
          <a:xfrm>
            <a:off x="1202941" y="3689494"/>
            <a:ext cx="2231701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Rounded Rectangle 10"/>
          <p:cNvSpPr/>
          <p:nvPr/>
        </p:nvSpPr>
        <p:spPr bwMode="auto">
          <a:xfrm>
            <a:off x="304800" y="4800600"/>
            <a:ext cx="6248400" cy="121920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r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smtClean="0">
                <a:solidFill>
                  <a:schemeClr val="tx1"/>
                </a:solidFill>
                <a:latin typeface="Arial" charset="0"/>
                <a:ea typeface="ＭＳ Ｐゴシック" pitchFamily="1" charset="-128"/>
              </a:rPr>
              <a:t>Can be vacuous!!!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95727" y="5164351"/>
            <a:ext cx="224612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M </a:t>
            </a:r>
            <a:r>
              <a:rPr lang="en-US" sz="2000" dirty="0" smtClean="0">
                <a:latin typeface="Arial Unicode MS"/>
                <a:ea typeface="Arial Unicode MS"/>
                <a:cs typeface="Arial Unicode MS"/>
              </a:rPr>
              <a:t>⊧ AG (x ⇒ AX x)</a:t>
            </a:r>
          </a:p>
          <a:p>
            <a:pPr algn="ctr"/>
            <a:r>
              <a:rPr lang="en-US" sz="2000" dirty="0" smtClean="0"/>
              <a:t>can’t reduce</a:t>
            </a:r>
            <a:endParaRPr lang="en-US" sz="2000" dirty="0" smtClean="0">
              <a:latin typeface="Arial Unicode MS"/>
              <a:ea typeface="Arial Unicode MS"/>
              <a:cs typeface="Arial Unicode MS"/>
            </a:endParaRPr>
          </a:p>
        </p:txBody>
      </p:sp>
      <p:cxnSp>
        <p:nvCxnSpPr>
          <p:cNvPr id="13" name="Straight Connector 12"/>
          <p:cNvCxnSpPr>
            <a:stCxn id="12" idx="1"/>
            <a:endCxn id="12" idx="3"/>
          </p:cNvCxnSpPr>
          <p:nvPr/>
        </p:nvCxnSpPr>
        <p:spPr bwMode="auto">
          <a:xfrm>
            <a:off x="1195727" y="5518294"/>
            <a:ext cx="2246129" cy="0"/>
          </a:xfrm>
          <a:prstGeom prst="line">
            <a:avLst/>
          </a:prstGeom>
          <a:solidFill>
            <a:srgbClr val="5CA1FB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1" grpId="0" animBg="1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Mutual Exclusion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Two processes want access to a shared resource</a:t>
            </a:r>
          </a:p>
          <a:p>
            <a:pPr lvl="1"/>
            <a:r>
              <a:rPr lang="en-US" sz="2400" dirty="0" smtClean="0"/>
              <a:t>they go through idle, trying, critical states</a:t>
            </a:r>
          </a:p>
          <a:p>
            <a:endParaRPr lang="en-US" sz="2800" dirty="0" smtClean="0"/>
          </a:p>
          <a:p>
            <a:r>
              <a:rPr lang="en-US" sz="2800" dirty="0" smtClean="0"/>
              <a:t>Safety (Mutual Exclusion)</a:t>
            </a:r>
          </a:p>
          <a:p>
            <a:pPr lvl="1"/>
            <a:r>
              <a:rPr lang="en-US" sz="2400" dirty="0" smtClean="0"/>
              <a:t>Only one process can be in the critical section at any given time</a:t>
            </a:r>
          </a:p>
          <a:p>
            <a:pPr lvl="2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AG (  !(p0 = critical &amp; p1 = critical) )</a:t>
            </a:r>
            <a:endParaRPr lang="en-US" sz="2800" dirty="0" smtClean="0">
              <a:solidFill>
                <a:schemeClr val="accent2">
                  <a:lumMod val="75000"/>
                </a:schemeClr>
              </a:solidFill>
            </a:endParaRPr>
          </a:p>
          <a:p>
            <a:r>
              <a:rPr lang="en-US" sz="2800" dirty="0" err="1" smtClean="0"/>
              <a:t>Liveness</a:t>
            </a:r>
            <a:r>
              <a:rPr lang="en-US" sz="2800" dirty="0" smtClean="0"/>
              <a:t> (No Starvation)</a:t>
            </a:r>
          </a:p>
          <a:p>
            <a:pPr lvl="1"/>
            <a:r>
              <a:rPr lang="en-US" sz="2400" dirty="0" smtClean="0"/>
              <a:t>If a process is trying to enter critical section, it eventually enters it</a:t>
            </a:r>
          </a:p>
          <a:p>
            <a:pPr lvl="2"/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AG (p0 = trying -&gt; AF p0 = critical)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2743200" y="4114800"/>
            <a:ext cx="6400800" cy="1752600"/>
          </a:xfrm>
          <a:prstGeom prst="rect">
            <a:avLst/>
          </a:prstGeom>
          <a:noFill/>
          <a:ln/>
        </p:spPr>
        <p:txBody>
          <a:bodyPr lIns="90000" tIns="46800" rIns="90000" bIns="46800"/>
          <a:lstStyle/>
          <a:p>
            <a:pPr marL="0" indent="0" algn="ctr">
              <a:lnSpc>
                <a:spcPct val="90000"/>
              </a:lnSpc>
              <a:spcBef>
                <a:spcPts val="1000"/>
              </a:spcBef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000" b="0" dirty="0" smtClean="0"/>
              <a:t>based on slides by </a:t>
            </a:r>
            <a:r>
              <a:rPr lang="en-US" sz="4000" b="0" dirty="0" err="1" smtClean="0"/>
              <a:t>Himanshu</a:t>
            </a:r>
            <a:r>
              <a:rPr lang="en-US" sz="4000" b="0" dirty="0" smtClean="0"/>
              <a:t> Jain</a:t>
            </a:r>
            <a:endParaRPr lang="en-US" sz="4000" b="0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ctrTitle" sz="quarter"/>
          </p:nvPr>
        </p:nvSpPr>
        <p:spPr>
          <a:ln/>
        </p:spPr>
        <p:txBody>
          <a:bodyPr/>
          <a:lstStyle/>
          <a:p>
            <a:pPr>
              <a:buClrTx/>
              <a:buFontTx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4800" dirty="0">
                <a:solidFill>
                  <a:schemeClr val="tx2"/>
                </a:solidFill>
              </a:rPr>
              <a:t>Traffic Light Controller </a:t>
            </a:r>
          </a:p>
        </p:txBody>
      </p:sp>
      <p:pic>
        <p:nvPicPr>
          <p:cNvPr id="4099" name="Picture 3" descr="C:\Documents and Settings\arie\Local Settings\Temporary Internet Files\Content.IE5\CDV5HDAD\MC900055405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2667000"/>
            <a:ext cx="3053985" cy="29543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RIE@OWEAJYNFUVWXYL48" val="3372"/>
  <p:tag name="FIRSTARIE20GURFINKEL@PU8CGYQIFIZABY1M" val="4120"/>
</p:tagLst>
</file>

<file path=ppt/theme/theme1.xml><?xml version="1.0" encoding="utf-8"?>
<a:theme xmlns:a="http://schemas.openxmlformats.org/drawingml/2006/main" name="cmutemplate2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CC66"/>
      </a:accent1>
      <a:accent2>
        <a:srgbClr val="0000FF"/>
      </a:accent2>
      <a:accent3>
        <a:srgbClr val="FFFFFF"/>
      </a:accent3>
      <a:accent4>
        <a:srgbClr val="000000"/>
      </a:accent4>
      <a:accent5>
        <a:srgbClr val="FFE2B8"/>
      </a:accent5>
      <a:accent6>
        <a:srgbClr val="0000E7"/>
      </a:accent6>
      <a:hlink>
        <a:srgbClr val="CC0000"/>
      </a:hlink>
      <a:folHlink>
        <a:srgbClr val="C0C0C0"/>
      </a:folHlink>
    </a:clrScheme>
    <a:fontScheme name="cmutemplate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385763" marR="0" indent="-385763" algn="l" defTabSz="914400" rtl="0" eaLnBrk="1" fontAlgn="base" latinLnBrk="0" hangingPunct="1">
          <a:lnSpc>
            <a:spcPct val="93000"/>
          </a:lnSpc>
          <a:spcBef>
            <a:spcPct val="50000"/>
          </a:spcBef>
          <a:spcAft>
            <a:spcPct val="0"/>
          </a:spcAft>
          <a:buClr>
            <a:schemeClr val="hlink"/>
          </a:buClr>
          <a:buSzTx/>
          <a:buFont typeface="Wingdings" pitchFamily="-44" charset="2"/>
          <a:buNone/>
          <a:tabLst/>
          <a:defRPr kumimoji="0" lang="en-US" sz="2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0488" tIns="44450" rIns="90488" bIns="44450" numCol="1" anchor="t" anchorCtr="0" compatLnSpc="1">
        <a:prstTxWarp prst="textNoShape">
          <a:avLst/>
        </a:prstTxWarp>
      </a:bodyPr>
      <a:lstStyle>
        <a:defPPr marL="385763" marR="0" indent="-385763" algn="l" defTabSz="914400" rtl="0" eaLnBrk="1" fontAlgn="base" latinLnBrk="0" hangingPunct="1">
          <a:lnSpc>
            <a:spcPct val="93000"/>
          </a:lnSpc>
          <a:spcBef>
            <a:spcPct val="50000"/>
          </a:spcBef>
          <a:spcAft>
            <a:spcPct val="0"/>
          </a:spcAft>
          <a:buClr>
            <a:schemeClr val="hlink"/>
          </a:buClr>
          <a:buSzTx/>
          <a:buFont typeface="Wingdings" pitchFamily="-44" charset="2"/>
          <a:buNone/>
          <a:tabLst/>
          <a:defRPr kumimoji="0" lang="en-US" sz="2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mutemplate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template2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mutemplate2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template2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template2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template2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template2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mutemplate2 8">
        <a:dk1>
          <a:srgbClr val="000000"/>
        </a:dk1>
        <a:lt1>
          <a:srgbClr val="FFFFFF"/>
        </a:lt1>
        <a:dk2>
          <a:srgbClr val="002396"/>
        </a:dk2>
        <a:lt2>
          <a:srgbClr val="00FF64"/>
        </a:lt2>
        <a:accent1>
          <a:srgbClr val="DC0A00"/>
        </a:accent1>
        <a:accent2>
          <a:srgbClr val="00FFFF"/>
        </a:accent2>
        <a:accent3>
          <a:srgbClr val="AAACC9"/>
        </a:accent3>
        <a:accent4>
          <a:srgbClr val="DADADA"/>
        </a:accent4>
        <a:accent5>
          <a:srgbClr val="EBAAAA"/>
        </a:accent5>
        <a:accent6>
          <a:srgbClr val="00E7E7"/>
        </a:accent6>
        <a:hlink>
          <a:srgbClr val="E1E100"/>
        </a:hlink>
        <a:folHlink>
          <a:srgbClr val="FF963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007-presentation-fullcolo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66FF"/>
      </a:accent1>
      <a:accent2>
        <a:srgbClr val="9933FF"/>
      </a:accent2>
      <a:accent3>
        <a:srgbClr val="FFFFFF"/>
      </a:accent3>
      <a:accent4>
        <a:srgbClr val="000000"/>
      </a:accent4>
      <a:accent5>
        <a:srgbClr val="AAB8FF"/>
      </a:accent5>
      <a:accent6>
        <a:srgbClr val="8A2DE7"/>
      </a:accent6>
      <a:hlink>
        <a:srgbClr val="3C4F82"/>
      </a:hlink>
      <a:folHlink>
        <a:srgbClr val="33CC33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C4F82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2007-presentation-fullcolo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5CA1FB"/>
        </a:solidFill>
        <a:ln w="381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800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66FF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3C4F82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17756</TotalTime>
  <Words>2095</Words>
  <Application>Microsoft Office PowerPoint</Application>
  <PresentationFormat>On-screen Show (4:3)</PresentationFormat>
  <Paragraphs>500</Paragraphs>
  <Slides>43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43</vt:i4>
      </vt:variant>
    </vt:vector>
  </HeadingPairs>
  <TitlesOfParts>
    <vt:vector size="47" baseType="lpstr">
      <vt:lpstr>cmutemplate2</vt:lpstr>
      <vt:lpstr>2007-presentation-fullcolor</vt:lpstr>
      <vt:lpstr>1_2007-presentation-fullcolor</vt:lpstr>
      <vt:lpstr>Office Theme</vt:lpstr>
      <vt:lpstr>Introduction to SMV Part 2</vt:lpstr>
      <vt:lpstr>Useful Links</vt:lpstr>
      <vt:lpstr>Slide 3</vt:lpstr>
      <vt:lpstr>Can A TRUE Result of Model Checker be Trusted</vt:lpstr>
      <vt:lpstr>Vacuity Detection: Single Occurrence</vt:lpstr>
      <vt:lpstr>Detecting Vacuity in Multiple Occurrences</vt:lpstr>
      <vt:lpstr>Detecting Vacuity in Multiple Occurrences: ACTL</vt:lpstr>
      <vt:lpstr>Example 1: Mutual Exclusion</vt:lpstr>
      <vt:lpstr>Traffic Light Controller </vt:lpstr>
      <vt:lpstr>Outline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Let’s Model all of this in NuSMV</vt:lpstr>
      <vt:lpstr>Slide 19</vt:lpstr>
      <vt:lpstr>Slide 20</vt:lpstr>
      <vt:lpstr>Properties       1/2</vt:lpstr>
      <vt:lpstr>Properties       2/2</vt:lpstr>
      <vt:lpstr>Slide 23</vt:lpstr>
      <vt:lpstr>Slide 24</vt:lpstr>
      <vt:lpstr>Fairness Constraints</vt:lpstr>
      <vt:lpstr>Implementations…</vt:lpstr>
      <vt:lpstr>Some more variables</vt:lpstr>
      <vt:lpstr>traffic1.smv: main module</vt:lpstr>
      <vt:lpstr>traffic1.smv: North module  1/2</vt:lpstr>
      <vt:lpstr>traffic1.smv: North module  2/2</vt:lpstr>
      <vt:lpstr>South is symmetric   West is a bit simpler (no East)   Let’s run NuSMV!!!</vt:lpstr>
      <vt:lpstr>Mutual Exclusion CEX</vt:lpstr>
      <vt:lpstr>traffic1.smv: North module  1/2</vt:lpstr>
      <vt:lpstr>traffic2.smv: fix</vt:lpstr>
      <vt:lpstr>Model checking traffic2.smv</vt:lpstr>
      <vt:lpstr>CEX for Liveness is a Fair Cycle</vt:lpstr>
      <vt:lpstr>Add ‘Turn’ to Ensure Liveness</vt:lpstr>
      <vt:lpstr>traffic3.smv: Adding Turn</vt:lpstr>
      <vt:lpstr>Model check again…</vt:lpstr>
      <vt:lpstr>traffic4.smv</vt:lpstr>
      <vt:lpstr>traffic4.smv: North Module</vt:lpstr>
      <vt:lpstr>Hurray!</vt:lpstr>
      <vt:lpstr>Possible extensions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Raising the Level of Abstraction with Partial Models: A Vision</dc:title>
  <dc:creator>Marsha</dc:creator>
  <cp:lastModifiedBy>Windows User</cp:lastModifiedBy>
  <cp:revision>520</cp:revision>
  <dcterms:created xsi:type="dcterms:W3CDTF">2006-08-16T00:00:00Z</dcterms:created>
  <dcterms:modified xsi:type="dcterms:W3CDTF">2012-11-28T19:57:32Z</dcterms:modified>
</cp:coreProperties>
</file>