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56" r:id="rId1"/>
  </p:sldMasterIdLst>
  <p:notesMasterIdLst>
    <p:notesMasterId r:id="rId46"/>
  </p:notesMasterIdLst>
  <p:handoutMasterIdLst>
    <p:handoutMasterId r:id="rId47"/>
  </p:handoutMasterIdLst>
  <p:sldIdLst>
    <p:sldId id="1334" r:id="rId2"/>
    <p:sldId id="2312" r:id="rId3"/>
    <p:sldId id="2412" r:id="rId4"/>
    <p:sldId id="2406" r:id="rId5"/>
    <p:sldId id="2407" r:id="rId6"/>
    <p:sldId id="2408" r:id="rId7"/>
    <p:sldId id="2409" r:id="rId8"/>
    <p:sldId id="2410" r:id="rId9"/>
    <p:sldId id="2411" r:id="rId10"/>
    <p:sldId id="2413" r:id="rId11"/>
    <p:sldId id="2416" r:id="rId12"/>
    <p:sldId id="2417" r:id="rId13"/>
    <p:sldId id="2418" r:id="rId14"/>
    <p:sldId id="2419" r:id="rId15"/>
    <p:sldId id="2420" r:id="rId16"/>
    <p:sldId id="2421" r:id="rId17"/>
    <p:sldId id="2422" r:id="rId18"/>
    <p:sldId id="2423" r:id="rId19"/>
    <p:sldId id="2424" r:id="rId20"/>
    <p:sldId id="2425" r:id="rId21"/>
    <p:sldId id="2426" r:id="rId22"/>
    <p:sldId id="2414" r:id="rId23"/>
    <p:sldId id="2428" r:id="rId24"/>
    <p:sldId id="2429" r:id="rId25"/>
    <p:sldId id="2430" r:id="rId26"/>
    <p:sldId id="2431" r:id="rId27"/>
    <p:sldId id="2432" r:id="rId28"/>
    <p:sldId id="2485" r:id="rId29"/>
    <p:sldId id="2433" r:id="rId30"/>
    <p:sldId id="2434" r:id="rId31"/>
    <p:sldId id="2435" r:id="rId32"/>
    <p:sldId id="2436" r:id="rId33"/>
    <p:sldId id="2437" r:id="rId34"/>
    <p:sldId id="2438" r:id="rId35"/>
    <p:sldId id="2526" r:id="rId36"/>
    <p:sldId id="2527" r:id="rId37"/>
    <p:sldId id="2528" r:id="rId38"/>
    <p:sldId id="2529" r:id="rId39"/>
    <p:sldId id="2530" r:id="rId40"/>
    <p:sldId id="2531" r:id="rId41"/>
    <p:sldId id="2532" r:id="rId42"/>
    <p:sldId id="2533" r:id="rId43"/>
    <p:sldId id="2534" r:id="rId44"/>
    <p:sldId id="2439" r:id="rId45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800080"/>
    <a:srgbClr val="66CCFF"/>
    <a:srgbClr val="0066FF"/>
    <a:srgbClr val="33CC33"/>
    <a:srgbClr val="00FF00"/>
    <a:srgbClr val="006600"/>
    <a:srgbClr val="FFFF00"/>
    <a:srgbClr val="FF33CC"/>
    <a:srgbClr val="00FFFF"/>
    <a:srgbClr val="FF999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592" y="-1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80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580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BCE13-F1EA-8441-A3A4-6763812440B7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kumimoji="1" sz="17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85372" indent="-302066"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kumimoji="1" sz="17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208265" indent="-241653"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kumimoji="1" sz="17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91571" indent="-241653"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kumimoji="1" sz="17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174878" indent="-241653" eaLnBrk="0" hangingPunct="0">
              <a:tabLst>
                <a:tab pos="765235" algn="l"/>
                <a:tab pos="1530469" algn="l"/>
                <a:tab pos="2295704" algn="l"/>
                <a:tab pos="3060939" algn="l"/>
              </a:tabLst>
              <a:defRPr kumimoji="1" sz="17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kumimoji="1" sz="17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kumimoji="1" sz="17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kumimoji="1" sz="17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tabLst>
                <a:tab pos="765235" algn="l"/>
                <a:tab pos="1530469" algn="l"/>
                <a:tab pos="2295704" algn="l"/>
                <a:tab pos="3060939" algn="l"/>
              </a:tabLst>
              <a:defRPr kumimoji="1" sz="17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fld id="{6D446008-C4AC-4DD6-9375-86C997EDC38A}" type="slidenum">
              <a:rPr kumimoji="0" lang="ko-KR" altLang="en-GB" sz="13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kumimoji="0" lang="en-GB" altLang="ko-KR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2207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ko-KR" dirty="0" smtClean="0"/>
              <a:t>17 min</a:t>
            </a:r>
            <a:r>
              <a:rPr lang="en-US" altLang="ko-KR" baseline="0" dirty="0" smtClean="0"/>
              <a:t> talk, 3 min </a:t>
            </a:r>
            <a:r>
              <a:rPr lang="en-US" altLang="ko-KR" baseline="0" dirty="0" err="1" smtClean="0"/>
              <a:t>q&amp;a</a:t>
            </a:r>
            <a:endParaRPr lang="en-US" altLang="ko-K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457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EA55A-0C62-764F-92F0-5F28AF6AD5BF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78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478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D4543-8FEF-1F45-B635-B539142B481F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98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498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3525F-7AF2-D149-89FE-1CEEBF700386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80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2580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BCE13-F1EA-8441-A3A4-6763812440B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Content Placeholder 15" descr="Yaho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Content Placeholder 15" descr="Yahoologo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90501" y="6288091"/>
            <a:ext cx="495300" cy="2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nd.edu/~networks/HumanDynamics_20Oct05/correspondence_pattern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36.png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s.cmu.edu/~christos/PUBLICATIONS/cikm12-netgel.pd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sz="4400" dirty="0" smtClean="0">
                <a:ea typeface="ＭＳ Ｐゴシック" charset="-128"/>
                <a:cs typeface="ＭＳ Ｐゴシック" charset="-128"/>
              </a:rPr>
              <a:t>Large Graph Mining - Patterns, Tools and Cascade Analysis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i="1">
                <a:ea typeface="ＭＳ Ｐゴシック" charset="-128"/>
                <a:cs typeface="ＭＳ Ｐゴシック" charset="-128"/>
              </a:rPr>
              <a:t>Christos Faloutsos</a:t>
            </a:r>
            <a:endParaRPr lang="en-US" sz="3600">
              <a:ea typeface="ＭＳ Ｐゴシック" charset="-128"/>
              <a:cs typeface="ＭＳ Ｐゴシック" charset="-128"/>
            </a:endParaRPr>
          </a:p>
          <a:p>
            <a:r>
              <a:rPr lang="en-US" sz="3600">
                <a:ea typeface="ＭＳ Ｐゴシック" charset="-128"/>
                <a:cs typeface="ＭＳ Ｐゴシック" charset="-128"/>
              </a:rPr>
              <a:t>CMU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 -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ebay fraud detection: network effects (‘Belief propagation’)</a:t>
            </a:r>
          </a:p>
          <a:p>
            <a:r>
              <a:rPr lang="en-US" dirty="0" smtClean="0"/>
              <a:t>NELL analysis (Never Ending Language Learner): Tensors – </a:t>
            </a:r>
            <a:r>
              <a:rPr lang="en-US" dirty="0" err="1" smtClean="0"/>
              <a:t>GigaTensor</a:t>
            </a:r>
            <a:endParaRPr lang="en-US" dirty="0" smtClean="0"/>
          </a:p>
          <a:p>
            <a:r>
              <a:rPr lang="en-US" dirty="0" smtClean="0"/>
              <a:t>Spike analysis and forecasting: ‘</a:t>
            </a:r>
            <a:r>
              <a:rPr lang="en-US" dirty="0" err="1" smtClean="0"/>
              <a:t>SpikeM</a:t>
            </a:r>
            <a:r>
              <a:rPr lang="en-US" dirty="0" smtClean="0"/>
              <a:t>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550" y="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28600" y="2717800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530225" y="1141412"/>
            <a:ext cx="81565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latinLnBrk="0" hangingPunct="1">
              <a:buClr>
                <a:srgbClr val="006633"/>
              </a:buClr>
              <a:buSzPct val="100000"/>
              <a:buFont typeface="Arial" charset="0"/>
              <a:buNone/>
            </a:pPr>
            <a:r>
              <a:rPr kumimoji="0" lang="en-US" altLang="ko-KR" sz="4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GigaTensor</a:t>
            </a:r>
            <a:r>
              <a:rPr kumimoji="0" lang="en-US" altLang="ko-KR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 Scaling Tensor Analysis Up By 100 Times </a:t>
            </a:r>
            <a:r>
              <a:rPr kumimoji="0" lang="en-US" altLang="ko-KR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eaLnBrk="1" latinLnBrk="0" hangingPunct="1">
              <a:buClr>
                <a:srgbClr val="006633"/>
              </a:buClr>
              <a:buSzPct val="100000"/>
              <a:buFont typeface="Arial" charset="0"/>
              <a:buNone/>
            </a:pPr>
            <a:r>
              <a:rPr kumimoji="0" lang="en-US" altLang="ko-KR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Algorithms </a:t>
            </a:r>
            <a:r>
              <a:rPr kumimoji="0" lang="en-US" altLang="ko-KR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and Discoveries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600" y="3581400"/>
            <a:ext cx="11416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</a:p>
          <a:p>
            <a:pPr algn="ctr" eaLnBrk="1" hangingPunct="1"/>
            <a:r>
              <a:rPr kumimoji="0" lang="en-US" altLang="ko-KR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Kang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685817" y="3587750"/>
            <a:ext cx="18485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Christos</a:t>
            </a:r>
          </a:p>
          <a:p>
            <a:pPr algn="ctr" eaLnBrk="1" hangingPunct="1"/>
            <a:r>
              <a:rPr kumimoji="0" lang="en-US" altLang="ko-KR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Faloutsos</a:t>
            </a:r>
            <a:endParaRPr kumimoji="0" lang="en-US" altLang="ko-KR" sz="3200" b="1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614488" y="5029200"/>
            <a:ext cx="59340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KDD’12</a:t>
            </a:r>
            <a:endParaRPr kumimoji="0" lang="en-US" altLang="ko-KR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83424" y="3587750"/>
            <a:ext cx="22813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Evangelos</a:t>
            </a:r>
            <a:endParaRPr kumimoji="0" lang="en-US" altLang="ko-KR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kumimoji="0" lang="en-US" altLang="ko-KR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Papalexakis</a:t>
            </a:r>
            <a:endParaRPr kumimoji="0" lang="en-US" altLang="ko-KR" sz="3200" b="1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771050" y="3582377"/>
            <a:ext cx="16209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Abhay</a:t>
            </a:r>
            <a:endParaRPr kumimoji="0" lang="en-US" altLang="ko-KR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kumimoji="0" lang="en-US" altLang="ko-KR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Harpale</a:t>
            </a:r>
            <a:endParaRPr kumimoji="0" lang="en-US" altLang="ko-KR" sz="3200" b="1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5676E-2EEE-EE43-9455-E89CF47354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pic>
        <p:nvPicPr>
          <p:cNvPr id="12" name="Picture 11" descr="vagel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4826000"/>
            <a:ext cx="941801" cy="1168400"/>
          </a:xfrm>
          <a:prstGeom prst="rect">
            <a:avLst/>
          </a:prstGeom>
        </p:spPr>
      </p:pic>
      <p:pic>
        <p:nvPicPr>
          <p:cNvPr id="13" name="Picture 11" descr="uka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3" y="4813300"/>
            <a:ext cx="11445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9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Background: Tensor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724400"/>
          </a:xfrm>
          <a:noFill/>
        </p:spPr>
        <p:txBody>
          <a:bodyPr/>
          <a:lstStyle/>
          <a:p>
            <a:r>
              <a:rPr lang="en-US" altLang="ko-KR" sz="3200" dirty="0" smtClean="0"/>
              <a:t>Tensors (=multi-dimensional arrays) are everywhere</a:t>
            </a:r>
          </a:p>
          <a:p>
            <a:pPr lvl="1"/>
            <a:r>
              <a:rPr lang="en-US" altLang="ko-KR" sz="2800" dirty="0" smtClean="0"/>
              <a:t>Hyperlinks &amp;anchor text [Kolda+,05]</a:t>
            </a:r>
          </a:p>
          <a:p>
            <a:pPr lvl="1"/>
            <a:endParaRPr lang="en-US" altLang="ko-KR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23762" y="5871807"/>
            <a:ext cx="1177836" cy="3897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URL 1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199" y="4410298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직선 화살표 연결선 2"/>
          <p:cNvCxnSpPr/>
          <p:nvPr/>
        </p:nvCxnSpPr>
        <p:spPr bwMode="auto">
          <a:xfrm>
            <a:off x="2958744" y="5845680"/>
            <a:ext cx="838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sm"/>
            <a:tailEnd type="arrow" w="med" len="sm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직선 화살표 연결선 18"/>
          <p:cNvCxnSpPr/>
          <p:nvPr/>
        </p:nvCxnSpPr>
        <p:spPr bwMode="auto">
          <a:xfrm flipV="1">
            <a:off x="2773006" y="4778880"/>
            <a:ext cx="0" cy="9341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sm"/>
            <a:tailEnd type="arrow" w="med" len="sm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752600" y="5062760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URL 2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직선 화살표 연결선 20"/>
          <p:cNvCxnSpPr/>
          <p:nvPr/>
        </p:nvCxnSpPr>
        <p:spPr bwMode="auto">
          <a:xfrm flipV="1">
            <a:off x="2806344" y="4347807"/>
            <a:ext cx="376638" cy="3672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sm"/>
            <a:tailEnd type="arrow" w="med" len="sm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904999" y="3901441"/>
            <a:ext cx="951419" cy="63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Anchor Text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5884818" y="3810000"/>
            <a:ext cx="918000" cy="918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5490377" y="4280124"/>
            <a:ext cx="918000" cy="918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5029200" y="4785961"/>
            <a:ext cx="918000" cy="918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 flipV="1">
            <a:off x="5029200" y="3810000"/>
            <a:ext cx="838200" cy="968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직선 연결선 31"/>
          <p:cNvCxnSpPr/>
          <p:nvPr/>
        </p:nvCxnSpPr>
        <p:spPr bwMode="auto">
          <a:xfrm flipV="1">
            <a:off x="5947200" y="3817081"/>
            <a:ext cx="838200" cy="968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직선 연결선 32"/>
          <p:cNvCxnSpPr/>
          <p:nvPr/>
        </p:nvCxnSpPr>
        <p:spPr bwMode="auto">
          <a:xfrm flipV="1">
            <a:off x="5964618" y="4718778"/>
            <a:ext cx="838200" cy="968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6054636" y="5632374"/>
            <a:ext cx="914400" cy="3897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Java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1836" y="5037182"/>
            <a:ext cx="914400" cy="3897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C++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5418" y="4495800"/>
            <a:ext cx="914400" cy="3897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C#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9700" y="5152261"/>
            <a:ext cx="114300" cy="257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2600" y="5410200"/>
            <a:ext cx="114300" cy="257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53100" y="4343400"/>
            <a:ext cx="114300" cy="257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9700" y="5410200"/>
            <a:ext cx="114300" cy="257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7900" y="4876800"/>
            <a:ext cx="114300" cy="257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0300" y="3886200"/>
            <a:ext cx="114300" cy="257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91300" y="4038600"/>
            <a:ext cx="114300" cy="257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763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Background: Tensor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724400"/>
          </a:xfrm>
          <a:noFill/>
        </p:spPr>
        <p:txBody>
          <a:bodyPr/>
          <a:lstStyle/>
          <a:p>
            <a:r>
              <a:rPr lang="en-US" altLang="ko-KR" sz="3200" dirty="0" smtClean="0"/>
              <a:t>Tensors (=multi-dimensional arrays) are everywhere</a:t>
            </a:r>
          </a:p>
          <a:p>
            <a:pPr lvl="1"/>
            <a:r>
              <a:rPr lang="en-US" altLang="ko-KR" sz="2800" dirty="0" smtClean="0"/>
              <a:t>Sensor stream (time, location, type)</a:t>
            </a:r>
          </a:p>
          <a:p>
            <a:pPr lvl="1"/>
            <a:r>
              <a:rPr lang="en-US" altLang="ko-KR" sz="2800" dirty="0"/>
              <a:t>Predicates (subject, verb, object) in knowledge base</a:t>
            </a:r>
          </a:p>
          <a:p>
            <a:pPr lvl="1"/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1264" y="4978400"/>
            <a:ext cx="28005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ko-K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Barack Obama</a:t>
            </a: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u="sng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president of U.S</a:t>
            </a: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endParaRPr lang="ko-KR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156" y="4127500"/>
            <a:ext cx="28016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ko-K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Eric Clapton</a:t>
            </a: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u="sng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plays</a:t>
            </a:r>
          </a:p>
          <a:p>
            <a:r>
              <a:rPr lang="en-US" altLang="ko-KR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guitar</a:t>
            </a:r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ko-KR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359553"/>
            <a:ext cx="2295525" cy="199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76600" y="5299353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(26M)</a:t>
            </a:r>
            <a:endParaRPr lang="ko-KR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0224" y="5888335"/>
            <a:ext cx="101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(26M)</a:t>
            </a:r>
            <a:endParaRPr lang="ko-KR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425795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(48M)</a:t>
            </a:r>
            <a:endParaRPr lang="ko-KR" altLang="en-US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25" y="4893290"/>
            <a:ext cx="261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NELL (Never Ending Language Learner) data</a:t>
            </a:r>
          </a:p>
          <a:p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Nonzeros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=144M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748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Background: Tensor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724400"/>
          </a:xfrm>
          <a:noFill/>
        </p:spPr>
        <p:txBody>
          <a:bodyPr/>
          <a:lstStyle/>
          <a:p>
            <a:r>
              <a:rPr lang="en-US" altLang="ko-KR" sz="3200" dirty="0" smtClean="0"/>
              <a:t>Tensors (=multi-dimensional arrays) are everywhere</a:t>
            </a:r>
          </a:p>
          <a:p>
            <a:pPr lvl="1"/>
            <a:r>
              <a:rPr lang="en-US" altLang="ko-KR" sz="2800" dirty="0" smtClean="0"/>
              <a:t>Sensor stream (time, location, type)</a:t>
            </a:r>
          </a:p>
          <a:p>
            <a:pPr lvl="1"/>
            <a:r>
              <a:rPr lang="en-US" altLang="ko-KR" sz="2800" dirty="0"/>
              <a:t>Predicates (subject, verb, object) in knowledge base</a:t>
            </a:r>
          </a:p>
          <a:p>
            <a:pPr lvl="1"/>
            <a:endParaRPr lang="en-US" altLang="ko-KR" sz="280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359553"/>
            <a:ext cx="2295525" cy="199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32002" y="6019800"/>
            <a:ext cx="222347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IP-destination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60511" y="4940300"/>
            <a:ext cx="1611489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IP-source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96529" y="4203700"/>
            <a:ext cx="1932215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Time-stamp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44891" y="4178300"/>
            <a:ext cx="20692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i="1" dirty="0" smtClean="0">
                <a:latin typeface="+mn-lt"/>
                <a:ea typeface="ＭＳ Ｐゴシック" pitchFamily="-112" charset="-128"/>
              </a:rPr>
              <a:t>Anomaly </a:t>
            </a:r>
          </a:p>
          <a:p>
            <a:r>
              <a:rPr lang="en-US" altLang="ko-KR" sz="2800" i="1" dirty="0" smtClean="0">
                <a:latin typeface="+mn-lt"/>
                <a:ea typeface="ＭＳ Ｐゴシック" pitchFamily="-112" charset="-128"/>
              </a:rPr>
              <a:t>Detection in</a:t>
            </a:r>
          </a:p>
          <a:p>
            <a:r>
              <a:rPr lang="en-US" altLang="ko-KR" sz="2800" i="1" dirty="0" smtClean="0">
                <a:latin typeface="+mn-lt"/>
                <a:ea typeface="ＭＳ Ｐゴシック" pitchFamily="-112" charset="-128"/>
              </a:rPr>
              <a:t>Computer</a:t>
            </a:r>
          </a:p>
          <a:p>
            <a:r>
              <a:rPr lang="en-US" altLang="ko-KR" sz="2800" i="1" dirty="0" smtClean="0">
                <a:latin typeface="+mn-lt"/>
                <a:ea typeface="ＭＳ Ｐゴシック" pitchFamily="-112" charset="-128"/>
              </a:rPr>
              <a:t>networks</a:t>
            </a:r>
            <a:endParaRPr lang="en-US" altLang="ko-KR" sz="2800" i="1" dirty="0"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748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Definition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noFill/>
        </p:spPr>
        <p:txBody>
          <a:bodyPr/>
          <a:lstStyle/>
          <a:p>
            <a:r>
              <a:rPr lang="en-US" altLang="ko-KR" sz="3200" dirty="0" smtClean="0"/>
              <a:t>How to decompose a billion-scale tensor?</a:t>
            </a:r>
          </a:p>
          <a:p>
            <a:pPr lvl="1"/>
            <a:r>
              <a:rPr lang="en-US" altLang="ko-KR" sz="2800" dirty="0" smtClean="0"/>
              <a:t>Corresponds to SVD in 2D case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8001000" cy="276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8742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Definition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noFill/>
        </p:spPr>
        <p:txBody>
          <a:bodyPr/>
          <a:lstStyle/>
          <a:p>
            <a:r>
              <a:rPr lang="en-US" altLang="ko-KR" sz="3200" dirty="0" smtClean="0"/>
              <a:t>How to decompose a billion-scale tensor?</a:t>
            </a:r>
          </a:p>
          <a:p>
            <a:pPr lvl="1"/>
            <a:r>
              <a:rPr lang="en-US" altLang="ko-KR" sz="2800" dirty="0" smtClean="0"/>
              <a:t>Corresponds to SVD in 2D case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8001000" cy="276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695700" y="4991100"/>
            <a:ext cx="165100" cy="4191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949700" y="4597400"/>
            <a:ext cx="355600" cy="1651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 rot="18680591">
            <a:off x="3789967" y="4464585"/>
            <a:ext cx="150635" cy="150067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8742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 smtClean="0"/>
              <a:t>Problem Definition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420100" cy="4800600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/>
            <a:r>
              <a:rPr lang="en-US" altLang="ko-KR" sz="2800" dirty="0" smtClean="0"/>
              <a:t>Q1: Dominant concepts/topics?</a:t>
            </a:r>
            <a:endParaRPr lang="ko-KR" altLang="en-US" sz="2800" dirty="0" smtClean="0"/>
          </a:p>
          <a:p>
            <a:pPr lvl="1" eaLnBrk="1" hangingPunct="1"/>
            <a:r>
              <a:rPr lang="en-US" altLang="ko-KR" sz="2800" dirty="0" smtClean="0"/>
              <a:t>Q2: Find synonyms to a given noun phrase?</a:t>
            </a:r>
          </a:p>
          <a:p>
            <a:pPr lvl="1" eaLnBrk="1" hangingPunct="1"/>
            <a:r>
              <a:rPr lang="en-US" altLang="ko-KR" sz="2800" dirty="0" smtClean="0"/>
              <a:t>(and how to scale up: |data| &gt; RAM)</a:t>
            </a:r>
            <a:endParaRPr lang="en-US" altLang="ko-KR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334153"/>
            <a:ext cx="2295525" cy="199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02000" y="5273953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(26M)</a:t>
            </a:r>
            <a:endParaRPr lang="ko-KR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0224" y="5875635"/>
            <a:ext cx="11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(26M)</a:t>
            </a:r>
            <a:endParaRPr lang="ko-KR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4500" y="4232553"/>
            <a:ext cx="1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(48M)</a:t>
            </a:r>
            <a:endParaRPr lang="ko-KR" altLang="en-US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25" y="4893290"/>
            <a:ext cx="261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NELL (Never Ending Language Learner) data</a:t>
            </a:r>
          </a:p>
          <a:p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Nonzeros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=144M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5676E-2EEE-EE43-9455-E89CF47354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899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noFill/>
        </p:spPr>
        <p:txBody>
          <a:bodyPr/>
          <a:lstStyle/>
          <a:p>
            <a:r>
              <a:rPr lang="en-US" altLang="ko-KR" sz="3200" dirty="0" err="1" smtClean="0"/>
              <a:t>GigaTensor</a:t>
            </a:r>
            <a:r>
              <a:rPr lang="en-US" altLang="ko-KR" sz="3200" dirty="0" smtClean="0"/>
              <a:t> solves </a:t>
            </a:r>
            <a:r>
              <a:rPr lang="en-US" altLang="ko-KR" sz="3200" b="1" i="1" dirty="0" smtClean="0"/>
              <a:t>100x</a:t>
            </a:r>
            <a:r>
              <a:rPr lang="en-US" altLang="ko-KR" sz="3200" dirty="0" smtClean="0"/>
              <a:t> larger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4102631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Number of </a:t>
            </a: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nonzero</a:t>
            </a: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= I / 50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38" y="2499369"/>
            <a:ext cx="1474872" cy="12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14942" y="2881106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(J)</a:t>
            </a:r>
            <a:endParaRPr lang="ko-KR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0156" y="3530990"/>
            <a:ext cx="6887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(I)</a:t>
            </a:r>
            <a:endParaRPr lang="ko-KR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6932" y="2391812"/>
            <a:ext cx="9707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(K)</a:t>
            </a:r>
            <a:endParaRPr lang="ko-KR" altLang="en-US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473956" y="2437556"/>
            <a:ext cx="137630" cy="262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19150" y="2699910"/>
            <a:ext cx="5105400" cy="3652666"/>
            <a:chOff x="819150" y="2699910"/>
            <a:chExt cx="5105400" cy="365266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" y="2699910"/>
              <a:ext cx="5105400" cy="3652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직사각형 22"/>
            <p:cNvSpPr/>
            <p:nvPr/>
          </p:nvSpPr>
          <p:spPr bwMode="auto">
            <a:xfrm>
              <a:off x="3048000" y="5237163"/>
              <a:ext cx="25908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1897380" y="3136575"/>
              <a:ext cx="17113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400" b="1" dirty="0" err="1" smtClean="0">
                  <a:latin typeface="Times New Roman" pitchFamily="18" charset="0"/>
                  <a:cs typeface="Times New Roman" pitchFamily="18" charset="0"/>
                </a:rPr>
                <a:t>GigaTensor</a:t>
              </a:r>
              <a:endParaRPr lang="en-US" altLang="ko-K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 flipH="1" flipV="1">
              <a:off x="3563294" y="3430748"/>
              <a:ext cx="128860" cy="20290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arrow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 rot="19755083">
              <a:off x="1612551" y="4281373"/>
              <a:ext cx="10797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400" b="1" dirty="0" smtClean="0">
                  <a:latin typeface="Times New Roman" pitchFamily="18" charset="0"/>
                  <a:cs typeface="Times New Roman" pitchFamily="18" charset="0"/>
                </a:rPr>
                <a:t>Tensor</a:t>
              </a:r>
              <a:endParaRPr lang="en-US" altLang="ko-K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직선 화살표 연결선 31"/>
            <p:cNvCxnSpPr/>
            <p:nvPr/>
          </p:nvCxnSpPr>
          <p:spPr>
            <a:xfrm flipH="1" flipV="1">
              <a:off x="2895600" y="4526243"/>
              <a:ext cx="190917" cy="12654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arrow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 rot="19755083">
              <a:off x="1741817" y="4481923"/>
              <a:ext cx="12336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400" b="1" dirty="0" smtClean="0">
                  <a:latin typeface="Times New Roman" pitchFamily="18" charset="0"/>
                  <a:cs typeface="Times New Roman" pitchFamily="18" charset="0"/>
                </a:rPr>
                <a:t>Toolbox</a:t>
              </a:r>
              <a:endParaRPr lang="en-US" altLang="ko-K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581400" y="4345453"/>
              <a:ext cx="9973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400" b="1" i="1" dirty="0">
                  <a:latin typeface="Times New Roman" pitchFamily="18" charset="0"/>
                  <a:cs typeface="Times New Roman" pitchFamily="18" charset="0"/>
                </a:rPr>
                <a:t>Out of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581400" y="4619232"/>
              <a:ext cx="124425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400" b="1" i="1" dirty="0">
                  <a:latin typeface="Times New Roman" pitchFamily="18" charset="0"/>
                  <a:cs typeface="Times New Roman" pitchFamily="18" charset="0"/>
                </a:rPr>
                <a:t>Memory</a:t>
              </a:r>
            </a:p>
          </p:txBody>
        </p:sp>
        <p:cxnSp>
          <p:nvCxnSpPr>
            <p:cNvPr id="16" name="직선 연결선 15"/>
            <p:cNvCxnSpPr/>
            <p:nvPr/>
          </p:nvCxnSpPr>
          <p:spPr>
            <a:xfrm flipV="1">
              <a:off x="4099225" y="3810988"/>
              <a:ext cx="0" cy="22860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>
              <a:off x="4099225" y="3925288"/>
              <a:ext cx="1646710" cy="460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446759" y="3820180"/>
              <a:ext cx="9028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800" b="1" i="1" dirty="0">
                  <a:latin typeface="Times New Roman" pitchFamily="18" charset="0"/>
                  <a:cs typeface="Times New Roman" pitchFamily="18" charset="0"/>
                </a:rPr>
                <a:t>100x</a:t>
              </a:r>
            </a:p>
          </p:txBody>
        </p:sp>
        <p:cxnSp>
          <p:nvCxnSpPr>
            <p:cNvPr id="19" name="직선 연결선 18"/>
            <p:cNvCxnSpPr/>
            <p:nvPr/>
          </p:nvCxnSpPr>
          <p:spPr>
            <a:xfrm flipV="1">
              <a:off x="5745935" y="3814163"/>
              <a:ext cx="0" cy="22860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H="1">
              <a:off x="4082252" y="4191000"/>
              <a:ext cx="7920" cy="25515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arrow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pic>
        <p:nvPicPr>
          <p:cNvPr id="30" name="Picture 5" descr="hadoop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425" y="2189163"/>
            <a:ext cx="18351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8362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A1: Concept Discovery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noFill/>
        </p:spPr>
        <p:txBody>
          <a:bodyPr/>
          <a:lstStyle/>
          <a:p>
            <a:r>
              <a:rPr lang="en-US" altLang="ko-KR" sz="3200" dirty="0" smtClean="0"/>
              <a:t>Concept Discovery in Knowledge Base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1249"/>
            <a:ext cx="3733800" cy="385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191000" cy="144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타원 1"/>
          <p:cNvSpPr/>
          <p:nvPr/>
        </p:nvSpPr>
        <p:spPr bwMode="auto">
          <a:xfrm>
            <a:off x="4970756" y="2430816"/>
            <a:ext cx="847078" cy="4292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5908088" y="2430816"/>
            <a:ext cx="847078" cy="429272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7655512" y="2522551"/>
            <a:ext cx="847078" cy="429272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2150269" y="3810000"/>
            <a:ext cx="266700" cy="265523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1962152" y="4153799"/>
            <a:ext cx="266700" cy="2655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1797847" y="3704020"/>
            <a:ext cx="266700" cy="265523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847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Roadmap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Why study (big) graphs?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</a:t>
            </a:r>
            <a:r>
              <a:rPr lang="en-US" dirty="0">
                <a:ea typeface="ＭＳ Ｐゴシック" charset="-128"/>
                <a:cs typeface="ＭＳ Ｐゴシック" charset="-128"/>
              </a:rPr>
              <a:t>1: Patterns in graphs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Part#2: Cascade analysis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[Extra: ebay fraud; tensors; spikes]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277813" y="448627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13716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97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A1: Concept Discovery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1014"/>
          <a:stretch>
            <a:fillRect/>
          </a:stretch>
        </p:blipFill>
        <p:spPr bwMode="auto">
          <a:xfrm>
            <a:off x="1695450" y="995363"/>
            <a:ext cx="5655084" cy="461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1724024" y="3048000"/>
            <a:ext cx="5626509" cy="1171576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724025" y="4314826"/>
            <a:ext cx="5626509" cy="1171576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5975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A2: Synonym Discovery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6170"/>
          <a:stretch>
            <a:fillRect/>
          </a:stretch>
        </p:blipFill>
        <p:spPr bwMode="auto">
          <a:xfrm>
            <a:off x="906407" y="1041400"/>
            <a:ext cx="7267313" cy="487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909320" y="1940560"/>
            <a:ext cx="1447800" cy="40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909320" y="4170680"/>
            <a:ext cx="1447800" cy="40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200400" y="4170680"/>
            <a:ext cx="2133600" cy="40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266440" y="2265680"/>
            <a:ext cx="2113280" cy="40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7311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 -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ebay fraud detection: network effects (‘Belief propagation’)</a:t>
            </a:r>
          </a:p>
          <a:p>
            <a:r>
              <a:rPr lang="en-US" dirty="0" smtClean="0"/>
              <a:t>NELL analysis (Never Ending Language Learner): Tensors – </a:t>
            </a:r>
            <a:r>
              <a:rPr lang="en-US" dirty="0" err="1" smtClean="0"/>
              <a:t>GigaTensor</a:t>
            </a:r>
            <a:endParaRPr lang="en-US" dirty="0" smtClean="0"/>
          </a:p>
          <a:p>
            <a:r>
              <a:rPr lang="en-US" dirty="0" smtClean="0"/>
              <a:t>Spike analysis and forecasting: ‘</a:t>
            </a:r>
            <a:r>
              <a:rPr lang="en-US" dirty="0" err="1" smtClean="0"/>
              <a:t>SpikeM</a:t>
            </a:r>
            <a:r>
              <a:rPr lang="en-US" dirty="0" smtClean="0"/>
              <a:t>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550" y="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28600" y="3746500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4838720"/>
          </a:xfrm>
        </p:spPr>
        <p:txBody>
          <a:bodyPr/>
          <a:lstStyle/>
          <a:p>
            <a:r>
              <a:rPr lang="en-US" altLang="ja-JP" sz="3600" dirty="0" smtClean="0"/>
              <a:t>Meme (# of mentions in blogs)</a:t>
            </a:r>
          </a:p>
          <a:p>
            <a:pPr lvl="1"/>
            <a:r>
              <a:rPr lang="en-US" altLang="ja-JP" sz="2000" dirty="0" smtClean="0"/>
              <a:t>short phrases Sourced from U.S. politics in 2008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" name="Picture 9" descr="lipstic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837530"/>
            <a:ext cx="6019800" cy="1743598"/>
          </a:xfrm>
          <a:prstGeom prst="rect">
            <a:avLst/>
          </a:prstGeom>
        </p:spPr>
      </p:pic>
      <p:pic>
        <p:nvPicPr>
          <p:cNvPr id="11" name="Picture 10" descr="yesweca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738961"/>
            <a:ext cx="6000316" cy="17143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2420888"/>
            <a:ext cx="4170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“you can put lipstick on a pig”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4551511"/>
            <a:ext cx="1929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66"/>
                </a:solidFill>
              </a:rPr>
              <a:t>“yes we can” 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eaLnBrk="0" hangingPunct="0"/>
            <a:r>
              <a:rPr lang="en-US" altLang="ja-JP" sz="3600" b="1" dirty="0" smtClean="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Rise and fall patterns in social media</a:t>
            </a:r>
            <a:endParaRPr lang="en-US" altLang="ja-JP" sz="3600" b="1" dirty="0">
              <a:solidFill>
                <a:schemeClr val="tx2"/>
              </a:solidFill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106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wsd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9512" y="3380656"/>
            <a:ext cx="8850533" cy="3096344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755576" y="3105200"/>
            <a:ext cx="7632848" cy="3600400"/>
          </a:xfrm>
          <a:prstGeom prst="rect">
            <a:avLst/>
          </a:prstGeom>
          <a:noFill/>
          <a:ln w="19050" cmpd="sng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92100"/>
            <a:ext cx="7772400" cy="685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Rise and fall patterns in social media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824616"/>
            <a:ext cx="8640960" cy="3798184"/>
          </a:xfrm>
        </p:spPr>
        <p:txBody>
          <a:bodyPr/>
          <a:lstStyle/>
          <a:p>
            <a:r>
              <a:rPr lang="en-US" altLang="ja-JP" sz="3600" dirty="0" smtClean="0"/>
              <a:t>Can we find a unifying model, which includes these patterns?</a:t>
            </a:r>
            <a:endParaRPr lang="en-US" sz="2000" dirty="0" smtClean="0"/>
          </a:p>
          <a:p>
            <a:pPr marL="1200150" lvl="1" indent="-457200">
              <a:buFont typeface="Arial"/>
              <a:buChar char="•"/>
            </a:pPr>
            <a:r>
              <a:rPr lang="en-US" b="1" dirty="0" smtClean="0"/>
              <a:t>four </a:t>
            </a:r>
            <a:r>
              <a:rPr lang="en-US" dirty="0" smtClean="0"/>
              <a:t>classes on YouTube [Crane et al. ’08]</a:t>
            </a:r>
          </a:p>
          <a:p>
            <a:pPr marL="1200150" lvl="1" indent="-457200">
              <a:buFont typeface="Arial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six</a:t>
            </a:r>
            <a:r>
              <a:rPr lang="en-US" dirty="0" smtClean="0">
                <a:solidFill>
                  <a:srgbClr val="000066"/>
                </a:solidFill>
              </a:rPr>
              <a:t>   classes on Meme     [Yang et al. ’11]</a:t>
            </a:r>
          </a:p>
          <a:p>
            <a:pPr lvl="1" indent="0"/>
            <a:endParaRPr lang="en-US" dirty="0"/>
          </a:p>
          <a:p>
            <a:pPr marL="1200150" lvl="1" indent="-457200">
              <a:buFont typeface="Arial"/>
              <a:buChar char="•"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3113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Rise and fall patterns in social media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Answer: YES!</a:t>
            </a:r>
            <a:endParaRPr lang="en-US" altLang="ja-JP" dirty="0"/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represent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patterns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model</a:t>
            </a:r>
          </a:p>
        </p:txBody>
      </p:sp>
      <p:grpSp>
        <p:nvGrpSpPr>
          <p:cNvPr id="4" name="図形グループ 13"/>
          <p:cNvGrpSpPr/>
          <p:nvPr/>
        </p:nvGrpSpPr>
        <p:grpSpPr>
          <a:xfrm>
            <a:off x="304800" y="2169840"/>
            <a:ext cx="8532440" cy="3240360"/>
            <a:chOff x="0" y="2348880"/>
            <a:chExt cx="9144000" cy="3316658"/>
          </a:xfrm>
        </p:grpSpPr>
        <p:pic>
          <p:nvPicPr>
            <p:cNvPr id="3" name="図 2" descr="C0LN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4952" y="2348880"/>
              <a:ext cx="3117457" cy="1636055"/>
            </a:xfrm>
            <a:prstGeom prst="rect">
              <a:avLst/>
            </a:prstGeom>
          </p:spPr>
        </p:pic>
        <p:pic>
          <p:nvPicPr>
            <p:cNvPr id="6" name="図 5" descr="C1LN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030578" y="2348880"/>
              <a:ext cx="3125598" cy="1603497"/>
            </a:xfrm>
            <a:prstGeom prst="rect">
              <a:avLst/>
            </a:prstGeom>
          </p:spPr>
        </p:pic>
        <p:pic>
          <p:nvPicPr>
            <p:cNvPr id="8" name="図 7" descr="C2LN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000307" y="2348880"/>
              <a:ext cx="3109320" cy="1636056"/>
            </a:xfrm>
            <a:prstGeom prst="rect">
              <a:avLst/>
            </a:prstGeom>
          </p:spPr>
        </p:pic>
        <p:pic>
          <p:nvPicPr>
            <p:cNvPr id="9" name="図 8" descr="C3LN.ep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0" y="4005064"/>
              <a:ext cx="3117461" cy="1652335"/>
            </a:xfrm>
            <a:prstGeom prst="rect">
              <a:avLst/>
            </a:prstGeom>
          </p:spPr>
        </p:pic>
        <p:pic>
          <p:nvPicPr>
            <p:cNvPr id="10" name="図 9" descr="C4LN.eps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987824" y="4005064"/>
              <a:ext cx="3125598" cy="1660474"/>
            </a:xfrm>
            <a:prstGeom prst="rect">
              <a:avLst/>
            </a:prstGeom>
          </p:spPr>
        </p:pic>
        <p:pic>
          <p:nvPicPr>
            <p:cNvPr id="11" name="図 10" descr="C5LN.eps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018402" y="4005064"/>
              <a:ext cx="3125598" cy="1660474"/>
            </a:xfrm>
            <a:prstGeom prst="rect">
              <a:avLst/>
            </a:prstGeom>
          </p:spPr>
        </p:pic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209725"/>
            <a:ext cx="9144000" cy="646331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 Matsubara+ SIGKDD 2012  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285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08800" y="6223000"/>
            <a:ext cx="1905000" cy="457200"/>
          </a:xfrm>
        </p:spPr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7772400" cy="685800"/>
          </a:xfrm>
        </p:spPr>
        <p:txBody>
          <a:bodyPr/>
          <a:lstStyle/>
          <a:p>
            <a:r>
              <a:rPr kumimoji="1" lang="en-US" altLang="ja-JP" dirty="0" smtClean="0"/>
              <a:t>Main idea - </a:t>
            </a:r>
            <a:r>
              <a:rPr kumimoji="1" lang="en-US" altLang="ja-JP" dirty="0" err="1" smtClean="0"/>
              <a:t>SpikeM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93776"/>
            <a:ext cx="8640960" cy="514353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1. </a:t>
            </a:r>
            <a:r>
              <a:rPr lang="en-US" altLang="ja-JP" sz="2400" b="1" dirty="0" smtClean="0">
                <a:solidFill>
                  <a:srgbClr val="3C7483"/>
                </a:solidFill>
              </a:rPr>
              <a:t>Un</a:t>
            </a:r>
            <a:r>
              <a:rPr lang="en-US" altLang="ja-JP" sz="2400" dirty="0" smtClean="0">
                <a:solidFill>
                  <a:srgbClr val="3C7483"/>
                </a:solidFill>
              </a:rPr>
              <a:t>-informed bloggers </a:t>
            </a:r>
            <a:r>
              <a:rPr lang="en-US" altLang="ja-JP" sz="2000" dirty="0" smtClean="0"/>
              <a:t>(uninformed about rumor)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2. </a:t>
            </a:r>
            <a:r>
              <a:rPr lang="en-US" altLang="ja-JP" sz="2400" dirty="0" smtClean="0">
                <a:solidFill>
                  <a:srgbClr val="D48126"/>
                </a:solidFill>
              </a:rPr>
              <a:t>External </a:t>
            </a:r>
            <a:r>
              <a:rPr lang="en-US" altLang="ja-JP" sz="2400" dirty="0">
                <a:solidFill>
                  <a:srgbClr val="D48126"/>
                </a:solidFill>
              </a:rPr>
              <a:t>shock </a:t>
            </a:r>
            <a:r>
              <a:rPr lang="en-US" altLang="ja-JP" sz="2400" dirty="0"/>
              <a:t>at time </a:t>
            </a:r>
            <a:r>
              <a:rPr lang="en-US" altLang="ja-JP" sz="2400" dirty="0" err="1" smtClean="0"/>
              <a:t>n</a:t>
            </a:r>
            <a:r>
              <a:rPr lang="en-US" altLang="ja-JP" sz="1600" dirty="0" err="1" smtClean="0"/>
              <a:t>b</a:t>
            </a:r>
            <a:r>
              <a:rPr lang="en-US" altLang="ja-JP" sz="2400" dirty="0" smtClean="0"/>
              <a:t>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e.g</a:t>
            </a:r>
            <a:r>
              <a:rPr lang="en-US" altLang="ja-JP" sz="2000" dirty="0" smtClean="0"/>
              <a:t>, breaking news)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3. 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Infection</a:t>
            </a:r>
            <a:r>
              <a:rPr lang="en-US" altLang="ja-JP" sz="2400" dirty="0" smtClean="0"/>
              <a:t> </a:t>
            </a:r>
            <a:r>
              <a:rPr lang="en-US" altLang="ja-JP" sz="2000" dirty="0" smtClean="0"/>
              <a:t>(word-of-mouth)</a:t>
            </a:r>
            <a:endParaRPr lang="en-US" altLang="ja-JP" sz="2000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grpSp>
        <p:nvGrpSpPr>
          <p:cNvPr id="4" name="図形グループ 147"/>
          <p:cNvGrpSpPr/>
          <p:nvPr/>
        </p:nvGrpSpPr>
        <p:grpSpPr>
          <a:xfrm>
            <a:off x="180156" y="2627621"/>
            <a:ext cx="2088232" cy="1800201"/>
            <a:chOff x="3851920" y="1628800"/>
            <a:chExt cx="2088232" cy="1800201"/>
          </a:xfrm>
        </p:grpSpPr>
        <p:sp>
          <p:nvSpPr>
            <p:cNvPr id="74" name="円/楕円 73"/>
            <p:cNvSpPr/>
            <p:nvPr/>
          </p:nvSpPr>
          <p:spPr>
            <a:xfrm>
              <a:off x="3851920" y="2060848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4644008" y="1628800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3995936" y="2996952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5508104" y="220486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5076056" y="292494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直線コネクタ 79"/>
            <p:cNvCxnSpPr>
              <a:stCxn id="76" idx="3"/>
              <a:endCxn id="74" idx="7"/>
            </p:cNvCxnSpPr>
            <p:nvPr/>
          </p:nvCxnSpPr>
          <p:spPr>
            <a:xfrm flipH="1">
              <a:off x="4220696" y="1997577"/>
              <a:ext cx="486584" cy="1265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stCxn id="76" idx="5"/>
              <a:endCxn id="78" idx="1"/>
            </p:cNvCxnSpPr>
            <p:nvPr/>
          </p:nvCxnSpPr>
          <p:spPr>
            <a:xfrm>
              <a:off x="5012784" y="1997577"/>
              <a:ext cx="558592" cy="270559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stCxn id="76" idx="4"/>
              <a:endCxn id="77" idx="7"/>
            </p:cNvCxnSpPr>
            <p:nvPr/>
          </p:nvCxnSpPr>
          <p:spPr>
            <a:xfrm flipH="1">
              <a:off x="4364712" y="2060849"/>
              <a:ext cx="495320" cy="99937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>
              <a:stCxn id="76" idx="4"/>
              <a:endCxn id="79" idx="1"/>
            </p:cNvCxnSpPr>
            <p:nvPr/>
          </p:nvCxnSpPr>
          <p:spPr>
            <a:xfrm>
              <a:off x="4860032" y="2060849"/>
              <a:ext cx="279296" cy="927367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>
              <a:stCxn id="78" idx="2"/>
              <a:endCxn id="74" idx="6"/>
            </p:cNvCxnSpPr>
            <p:nvPr/>
          </p:nvCxnSpPr>
          <p:spPr>
            <a:xfrm flipH="1" flipV="1">
              <a:off x="4283968" y="2276873"/>
              <a:ext cx="1224136" cy="14401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stCxn id="79" idx="1"/>
              <a:endCxn id="74" idx="6"/>
            </p:cNvCxnSpPr>
            <p:nvPr/>
          </p:nvCxnSpPr>
          <p:spPr>
            <a:xfrm flipH="1" flipV="1">
              <a:off x="4283968" y="2276873"/>
              <a:ext cx="855360" cy="7113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>
              <a:stCxn id="77" idx="0"/>
              <a:endCxn id="74" idx="4"/>
            </p:cNvCxnSpPr>
            <p:nvPr/>
          </p:nvCxnSpPr>
          <p:spPr>
            <a:xfrm flipH="1" flipV="1">
              <a:off x="4067944" y="2492897"/>
              <a:ext cx="144016" cy="50405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>
              <a:stCxn id="79" idx="2"/>
              <a:endCxn id="77" idx="6"/>
            </p:cNvCxnSpPr>
            <p:nvPr/>
          </p:nvCxnSpPr>
          <p:spPr>
            <a:xfrm flipH="1">
              <a:off x="4427984" y="3140969"/>
              <a:ext cx="648072" cy="72008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>
              <a:stCxn id="78" idx="2"/>
              <a:endCxn id="77" idx="7"/>
            </p:cNvCxnSpPr>
            <p:nvPr/>
          </p:nvCxnSpPr>
          <p:spPr>
            <a:xfrm flipH="1">
              <a:off x="4364712" y="2420889"/>
              <a:ext cx="1143392" cy="63933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>
              <a:stCxn id="78" idx="3"/>
              <a:endCxn id="79" idx="0"/>
            </p:cNvCxnSpPr>
            <p:nvPr/>
          </p:nvCxnSpPr>
          <p:spPr>
            <a:xfrm flipH="1">
              <a:off x="5292080" y="2573641"/>
              <a:ext cx="279296" cy="35130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図形グループ 148"/>
          <p:cNvGrpSpPr/>
          <p:nvPr/>
        </p:nvGrpSpPr>
        <p:grpSpPr>
          <a:xfrm>
            <a:off x="3708548" y="2627621"/>
            <a:ext cx="2088232" cy="1800201"/>
            <a:chOff x="3851920" y="1628800"/>
            <a:chExt cx="2088232" cy="1800201"/>
          </a:xfrm>
        </p:grpSpPr>
        <p:sp>
          <p:nvSpPr>
            <p:cNvPr id="150" name="円/楕円 149"/>
            <p:cNvSpPr/>
            <p:nvPr/>
          </p:nvSpPr>
          <p:spPr>
            <a:xfrm>
              <a:off x="3851920" y="2060848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4644008" y="1628800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3995936" y="2996952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5508104" y="220486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5076056" y="292494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55" name="直線コネクタ 154"/>
            <p:cNvCxnSpPr>
              <a:stCxn id="151" idx="3"/>
              <a:endCxn id="150" idx="7"/>
            </p:cNvCxnSpPr>
            <p:nvPr/>
          </p:nvCxnSpPr>
          <p:spPr>
            <a:xfrm flipH="1">
              <a:off x="4220696" y="1997577"/>
              <a:ext cx="486584" cy="1265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>
              <a:stCxn id="151" idx="5"/>
              <a:endCxn id="153" idx="1"/>
            </p:cNvCxnSpPr>
            <p:nvPr/>
          </p:nvCxnSpPr>
          <p:spPr>
            <a:xfrm>
              <a:off x="5012784" y="1997577"/>
              <a:ext cx="558592" cy="270559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>
              <a:stCxn id="151" idx="4"/>
              <a:endCxn id="152" idx="7"/>
            </p:cNvCxnSpPr>
            <p:nvPr/>
          </p:nvCxnSpPr>
          <p:spPr>
            <a:xfrm flipH="1">
              <a:off x="4364712" y="2060849"/>
              <a:ext cx="495320" cy="99937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>
              <a:stCxn id="151" idx="4"/>
              <a:endCxn id="154" idx="1"/>
            </p:cNvCxnSpPr>
            <p:nvPr/>
          </p:nvCxnSpPr>
          <p:spPr>
            <a:xfrm>
              <a:off x="4860032" y="2060849"/>
              <a:ext cx="279296" cy="927367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>
              <a:stCxn id="153" idx="2"/>
              <a:endCxn id="150" idx="6"/>
            </p:cNvCxnSpPr>
            <p:nvPr/>
          </p:nvCxnSpPr>
          <p:spPr>
            <a:xfrm flipH="1" flipV="1">
              <a:off x="4283968" y="2276873"/>
              <a:ext cx="1224136" cy="14401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>
              <a:stCxn id="154" idx="1"/>
              <a:endCxn id="150" idx="6"/>
            </p:cNvCxnSpPr>
            <p:nvPr/>
          </p:nvCxnSpPr>
          <p:spPr>
            <a:xfrm flipH="1" flipV="1">
              <a:off x="4283968" y="2276873"/>
              <a:ext cx="855360" cy="7113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>
              <a:stCxn id="152" idx="0"/>
              <a:endCxn id="187" idx="4"/>
            </p:cNvCxnSpPr>
            <p:nvPr/>
          </p:nvCxnSpPr>
          <p:spPr>
            <a:xfrm flipH="1" flipV="1">
              <a:off x="4067944" y="2492896"/>
              <a:ext cx="144016" cy="50405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>
              <a:stCxn id="154" idx="2"/>
              <a:endCxn id="152" idx="6"/>
            </p:cNvCxnSpPr>
            <p:nvPr/>
          </p:nvCxnSpPr>
          <p:spPr>
            <a:xfrm flipH="1">
              <a:off x="4427984" y="3140969"/>
              <a:ext cx="648072" cy="72008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>
              <a:stCxn id="153" idx="2"/>
              <a:endCxn id="152" idx="7"/>
            </p:cNvCxnSpPr>
            <p:nvPr/>
          </p:nvCxnSpPr>
          <p:spPr>
            <a:xfrm flipH="1">
              <a:off x="4364712" y="2420889"/>
              <a:ext cx="1143392" cy="63933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線コネクタ 163"/>
            <p:cNvCxnSpPr>
              <a:stCxn id="153" idx="3"/>
              <a:endCxn id="154" idx="0"/>
            </p:cNvCxnSpPr>
            <p:nvPr/>
          </p:nvCxnSpPr>
          <p:spPr>
            <a:xfrm flipH="1">
              <a:off x="5292080" y="2573641"/>
              <a:ext cx="279296" cy="35130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図形グループ 164"/>
          <p:cNvGrpSpPr/>
          <p:nvPr/>
        </p:nvGrpSpPr>
        <p:grpSpPr>
          <a:xfrm>
            <a:off x="6876900" y="2627621"/>
            <a:ext cx="2088232" cy="1800201"/>
            <a:chOff x="3851920" y="1628800"/>
            <a:chExt cx="2088232" cy="1800201"/>
          </a:xfrm>
        </p:grpSpPr>
        <p:sp>
          <p:nvSpPr>
            <p:cNvPr id="166" name="円/楕円 165"/>
            <p:cNvSpPr/>
            <p:nvPr/>
          </p:nvSpPr>
          <p:spPr>
            <a:xfrm>
              <a:off x="3851920" y="2060848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4644008" y="1628800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8" name="円/楕円 167"/>
            <p:cNvSpPr/>
            <p:nvPr/>
          </p:nvSpPr>
          <p:spPr>
            <a:xfrm>
              <a:off x="3995936" y="2996952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9" name="円/楕円 168"/>
            <p:cNvSpPr/>
            <p:nvPr/>
          </p:nvSpPr>
          <p:spPr>
            <a:xfrm>
              <a:off x="5508104" y="220486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0" name="円/楕円 169"/>
            <p:cNvSpPr/>
            <p:nvPr/>
          </p:nvSpPr>
          <p:spPr>
            <a:xfrm>
              <a:off x="5076056" y="292494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71" name="直線コネクタ 170"/>
            <p:cNvCxnSpPr>
              <a:stCxn id="167" idx="3"/>
              <a:endCxn id="166" idx="7"/>
            </p:cNvCxnSpPr>
            <p:nvPr/>
          </p:nvCxnSpPr>
          <p:spPr>
            <a:xfrm flipH="1">
              <a:off x="4220696" y="1997577"/>
              <a:ext cx="486584" cy="1265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>
              <a:stCxn id="167" idx="5"/>
              <a:endCxn id="169" idx="1"/>
            </p:cNvCxnSpPr>
            <p:nvPr/>
          </p:nvCxnSpPr>
          <p:spPr>
            <a:xfrm>
              <a:off x="5012784" y="1997577"/>
              <a:ext cx="558592" cy="270559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>
              <a:stCxn id="167" idx="4"/>
              <a:endCxn id="168" idx="7"/>
            </p:cNvCxnSpPr>
            <p:nvPr/>
          </p:nvCxnSpPr>
          <p:spPr>
            <a:xfrm flipH="1">
              <a:off x="4364712" y="2060849"/>
              <a:ext cx="495320" cy="99937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>
              <a:stCxn id="167" idx="4"/>
              <a:endCxn id="170" idx="1"/>
            </p:cNvCxnSpPr>
            <p:nvPr/>
          </p:nvCxnSpPr>
          <p:spPr>
            <a:xfrm>
              <a:off x="4860032" y="2060849"/>
              <a:ext cx="279296" cy="927367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>
              <a:stCxn id="169" idx="2"/>
              <a:endCxn id="166" idx="6"/>
            </p:cNvCxnSpPr>
            <p:nvPr/>
          </p:nvCxnSpPr>
          <p:spPr>
            <a:xfrm flipH="1" flipV="1">
              <a:off x="4283968" y="2276873"/>
              <a:ext cx="1224136" cy="14401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>
              <a:stCxn id="170" idx="1"/>
              <a:endCxn id="166" idx="6"/>
            </p:cNvCxnSpPr>
            <p:nvPr/>
          </p:nvCxnSpPr>
          <p:spPr>
            <a:xfrm flipH="1" flipV="1">
              <a:off x="4283968" y="2276873"/>
              <a:ext cx="855360" cy="7113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>
              <a:stCxn id="168" idx="0"/>
            </p:cNvCxnSpPr>
            <p:nvPr/>
          </p:nvCxnSpPr>
          <p:spPr>
            <a:xfrm flipH="1" flipV="1">
              <a:off x="4139308" y="2502187"/>
              <a:ext cx="72652" cy="49476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>
              <a:stCxn id="170" idx="2"/>
              <a:endCxn id="168" idx="6"/>
            </p:cNvCxnSpPr>
            <p:nvPr/>
          </p:nvCxnSpPr>
          <p:spPr>
            <a:xfrm flipH="1">
              <a:off x="4427984" y="3140969"/>
              <a:ext cx="648072" cy="72008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>
              <a:stCxn id="169" idx="2"/>
              <a:endCxn id="168" idx="7"/>
            </p:cNvCxnSpPr>
            <p:nvPr/>
          </p:nvCxnSpPr>
          <p:spPr>
            <a:xfrm flipH="1">
              <a:off x="4364712" y="2420889"/>
              <a:ext cx="1143392" cy="63933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>
              <a:stCxn id="169" idx="3"/>
              <a:endCxn id="170" idx="0"/>
            </p:cNvCxnSpPr>
            <p:nvPr/>
          </p:nvCxnSpPr>
          <p:spPr>
            <a:xfrm flipH="1">
              <a:off x="5292080" y="2573641"/>
              <a:ext cx="279296" cy="35130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1" name="右矢印 180"/>
          <p:cNvSpPr/>
          <p:nvPr/>
        </p:nvSpPr>
        <p:spPr>
          <a:xfrm rot="1754849">
            <a:off x="3180454" y="2757683"/>
            <a:ext cx="586207" cy="351953"/>
          </a:xfrm>
          <a:prstGeom prst="rightArrow">
            <a:avLst/>
          </a:prstGeom>
          <a:solidFill>
            <a:srgbClr val="D48126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contourClr>
              <a:schemeClr val="accent6">
                <a:shade val="70000"/>
                <a:satMod val="105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円/楕円 186"/>
          <p:cNvSpPr/>
          <p:nvPr/>
        </p:nvSpPr>
        <p:spPr>
          <a:xfrm>
            <a:off x="3708548" y="3059669"/>
            <a:ext cx="432048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6876900" y="3059669"/>
            <a:ext cx="432048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9" name="円/楕円 188"/>
          <p:cNvSpPr/>
          <p:nvPr/>
        </p:nvSpPr>
        <p:spPr>
          <a:xfrm>
            <a:off x="7020916" y="3995773"/>
            <a:ext cx="432048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7668988" y="2627621"/>
            <a:ext cx="432048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1" name="円/楕円 190"/>
          <p:cNvSpPr/>
          <p:nvPr/>
        </p:nvSpPr>
        <p:spPr>
          <a:xfrm>
            <a:off x="8533084" y="3203685"/>
            <a:ext cx="432048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2" name="下矢印 191"/>
          <p:cNvSpPr/>
          <p:nvPr/>
        </p:nvSpPr>
        <p:spPr>
          <a:xfrm rot="16200000">
            <a:off x="2412404" y="3347701"/>
            <a:ext cx="1008112" cy="576064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下矢印 193"/>
          <p:cNvSpPr/>
          <p:nvPr/>
        </p:nvSpPr>
        <p:spPr>
          <a:xfrm rot="16200000">
            <a:off x="5796780" y="3347701"/>
            <a:ext cx="1008112" cy="576064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正方形/長方形 195"/>
          <p:cNvSpPr/>
          <p:nvPr/>
        </p:nvSpPr>
        <p:spPr>
          <a:xfrm>
            <a:off x="539552" y="4355812"/>
            <a:ext cx="11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Time n=0</a:t>
            </a:r>
            <a:endParaRPr lang="ja-JP" altLang="en-US" dirty="0">
              <a:latin typeface="+mn-lt"/>
            </a:endParaRPr>
          </a:p>
        </p:txBody>
      </p:sp>
      <p:sp>
        <p:nvSpPr>
          <p:cNvPr id="197" name="正方形/長方形 196"/>
          <p:cNvSpPr/>
          <p:nvPr/>
        </p:nvSpPr>
        <p:spPr>
          <a:xfrm>
            <a:off x="4067944" y="4355812"/>
            <a:ext cx="122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Time n=</a:t>
            </a:r>
            <a:r>
              <a:rPr lang="en-US" altLang="ja-JP" dirty="0" err="1" smtClean="0">
                <a:latin typeface="+mn-lt"/>
              </a:rPr>
              <a:t>n</a:t>
            </a:r>
            <a:r>
              <a:rPr lang="en-US" altLang="ja-JP" sz="1200" dirty="0" err="1" smtClean="0">
                <a:latin typeface="+mn-lt"/>
              </a:rPr>
              <a:t>b</a:t>
            </a:r>
            <a:endParaRPr lang="ja-JP" altLang="en-US" dirty="0">
              <a:latin typeface="+mn-lt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020272" y="2204864"/>
            <a:ext cx="7084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accent6">
                    <a:lumMod val="50000"/>
                  </a:schemeClr>
                </a:solidFill>
              </a:rPr>
              <a:t>β</a:t>
            </a:r>
            <a:endParaRPr lang="ja-JP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0" name="直線コネクタ 69"/>
          <p:cNvCxnSpPr>
            <a:stCxn id="188" idx="7"/>
          </p:cNvCxnSpPr>
          <p:nvPr/>
        </p:nvCxnSpPr>
        <p:spPr>
          <a:xfrm flipV="1">
            <a:off x="7245676" y="2996952"/>
            <a:ext cx="494676" cy="125989"/>
          </a:xfrm>
          <a:prstGeom prst="line">
            <a:avLst/>
          </a:prstGeom>
          <a:ln w="28575" cmpd="sng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188" idx="6"/>
            <a:endCxn id="191" idx="2"/>
          </p:cNvCxnSpPr>
          <p:nvPr/>
        </p:nvCxnSpPr>
        <p:spPr>
          <a:xfrm>
            <a:off x="7308948" y="3275693"/>
            <a:ext cx="1224136" cy="144016"/>
          </a:xfrm>
          <a:prstGeom prst="line">
            <a:avLst/>
          </a:prstGeom>
          <a:ln w="28575" cmpd="sng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endCxn id="189" idx="0"/>
          </p:cNvCxnSpPr>
          <p:nvPr/>
        </p:nvCxnSpPr>
        <p:spPr>
          <a:xfrm>
            <a:off x="7164288" y="3501008"/>
            <a:ext cx="72652" cy="494765"/>
          </a:xfrm>
          <a:prstGeom prst="line">
            <a:avLst/>
          </a:prstGeom>
          <a:ln w="28575" cmpd="sng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181600" y="4953000"/>
            <a:ext cx="2819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3" name="Date Placeholder 9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4800" y="4805660"/>
            <a:ext cx="8610600" cy="183644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9D32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algn="l">
              <a:lnSpc>
                <a:spcPct val="120000"/>
              </a:lnSpc>
            </a:pPr>
            <a:r>
              <a:rPr lang="en-US" altLang="ja-JP" sz="2800" dirty="0" smtClean="0">
                <a:solidFill>
                  <a:srgbClr val="4D4633"/>
                </a:solidFill>
              </a:rPr>
              <a:t>             Infectiveness of a blog-post at age </a:t>
            </a:r>
            <a:r>
              <a:rPr lang="en-US" altLang="ja-JP" sz="2800" dirty="0" err="1" smtClean="0">
                <a:solidFill>
                  <a:srgbClr val="4D4633"/>
                </a:solidFill>
              </a:rPr>
              <a:t>n</a:t>
            </a:r>
            <a:r>
              <a:rPr lang="en-US" altLang="ja-JP" sz="2800" dirty="0" smtClean="0">
                <a:solidFill>
                  <a:srgbClr val="4D4633"/>
                </a:solidFill>
              </a:rPr>
              <a:t>:</a:t>
            </a:r>
            <a:r>
              <a:rPr lang="en-US" altLang="ja-JP" sz="1050" dirty="0" smtClean="0">
                <a:solidFill>
                  <a:srgbClr val="4D4633"/>
                </a:solidFill>
              </a:rPr>
              <a:t> </a:t>
            </a:r>
          </a:p>
          <a:p>
            <a:pPr marL="1543050" lvl="2" indent="-342900" algn="l">
              <a:lnSpc>
                <a:spcPct val="120000"/>
              </a:lnSpc>
              <a:buFont typeface="Lucida Grande"/>
              <a:buChar char="-"/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 of infection (quality of news)</a:t>
            </a:r>
          </a:p>
          <a:p>
            <a:pPr marL="1543050" lvl="2" indent="-342900" algn="l">
              <a:lnSpc>
                <a:spcPct val="120000"/>
              </a:lnSpc>
              <a:buFont typeface="Lucida Grande"/>
              <a:buChar char="-"/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Decay function</a:t>
            </a:r>
          </a:p>
        </p:txBody>
      </p:sp>
      <p:graphicFrame>
        <p:nvGraphicFramePr>
          <p:cNvPr id="86" name="オブジェクト 85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2756124"/>
              </p:ext>
            </p:extLst>
          </p:nvPr>
        </p:nvGraphicFramePr>
        <p:xfrm>
          <a:off x="632519" y="5494808"/>
          <a:ext cx="338138" cy="496888"/>
        </p:xfrm>
        <a:graphic>
          <a:graphicData uri="http://schemas.openxmlformats.org/presentationml/2006/ole">
            <p:oleObj spid="_x0000_s385026" name="Equation" r:id="rId4" imgW="139700" imgH="203200" progId="Equation.3">
              <p:embed/>
            </p:oleObj>
          </a:graphicData>
        </a:graphic>
      </p:graphicFrame>
      <p:graphicFrame>
        <p:nvGraphicFramePr>
          <p:cNvPr id="73" name="オブジェクト 7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0842451"/>
              </p:ext>
            </p:extLst>
          </p:nvPr>
        </p:nvGraphicFramePr>
        <p:xfrm>
          <a:off x="471487" y="6063952"/>
          <a:ext cx="798513" cy="495300"/>
        </p:xfrm>
        <a:graphic>
          <a:graphicData uri="http://schemas.openxmlformats.org/presentationml/2006/ole">
            <p:oleObj spid="_x0000_s385027" name="Equation" r:id="rId5" imgW="330200" imgH="203200" progId="Equation.3">
              <p:embed/>
            </p:oleObj>
          </a:graphicData>
        </a:graphic>
      </p:graphicFrame>
      <p:sp>
        <p:nvSpPr>
          <p:cNvPr id="198" name="正方形/長方形 197"/>
          <p:cNvSpPr/>
          <p:nvPr/>
        </p:nvSpPr>
        <p:spPr>
          <a:xfrm>
            <a:off x="7083896" y="4330412"/>
            <a:ext cx="146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Time n=n</a:t>
            </a:r>
            <a:r>
              <a:rPr lang="en-US" altLang="ja-JP" sz="1200" dirty="0" smtClean="0">
                <a:latin typeface="+mn-lt"/>
              </a:rPr>
              <a:t>b</a:t>
            </a:r>
            <a:r>
              <a:rPr lang="en-US" altLang="ja-JP" dirty="0" smtClean="0">
                <a:latin typeface="+mn-lt"/>
              </a:rPr>
              <a:t>+1</a:t>
            </a:r>
            <a:endParaRPr lang="ja-JP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3260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08800" y="6223000"/>
            <a:ext cx="1905000" cy="457200"/>
          </a:xfrm>
        </p:spPr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93776"/>
            <a:ext cx="8640960" cy="514353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1. </a:t>
            </a:r>
            <a:r>
              <a:rPr lang="en-US" altLang="ja-JP" sz="2400" b="1" dirty="0" smtClean="0">
                <a:solidFill>
                  <a:srgbClr val="3C7483"/>
                </a:solidFill>
              </a:rPr>
              <a:t>Un</a:t>
            </a:r>
            <a:r>
              <a:rPr lang="en-US" altLang="ja-JP" sz="2400" dirty="0" smtClean="0">
                <a:solidFill>
                  <a:srgbClr val="3C7483"/>
                </a:solidFill>
              </a:rPr>
              <a:t>-informed bloggers </a:t>
            </a:r>
            <a:r>
              <a:rPr lang="en-US" altLang="ja-JP" sz="2000" dirty="0" smtClean="0"/>
              <a:t>(uninformed about rumor)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2. </a:t>
            </a:r>
            <a:r>
              <a:rPr lang="en-US" altLang="ja-JP" sz="2400" dirty="0" smtClean="0">
                <a:solidFill>
                  <a:srgbClr val="D48126"/>
                </a:solidFill>
              </a:rPr>
              <a:t>External </a:t>
            </a:r>
            <a:r>
              <a:rPr lang="en-US" altLang="ja-JP" sz="2400" dirty="0">
                <a:solidFill>
                  <a:srgbClr val="D48126"/>
                </a:solidFill>
              </a:rPr>
              <a:t>shock </a:t>
            </a:r>
            <a:r>
              <a:rPr lang="en-US" altLang="ja-JP" sz="2400" dirty="0"/>
              <a:t>at time </a:t>
            </a:r>
            <a:r>
              <a:rPr lang="en-US" altLang="ja-JP" sz="2400" dirty="0" err="1" smtClean="0"/>
              <a:t>n</a:t>
            </a:r>
            <a:r>
              <a:rPr lang="en-US" altLang="ja-JP" sz="1600" dirty="0" err="1" smtClean="0"/>
              <a:t>b</a:t>
            </a:r>
            <a:r>
              <a:rPr lang="en-US" altLang="ja-JP" sz="2400" dirty="0" smtClean="0"/>
              <a:t>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e.g</a:t>
            </a:r>
            <a:r>
              <a:rPr lang="en-US" altLang="ja-JP" sz="2000" dirty="0" smtClean="0"/>
              <a:t>, breaking news)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3. 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Infection</a:t>
            </a:r>
            <a:r>
              <a:rPr lang="en-US" altLang="ja-JP" sz="2400" dirty="0" smtClean="0"/>
              <a:t> </a:t>
            </a:r>
            <a:r>
              <a:rPr lang="en-US" altLang="ja-JP" sz="2000" dirty="0" smtClean="0"/>
              <a:t>(word-of-mouth)</a:t>
            </a:r>
            <a:endParaRPr lang="en-US" altLang="ja-JP" sz="2000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grpSp>
        <p:nvGrpSpPr>
          <p:cNvPr id="2" name="図形グループ 147"/>
          <p:cNvGrpSpPr/>
          <p:nvPr/>
        </p:nvGrpSpPr>
        <p:grpSpPr>
          <a:xfrm>
            <a:off x="180156" y="2627621"/>
            <a:ext cx="2088232" cy="1800201"/>
            <a:chOff x="3851920" y="1628800"/>
            <a:chExt cx="2088232" cy="1800201"/>
          </a:xfrm>
        </p:grpSpPr>
        <p:sp>
          <p:nvSpPr>
            <p:cNvPr id="74" name="円/楕円 73"/>
            <p:cNvSpPr/>
            <p:nvPr/>
          </p:nvSpPr>
          <p:spPr>
            <a:xfrm>
              <a:off x="3851920" y="2060848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4644008" y="1628800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3995936" y="2996952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5508104" y="220486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5076056" y="292494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直線コネクタ 79"/>
            <p:cNvCxnSpPr>
              <a:stCxn id="76" idx="3"/>
              <a:endCxn id="74" idx="7"/>
            </p:cNvCxnSpPr>
            <p:nvPr/>
          </p:nvCxnSpPr>
          <p:spPr>
            <a:xfrm flipH="1">
              <a:off x="4220696" y="1997577"/>
              <a:ext cx="486584" cy="1265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stCxn id="76" idx="5"/>
              <a:endCxn id="78" idx="1"/>
            </p:cNvCxnSpPr>
            <p:nvPr/>
          </p:nvCxnSpPr>
          <p:spPr>
            <a:xfrm>
              <a:off x="5012784" y="1997577"/>
              <a:ext cx="558592" cy="270559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stCxn id="76" idx="4"/>
              <a:endCxn id="77" idx="7"/>
            </p:cNvCxnSpPr>
            <p:nvPr/>
          </p:nvCxnSpPr>
          <p:spPr>
            <a:xfrm flipH="1">
              <a:off x="4364712" y="2060849"/>
              <a:ext cx="495320" cy="99937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>
              <a:stCxn id="76" idx="4"/>
              <a:endCxn id="79" idx="1"/>
            </p:cNvCxnSpPr>
            <p:nvPr/>
          </p:nvCxnSpPr>
          <p:spPr>
            <a:xfrm>
              <a:off x="4860032" y="2060849"/>
              <a:ext cx="279296" cy="927367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>
              <a:stCxn id="78" idx="2"/>
              <a:endCxn id="74" idx="6"/>
            </p:cNvCxnSpPr>
            <p:nvPr/>
          </p:nvCxnSpPr>
          <p:spPr>
            <a:xfrm flipH="1" flipV="1">
              <a:off x="4283968" y="2276873"/>
              <a:ext cx="1224136" cy="14401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stCxn id="79" idx="1"/>
              <a:endCxn id="74" idx="6"/>
            </p:cNvCxnSpPr>
            <p:nvPr/>
          </p:nvCxnSpPr>
          <p:spPr>
            <a:xfrm flipH="1" flipV="1">
              <a:off x="4283968" y="2276873"/>
              <a:ext cx="855360" cy="7113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>
              <a:stCxn id="77" idx="0"/>
              <a:endCxn id="74" idx="4"/>
            </p:cNvCxnSpPr>
            <p:nvPr/>
          </p:nvCxnSpPr>
          <p:spPr>
            <a:xfrm flipH="1" flipV="1">
              <a:off x="4067944" y="2492897"/>
              <a:ext cx="144016" cy="50405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>
              <a:stCxn id="79" idx="2"/>
              <a:endCxn id="77" idx="6"/>
            </p:cNvCxnSpPr>
            <p:nvPr/>
          </p:nvCxnSpPr>
          <p:spPr>
            <a:xfrm flipH="1">
              <a:off x="4427984" y="3140969"/>
              <a:ext cx="648072" cy="72008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>
              <a:stCxn id="78" idx="2"/>
              <a:endCxn id="77" idx="7"/>
            </p:cNvCxnSpPr>
            <p:nvPr/>
          </p:nvCxnSpPr>
          <p:spPr>
            <a:xfrm flipH="1">
              <a:off x="4364712" y="2420889"/>
              <a:ext cx="1143392" cy="63933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>
              <a:stCxn id="78" idx="3"/>
              <a:endCxn id="79" idx="0"/>
            </p:cNvCxnSpPr>
            <p:nvPr/>
          </p:nvCxnSpPr>
          <p:spPr>
            <a:xfrm flipH="1">
              <a:off x="5292080" y="2573641"/>
              <a:ext cx="279296" cy="35130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図形グループ 148"/>
          <p:cNvGrpSpPr/>
          <p:nvPr/>
        </p:nvGrpSpPr>
        <p:grpSpPr>
          <a:xfrm>
            <a:off x="3708548" y="2627621"/>
            <a:ext cx="2088232" cy="1800201"/>
            <a:chOff x="3851920" y="1628800"/>
            <a:chExt cx="2088232" cy="1800201"/>
          </a:xfrm>
        </p:grpSpPr>
        <p:sp>
          <p:nvSpPr>
            <p:cNvPr id="150" name="円/楕円 149"/>
            <p:cNvSpPr/>
            <p:nvPr/>
          </p:nvSpPr>
          <p:spPr>
            <a:xfrm>
              <a:off x="3851920" y="2060848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4644008" y="1628800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3995936" y="2996952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5508104" y="220486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5076056" y="292494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55" name="直線コネクタ 154"/>
            <p:cNvCxnSpPr>
              <a:stCxn id="151" idx="3"/>
              <a:endCxn id="150" idx="7"/>
            </p:cNvCxnSpPr>
            <p:nvPr/>
          </p:nvCxnSpPr>
          <p:spPr>
            <a:xfrm flipH="1">
              <a:off x="4220696" y="1997577"/>
              <a:ext cx="486584" cy="1265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>
              <a:stCxn id="151" idx="5"/>
              <a:endCxn id="153" idx="1"/>
            </p:cNvCxnSpPr>
            <p:nvPr/>
          </p:nvCxnSpPr>
          <p:spPr>
            <a:xfrm>
              <a:off x="5012784" y="1997577"/>
              <a:ext cx="558592" cy="270559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>
              <a:stCxn id="151" idx="4"/>
              <a:endCxn id="152" idx="7"/>
            </p:cNvCxnSpPr>
            <p:nvPr/>
          </p:nvCxnSpPr>
          <p:spPr>
            <a:xfrm flipH="1">
              <a:off x="4364712" y="2060849"/>
              <a:ext cx="495320" cy="99937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>
              <a:stCxn id="151" idx="4"/>
              <a:endCxn id="154" idx="1"/>
            </p:cNvCxnSpPr>
            <p:nvPr/>
          </p:nvCxnSpPr>
          <p:spPr>
            <a:xfrm>
              <a:off x="4860032" y="2060849"/>
              <a:ext cx="279296" cy="927367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>
              <a:stCxn id="153" idx="2"/>
              <a:endCxn id="150" idx="6"/>
            </p:cNvCxnSpPr>
            <p:nvPr/>
          </p:nvCxnSpPr>
          <p:spPr>
            <a:xfrm flipH="1" flipV="1">
              <a:off x="4283968" y="2276873"/>
              <a:ext cx="1224136" cy="14401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>
              <a:stCxn id="154" idx="1"/>
              <a:endCxn id="150" idx="6"/>
            </p:cNvCxnSpPr>
            <p:nvPr/>
          </p:nvCxnSpPr>
          <p:spPr>
            <a:xfrm flipH="1" flipV="1">
              <a:off x="4283968" y="2276873"/>
              <a:ext cx="855360" cy="7113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>
              <a:stCxn id="152" idx="0"/>
              <a:endCxn id="187" idx="4"/>
            </p:cNvCxnSpPr>
            <p:nvPr/>
          </p:nvCxnSpPr>
          <p:spPr>
            <a:xfrm flipH="1" flipV="1">
              <a:off x="4067944" y="2492896"/>
              <a:ext cx="144016" cy="50405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>
              <a:stCxn id="154" idx="2"/>
              <a:endCxn id="152" idx="6"/>
            </p:cNvCxnSpPr>
            <p:nvPr/>
          </p:nvCxnSpPr>
          <p:spPr>
            <a:xfrm flipH="1">
              <a:off x="4427984" y="3140969"/>
              <a:ext cx="648072" cy="72008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>
              <a:stCxn id="153" idx="2"/>
              <a:endCxn id="152" idx="7"/>
            </p:cNvCxnSpPr>
            <p:nvPr/>
          </p:nvCxnSpPr>
          <p:spPr>
            <a:xfrm flipH="1">
              <a:off x="4364712" y="2420889"/>
              <a:ext cx="1143392" cy="63933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線コネクタ 163"/>
            <p:cNvCxnSpPr>
              <a:stCxn id="153" idx="3"/>
              <a:endCxn id="154" idx="0"/>
            </p:cNvCxnSpPr>
            <p:nvPr/>
          </p:nvCxnSpPr>
          <p:spPr>
            <a:xfrm flipH="1">
              <a:off x="5292080" y="2573641"/>
              <a:ext cx="279296" cy="35130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図形グループ 164"/>
          <p:cNvGrpSpPr/>
          <p:nvPr/>
        </p:nvGrpSpPr>
        <p:grpSpPr>
          <a:xfrm>
            <a:off x="6876900" y="2627621"/>
            <a:ext cx="2088232" cy="1800201"/>
            <a:chOff x="3851920" y="1628800"/>
            <a:chExt cx="2088232" cy="1800201"/>
          </a:xfrm>
        </p:grpSpPr>
        <p:sp>
          <p:nvSpPr>
            <p:cNvPr id="166" name="円/楕円 165"/>
            <p:cNvSpPr/>
            <p:nvPr/>
          </p:nvSpPr>
          <p:spPr>
            <a:xfrm>
              <a:off x="3851920" y="2060848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4644008" y="1628800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8" name="円/楕円 167"/>
            <p:cNvSpPr/>
            <p:nvPr/>
          </p:nvSpPr>
          <p:spPr>
            <a:xfrm>
              <a:off x="3995936" y="2996952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9" name="円/楕円 168"/>
            <p:cNvSpPr/>
            <p:nvPr/>
          </p:nvSpPr>
          <p:spPr>
            <a:xfrm>
              <a:off x="5508104" y="220486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0" name="円/楕円 169"/>
            <p:cNvSpPr/>
            <p:nvPr/>
          </p:nvSpPr>
          <p:spPr>
            <a:xfrm>
              <a:off x="5076056" y="2924944"/>
              <a:ext cx="432048" cy="4320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71" name="直線コネクタ 170"/>
            <p:cNvCxnSpPr>
              <a:stCxn id="167" idx="3"/>
              <a:endCxn id="166" idx="7"/>
            </p:cNvCxnSpPr>
            <p:nvPr/>
          </p:nvCxnSpPr>
          <p:spPr>
            <a:xfrm flipH="1">
              <a:off x="4220696" y="1997577"/>
              <a:ext cx="486584" cy="1265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>
              <a:stCxn id="167" idx="5"/>
              <a:endCxn id="169" idx="1"/>
            </p:cNvCxnSpPr>
            <p:nvPr/>
          </p:nvCxnSpPr>
          <p:spPr>
            <a:xfrm>
              <a:off x="5012784" y="1997577"/>
              <a:ext cx="558592" cy="270559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>
              <a:stCxn id="167" idx="4"/>
              <a:endCxn id="168" idx="7"/>
            </p:cNvCxnSpPr>
            <p:nvPr/>
          </p:nvCxnSpPr>
          <p:spPr>
            <a:xfrm flipH="1">
              <a:off x="4364712" y="2060849"/>
              <a:ext cx="495320" cy="99937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>
              <a:stCxn id="167" idx="4"/>
              <a:endCxn id="170" idx="1"/>
            </p:cNvCxnSpPr>
            <p:nvPr/>
          </p:nvCxnSpPr>
          <p:spPr>
            <a:xfrm>
              <a:off x="4860032" y="2060849"/>
              <a:ext cx="279296" cy="927367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>
              <a:stCxn id="169" idx="2"/>
              <a:endCxn id="166" idx="6"/>
            </p:cNvCxnSpPr>
            <p:nvPr/>
          </p:nvCxnSpPr>
          <p:spPr>
            <a:xfrm flipH="1" flipV="1">
              <a:off x="4283968" y="2276873"/>
              <a:ext cx="1224136" cy="144016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>
              <a:stCxn id="170" idx="1"/>
              <a:endCxn id="166" idx="6"/>
            </p:cNvCxnSpPr>
            <p:nvPr/>
          </p:nvCxnSpPr>
          <p:spPr>
            <a:xfrm flipH="1" flipV="1">
              <a:off x="4283968" y="2276873"/>
              <a:ext cx="855360" cy="71134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>
              <a:stCxn id="168" idx="0"/>
            </p:cNvCxnSpPr>
            <p:nvPr/>
          </p:nvCxnSpPr>
          <p:spPr>
            <a:xfrm flipH="1" flipV="1">
              <a:off x="4139308" y="2502187"/>
              <a:ext cx="72652" cy="49476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>
              <a:stCxn id="170" idx="2"/>
              <a:endCxn id="168" idx="6"/>
            </p:cNvCxnSpPr>
            <p:nvPr/>
          </p:nvCxnSpPr>
          <p:spPr>
            <a:xfrm flipH="1">
              <a:off x="4427984" y="3140969"/>
              <a:ext cx="648072" cy="72008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>
              <a:stCxn id="169" idx="2"/>
              <a:endCxn id="168" idx="7"/>
            </p:cNvCxnSpPr>
            <p:nvPr/>
          </p:nvCxnSpPr>
          <p:spPr>
            <a:xfrm flipH="1">
              <a:off x="4364712" y="2420889"/>
              <a:ext cx="1143392" cy="639335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>
              <a:stCxn id="169" idx="3"/>
              <a:endCxn id="170" idx="0"/>
            </p:cNvCxnSpPr>
            <p:nvPr/>
          </p:nvCxnSpPr>
          <p:spPr>
            <a:xfrm flipH="1">
              <a:off x="5292080" y="2573641"/>
              <a:ext cx="279296" cy="351303"/>
            </a:xfrm>
            <a:prstGeom prst="line">
              <a:avLst/>
            </a:prstGeom>
            <a:ln w="28575" cmpd="sng">
              <a:solidFill>
                <a:srgbClr val="5959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1" name="右矢印 180"/>
          <p:cNvSpPr/>
          <p:nvPr/>
        </p:nvSpPr>
        <p:spPr>
          <a:xfrm rot="1754849">
            <a:off x="3180454" y="2757683"/>
            <a:ext cx="586207" cy="351953"/>
          </a:xfrm>
          <a:prstGeom prst="rightArrow">
            <a:avLst/>
          </a:prstGeom>
          <a:solidFill>
            <a:srgbClr val="D48126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contourClr>
              <a:schemeClr val="accent6">
                <a:shade val="70000"/>
                <a:satMod val="105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円/楕円 186"/>
          <p:cNvSpPr/>
          <p:nvPr/>
        </p:nvSpPr>
        <p:spPr>
          <a:xfrm>
            <a:off x="3708548" y="3059669"/>
            <a:ext cx="432048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6876900" y="3059669"/>
            <a:ext cx="432048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9" name="円/楕円 188"/>
          <p:cNvSpPr/>
          <p:nvPr/>
        </p:nvSpPr>
        <p:spPr>
          <a:xfrm>
            <a:off x="7020916" y="3995773"/>
            <a:ext cx="432048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7668988" y="2627621"/>
            <a:ext cx="432048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1" name="円/楕円 190"/>
          <p:cNvSpPr/>
          <p:nvPr/>
        </p:nvSpPr>
        <p:spPr>
          <a:xfrm>
            <a:off x="8533084" y="3203685"/>
            <a:ext cx="432048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92" name="下矢印 191"/>
          <p:cNvSpPr/>
          <p:nvPr/>
        </p:nvSpPr>
        <p:spPr>
          <a:xfrm rot="16200000">
            <a:off x="2412404" y="3347701"/>
            <a:ext cx="1008112" cy="576064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下矢印 193"/>
          <p:cNvSpPr/>
          <p:nvPr/>
        </p:nvSpPr>
        <p:spPr>
          <a:xfrm rot="16200000">
            <a:off x="5796780" y="3347701"/>
            <a:ext cx="1008112" cy="576064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正方形/長方形 195"/>
          <p:cNvSpPr/>
          <p:nvPr/>
        </p:nvSpPr>
        <p:spPr>
          <a:xfrm>
            <a:off x="539552" y="4355812"/>
            <a:ext cx="11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Time n=0</a:t>
            </a:r>
            <a:endParaRPr lang="ja-JP" altLang="en-US" dirty="0">
              <a:latin typeface="+mn-lt"/>
            </a:endParaRPr>
          </a:p>
        </p:txBody>
      </p:sp>
      <p:sp>
        <p:nvSpPr>
          <p:cNvPr id="197" name="正方形/長方形 196"/>
          <p:cNvSpPr/>
          <p:nvPr/>
        </p:nvSpPr>
        <p:spPr>
          <a:xfrm>
            <a:off x="4067944" y="4355812"/>
            <a:ext cx="122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Time n=</a:t>
            </a:r>
            <a:r>
              <a:rPr lang="en-US" altLang="ja-JP" dirty="0" err="1" smtClean="0">
                <a:latin typeface="+mn-lt"/>
              </a:rPr>
              <a:t>n</a:t>
            </a:r>
            <a:r>
              <a:rPr lang="en-US" altLang="ja-JP" sz="1200" dirty="0" err="1" smtClean="0">
                <a:latin typeface="+mn-lt"/>
              </a:rPr>
              <a:t>b</a:t>
            </a:r>
            <a:endParaRPr lang="ja-JP" altLang="en-US" dirty="0">
              <a:latin typeface="+mn-lt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020272" y="2204864"/>
            <a:ext cx="7084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accent6">
                    <a:lumMod val="50000"/>
                  </a:schemeClr>
                </a:solidFill>
              </a:rPr>
              <a:t>β</a:t>
            </a:r>
            <a:endParaRPr lang="ja-JP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0" name="直線コネクタ 69"/>
          <p:cNvCxnSpPr>
            <a:stCxn id="188" idx="7"/>
          </p:cNvCxnSpPr>
          <p:nvPr/>
        </p:nvCxnSpPr>
        <p:spPr>
          <a:xfrm flipV="1">
            <a:off x="7245676" y="2996952"/>
            <a:ext cx="494676" cy="125989"/>
          </a:xfrm>
          <a:prstGeom prst="line">
            <a:avLst/>
          </a:prstGeom>
          <a:ln w="28575" cmpd="sng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188" idx="6"/>
            <a:endCxn id="191" idx="2"/>
          </p:cNvCxnSpPr>
          <p:nvPr/>
        </p:nvCxnSpPr>
        <p:spPr>
          <a:xfrm>
            <a:off x="7308948" y="3275693"/>
            <a:ext cx="1224136" cy="144016"/>
          </a:xfrm>
          <a:prstGeom prst="line">
            <a:avLst/>
          </a:prstGeom>
          <a:ln w="28575" cmpd="sng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endCxn id="189" idx="0"/>
          </p:cNvCxnSpPr>
          <p:nvPr/>
        </p:nvCxnSpPr>
        <p:spPr>
          <a:xfrm>
            <a:off x="7164288" y="3501008"/>
            <a:ext cx="72652" cy="494765"/>
          </a:xfrm>
          <a:prstGeom prst="line">
            <a:avLst/>
          </a:prstGeom>
          <a:ln w="28575" cmpd="sng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181600" y="4953000"/>
            <a:ext cx="2819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5734" name="Picture 6" descr="https://encrypted-tbn1.google.com/images?q=tbn:ANd9GcQvIhVFfv8T-3MMX5QivucyG_e6GuWIIMgYjdlNO2BJO7-lHLa0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908442" cy="1134423"/>
          </a:xfrm>
          <a:prstGeom prst="rect">
            <a:avLst/>
          </a:prstGeom>
          <a:noFill/>
        </p:spPr>
      </p:pic>
      <p:pic>
        <p:nvPicPr>
          <p:cNvPr id="1225736" name="Picture 8" descr="https://encrypted-tbn0.google.com/images?q=tbn:ANd9GcQp10dN8taOvTD6-dI2kKoYC3kjQofAUI_2RL6c5G6mjDphqEs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867104" cy="1143001"/>
          </a:xfrm>
          <a:prstGeom prst="rect">
            <a:avLst/>
          </a:prstGeom>
          <a:noFill/>
        </p:spPr>
      </p:pic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93" name="Date Placeholder 9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4800" y="4805660"/>
            <a:ext cx="8610600" cy="183644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9D32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algn="l">
              <a:lnSpc>
                <a:spcPct val="120000"/>
              </a:lnSpc>
            </a:pPr>
            <a:r>
              <a:rPr lang="en-US" altLang="ja-JP" sz="2800" dirty="0" smtClean="0">
                <a:solidFill>
                  <a:srgbClr val="4D4633"/>
                </a:solidFill>
              </a:rPr>
              <a:t>             Infectiveness of a blog-post at age </a:t>
            </a:r>
            <a:r>
              <a:rPr lang="en-US" altLang="ja-JP" sz="2800" dirty="0" err="1" smtClean="0">
                <a:solidFill>
                  <a:srgbClr val="4D4633"/>
                </a:solidFill>
              </a:rPr>
              <a:t>n</a:t>
            </a:r>
            <a:r>
              <a:rPr lang="en-US" altLang="ja-JP" sz="2800" dirty="0" smtClean="0">
                <a:solidFill>
                  <a:srgbClr val="4D4633"/>
                </a:solidFill>
              </a:rPr>
              <a:t>:</a:t>
            </a:r>
            <a:r>
              <a:rPr lang="en-US" altLang="ja-JP" sz="1050" dirty="0" smtClean="0">
                <a:solidFill>
                  <a:srgbClr val="4D4633"/>
                </a:solidFill>
              </a:rPr>
              <a:t> </a:t>
            </a:r>
          </a:p>
          <a:p>
            <a:pPr marL="1543050" lvl="2" indent="-342900" algn="l">
              <a:lnSpc>
                <a:spcPct val="120000"/>
              </a:lnSpc>
              <a:buFont typeface="Lucida Grande"/>
              <a:buChar char="-"/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 of infection (quality of news)</a:t>
            </a:r>
          </a:p>
          <a:p>
            <a:pPr marL="1543050" lvl="2" indent="-342900" algn="l">
              <a:lnSpc>
                <a:spcPct val="120000"/>
              </a:lnSpc>
              <a:buFont typeface="Lucida Grande"/>
              <a:buChar char="-"/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Decay function</a:t>
            </a:r>
          </a:p>
        </p:txBody>
      </p:sp>
      <p:graphicFrame>
        <p:nvGraphicFramePr>
          <p:cNvPr id="86" name="オブジェクト 85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2756124"/>
              </p:ext>
            </p:extLst>
          </p:nvPr>
        </p:nvGraphicFramePr>
        <p:xfrm>
          <a:off x="632519" y="5494808"/>
          <a:ext cx="338138" cy="496888"/>
        </p:xfrm>
        <a:graphic>
          <a:graphicData uri="http://schemas.openxmlformats.org/presentationml/2006/ole">
            <p:oleObj spid="_x0000_s387074" name="Equation" r:id="rId6" imgW="139700" imgH="203200" progId="Equation.3">
              <p:embed/>
            </p:oleObj>
          </a:graphicData>
        </a:graphic>
      </p:graphicFrame>
      <p:graphicFrame>
        <p:nvGraphicFramePr>
          <p:cNvPr id="73" name="オブジェクト 7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0842451"/>
              </p:ext>
            </p:extLst>
          </p:nvPr>
        </p:nvGraphicFramePr>
        <p:xfrm>
          <a:off x="471487" y="6063952"/>
          <a:ext cx="798513" cy="495300"/>
        </p:xfrm>
        <a:graphic>
          <a:graphicData uri="http://schemas.openxmlformats.org/presentationml/2006/ole">
            <p:oleObj spid="_x0000_s387075" name="Equation" r:id="rId7" imgW="330200" imgH="203200" progId="Equation.3">
              <p:embed/>
            </p:oleObj>
          </a:graphicData>
        </a:graphic>
      </p:graphicFrame>
      <p:sp>
        <p:nvSpPr>
          <p:cNvPr id="198" name="正方形/長方形 197"/>
          <p:cNvSpPr/>
          <p:nvPr/>
        </p:nvSpPr>
        <p:spPr>
          <a:xfrm>
            <a:off x="7083896" y="4330412"/>
            <a:ext cx="146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Time n=n</a:t>
            </a:r>
            <a:r>
              <a:rPr lang="en-US" altLang="ja-JP" sz="1200" dirty="0" smtClean="0">
                <a:latin typeface="+mn-lt"/>
              </a:rPr>
              <a:t>b</a:t>
            </a:r>
            <a:r>
              <a:rPr lang="en-US" altLang="ja-JP" dirty="0" smtClean="0">
                <a:latin typeface="+mn-lt"/>
              </a:rPr>
              <a:t>+1</a:t>
            </a:r>
            <a:endParaRPr lang="ja-JP" altLang="en-US" sz="2800" dirty="0">
              <a:latin typeface="+mn-lt"/>
            </a:endParaRPr>
          </a:p>
        </p:txBody>
      </p:sp>
      <p:graphicFrame>
        <p:nvGraphicFramePr>
          <p:cNvPr id="87" name="オブジェクト 86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8312904"/>
              </p:ext>
            </p:extLst>
          </p:nvPr>
        </p:nvGraphicFramePr>
        <p:xfrm>
          <a:off x="5431904" y="6003776"/>
          <a:ext cx="2212975" cy="558800"/>
        </p:xfrm>
        <a:graphic>
          <a:graphicData uri="http://schemas.openxmlformats.org/presentationml/2006/ole">
            <p:oleObj spid="_x0000_s387076" name="Equation" r:id="rId8" imgW="914400" imgH="228600" progId="Equation.3">
              <p:embed/>
            </p:oleObj>
          </a:graphicData>
        </a:graphic>
      </p:graphicFrame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" name="タイトル 1"/>
          <p:cNvSpPr txBox="1">
            <a:spLocks/>
          </p:cNvSpPr>
          <p:nvPr/>
        </p:nvSpPr>
        <p:spPr bwMode="auto">
          <a:xfrm>
            <a:off x="685800" y="355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Main idea - SpikeM</a:t>
            </a:r>
            <a:endParaRPr kumimoji="1" lang="ja-JP" alt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3260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13517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351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D5A98E-2671-1F40-BFDD-AB00CB12C7B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35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-1.5 slope</a:t>
            </a:r>
          </a:p>
        </p:txBody>
      </p:sp>
      <p:sp>
        <p:nvSpPr>
          <p:cNvPr id="135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4582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ea typeface="ＭＳ Ｐゴシック" charset="-128"/>
                <a:cs typeface="ＭＳ Ｐゴシック" charset="-128"/>
              </a:rPr>
              <a:t>J. G. Oliveira &amp; A.-L. Barabási Human Dynamics: The Correspondence Patterns of Darwin and Einstein. </a:t>
            </a:r>
            <a:r>
              <a:rPr lang="en-US" sz="2800" i="1">
                <a:ea typeface="ＭＳ Ｐゴシック" charset="-128"/>
                <a:cs typeface="ＭＳ Ｐゴシック" charset="-128"/>
              </a:rPr>
              <a:t>Nature</a:t>
            </a:r>
            <a:r>
              <a:rPr lang="en-US" sz="2800"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>
                <a:ea typeface="ＭＳ Ｐゴシック" charset="-128"/>
                <a:cs typeface="ＭＳ Ｐゴシック" charset="-128"/>
              </a:rPr>
              <a:t>437,</a:t>
            </a:r>
            <a:r>
              <a:rPr lang="en-US" sz="2800">
                <a:ea typeface="ＭＳ Ｐゴシック" charset="-128"/>
                <a:cs typeface="ＭＳ Ｐゴシック" charset="-128"/>
              </a:rPr>
              <a:t> 1251 (2005) . [</a:t>
            </a:r>
            <a:r>
              <a:rPr lang="en-US" sz="2800">
                <a:ea typeface="ＭＳ Ｐゴシック" charset="-128"/>
                <a:cs typeface="ＭＳ Ｐゴシック" charset="-128"/>
                <a:hlinkClick r:id="rId2"/>
              </a:rPr>
              <a:t>PDF</a:t>
            </a:r>
            <a:r>
              <a:rPr lang="en-US" sz="2800">
                <a:ea typeface="ＭＳ Ｐゴシック" charset="-128"/>
                <a:cs typeface="ＭＳ Ｐゴシック" charset="-128"/>
              </a:rPr>
              <a:t>] </a:t>
            </a:r>
          </a:p>
        </p:txBody>
      </p:sp>
      <p:sp>
        <p:nvSpPr>
          <p:cNvPr id="135176" name="Double Bracket 7"/>
          <p:cNvSpPr>
            <a:spLocks noChangeArrowheads="1"/>
          </p:cNvSpPr>
          <p:nvPr/>
        </p:nvSpPr>
        <p:spPr bwMode="auto">
          <a:xfrm>
            <a:off x="169863" y="508000"/>
            <a:ext cx="8872537" cy="6265863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90900" y="5469467"/>
            <a:ext cx="2912533" cy="3386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2434167" y="4478867"/>
            <a:ext cx="1930400" cy="508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636354" y="3937015"/>
            <a:ext cx="50800" cy="50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88754" y="4089415"/>
            <a:ext cx="50800" cy="50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941154" y="4241815"/>
            <a:ext cx="50800" cy="50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93554" y="4394215"/>
            <a:ext cx="50800" cy="50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245954" y="4546615"/>
            <a:ext cx="50800" cy="50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398354" y="4699015"/>
            <a:ext cx="50800" cy="50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50754" y="4851415"/>
            <a:ext cx="50800" cy="50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703154" y="5003815"/>
            <a:ext cx="50800" cy="50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855554" y="5156215"/>
            <a:ext cx="50800" cy="50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3323" y="5683250"/>
            <a:ext cx="31682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time (log)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88769" y="3649133"/>
            <a:ext cx="20901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Prob(RT</a:t>
            </a:r>
            <a:r>
              <a:rPr lang="en-US" dirty="0" smtClean="0"/>
              <a:t> &gt; 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</a:p>
          <a:p>
            <a:r>
              <a:rPr lang="en-US" smtClean="0"/>
              <a:t>(log)</a:t>
            </a:r>
            <a:endParaRPr lang="en-US" dirty="0"/>
          </a:p>
        </p:txBody>
      </p:sp>
      <p:pic>
        <p:nvPicPr>
          <p:cNvPr id="25" name="Picture 6" descr="https://encrypted-tbn1.google.com/images?q=tbn:ANd9GcQvIhVFfv8T-3MMX5QivucyG_e6GuWIIMgYjdlNO2BJO7-lHLa0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908442" cy="1134423"/>
          </a:xfrm>
          <a:prstGeom prst="rect">
            <a:avLst/>
          </a:prstGeom>
          <a:noFill/>
        </p:spPr>
      </p:pic>
      <p:pic>
        <p:nvPicPr>
          <p:cNvPr id="26" name="Picture 8" descr="https://encrypted-tbn0.google.com/images?q=tbn:ANd9GcQp10dN8taOvTD6-dI2kKoYC3kjQofAUI_2RL6c5G6mjDphqE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867104" cy="114300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SpikeM - with periodicity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/>
              <a:t>Full equation of SpikeM </a:t>
            </a:r>
          </a:p>
          <a:p>
            <a:pPr marL="1085850" lvl="1" indent="-342900">
              <a:buFontTx/>
              <a:buChar char="-"/>
            </a:pPr>
            <a:endParaRPr lang="en-US" altLang="ja-JP" sz="2400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52400" y="2057400"/>
            <a:ext cx="8928992" cy="1656184"/>
          </a:xfrm>
          <a:prstGeom prst="rect">
            <a:avLst/>
          </a:prstGeom>
          <a:ln w="19050" cmpd="sng">
            <a:solidFill>
              <a:srgbClr val="9D32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b="1" dirty="0" smtClean="0">
                <a:solidFill>
                  <a:srgbClr val="9D3232"/>
                </a:solidFill>
              </a:rPr>
              <a:t> </a:t>
            </a:r>
            <a:r>
              <a:rPr lang="en-US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569022"/>
              </p:ext>
            </p:extLst>
          </p:nvPr>
        </p:nvGraphicFramePr>
        <p:xfrm>
          <a:off x="228600" y="2209800"/>
          <a:ext cx="8763000" cy="1274763"/>
        </p:xfrm>
        <a:graphic>
          <a:graphicData uri="http://schemas.openxmlformats.org/presentationml/2006/ole">
            <p:oleObj spid="_x0000_s389122" name="Equation" r:id="rId3" imgW="3619500" imgH="520700" progId="Equation.3">
              <p:embed/>
            </p:oleObj>
          </a:graphicData>
        </a:graphic>
      </p:graphicFrame>
      <p:sp>
        <p:nvSpPr>
          <p:cNvPr id="26" name="正方形/長方形 25"/>
          <p:cNvSpPr/>
          <p:nvPr/>
        </p:nvSpPr>
        <p:spPr>
          <a:xfrm>
            <a:off x="1676400" y="3124200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D48126"/>
                </a:solidFill>
                <a:latin typeface="+mn-lt"/>
              </a:rPr>
              <a:t>Periodicity</a:t>
            </a:r>
            <a:endParaRPr lang="ja-JP" altLang="en-US" sz="2000" dirty="0">
              <a:solidFill>
                <a:srgbClr val="D48126"/>
              </a:solidFill>
              <a:latin typeface="+mn-lt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1752600" y="3124200"/>
            <a:ext cx="129614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" name="図形グループ 43"/>
          <p:cNvGrpSpPr/>
          <p:nvPr/>
        </p:nvGrpSpPr>
        <p:grpSpPr>
          <a:xfrm>
            <a:off x="5148064" y="3645024"/>
            <a:ext cx="3816424" cy="2632358"/>
            <a:chOff x="2843808" y="3645024"/>
            <a:chExt cx="3816424" cy="2632358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4" cstate="print"/>
            <a:srcRect l="26029"/>
            <a:stretch/>
          </p:blipFill>
          <p:spPr>
            <a:xfrm>
              <a:off x="2915816" y="4221088"/>
              <a:ext cx="2716518" cy="1836204"/>
            </a:xfrm>
            <a:prstGeom prst="rect">
              <a:avLst/>
            </a:prstGeom>
          </p:spPr>
        </p:pic>
        <p:cxnSp>
          <p:nvCxnSpPr>
            <p:cNvPr id="34" name="直線矢印コネクタ 33"/>
            <p:cNvCxnSpPr/>
            <p:nvPr/>
          </p:nvCxnSpPr>
          <p:spPr>
            <a:xfrm rot="5400000">
              <a:off x="3294224" y="4795056"/>
              <a:ext cx="415776" cy="20464"/>
            </a:xfrm>
            <a:prstGeom prst="straightConnector1">
              <a:avLst/>
            </a:prstGeom>
            <a:ln w="38100" cmpd="sng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2924076" y="3645024"/>
              <a:ext cx="16561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 smtClean="0">
                  <a:solidFill>
                    <a:srgbClr val="D48126"/>
                  </a:solidFill>
                  <a:latin typeface="+mn-lt"/>
                </a:rPr>
                <a:t>noon</a:t>
              </a:r>
            </a:p>
            <a:p>
              <a:r>
                <a:rPr lang="en-US" altLang="ja-JP" dirty="0" smtClean="0">
                  <a:solidFill>
                    <a:srgbClr val="D48126"/>
                  </a:solidFill>
                  <a:latin typeface="+mn-lt"/>
                </a:rPr>
                <a:t>Peak</a:t>
              </a:r>
              <a:endParaRPr lang="ja-JP" altLang="en-US" dirty="0">
                <a:solidFill>
                  <a:srgbClr val="D48126"/>
                </a:solidFill>
                <a:latin typeface="+mn-lt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211960" y="4077072"/>
              <a:ext cx="16561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 smtClean="0">
                  <a:solidFill>
                    <a:srgbClr val="D48126"/>
                  </a:solidFill>
                  <a:latin typeface="+mn-lt"/>
                </a:rPr>
                <a:t>3am</a:t>
              </a:r>
            </a:p>
            <a:p>
              <a:r>
                <a:rPr lang="en-US" altLang="ja-JP" dirty="0" smtClean="0">
                  <a:solidFill>
                    <a:srgbClr val="D48126"/>
                  </a:solidFill>
                  <a:latin typeface="+mn-lt"/>
                </a:rPr>
                <a:t>Dip</a:t>
              </a:r>
              <a:endParaRPr lang="ja-JP" altLang="en-US" dirty="0">
                <a:solidFill>
                  <a:srgbClr val="D48126"/>
                </a:solidFill>
                <a:latin typeface="+mn-lt"/>
              </a:endParaRP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rot="5400000">
              <a:off x="3971578" y="4867374"/>
              <a:ext cx="877540" cy="515392"/>
            </a:xfrm>
            <a:prstGeom prst="straightConnector1">
              <a:avLst/>
            </a:prstGeom>
            <a:ln w="38100" cmpd="sng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>
              <a:off x="2843808" y="6093296"/>
              <a:ext cx="28083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正方形/長方形 40"/>
            <p:cNvSpPr/>
            <p:nvPr/>
          </p:nvSpPr>
          <p:spPr>
            <a:xfrm>
              <a:off x="5652120" y="5877272"/>
              <a:ext cx="10081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Time n</a:t>
              </a:r>
              <a:endPara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43" name="四角形吹き出し 42"/>
          <p:cNvSpPr/>
          <p:nvPr/>
        </p:nvSpPr>
        <p:spPr>
          <a:xfrm>
            <a:off x="323528" y="4077072"/>
            <a:ext cx="3744416" cy="1728192"/>
          </a:xfrm>
          <a:prstGeom prst="wedgeRectCallout">
            <a:avLst>
              <a:gd name="adj1" fmla="val 65495"/>
              <a:gd name="adj2" fmla="val 351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Bloggers change their activity over time</a:t>
            </a:r>
          </a:p>
          <a:p>
            <a:pPr algn="ctr"/>
            <a:r>
              <a:rPr lang="en-US" altLang="ja-JP" dirty="0" smtClean="0">
                <a:solidFill>
                  <a:srgbClr val="D48126"/>
                </a:solidFill>
              </a:rPr>
              <a:t>(e.g., daily, weekly, yearly)</a:t>
            </a:r>
            <a:endParaRPr kumimoji="1" lang="ja-JP" altLang="en-US" dirty="0">
              <a:solidFill>
                <a:srgbClr val="D48126"/>
              </a:solidFill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 flipH="1" flipV="1">
            <a:off x="5139680" y="4869160"/>
            <a:ext cx="8384" cy="123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4427984" y="4437112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activity</a:t>
            </a:r>
            <a:endParaRPr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735759"/>
              </p:ext>
            </p:extLst>
          </p:nvPr>
        </p:nvGraphicFramePr>
        <p:xfrm>
          <a:off x="7596336" y="5013176"/>
          <a:ext cx="769937" cy="498475"/>
        </p:xfrm>
        <a:graphic>
          <a:graphicData uri="http://schemas.openxmlformats.org/presentationml/2006/ole">
            <p:oleObj spid="_x0000_s389123" name="Equation" r:id="rId5" imgW="304800" imgH="2032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329853" y="-28565"/>
            <a:ext cx="1814147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Details</a:t>
            </a:r>
            <a:endParaRPr lang="en-US" sz="36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3090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 -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ebay fraud detection: network effects (‘Belief propagation’)</a:t>
            </a:r>
          </a:p>
          <a:p>
            <a:r>
              <a:rPr lang="en-US" dirty="0" smtClean="0"/>
              <a:t>NELL analysis (Never Ending Language Learner): Tensors – </a:t>
            </a:r>
            <a:r>
              <a:rPr lang="en-US" dirty="0" err="1" smtClean="0"/>
              <a:t>GigaTensor</a:t>
            </a:r>
            <a:endParaRPr lang="en-US" dirty="0" smtClean="0"/>
          </a:p>
          <a:p>
            <a:r>
              <a:rPr lang="en-US" dirty="0" smtClean="0"/>
              <a:t>Spike analysis and forecasting: ‘</a:t>
            </a:r>
            <a:r>
              <a:rPr lang="en-US" dirty="0" err="1" smtClean="0"/>
              <a:t>SpikeM</a:t>
            </a:r>
            <a:r>
              <a:rPr lang="en-US" dirty="0" smtClean="0"/>
              <a:t>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energygen-ro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550" y="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Details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42984"/>
            <a:ext cx="8640960" cy="845856"/>
          </a:xfrm>
        </p:spPr>
        <p:txBody>
          <a:bodyPr/>
          <a:lstStyle/>
          <a:p>
            <a:r>
              <a:rPr lang="en-US" altLang="ja-JP" sz="2400" dirty="0" smtClean="0"/>
              <a:t>Analysis – </a:t>
            </a:r>
            <a:r>
              <a:rPr lang="en-US" altLang="ja-JP" sz="2400" dirty="0">
                <a:solidFill>
                  <a:srgbClr val="33CC33"/>
                </a:solidFill>
              </a:rPr>
              <a:t>exponential </a:t>
            </a:r>
            <a:r>
              <a:rPr lang="en-US" altLang="ja-JP" sz="2400" dirty="0" smtClean="0">
                <a:solidFill>
                  <a:srgbClr val="33CC33"/>
                </a:solidFill>
              </a:rPr>
              <a:t>rise </a:t>
            </a:r>
            <a:r>
              <a:rPr lang="en-US" altLang="ja-JP" sz="2400" dirty="0" smtClean="0"/>
              <a:t>and </a:t>
            </a:r>
            <a:r>
              <a:rPr lang="en-US" altLang="ja-JP" sz="2400" dirty="0" smtClean="0">
                <a:solidFill>
                  <a:srgbClr val="D48126"/>
                </a:solidFill>
              </a:rPr>
              <a:t>power-raw fall</a:t>
            </a:r>
          </a:p>
          <a:p>
            <a:endParaRPr lang="en-US" altLang="ja-JP" sz="2400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5965924" cy="16181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861048"/>
            <a:ext cx="6156176" cy="146011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/>
          <a:srcRect b="15164"/>
          <a:stretch/>
        </p:blipFill>
        <p:spPr>
          <a:xfrm>
            <a:off x="1259632" y="5118577"/>
            <a:ext cx="6156176" cy="125010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259632" y="1916831"/>
            <a:ext cx="1800200" cy="1766807"/>
          </a:xfrm>
          <a:prstGeom prst="rect">
            <a:avLst/>
          </a:prstGeom>
          <a:noFill/>
          <a:ln w="28575" cmpd="sng">
            <a:solidFill>
              <a:srgbClr val="72A3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b="1" dirty="0" smtClean="0">
                <a:solidFill>
                  <a:srgbClr val="9D3232"/>
                </a:solidFill>
              </a:rPr>
              <a:t> </a:t>
            </a:r>
            <a:r>
              <a:rPr lang="en-US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31840" y="1916831"/>
            <a:ext cx="4176464" cy="1766807"/>
          </a:xfrm>
          <a:prstGeom prst="rect">
            <a:avLst/>
          </a:prstGeom>
          <a:noFill/>
          <a:ln w="28575" cmpd="sng">
            <a:solidFill>
              <a:srgbClr val="D481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b="1" dirty="0" smtClean="0">
                <a:solidFill>
                  <a:srgbClr val="9D3232"/>
                </a:solidFill>
              </a:rPr>
              <a:t> </a:t>
            </a:r>
            <a:r>
              <a:rPr lang="en-US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572000" y="1628800"/>
            <a:ext cx="2016224" cy="0"/>
          </a:xfrm>
          <a:prstGeom prst="line">
            <a:avLst/>
          </a:prstGeom>
          <a:ln>
            <a:solidFill>
              <a:srgbClr val="D4812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057400" y="1625600"/>
            <a:ext cx="1908820" cy="3200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187624" y="3792841"/>
            <a:ext cx="2952328" cy="2520280"/>
          </a:xfrm>
          <a:prstGeom prst="rect">
            <a:avLst/>
          </a:prstGeom>
          <a:noFill/>
          <a:ln w="28575" cmpd="sng">
            <a:solidFill>
              <a:srgbClr val="72A3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b="1" dirty="0" smtClean="0">
                <a:solidFill>
                  <a:srgbClr val="9D3232"/>
                </a:solidFill>
              </a:rPr>
              <a:t> </a:t>
            </a:r>
            <a:r>
              <a:rPr lang="en-US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958" y="4149080"/>
            <a:ext cx="11847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Lin-log</a:t>
            </a:r>
            <a:endParaRPr lang="ja-JP" altLang="en-US" dirty="0">
              <a:latin typeface="+mn-lt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4112" y="5517232"/>
            <a:ext cx="933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Log-log</a:t>
            </a:r>
            <a:endParaRPr lang="ja-JP" altLang="en-US" dirty="0">
              <a:latin typeface="+mn-lt"/>
            </a:endParaRPr>
          </a:p>
        </p:txBody>
      </p:sp>
      <p:sp>
        <p:nvSpPr>
          <p:cNvPr id="23" name="四角形吹き出し 22"/>
          <p:cNvSpPr/>
          <p:nvPr/>
        </p:nvSpPr>
        <p:spPr>
          <a:xfrm>
            <a:off x="4572000" y="3759200"/>
            <a:ext cx="3733800" cy="2571328"/>
          </a:xfrm>
          <a:prstGeom prst="wedgeRectCallout">
            <a:avLst>
              <a:gd name="adj1" fmla="val -50079"/>
              <a:gd name="adj2" fmla="val 19848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 smtClean="0">
                <a:solidFill>
                  <a:schemeClr val="accent1">
                    <a:lumMod val="50000"/>
                  </a:schemeClr>
                </a:solidFill>
              </a:rPr>
              <a:t> Rise-part</a:t>
            </a:r>
          </a:p>
          <a:p>
            <a:endParaRPr lang="en-US" altLang="ja-JP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ja-JP" sz="2800" dirty="0" smtClean="0">
                <a:solidFill>
                  <a:schemeClr val="tx1"/>
                </a:solidFill>
              </a:rPr>
              <a:t>SI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US" altLang="ja-JP" sz="2800" dirty="0" smtClean="0">
                <a:solidFill>
                  <a:schemeClr val="tx1"/>
                </a:solidFill>
              </a:rPr>
              <a:t>-&gt;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exponential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SpikeM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-&gt;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exponential</a:t>
            </a:r>
          </a:p>
          <a:p>
            <a:endParaRPr lang="en-US" altLang="ja-JP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5353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Details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42984"/>
            <a:ext cx="8640960" cy="845856"/>
          </a:xfrm>
        </p:spPr>
        <p:txBody>
          <a:bodyPr/>
          <a:lstStyle/>
          <a:p>
            <a:r>
              <a:rPr lang="en-US" altLang="ja-JP" sz="2400" dirty="0" smtClean="0"/>
              <a:t>Analysis – </a:t>
            </a:r>
            <a:r>
              <a:rPr lang="en-US" altLang="ja-JP" sz="2400" dirty="0">
                <a:solidFill>
                  <a:srgbClr val="33CC33"/>
                </a:solidFill>
              </a:rPr>
              <a:t>exponential </a:t>
            </a:r>
            <a:r>
              <a:rPr lang="en-US" altLang="ja-JP" sz="2400" dirty="0" smtClean="0">
                <a:solidFill>
                  <a:srgbClr val="33CC33"/>
                </a:solidFill>
              </a:rPr>
              <a:t>rise </a:t>
            </a:r>
            <a:r>
              <a:rPr lang="en-US" altLang="ja-JP" sz="2400" dirty="0" smtClean="0"/>
              <a:t>and </a:t>
            </a:r>
            <a:r>
              <a:rPr lang="en-US" altLang="ja-JP" sz="2400" dirty="0" smtClean="0">
                <a:solidFill>
                  <a:srgbClr val="D48126"/>
                </a:solidFill>
              </a:rPr>
              <a:t>power-raw fall</a:t>
            </a:r>
          </a:p>
          <a:p>
            <a:endParaRPr lang="en-US" altLang="ja-JP" sz="2400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88840"/>
            <a:ext cx="5965924" cy="16181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6156176" cy="146011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/>
          <a:srcRect b="15164"/>
          <a:stretch/>
        </p:blipFill>
        <p:spPr>
          <a:xfrm>
            <a:off x="1259632" y="5118577"/>
            <a:ext cx="6156176" cy="125010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259632" y="1916831"/>
            <a:ext cx="1800200" cy="1766807"/>
          </a:xfrm>
          <a:prstGeom prst="rect">
            <a:avLst/>
          </a:prstGeom>
          <a:noFill/>
          <a:ln w="28575" cmpd="sng">
            <a:solidFill>
              <a:srgbClr val="72A3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b="1" dirty="0" smtClean="0">
                <a:solidFill>
                  <a:srgbClr val="9D3232"/>
                </a:solidFill>
              </a:rPr>
              <a:t> </a:t>
            </a:r>
            <a:r>
              <a:rPr lang="en-US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31840" y="1916831"/>
            <a:ext cx="4176464" cy="1766807"/>
          </a:xfrm>
          <a:prstGeom prst="rect">
            <a:avLst/>
          </a:prstGeom>
          <a:noFill/>
          <a:ln w="28575" cmpd="sng">
            <a:solidFill>
              <a:srgbClr val="D481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b="1" dirty="0" smtClean="0">
                <a:solidFill>
                  <a:srgbClr val="9D3232"/>
                </a:solidFill>
              </a:rPr>
              <a:t> </a:t>
            </a:r>
            <a:r>
              <a:rPr lang="en-US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572000" y="1628800"/>
            <a:ext cx="2016224" cy="0"/>
          </a:xfrm>
          <a:prstGeom prst="line">
            <a:avLst/>
          </a:prstGeom>
          <a:ln>
            <a:solidFill>
              <a:srgbClr val="D4812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572000" y="3784848"/>
            <a:ext cx="2880320" cy="2553673"/>
          </a:xfrm>
          <a:prstGeom prst="rect">
            <a:avLst/>
          </a:prstGeom>
          <a:noFill/>
          <a:ln w="28575" cmpd="sng">
            <a:solidFill>
              <a:srgbClr val="D481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b="1" dirty="0" smtClean="0">
                <a:solidFill>
                  <a:srgbClr val="9D3232"/>
                </a:solidFill>
              </a:rPr>
              <a:t> </a:t>
            </a:r>
            <a:r>
              <a:rPr lang="en-US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482782" y="4149080"/>
            <a:ext cx="11847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Lin-log</a:t>
            </a:r>
            <a:endParaRPr lang="ja-JP" altLang="en-US" dirty="0">
              <a:latin typeface="+mn-lt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596336" y="5517232"/>
            <a:ext cx="933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Log-log</a:t>
            </a:r>
            <a:endParaRPr lang="ja-JP" altLang="en-US" dirty="0">
              <a:latin typeface="+mn-lt"/>
            </a:endParaRPr>
          </a:p>
        </p:txBody>
      </p:sp>
      <p:sp>
        <p:nvSpPr>
          <p:cNvPr id="23" name="四角形吹き出し 22"/>
          <p:cNvSpPr/>
          <p:nvPr/>
        </p:nvSpPr>
        <p:spPr>
          <a:xfrm>
            <a:off x="611560" y="3844156"/>
            <a:ext cx="3744416" cy="2448272"/>
          </a:xfrm>
          <a:prstGeom prst="wedgeRectCallout">
            <a:avLst>
              <a:gd name="adj1" fmla="val -50038"/>
              <a:gd name="adj2" fmla="val 16542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 Fall-part</a:t>
            </a:r>
          </a:p>
          <a:p>
            <a:endParaRPr lang="en-US" altLang="ja-JP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     SI      -&gt; exponential </a:t>
            </a: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SpikeM</a:t>
            </a:r>
            <a:r>
              <a: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tx2"/>
                </a:solidFill>
              </a:rPr>
              <a:t>-&gt; power law</a:t>
            </a:r>
          </a:p>
          <a:p>
            <a:endParaRPr lang="en-US" altLang="ja-JP" dirty="0"/>
          </a:p>
        </p:txBody>
      </p:sp>
      <p:sp>
        <p:nvSpPr>
          <p:cNvPr id="34" name="乗算記号 33"/>
          <p:cNvSpPr/>
          <p:nvPr/>
        </p:nvSpPr>
        <p:spPr>
          <a:xfrm>
            <a:off x="914400" y="4897760"/>
            <a:ext cx="288032" cy="360040"/>
          </a:xfrm>
          <a:prstGeom prst="mathMultiply">
            <a:avLst>
              <a:gd name="adj1" fmla="val 15821"/>
            </a:avLst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cxnSp>
        <p:nvCxnSpPr>
          <p:cNvPr id="20" name="直線コネクタ 11"/>
          <p:cNvCxnSpPr/>
          <p:nvPr/>
        </p:nvCxnSpPr>
        <p:spPr>
          <a:xfrm>
            <a:off x="2057400" y="1625600"/>
            <a:ext cx="1908820" cy="3200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943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Tail-part forecasts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>
                <a:solidFill>
                  <a:srgbClr val="800000"/>
                </a:solidFill>
              </a:rPr>
              <a:t>SpikeM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can capture tail part</a:t>
            </a:r>
          </a:p>
          <a:p>
            <a:pPr marL="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/>
            <a:endParaRPr lang="en-US" dirty="0" smtClean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7380312" cy="269529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795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“What-if” forecasting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/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/>
            <a:endParaRPr lang="en-US" dirty="0" smtClean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e.g., given  (1) first spike,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   (2) release date of two sequel movies 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   (3) access volume before the release date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51394"/>
            <a:ext cx="8244408" cy="328260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689600" y="3568700"/>
            <a:ext cx="1270000" cy="1295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kumimoji="1" lang="ja-JP" alt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43608" y="1374924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(1) First spike</a:t>
            </a:r>
            <a:endParaRPr lang="ja-JP" altLang="en-US" dirty="0">
              <a:latin typeface="+mn-lt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000524" y="140032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(2) Release date</a:t>
            </a:r>
            <a:endParaRPr lang="ja-JP" altLang="en-US" dirty="0">
              <a:latin typeface="+mn-lt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292080" y="137492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(3) Two weeks before release</a:t>
            </a:r>
            <a:endParaRPr lang="ja-JP" altLang="en-US" dirty="0">
              <a:latin typeface="+mn-l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15" name="正方形/長方形 7"/>
          <p:cNvSpPr/>
          <p:nvPr/>
        </p:nvSpPr>
        <p:spPr>
          <a:xfrm>
            <a:off x="7264400" y="3568700"/>
            <a:ext cx="1270000" cy="1295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kumimoji="1" lang="ja-JP" alt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398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“What-if” forecasting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/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/>
            <a:endParaRPr lang="en-US" dirty="0" smtClean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2800" dirty="0" err="1" smtClean="0"/>
              <a:t>SpikeM</a:t>
            </a:r>
            <a:r>
              <a:rPr lang="en-US" sz="2800" dirty="0" smtClean="0"/>
              <a:t> can forecast upcoming spikes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51394"/>
            <a:ext cx="8244408" cy="328260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043608" y="1374924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(1) First spike</a:t>
            </a:r>
            <a:endParaRPr lang="ja-JP" altLang="en-US" dirty="0">
              <a:latin typeface="+mn-lt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000524" y="140032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(2) Release date</a:t>
            </a:r>
            <a:endParaRPr lang="ja-JP" altLang="en-US" dirty="0">
              <a:latin typeface="+mn-lt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292080" y="137492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(3) Two weeks before release</a:t>
            </a:r>
            <a:endParaRPr lang="ja-JP" altLang="en-US" dirty="0">
              <a:latin typeface="+mn-l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398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447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79E3C9-2890-A94B-9998-18433A6C6FC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44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4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6482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Leman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Akoglu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, Christos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Faloutsos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  <a:cs typeface="ＭＳ Ｐゴシック" charset="-128"/>
              </a:rPr>
              <a:t>RTG: A Recursive Realistic Graph Generator Using Random Typing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 ECML/PKDD (1) 2009: 13-28</a:t>
            </a:r>
          </a:p>
          <a:p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Deepayan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Chakrabarti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, Christos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Faloutsos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  <a:cs typeface="ＭＳ Ｐゴシック" charset="-128"/>
              </a:rPr>
              <a:t>Graph mining: Laws, generators, and algorithms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 ACM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Comput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Surv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 38(1): (2006)</a:t>
            </a:r>
          </a:p>
          <a:p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4742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46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ACE08A-F993-724C-99BC-A478FC8221E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46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6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6482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Deepayan Chakrabarti, Yang Wang, Chenxi Wang, Jure Leskovec, Christos Faloutsos: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Epidemic thresholds in real networks.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 ACM Trans. Inf. Syst. Secur. 10(4): (2008)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Deepayan Chakrabarti, Jure Leskovec, Christos Faloutsos, Samuel Madden, Carlos Guestrin, Michalis Faloutsos: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Information Survival Threshold in Sensor and P2P Networks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. INFOCOM 2007: 1316-1324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679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48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A676C0-8821-6E49-89F2-D87476A72F3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48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8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6482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Christos Faloutsos, Tamara G. Kolda, Jimeng Sun: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Mining large graphs and streams using matrix and tensor tools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. Tutorial, SIGMOD Conference 2007: 1174</a:t>
            </a: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  <a:p>
            <a:endParaRPr lang="en-US" sz="2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883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50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19DF6-012D-DB4B-934C-636CE43CC55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50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0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46482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T. G. Kolda and J. Sun. </a:t>
            </a:r>
            <a:r>
              <a:rPr lang="en-US" sz="2800" i="1" smtClean="0">
                <a:ea typeface="ＭＳ Ｐゴシック" charset="-128"/>
                <a:cs typeface="ＭＳ Ｐゴシック" charset="-128"/>
              </a:rPr>
              <a:t>Scalable Tensor Decompositions for Multi-aspect Data Mining</a:t>
            </a:r>
            <a:r>
              <a:rPr lang="en-US" sz="2800" smtClean="0">
                <a:ea typeface="ＭＳ Ｐゴシック" charset="-128"/>
                <a:cs typeface="ＭＳ Ｐゴシック" charset="-128"/>
              </a:rPr>
              <a:t>. In: ICDM 2008, pp. 363-372, December 2008.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25088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51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0AE9C-3E6F-5F4B-84BB-558857E7E85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519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19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47800"/>
            <a:ext cx="8458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Jure Leskovec, Jon Kleinberg and Christos Faloutsos </a:t>
            </a:r>
            <a:r>
              <a:rPr lang="en-US" sz="2800" i="1" dirty="0" smtClean="0">
                <a:ea typeface="ＭＳ Ｐゴシック" charset="-128"/>
                <a:cs typeface="ＭＳ Ｐゴシック" charset="-128"/>
              </a:rPr>
              <a:t>Graphs over Time: Densification Laws, Shrinking Diameters and Possible Explanations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, KDD 2005 (Best Research paper award).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Jure Leskovec, Deepayan Chakrabarti, Jon M. Kleinberg, Christos Faloutsos: </a:t>
            </a:r>
            <a:r>
              <a:rPr lang="en-US" sz="2800" i="1" dirty="0" smtClean="0">
                <a:ea typeface="ＭＳ Ｐゴシック" charset="-128"/>
                <a:cs typeface="ＭＳ Ｐゴシック" charset="-128"/>
              </a:rPr>
              <a:t>Realistic, Mathematically Tractable Graph Generation and Evolution, Using Kronecker Multiplication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 PKDD 2005: 133-145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191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16077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07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DED16A-5219-314C-AA7B-36AC1E56A21D}" type="slidenum">
              <a:rPr lang="en-US"/>
              <a:pPr/>
              <a:t>4</a:t>
            </a:fld>
            <a:endParaRPr lang="en-US"/>
          </a:p>
        </p:txBody>
      </p:sp>
      <p:sp>
        <p:nvSpPr>
          <p:cNvPr id="160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pic>
        <p:nvPicPr>
          <p:cNvPr id="160774" name="Picture 50" descr="polo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3425" y="1636713"/>
            <a:ext cx="912813" cy="1212850"/>
          </a:xfrm>
          <a:noFill/>
        </p:spPr>
      </p:pic>
      <p:sp>
        <p:nvSpPr>
          <p:cNvPr id="160775" name="Oval 6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6" name="Oval 7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7" name="Oval 8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8" name="Oval 9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0" name="Oval 12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1" name="Oval 13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5" name="Oval 17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6" name="Oval 18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7" name="Oval 19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8" name="Oval 20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9" name="Oval 21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0790" name="AutoShape 22"/>
          <p:cNvCxnSpPr>
            <a:cxnSpLocks noChangeShapeType="1"/>
            <a:stCxn id="160775" idx="4"/>
            <a:endCxn id="160779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91" name="AutoShape 23"/>
          <p:cNvCxnSpPr>
            <a:cxnSpLocks noChangeShapeType="1"/>
            <a:stCxn id="160775" idx="4"/>
            <a:endCxn id="160782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92" name="AutoShape 24"/>
          <p:cNvCxnSpPr>
            <a:cxnSpLocks noChangeShapeType="1"/>
            <a:stCxn id="160775" idx="5"/>
            <a:endCxn id="160780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93" name="AutoShape 25"/>
          <p:cNvCxnSpPr>
            <a:cxnSpLocks noChangeShapeType="1"/>
            <a:stCxn id="160775" idx="6"/>
            <a:endCxn id="160781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94" name="AutoShape 26"/>
          <p:cNvCxnSpPr>
            <a:cxnSpLocks noChangeShapeType="1"/>
            <a:stCxn id="160775" idx="6"/>
            <a:endCxn id="160783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95" name="AutoShape 27"/>
          <p:cNvCxnSpPr>
            <a:cxnSpLocks noChangeShapeType="1"/>
            <a:stCxn id="160778" idx="4"/>
            <a:endCxn id="160782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96" name="AutoShape 28"/>
          <p:cNvCxnSpPr>
            <a:cxnSpLocks noChangeShapeType="1"/>
            <a:stCxn id="160778" idx="3"/>
            <a:endCxn id="160779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97" name="AutoShape 29"/>
          <p:cNvCxnSpPr>
            <a:cxnSpLocks noChangeShapeType="1"/>
            <a:stCxn id="160776" idx="3"/>
            <a:endCxn id="160779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98" name="AutoShape 30"/>
          <p:cNvCxnSpPr>
            <a:cxnSpLocks noChangeShapeType="1"/>
            <a:stCxn id="160777" idx="3"/>
            <a:endCxn id="160779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799" name="AutoShape 31"/>
          <p:cNvCxnSpPr>
            <a:cxnSpLocks noChangeShapeType="1"/>
            <a:stCxn id="160777" idx="5"/>
            <a:endCxn id="160783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0" name="AutoShape 32"/>
          <p:cNvCxnSpPr>
            <a:cxnSpLocks noChangeShapeType="1"/>
            <a:stCxn id="160777" idx="4"/>
            <a:endCxn id="160781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1" name="AutoShape 33"/>
          <p:cNvCxnSpPr>
            <a:cxnSpLocks noChangeShapeType="1"/>
            <a:stCxn id="160777" idx="3"/>
            <a:endCxn id="160780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2" name="AutoShape 34"/>
          <p:cNvCxnSpPr>
            <a:cxnSpLocks noChangeShapeType="1"/>
            <a:stCxn id="160776" idx="4"/>
            <a:endCxn id="160782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3" name="AutoShape 35"/>
          <p:cNvCxnSpPr>
            <a:cxnSpLocks noChangeShapeType="1"/>
            <a:stCxn id="160776" idx="4"/>
            <a:endCxn id="160780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4" name="AutoShape 36"/>
          <p:cNvCxnSpPr>
            <a:cxnSpLocks noChangeShapeType="1"/>
            <a:stCxn id="160776" idx="4"/>
            <a:endCxn id="160781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5" name="AutoShape 37"/>
          <p:cNvCxnSpPr>
            <a:cxnSpLocks noChangeShapeType="1"/>
            <a:stCxn id="160776" idx="5"/>
            <a:endCxn id="160783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6" name="AutoShape 38"/>
          <p:cNvCxnSpPr>
            <a:cxnSpLocks noChangeShapeType="1"/>
            <a:stCxn id="160778" idx="5"/>
            <a:endCxn id="160780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7" name="AutoShape 39"/>
          <p:cNvCxnSpPr>
            <a:cxnSpLocks noChangeShapeType="1"/>
            <a:stCxn id="160778" idx="6"/>
            <a:endCxn id="160781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8" name="AutoShape 40"/>
          <p:cNvCxnSpPr>
            <a:cxnSpLocks noChangeShapeType="1"/>
            <a:stCxn id="160778" idx="6"/>
            <a:endCxn id="160783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09" name="AutoShape 41"/>
          <p:cNvCxnSpPr>
            <a:cxnSpLocks noChangeShapeType="1"/>
            <a:stCxn id="160779" idx="4"/>
            <a:endCxn id="160784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10" name="AutoShape 42"/>
          <p:cNvCxnSpPr>
            <a:cxnSpLocks noChangeShapeType="1"/>
            <a:stCxn id="160782" idx="4"/>
            <a:endCxn id="160785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11" name="AutoShape 43"/>
          <p:cNvCxnSpPr>
            <a:cxnSpLocks noChangeShapeType="1"/>
            <a:stCxn id="160781" idx="4"/>
            <a:endCxn id="160786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12" name="AutoShape 44"/>
          <p:cNvCxnSpPr>
            <a:cxnSpLocks noChangeShapeType="1"/>
            <a:stCxn id="160780" idx="4"/>
            <a:endCxn id="160788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13" name="AutoShape 46"/>
          <p:cNvCxnSpPr>
            <a:cxnSpLocks noChangeShapeType="1"/>
            <a:stCxn id="160783" idx="4"/>
            <a:endCxn id="160788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14" name="AutoShape 47"/>
          <p:cNvCxnSpPr>
            <a:cxnSpLocks noChangeShapeType="1"/>
            <a:stCxn id="160784" idx="4"/>
            <a:endCxn id="160787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0815" name="AutoShape 48"/>
          <p:cNvCxnSpPr>
            <a:cxnSpLocks noChangeShapeType="1"/>
            <a:stCxn id="160785" idx="5"/>
            <a:endCxn id="160789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0816" name="Text Box 51"/>
          <p:cNvSpPr txBox="1">
            <a:spLocks noChangeArrowheads="1"/>
          </p:cNvSpPr>
          <p:nvPr/>
        </p:nvSpPr>
        <p:spPr bwMode="auto">
          <a:xfrm>
            <a:off x="277813" y="3205163"/>
            <a:ext cx="40624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sz="3200">
                <a:latin typeface="Times New Roman" charset="0"/>
              </a:rPr>
              <a:t>w/ Polo Chau &amp;</a:t>
            </a:r>
          </a:p>
          <a:p>
            <a:pPr algn="l" eaLnBrk="0" hangingPunct="0"/>
            <a:r>
              <a:rPr kumimoji="0" lang="en-US" sz="3200">
                <a:latin typeface="Times New Roman" charset="0"/>
              </a:rPr>
              <a:t>Shashank Pandit, CMU</a:t>
            </a:r>
          </a:p>
          <a:p>
            <a:pPr algn="l" eaLnBrk="0" hangingPunct="0"/>
            <a:r>
              <a:rPr kumimoji="0" lang="en-US" sz="3200">
                <a:latin typeface="Times New Roman" charset="0"/>
              </a:rPr>
              <a:t>[www’07]</a:t>
            </a:r>
          </a:p>
        </p:txBody>
      </p:sp>
      <p:pic>
        <p:nvPicPr>
          <p:cNvPr id="160817" name="Picture 52" descr="Shashank_closeup2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273" r="17578"/>
          <a:stretch>
            <a:fillRect/>
          </a:stretch>
        </p:blipFill>
        <p:spPr>
          <a:xfrm>
            <a:off x="2035175" y="1790700"/>
            <a:ext cx="1173163" cy="10874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Yasuko Matsubara, Yasushi Sakurai, B. Aditya Prakash, Lei Li, Christos Faloutsos, "</a:t>
            </a:r>
            <a:r>
              <a:rPr lang="en-US" sz="2800" i="1" dirty="0" smtClean="0"/>
              <a:t>Rise and Fall Patterns of Information Diffusion: Model and Implications</a:t>
            </a:r>
            <a:r>
              <a:rPr lang="en-US" sz="2800" dirty="0" smtClean="0"/>
              <a:t>", KDD’12, pp. 6-14, Beijing, China, August 2012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References</a:t>
            </a:r>
          </a:p>
        </p:txBody>
      </p:sp>
      <p:sp>
        <p:nvSpPr>
          <p:cNvPr id="253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Jimeng Sun, Dacheng Tao, Christos Faloutsos: 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Beyond streams and graphs: dynamic tensor analysis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. KDD 2006: 374-383</a:t>
            </a: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39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2539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539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C2555-A2BA-9042-87D4-56B9778190B9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57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7167BC-B6D3-BF4D-BC4B-87C0EC1AE0E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57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7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85100" cy="46482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Hanghang Tong, Christos Faloutsos, Brian Gallagher, Tina Eliassi-Rad: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Fast best-effort pattern matching in large attributed graphs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KDD 2007: 737-746</a:t>
            </a:r>
          </a:p>
          <a:p>
            <a:r>
              <a:rPr lang="en-US" i="1" dirty="0" smtClean="0"/>
              <a:t>(Best </a:t>
            </a:r>
            <a:r>
              <a:rPr lang="en-US" i="1" dirty="0"/>
              <a:t>paper</a:t>
            </a:r>
            <a:r>
              <a:rPr lang="en-US" dirty="0"/>
              <a:t> award, CIKM'</a:t>
            </a:r>
            <a:r>
              <a:rPr lang="en-US" dirty="0" smtClean="0"/>
              <a:t>12) </a:t>
            </a:r>
            <a:r>
              <a:rPr lang="en-US" dirty="0" err="1"/>
              <a:t>Hanghang</a:t>
            </a:r>
            <a:r>
              <a:rPr lang="en-US" dirty="0"/>
              <a:t> Tong, B. </a:t>
            </a:r>
            <a:r>
              <a:rPr lang="en-US" dirty="0" err="1"/>
              <a:t>Aditya</a:t>
            </a:r>
            <a:r>
              <a:rPr lang="en-US" dirty="0"/>
              <a:t> </a:t>
            </a:r>
            <a:r>
              <a:rPr lang="en-US" dirty="0" err="1"/>
              <a:t>Prakash</a:t>
            </a:r>
            <a:r>
              <a:rPr lang="en-US" dirty="0"/>
              <a:t>, Tina </a:t>
            </a:r>
            <a:r>
              <a:rPr lang="en-US" dirty="0" err="1"/>
              <a:t>Eliassi</a:t>
            </a:r>
            <a:r>
              <a:rPr lang="en-US" dirty="0"/>
              <a:t>-Rad, </a:t>
            </a:r>
            <a:r>
              <a:rPr lang="en-US" dirty="0" err="1"/>
              <a:t>Michalis</a:t>
            </a:r>
            <a:r>
              <a:rPr lang="en-US" dirty="0"/>
              <a:t> Faloutsos and Christos Faloutsos </a:t>
            </a:r>
            <a:r>
              <a:rPr lang="en-US" dirty="0">
                <a:hlinkClick r:id="rId3"/>
              </a:rPr>
              <a:t>Gelling, and Melting, Large Graphs by Edge Manipulation</a:t>
            </a:r>
            <a:r>
              <a:rPr lang="en-US" dirty="0"/>
              <a:t>, Maui, Hawaii, USA, Oct. 2012. 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703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257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7167BC-B6D3-BF4D-BC4B-87C0EC1AE0E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57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7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85100" cy="4648200"/>
          </a:xfrm>
        </p:spPr>
        <p:txBody>
          <a:bodyPr/>
          <a:lstStyle/>
          <a:p>
            <a:r>
              <a:rPr lang="en-US" dirty="0" err="1" smtClean="0"/>
              <a:t>Hanghang</a:t>
            </a:r>
            <a:r>
              <a:rPr lang="en-US" dirty="0" smtClean="0"/>
              <a:t> </a:t>
            </a:r>
            <a:r>
              <a:rPr lang="en-US" dirty="0"/>
              <a:t>Tong, </a:t>
            </a:r>
            <a:r>
              <a:rPr lang="en-US" dirty="0" err="1"/>
              <a:t>Spiros</a:t>
            </a:r>
            <a:r>
              <a:rPr lang="en-US" dirty="0"/>
              <a:t> Papadimitriou, Christos Faloutsos, Philip S. Yu, Tina </a:t>
            </a:r>
            <a:r>
              <a:rPr lang="en-US" dirty="0" err="1"/>
              <a:t>Eliassi</a:t>
            </a:r>
            <a:r>
              <a:rPr lang="en-US" dirty="0"/>
              <a:t>-Rad: Gateway finder in large graphs: problem definitions and fast solutions. Inf. </a:t>
            </a:r>
            <a:r>
              <a:rPr lang="en-US" dirty="0" err="1"/>
              <a:t>Retr</a:t>
            </a:r>
            <a:r>
              <a:rPr lang="en-US" dirty="0"/>
              <a:t>. 15(3-4): 391-411 (2012)</a:t>
            </a:r>
          </a:p>
        </p:txBody>
      </p:sp>
      <p:sp>
        <p:nvSpPr>
          <p:cNvPr id="25703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73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11500" b="1" dirty="0" smtClean="0">
                <a:solidFill>
                  <a:schemeClr val="tx2"/>
                </a:solidFill>
              </a:rPr>
              <a:t>THE END</a:t>
            </a:r>
          </a:p>
          <a:p>
            <a:pPr algn="ctr">
              <a:buNone/>
            </a:pPr>
            <a:r>
              <a:rPr lang="en-US" sz="6600" dirty="0" smtClean="0"/>
              <a:t>(Really, this time) 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BT,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Faloutsos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1617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1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A76B4C-869D-C048-BC66-847006574235}" type="slidenum">
              <a:rPr lang="en-US"/>
              <a:pPr/>
              <a:t>5</a:t>
            </a:fld>
            <a:endParaRPr lang="en-US"/>
          </a:p>
        </p:txBody>
      </p:sp>
      <p:sp>
        <p:nvSpPr>
          <p:cNvPr id="161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sp>
        <p:nvSpPr>
          <p:cNvPr id="161798" name="Oval 6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9" name="Oval 7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2" name="Oval 11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3" name="Oval 12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4" name="Oval 13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5" name="Oval 14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6" name="Oval 15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7" name="Oval 16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8" name="Oval 17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9" name="Oval 18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10" name="Oval 19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11" name="Oval 20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12" name="Oval 21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1813" name="AutoShape 22"/>
          <p:cNvCxnSpPr>
            <a:cxnSpLocks noChangeShapeType="1"/>
            <a:stCxn id="161798" idx="4"/>
            <a:endCxn id="161802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14" name="AutoShape 23"/>
          <p:cNvCxnSpPr>
            <a:cxnSpLocks noChangeShapeType="1"/>
            <a:stCxn id="161798" idx="4"/>
            <a:endCxn id="161805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15" name="AutoShape 24"/>
          <p:cNvCxnSpPr>
            <a:cxnSpLocks noChangeShapeType="1"/>
            <a:stCxn id="161798" idx="5"/>
            <a:endCxn id="161803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16" name="AutoShape 25"/>
          <p:cNvCxnSpPr>
            <a:cxnSpLocks noChangeShapeType="1"/>
            <a:stCxn id="161798" idx="6"/>
            <a:endCxn id="161804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17" name="AutoShape 26"/>
          <p:cNvCxnSpPr>
            <a:cxnSpLocks noChangeShapeType="1"/>
            <a:stCxn id="161798" idx="6"/>
            <a:endCxn id="161806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18" name="AutoShape 27"/>
          <p:cNvCxnSpPr>
            <a:cxnSpLocks noChangeShapeType="1"/>
            <a:stCxn id="161801" idx="4"/>
            <a:endCxn id="161805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19" name="AutoShape 28"/>
          <p:cNvCxnSpPr>
            <a:cxnSpLocks noChangeShapeType="1"/>
            <a:stCxn id="161801" idx="3"/>
            <a:endCxn id="161802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20" name="AutoShape 29"/>
          <p:cNvCxnSpPr>
            <a:cxnSpLocks noChangeShapeType="1"/>
            <a:stCxn id="161799" idx="3"/>
            <a:endCxn id="161802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21" name="AutoShape 30"/>
          <p:cNvCxnSpPr>
            <a:cxnSpLocks noChangeShapeType="1"/>
            <a:stCxn id="161800" idx="3"/>
            <a:endCxn id="161802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22" name="AutoShape 31"/>
          <p:cNvCxnSpPr>
            <a:cxnSpLocks noChangeShapeType="1"/>
            <a:stCxn id="161800" idx="5"/>
            <a:endCxn id="161806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23" name="AutoShape 32"/>
          <p:cNvCxnSpPr>
            <a:cxnSpLocks noChangeShapeType="1"/>
            <a:stCxn id="161800" idx="4"/>
            <a:endCxn id="161804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24" name="AutoShape 33"/>
          <p:cNvCxnSpPr>
            <a:cxnSpLocks noChangeShapeType="1"/>
            <a:stCxn id="161800" idx="3"/>
            <a:endCxn id="161803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25" name="AutoShape 34"/>
          <p:cNvCxnSpPr>
            <a:cxnSpLocks noChangeShapeType="1"/>
            <a:stCxn id="161799" idx="4"/>
            <a:endCxn id="161805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26" name="AutoShape 35"/>
          <p:cNvCxnSpPr>
            <a:cxnSpLocks noChangeShapeType="1"/>
            <a:stCxn id="161799" idx="4"/>
            <a:endCxn id="161803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27" name="AutoShape 36"/>
          <p:cNvCxnSpPr>
            <a:cxnSpLocks noChangeShapeType="1"/>
            <a:stCxn id="161799" idx="4"/>
            <a:endCxn id="161804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28" name="AutoShape 37"/>
          <p:cNvCxnSpPr>
            <a:cxnSpLocks noChangeShapeType="1"/>
            <a:stCxn id="161799" idx="5"/>
            <a:endCxn id="161806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29" name="AutoShape 38"/>
          <p:cNvCxnSpPr>
            <a:cxnSpLocks noChangeShapeType="1"/>
            <a:stCxn id="161801" idx="5"/>
            <a:endCxn id="161803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30" name="AutoShape 39"/>
          <p:cNvCxnSpPr>
            <a:cxnSpLocks noChangeShapeType="1"/>
            <a:stCxn id="161801" idx="6"/>
            <a:endCxn id="161804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31" name="AutoShape 40"/>
          <p:cNvCxnSpPr>
            <a:cxnSpLocks noChangeShapeType="1"/>
            <a:stCxn id="161801" idx="6"/>
            <a:endCxn id="161806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32" name="AutoShape 41"/>
          <p:cNvCxnSpPr>
            <a:cxnSpLocks noChangeShapeType="1"/>
            <a:stCxn id="161802" idx="4"/>
            <a:endCxn id="161807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33" name="AutoShape 42"/>
          <p:cNvCxnSpPr>
            <a:cxnSpLocks noChangeShapeType="1"/>
            <a:stCxn id="161805" idx="4"/>
            <a:endCxn id="161808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34" name="AutoShape 43"/>
          <p:cNvCxnSpPr>
            <a:cxnSpLocks noChangeShapeType="1"/>
            <a:stCxn id="161804" idx="4"/>
            <a:endCxn id="161809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35" name="AutoShape 44"/>
          <p:cNvCxnSpPr>
            <a:cxnSpLocks noChangeShapeType="1"/>
            <a:stCxn id="161803" idx="4"/>
            <a:endCxn id="161811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36" name="AutoShape 46"/>
          <p:cNvCxnSpPr>
            <a:cxnSpLocks noChangeShapeType="1"/>
            <a:stCxn id="161806" idx="4"/>
            <a:endCxn id="161811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37" name="AutoShape 47"/>
          <p:cNvCxnSpPr>
            <a:cxnSpLocks noChangeShapeType="1"/>
            <a:stCxn id="161807" idx="4"/>
            <a:endCxn id="161810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1838" name="AutoShape 48"/>
          <p:cNvCxnSpPr>
            <a:cxnSpLocks noChangeShapeType="1"/>
            <a:stCxn id="161808" idx="5"/>
            <a:endCxn id="161812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Right Arrow 51"/>
          <p:cNvSpPr/>
          <p:nvPr/>
        </p:nvSpPr>
        <p:spPr bwMode="auto">
          <a:xfrm>
            <a:off x="4351338" y="2928938"/>
            <a:ext cx="538162" cy="450850"/>
          </a:xfrm>
          <a:prstGeom prst="rightArrow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162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2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B759E7-AF96-AB4B-9E17-D9BBBBEF644C}" type="slidenum">
              <a:rPr lang="en-US"/>
              <a:pPr/>
              <a:t>6</a:t>
            </a:fld>
            <a:endParaRPr lang="en-US"/>
          </a:p>
        </p:txBody>
      </p:sp>
      <p:sp>
        <p:nvSpPr>
          <p:cNvPr id="162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56125" y="3062288"/>
            <a:ext cx="4186238" cy="2185987"/>
            <a:chOff x="4556125" y="3062288"/>
            <a:chExt cx="4186238" cy="2185987"/>
          </a:xfrm>
        </p:grpSpPr>
        <p:sp>
          <p:nvSpPr>
            <p:cNvPr id="162822" name="Oval 6"/>
            <p:cNvSpPr>
              <a:spLocks noChangeArrowheads="1"/>
            </p:cNvSpPr>
            <p:nvPr/>
          </p:nvSpPr>
          <p:spPr bwMode="auto">
            <a:xfrm>
              <a:off x="5122863" y="3063875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23" name="Oval 7"/>
            <p:cNvSpPr>
              <a:spLocks noChangeArrowheads="1"/>
            </p:cNvSpPr>
            <p:nvPr/>
          </p:nvSpPr>
          <p:spPr bwMode="auto">
            <a:xfrm>
              <a:off x="6654800" y="306863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24" name="Oval 8"/>
            <p:cNvSpPr>
              <a:spLocks noChangeArrowheads="1"/>
            </p:cNvSpPr>
            <p:nvPr/>
          </p:nvSpPr>
          <p:spPr bwMode="auto">
            <a:xfrm>
              <a:off x="7400925" y="30622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25" name="Oval 9"/>
            <p:cNvSpPr>
              <a:spLocks noChangeArrowheads="1"/>
            </p:cNvSpPr>
            <p:nvPr/>
          </p:nvSpPr>
          <p:spPr bwMode="auto">
            <a:xfrm>
              <a:off x="5892800" y="30622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26" name="Oval 11"/>
            <p:cNvSpPr>
              <a:spLocks noChangeArrowheads="1"/>
            </p:cNvSpPr>
            <p:nvPr/>
          </p:nvSpPr>
          <p:spPr bwMode="auto">
            <a:xfrm>
              <a:off x="4818063" y="405923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27" name="Oval 12"/>
            <p:cNvSpPr>
              <a:spLocks noChangeArrowheads="1"/>
            </p:cNvSpPr>
            <p:nvPr/>
          </p:nvSpPr>
          <p:spPr bwMode="auto">
            <a:xfrm>
              <a:off x="6350000" y="406400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28" name="Oval 13"/>
            <p:cNvSpPr>
              <a:spLocks noChangeArrowheads="1"/>
            </p:cNvSpPr>
            <p:nvPr/>
          </p:nvSpPr>
          <p:spPr bwMode="auto">
            <a:xfrm>
              <a:off x="7096125" y="40576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29" name="Oval 14"/>
            <p:cNvSpPr>
              <a:spLocks noChangeArrowheads="1"/>
            </p:cNvSpPr>
            <p:nvPr/>
          </p:nvSpPr>
          <p:spPr bwMode="auto">
            <a:xfrm>
              <a:off x="5588000" y="40576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30" name="Oval 15"/>
            <p:cNvSpPr>
              <a:spLocks noChangeArrowheads="1"/>
            </p:cNvSpPr>
            <p:nvPr/>
          </p:nvSpPr>
          <p:spPr bwMode="auto">
            <a:xfrm>
              <a:off x="7962900" y="40528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31" name="Oval 16"/>
            <p:cNvSpPr>
              <a:spLocks noChangeArrowheads="1"/>
            </p:cNvSpPr>
            <p:nvPr/>
          </p:nvSpPr>
          <p:spPr bwMode="auto">
            <a:xfrm>
              <a:off x="4556125" y="505460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32" name="Oval 17"/>
            <p:cNvSpPr>
              <a:spLocks noChangeArrowheads="1"/>
            </p:cNvSpPr>
            <p:nvPr/>
          </p:nvSpPr>
          <p:spPr bwMode="auto">
            <a:xfrm>
              <a:off x="6088063" y="505936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33" name="Oval 18"/>
            <p:cNvSpPr>
              <a:spLocks noChangeArrowheads="1"/>
            </p:cNvSpPr>
            <p:nvPr/>
          </p:nvSpPr>
          <p:spPr bwMode="auto">
            <a:xfrm>
              <a:off x="6834188" y="505301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34" name="Oval 19"/>
            <p:cNvSpPr>
              <a:spLocks noChangeArrowheads="1"/>
            </p:cNvSpPr>
            <p:nvPr/>
          </p:nvSpPr>
          <p:spPr bwMode="auto">
            <a:xfrm>
              <a:off x="5326063" y="505301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35" name="Oval 20"/>
            <p:cNvSpPr>
              <a:spLocks noChangeArrowheads="1"/>
            </p:cNvSpPr>
            <p:nvPr/>
          </p:nvSpPr>
          <p:spPr bwMode="auto">
            <a:xfrm>
              <a:off x="7700963" y="50482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36" name="Oval 21"/>
            <p:cNvSpPr>
              <a:spLocks noChangeArrowheads="1"/>
            </p:cNvSpPr>
            <p:nvPr/>
          </p:nvSpPr>
          <p:spPr bwMode="auto">
            <a:xfrm>
              <a:off x="8539163" y="50434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62837" name="AutoShape 22"/>
            <p:cNvCxnSpPr>
              <a:cxnSpLocks noChangeShapeType="1"/>
              <a:stCxn id="162822" idx="4"/>
              <a:endCxn id="162826" idx="0"/>
            </p:cNvCxnSpPr>
            <p:nvPr/>
          </p:nvCxnSpPr>
          <p:spPr bwMode="auto">
            <a:xfrm flipH="1">
              <a:off x="4919663" y="3252788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38" name="AutoShape 23"/>
            <p:cNvCxnSpPr>
              <a:cxnSpLocks noChangeShapeType="1"/>
              <a:stCxn id="162822" idx="4"/>
              <a:endCxn id="162829" idx="1"/>
            </p:cNvCxnSpPr>
            <p:nvPr/>
          </p:nvCxnSpPr>
          <p:spPr bwMode="auto">
            <a:xfrm>
              <a:off x="5224463" y="3252788"/>
              <a:ext cx="393700" cy="831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39" name="AutoShape 24"/>
            <p:cNvCxnSpPr>
              <a:cxnSpLocks noChangeShapeType="1"/>
              <a:stCxn id="162822" idx="5"/>
              <a:endCxn id="162827" idx="1"/>
            </p:cNvCxnSpPr>
            <p:nvPr/>
          </p:nvCxnSpPr>
          <p:spPr bwMode="auto">
            <a:xfrm>
              <a:off x="5295900" y="3225800"/>
              <a:ext cx="1084263" cy="865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40" name="AutoShape 25"/>
            <p:cNvCxnSpPr>
              <a:cxnSpLocks noChangeShapeType="1"/>
              <a:stCxn id="162822" idx="6"/>
              <a:endCxn id="162828" idx="2"/>
            </p:cNvCxnSpPr>
            <p:nvPr/>
          </p:nvCxnSpPr>
          <p:spPr bwMode="auto">
            <a:xfrm>
              <a:off x="5326063" y="3159125"/>
              <a:ext cx="1770062" cy="993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41" name="AutoShape 26"/>
            <p:cNvCxnSpPr>
              <a:cxnSpLocks noChangeShapeType="1"/>
              <a:stCxn id="162822" idx="6"/>
              <a:endCxn id="162830" idx="2"/>
            </p:cNvCxnSpPr>
            <p:nvPr/>
          </p:nvCxnSpPr>
          <p:spPr bwMode="auto">
            <a:xfrm>
              <a:off x="5326063" y="3159125"/>
              <a:ext cx="2636837" cy="989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42" name="AutoShape 27"/>
            <p:cNvCxnSpPr>
              <a:cxnSpLocks noChangeShapeType="1"/>
              <a:stCxn id="162825" idx="4"/>
              <a:endCxn id="162829" idx="7"/>
            </p:cNvCxnSpPr>
            <p:nvPr/>
          </p:nvCxnSpPr>
          <p:spPr bwMode="auto">
            <a:xfrm flipH="1">
              <a:off x="5761038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43" name="AutoShape 28"/>
            <p:cNvCxnSpPr>
              <a:cxnSpLocks noChangeShapeType="1"/>
              <a:stCxn id="162825" idx="3"/>
              <a:endCxn id="162826" idx="7"/>
            </p:cNvCxnSpPr>
            <p:nvPr/>
          </p:nvCxnSpPr>
          <p:spPr bwMode="auto">
            <a:xfrm flipH="1">
              <a:off x="4991100" y="3224213"/>
              <a:ext cx="931863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44" name="AutoShape 29"/>
            <p:cNvCxnSpPr>
              <a:cxnSpLocks noChangeShapeType="1"/>
              <a:stCxn id="162823" idx="3"/>
              <a:endCxn id="162826" idx="7"/>
            </p:cNvCxnSpPr>
            <p:nvPr/>
          </p:nvCxnSpPr>
          <p:spPr bwMode="auto">
            <a:xfrm flipH="1">
              <a:off x="4991100" y="3230563"/>
              <a:ext cx="1693863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45" name="AutoShape 30"/>
            <p:cNvCxnSpPr>
              <a:cxnSpLocks noChangeShapeType="1"/>
              <a:stCxn id="162824" idx="3"/>
              <a:endCxn id="162826" idx="7"/>
            </p:cNvCxnSpPr>
            <p:nvPr/>
          </p:nvCxnSpPr>
          <p:spPr bwMode="auto">
            <a:xfrm flipH="1">
              <a:off x="4991100" y="3224213"/>
              <a:ext cx="2439988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46" name="AutoShape 31"/>
            <p:cNvCxnSpPr>
              <a:cxnSpLocks noChangeShapeType="1"/>
              <a:stCxn id="162824" idx="5"/>
              <a:endCxn id="162830" idx="0"/>
            </p:cNvCxnSpPr>
            <p:nvPr/>
          </p:nvCxnSpPr>
          <p:spPr bwMode="auto">
            <a:xfrm>
              <a:off x="7573963" y="3224213"/>
              <a:ext cx="490537" cy="828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47" name="AutoShape 32"/>
            <p:cNvCxnSpPr>
              <a:cxnSpLocks noChangeShapeType="1"/>
              <a:stCxn id="162824" idx="4"/>
              <a:endCxn id="162828" idx="7"/>
            </p:cNvCxnSpPr>
            <p:nvPr/>
          </p:nvCxnSpPr>
          <p:spPr bwMode="auto">
            <a:xfrm flipH="1">
              <a:off x="7269163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48" name="AutoShape 33"/>
            <p:cNvCxnSpPr>
              <a:cxnSpLocks noChangeShapeType="1"/>
              <a:stCxn id="162824" idx="3"/>
              <a:endCxn id="162827" idx="0"/>
            </p:cNvCxnSpPr>
            <p:nvPr/>
          </p:nvCxnSpPr>
          <p:spPr bwMode="auto">
            <a:xfrm flipH="1">
              <a:off x="6451600" y="3224213"/>
              <a:ext cx="979488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49" name="AutoShape 34"/>
            <p:cNvCxnSpPr>
              <a:cxnSpLocks noChangeShapeType="1"/>
              <a:stCxn id="162823" idx="4"/>
              <a:endCxn id="162829" idx="7"/>
            </p:cNvCxnSpPr>
            <p:nvPr/>
          </p:nvCxnSpPr>
          <p:spPr bwMode="auto">
            <a:xfrm flipH="1">
              <a:off x="5761038" y="3257550"/>
              <a:ext cx="995362" cy="827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50" name="AutoShape 35"/>
            <p:cNvCxnSpPr>
              <a:cxnSpLocks noChangeShapeType="1"/>
              <a:stCxn id="162823" idx="4"/>
              <a:endCxn id="162827" idx="0"/>
            </p:cNvCxnSpPr>
            <p:nvPr/>
          </p:nvCxnSpPr>
          <p:spPr bwMode="auto">
            <a:xfrm flipH="1">
              <a:off x="6451600" y="3257550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51" name="AutoShape 36"/>
            <p:cNvCxnSpPr>
              <a:cxnSpLocks noChangeShapeType="1"/>
              <a:stCxn id="162823" idx="4"/>
              <a:endCxn id="162828" idx="0"/>
            </p:cNvCxnSpPr>
            <p:nvPr/>
          </p:nvCxnSpPr>
          <p:spPr bwMode="auto">
            <a:xfrm>
              <a:off x="6756400" y="3257550"/>
              <a:ext cx="441325" cy="800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52" name="AutoShape 37"/>
            <p:cNvCxnSpPr>
              <a:cxnSpLocks noChangeShapeType="1"/>
              <a:stCxn id="162823" idx="5"/>
              <a:endCxn id="162830" idx="1"/>
            </p:cNvCxnSpPr>
            <p:nvPr/>
          </p:nvCxnSpPr>
          <p:spPr bwMode="auto">
            <a:xfrm>
              <a:off x="6827838" y="3230563"/>
              <a:ext cx="1165225" cy="8493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53" name="AutoShape 38"/>
            <p:cNvCxnSpPr>
              <a:cxnSpLocks noChangeShapeType="1"/>
              <a:stCxn id="162825" idx="5"/>
              <a:endCxn id="162827" idx="0"/>
            </p:cNvCxnSpPr>
            <p:nvPr/>
          </p:nvCxnSpPr>
          <p:spPr bwMode="auto">
            <a:xfrm>
              <a:off x="6065838" y="3224213"/>
              <a:ext cx="385762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54" name="AutoShape 39"/>
            <p:cNvCxnSpPr>
              <a:cxnSpLocks noChangeShapeType="1"/>
              <a:stCxn id="162825" idx="6"/>
              <a:endCxn id="162828" idx="1"/>
            </p:cNvCxnSpPr>
            <p:nvPr/>
          </p:nvCxnSpPr>
          <p:spPr bwMode="auto">
            <a:xfrm>
              <a:off x="6096000" y="3157538"/>
              <a:ext cx="1030288" cy="927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55" name="AutoShape 40"/>
            <p:cNvCxnSpPr>
              <a:cxnSpLocks noChangeShapeType="1"/>
              <a:stCxn id="162825" idx="6"/>
              <a:endCxn id="162830" idx="1"/>
            </p:cNvCxnSpPr>
            <p:nvPr/>
          </p:nvCxnSpPr>
          <p:spPr bwMode="auto">
            <a:xfrm>
              <a:off x="6096000" y="3157538"/>
              <a:ext cx="1897063" cy="922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56" name="AutoShape 41"/>
            <p:cNvCxnSpPr>
              <a:cxnSpLocks noChangeShapeType="1"/>
              <a:stCxn id="162826" idx="4"/>
              <a:endCxn id="162831" idx="0"/>
            </p:cNvCxnSpPr>
            <p:nvPr/>
          </p:nvCxnSpPr>
          <p:spPr bwMode="auto">
            <a:xfrm flipH="1">
              <a:off x="4657725" y="4248150"/>
              <a:ext cx="261938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57" name="AutoShape 42"/>
            <p:cNvCxnSpPr>
              <a:cxnSpLocks noChangeShapeType="1"/>
              <a:stCxn id="162829" idx="4"/>
              <a:endCxn id="162832" idx="0"/>
            </p:cNvCxnSpPr>
            <p:nvPr/>
          </p:nvCxnSpPr>
          <p:spPr bwMode="auto">
            <a:xfrm>
              <a:off x="5689600" y="4246563"/>
              <a:ext cx="500063" cy="812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58" name="AutoShape 43"/>
            <p:cNvCxnSpPr>
              <a:cxnSpLocks noChangeShapeType="1"/>
              <a:stCxn id="162828" idx="4"/>
              <a:endCxn id="162833" idx="0"/>
            </p:cNvCxnSpPr>
            <p:nvPr/>
          </p:nvCxnSpPr>
          <p:spPr bwMode="auto">
            <a:xfrm flipH="1">
              <a:off x="6935788" y="4246563"/>
              <a:ext cx="261937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59" name="AutoShape 44"/>
            <p:cNvCxnSpPr>
              <a:cxnSpLocks noChangeShapeType="1"/>
              <a:stCxn id="162827" idx="4"/>
              <a:endCxn id="162835" idx="2"/>
            </p:cNvCxnSpPr>
            <p:nvPr/>
          </p:nvCxnSpPr>
          <p:spPr bwMode="auto">
            <a:xfrm>
              <a:off x="6451600" y="4252913"/>
              <a:ext cx="1249363" cy="890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60" name="AutoShape 46"/>
            <p:cNvCxnSpPr>
              <a:cxnSpLocks noChangeShapeType="1"/>
              <a:stCxn id="162830" idx="4"/>
              <a:endCxn id="162835" idx="7"/>
            </p:cNvCxnSpPr>
            <p:nvPr/>
          </p:nvCxnSpPr>
          <p:spPr bwMode="auto">
            <a:xfrm flipH="1">
              <a:off x="7874000" y="4241800"/>
              <a:ext cx="190500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61" name="AutoShape 47"/>
            <p:cNvCxnSpPr>
              <a:cxnSpLocks noChangeShapeType="1"/>
              <a:stCxn id="162831" idx="4"/>
              <a:endCxn id="162834" idx="4"/>
            </p:cNvCxnSpPr>
            <p:nvPr/>
          </p:nvCxnSpPr>
          <p:spPr bwMode="auto">
            <a:xfrm rot="5400000" flipH="1" flipV="1">
              <a:off x="5041900" y="4857750"/>
              <a:ext cx="1588" cy="769938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2862" name="AutoShape 48"/>
            <p:cNvCxnSpPr>
              <a:cxnSpLocks noChangeShapeType="1"/>
              <a:stCxn id="162832" idx="5"/>
              <a:endCxn id="162836" idx="4"/>
            </p:cNvCxnSpPr>
            <p:nvPr/>
          </p:nvCxnSpPr>
          <p:spPr bwMode="auto">
            <a:xfrm rot="16200000" flipH="1">
              <a:off x="7445376" y="4037012"/>
              <a:ext cx="11112" cy="2379663"/>
            </a:xfrm>
            <a:prstGeom prst="curvedConnector3">
              <a:avLst>
                <a:gd name="adj1" fmla="val 23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2" name="Right Arrow 51"/>
          <p:cNvSpPr/>
          <p:nvPr/>
        </p:nvSpPr>
        <p:spPr bwMode="auto">
          <a:xfrm>
            <a:off x="3792538" y="4927600"/>
            <a:ext cx="538162" cy="450850"/>
          </a:xfrm>
          <a:prstGeom prst="rightArrow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163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3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C77FDF-0215-2944-B1E4-229CCDE7AC0B}" type="slidenum">
              <a:rPr lang="en-US"/>
              <a:pPr/>
              <a:t>7</a:t>
            </a:fld>
            <a:endParaRPr lang="en-US"/>
          </a:p>
        </p:txBody>
      </p:sp>
      <p:sp>
        <p:nvSpPr>
          <p:cNvPr id="163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E-bay Fraud detection - NetProbe</a:t>
            </a:r>
          </a:p>
        </p:txBody>
      </p:sp>
      <p:pic>
        <p:nvPicPr>
          <p:cNvPr id="163846" name="Picture 3" descr="netprobe_screenshot_v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5013" y="1922463"/>
            <a:ext cx="3057525" cy="4114800"/>
          </a:xfrm>
          <a:noFill/>
        </p:spPr>
      </p:pic>
      <p:sp>
        <p:nvSpPr>
          <p:cNvPr id="163847" name="Oval 4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8" name="Oval 5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9" name="Oval 6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0" name="Oval 7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1" name="Oval 8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2" name="Oval 9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3" name="Oval 10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4" name="Oval 11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5" name="Oval 12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6" name="Oval 13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7" name="Oval 14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8" name="Oval 15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9" name="Oval 16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0" name="Oval 17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1" name="Oval 18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3862" name="AutoShape 19"/>
          <p:cNvCxnSpPr>
            <a:cxnSpLocks noChangeShapeType="1"/>
            <a:stCxn id="163847" idx="4"/>
            <a:endCxn id="163851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3" name="AutoShape 20"/>
          <p:cNvCxnSpPr>
            <a:cxnSpLocks noChangeShapeType="1"/>
            <a:stCxn id="163847" idx="4"/>
            <a:endCxn id="163854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4" name="AutoShape 21"/>
          <p:cNvCxnSpPr>
            <a:cxnSpLocks noChangeShapeType="1"/>
            <a:stCxn id="163847" idx="5"/>
            <a:endCxn id="163852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5" name="AutoShape 22"/>
          <p:cNvCxnSpPr>
            <a:cxnSpLocks noChangeShapeType="1"/>
            <a:stCxn id="163847" idx="6"/>
            <a:endCxn id="163853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6" name="AutoShape 23"/>
          <p:cNvCxnSpPr>
            <a:cxnSpLocks noChangeShapeType="1"/>
            <a:stCxn id="163847" idx="6"/>
            <a:endCxn id="163855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7" name="AutoShape 24"/>
          <p:cNvCxnSpPr>
            <a:cxnSpLocks noChangeShapeType="1"/>
            <a:stCxn id="163850" idx="4"/>
            <a:endCxn id="163854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8" name="AutoShape 25"/>
          <p:cNvCxnSpPr>
            <a:cxnSpLocks noChangeShapeType="1"/>
            <a:stCxn id="163850" idx="3"/>
            <a:endCxn id="163851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9" name="AutoShape 26"/>
          <p:cNvCxnSpPr>
            <a:cxnSpLocks noChangeShapeType="1"/>
            <a:stCxn id="163848" idx="3"/>
            <a:endCxn id="163851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0" name="AutoShape 27"/>
          <p:cNvCxnSpPr>
            <a:cxnSpLocks noChangeShapeType="1"/>
            <a:stCxn id="163849" idx="3"/>
            <a:endCxn id="163851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1" name="AutoShape 28"/>
          <p:cNvCxnSpPr>
            <a:cxnSpLocks noChangeShapeType="1"/>
            <a:stCxn id="163849" idx="5"/>
            <a:endCxn id="163855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2" name="AutoShape 29"/>
          <p:cNvCxnSpPr>
            <a:cxnSpLocks noChangeShapeType="1"/>
            <a:stCxn id="163849" idx="4"/>
            <a:endCxn id="163853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3" name="AutoShape 30"/>
          <p:cNvCxnSpPr>
            <a:cxnSpLocks noChangeShapeType="1"/>
            <a:stCxn id="163849" idx="3"/>
            <a:endCxn id="163852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4" name="AutoShape 31"/>
          <p:cNvCxnSpPr>
            <a:cxnSpLocks noChangeShapeType="1"/>
            <a:stCxn id="163848" idx="4"/>
            <a:endCxn id="163854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5" name="AutoShape 32"/>
          <p:cNvCxnSpPr>
            <a:cxnSpLocks noChangeShapeType="1"/>
            <a:stCxn id="163848" idx="4"/>
            <a:endCxn id="163852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6" name="AutoShape 33"/>
          <p:cNvCxnSpPr>
            <a:cxnSpLocks noChangeShapeType="1"/>
            <a:stCxn id="163848" idx="4"/>
            <a:endCxn id="163853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7" name="AutoShape 34"/>
          <p:cNvCxnSpPr>
            <a:cxnSpLocks noChangeShapeType="1"/>
            <a:stCxn id="163848" idx="5"/>
            <a:endCxn id="163855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8" name="AutoShape 35"/>
          <p:cNvCxnSpPr>
            <a:cxnSpLocks noChangeShapeType="1"/>
            <a:stCxn id="163850" idx="5"/>
            <a:endCxn id="163852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9" name="AutoShape 36"/>
          <p:cNvCxnSpPr>
            <a:cxnSpLocks noChangeShapeType="1"/>
            <a:stCxn id="163850" idx="6"/>
            <a:endCxn id="163853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0" name="AutoShape 37"/>
          <p:cNvCxnSpPr>
            <a:cxnSpLocks noChangeShapeType="1"/>
            <a:stCxn id="163850" idx="6"/>
            <a:endCxn id="163855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1" name="AutoShape 38"/>
          <p:cNvCxnSpPr>
            <a:cxnSpLocks noChangeShapeType="1"/>
            <a:stCxn id="163851" idx="4"/>
            <a:endCxn id="163856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2" name="AutoShape 39"/>
          <p:cNvCxnSpPr>
            <a:cxnSpLocks noChangeShapeType="1"/>
            <a:stCxn id="163854" idx="4"/>
            <a:endCxn id="163857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3" name="AutoShape 40"/>
          <p:cNvCxnSpPr>
            <a:cxnSpLocks noChangeShapeType="1"/>
            <a:stCxn id="163853" idx="4"/>
            <a:endCxn id="163858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4" name="AutoShape 41"/>
          <p:cNvCxnSpPr>
            <a:cxnSpLocks noChangeShapeType="1"/>
            <a:stCxn id="163852" idx="4"/>
            <a:endCxn id="163860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5" name="AutoShape 42"/>
          <p:cNvCxnSpPr>
            <a:cxnSpLocks noChangeShapeType="1"/>
            <a:stCxn id="163855" idx="4"/>
            <a:endCxn id="163860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6" name="AutoShape 43"/>
          <p:cNvCxnSpPr>
            <a:cxnSpLocks noChangeShapeType="1"/>
            <a:stCxn id="163856" idx="4"/>
            <a:endCxn id="163859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7" name="AutoShape 44"/>
          <p:cNvCxnSpPr>
            <a:cxnSpLocks noChangeShapeType="1"/>
            <a:stCxn id="163857" idx="5"/>
            <a:endCxn id="163861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47"/>
          <p:cNvGrpSpPr/>
          <p:nvPr/>
        </p:nvGrpSpPr>
        <p:grpSpPr>
          <a:xfrm>
            <a:off x="6651625" y="1449389"/>
            <a:ext cx="2339975" cy="1014411"/>
            <a:chOff x="4556125" y="3062288"/>
            <a:chExt cx="4186238" cy="2185987"/>
          </a:xfrm>
        </p:grpSpPr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5122863" y="3063875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7"/>
            <p:cNvSpPr>
              <a:spLocks noChangeArrowheads="1"/>
            </p:cNvSpPr>
            <p:nvPr/>
          </p:nvSpPr>
          <p:spPr bwMode="auto">
            <a:xfrm>
              <a:off x="6654800" y="306863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7400925" y="30622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5892800" y="30622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4818063" y="405923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6350000" y="406400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7096125" y="40576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4"/>
            <p:cNvSpPr>
              <a:spLocks noChangeArrowheads="1"/>
            </p:cNvSpPr>
            <p:nvPr/>
          </p:nvSpPr>
          <p:spPr bwMode="auto">
            <a:xfrm>
              <a:off x="5588000" y="40576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7962900" y="40528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4556125" y="505460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6088063" y="505936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6834188" y="505301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5326063" y="505301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0"/>
            <p:cNvSpPr>
              <a:spLocks noChangeArrowheads="1"/>
            </p:cNvSpPr>
            <p:nvPr/>
          </p:nvSpPr>
          <p:spPr bwMode="auto">
            <a:xfrm>
              <a:off x="7700963" y="50482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8539163" y="50434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4" name="AutoShape 22"/>
            <p:cNvCxnSpPr>
              <a:cxnSpLocks noChangeShapeType="1"/>
              <a:stCxn id="49" idx="4"/>
              <a:endCxn id="53" idx="0"/>
            </p:cNvCxnSpPr>
            <p:nvPr/>
          </p:nvCxnSpPr>
          <p:spPr bwMode="auto">
            <a:xfrm flipH="1">
              <a:off x="4919663" y="3252788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5" name="AutoShape 23"/>
            <p:cNvCxnSpPr>
              <a:cxnSpLocks noChangeShapeType="1"/>
              <a:stCxn id="49" idx="4"/>
              <a:endCxn id="56" idx="1"/>
            </p:cNvCxnSpPr>
            <p:nvPr/>
          </p:nvCxnSpPr>
          <p:spPr bwMode="auto">
            <a:xfrm>
              <a:off x="5224463" y="3252788"/>
              <a:ext cx="393700" cy="831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6" name="AutoShape 24"/>
            <p:cNvCxnSpPr>
              <a:cxnSpLocks noChangeShapeType="1"/>
              <a:stCxn id="49" idx="5"/>
              <a:endCxn id="54" idx="1"/>
            </p:cNvCxnSpPr>
            <p:nvPr/>
          </p:nvCxnSpPr>
          <p:spPr bwMode="auto">
            <a:xfrm>
              <a:off x="5295900" y="3225800"/>
              <a:ext cx="1084263" cy="865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7" name="AutoShape 25"/>
            <p:cNvCxnSpPr>
              <a:cxnSpLocks noChangeShapeType="1"/>
              <a:stCxn id="49" idx="6"/>
              <a:endCxn id="55" idx="2"/>
            </p:cNvCxnSpPr>
            <p:nvPr/>
          </p:nvCxnSpPr>
          <p:spPr bwMode="auto">
            <a:xfrm>
              <a:off x="5326063" y="3159125"/>
              <a:ext cx="1770062" cy="993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8" name="AutoShape 26"/>
            <p:cNvCxnSpPr>
              <a:cxnSpLocks noChangeShapeType="1"/>
              <a:stCxn id="49" idx="6"/>
              <a:endCxn id="57" idx="2"/>
            </p:cNvCxnSpPr>
            <p:nvPr/>
          </p:nvCxnSpPr>
          <p:spPr bwMode="auto">
            <a:xfrm>
              <a:off x="5326063" y="3159125"/>
              <a:ext cx="2636837" cy="989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9" name="AutoShape 27"/>
            <p:cNvCxnSpPr>
              <a:cxnSpLocks noChangeShapeType="1"/>
              <a:stCxn id="52" idx="4"/>
              <a:endCxn id="56" idx="7"/>
            </p:cNvCxnSpPr>
            <p:nvPr/>
          </p:nvCxnSpPr>
          <p:spPr bwMode="auto">
            <a:xfrm flipH="1">
              <a:off x="5761038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AutoShape 28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4991100" y="3224213"/>
              <a:ext cx="931863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AutoShape 29"/>
            <p:cNvCxnSpPr>
              <a:cxnSpLocks noChangeShapeType="1"/>
              <a:stCxn id="50" idx="3"/>
              <a:endCxn id="53" idx="7"/>
            </p:cNvCxnSpPr>
            <p:nvPr/>
          </p:nvCxnSpPr>
          <p:spPr bwMode="auto">
            <a:xfrm flipH="1">
              <a:off x="4991100" y="3230563"/>
              <a:ext cx="1693863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" name="AutoShape 30"/>
            <p:cNvCxnSpPr>
              <a:cxnSpLocks noChangeShapeType="1"/>
              <a:stCxn id="51" idx="3"/>
              <a:endCxn id="53" idx="7"/>
            </p:cNvCxnSpPr>
            <p:nvPr/>
          </p:nvCxnSpPr>
          <p:spPr bwMode="auto">
            <a:xfrm flipH="1">
              <a:off x="4991100" y="3224213"/>
              <a:ext cx="2439988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3" name="AutoShape 31"/>
            <p:cNvCxnSpPr>
              <a:cxnSpLocks noChangeShapeType="1"/>
              <a:stCxn id="51" idx="5"/>
              <a:endCxn id="57" idx="0"/>
            </p:cNvCxnSpPr>
            <p:nvPr/>
          </p:nvCxnSpPr>
          <p:spPr bwMode="auto">
            <a:xfrm>
              <a:off x="7573963" y="3224213"/>
              <a:ext cx="490537" cy="828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32"/>
            <p:cNvCxnSpPr>
              <a:cxnSpLocks noChangeShapeType="1"/>
              <a:stCxn id="51" idx="4"/>
              <a:endCxn id="55" idx="7"/>
            </p:cNvCxnSpPr>
            <p:nvPr/>
          </p:nvCxnSpPr>
          <p:spPr bwMode="auto">
            <a:xfrm flipH="1">
              <a:off x="7269163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" name="AutoShape 33"/>
            <p:cNvCxnSpPr>
              <a:cxnSpLocks noChangeShapeType="1"/>
              <a:stCxn id="51" idx="3"/>
              <a:endCxn id="54" idx="0"/>
            </p:cNvCxnSpPr>
            <p:nvPr/>
          </p:nvCxnSpPr>
          <p:spPr bwMode="auto">
            <a:xfrm flipH="1">
              <a:off x="6451600" y="3224213"/>
              <a:ext cx="979488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6" name="AutoShape 34"/>
            <p:cNvCxnSpPr>
              <a:cxnSpLocks noChangeShapeType="1"/>
              <a:stCxn id="50" idx="4"/>
              <a:endCxn id="56" idx="7"/>
            </p:cNvCxnSpPr>
            <p:nvPr/>
          </p:nvCxnSpPr>
          <p:spPr bwMode="auto">
            <a:xfrm flipH="1">
              <a:off x="5761038" y="3257550"/>
              <a:ext cx="995362" cy="827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7" name="AutoShape 35"/>
            <p:cNvCxnSpPr>
              <a:cxnSpLocks noChangeShapeType="1"/>
              <a:stCxn id="50" idx="4"/>
              <a:endCxn id="54" idx="0"/>
            </p:cNvCxnSpPr>
            <p:nvPr/>
          </p:nvCxnSpPr>
          <p:spPr bwMode="auto">
            <a:xfrm flipH="1">
              <a:off x="6451600" y="3257550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" name="AutoShape 36"/>
            <p:cNvCxnSpPr>
              <a:cxnSpLocks noChangeShapeType="1"/>
              <a:stCxn id="50" idx="4"/>
              <a:endCxn id="55" idx="0"/>
            </p:cNvCxnSpPr>
            <p:nvPr/>
          </p:nvCxnSpPr>
          <p:spPr bwMode="auto">
            <a:xfrm>
              <a:off x="6756400" y="3257550"/>
              <a:ext cx="441325" cy="800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" name="AutoShape 37"/>
            <p:cNvCxnSpPr>
              <a:cxnSpLocks noChangeShapeType="1"/>
              <a:stCxn id="50" idx="5"/>
              <a:endCxn id="57" idx="1"/>
            </p:cNvCxnSpPr>
            <p:nvPr/>
          </p:nvCxnSpPr>
          <p:spPr bwMode="auto">
            <a:xfrm>
              <a:off x="6827838" y="3230563"/>
              <a:ext cx="1165225" cy="8493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AutoShape 38"/>
            <p:cNvCxnSpPr>
              <a:cxnSpLocks noChangeShapeType="1"/>
              <a:stCxn id="52" idx="5"/>
              <a:endCxn id="54" idx="0"/>
            </p:cNvCxnSpPr>
            <p:nvPr/>
          </p:nvCxnSpPr>
          <p:spPr bwMode="auto">
            <a:xfrm>
              <a:off x="6065838" y="3224213"/>
              <a:ext cx="385762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AutoShape 39"/>
            <p:cNvCxnSpPr>
              <a:cxnSpLocks noChangeShapeType="1"/>
              <a:stCxn id="52" idx="6"/>
              <a:endCxn id="55" idx="1"/>
            </p:cNvCxnSpPr>
            <p:nvPr/>
          </p:nvCxnSpPr>
          <p:spPr bwMode="auto">
            <a:xfrm>
              <a:off x="6096000" y="3157538"/>
              <a:ext cx="1030288" cy="927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" name="AutoShape 40"/>
            <p:cNvCxnSpPr>
              <a:cxnSpLocks noChangeShapeType="1"/>
              <a:stCxn id="52" idx="6"/>
              <a:endCxn id="57" idx="1"/>
            </p:cNvCxnSpPr>
            <p:nvPr/>
          </p:nvCxnSpPr>
          <p:spPr bwMode="auto">
            <a:xfrm>
              <a:off x="6096000" y="3157538"/>
              <a:ext cx="1897063" cy="922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AutoShape 41"/>
            <p:cNvCxnSpPr>
              <a:cxnSpLocks noChangeShapeType="1"/>
              <a:stCxn id="53" idx="4"/>
              <a:endCxn id="58" idx="0"/>
            </p:cNvCxnSpPr>
            <p:nvPr/>
          </p:nvCxnSpPr>
          <p:spPr bwMode="auto">
            <a:xfrm flipH="1">
              <a:off x="4657725" y="4248150"/>
              <a:ext cx="261938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4" name="AutoShape 42"/>
            <p:cNvCxnSpPr>
              <a:cxnSpLocks noChangeShapeType="1"/>
              <a:stCxn id="56" idx="4"/>
              <a:endCxn id="59" idx="0"/>
            </p:cNvCxnSpPr>
            <p:nvPr/>
          </p:nvCxnSpPr>
          <p:spPr bwMode="auto">
            <a:xfrm>
              <a:off x="5689600" y="4246563"/>
              <a:ext cx="500063" cy="812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" name="AutoShape 43"/>
            <p:cNvCxnSpPr>
              <a:cxnSpLocks noChangeShapeType="1"/>
              <a:stCxn id="55" idx="4"/>
              <a:endCxn id="60" idx="0"/>
            </p:cNvCxnSpPr>
            <p:nvPr/>
          </p:nvCxnSpPr>
          <p:spPr bwMode="auto">
            <a:xfrm flipH="1">
              <a:off x="6935788" y="4246563"/>
              <a:ext cx="261937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6" name="AutoShape 44"/>
            <p:cNvCxnSpPr>
              <a:cxnSpLocks noChangeShapeType="1"/>
              <a:stCxn id="54" idx="4"/>
              <a:endCxn id="62" idx="2"/>
            </p:cNvCxnSpPr>
            <p:nvPr/>
          </p:nvCxnSpPr>
          <p:spPr bwMode="auto">
            <a:xfrm>
              <a:off x="6451600" y="4252913"/>
              <a:ext cx="1249363" cy="890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" name="AutoShape 46"/>
            <p:cNvCxnSpPr>
              <a:cxnSpLocks noChangeShapeType="1"/>
              <a:stCxn id="57" idx="4"/>
              <a:endCxn id="62" idx="7"/>
            </p:cNvCxnSpPr>
            <p:nvPr/>
          </p:nvCxnSpPr>
          <p:spPr bwMode="auto">
            <a:xfrm flipH="1">
              <a:off x="7874000" y="4241800"/>
              <a:ext cx="190500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8" name="AutoShape 47"/>
            <p:cNvCxnSpPr>
              <a:cxnSpLocks noChangeShapeType="1"/>
              <a:stCxn id="58" idx="4"/>
              <a:endCxn id="61" idx="4"/>
            </p:cNvCxnSpPr>
            <p:nvPr/>
          </p:nvCxnSpPr>
          <p:spPr bwMode="auto">
            <a:xfrm rot="5400000" flipH="1" flipV="1">
              <a:off x="5041900" y="4857750"/>
              <a:ext cx="1588" cy="769938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9" name="AutoShape 48"/>
            <p:cNvCxnSpPr>
              <a:cxnSpLocks noChangeShapeType="1"/>
              <a:stCxn id="59" idx="5"/>
              <a:endCxn id="63" idx="4"/>
            </p:cNvCxnSpPr>
            <p:nvPr/>
          </p:nvCxnSpPr>
          <p:spPr bwMode="auto">
            <a:xfrm rot="16200000" flipH="1">
              <a:off x="7445376" y="4037012"/>
              <a:ext cx="11112" cy="2379663"/>
            </a:xfrm>
            <a:prstGeom prst="curvedConnector3">
              <a:avLst>
                <a:gd name="adj1" fmla="val 23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163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sp>
        <p:nvSpPr>
          <p:cNvPr id="163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C77FDF-0215-2944-B1E4-229CCDE7AC0B}" type="slidenum">
              <a:rPr lang="en-US"/>
              <a:pPr/>
              <a:t>8</a:t>
            </a:fld>
            <a:endParaRPr lang="en-US"/>
          </a:p>
        </p:txBody>
      </p:sp>
      <p:sp>
        <p:nvSpPr>
          <p:cNvPr id="163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E-bay Fraud detection - NetProbe</a:t>
            </a:r>
          </a:p>
        </p:txBody>
      </p:sp>
      <p:sp>
        <p:nvSpPr>
          <p:cNvPr id="163847" name="Oval 4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8" name="Oval 5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9" name="Oval 6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0" name="Oval 7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1" name="Oval 8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2" name="Oval 9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3" name="Oval 10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4" name="Oval 11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5" name="Oval 12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6" name="Oval 13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7" name="Oval 14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8" name="Oval 15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9" name="Oval 16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0" name="Oval 17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1" name="Oval 18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3862" name="AutoShape 19"/>
          <p:cNvCxnSpPr>
            <a:cxnSpLocks noChangeShapeType="1"/>
            <a:stCxn id="163847" idx="4"/>
            <a:endCxn id="163851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3" name="AutoShape 20"/>
          <p:cNvCxnSpPr>
            <a:cxnSpLocks noChangeShapeType="1"/>
            <a:stCxn id="163847" idx="4"/>
            <a:endCxn id="163854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4" name="AutoShape 21"/>
          <p:cNvCxnSpPr>
            <a:cxnSpLocks noChangeShapeType="1"/>
            <a:stCxn id="163847" idx="5"/>
            <a:endCxn id="163852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5" name="AutoShape 22"/>
          <p:cNvCxnSpPr>
            <a:cxnSpLocks noChangeShapeType="1"/>
            <a:stCxn id="163847" idx="6"/>
            <a:endCxn id="163853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6" name="AutoShape 23"/>
          <p:cNvCxnSpPr>
            <a:cxnSpLocks noChangeShapeType="1"/>
            <a:stCxn id="163847" idx="6"/>
            <a:endCxn id="163855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7" name="AutoShape 24"/>
          <p:cNvCxnSpPr>
            <a:cxnSpLocks noChangeShapeType="1"/>
            <a:stCxn id="163850" idx="4"/>
            <a:endCxn id="163854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8" name="AutoShape 25"/>
          <p:cNvCxnSpPr>
            <a:cxnSpLocks noChangeShapeType="1"/>
            <a:stCxn id="163850" idx="3"/>
            <a:endCxn id="163851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69" name="AutoShape 26"/>
          <p:cNvCxnSpPr>
            <a:cxnSpLocks noChangeShapeType="1"/>
            <a:stCxn id="163848" idx="3"/>
            <a:endCxn id="163851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0" name="AutoShape 27"/>
          <p:cNvCxnSpPr>
            <a:cxnSpLocks noChangeShapeType="1"/>
            <a:stCxn id="163849" idx="3"/>
            <a:endCxn id="163851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1" name="AutoShape 28"/>
          <p:cNvCxnSpPr>
            <a:cxnSpLocks noChangeShapeType="1"/>
            <a:stCxn id="163849" idx="5"/>
            <a:endCxn id="163855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2" name="AutoShape 29"/>
          <p:cNvCxnSpPr>
            <a:cxnSpLocks noChangeShapeType="1"/>
            <a:stCxn id="163849" idx="4"/>
            <a:endCxn id="163853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3" name="AutoShape 30"/>
          <p:cNvCxnSpPr>
            <a:cxnSpLocks noChangeShapeType="1"/>
            <a:stCxn id="163849" idx="3"/>
            <a:endCxn id="163852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4" name="AutoShape 31"/>
          <p:cNvCxnSpPr>
            <a:cxnSpLocks noChangeShapeType="1"/>
            <a:stCxn id="163848" idx="4"/>
            <a:endCxn id="163854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5" name="AutoShape 32"/>
          <p:cNvCxnSpPr>
            <a:cxnSpLocks noChangeShapeType="1"/>
            <a:stCxn id="163848" idx="4"/>
            <a:endCxn id="163852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6" name="AutoShape 33"/>
          <p:cNvCxnSpPr>
            <a:cxnSpLocks noChangeShapeType="1"/>
            <a:stCxn id="163848" idx="4"/>
            <a:endCxn id="163853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7" name="AutoShape 34"/>
          <p:cNvCxnSpPr>
            <a:cxnSpLocks noChangeShapeType="1"/>
            <a:stCxn id="163848" idx="5"/>
            <a:endCxn id="163855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8" name="AutoShape 35"/>
          <p:cNvCxnSpPr>
            <a:cxnSpLocks noChangeShapeType="1"/>
            <a:stCxn id="163850" idx="5"/>
            <a:endCxn id="163852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9" name="AutoShape 36"/>
          <p:cNvCxnSpPr>
            <a:cxnSpLocks noChangeShapeType="1"/>
            <a:stCxn id="163850" idx="6"/>
            <a:endCxn id="163853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0" name="AutoShape 37"/>
          <p:cNvCxnSpPr>
            <a:cxnSpLocks noChangeShapeType="1"/>
            <a:stCxn id="163850" idx="6"/>
            <a:endCxn id="163855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1" name="AutoShape 38"/>
          <p:cNvCxnSpPr>
            <a:cxnSpLocks noChangeShapeType="1"/>
            <a:stCxn id="163851" idx="4"/>
            <a:endCxn id="163856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2" name="AutoShape 39"/>
          <p:cNvCxnSpPr>
            <a:cxnSpLocks noChangeShapeType="1"/>
            <a:stCxn id="163854" idx="4"/>
            <a:endCxn id="163857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3" name="AutoShape 40"/>
          <p:cNvCxnSpPr>
            <a:cxnSpLocks noChangeShapeType="1"/>
            <a:stCxn id="163853" idx="4"/>
            <a:endCxn id="163858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4" name="AutoShape 41"/>
          <p:cNvCxnSpPr>
            <a:cxnSpLocks noChangeShapeType="1"/>
            <a:stCxn id="163852" idx="4"/>
            <a:endCxn id="163860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5" name="AutoShape 42"/>
          <p:cNvCxnSpPr>
            <a:cxnSpLocks noChangeShapeType="1"/>
            <a:stCxn id="163855" idx="4"/>
            <a:endCxn id="163860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6" name="AutoShape 43"/>
          <p:cNvCxnSpPr>
            <a:cxnSpLocks noChangeShapeType="1"/>
            <a:stCxn id="163856" idx="4"/>
            <a:endCxn id="163859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7" name="AutoShape 44"/>
          <p:cNvCxnSpPr>
            <a:cxnSpLocks noChangeShapeType="1"/>
            <a:stCxn id="163857" idx="5"/>
            <a:endCxn id="163861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" name="Content Placeholder 48"/>
          <p:cNvGraphicFramePr>
            <a:graphicFrameLocks noGrp="1"/>
          </p:cNvGraphicFramePr>
          <p:nvPr>
            <p:ph idx="1"/>
          </p:nvPr>
        </p:nvGraphicFramePr>
        <p:xfrm>
          <a:off x="241300" y="2679700"/>
          <a:ext cx="2794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500"/>
                <a:gridCol w="698500"/>
                <a:gridCol w="698500"/>
                <a:gridCol w="6985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A50021"/>
                          </a:solidFill>
                        </a:rPr>
                        <a:t>F</a:t>
                      </a:r>
                      <a:endParaRPr lang="en-US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H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H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99922" y="1727200"/>
            <a:ext cx="20932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Compatibility</a:t>
            </a:r>
          </a:p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50" name="Right Brace 49"/>
          <p:cNvSpPr/>
          <p:nvPr/>
        </p:nvSpPr>
        <p:spPr bwMode="auto">
          <a:xfrm>
            <a:off x="3086100" y="3060700"/>
            <a:ext cx="228600" cy="711200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73832" y="3111500"/>
            <a:ext cx="18158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heterophily</a:t>
            </a:r>
            <a:endParaRPr lang="en-US" dirty="0"/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7416800" y="0"/>
            <a:ext cx="1727200" cy="828675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details</a:t>
            </a:r>
          </a:p>
        </p:txBody>
      </p:sp>
      <p:grpSp>
        <p:nvGrpSpPr>
          <p:cNvPr id="2" name="Group 52"/>
          <p:cNvGrpSpPr/>
          <p:nvPr/>
        </p:nvGrpSpPr>
        <p:grpSpPr>
          <a:xfrm>
            <a:off x="6651625" y="1449389"/>
            <a:ext cx="2339975" cy="1014411"/>
            <a:chOff x="4556125" y="3062288"/>
            <a:chExt cx="4186238" cy="2185987"/>
          </a:xfrm>
        </p:grpSpPr>
        <p:sp>
          <p:nvSpPr>
            <p:cNvPr id="54" name="Oval 6"/>
            <p:cNvSpPr>
              <a:spLocks noChangeArrowheads="1"/>
            </p:cNvSpPr>
            <p:nvPr/>
          </p:nvSpPr>
          <p:spPr bwMode="auto">
            <a:xfrm>
              <a:off x="5122863" y="3063875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6654800" y="306863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7400925" y="30622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5892800" y="30622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4818063" y="405923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6350000" y="406400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7096125" y="40576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5588000" y="40576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7962900" y="40528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4556125" y="505460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6088063" y="505936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>
              <a:off x="6834188" y="505301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5326063" y="505301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20"/>
            <p:cNvSpPr>
              <a:spLocks noChangeArrowheads="1"/>
            </p:cNvSpPr>
            <p:nvPr/>
          </p:nvSpPr>
          <p:spPr bwMode="auto">
            <a:xfrm>
              <a:off x="7700963" y="50482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8539163" y="50434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9" name="AutoShape 22"/>
            <p:cNvCxnSpPr>
              <a:cxnSpLocks noChangeShapeType="1"/>
              <a:stCxn id="54" idx="4"/>
              <a:endCxn id="58" idx="0"/>
            </p:cNvCxnSpPr>
            <p:nvPr/>
          </p:nvCxnSpPr>
          <p:spPr bwMode="auto">
            <a:xfrm flipH="1">
              <a:off x="4919663" y="3252788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AutoShape 23"/>
            <p:cNvCxnSpPr>
              <a:cxnSpLocks noChangeShapeType="1"/>
              <a:stCxn id="54" idx="4"/>
              <a:endCxn id="61" idx="1"/>
            </p:cNvCxnSpPr>
            <p:nvPr/>
          </p:nvCxnSpPr>
          <p:spPr bwMode="auto">
            <a:xfrm>
              <a:off x="5224463" y="3252788"/>
              <a:ext cx="393700" cy="831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AutoShape 24"/>
            <p:cNvCxnSpPr>
              <a:cxnSpLocks noChangeShapeType="1"/>
              <a:stCxn id="54" idx="5"/>
              <a:endCxn id="59" idx="1"/>
            </p:cNvCxnSpPr>
            <p:nvPr/>
          </p:nvCxnSpPr>
          <p:spPr bwMode="auto">
            <a:xfrm>
              <a:off x="5295900" y="3225800"/>
              <a:ext cx="1084263" cy="865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" name="AutoShape 25"/>
            <p:cNvCxnSpPr>
              <a:cxnSpLocks noChangeShapeType="1"/>
              <a:stCxn id="54" idx="6"/>
              <a:endCxn id="60" idx="2"/>
            </p:cNvCxnSpPr>
            <p:nvPr/>
          </p:nvCxnSpPr>
          <p:spPr bwMode="auto">
            <a:xfrm>
              <a:off x="5326063" y="3159125"/>
              <a:ext cx="1770062" cy="993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3" name="AutoShape 26"/>
            <p:cNvCxnSpPr>
              <a:cxnSpLocks noChangeShapeType="1"/>
              <a:stCxn id="54" idx="6"/>
              <a:endCxn id="62" idx="2"/>
            </p:cNvCxnSpPr>
            <p:nvPr/>
          </p:nvCxnSpPr>
          <p:spPr bwMode="auto">
            <a:xfrm>
              <a:off x="5326063" y="3159125"/>
              <a:ext cx="2636837" cy="989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27"/>
            <p:cNvCxnSpPr>
              <a:cxnSpLocks noChangeShapeType="1"/>
              <a:stCxn id="57" idx="4"/>
              <a:endCxn id="61" idx="7"/>
            </p:cNvCxnSpPr>
            <p:nvPr/>
          </p:nvCxnSpPr>
          <p:spPr bwMode="auto">
            <a:xfrm flipH="1">
              <a:off x="5761038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" name="AutoShape 28"/>
            <p:cNvCxnSpPr>
              <a:cxnSpLocks noChangeShapeType="1"/>
              <a:stCxn id="57" idx="3"/>
              <a:endCxn id="58" idx="7"/>
            </p:cNvCxnSpPr>
            <p:nvPr/>
          </p:nvCxnSpPr>
          <p:spPr bwMode="auto">
            <a:xfrm flipH="1">
              <a:off x="4991100" y="3224213"/>
              <a:ext cx="931863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6" name="AutoShape 29"/>
            <p:cNvCxnSpPr>
              <a:cxnSpLocks noChangeShapeType="1"/>
              <a:stCxn id="55" idx="3"/>
              <a:endCxn id="58" idx="7"/>
            </p:cNvCxnSpPr>
            <p:nvPr/>
          </p:nvCxnSpPr>
          <p:spPr bwMode="auto">
            <a:xfrm flipH="1">
              <a:off x="4991100" y="3230563"/>
              <a:ext cx="1693863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7" name="AutoShape 30"/>
            <p:cNvCxnSpPr>
              <a:cxnSpLocks noChangeShapeType="1"/>
              <a:stCxn id="56" idx="3"/>
              <a:endCxn id="58" idx="7"/>
            </p:cNvCxnSpPr>
            <p:nvPr/>
          </p:nvCxnSpPr>
          <p:spPr bwMode="auto">
            <a:xfrm flipH="1">
              <a:off x="4991100" y="3224213"/>
              <a:ext cx="2439988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" name="AutoShape 31"/>
            <p:cNvCxnSpPr>
              <a:cxnSpLocks noChangeShapeType="1"/>
              <a:stCxn id="56" idx="5"/>
              <a:endCxn id="62" idx="0"/>
            </p:cNvCxnSpPr>
            <p:nvPr/>
          </p:nvCxnSpPr>
          <p:spPr bwMode="auto">
            <a:xfrm>
              <a:off x="7573963" y="3224213"/>
              <a:ext cx="490537" cy="828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" name="AutoShape 32"/>
            <p:cNvCxnSpPr>
              <a:cxnSpLocks noChangeShapeType="1"/>
              <a:stCxn id="56" idx="4"/>
              <a:endCxn id="60" idx="7"/>
            </p:cNvCxnSpPr>
            <p:nvPr/>
          </p:nvCxnSpPr>
          <p:spPr bwMode="auto">
            <a:xfrm flipH="1">
              <a:off x="7269163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AutoShape 33"/>
            <p:cNvCxnSpPr>
              <a:cxnSpLocks noChangeShapeType="1"/>
              <a:stCxn id="56" idx="3"/>
              <a:endCxn id="59" idx="0"/>
            </p:cNvCxnSpPr>
            <p:nvPr/>
          </p:nvCxnSpPr>
          <p:spPr bwMode="auto">
            <a:xfrm flipH="1">
              <a:off x="6451600" y="3224213"/>
              <a:ext cx="979488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AutoShape 34"/>
            <p:cNvCxnSpPr>
              <a:cxnSpLocks noChangeShapeType="1"/>
              <a:stCxn id="55" idx="4"/>
              <a:endCxn id="61" idx="7"/>
            </p:cNvCxnSpPr>
            <p:nvPr/>
          </p:nvCxnSpPr>
          <p:spPr bwMode="auto">
            <a:xfrm flipH="1">
              <a:off x="5761038" y="3257550"/>
              <a:ext cx="995362" cy="827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" name="AutoShape 35"/>
            <p:cNvCxnSpPr>
              <a:cxnSpLocks noChangeShapeType="1"/>
              <a:stCxn id="55" idx="4"/>
              <a:endCxn id="59" idx="0"/>
            </p:cNvCxnSpPr>
            <p:nvPr/>
          </p:nvCxnSpPr>
          <p:spPr bwMode="auto">
            <a:xfrm flipH="1">
              <a:off x="6451600" y="3257550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AutoShape 36"/>
            <p:cNvCxnSpPr>
              <a:cxnSpLocks noChangeShapeType="1"/>
              <a:stCxn id="55" idx="4"/>
              <a:endCxn id="60" idx="0"/>
            </p:cNvCxnSpPr>
            <p:nvPr/>
          </p:nvCxnSpPr>
          <p:spPr bwMode="auto">
            <a:xfrm>
              <a:off x="6756400" y="3257550"/>
              <a:ext cx="441325" cy="800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4" name="AutoShape 37"/>
            <p:cNvCxnSpPr>
              <a:cxnSpLocks noChangeShapeType="1"/>
              <a:stCxn id="55" idx="5"/>
              <a:endCxn id="62" idx="1"/>
            </p:cNvCxnSpPr>
            <p:nvPr/>
          </p:nvCxnSpPr>
          <p:spPr bwMode="auto">
            <a:xfrm>
              <a:off x="6827838" y="3230563"/>
              <a:ext cx="1165225" cy="8493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" name="AutoShape 38"/>
            <p:cNvCxnSpPr>
              <a:cxnSpLocks noChangeShapeType="1"/>
              <a:stCxn id="57" idx="5"/>
              <a:endCxn id="59" idx="0"/>
            </p:cNvCxnSpPr>
            <p:nvPr/>
          </p:nvCxnSpPr>
          <p:spPr bwMode="auto">
            <a:xfrm>
              <a:off x="6065838" y="3224213"/>
              <a:ext cx="385762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6" name="AutoShape 39"/>
            <p:cNvCxnSpPr>
              <a:cxnSpLocks noChangeShapeType="1"/>
              <a:stCxn id="57" idx="6"/>
              <a:endCxn id="60" idx="1"/>
            </p:cNvCxnSpPr>
            <p:nvPr/>
          </p:nvCxnSpPr>
          <p:spPr bwMode="auto">
            <a:xfrm>
              <a:off x="6096000" y="3157538"/>
              <a:ext cx="1030288" cy="927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" name="AutoShape 40"/>
            <p:cNvCxnSpPr>
              <a:cxnSpLocks noChangeShapeType="1"/>
              <a:stCxn id="57" idx="6"/>
              <a:endCxn id="62" idx="1"/>
            </p:cNvCxnSpPr>
            <p:nvPr/>
          </p:nvCxnSpPr>
          <p:spPr bwMode="auto">
            <a:xfrm>
              <a:off x="6096000" y="3157538"/>
              <a:ext cx="1897063" cy="922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8" name="AutoShape 41"/>
            <p:cNvCxnSpPr>
              <a:cxnSpLocks noChangeShapeType="1"/>
              <a:stCxn id="58" idx="4"/>
              <a:endCxn id="63" idx="0"/>
            </p:cNvCxnSpPr>
            <p:nvPr/>
          </p:nvCxnSpPr>
          <p:spPr bwMode="auto">
            <a:xfrm flipH="1">
              <a:off x="4657725" y="4248150"/>
              <a:ext cx="261938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9" name="AutoShape 42"/>
            <p:cNvCxnSpPr>
              <a:cxnSpLocks noChangeShapeType="1"/>
              <a:stCxn id="61" idx="4"/>
              <a:endCxn id="64" idx="0"/>
            </p:cNvCxnSpPr>
            <p:nvPr/>
          </p:nvCxnSpPr>
          <p:spPr bwMode="auto">
            <a:xfrm>
              <a:off x="5689600" y="4246563"/>
              <a:ext cx="500063" cy="812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" name="AutoShape 43"/>
            <p:cNvCxnSpPr>
              <a:cxnSpLocks noChangeShapeType="1"/>
              <a:stCxn id="60" idx="4"/>
              <a:endCxn id="65" idx="0"/>
            </p:cNvCxnSpPr>
            <p:nvPr/>
          </p:nvCxnSpPr>
          <p:spPr bwMode="auto">
            <a:xfrm flipH="1">
              <a:off x="6935788" y="4246563"/>
              <a:ext cx="261937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1" name="AutoShape 44"/>
            <p:cNvCxnSpPr>
              <a:cxnSpLocks noChangeShapeType="1"/>
              <a:stCxn id="59" idx="4"/>
              <a:endCxn id="67" idx="2"/>
            </p:cNvCxnSpPr>
            <p:nvPr/>
          </p:nvCxnSpPr>
          <p:spPr bwMode="auto">
            <a:xfrm>
              <a:off x="6451600" y="4252913"/>
              <a:ext cx="1249363" cy="890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" name="AutoShape 46"/>
            <p:cNvCxnSpPr>
              <a:cxnSpLocks noChangeShapeType="1"/>
              <a:stCxn id="62" idx="4"/>
              <a:endCxn id="67" idx="7"/>
            </p:cNvCxnSpPr>
            <p:nvPr/>
          </p:nvCxnSpPr>
          <p:spPr bwMode="auto">
            <a:xfrm flipH="1">
              <a:off x="7874000" y="4241800"/>
              <a:ext cx="190500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" name="AutoShape 47"/>
            <p:cNvCxnSpPr>
              <a:cxnSpLocks noChangeShapeType="1"/>
              <a:stCxn id="63" idx="4"/>
              <a:endCxn id="66" idx="4"/>
            </p:cNvCxnSpPr>
            <p:nvPr/>
          </p:nvCxnSpPr>
          <p:spPr bwMode="auto">
            <a:xfrm rot="5400000" flipH="1" flipV="1">
              <a:off x="5041900" y="4857750"/>
              <a:ext cx="1588" cy="769938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" name="AutoShape 48"/>
            <p:cNvCxnSpPr>
              <a:cxnSpLocks noChangeShapeType="1"/>
              <a:stCxn id="64" idx="5"/>
              <a:endCxn id="68" idx="4"/>
            </p:cNvCxnSpPr>
            <p:nvPr/>
          </p:nvCxnSpPr>
          <p:spPr bwMode="auto">
            <a:xfrm rot="16200000" flipH="1">
              <a:off x="7445376" y="4037012"/>
              <a:ext cx="11112" cy="2379663"/>
            </a:xfrm>
            <a:prstGeom prst="curvedConnector3">
              <a:avLst>
                <a:gd name="adj1" fmla="val 23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Popular press</a:t>
            </a:r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And less desirable attention: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E-mail from ‘Belgium police’ (‘copy of your code?’)</a:t>
            </a:r>
          </a:p>
        </p:txBody>
      </p:sp>
      <p:sp>
        <p:nvSpPr>
          <p:cNvPr id="1648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BT, June 2013</a:t>
            </a:r>
            <a:endParaRPr lang="en-US"/>
          </a:p>
        </p:txBody>
      </p:sp>
      <p:sp>
        <p:nvSpPr>
          <p:cNvPr id="1648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Faloutsos (CMU)</a:t>
            </a:r>
            <a:endParaRPr lang="en-US"/>
          </a:p>
        </p:txBody>
      </p:sp>
      <p:pic>
        <p:nvPicPr>
          <p:cNvPr id="164871" name="Picture 6" descr="washpo.jpg"/>
          <p:cNvPicPr>
            <a:picLocks noChangeAspect="1"/>
          </p:cNvPicPr>
          <p:nvPr/>
        </p:nvPicPr>
        <p:blipFill>
          <a:blip r:embed="rId2"/>
          <a:srcRect t="38251" b="38251"/>
          <a:stretch>
            <a:fillRect/>
          </a:stretch>
        </p:blipFill>
        <p:spPr bwMode="auto">
          <a:xfrm>
            <a:off x="896938" y="2201863"/>
            <a:ext cx="390683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2" name="Picture 7" descr="USA-Today-Log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06538"/>
            <a:ext cx="110013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3" name="Picture 8" descr="la_times.jpg"/>
          <p:cNvPicPr>
            <a:picLocks noChangeAspect="1"/>
          </p:cNvPicPr>
          <p:nvPr/>
        </p:nvPicPr>
        <p:blipFill>
          <a:blip r:embed="rId4"/>
          <a:srcRect l="9924" t="37653" r="9924" b="40341"/>
          <a:stretch>
            <a:fillRect/>
          </a:stretch>
        </p:blipFill>
        <p:spPr bwMode="auto">
          <a:xfrm>
            <a:off x="731838" y="3105150"/>
            <a:ext cx="39608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235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10631</TotalTime>
  <Words>2020</Words>
  <Application>Microsoft Macintosh PowerPoint</Application>
  <PresentationFormat>On-screen Show (4:3)</PresentationFormat>
  <Paragraphs>446</Paragraphs>
  <Slides>44</Slides>
  <Notes>10</Notes>
  <HiddenSlides>1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  <vt:variant>
        <vt:lpstr>Custom Shows</vt:lpstr>
      </vt:variant>
      <vt:variant>
        <vt:i4>1</vt:i4>
      </vt:variant>
    </vt:vector>
  </HeadingPairs>
  <TitlesOfParts>
    <vt:vector size="47" baseType="lpstr">
      <vt:lpstr>template</vt:lpstr>
      <vt:lpstr>Equation</vt:lpstr>
      <vt:lpstr>Large Graph Mining - Patterns, Tools and Cascade Analysis</vt:lpstr>
      <vt:lpstr>Roadmap</vt:lpstr>
      <vt:lpstr>EXTRAS - Tools</vt:lpstr>
      <vt:lpstr>E-bay Fraud detection</vt:lpstr>
      <vt:lpstr>E-bay Fraud detection</vt:lpstr>
      <vt:lpstr>E-bay Fraud detection</vt:lpstr>
      <vt:lpstr>E-bay Fraud detection - NetProbe</vt:lpstr>
      <vt:lpstr>E-bay Fraud detection - NetProbe</vt:lpstr>
      <vt:lpstr>Popular press</vt:lpstr>
      <vt:lpstr>EXTRAS - Tools</vt:lpstr>
      <vt:lpstr>Slide 11</vt:lpstr>
      <vt:lpstr>Background: Tensor</vt:lpstr>
      <vt:lpstr>Background: Tensor</vt:lpstr>
      <vt:lpstr>Background: Tensor</vt:lpstr>
      <vt:lpstr>Problem Definition</vt:lpstr>
      <vt:lpstr>Problem Definition</vt:lpstr>
      <vt:lpstr>Slide 17</vt:lpstr>
      <vt:lpstr>Experiments</vt:lpstr>
      <vt:lpstr>A1: Concept Discovery</vt:lpstr>
      <vt:lpstr>A1: Concept Discovery</vt:lpstr>
      <vt:lpstr>A2: Synonym Discovery</vt:lpstr>
      <vt:lpstr>EXTRAS - Tools</vt:lpstr>
      <vt:lpstr>Slide 23</vt:lpstr>
      <vt:lpstr>Rise and fall patterns in social media</vt:lpstr>
      <vt:lpstr>Rise and fall patterns in social media</vt:lpstr>
      <vt:lpstr>Main idea - SpikeM</vt:lpstr>
      <vt:lpstr>Slide 27</vt:lpstr>
      <vt:lpstr>-1.5 slope</vt:lpstr>
      <vt:lpstr>SpikeM - with periodicity</vt:lpstr>
      <vt:lpstr>Details</vt:lpstr>
      <vt:lpstr>Details</vt:lpstr>
      <vt:lpstr>Tail-part forecasts</vt:lpstr>
      <vt:lpstr>“What-if” forecasting</vt:lpstr>
      <vt:lpstr>“What-if” forecasting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Slide 44</vt:lpstr>
      <vt:lpstr>short version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Christos Faloutsos</cp:lastModifiedBy>
  <cp:revision>1604</cp:revision>
  <cp:lastPrinted>2002-08-06T04:22:41Z</cp:lastPrinted>
  <dcterms:created xsi:type="dcterms:W3CDTF">2013-06-02T21:03:32Z</dcterms:created>
  <dcterms:modified xsi:type="dcterms:W3CDTF">2013-06-02T21:04:57Z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