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17.xml" ContentType="application/vnd.openxmlformats-officedocument.presentationml.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127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12.xml" ContentType="application/vnd.openxmlformats-officedocument.presentationml.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122.xml" ContentType="application/vnd.openxmlformats-officedocument.presentationml.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08.xml" ContentType="application/vnd.openxmlformats-officedocument.presentationml.slide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18.xml" ContentType="application/vnd.openxmlformats-officedocument.presentationml.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docProps/custom.xml" ContentType="application/vnd.openxmlformats-officedocument.custom-properties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3.xml" ContentType="application/vnd.openxmlformats-officedocument.presentationml.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23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s/slide109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slides/slide119.xml" ContentType="application/vnd.openxmlformats-officedocument.presentationml.slide+xml"/>
  <Override PartName="/ppt/slides/slide52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0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14.xml" ContentType="application/vnd.openxmlformats-officedocument.presentationml.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4.xml" ContentType="application/vnd.openxmlformats-officedocument.presentationml.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82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5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15.xml" ContentType="application/vnd.openxmlformats-officedocument.presentationml.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125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6.xml" ContentType="application/vnd.openxmlformats-officedocument.presentationml.slide+xml"/>
  <Default Extension="rels" ContentType="application/vnd.openxmlformats-package.relationships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Default Extension="wmf" ContentType="image/x-wmf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9.xml" ContentType="application/vnd.openxmlformats-officedocument.presentationml.notesSlide+xml"/>
  <Override PartName="/ppt/slides/slide83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110.xml" ContentType="application/vnd.openxmlformats-officedocument.presentationml.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20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4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116.xml" ContentType="application/vnd.openxmlformats-officedocument.presentationml.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6.xml" ContentType="application/vnd.openxmlformats-officedocument.presentationml.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Default Extension="pdf" ContentType="application/pdf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11.xml" ContentType="application/vnd.openxmlformats-officedocument.presentationml.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21.xml" ContentType="application/vnd.openxmlformats-officedocument.presentationml.slide+xml"/>
  <Override PartName="/ppt/slides/slide22.xml" ContentType="application/vnd.openxmlformats-officedocument.presentationml.slide+xml"/>
  <Override PartName="/ppt/slides/slide99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107.xml" ContentType="application/vnd.openxmlformats-officedocument.presentationml.slide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56" r:id="rId1"/>
  </p:sldMasterIdLst>
  <p:notesMasterIdLst>
    <p:notesMasterId r:id="rId129"/>
  </p:notesMasterIdLst>
  <p:handoutMasterIdLst>
    <p:handoutMasterId r:id="rId130"/>
  </p:handoutMasterIdLst>
  <p:sldIdLst>
    <p:sldId id="1334" r:id="rId2"/>
    <p:sldId id="2187" r:id="rId3"/>
    <p:sldId id="2312" r:id="rId4"/>
    <p:sldId id="1470" r:id="rId5"/>
    <p:sldId id="1523" r:id="rId6"/>
    <p:sldId id="2314" r:id="rId7"/>
    <p:sldId id="2442" r:id="rId8"/>
    <p:sldId id="1515" r:id="rId9"/>
    <p:sldId id="1507" r:id="rId10"/>
    <p:sldId id="1454" r:id="rId11"/>
    <p:sldId id="2091" r:id="rId12"/>
    <p:sldId id="2305" r:id="rId13"/>
    <p:sldId id="2306" r:id="rId14"/>
    <p:sldId id="2508" r:id="rId15"/>
    <p:sldId id="2307" r:id="rId16"/>
    <p:sldId id="1663" r:id="rId17"/>
    <p:sldId id="1907" r:id="rId18"/>
    <p:sldId id="1769" r:id="rId19"/>
    <p:sldId id="1770" r:id="rId20"/>
    <p:sldId id="1774" r:id="rId21"/>
    <p:sldId id="1776" r:id="rId22"/>
    <p:sldId id="2279" r:id="rId23"/>
    <p:sldId id="2140" r:id="rId24"/>
    <p:sldId id="2273" r:id="rId25"/>
    <p:sldId id="2182" r:id="rId26"/>
    <p:sldId id="2181" r:id="rId27"/>
    <p:sldId id="2315" r:id="rId28"/>
    <p:sldId id="2378" r:id="rId29"/>
    <p:sldId id="2379" r:id="rId30"/>
    <p:sldId id="2377" r:id="rId31"/>
    <p:sldId id="2383" r:id="rId32"/>
    <p:sldId id="2385" r:id="rId33"/>
    <p:sldId id="2386" r:id="rId34"/>
    <p:sldId id="2387" r:id="rId35"/>
    <p:sldId id="2388" r:id="rId36"/>
    <p:sldId id="2390" r:id="rId37"/>
    <p:sldId id="2389" r:id="rId38"/>
    <p:sldId id="2391" r:id="rId39"/>
    <p:sldId id="2522" r:id="rId40"/>
    <p:sldId id="2392" r:id="rId41"/>
    <p:sldId id="2393" r:id="rId42"/>
    <p:sldId id="2376" r:id="rId43"/>
    <p:sldId id="2394" r:id="rId44"/>
    <p:sldId id="2395" r:id="rId45"/>
    <p:sldId id="2537" r:id="rId46"/>
    <p:sldId id="2397" r:id="rId47"/>
    <p:sldId id="2398" r:id="rId48"/>
    <p:sldId id="2399" r:id="rId49"/>
    <p:sldId id="2538" r:id="rId50"/>
    <p:sldId id="2400" r:id="rId51"/>
    <p:sldId id="2372" r:id="rId52"/>
    <p:sldId id="2374" r:id="rId53"/>
    <p:sldId id="2373" r:id="rId54"/>
    <p:sldId id="2316" r:id="rId55"/>
    <p:sldId id="2320" r:id="rId56"/>
    <p:sldId id="2321" r:id="rId57"/>
    <p:sldId id="2317" r:id="rId58"/>
    <p:sldId id="2514" r:id="rId59"/>
    <p:sldId id="2323" r:id="rId60"/>
    <p:sldId id="2500" r:id="rId61"/>
    <p:sldId id="2501" r:id="rId62"/>
    <p:sldId id="2375" r:id="rId63"/>
    <p:sldId id="2509" r:id="rId64"/>
    <p:sldId id="2337" r:id="rId65"/>
    <p:sldId id="2339" r:id="rId66"/>
    <p:sldId id="2341" r:id="rId67"/>
    <p:sldId id="2342" r:id="rId68"/>
    <p:sldId id="2343" r:id="rId69"/>
    <p:sldId id="2344" r:id="rId70"/>
    <p:sldId id="2348" r:id="rId71"/>
    <p:sldId id="2345" r:id="rId72"/>
    <p:sldId id="2346" r:id="rId73"/>
    <p:sldId id="2347" r:id="rId74"/>
    <p:sldId id="2350" r:id="rId75"/>
    <p:sldId id="2367" r:id="rId76"/>
    <p:sldId id="2368" r:id="rId77"/>
    <p:sldId id="2369" r:id="rId78"/>
    <p:sldId id="2370" r:id="rId79"/>
    <p:sldId id="2371" r:id="rId80"/>
    <p:sldId id="2449" r:id="rId81"/>
    <p:sldId id="2450" r:id="rId82"/>
    <p:sldId id="2540" r:id="rId83"/>
    <p:sldId id="2443" r:id="rId84"/>
    <p:sldId id="2503" r:id="rId85"/>
    <p:sldId id="2487" r:id="rId86"/>
    <p:sldId id="2472" r:id="rId87"/>
    <p:sldId id="2453" r:id="rId88"/>
    <p:sldId id="2454" r:id="rId89"/>
    <p:sldId id="2473" r:id="rId90"/>
    <p:sldId id="2474" r:id="rId91"/>
    <p:sldId id="2475" r:id="rId92"/>
    <p:sldId id="2517" r:id="rId93"/>
    <p:sldId id="2510" r:id="rId94"/>
    <p:sldId id="2482" r:id="rId95"/>
    <p:sldId id="2524" r:id="rId96"/>
    <p:sldId id="2523" r:id="rId97"/>
    <p:sldId id="2511" r:id="rId98"/>
    <p:sldId id="2477" r:id="rId99"/>
    <p:sldId id="2478" r:id="rId100"/>
    <p:sldId id="2480" r:id="rId101"/>
    <p:sldId id="2505" r:id="rId102"/>
    <p:sldId id="2504" r:id="rId103"/>
    <p:sldId id="2525" r:id="rId104"/>
    <p:sldId id="2451" r:id="rId105"/>
    <p:sldId id="2467" r:id="rId106"/>
    <p:sldId id="2513" r:id="rId107"/>
    <p:sldId id="2488" r:id="rId108"/>
    <p:sldId id="2468" r:id="rId109"/>
    <p:sldId id="2469" r:id="rId110"/>
    <p:sldId id="2518" r:id="rId111"/>
    <p:sldId id="2470" r:id="rId112"/>
    <p:sldId id="2471" r:id="rId113"/>
    <p:sldId id="2506" r:id="rId114"/>
    <p:sldId id="2489" r:id="rId115"/>
    <p:sldId id="2520" r:id="rId116"/>
    <p:sldId id="2521" r:id="rId117"/>
    <p:sldId id="2519" r:id="rId118"/>
    <p:sldId id="2493" r:id="rId119"/>
    <p:sldId id="2516" r:id="rId120"/>
    <p:sldId id="2494" r:id="rId121"/>
    <p:sldId id="2495" r:id="rId122"/>
    <p:sldId id="2006" r:id="rId123"/>
    <p:sldId id="2490" r:id="rId124"/>
    <p:sldId id="2492" r:id="rId125"/>
    <p:sldId id="2285" r:id="rId126"/>
    <p:sldId id="2498" r:id="rId127"/>
    <p:sldId id="2539" r:id="rId128"/>
  </p:sldIdLst>
  <p:sldSz cx="9144000" cy="6858000" type="screen4x3"/>
  <p:notesSz cx="7315200" cy="9601200"/>
  <p:custShowLst>
    <p:custShow name="short version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CC66"/>
    <a:srgbClr val="FFFF66"/>
    <a:srgbClr val="800080"/>
    <a:srgbClr val="66CCFF"/>
    <a:srgbClr val="0066FF"/>
    <a:srgbClr val="33CC33"/>
    <a:srgbClr val="00FF00"/>
    <a:srgbClr val="006600"/>
    <a:srgbClr val="FFFF00"/>
    <a:srgbClr val="FF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2568" y="-1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824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handoutMaster" Target="handoutMasters/handoutMaster1.xml"/><Relationship Id="rId131" Type="http://schemas.openxmlformats.org/officeDocument/2006/relationships/printerSettings" Target="printerSettings/printerSettings1.bin"/><Relationship Id="rId132" Type="http://schemas.openxmlformats.org/officeDocument/2006/relationships/presProps" Target="presProps.xml"/><Relationship Id="rId133" Type="http://schemas.openxmlformats.org/officeDocument/2006/relationships/viewProps" Target="viewProps.xml"/><Relationship Id="rId134" Type="http://schemas.openxmlformats.org/officeDocument/2006/relationships/theme" Target="theme/theme1.xml"/><Relationship Id="rId13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43271-0E4B-144F-BF7E-DAABC20E4EF4}" type="slidenum">
              <a:rPr lang="en-US"/>
              <a:pPr/>
              <a:t>13</a:t>
            </a:fld>
            <a:endParaRPr lang="en-US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43271-0E4B-144F-BF7E-DAABC20E4EF4}" type="slidenum">
              <a:rPr lang="en-US"/>
              <a:pPr/>
              <a:t>14</a:t>
            </a:fld>
            <a:endParaRPr lang="en-US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43271-0E4B-144F-BF7E-DAABC20E4EF4}" type="slidenum">
              <a:rPr lang="en-US"/>
              <a:pPr/>
              <a:t>15</a:t>
            </a:fld>
            <a:endParaRPr lang="en-US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59A6-42D8-9346-8ABD-038C3B5664D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59A6-42D8-9346-8ABD-038C3B5664D4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085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CE9AD-97B1-8E4D-91BE-F14F3BB58DFE}" type="slidenum">
              <a:rPr lang="en-US"/>
              <a:pPr/>
              <a:t>43</a:t>
            </a:fld>
            <a:endParaRPr lang="en-US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105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00ECC-6F0C-194C-AE40-6610B98A2AE6}" type="slidenum">
              <a:rPr lang="en-US"/>
              <a:pPr/>
              <a:t>44</a:t>
            </a:fld>
            <a:endParaRPr lang="en-US"/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Diameter first, DPL second</a:t>
            </a:r>
          </a:p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Check diameter formulas</a:t>
            </a:r>
          </a:p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As the network grows the distances between nodes slowly grow</a:t>
            </a:r>
          </a:p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105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00ECC-6F0C-194C-AE40-6610B98A2AE6}" type="slidenum">
              <a:rPr lang="en-US"/>
              <a:pPr/>
              <a:t>45</a:t>
            </a:fld>
            <a:endParaRPr lang="en-US"/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Diameter first, DPL second</a:t>
            </a:r>
          </a:p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Check diameter formulas</a:t>
            </a:r>
          </a:p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As the network grows the distances between nodes slowly grow</a:t>
            </a:r>
          </a:p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146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5DCE1-E38D-A74C-A842-3583E5763C81}" type="slidenum">
              <a:rPr lang="en-US"/>
              <a:pPr/>
              <a:t>46</a:t>
            </a:fld>
            <a:endParaRPr lang="en-US"/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CF3C0-768A-7141-9D77-15DBD175BA1A}" type="slidenum">
              <a:rPr lang="en-US"/>
              <a:pPr/>
              <a:t>47</a:t>
            </a:fld>
            <a:endParaRPr lang="en-US"/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187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67B24-C714-E646-BC4B-B82A7230F0E3}" type="slidenum">
              <a:rPr lang="en-US"/>
              <a:pPr/>
              <a:t>48</a:t>
            </a:fld>
            <a:endParaRPr lang="en-US"/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187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67B24-C714-E646-BC4B-B82A7230F0E3}" type="slidenum">
              <a:rPr lang="en-US"/>
              <a:pPr/>
              <a:t>49</a:t>
            </a:fld>
            <a:endParaRPr lang="en-US"/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1132C-D581-E24E-8592-A3D1FDE6241D}" type="slidenum">
              <a:rPr lang="en-US"/>
              <a:pPr/>
              <a:t>50</a:t>
            </a:fld>
            <a:endParaRPr lang="en-US"/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0717D-E50E-8643-8B99-DEE669F6ABB1}" type="slidenum">
              <a:rPr lang="en-US"/>
              <a:pPr/>
              <a:t>65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857"/>
            <a:ext cx="5852160" cy="4320294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D82C7-DEA6-FD49-88DB-F87403AA1E06}" type="slidenum">
              <a:rPr lang="en-US"/>
              <a:pPr/>
              <a:t>66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857"/>
            <a:ext cx="5852160" cy="4320294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AEBDE7-34A2-704E-9663-A5F794C60C01}" type="slidenum">
              <a:rPr lang="en-US"/>
              <a:pPr/>
              <a:t>72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857"/>
            <a:ext cx="5852160" cy="4320294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8E36B6-41B4-E542-A1AC-13D5E126D55F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E22B3-7E42-674C-B869-D373005E8F6C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9A48D-D328-9247-B6DA-3CBF4614965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B9094-8E51-0E49-A1FB-121D621097D0}" type="slidenum">
              <a:rPr lang="en-US"/>
              <a:pPr/>
              <a:t>4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F9EA4-8D37-7549-8573-074B6EA554B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8FA4FA-69E8-C840-8EBC-9E0536B9459E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63D25-45A3-284A-A5BC-95252653A0CE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63D25-45A3-284A-A5BC-95252653A0CE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63D25-45A3-284A-A5BC-95252653A0CE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9CD3D-E3C4-1544-81B6-E129AE9F5E53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18717-6B3C-9C48-8FBB-865DD896E730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3AFFBA-5F66-5240-8A3B-C9948AEC787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3AFFBA-5F66-5240-8A3B-C9948AEC787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DA2FB-26BA-B742-A38E-7E1FE8F7F868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5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86AED-E2A9-654F-A2C1-CCCD8360B58F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86AED-E2A9-654F-A2C1-CCCD8360B58F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4CD27-0560-E241-9DDB-21CCC6EBB10A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F215F-688E-EF44-BA1C-AE774247ECAC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01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 et al</a:t>
            </a:r>
          </a:p>
        </p:txBody>
      </p:sp>
      <p:sp>
        <p:nvSpPr>
          <p:cNvPr id="2601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38D273-E09B-A444-98FA-3F679B15186E}" type="datetime1">
              <a:rPr lang="en-US" smtClean="0"/>
              <a:pPr/>
              <a:t>6/3/13</a:t>
            </a:fld>
            <a:endParaRPr lang="en-US" smtClean="0"/>
          </a:p>
        </p:txBody>
      </p:sp>
      <p:sp>
        <p:nvSpPr>
          <p:cNvPr id="2601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20FB9-378C-F043-843C-480363C51D11}" type="slidenum">
              <a:rPr lang="en-US" smtClean="0"/>
              <a:pPr/>
              <a:t>118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01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 et al</a:t>
            </a:r>
          </a:p>
        </p:txBody>
      </p:sp>
      <p:sp>
        <p:nvSpPr>
          <p:cNvPr id="2601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38D273-E09B-A444-98FA-3F679B15186E}" type="datetime1">
              <a:rPr lang="en-US" smtClean="0"/>
              <a:pPr/>
              <a:t>6/3/13</a:t>
            </a:fld>
            <a:endParaRPr lang="en-US" smtClean="0"/>
          </a:p>
        </p:txBody>
      </p:sp>
      <p:sp>
        <p:nvSpPr>
          <p:cNvPr id="2601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20FB9-378C-F043-843C-480363C51D11}" type="slidenum">
              <a:rPr lang="en-US" smtClean="0"/>
              <a:pPr/>
              <a:t>119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01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 et al</a:t>
            </a:r>
          </a:p>
        </p:txBody>
      </p:sp>
      <p:sp>
        <p:nvSpPr>
          <p:cNvPr id="2601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38D273-E09B-A444-98FA-3F679B15186E}" type="datetime1">
              <a:rPr lang="en-US" smtClean="0"/>
              <a:pPr/>
              <a:t>6/3/13</a:t>
            </a:fld>
            <a:endParaRPr lang="en-US" smtClean="0"/>
          </a:p>
        </p:txBody>
      </p:sp>
      <p:sp>
        <p:nvSpPr>
          <p:cNvPr id="2601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20FB9-378C-F043-843C-480363C51D11}" type="slidenum">
              <a:rPr lang="en-US" smtClean="0"/>
              <a:pPr/>
              <a:t>120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01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 et al</a:t>
            </a:r>
          </a:p>
        </p:txBody>
      </p:sp>
      <p:sp>
        <p:nvSpPr>
          <p:cNvPr id="2601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38D273-E09B-A444-98FA-3F679B15186E}" type="datetime1">
              <a:rPr lang="en-US" smtClean="0"/>
              <a:pPr/>
              <a:t>6/3/13</a:t>
            </a:fld>
            <a:endParaRPr lang="en-US" smtClean="0"/>
          </a:p>
        </p:txBody>
      </p:sp>
      <p:sp>
        <p:nvSpPr>
          <p:cNvPr id="2601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20FB9-378C-F043-843C-480363C51D11}" type="slidenum">
              <a:rPr lang="en-US" smtClean="0"/>
              <a:pPr/>
              <a:t>121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437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4AF96-83CD-E240-AA07-0D9B42AC04AC}" type="slidenum">
              <a:rPr lang="en-US"/>
              <a:pPr/>
              <a:t>122</a:t>
            </a:fld>
            <a:endParaRPr lang="en-US"/>
          </a:p>
        </p:txBody>
      </p:sp>
      <p:sp>
        <p:nvSpPr>
          <p:cNvPr id="243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437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4AF96-83CD-E240-AA07-0D9B42AC04AC}" type="slidenum">
              <a:rPr lang="en-US"/>
              <a:pPr/>
              <a:t>123</a:t>
            </a:fld>
            <a:endParaRPr lang="en-US"/>
          </a:p>
        </p:txBody>
      </p:sp>
      <p:sp>
        <p:nvSpPr>
          <p:cNvPr id="243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0CC08-7055-4F45-B2E9-0B444CD8AEE8}" type="slidenum">
              <a:rPr lang="en-US"/>
              <a:pPr/>
              <a:t>8</a:t>
            </a:fld>
            <a:endParaRPr lang="en-US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437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4AF96-83CD-E240-AA07-0D9B42AC04AC}" type="slidenum">
              <a:rPr lang="en-US"/>
              <a:pPr/>
              <a:t>124</a:t>
            </a:fld>
            <a:endParaRPr lang="en-US"/>
          </a:p>
        </p:txBody>
      </p:sp>
      <p:sp>
        <p:nvSpPr>
          <p:cNvPr id="243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457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EA55A-0C62-764F-92F0-5F28AF6AD5BF}" type="slidenum">
              <a:rPr lang="en-US" smtClean="0"/>
              <a:pPr/>
              <a:t>125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11B55-871C-984F-86A0-805305D6DC69}" type="slidenum">
              <a:rPr lang="en-US"/>
              <a:pPr/>
              <a:t>9</a:t>
            </a:fld>
            <a:endParaRPr lang="en-US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B4DA7-4295-CD42-B6B9-A91A3F76167D}" type="slidenum">
              <a:rPr lang="en-US"/>
              <a:pPr/>
              <a:t>10</a:t>
            </a:fld>
            <a:endParaRPr lang="en-US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43271-0E4B-144F-BF7E-DAABC20E4EF4}" type="slidenum">
              <a:rPr lang="en-US"/>
              <a:pPr/>
              <a:t>11</a:t>
            </a:fld>
            <a:endParaRPr lang="en-US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43271-0E4B-144F-BF7E-DAABC20E4EF4}" type="slidenum">
              <a:rPr lang="en-US"/>
              <a:pPr/>
              <a:t>12</a:t>
            </a:fld>
            <a:endParaRPr lang="en-US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Content Placeholder 15" descr="Yaho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1" y="6288091"/>
            <a:ext cx="495300" cy="2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Content Placeholder 15" descr="Yaho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1" y="6288091"/>
            <a:ext cx="495300" cy="2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Content Placeholder 15" descr="Yaho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1" y="6288091"/>
            <a:ext cx="495300" cy="2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Content Placeholder 15" descr="Yaho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1" y="6288091"/>
            <a:ext cx="495300" cy="2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Content Placeholder 15" descr="Yaho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1" y="6288091"/>
            <a:ext cx="495300" cy="2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Content Placeholder 15" descr="Yaho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1" y="6288091"/>
            <a:ext cx="495300" cy="2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Content Placeholder 15" descr="Yahoologo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90501" y="6288091"/>
            <a:ext cx="495300" cy="2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68.png"/><Relationship Id="rId5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wmf"/><Relationship Id="rId5" Type="http://schemas.openxmlformats.org/officeDocument/2006/relationships/image" Target="../media/image71.wmf"/><Relationship Id="rId6" Type="http://schemas.openxmlformats.org/officeDocument/2006/relationships/image" Target="../media/image72.wmf"/><Relationship Id="rId7" Type="http://schemas.openxmlformats.org/officeDocument/2006/relationships/image" Target="../media/image7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wmf"/><Relationship Id="rId5" Type="http://schemas.openxmlformats.org/officeDocument/2006/relationships/image" Target="../media/image71.wmf"/><Relationship Id="rId6" Type="http://schemas.openxmlformats.org/officeDocument/2006/relationships/image" Target="../media/image72.wmf"/><Relationship Id="rId7" Type="http://schemas.openxmlformats.org/officeDocument/2006/relationships/image" Target="../media/image7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6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7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jpeg"/><Relationship Id="rId7" Type="http://schemas.openxmlformats.org/officeDocument/2006/relationships/image" Target="../media/image84.jpe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d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4" Type="http://schemas.openxmlformats.org/officeDocument/2006/relationships/image" Target="../media/image86.jpeg"/><Relationship Id="rId5" Type="http://schemas.openxmlformats.org/officeDocument/2006/relationships/image" Target="../media/image87.jpeg"/><Relationship Id="rId6" Type="http://schemas.openxmlformats.org/officeDocument/2006/relationships/image" Target="../media/image88.jpeg"/><Relationship Id="rId7" Type="http://schemas.openxmlformats.org/officeDocument/2006/relationships/image" Target="../media/image89.jpeg"/><Relationship Id="rId8" Type="http://schemas.openxmlformats.org/officeDocument/2006/relationships/image" Target="../media/image90.jpeg"/><Relationship Id="rId9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4" Type="http://schemas.openxmlformats.org/officeDocument/2006/relationships/image" Target="../media/image86.jpeg"/><Relationship Id="rId5" Type="http://schemas.openxmlformats.org/officeDocument/2006/relationships/image" Target="../media/image87.jpeg"/><Relationship Id="rId6" Type="http://schemas.openxmlformats.org/officeDocument/2006/relationships/image" Target="../media/image88.jpeg"/><Relationship Id="rId7" Type="http://schemas.openxmlformats.org/officeDocument/2006/relationships/image" Target="../media/image89.jpeg"/><Relationship Id="rId8" Type="http://schemas.openxmlformats.org/officeDocument/2006/relationships/image" Target="../media/image90.jpeg"/><Relationship Id="rId9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hyperlink" Target="http://www.cs.cmu.edu/~pegasus" TargetMode="External"/><Relationship Id="rId5" Type="http://schemas.openxmlformats.org/officeDocument/2006/relationships/image" Target="../media/image93.jpeg"/><Relationship Id="rId6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38.png"/><Relationship Id="rId5" Type="http://schemas.openxmlformats.org/officeDocument/2006/relationships/image" Target="../media/image96.png"/><Relationship Id="rId6" Type="http://schemas.openxmlformats.org/officeDocument/2006/relationships/image" Target="../media/image97.jpeg"/><Relationship Id="rId7" Type="http://schemas.openxmlformats.org/officeDocument/2006/relationships/image" Target="../media/image98.jpeg"/><Relationship Id="rId8" Type="http://schemas.openxmlformats.org/officeDocument/2006/relationships/image" Target="../media/image99.jpeg"/><Relationship Id="rId9" Type="http://schemas.openxmlformats.org/officeDocument/2006/relationships/image" Target="../media/image81.png"/><Relationship Id="rId10" Type="http://schemas.openxmlformats.org/officeDocument/2006/relationships/image" Target="../media/image93.jpeg"/><Relationship Id="rId11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01.jpeg"/></Relationships>
</file>

<file path=ppt/slides/_rels/slide1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10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48.png"/><Relationship Id="rId4" Type="http://schemas.openxmlformats.org/officeDocument/2006/relationships/image" Target="../media/image59.png"/><Relationship Id="rId5" Type="http://schemas.openxmlformats.org/officeDocument/2006/relationships/image" Target="../media/image67.jpeg"/><Relationship Id="rId6" Type="http://schemas.openxmlformats.org/officeDocument/2006/relationships/image" Target="../media/image52.jpeg"/><Relationship Id="rId7" Type="http://schemas.openxmlformats.org/officeDocument/2006/relationships/image" Target="../media/image100.png"/><Relationship Id="rId8" Type="http://schemas.openxmlformats.org/officeDocument/2006/relationships/image" Target="../media/image57.jpeg"/><Relationship Id="rId9" Type="http://schemas.openxmlformats.org/officeDocument/2006/relationships/image" Target="../media/image102.jpeg"/><Relationship Id="rId10" Type="http://schemas.openxmlformats.org/officeDocument/2006/relationships/image" Target="../media/image14.png"/></Relationships>
</file>

<file path=ppt/slides/_rels/slide1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103.gif"/><Relationship Id="rId13" Type="http://schemas.openxmlformats.org/officeDocument/2006/relationships/hyperlink" Target="http://www.cs.cmu.edu/~christos/TALKS/13-06-yahoo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48.png"/><Relationship Id="rId4" Type="http://schemas.openxmlformats.org/officeDocument/2006/relationships/image" Target="../media/image59.png"/><Relationship Id="rId5" Type="http://schemas.openxmlformats.org/officeDocument/2006/relationships/image" Target="../media/image67.jpeg"/><Relationship Id="rId6" Type="http://schemas.openxmlformats.org/officeDocument/2006/relationships/image" Target="../media/image52.jpeg"/><Relationship Id="rId7" Type="http://schemas.openxmlformats.org/officeDocument/2006/relationships/image" Target="../media/image100.png"/><Relationship Id="rId8" Type="http://schemas.openxmlformats.org/officeDocument/2006/relationships/image" Target="../media/image57.jpeg"/><Relationship Id="rId9" Type="http://schemas.openxmlformats.org/officeDocument/2006/relationships/image" Target="../media/image102.jpeg"/><Relationship Id="rId10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.edu/scan/mercator/maps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2.jpe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Relationship Id="rId3" Type="http://schemas.openxmlformats.org/officeDocument/2006/relationships/image" Target="../media/image30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anclaypool.com/doi/abs/10.2200/S00449ED1V01Y201209DMK006" TargetMode="External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aph500.org/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4.jpeg"/><Relationship Id="rId8" Type="http://schemas.openxmlformats.org/officeDocument/2006/relationships/image" Target="../media/image55.jpeg"/><Relationship Id="rId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7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58.png"/><Relationship Id="rId6" Type="http://schemas.openxmlformats.org/officeDocument/2006/relationships/image" Target="../media/image63.jpeg"/><Relationship Id="rId7" Type="http://schemas.openxmlformats.org/officeDocument/2006/relationships/image" Target="../media/image64.jpeg"/><Relationship Id="rId8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58.png"/><Relationship Id="rId6" Type="http://schemas.openxmlformats.org/officeDocument/2006/relationships/image" Target="../media/image63.jpeg"/><Relationship Id="rId7" Type="http://schemas.openxmlformats.org/officeDocument/2006/relationships/image" Target="../media/image64.jpeg"/><Relationship Id="rId8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58.png"/><Relationship Id="rId6" Type="http://schemas.openxmlformats.org/officeDocument/2006/relationships/image" Target="../media/image63.jpeg"/><Relationship Id="rId7" Type="http://schemas.openxmlformats.org/officeDocument/2006/relationships/image" Target="../media/image65.jpeg"/><Relationship Id="rId8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58.png"/><Relationship Id="rId6" Type="http://schemas.openxmlformats.org/officeDocument/2006/relationships/image" Target="../media/image63.jpeg"/><Relationship Id="rId7" Type="http://schemas.openxmlformats.org/officeDocument/2006/relationships/image" Target="../media/image65.jpeg"/><Relationship Id="rId8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58.png"/><Relationship Id="rId6" Type="http://schemas.openxmlformats.org/officeDocument/2006/relationships/image" Target="../media/image63.jpeg"/><Relationship Id="rId7" Type="http://schemas.openxmlformats.org/officeDocument/2006/relationships/image" Target="../media/image65.jpeg"/><Relationship Id="rId8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65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65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sz="4400" dirty="0" smtClean="0">
                <a:ea typeface="ＭＳ Ｐゴシック" charset="-128"/>
                <a:cs typeface="ＭＳ Ｐゴシック" charset="-128"/>
              </a:rPr>
              <a:t>Large Graph Mining - Patterns, Tools and Cascade Analysis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i="1">
                <a:ea typeface="ＭＳ Ｐゴシック" charset="-128"/>
                <a:cs typeface="ＭＳ Ｐゴシック" charset="-128"/>
              </a:rPr>
              <a:t>Christos Faloutsos</a:t>
            </a:r>
            <a:endParaRPr lang="en-US" sz="3600">
              <a:ea typeface="ＭＳ Ｐゴシック" charset="-128"/>
              <a:cs typeface="ＭＳ Ｐゴシック" charset="-128"/>
            </a:endParaRPr>
          </a:p>
          <a:p>
            <a:r>
              <a:rPr lang="en-US" sz="3600">
                <a:ea typeface="ＭＳ Ｐゴシック" charset="-128"/>
                <a:cs typeface="ＭＳ Ｐゴシック" charset="-128"/>
              </a:rPr>
              <a:t>CMU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9C784A-EC89-5143-A16D-FFB2819ACE7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Solution# S.1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838200"/>
          </a:xfrm>
        </p:spPr>
        <p:txBody>
          <a:bodyPr/>
          <a:lstStyle/>
          <a:p>
            <a:r>
              <a:rPr lang="en-US" sz="2800">
                <a:ea typeface="ＭＳ Ｐゴシック" charset="-128"/>
                <a:cs typeface="ＭＳ Ｐゴシック" charset="-128"/>
              </a:rPr>
              <a:t>Power law in the degree distribution [SIGCOMM99]</a:t>
            </a: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2400">
                <a:latin typeface="Times New Roman" charset="0"/>
              </a:rPr>
              <a:t>log(rank)</a:t>
            </a: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400">
                <a:latin typeface="Times New Roman" charset="0"/>
              </a:rPr>
              <a:t>log(degree)</a:t>
            </a:r>
          </a:p>
        </p:txBody>
      </p:sp>
      <p:sp>
        <p:nvSpPr>
          <p:cNvPr id="39947" name="Text Box 14"/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en-US" sz="2400" b="1">
                <a:latin typeface="Times New Roman" charset="0"/>
              </a:rPr>
              <a:t>internet domains</a:t>
            </a:r>
          </a:p>
        </p:txBody>
      </p:sp>
      <p:sp>
        <p:nvSpPr>
          <p:cNvPr id="39948" name="Line 15"/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9" name="Text Box 16"/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att.com</a:t>
            </a:r>
          </a:p>
        </p:txBody>
      </p:sp>
      <p:sp>
        <p:nvSpPr>
          <p:cNvPr id="39950" name="Line 17"/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Text Box 18"/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ibm.com</a:t>
            </a:r>
          </a:p>
        </p:txBody>
      </p:sp>
      <p:pic>
        <p:nvPicPr>
          <p:cNvPr id="39952" name="Picture 19" descr="0itera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3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‘silver bullet’?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A: Try to decrease connectivity of graph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Q: how to measure connectivity?</a:t>
            </a:r>
          </a:p>
          <a:p>
            <a:pPr lvl="1"/>
            <a:r>
              <a:rPr lang="en-US" dirty="0" smtClean="0"/>
              <a:t>Avg degree? Max degree?</a:t>
            </a:r>
          </a:p>
          <a:p>
            <a:pPr lvl="1"/>
            <a:r>
              <a:rPr lang="en-US" dirty="0" smtClean="0"/>
              <a:t>Std degree / avg degree ?</a:t>
            </a:r>
          </a:p>
          <a:p>
            <a:pPr lvl="1"/>
            <a:r>
              <a:rPr lang="en-US" dirty="0" smtClean="0"/>
              <a:t>Diameter?</a:t>
            </a:r>
          </a:p>
          <a:p>
            <a:pPr lvl="1"/>
            <a:r>
              <a:rPr lang="en-US" dirty="0" smtClean="0"/>
              <a:t>Modularity?</a:t>
            </a:r>
          </a:p>
          <a:p>
            <a:pPr lvl="1"/>
            <a:r>
              <a:rPr lang="en-US" dirty="0" smtClean="0"/>
              <a:t>‘Conductance’ (~min cut size)?</a:t>
            </a:r>
          </a:p>
          <a:p>
            <a:pPr lvl="1"/>
            <a:r>
              <a:rPr lang="en-US" dirty="0" smtClean="0"/>
              <a:t>Some combination of above?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565900" y="4590952"/>
            <a:ext cx="2031554" cy="1437499"/>
            <a:chOff x="1600200" y="1447800"/>
            <a:chExt cx="7162800" cy="506829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28800" y="2286000"/>
              <a:ext cx="0" cy="350520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828800" y="5791200"/>
              <a:ext cx="5943600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828800" y="1600200"/>
              <a:ext cx="0" cy="45720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1600200" y="1666874"/>
              <a:ext cx="533400" cy="3255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5400">
                  <a:latin typeface="Calibri" charset="0"/>
                </a:rPr>
                <a:t>≈</a:t>
              </a:r>
              <a:endParaRPr lang="en-US">
                <a:latin typeface="Calibri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1600200"/>
              <a:ext cx="990600" cy="419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67400" y="5715000"/>
              <a:ext cx="990600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828800" y="1447800"/>
              <a:ext cx="0" cy="6096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4114800" y="1600200"/>
              <a:ext cx="685800" cy="0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553200" y="5322888"/>
              <a:ext cx="685800" cy="392112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7238998" y="5105398"/>
              <a:ext cx="1524002" cy="1410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b="1" dirty="0">
                  <a:latin typeface="Calibri" charset="0"/>
                </a:rPr>
                <a:t>14 </a:t>
              </a:r>
              <a:r>
                <a:rPr lang="en-US" sz="1000" b="1" dirty="0" err="1">
                  <a:latin typeface="Calibri" charset="0"/>
                </a:rPr>
                <a:t>secs</a:t>
              </a:r>
              <a:endParaRPr lang="en-US" sz="1000" b="1" dirty="0">
                <a:latin typeface="Calibri" charset="0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4876800" y="2590799"/>
              <a:ext cx="2362202" cy="2495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b="1" dirty="0">
                  <a:solidFill>
                    <a:srgbClr val="7030A0"/>
                  </a:solidFill>
                  <a:latin typeface="Calibri" charset="0"/>
                </a:rPr>
                <a:t>&gt; 30,000x speed-up!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648200" y="1676400"/>
              <a:ext cx="0" cy="4038600"/>
            </a:xfrm>
            <a:prstGeom prst="straightConnector1">
              <a:avLst/>
            </a:prstGeom>
            <a:ln w="44450" cap="flat">
              <a:solidFill>
                <a:srgbClr val="7030A0"/>
              </a:solidFill>
              <a:miter lim="800000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‘silver bullet’?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A: Try to decrease connectivity of graph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Q: how to measure connectivity?</a:t>
            </a:r>
          </a:p>
          <a:p>
            <a:pPr>
              <a:buNone/>
            </a:pPr>
            <a:r>
              <a:rPr lang="en-US" dirty="0" smtClean="0"/>
              <a:t>A: first </a:t>
            </a:r>
            <a:r>
              <a:rPr lang="en-US" b="1" dirty="0" smtClean="0"/>
              <a:t>eigenvalue </a:t>
            </a:r>
            <a:r>
              <a:rPr lang="en-US" dirty="0" smtClean="0"/>
              <a:t>of adjacency matrix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Q1: why??</a:t>
            </a:r>
          </a:p>
          <a:p>
            <a:pPr>
              <a:buNone/>
            </a:pPr>
            <a:r>
              <a:rPr lang="en-US" dirty="0" smtClean="0"/>
              <a:t>(Q2: </a:t>
            </a:r>
            <a:r>
              <a:rPr lang="en-US" dirty="0" err="1" smtClean="0"/>
              <a:t>dfn</a:t>
            </a:r>
            <a:r>
              <a:rPr lang="en-US" dirty="0" smtClean="0"/>
              <a:t> &amp; intuition of eigenvalue ? 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97700" y="3429000"/>
            <a:ext cx="238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en-US" sz="2000" dirty="0" smtClean="0"/>
              <a:t>Avg degree</a:t>
            </a:r>
          </a:p>
          <a:p>
            <a:pPr lvl="1" algn="l"/>
            <a:r>
              <a:rPr lang="en-US" sz="2000" dirty="0" smtClean="0"/>
              <a:t>Max degree</a:t>
            </a:r>
          </a:p>
          <a:p>
            <a:pPr lvl="1" algn="l"/>
            <a:r>
              <a:rPr lang="en-US" sz="2000" dirty="0" smtClean="0"/>
              <a:t>Diameter</a:t>
            </a:r>
          </a:p>
          <a:p>
            <a:pPr lvl="1" algn="l"/>
            <a:r>
              <a:rPr lang="en-US" sz="2000" dirty="0" smtClean="0"/>
              <a:t>Modularity</a:t>
            </a:r>
          </a:p>
          <a:p>
            <a:pPr lvl="1" algn="l"/>
            <a:r>
              <a:rPr lang="en-US" sz="2000" dirty="0" smtClean="0"/>
              <a:t>‘Conductance’</a:t>
            </a:r>
            <a:endParaRPr lang="en-US" sz="2000" dirty="0"/>
          </a:p>
        </p:txBody>
      </p:sp>
      <p:sp>
        <p:nvSpPr>
          <p:cNvPr id="8" name="&quot;No&quot; Symbol 7"/>
          <p:cNvSpPr/>
          <p:nvPr/>
        </p:nvSpPr>
        <p:spPr bwMode="auto">
          <a:xfrm>
            <a:off x="7835900" y="3429000"/>
            <a:ext cx="368300" cy="406400"/>
          </a:xfrm>
          <a:prstGeom prst="noSmoking">
            <a:avLst/>
          </a:prstGeom>
          <a:solidFill>
            <a:schemeClr val="accent6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&quot;No&quot; Symbol 8"/>
          <p:cNvSpPr/>
          <p:nvPr/>
        </p:nvSpPr>
        <p:spPr bwMode="auto">
          <a:xfrm>
            <a:off x="8267700" y="3746500"/>
            <a:ext cx="368300" cy="406400"/>
          </a:xfrm>
          <a:prstGeom prst="noSmoking">
            <a:avLst/>
          </a:prstGeom>
          <a:solidFill>
            <a:schemeClr val="accent6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&quot;No&quot; Symbol 9"/>
          <p:cNvSpPr/>
          <p:nvPr/>
        </p:nvSpPr>
        <p:spPr bwMode="auto">
          <a:xfrm>
            <a:off x="8280400" y="4356100"/>
            <a:ext cx="368300" cy="406400"/>
          </a:xfrm>
          <a:prstGeom prst="noSmoking">
            <a:avLst/>
          </a:prstGeom>
          <a:solidFill>
            <a:schemeClr val="accent6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No&quot; Symbol 10"/>
          <p:cNvSpPr/>
          <p:nvPr/>
        </p:nvSpPr>
        <p:spPr bwMode="auto">
          <a:xfrm>
            <a:off x="7874000" y="4711700"/>
            <a:ext cx="368300" cy="406400"/>
          </a:xfrm>
          <a:prstGeom prst="noSmoking">
            <a:avLst/>
          </a:prstGeom>
          <a:solidFill>
            <a:schemeClr val="accent6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&quot;No&quot; Symbol 11"/>
          <p:cNvSpPr/>
          <p:nvPr/>
        </p:nvSpPr>
        <p:spPr bwMode="auto">
          <a:xfrm>
            <a:off x="7886700" y="4064000"/>
            <a:ext cx="368300" cy="406400"/>
          </a:xfrm>
          <a:prstGeom prst="noSmoking">
            <a:avLst/>
          </a:prstGeom>
          <a:solidFill>
            <a:schemeClr val="accent6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eigenvalue?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44600"/>
            <a:ext cx="7772400" cy="464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A1: ‘G2’ theorem and ‘</a:t>
            </a:r>
            <a:r>
              <a:rPr lang="en-US" b="1" dirty="0" smtClean="0"/>
              <a:t>eigen-drop</a:t>
            </a:r>
            <a:r>
              <a:rPr lang="en-US" dirty="0" smtClean="0"/>
              <a:t>’:</a:t>
            </a:r>
          </a:p>
          <a:p>
            <a:endParaRPr lang="en-US" dirty="0" smtClean="0"/>
          </a:p>
          <a:p>
            <a:r>
              <a:rPr lang="en-US" dirty="0" smtClean="0"/>
              <a:t>For (almost) </a:t>
            </a:r>
            <a:r>
              <a:rPr lang="en-US" b="1" dirty="0" smtClean="0"/>
              <a:t>any </a:t>
            </a:r>
            <a:r>
              <a:rPr lang="en-US" dirty="0" smtClean="0"/>
              <a:t>type of virus</a:t>
            </a:r>
          </a:p>
          <a:p>
            <a:r>
              <a:rPr lang="en-US" dirty="0" smtClean="0"/>
              <a:t>For </a:t>
            </a:r>
            <a:r>
              <a:rPr lang="en-US" b="1" dirty="0" smtClean="0"/>
              <a:t>any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-&gt; no epidemic, if small-enough first eigenvalue  (λ</a:t>
            </a:r>
            <a:r>
              <a:rPr lang="en-US" baseline="-25000" dirty="0" smtClean="0"/>
              <a:t>1 </a:t>
            </a:r>
            <a:r>
              <a:rPr lang="en-US" dirty="0" smtClean="0"/>
              <a:t>) of </a:t>
            </a:r>
            <a:r>
              <a:rPr lang="en-US" i="1" dirty="0" smtClean="0"/>
              <a:t>adjacency </a:t>
            </a:r>
            <a:r>
              <a:rPr lang="en-US" dirty="0" smtClean="0"/>
              <a:t>matrix</a:t>
            </a:r>
          </a:p>
          <a:p>
            <a:endParaRPr lang="en-US" baseline="-25000" dirty="0" smtClean="0"/>
          </a:p>
          <a:p>
            <a:r>
              <a:rPr lang="en-US" dirty="0" smtClean="0"/>
              <a:t>Heuristic: for immunization, try to min λ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The smaller λ</a:t>
            </a:r>
            <a:r>
              <a:rPr lang="en-US" baseline="-25000" dirty="0" smtClean="0"/>
              <a:t>1</a:t>
            </a:r>
            <a:r>
              <a:rPr lang="en-US" dirty="0" smtClean="0"/>
              <a:t>, the closer to extinction.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i="1" dirty="0" smtClean="0">
                <a:solidFill>
                  <a:srgbClr val="FFFFFF"/>
                </a:solidFill>
              </a:rPr>
              <a:t>Threshold Conditions for Arbitrary Cascade Models on Arbitrary Networks</a:t>
            </a:r>
            <a:r>
              <a:rPr lang="en-US" sz="2800" dirty="0" smtClean="0">
                <a:solidFill>
                  <a:srgbClr val="FFFFFF"/>
                </a:solidFill>
              </a:rPr>
              <a:t>, B. Aditya Prakash, Deepayan Chakrabarti, Michalis Faloutsos, Nicholas </a:t>
            </a:r>
            <a:r>
              <a:rPr lang="en-US" sz="2800" dirty="0" err="1" smtClean="0">
                <a:solidFill>
                  <a:srgbClr val="FFFFFF"/>
                </a:solidFill>
              </a:rPr>
              <a:t>Valler</a:t>
            </a:r>
            <a:r>
              <a:rPr lang="en-US" sz="2800" dirty="0" smtClean="0">
                <a:solidFill>
                  <a:srgbClr val="FFFFFF"/>
                </a:solidFill>
              </a:rPr>
              <a:t>, Christos Faloutsos, ICDM 2011, Vancouver, Canada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14" descr="http://t2.gstatic.com/images?q=tbn:ANd9GcR2q-fSn68fHsefX-DIaiA_7dITpl2d1iNXrJ3thubbMj92R_Nd2g"/>
          <p:cNvPicPr>
            <a:picLocks noChangeAspect="1" noChangeArrowheads="1"/>
          </p:cNvPicPr>
          <p:nvPr/>
        </p:nvPicPr>
        <p:blipFill>
          <a:blip r:embed="rId2" cstate="print"/>
          <a:srcRect l="48765" t="50149"/>
          <a:stretch>
            <a:fillRect/>
          </a:stretch>
        </p:blipFill>
        <p:spPr bwMode="auto">
          <a:xfrm>
            <a:off x="7918457" y="232311"/>
            <a:ext cx="979931" cy="763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eigenvalue?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44600"/>
            <a:ext cx="7772400" cy="464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A1: ‘G2’ theorem and ‘</a:t>
            </a:r>
            <a:r>
              <a:rPr lang="en-US" b="1" dirty="0" smtClean="0"/>
              <a:t>eigen-drop</a:t>
            </a:r>
            <a:r>
              <a:rPr lang="en-US" dirty="0" smtClean="0"/>
              <a:t>’:</a:t>
            </a:r>
          </a:p>
          <a:p>
            <a:endParaRPr lang="en-US" dirty="0" smtClean="0"/>
          </a:p>
          <a:p>
            <a:r>
              <a:rPr lang="en-US" dirty="0" smtClean="0"/>
              <a:t>For (almost) </a:t>
            </a:r>
            <a:r>
              <a:rPr lang="en-US" b="1" dirty="0" smtClean="0"/>
              <a:t>any </a:t>
            </a:r>
            <a:r>
              <a:rPr lang="en-US" dirty="0" smtClean="0"/>
              <a:t>type of virus</a:t>
            </a:r>
          </a:p>
          <a:p>
            <a:r>
              <a:rPr lang="en-US" dirty="0" smtClean="0"/>
              <a:t>For </a:t>
            </a:r>
            <a:r>
              <a:rPr lang="en-US" b="1" dirty="0" smtClean="0"/>
              <a:t>any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-&gt; no epidemic, if small-enough first eigenvalue  (λ</a:t>
            </a:r>
            <a:r>
              <a:rPr lang="en-US" baseline="-25000" dirty="0" smtClean="0"/>
              <a:t>1 </a:t>
            </a:r>
            <a:r>
              <a:rPr lang="en-US" dirty="0" smtClean="0"/>
              <a:t>) of </a:t>
            </a:r>
            <a:r>
              <a:rPr lang="en-US" i="1" dirty="0" smtClean="0"/>
              <a:t>adjacency </a:t>
            </a:r>
            <a:r>
              <a:rPr lang="en-US" dirty="0" smtClean="0"/>
              <a:t>matrix</a:t>
            </a:r>
          </a:p>
          <a:p>
            <a:endParaRPr lang="en-US" baseline="-25000" dirty="0" smtClean="0"/>
          </a:p>
          <a:p>
            <a:r>
              <a:rPr lang="en-US" dirty="0" smtClean="0"/>
              <a:t>Heuristic: for immunization, try to min λ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The smaller λ</a:t>
            </a:r>
            <a:r>
              <a:rPr lang="en-US" baseline="-25000" dirty="0" smtClean="0"/>
              <a:t>1</a:t>
            </a:r>
            <a:r>
              <a:rPr lang="en-US" dirty="0" smtClean="0"/>
              <a:t>, the closer to extinction.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7" name="Picture 14" descr="http://t2.gstatic.com/images?q=tbn:ANd9GcR2q-fSn68fHsefX-DIaiA_7dITpl2d1iNXrJ3thubbMj92R_Nd2g"/>
          <p:cNvPicPr>
            <a:picLocks noChangeAspect="1" noChangeArrowheads="1"/>
          </p:cNvPicPr>
          <p:nvPr/>
        </p:nvPicPr>
        <p:blipFill>
          <a:blip r:embed="rId2" cstate="print"/>
          <a:srcRect l="48765" t="50149"/>
          <a:stretch>
            <a:fillRect/>
          </a:stretch>
        </p:blipFill>
        <p:spPr bwMode="auto">
          <a:xfrm>
            <a:off x="7918457" y="232311"/>
            <a:ext cx="979931" cy="763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231900" y="1206500"/>
            <a:ext cx="7581900" cy="4724399"/>
          </a:xfrm>
        </p:spPr>
        <p:txBody>
          <a:bodyPr/>
          <a:lstStyle/>
          <a:p>
            <a:pPr algn="l" eaLnBrk="1" hangingPunct="1"/>
            <a:r>
              <a:rPr lang="en-US" sz="3200" b="0" i="1" dirty="0" smtClean="0">
                <a:solidFill>
                  <a:schemeClr val="tx1"/>
                </a:solidFill>
              </a:rPr>
              <a:t>Threshold Conditions for Arbitrary Cascade Models on Arbitrary Networks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B. Aditya Prakash, Deepayan Chakrabarti, Michalis Faloutsos, Nicholas </a:t>
            </a:r>
            <a:r>
              <a:rPr lang="en-US" sz="3200" b="0" dirty="0" err="1" smtClean="0">
                <a:solidFill>
                  <a:schemeClr val="tx1"/>
                </a:solidFill>
              </a:rPr>
              <a:t>Valler</a:t>
            </a:r>
            <a:r>
              <a:rPr lang="en-US" sz="3200" b="0" dirty="0" smtClean="0">
                <a:solidFill>
                  <a:schemeClr val="tx1"/>
                </a:solidFill>
              </a:rPr>
              <a:t>, Christos Faloutsos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IEEE ICDM 2011, Vancouver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 extended version, in </a:t>
            </a:r>
            <a:r>
              <a:rPr lang="en-US" sz="3200" b="0" dirty="0" err="1" smtClean="0">
                <a:solidFill>
                  <a:schemeClr val="tx1"/>
                </a:solidFill>
              </a:rPr>
              <a:t>arxiv</a:t>
            </a: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http://arxiv.org/abs/1004.0060</a:t>
            </a:r>
            <a:r>
              <a:rPr lang="en-US" sz="3600" b="0" dirty="0" smtClean="0">
                <a:solidFill>
                  <a:schemeClr val="tx1"/>
                </a:solidFill>
              </a:rPr>
              <a:t/>
            </a:r>
            <a:br>
              <a:rPr lang="en-US" sz="3600" b="0" dirty="0" smtClean="0">
                <a:solidFill>
                  <a:schemeClr val="tx1"/>
                </a:solidFill>
              </a:rPr>
            </a:br>
            <a:endParaRPr lang="en-US" sz="3600" b="0" dirty="0" smtClean="0">
              <a:solidFill>
                <a:schemeClr val="tx1"/>
              </a:solidFill>
              <a:latin typeface="Palatino Linotype" charset="0"/>
            </a:endParaRPr>
          </a:p>
        </p:txBody>
      </p:sp>
      <p:pic>
        <p:nvPicPr>
          <p:cNvPr id="4" name="Picture 19" descr="deepayfa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4876" y="1930401"/>
            <a:ext cx="75912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dity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460" y="1905000"/>
            <a:ext cx="72304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58009" y="152400"/>
            <a:ext cx="3035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G2 theorem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6887" y="5626100"/>
            <a:ext cx="31854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~10 pages proof</a:t>
            </a:r>
            <a:endParaRPr lang="en-US" sz="3200" dirty="0"/>
          </a:p>
        </p:txBody>
      </p:sp>
      <p:pic>
        <p:nvPicPr>
          <p:cNvPr id="8" name="Picture 14" descr="http://t2.gstatic.com/images?q=tbn:ANd9GcR2q-fSn68fHsefX-DIaiA_7dITpl2d1iNXrJ3thubbMj92R_Nd2g"/>
          <p:cNvPicPr>
            <a:picLocks noChangeAspect="1" noChangeArrowheads="1"/>
          </p:cNvPicPr>
          <p:nvPr/>
        </p:nvPicPr>
        <p:blipFill>
          <a:blip r:embed="rId5" cstate="print"/>
          <a:srcRect l="48765" t="50149"/>
          <a:stretch>
            <a:fillRect/>
          </a:stretch>
        </p:blipFill>
        <p:spPr bwMode="auto">
          <a:xfrm>
            <a:off x="7918457" y="232311"/>
            <a:ext cx="979931" cy="76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Our thresholds for some models</a:t>
            </a:r>
          </a:p>
        </p:txBody>
      </p:sp>
      <p:sp>
        <p:nvSpPr>
          <p:cNvPr id="44035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</a:t>
            </a:r>
            <a:r>
              <a:rPr lang="en-US" smtClean="0"/>
              <a:t> = </a:t>
            </a:r>
            <a:r>
              <a:rPr lang="en-US" i="1" smtClean="0"/>
              <a:t>effective strength</a:t>
            </a:r>
          </a:p>
          <a:p>
            <a:pPr eaLnBrk="1" hangingPunct="1"/>
            <a:r>
              <a:rPr lang="en-US" i="1" smtClean="0"/>
              <a:t>s</a:t>
            </a:r>
            <a:r>
              <a:rPr lang="en-US" smtClean="0"/>
              <a:t> &lt; 1 : </a:t>
            </a:r>
            <a:r>
              <a:rPr lang="en-US" i="1" smtClean="0"/>
              <a:t>below threshold</a:t>
            </a:r>
          </a:p>
        </p:txBody>
      </p:sp>
      <p:pic>
        <p:nvPicPr>
          <p:cNvPr id="440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295400"/>
            <a:ext cx="18288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D6EE6-05BE-7F4E-BFEE-25CC167E466A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2898453"/>
          <a:ext cx="8991600" cy="395954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0400"/>
                <a:gridCol w="2794000"/>
                <a:gridCol w="2997200"/>
              </a:tblGrid>
              <a:tr h="9643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Models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Effective</a:t>
                      </a:r>
                      <a:r>
                        <a:rPr lang="en-US" sz="2400" baseline="0" dirty="0" smtClean="0"/>
                        <a:t> Strength (s)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Threshold</a:t>
                      </a:r>
                      <a:r>
                        <a:rPr lang="en-US" sz="2400" baseline="0" dirty="0" smtClean="0"/>
                        <a:t> (tipping point)</a:t>
                      </a:r>
                      <a:endParaRPr lang="en-US" sz="2400" dirty="0"/>
                    </a:p>
                  </a:txBody>
                  <a:tcPr/>
                </a:tc>
              </a:tr>
              <a:tr h="9406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SIS, SIR, SIRS, SEIR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s = </a:t>
                      </a:r>
                      <a:r>
                        <a:rPr lang="el-GR" sz="3200" dirty="0" smtClean="0"/>
                        <a:t>λ</a:t>
                      </a:r>
                      <a:r>
                        <a:rPr lang="en-US" sz="3200" dirty="0" smtClean="0"/>
                        <a:t> .   </a:t>
                      </a:r>
                      <a:endParaRPr lang="en-US" sz="3200" i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</a:t>
                      </a:r>
                      <a:r>
                        <a:rPr lang="en-US" sz="3600" dirty="0" smtClean="0"/>
                        <a:t> s = 1</a:t>
                      </a:r>
                      <a:r>
                        <a:rPr lang="en-US" dirty="0" smtClean="0"/>
                        <a:t> </a:t>
                      </a:r>
                      <a:endParaRPr lang="en-US" i="1" dirty="0"/>
                    </a:p>
                  </a:txBody>
                  <a:tcPr/>
                </a:tc>
              </a:tr>
              <a:tr h="983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SIV, SEIV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 = </a:t>
                      </a:r>
                      <a:r>
                        <a:rPr kumimoji="0" lang="el-GR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λ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.   </a:t>
                      </a:r>
                      <a:endParaRPr lang="en-US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83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       </a:t>
                      </a:r>
                      <a:r>
                        <a:rPr kumimoji="0" lang="en-US" sz="32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en-US" sz="3600" b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H.I.V.</a:t>
                      </a:r>
                      <a:r>
                        <a:rPr kumimoji="0" lang="en-US" sz="32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lang="en-US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 = </a:t>
                      </a:r>
                      <a:r>
                        <a:rPr kumimoji="0" lang="el-GR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λ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.   </a:t>
                      </a:r>
                      <a:endParaRPr lang="en-US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3733800" y="3733800"/>
            <a:ext cx="609600" cy="2895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0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609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724400"/>
            <a:ext cx="13763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8488" y="5667375"/>
            <a:ext cx="165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58674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Our thresholds for some models</a:t>
            </a:r>
          </a:p>
        </p:txBody>
      </p:sp>
      <p:sp>
        <p:nvSpPr>
          <p:cNvPr id="44035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</a:t>
            </a:r>
            <a:r>
              <a:rPr lang="en-US" smtClean="0"/>
              <a:t> = </a:t>
            </a:r>
            <a:r>
              <a:rPr lang="en-US" i="1" smtClean="0"/>
              <a:t>effective strength</a:t>
            </a:r>
          </a:p>
          <a:p>
            <a:pPr eaLnBrk="1" hangingPunct="1"/>
            <a:r>
              <a:rPr lang="en-US" i="1" smtClean="0"/>
              <a:t>s</a:t>
            </a:r>
            <a:r>
              <a:rPr lang="en-US" smtClean="0"/>
              <a:t> &lt; 1 : </a:t>
            </a:r>
            <a:r>
              <a:rPr lang="en-US" i="1" smtClean="0"/>
              <a:t>below threshold</a:t>
            </a:r>
          </a:p>
        </p:txBody>
      </p:sp>
      <p:pic>
        <p:nvPicPr>
          <p:cNvPr id="440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295400"/>
            <a:ext cx="18288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D6EE6-05BE-7F4E-BFEE-25CC167E466A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2898453"/>
          <a:ext cx="8991600" cy="395954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0400"/>
                <a:gridCol w="2794000"/>
                <a:gridCol w="2997200"/>
              </a:tblGrid>
              <a:tr h="9643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Models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Effective</a:t>
                      </a:r>
                      <a:r>
                        <a:rPr lang="en-US" sz="2400" baseline="0" dirty="0" smtClean="0"/>
                        <a:t> Strength (s)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Threshold</a:t>
                      </a:r>
                      <a:r>
                        <a:rPr lang="en-US" sz="2400" baseline="0" dirty="0" smtClean="0"/>
                        <a:t> (tipping point)</a:t>
                      </a:r>
                      <a:endParaRPr lang="en-US" sz="2400" dirty="0"/>
                    </a:p>
                  </a:txBody>
                  <a:tcPr/>
                </a:tc>
              </a:tr>
              <a:tr h="9406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SIS, SIR, SIRS, SEIR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s = </a:t>
                      </a:r>
                      <a:r>
                        <a:rPr lang="el-GR" sz="3200" dirty="0" smtClean="0"/>
                        <a:t>λ</a:t>
                      </a:r>
                      <a:r>
                        <a:rPr lang="en-US" sz="3200" dirty="0" smtClean="0"/>
                        <a:t> .   </a:t>
                      </a:r>
                      <a:endParaRPr lang="en-US" sz="3200" i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</a:t>
                      </a:r>
                      <a:r>
                        <a:rPr lang="en-US" sz="3600" dirty="0" smtClean="0"/>
                        <a:t> s = 1</a:t>
                      </a:r>
                      <a:r>
                        <a:rPr lang="en-US" dirty="0" smtClean="0"/>
                        <a:t> </a:t>
                      </a:r>
                      <a:endParaRPr lang="en-US" i="1" dirty="0"/>
                    </a:p>
                  </a:txBody>
                  <a:tcPr/>
                </a:tc>
              </a:tr>
              <a:tr h="983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SIV, SEIV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 = </a:t>
                      </a:r>
                      <a:r>
                        <a:rPr kumimoji="0" lang="el-GR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λ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.   </a:t>
                      </a:r>
                      <a:endParaRPr lang="en-US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83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       </a:t>
                      </a:r>
                      <a:r>
                        <a:rPr kumimoji="0" lang="en-US" sz="32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en-US" sz="3600" b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H.I.V.</a:t>
                      </a:r>
                      <a:r>
                        <a:rPr kumimoji="0" lang="en-US" sz="32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lang="en-US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 = </a:t>
                      </a:r>
                      <a:r>
                        <a:rPr kumimoji="0" lang="el-GR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λ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.   </a:t>
                      </a:r>
                      <a:endParaRPr lang="en-US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3733800" y="3733800"/>
            <a:ext cx="609600" cy="2895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0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609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724400"/>
            <a:ext cx="13763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8488" y="5667375"/>
            <a:ext cx="165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58674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Callout 15"/>
          <p:cNvSpPr/>
          <p:nvPr/>
        </p:nvSpPr>
        <p:spPr bwMode="auto">
          <a:xfrm>
            <a:off x="-38100" y="2489200"/>
            <a:ext cx="2222500" cy="1117600"/>
          </a:xfrm>
          <a:prstGeom prst="wedgeEllipseCallout">
            <a:avLst>
              <a:gd name="adj1" fmla="val -20833"/>
              <a:gd name="adj2" fmla="val 81818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No immunity</a:t>
            </a:r>
            <a:endParaRPr lang="en-US" dirty="0"/>
          </a:p>
        </p:txBody>
      </p:sp>
      <p:sp>
        <p:nvSpPr>
          <p:cNvPr id="17" name="Oval Callout 16"/>
          <p:cNvSpPr/>
          <p:nvPr/>
        </p:nvSpPr>
        <p:spPr bwMode="auto">
          <a:xfrm>
            <a:off x="2159000" y="2527300"/>
            <a:ext cx="2222500" cy="1117600"/>
          </a:xfrm>
          <a:prstGeom prst="wedgeEllipseCallout">
            <a:avLst>
              <a:gd name="adj1" fmla="val -43690"/>
              <a:gd name="adj2" fmla="val 85227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Temp.</a:t>
            </a:r>
          </a:p>
          <a:p>
            <a:pPr algn="ctr"/>
            <a:r>
              <a:rPr lang="en-US" dirty="0" smtClean="0"/>
              <a:t>immunity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 bwMode="auto">
          <a:xfrm>
            <a:off x="1600200" y="4445000"/>
            <a:ext cx="2286000" cy="850900"/>
          </a:xfrm>
          <a:prstGeom prst="wedgeEllipseCallout">
            <a:avLst>
              <a:gd name="adj1" fmla="val -80261"/>
              <a:gd name="adj2" fmla="val -25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400" dirty="0" err="1" smtClean="0"/>
              <a:t>w</a:t>
            </a:r>
            <a:r>
              <a:rPr lang="en-US" sz="2400" dirty="0" smtClean="0"/>
              <a:t>/ incubation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</a:t>
            </a:r>
            <a:r>
              <a:rPr lang="en-US" dirty="0">
                <a:ea typeface="ＭＳ Ｐゴシック" charset="-128"/>
                <a:cs typeface="ＭＳ Ｐゴシック" charset="-128"/>
              </a:rPr>
              <a:t>1: Patterns in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graphs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Part#2: Cascade analysis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(Fractional) Immunization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intuition behind </a:t>
            </a:r>
            <a:r>
              <a:rPr lang="en-US" dirty="0" smtClean="0"/>
              <a:t>λ</a:t>
            </a:r>
            <a:r>
              <a:rPr lang="en-US" baseline="-25000" dirty="0" smtClean="0"/>
              <a:t>1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176213" y="39020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latino Linotype" charset="0"/>
              </a:rPr>
              <a:t>Intuition for </a:t>
            </a:r>
            <a:r>
              <a:rPr lang="el-GR" dirty="0" smtClean="0">
                <a:latin typeface="Palatino Linotype" charset="0"/>
              </a:rPr>
              <a:t>λ</a:t>
            </a:r>
            <a:endParaRPr lang="en-US" dirty="0" smtClean="0">
              <a:latin typeface="Palatino Linotype" charset="0"/>
            </a:endParaRPr>
          </a:p>
        </p:txBody>
      </p:sp>
      <p:sp>
        <p:nvSpPr>
          <p:cNvPr id="4608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“Official” definitions: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191000" cy="3951288"/>
          </a:xfrm>
        </p:spPr>
        <p:txBody>
          <a:bodyPr/>
          <a:lstStyle/>
          <a:p>
            <a:pPr eaLnBrk="1" hangingPunct="1"/>
            <a:r>
              <a:rPr lang="en-US" i="1" dirty="0" smtClean="0">
                <a:latin typeface="Palatino Linotype" charset="0"/>
              </a:rPr>
              <a:t>Let </a:t>
            </a:r>
            <a:r>
              <a:rPr lang="en-US" b="1" i="1" dirty="0" smtClean="0">
                <a:latin typeface="Palatino Linotype" charset="0"/>
              </a:rPr>
              <a:t>A</a:t>
            </a:r>
            <a:r>
              <a:rPr lang="en-US" i="1" dirty="0" smtClean="0">
                <a:latin typeface="Palatino Linotype" charset="0"/>
              </a:rPr>
              <a:t> be the adjacency matrix. Then </a:t>
            </a:r>
            <a:r>
              <a:rPr lang="el-GR" i="1" dirty="0" smtClean="0">
                <a:latin typeface="Palatino Linotype" charset="0"/>
              </a:rPr>
              <a:t>λ</a:t>
            </a:r>
            <a:r>
              <a:rPr lang="en-US" i="1" dirty="0" smtClean="0">
                <a:latin typeface="Palatino Linotype" charset="0"/>
              </a:rPr>
              <a:t> is the root with the largest magnitude of the characteristic polynomial of </a:t>
            </a:r>
            <a:r>
              <a:rPr lang="en-US" b="1" i="1" dirty="0" smtClean="0">
                <a:latin typeface="Palatino Linotype" charset="0"/>
              </a:rPr>
              <a:t>A</a:t>
            </a:r>
            <a:r>
              <a:rPr lang="en-US" i="1" dirty="0" smtClean="0">
                <a:latin typeface="Palatino Linotype" charset="0"/>
              </a:rPr>
              <a:t> [</a:t>
            </a:r>
            <a:r>
              <a:rPr lang="en-US" i="1" dirty="0" err="1" smtClean="0">
                <a:latin typeface="Palatino Linotype" charset="0"/>
              </a:rPr>
              <a:t>det(</a:t>
            </a:r>
            <a:r>
              <a:rPr lang="en-US" b="1" i="1" dirty="0" err="1" smtClean="0">
                <a:latin typeface="Palatino Linotype" charset="0"/>
              </a:rPr>
              <a:t>A</a:t>
            </a:r>
            <a:r>
              <a:rPr lang="en-US" i="1" dirty="0" smtClean="0">
                <a:latin typeface="Palatino Linotype" charset="0"/>
              </a:rPr>
              <a:t> – </a:t>
            </a:r>
            <a:r>
              <a:rPr lang="en-US" i="1" dirty="0" err="1" smtClean="0">
                <a:latin typeface="Palatino Linotype" charset="0"/>
              </a:rPr>
              <a:t>x</a:t>
            </a:r>
            <a:r>
              <a:rPr lang="en-US" b="1" i="1" dirty="0" err="1" smtClean="0">
                <a:latin typeface="Palatino Linotype" charset="0"/>
              </a:rPr>
              <a:t>I</a:t>
            </a:r>
            <a:r>
              <a:rPr lang="en-US" i="1" dirty="0" smtClean="0">
                <a:latin typeface="Palatino Linotype" charset="0"/>
              </a:rPr>
              <a:t>)].</a:t>
            </a:r>
          </a:p>
          <a:p>
            <a:pPr eaLnBrk="1" hangingPunct="1"/>
            <a:r>
              <a:rPr lang="en-US" dirty="0" smtClean="0">
                <a:latin typeface="Palatino Linotype" charset="0"/>
              </a:rPr>
              <a:t>Also:  </a:t>
            </a:r>
            <a:r>
              <a:rPr lang="en-US" b="1" dirty="0" smtClean="0">
                <a:latin typeface="Palatino Linotype" charset="0"/>
              </a:rPr>
              <a:t>A</a:t>
            </a:r>
            <a:r>
              <a:rPr lang="en-US" dirty="0" smtClean="0">
                <a:latin typeface="Palatino Linotype" charset="0"/>
              </a:rPr>
              <a:t> </a:t>
            </a:r>
            <a:r>
              <a:rPr lang="en-US" b="1" dirty="0" err="1" smtClean="0">
                <a:latin typeface="Palatino Linotype" charset="0"/>
              </a:rPr>
              <a:t>x</a:t>
            </a:r>
            <a:r>
              <a:rPr lang="en-US" dirty="0" smtClean="0">
                <a:latin typeface="Palatino Linotype" charset="0"/>
              </a:rPr>
              <a:t> = </a:t>
            </a:r>
            <a:r>
              <a:rPr lang="en-US" dirty="0" err="1" smtClean="0">
                <a:latin typeface="Symbol"/>
              </a:rPr>
              <a:t>l</a:t>
            </a:r>
            <a:r>
              <a:rPr lang="en-US" dirty="0" smtClean="0">
                <a:latin typeface="Palatino Linotype" charset="0"/>
              </a:rPr>
              <a:t> </a:t>
            </a:r>
            <a:r>
              <a:rPr lang="en-US" b="1" dirty="0" err="1" smtClean="0">
                <a:latin typeface="Palatino Linotype" charset="0"/>
              </a:rPr>
              <a:t>x</a:t>
            </a:r>
            <a:endParaRPr lang="en-US" b="1" dirty="0" smtClean="0">
              <a:latin typeface="Palatino Linotype" charset="0"/>
            </a:endParaRPr>
          </a:p>
          <a:p>
            <a:pPr eaLnBrk="1" hangingPunct="1"/>
            <a:endParaRPr lang="en-US" i="1" dirty="0" smtClean="0">
              <a:latin typeface="Palatino Linotype" charset="0"/>
            </a:endParaRP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Neither gives much intuition!</a:t>
            </a:r>
            <a:endParaRPr lang="en-US" i="1" dirty="0" smtClean="0">
              <a:latin typeface="Palatino Linotype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46575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B050"/>
                </a:solidFill>
              </a:rPr>
              <a:t>“Un-official” Intuition </a:t>
            </a:r>
            <a:endParaRPr lang="en-US" sz="3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46575" cy="395128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Palatino Linotype" charset="0"/>
              </a:rPr>
              <a:t>For ‘homogeneous’ graphs, </a:t>
            </a:r>
            <a:r>
              <a:rPr lang="el-GR" sz="3200" i="1" dirty="0" smtClean="0">
                <a:latin typeface="Palatino Linotype" charset="0"/>
              </a:rPr>
              <a:t>λ</a:t>
            </a:r>
            <a:r>
              <a:rPr lang="en-US" sz="3200" i="1" dirty="0" smtClean="0">
                <a:latin typeface="Palatino Linotype" charset="0"/>
              </a:rPr>
              <a:t> == degree</a:t>
            </a:r>
            <a:endParaRPr lang="en-US" sz="3200" dirty="0" smtClean="0"/>
          </a:p>
          <a:p>
            <a:pPr eaLnBrk="1" hangingPunct="1">
              <a:buNone/>
            </a:pPr>
            <a:endParaRPr lang="en-US" sz="3200" i="1" dirty="0" smtClean="0">
              <a:latin typeface="Palatino Linotype" charset="0"/>
            </a:endParaRPr>
          </a:p>
          <a:p>
            <a:pPr eaLnBrk="1" hangingPunct="1"/>
            <a:r>
              <a:rPr lang="el-GR" sz="3200" i="1" dirty="0" smtClean="0">
                <a:latin typeface="Palatino Linotype" charset="0"/>
              </a:rPr>
              <a:t>λ</a:t>
            </a:r>
            <a:r>
              <a:rPr lang="en-US" sz="3200" i="1" dirty="0" smtClean="0">
                <a:latin typeface="Palatino Linotype" charset="0"/>
              </a:rPr>
              <a:t> ~ </a:t>
            </a:r>
            <a:r>
              <a:rPr lang="en-US" sz="3200" dirty="0" smtClean="0">
                <a:latin typeface="Palatino Linotype" charset="0"/>
              </a:rPr>
              <a:t>avg degree</a:t>
            </a:r>
          </a:p>
          <a:p>
            <a:pPr lvl="1" eaLnBrk="1" hangingPunct="1"/>
            <a:r>
              <a:rPr lang="en-US" sz="2800" dirty="0" smtClean="0">
                <a:latin typeface="Palatino Linotype" charset="0"/>
              </a:rPr>
              <a:t>done right, for skewed degree distributions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419600" y="1219200"/>
            <a:ext cx="0" cy="5105400"/>
          </a:xfrm>
          <a:prstGeom prst="line">
            <a:avLst/>
          </a:prstGeom>
          <a:ln w="7302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4C796-14A4-B24C-B26B-82C711D4BBA7}" type="slidenum">
              <a:rPr lang="en-US"/>
              <a:pPr>
                <a:defRPr/>
              </a:pPr>
              <a:t>108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1" name="Cloud Callout 10"/>
          <p:cNvSpPr/>
          <p:nvPr/>
        </p:nvSpPr>
        <p:spPr bwMode="auto">
          <a:xfrm>
            <a:off x="1257300" y="4013200"/>
            <a:ext cx="1473200" cy="863600"/>
          </a:xfrm>
          <a:prstGeom prst="cloudCallou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715000" y="3429000"/>
            <a:ext cx="1930400" cy="203200"/>
            <a:chOff x="2044700" y="7200900"/>
            <a:chExt cx="3543300" cy="393700"/>
          </a:xfrm>
        </p:grpSpPr>
        <p:sp>
          <p:nvSpPr>
            <p:cNvPr id="12" name="Oval 11"/>
            <p:cNvSpPr/>
            <p:nvPr/>
          </p:nvSpPr>
          <p:spPr bwMode="auto">
            <a:xfrm>
              <a:off x="2044700" y="7200900"/>
              <a:ext cx="406400" cy="393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140200" y="7200900"/>
              <a:ext cx="406400" cy="393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048000" y="7200900"/>
              <a:ext cx="406400" cy="393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181600" y="7200900"/>
              <a:ext cx="406400" cy="393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2" idx="6"/>
              <a:endCxn id="14" idx="2"/>
            </p:cNvCxnSpPr>
            <p:nvPr/>
          </p:nvCxnSpPr>
          <p:spPr bwMode="auto">
            <a:xfrm>
              <a:off x="2451100" y="7397750"/>
              <a:ext cx="596900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4" idx="6"/>
              <a:endCxn id="13" idx="2"/>
            </p:cNvCxnSpPr>
            <p:nvPr/>
          </p:nvCxnSpPr>
          <p:spPr bwMode="auto">
            <a:xfrm>
              <a:off x="3454400" y="7397750"/>
              <a:ext cx="685800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3" idx="6"/>
              <a:endCxn id="15" idx="2"/>
            </p:cNvCxnSpPr>
            <p:nvPr/>
          </p:nvCxnSpPr>
          <p:spPr bwMode="auto">
            <a:xfrm>
              <a:off x="4546600" y="7397750"/>
              <a:ext cx="635000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Curved Connector 27"/>
            <p:cNvCxnSpPr>
              <a:stCxn id="15" idx="6"/>
              <a:endCxn id="12" idx="2"/>
            </p:cNvCxnSpPr>
            <p:nvPr/>
          </p:nvCxnSpPr>
          <p:spPr bwMode="auto">
            <a:xfrm flipH="1">
              <a:off x="2044700" y="7397750"/>
              <a:ext cx="3543300" cy="1588"/>
            </a:xfrm>
            <a:prstGeom prst="curvedConnector5">
              <a:avLst>
                <a:gd name="adj1" fmla="val -6452"/>
                <a:gd name="adj2" fmla="val 39587531"/>
                <a:gd name="adj3" fmla="val 106452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b="14845"/>
          <a:stretch>
            <a:fillRect/>
          </a:stretch>
        </p:blipFill>
        <p:spPr>
          <a:xfrm>
            <a:off x="533400" y="2613025"/>
            <a:ext cx="8229600" cy="2797175"/>
          </a:xfrm>
        </p:spPr>
      </p:pic>
      <p:sp>
        <p:nvSpPr>
          <p:cNvPr id="7" name="Rectangle 6"/>
          <p:cNvSpPr/>
          <p:nvPr/>
        </p:nvSpPr>
        <p:spPr>
          <a:xfrm>
            <a:off x="2362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00200"/>
            <a:ext cx="9144000" cy="762000"/>
          </a:xfrm>
          <a:prstGeom prst="rect">
            <a:avLst/>
          </a:prstGeom>
          <a:solidFill>
            <a:srgbClr val="7030A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48006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4800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91400" y="4800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Largest Eigenvalue (</a:t>
            </a:r>
            <a:r>
              <a:rPr lang="el-GR" smtClean="0">
                <a:latin typeface="Palatino Linotype" charset="0"/>
              </a:rPr>
              <a:t>λ</a:t>
            </a:r>
            <a:r>
              <a:rPr lang="en-US" smtClean="0">
                <a:latin typeface="Palatino Linotype" charset="0"/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3200400" y="34290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52800" y="34290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05200" y="34290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11763" y="32766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87963" y="34290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11763" y="35814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19600" y="35814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19600" y="32766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343400" y="34290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412163" y="27432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412163" y="29718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412163" y="32004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412163" y="34290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412163" y="36576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412163" y="38862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412163" y="41148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55" name="TextBox 42"/>
          <p:cNvSpPr txBox="1">
            <a:spLocks noChangeArrowheads="1"/>
          </p:cNvSpPr>
          <p:nvPr/>
        </p:nvSpPr>
        <p:spPr bwMode="auto">
          <a:xfrm>
            <a:off x="1219200" y="42164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Calibri" charset="0"/>
              </a:rPr>
              <a:t>λ ≈ 2</a:t>
            </a:r>
            <a:endParaRPr lang="en-US" sz="3200">
              <a:latin typeface="Calibri" charset="0"/>
            </a:endParaRPr>
          </a:p>
        </p:txBody>
      </p:sp>
      <p:sp>
        <p:nvSpPr>
          <p:cNvPr id="48156" name="TextBox 43"/>
          <p:cNvSpPr txBox="1">
            <a:spLocks noChangeArrowheads="1"/>
          </p:cNvSpPr>
          <p:nvPr/>
        </p:nvSpPr>
        <p:spPr bwMode="auto">
          <a:xfrm>
            <a:off x="3962400" y="4216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Calibri" charset="0"/>
              </a:rPr>
              <a:t>λ =   N</a:t>
            </a:r>
            <a:endParaRPr lang="en-US" sz="3200">
              <a:latin typeface="Calibri" charset="0"/>
            </a:endParaRPr>
          </a:p>
        </p:txBody>
      </p:sp>
      <p:sp>
        <p:nvSpPr>
          <p:cNvPr id="48157" name="TextBox 44"/>
          <p:cNvSpPr txBox="1">
            <a:spLocks noChangeArrowheads="1"/>
          </p:cNvSpPr>
          <p:nvPr/>
        </p:nvSpPr>
        <p:spPr bwMode="auto">
          <a:xfrm>
            <a:off x="6858000" y="4216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Calibri" charset="0"/>
              </a:rPr>
              <a:t>λ = N-1</a:t>
            </a:r>
            <a:endParaRPr lang="en-US" sz="3200">
              <a:latin typeface="Calibri" charset="0"/>
            </a:endParaRPr>
          </a:p>
        </p:txBody>
      </p:sp>
      <p:pic>
        <p:nvPicPr>
          <p:cNvPr id="48158" name="Picture 2" descr="http://t1.gstatic.com/images?q=tbn:ANd9GcTDEfPrNaT226ngAwVucVK_Tw1Va69baC2OL2H3-bu8QudHNqk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7400" y="3810000"/>
            <a:ext cx="9445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9" name="TextBox 41"/>
          <p:cNvSpPr txBox="1">
            <a:spLocks noChangeArrowheads="1"/>
          </p:cNvSpPr>
          <p:nvPr/>
        </p:nvSpPr>
        <p:spPr bwMode="auto">
          <a:xfrm>
            <a:off x="0" y="5791200"/>
            <a:ext cx="32385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i="1" dirty="0">
                <a:solidFill>
                  <a:srgbClr val="0F772A"/>
                </a:solidFill>
                <a:latin typeface="Calibri" charset="0"/>
              </a:rPr>
              <a:t>N = </a:t>
            </a:r>
            <a:r>
              <a:rPr lang="en-US" sz="3200" dirty="0" smtClean="0">
                <a:solidFill>
                  <a:srgbClr val="0F772A"/>
                </a:solidFill>
                <a:latin typeface="Calibri" charset="0"/>
              </a:rPr>
              <a:t>1000 nodes</a:t>
            </a:r>
            <a:endParaRPr lang="en-US" sz="2000" dirty="0">
              <a:solidFill>
                <a:srgbClr val="0F772A"/>
              </a:solidFill>
              <a:latin typeface="Calibri" charset="0"/>
            </a:endParaRPr>
          </a:p>
        </p:txBody>
      </p:sp>
      <p:sp>
        <p:nvSpPr>
          <p:cNvPr id="48160" name="TextBox 45"/>
          <p:cNvSpPr txBox="1">
            <a:spLocks noChangeArrowheads="1"/>
          </p:cNvSpPr>
          <p:nvPr/>
        </p:nvSpPr>
        <p:spPr bwMode="auto">
          <a:xfrm>
            <a:off x="990600" y="541020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0F772A"/>
                </a:solidFill>
                <a:latin typeface="Calibri" charset="0"/>
              </a:rPr>
              <a:t>λ </a:t>
            </a:r>
            <a:r>
              <a:rPr lang="en-US" sz="3200">
                <a:solidFill>
                  <a:srgbClr val="0F772A"/>
                </a:solidFill>
                <a:latin typeface="Calibri" charset="0"/>
              </a:rPr>
              <a:t>≈ 2</a:t>
            </a:r>
          </a:p>
        </p:txBody>
      </p:sp>
      <p:sp>
        <p:nvSpPr>
          <p:cNvPr id="48161" name="TextBox 46"/>
          <p:cNvSpPr txBox="1">
            <a:spLocks noChangeArrowheads="1"/>
          </p:cNvSpPr>
          <p:nvPr/>
        </p:nvSpPr>
        <p:spPr bwMode="auto">
          <a:xfrm>
            <a:off x="3581400" y="54102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0F772A"/>
                </a:solidFill>
                <a:latin typeface="Calibri" charset="0"/>
              </a:rPr>
              <a:t>λ</a:t>
            </a:r>
            <a:r>
              <a:rPr lang="en-US" sz="3200">
                <a:solidFill>
                  <a:srgbClr val="0F772A"/>
                </a:solidFill>
                <a:latin typeface="Calibri" charset="0"/>
              </a:rPr>
              <a:t>= 31.67</a:t>
            </a:r>
          </a:p>
        </p:txBody>
      </p:sp>
      <p:sp>
        <p:nvSpPr>
          <p:cNvPr id="48162" name="TextBox 47"/>
          <p:cNvSpPr txBox="1">
            <a:spLocks noChangeArrowheads="1"/>
          </p:cNvSpPr>
          <p:nvPr/>
        </p:nvSpPr>
        <p:spPr bwMode="auto">
          <a:xfrm>
            <a:off x="6858000" y="54102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0F772A"/>
                </a:solidFill>
                <a:latin typeface="Calibri" charset="0"/>
              </a:rPr>
              <a:t>λ</a:t>
            </a:r>
            <a:r>
              <a:rPr lang="en-US" sz="3200">
                <a:solidFill>
                  <a:srgbClr val="0F772A"/>
                </a:solidFill>
                <a:latin typeface="Calibri" charset="0"/>
              </a:rPr>
              <a:t>= 999</a:t>
            </a:r>
          </a:p>
        </p:txBody>
      </p:sp>
      <p:sp>
        <p:nvSpPr>
          <p:cNvPr id="48163" name="Rectangle 50"/>
          <p:cNvSpPr>
            <a:spLocks noChangeArrowheads="1"/>
          </p:cNvSpPr>
          <p:nvPr/>
        </p:nvSpPr>
        <p:spPr bwMode="auto">
          <a:xfrm>
            <a:off x="1752600" y="1701800"/>
            <a:ext cx="601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Calibri" charset="0"/>
              </a:rPr>
              <a:t>better connectivity         higher </a:t>
            </a:r>
            <a:r>
              <a:rPr lang="en-US" sz="3200" i="1">
                <a:solidFill>
                  <a:srgbClr val="C00000"/>
                </a:solidFill>
                <a:latin typeface="Calibri" charset="0"/>
              </a:rPr>
              <a:t>λ</a:t>
            </a:r>
            <a:r>
              <a:rPr lang="en-US" sz="3200">
                <a:solidFill>
                  <a:srgbClr val="C00000"/>
                </a:solidFill>
                <a:latin typeface="Calibri" charset="0"/>
              </a:rPr>
              <a:t> </a:t>
            </a:r>
            <a:endParaRPr lang="zh-CN" altLang="en-US" sz="3200" i="1">
              <a:solidFill>
                <a:srgbClr val="C00000"/>
              </a:solidFill>
              <a:latin typeface="Calibri" charset="0"/>
              <a:ea typeface="宋体" charset="-122"/>
              <a:cs typeface="宋体" charset="-122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295900" y="2032000"/>
            <a:ext cx="609600" cy="1588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B4CCE-B9BA-3D4B-B721-46A8DC2A0331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sp>
        <p:nvSpPr>
          <p:cNvPr id="41" name="Date Placeholder 4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42" name="Rectangle 41"/>
          <p:cNvSpPr/>
          <p:nvPr/>
        </p:nvSpPr>
        <p:spPr bwMode="auto">
          <a:xfrm>
            <a:off x="355600" y="4343400"/>
            <a:ext cx="8483600" cy="1587500"/>
          </a:xfrm>
          <a:prstGeom prst="rect">
            <a:avLst/>
          </a:prstGeom>
          <a:solidFill>
            <a:schemeClr val="bg1">
              <a:alpha val="97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08736-DB16-4E41-958E-9C52887E0C1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Solution# S.1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838200"/>
          </a:xfrm>
        </p:spPr>
        <p:txBody>
          <a:bodyPr/>
          <a:lstStyle/>
          <a:p>
            <a:r>
              <a:rPr lang="en-US" sz="2800">
                <a:ea typeface="ＭＳ Ｐゴシック" charset="-128"/>
                <a:cs typeface="ＭＳ Ｐゴシック" charset="-128"/>
              </a:rPr>
              <a:t>Power law in the degree distribution [SIGCOMM99]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2400">
                <a:latin typeface="Times New Roman" charset="0"/>
              </a:rPr>
              <a:t>log(rank)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400">
                <a:latin typeface="Times New Roman" charset="0"/>
              </a:rPr>
              <a:t>log(degree)</a:t>
            </a:r>
          </a:p>
        </p:txBody>
      </p:sp>
      <p:grpSp>
        <p:nvGrpSpPr>
          <p:cNvPr id="41995" name="Group 10"/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42003" name="Line 11"/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4" name="Line 12"/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05" name="Text Box 13"/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kumimoji="0" lang="en-US" sz="2400" b="1">
                  <a:solidFill>
                    <a:srgbClr val="FF3300"/>
                  </a:solidFill>
                  <a:latin typeface="Times New Roman" charset="0"/>
                </a:rPr>
                <a:t>-0.82</a:t>
              </a:r>
            </a:p>
          </p:txBody>
        </p:sp>
      </p:grp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en-US" sz="2400" b="1">
                <a:latin typeface="Times New Roman" charset="0"/>
              </a:rPr>
              <a:t>internet domains</a:t>
            </a:r>
          </a:p>
        </p:txBody>
      </p:sp>
      <p:sp>
        <p:nvSpPr>
          <p:cNvPr id="41997" name="Line 15"/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8" name="Text Box 16"/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att.com</a:t>
            </a:r>
          </a:p>
        </p:txBody>
      </p:sp>
      <p:sp>
        <p:nvSpPr>
          <p:cNvPr id="41999" name="Line 17"/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0" name="Text Box 18"/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ibm.com</a:t>
            </a:r>
          </a:p>
        </p:txBody>
      </p:sp>
      <p:pic>
        <p:nvPicPr>
          <p:cNvPr id="42001" name="Picture 19" descr="0itera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2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b="14845"/>
          <a:stretch>
            <a:fillRect/>
          </a:stretch>
        </p:blipFill>
        <p:spPr>
          <a:xfrm>
            <a:off x="533400" y="2613025"/>
            <a:ext cx="8229600" cy="2797175"/>
          </a:xfrm>
        </p:spPr>
      </p:pic>
      <p:sp>
        <p:nvSpPr>
          <p:cNvPr id="7" name="Rectangle 6"/>
          <p:cNvSpPr/>
          <p:nvPr/>
        </p:nvSpPr>
        <p:spPr>
          <a:xfrm>
            <a:off x="2362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00200"/>
            <a:ext cx="9144000" cy="762000"/>
          </a:xfrm>
          <a:prstGeom prst="rect">
            <a:avLst/>
          </a:prstGeom>
          <a:solidFill>
            <a:srgbClr val="7030A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48006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4800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91400" y="4800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8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Largest Eigenvalue (</a:t>
            </a:r>
            <a:r>
              <a:rPr lang="el-GR" smtClean="0">
                <a:latin typeface="Palatino Linotype" charset="0"/>
              </a:rPr>
              <a:t>λ</a:t>
            </a:r>
            <a:r>
              <a:rPr lang="en-US" smtClean="0">
                <a:latin typeface="Palatino Linotype" charset="0"/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3200400" y="34290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52800" y="34290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05200" y="34290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11763" y="32766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87963" y="34290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11763" y="35814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19600" y="35814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19600" y="32766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343400" y="34290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412163" y="27432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412163" y="29718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412163" y="32004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412163" y="34290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412163" y="36576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412163" y="38862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412163" y="41148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55" name="TextBox 42"/>
          <p:cNvSpPr txBox="1">
            <a:spLocks noChangeArrowheads="1"/>
          </p:cNvSpPr>
          <p:nvPr/>
        </p:nvSpPr>
        <p:spPr bwMode="auto">
          <a:xfrm>
            <a:off x="1219200" y="42164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Calibri" charset="0"/>
              </a:rPr>
              <a:t>λ ≈ 2</a:t>
            </a:r>
            <a:endParaRPr lang="en-US" sz="3200">
              <a:latin typeface="Calibri" charset="0"/>
            </a:endParaRPr>
          </a:p>
        </p:txBody>
      </p:sp>
      <p:sp>
        <p:nvSpPr>
          <p:cNvPr id="48156" name="TextBox 43"/>
          <p:cNvSpPr txBox="1">
            <a:spLocks noChangeArrowheads="1"/>
          </p:cNvSpPr>
          <p:nvPr/>
        </p:nvSpPr>
        <p:spPr bwMode="auto">
          <a:xfrm>
            <a:off x="3962400" y="4216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Calibri" charset="0"/>
              </a:rPr>
              <a:t>λ =   N</a:t>
            </a:r>
            <a:endParaRPr lang="en-US" sz="3200">
              <a:latin typeface="Calibri" charset="0"/>
            </a:endParaRPr>
          </a:p>
        </p:txBody>
      </p:sp>
      <p:sp>
        <p:nvSpPr>
          <p:cNvPr id="48157" name="TextBox 44"/>
          <p:cNvSpPr txBox="1">
            <a:spLocks noChangeArrowheads="1"/>
          </p:cNvSpPr>
          <p:nvPr/>
        </p:nvSpPr>
        <p:spPr bwMode="auto">
          <a:xfrm>
            <a:off x="6858000" y="4216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Calibri" charset="0"/>
              </a:rPr>
              <a:t>λ = N-1</a:t>
            </a:r>
            <a:endParaRPr lang="en-US" sz="3200">
              <a:latin typeface="Calibri" charset="0"/>
            </a:endParaRPr>
          </a:p>
        </p:txBody>
      </p:sp>
      <p:pic>
        <p:nvPicPr>
          <p:cNvPr id="48158" name="Picture 2" descr="http://t1.gstatic.com/images?q=tbn:ANd9GcTDEfPrNaT226ngAwVucVK_Tw1Va69baC2OL2H3-bu8QudHNqk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7400" y="3810000"/>
            <a:ext cx="9445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9" name="TextBox 41"/>
          <p:cNvSpPr txBox="1">
            <a:spLocks noChangeArrowheads="1"/>
          </p:cNvSpPr>
          <p:nvPr/>
        </p:nvSpPr>
        <p:spPr bwMode="auto">
          <a:xfrm>
            <a:off x="0" y="5791200"/>
            <a:ext cx="32385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i="1" dirty="0">
                <a:solidFill>
                  <a:srgbClr val="0F772A"/>
                </a:solidFill>
                <a:latin typeface="Calibri" charset="0"/>
              </a:rPr>
              <a:t>N = </a:t>
            </a:r>
            <a:r>
              <a:rPr lang="en-US" sz="3200" dirty="0" smtClean="0">
                <a:solidFill>
                  <a:srgbClr val="0F772A"/>
                </a:solidFill>
                <a:latin typeface="Calibri" charset="0"/>
              </a:rPr>
              <a:t>1000 nodes</a:t>
            </a:r>
            <a:endParaRPr lang="en-US" sz="2000" dirty="0">
              <a:solidFill>
                <a:srgbClr val="0F772A"/>
              </a:solidFill>
              <a:latin typeface="Calibri" charset="0"/>
            </a:endParaRPr>
          </a:p>
        </p:txBody>
      </p:sp>
      <p:sp>
        <p:nvSpPr>
          <p:cNvPr id="48160" name="TextBox 45"/>
          <p:cNvSpPr txBox="1">
            <a:spLocks noChangeArrowheads="1"/>
          </p:cNvSpPr>
          <p:nvPr/>
        </p:nvSpPr>
        <p:spPr bwMode="auto">
          <a:xfrm>
            <a:off x="990600" y="541020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0F772A"/>
                </a:solidFill>
                <a:latin typeface="Calibri" charset="0"/>
              </a:rPr>
              <a:t>λ </a:t>
            </a:r>
            <a:r>
              <a:rPr lang="en-US" sz="3200">
                <a:solidFill>
                  <a:srgbClr val="0F772A"/>
                </a:solidFill>
                <a:latin typeface="Calibri" charset="0"/>
              </a:rPr>
              <a:t>≈ 2</a:t>
            </a:r>
          </a:p>
        </p:txBody>
      </p:sp>
      <p:sp>
        <p:nvSpPr>
          <p:cNvPr id="48161" name="TextBox 46"/>
          <p:cNvSpPr txBox="1">
            <a:spLocks noChangeArrowheads="1"/>
          </p:cNvSpPr>
          <p:nvPr/>
        </p:nvSpPr>
        <p:spPr bwMode="auto">
          <a:xfrm>
            <a:off x="3581400" y="54102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0F772A"/>
                </a:solidFill>
                <a:latin typeface="Calibri" charset="0"/>
              </a:rPr>
              <a:t>λ</a:t>
            </a:r>
            <a:r>
              <a:rPr lang="en-US" sz="3200">
                <a:solidFill>
                  <a:srgbClr val="0F772A"/>
                </a:solidFill>
                <a:latin typeface="Calibri" charset="0"/>
              </a:rPr>
              <a:t>= 31.67</a:t>
            </a:r>
          </a:p>
        </p:txBody>
      </p:sp>
      <p:sp>
        <p:nvSpPr>
          <p:cNvPr id="48162" name="TextBox 47"/>
          <p:cNvSpPr txBox="1">
            <a:spLocks noChangeArrowheads="1"/>
          </p:cNvSpPr>
          <p:nvPr/>
        </p:nvSpPr>
        <p:spPr bwMode="auto">
          <a:xfrm>
            <a:off x="6858000" y="54102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0F772A"/>
                </a:solidFill>
                <a:latin typeface="Calibri" charset="0"/>
              </a:rPr>
              <a:t>λ</a:t>
            </a:r>
            <a:r>
              <a:rPr lang="en-US" sz="3200">
                <a:solidFill>
                  <a:srgbClr val="0F772A"/>
                </a:solidFill>
                <a:latin typeface="Calibri" charset="0"/>
              </a:rPr>
              <a:t>= 999</a:t>
            </a:r>
          </a:p>
        </p:txBody>
      </p:sp>
      <p:sp>
        <p:nvSpPr>
          <p:cNvPr id="48163" name="Rectangle 50"/>
          <p:cNvSpPr>
            <a:spLocks noChangeArrowheads="1"/>
          </p:cNvSpPr>
          <p:nvPr/>
        </p:nvSpPr>
        <p:spPr bwMode="auto">
          <a:xfrm>
            <a:off x="1752600" y="1701800"/>
            <a:ext cx="601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Calibri" charset="0"/>
              </a:rPr>
              <a:t>better connectivity         higher </a:t>
            </a:r>
            <a:r>
              <a:rPr lang="en-US" sz="3200" i="1">
                <a:solidFill>
                  <a:srgbClr val="C00000"/>
                </a:solidFill>
                <a:latin typeface="Calibri" charset="0"/>
              </a:rPr>
              <a:t>λ</a:t>
            </a:r>
            <a:r>
              <a:rPr lang="en-US" sz="3200">
                <a:solidFill>
                  <a:srgbClr val="C00000"/>
                </a:solidFill>
                <a:latin typeface="Calibri" charset="0"/>
              </a:rPr>
              <a:t> </a:t>
            </a:r>
            <a:endParaRPr lang="zh-CN" altLang="en-US" sz="3200" i="1">
              <a:solidFill>
                <a:srgbClr val="C00000"/>
              </a:solidFill>
              <a:latin typeface="Calibri" charset="0"/>
              <a:ea typeface="宋体" charset="-122"/>
              <a:cs typeface="宋体" charset="-122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295900" y="2032000"/>
            <a:ext cx="609600" cy="1588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B4CCE-B9BA-3D4B-B721-46A8DC2A0331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sp>
        <p:nvSpPr>
          <p:cNvPr id="41" name="Date Placeholder 4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Examples: Simulations – SIR (mumps) 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0179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/>
          <a:srcRect l="578" r="578"/>
          <a:stretch>
            <a:fillRect/>
          </a:stretch>
        </p:blipFill>
        <p:spPr bwMode="auto">
          <a:xfrm>
            <a:off x="222250" y="1524000"/>
            <a:ext cx="8718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1524000"/>
            <a:ext cx="3048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Fraction of Infections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1676400"/>
            <a:ext cx="3048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Footprint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46482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Effective Strength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4724400"/>
            <a:ext cx="3048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Time ticks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2E563-C210-E84B-9B67-5BA05E8D1B75}" type="slidenum">
              <a:rPr lang="en-US"/>
              <a:pPr>
                <a:defRPr/>
              </a:pPr>
              <a:t>111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101600" y="5029200"/>
            <a:ext cx="8991600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2400" b="1" dirty="0" smtClean="0">
              <a:latin typeface="Calibri" charset="0"/>
            </a:endParaRPr>
          </a:p>
          <a:p>
            <a:r>
              <a:rPr lang="en-US" sz="2400" b="1" dirty="0" smtClean="0">
                <a:latin typeface="Verdana" charset="0"/>
              </a:rPr>
              <a:t>(</a:t>
            </a:r>
            <a:r>
              <a:rPr lang="en-US" sz="2400" b="1" dirty="0">
                <a:latin typeface="Verdana" charset="0"/>
              </a:rPr>
              <a:t>a) Infection profile                 (</a:t>
            </a:r>
            <a:r>
              <a:rPr lang="en-US" sz="2400" b="1" dirty="0" err="1">
                <a:latin typeface="Verdana" charset="0"/>
              </a:rPr>
              <a:t>b</a:t>
            </a:r>
            <a:r>
              <a:rPr lang="en-US" sz="2400" b="1" dirty="0">
                <a:latin typeface="Verdana" charset="0"/>
              </a:rPr>
              <a:t>) “Take-off” plot</a:t>
            </a:r>
            <a:endParaRPr lang="en-US" dirty="0">
              <a:latin typeface="Verdana" charset="0"/>
            </a:endParaRPr>
          </a:p>
          <a:p>
            <a:pPr algn="ctr"/>
            <a:r>
              <a:rPr lang="en-US" sz="3200" dirty="0">
                <a:latin typeface="Calibri" charset="0"/>
              </a:rPr>
              <a:t>PORTLAND graph: </a:t>
            </a:r>
            <a:r>
              <a:rPr lang="en-US" sz="3200" i="1" dirty="0">
                <a:latin typeface="Calibri" charset="0"/>
              </a:rPr>
              <a:t>synthetic population, </a:t>
            </a:r>
          </a:p>
          <a:p>
            <a:pPr algn="ctr"/>
            <a:r>
              <a:rPr lang="en-US" sz="3200" i="1" dirty="0">
                <a:latin typeface="Calibri" charset="0"/>
              </a:rPr>
              <a:t>31 </a:t>
            </a:r>
            <a:r>
              <a:rPr lang="en-US" sz="3200" i="1" u="sng" dirty="0">
                <a:latin typeface="Calibri" charset="0"/>
              </a:rPr>
              <a:t>million</a:t>
            </a:r>
            <a:r>
              <a:rPr lang="en-US" sz="3200" i="1" dirty="0">
                <a:latin typeface="Calibri" charset="0"/>
              </a:rPr>
              <a:t> links, 6 </a:t>
            </a:r>
            <a:r>
              <a:rPr lang="en-US" sz="3200" i="1" u="sng" dirty="0">
                <a:latin typeface="Calibri" charset="0"/>
              </a:rPr>
              <a:t>million</a:t>
            </a:r>
            <a:r>
              <a:rPr lang="en-US" sz="3200" i="1" dirty="0">
                <a:latin typeface="Calibri" charset="0"/>
              </a:rPr>
              <a:t>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Examples: Simulations – SIRS 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pertusis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) 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2227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/>
          <a:srcRect l="581" r="581"/>
          <a:stretch>
            <a:fillRect/>
          </a:stretch>
        </p:blipFill>
        <p:spPr bwMode="auto">
          <a:xfrm>
            <a:off x="228600" y="1524000"/>
            <a:ext cx="87407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" y="1524000"/>
            <a:ext cx="3048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Fraction of Infections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1676400"/>
            <a:ext cx="3048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Footprint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4724400"/>
            <a:ext cx="3048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Effective Strength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4400"/>
            <a:ext cx="3048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Time ticks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565B2-72D4-EE40-93F5-582755EC5C2D}" type="slidenum">
              <a:rPr lang="en-US"/>
              <a:pPr>
                <a:defRPr/>
              </a:pPr>
              <a:t>112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2233" name="TextBox 13"/>
          <p:cNvSpPr txBox="1">
            <a:spLocks noChangeArrowheads="1"/>
          </p:cNvSpPr>
          <p:nvPr/>
        </p:nvSpPr>
        <p:spPr bwMode="auto">
          <a:xfrm>
            <a:off x="88900" y="5041900"/>
            <a:ext cx="8991600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1" dirty="0">
              <a:latin typeface="Calibri" charset="0"/>
            </a:endParaRPr>
          </a:p>
          <a:p>
            <a:r>
              <a:rPr lang="en-US" sz="2400" b="1" dirty="0" smtClean="0">
                <a:latin typeface="Verdana" charset="0"/>
              </a:rPr>
              <a:t> (</a:t>
            </a:r>
            <a:r>
              <a:rPr lang="en-US" sz="2400" b="1" dirty="0">
                <a:latin typeface="Verdana" charset="0"/>
              </a:rPr>
              <a:t>a) Infection profile                 (</a:t>
            </a:r>
            <a:r>
              <a:rPr lang="en-US" sz="2400" b="1" dirty="0" err="1">
                <a:latin typeface="Verdana" charset="0"/>
              </a:rPr>
              <a:t>b</a:t>
            </a:r>
            <a:r>
              <a:rPr lang="en-US" sz="2400" b="1" dirty="0">
                <a:latin typeface="Verdana" charset="0"/>
              </a:rPr>
              <a:t>) “Take-off” plot</a:t>
            </a:r>
            <a:endParaRPr lang="en-US" dirty="0">
              <a:latin typeface="Verdana" charset="0"/>
            </a:endParaRPr>
          </a:p>
          <a:p>
            <a:pPr algn="ctr"/>
            <a:r>
              <a:rPr lang="en-US" sz="3200" dirty="0">
                <a:latin typeface="Calibri" charset="0"/>
              </a:rPr>
              <a:t>PORTLAND graph: </a:t>
            </a:r>
            <a:r>
              <a:rPr lang="en-US" sz="3200" i="1" dirty="0">
                <a:latin typeface="Calibri" charset="0"/>
              </a:rPr>
              <a:t>synthetic population, </a:t>
            </a:r>
          </a:p>
          <a:p>
            <a:pPr algn="ctr"/>
            <a:r>
              <a:rPr lang="en-US" sz="3200" i="1" dirty="0">
                <a:latin typeface="Calibri" charset="0"/>
              </a:rPr>
              <a:t>31 </a:t>
            </a:r>
            <a:r>
              <a:rPr lang="en-US" sz="3200" i="1" u="sng" dirty="0">
                <a:latin typeface="Calibri" charset="0"/>
              </a:rPr>
              <a:t>million</a:t>
            </a:r>
            <a:r>
              <a:rPr lang="en-US" sz="3200" i="1" dirty="0">
                <a:latin typeface="Calibri" charset="0"/>
              </a:rPr>
              <a:t> links, 6 </a:t>
            </a:r>
            <a:r>
              <a:rPr lang="en-US" sz="3200" i="1" u="sng" dirty="0">
                <a:latin typeface="Calibri" charset="0"/>
              </a:rPr>
              <a:t>million</a:t>
            </a:r>
            <a:r>
              <a:rPr lang="en-US" sz="3200" i="1" dirty="0">
                <a:latin typeface="Calibri" charset="0"/>
              </a:rPr>
              <a:t>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 -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</a:t>
            </a:r>
            <a:r>
              <a:rPr lang="en-US" dirty="0" smtClean="0"/>
              <a:t> (</a:t>
            </a:r>
            <a:r>
              <a:rPr lang="en-US" b="1" dirty="0" smtClean="0"/>
              <a:t>almost any</a:t>
            </a:r>
            <a:r>
              <a:rPr lang="en-US" dirty="0" smtClean="0"/>
              <a:t>) </a:t>
            </a:r>
            <a:r>
              <a:rPr lang="en-US" dirty="0" smtClean="0"/>
              <a:t>immunization setting,</a:t>
            </a:r>
          </a:p>
          <a:p>
            <a:r>
              <a:rPr lang="en-US" dirty="0" smtClean="0"/>
              <a:t>Allocate resources, such that to</a:t>
            </a:r>
          </a:p>
          <a:p>
            <a:r>
              <a:rPr lang="en-US" b="1" dirty="0" smtClean="0"/>
              <a:t>Minimize </a:t>
            </a:r>
            <a:r>
              <a:rPr lang="el-GR" b="1" i="1" dirty="0" smtClean="0">
                <a:latin typeface="Palatino Linotype" charset="0"/>
              </a:rPr>
              <a:t>λ</a:t>
            </a:r>
            <a:r>
              <a:rPr lang="en-US" b="1" i="1" baseline="-25000" dirty="0" smtClean="0">
                <a:latin typeface="Palatino Linotype" charset="0"/>
              </a:rPr>
              <a:t>1</a:t>
            </a:r>
          </a:p>
          <a:p>
            <a:r>
              <a:rPr lang="en-US" dirty="0" smtClean="0">
                <a:latin typeface="Palatino Linotype" charset="0"/>
              </a:rPr>
              <a:t>(</a:t>
            </a:r>
            <a:r>
              <a:rPr lang="en-US" i="1" dirty="0" smtClean="0">
                <a:latin typeface="Palatino Linotype" charset="0"/>
              </a:rPr>
              <a:t>regardless </a:t>
            </a:r>
            <a:r>
              <a:rPr lang="en-US" dirty="0" smtClean="0">
                <a:latin typeface="Palatino Linotype" charset="0"/>
              </a:rPr>
              <a:t>of virus specifics)</a:t>
            </a:r>
          </a:p>
          <a:p>
            <a:endParaRPr lang="en-US" dirty="0" smtClean="0">
              <a:latin typeface="Palatino Linotype" charset="0"/>
            </a:endParaRPr>
          </a:p>
          <a:p>
            <a:r>
              <a:rPr lang="en-US" dirty="0" smtClean="0">
                <a:latin typeface="Palatino Linotype" charset="0"/>
              </a:rPr>
              <a:t>Conversely, in a market penetration setting</a:t>
            </a:r>
          </a:p>
          <a:p>
            <a:pPr lvl="1"/>
            <a:r>
              <a:rPr lang="en-US" dirty="0" smtClean="0">
                <a:latin typeface="Palatino Linotype" charset="0"/>
              </a:rPr>
              <a:t>Allocate resources to</a:t>
            </a:r>
          </a:p>
          <a:p>
            <a:pPr lvl="1"/>
            <a:r>
              <a:rPr lang="en-US" dirty="0" smtClean="0">
                <a:latin typeface="Palatino Linotype" charset="0"/>
              </a:rPr>
              <a:t>Maximize  </a:t>
            </a:r>
            <a:r>
              <a:rPr lang="el-GR" b="1" i="1" dirty="0" smtClean="0">
                <a:latin typeface="Palatino Linotype" charset="0"/>
              </a:rPr>
              <a:t>λ</a:t>
            </a:r>
            <a:r>
              <a:rPr lang="en-US" b="1" i="1" baseline="-25000" dirty="0" smtClean="0">
                <a:latin typeface="Palatino Linotype" charset="0"/>
              </a:rPr>
              <a:t>1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</a:t>
            </a:r>
            <a:r>
              <a:rPr lang="en-US" dirty="0">
                <a:ea typeface="ＭＳ Ｐゴシック" charset="-128"/>
                <a:cs typeface="ＭＳ Ｐゴシック" charset="-128"/>
              </a:rPr>
              <a:t>1: Patterns in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graphs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Part#2: Cascade analysis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(Fractional) Immunization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Epidemic thresholds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What next?</a:t>
            </a:r>
          </a:p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Acks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&amp; Conclusions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[Tools: ebay fraud; tensors; spikes]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39713" y="44354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Challenge#1: Time evolving networks / tensors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2100"/>
            <a:ext cx="8458200" cy="4648200"/>
          </a:xfrm>
        </p:spPr>
        <p:txBody>
          <a:bodyPr/>
          <a:lstStyle/>
          <a:p>
            <a:r>
              <a:rPr lang="en-US" dirty="0" smtClean="0"/>
              <a:t>Periodicities? </a:t>
            </a:r>
            <a:r>
              <a:rPr lang="en-US" dirty="0" err="1" smtClean="0"/>
              <a:t>Burstiness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‘typical’ behavior of a node, over time</a:t>
            </a:r>
          </a:p>
          <a:p>
            <a:r>
              <a:rPr lang="en-US" dirty="0" smtClean="0"/>
              <a:t>Heterogeneous graphs (= nodes w/ attributes)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840556" y="4546600"/>
            <a:ext cx="1547044" cy="1392522"/>
            <a:chOff x="840556" y="4546600"/>
            <a:chExt cx="1547044" cy="1392522"/>
          </a:xfrm>
        </p:grpSpPr>
        <p:sp>
          <p:nvSpPr>
            <p:cNvPr id="8" name="円/楕円 73"/>
            <p:cNvSpPr/>
            <p:nvPr/>
          </p:nvSpPr>
          <p:spPr>
            <a:xfrm>
              <a:off x="840556" y="4880805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" name="円/楕円 75"/>
            <p:cNvSpPr/>
            <p:nvPr/>
          </p:nvSpPr>
          <p:spPr>
            <a:xfrm>
              <a:off x="1427366" y="4546600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" name="円/楕円 76"/>
            <p:cNvSpPr/>
            <p:nvPr/>
          </p:nvSpPr>
          <p:spPr>
            <a:xfrm>
              <a:off x="947249" y="5604916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1" name="円/楕円 77"/>
            <p:cNvSpPr/>
            <p:nvPr/>
          </p:nvSpPr>
          <p:spPr>
            <a:xfrm>
              <a:off x="2067522" y="4992207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" name="円/楕円 78"/>
            <p:cNvSpPr/>
            <p:nvPr/>
          </p:nvSpPr>
          <p:spPr>
            <a:xfrm>
              <a:off x="1747444" y="5549215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直線コネクタ 79"/>
            <p:cNvCxnSpPr>
              <a:stCxn id="9" idx="3"/>
              <a:endCxn id="8" idx="7"/>
            </p:cNvCxnSpPr>
            <p:nvPr/>
          </p:nvCxnSpPr>
          <p:spPr>
            <a:xfrm flipH="1">
              <a:off x="1113760" y="4831863"/>
              <a:ext cx="360480" cy="97886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81"/>
            <p:cNvCxnSpPr>
              <a:stCxn id="9" idx="4"/>
              <a:endCxn id="10" idx="7"/>
            </p:cNvCxnSpPr>
            <p:nvPr/>
          </p:nvCxnSpPr>
          <p:spPr>
            <a:xfrm flipH="1">
              <a:off x="1220452" y="4880806"/>
              <a:ext cx="366952" cy="77305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84"/>
            <p:cNvCxnSpPr>
              <a:stCxn id="11" idx="2"/>
              <a:endCxn id="8" idx="6"/>
            </p:cNvCxnSpPr>
            <p:nvPr/>
          </p:nvCxnSpPr>
          <p:spPr>
            <a:xfrm flipH="1" flipV="1">
              <a:off x="1160634" y="5047908"/>
              <a:ext cx="906888" cy="111402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87"/>
            <p:cNvCxnSpPr>
              <a:stCxn id="12" idx="1"/>
              <a:endCxn id="8" idx="6"/>
            </p:cNvCxnSpPr>
            <p:nvPr/>
          </p:nvCxnSpPr>
          <p:spPr>
            <a:xfrm flipH="1" flipV="1">
              <a:off x="1160634" y="5047908"/>
              <a:ext cx="633684" cy="550250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93"/>
            <p:cNvCxnSpPr>
              <a:stCxn id="12" idx="2"/>
              <a:endCxn id="10" idx="6"/>
            </p:cNvCxnSpPr>
            <p:nvPr/>
          </p:nvCxnSpPr>
          <p:spPr>
            <a:xfrm flipH="1">
              <a:off x="1267327" y="5716319"/>
              <a:ext cx="480117" cy="55701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96"/>
            <p:cNvCxnSpPr>
              <a:stCxn id="11" idx="2"/>
              <a:endCxn id="10" idx="7"/>
            </p:cNvCxnSpPr>
            <p:nvPr/>
          </p:nvCxnSpPr>
          <p:spPr>
            <a:xfrm flipH="1">
              <a:off x="1220452" y="5159310"/>
              <a:ext cx="847070" cy="494549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99"/>
            <p:cNvCxnSpPr>
              <a:stCxn id="11" idx="3"/>
              <a:endCxn id="12" idx="0"/>
            </p:cNvCxnSpPr>
            <p:nvPr/>
          </p:nvCxnSpPr>
          <p:spPr>
            <a:xfrm flipH="1">
              <a:off x="1907483" y="5277469"/>
              <a:ext cx="206913" cy="271746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177356" y="4457700"/>
            <a:ext cx="1547044" cy="1392522"/>
            <a:chOff x="3177356" y="4457700"/>
            <a:chExt cx="1547044" cy="1392522"/>
          </a:xfrm>
        </p:grpSpPr>
        <p:sp>
          <p:nvSpPr>
            <p:cNvPr id="24" name="円/楕円 73"/>
            <p:cNvSpPr/>
            <p:nvPr/>
          </p:nvSpPr>
          <p:spPr>
            <a:xfrm>
              <a:off x="3177356" y="4791905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5" name="円/楕円 75"/>
            <p:cNvSpPr/>
            <p:nvPr/>
          </p:nvSpPr>
          <p:spPr>
            <a:xfrm>
              <a:off x="3764166" y="4457700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6" name="円/楕円 76"/>
            <p:cNvSpPr/>
            <p:nvPr/>
          </p:nvSpPr>
          <p:spPr>
            <a:xfrm>
              <a:off x="3284049" y="5516016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7" name="円/楕円 77"/>
            <p:cNvSpPr/>
            <p:nvPr/>
          </p:nvSpPr>
          <p:spPr>
            <a:xfrm>
              <a:off x="4404322" y="4903307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8" name="円/楕円 78"/>
            <p:cNvSpPr/>
            <p:nvPr/>
          </p:nvSpPr>
          <p:spPr>
            <a:xfrm>
              <a:off x="4084244" y="5460315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直線コネクタ 87"/>
            <p:cNvCxnSpPr>
              <a:stCxn id="28" idx="1"/>
              <a:endCxn id="24" idx="6"/>
            </p:cNvCxnSpPr>
            <p:nvPr/>
          </p:nvCxnSpPr>
          <p:spPr>
            <a:xfrm flipH="1" flipV="1">
              <a:off x="3497434" y="4959008"/>
              <a:ext cx="633684" cy="550250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90"/>
            <p:cNvCxnSpPr>
              <a:stCxn id="26" idx="0"/>
              <a:endCxn id="24" idx="4"/>
            </p:cNvCxnSpPr>
            <p:nvPr/>
          </p:nvCxnSpPr>
          <p:spPr>
            <a:xfrm flipH="1" flipV="1">
              <a:off x="3337395" y="5126111"/>
              <a:ext cx="106693" cy="38990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93"/>
            <p:cNvCxnSpPr>
              <a:stCxn id="28" idx="2"/>
              <a:endCxn id="26" idx="6"/>
            </p:cNvCxnSpPr>
            <p:nvPr/>
          </p:nvCxnSpPr>
          <p:spPr>
            <a:xfrm flipH="1">
              <a:off x="3604127" y="5627419"/>
              <a:ext cx="480117" cy="55701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96"/>
            <p:cNvCxnSpPr>
              <a:stCxn id="27" idx="2"/>
              <a:endCxn id="26" idx="7"/>
            </p:cNvCxnSpPr>
            <p:nvPr/>
          </p:nvCxnSpPr>
          <p:spPr>
            <a:xfrm flipH="1">
              <a:off x="3557252" y="5070410"/>
              <a:ext cx="847070" cy="494549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コネクタ 99"/>
            <p:cNvCxnSpPr>
              <a:stCxn id="27" idx="3"/>
              <a:endCxn id="28" idx="0"/>
            </p:cNvCxnSpPr>
            <p:nvPr/>
          </p:nvCxnSpPr>
          <p:spPr>
            <a:xfrm flipH="1">
              <a:off x="4244283" y="5188569"/>
              <a:ext cx="206913" cy="271746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492056" y="4445000"/>
            <a:ext cx="1547044" cy="1392522"/>
            <a:chOff x="5818956" y="4445000"/>
            <a:chExt cx="1547044" cy="1392522"/>
          </a:xfrm>
        </p:grpSpPr>
        <p:sp>
          <p:nvSpPr>
            <p:cNvPr id="40" name="円/楕円 73"/>
            <p:cNvSpPr/>
            <p:nvPr/>
          </p:nvSpPr>
          <p:spPr>
            <a:xfrm>
              <a:off x="5818956" y="4779205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1" name="円/楕円 75"/>
            <p:cNvSpPr/>
            <p:nvPr/>
          </p:nvSpPr>
          <p:spPr>
            <a:xfrm>
              <a:off x="6405766" y="4445000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2" name="円/楕円 76"/>
            <p:cNvSpPr/>
            <p:nvPr/>
          </p:nvSpPr>
          <p:spPr>
            <a:xfrm>
              <a:off x="5925649" y="5503316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3" name="円/楕円 77"/>
            <p:cNvSpPr/>
            <p:nvPr/>
          </p:nvSpPr>
          <p:spPr>
            <a:xfrm>
              <a:off x="7045922" y="4890607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4" name="円/楕円 78"/>
            <p:cNvSpPr/>
            <p:nvPr/>
          </p:nvSpPr>
          <p:spPr>
            <a:xfrm>
              <a:off x="6725844" y="5447615"/>
              <a:ext cx="320078" cy="3342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直線コネクタ 79"/>
            <p:cNvCxnSpPr>
              <a:stCxn id="41" idx="3"/>
              <a:endCxn id="40" idx="7"/>
            </p:cNvCxnSpPr>
            <p:nvPr/>
          </p:nvCxnSpPr>
          <p:spPr>
            <a:xfrm flipH="1">
              <a:off x="6092160" y="4730263"/>
              <a:ext cx="360480" cy="97886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コネクタ 80"/>
            <p:cNvCxnSpPr>
              <a:stCxn id="41" idx="5"/>
              <a:endCxn id="43" idx="1"/>
            </p:cNvCxnSpPr>
            <p:nvPr/>
          </p:nvCxnSpPr>
          <p:spPr>
            <a:xfrm>
              <a:off x="6678969" y="4730263"/>
              <a:ext cx="413827" cy="209287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81"/>
            <p:cNvCxnSpPr>
              <a:stCxn id="41" idx="4"/>
              <a:endCxn id="42" idx="7"/>
            </p:cNvCxnSpPr>
            <p:nvPr/>
          </p:nvCxnSpPr>
          <p:spPr>
            <a:xfrm flipH="1">
              <a:off x="6198852" y="4779206"/>
              <a:ext cx="366952" cy="77305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82"/>
            <p:cNvCxnSpPr>
              <a:stCxn id="41" idx="4"/>
              <a:endCxn id="44" idx="1"/>
            </p:cNvCxnSpPr>
            <p:nvPr/>
          </p:nvCxnSpPr>
          <p:spPr>
            <a:xfrm>
              <a:off x="6565805" y="4779206"/>
              <a:ext cx="206913" cy="71735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84"/>
            <p:cNvCxnSpPr>
              <a:stCxn id="43" idx="2"/>
              <a:endCxn id="40" idx="6"/>
            </p:cNvCxnSpPr>
            <p:nvPr/>
          </p:nvCxnSpPr>
          <p:spPr>
            <a:xfrm flipH="1" flipV="1">
              <a:off x="6139034" y="4946308"/>
              <a:ext cx="906888" cy="111402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コネクタ 87"/>
            <p:cNvCxnSpPr>
              <a:stCxn id="44" idx="1"/>
              <a:endCxn id="40" idx="6"/>
            </p:cNvCxnSpPr>
            <p:nvPr/>
          </p:nvCxnSpPr>
          <p:spPr>
            <a:xfrm flipH="1" flipV="1">
              <a:off x="6139034" y="4946308"/>
              <a:ext cx="633684" cy="550250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90"/>
            <p:cNvCxnSpPr>
              <a:stCxn id="42" idx="0"/>
              <a:endCxn id="40" idx="4"/>
            </p:cNvCxnSpPr>
            <p:nvPr/>
          </p:nvCxnSpPr>
          <p:spPr>
            <a:xfrm flipH="1" flipV="1">
              <a:off x="5978995" y="5113411"/>
              <a:ext cx="106693" cy="38990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93"/>
            <p:cNvCxnSpPr>
              <a:stCxn id="44" idx="2"/>
              <a:endCxn id="42" idx="6"/>
            </p:cNvCxnSpPr>
            <p:nvPr/>
          </p:nvCxnSpPr>
          <p:spPr>
            <a:xfrm flipH="1">
              <a:off x="6245727" y="5614719"/>
              <a:ext cx="480117" cy="55701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96"/>
            <p:cNvCxnSpPr>
              <a:stCxn id="43" idx="2"/>
              <a:endCxn id="42" idx="7"/>
            </p:cNvCxnSpPr>
            <p:nvPr/>
          </p:nvCxnSpPr>
          <p:spPr>
            <a:xfrm flipH="1">
              <a:off x="6198852" y="5057710"/>
              <a:ext cx="847070" cy="494549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99"/>
            <p:cNvCxnSpPr>
              <a:stCxn id="43" idx="3"/>
              <a:endCxn id="44" idx="0"/>
            </p:cNvCxnSpPr>
            <p:nvPr/>
          </p:nvCxnSpPr>
          <p:spPr>
            <a:xfrm flipH="1">
              <a:off x="6885883" y="5175869"/>
              <a:ext cx="206913" cy="271746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5" name="Picture 54" descr="calend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0" y="3695700"/>
            <a:ext cx="716139" cy="698500"/>
          </a:xfrm>
          <a:prstGeom prst="rect">
            <a:avLst/>
          </a:prstGeom>
        </p:spPr>
      </p:pic>
      <p:pic>
        <p:nvPicPr>
          <p:cNvPr id="57" name="Picture 56" descr="calend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3695700"/>
            <a:ext cx="716139" cy="698500"/>
          </a:xfrm>
          <a:prstGeom prst="rect">
            <a:avLst/>
          </a:prstGeom>
        </p:spPr>
      </p:pic>
      <p:pic>
        <p:nvPicPr>
          <p:cNvPr id="58" name="Picture 57" descr="calend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3695700"/>
            <a:ext cx="716139" cy="6985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126708" y="4521200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…</a:t>
            </a:r>
            <a:endParaRPr lang="en-US" sz="6600" dirty="0"/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#2: ‘</a:t>
            </a:r>
            <a:r>
              <a:rPr lang="en-US" dirty="0" err="1" smtClean="0"/>
              <a:t>Connectome</a:t>
            </a:r>
            <a:r>
              <a:rPr lang="en-US" dirty="0" smtClean="0"/>
              <a:t>’ – brain wiring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neurons get activated by ‘bee’</a:t>
            </a:r>
          </a:p>
          <a:p>
            <a:r>
              <a:rPr lang="en-US" dirty="0" smtClean="0"/>
              <a:t>How wiring evolves</a:t>
            </a:r>
          </a:p>
          <a:p>
            <a:r>
              <a:rPr lang="en-US" dirty="0" smtClean="0"/>
              <a:t>Modeling epilepsy</a:t>
            </a:r>
            <a:endParaRPr lang="en-US" dirty="0"/>
          </a:p>
        </p:txBody>
      </p:sp>
      <p:pic>
        <p:nvPicPr>
          <p:cNvPr id="9" name="Content Placeholder 6" descr="1-eps-converted-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30795" y="3243511"/>
            <a:ext cx="1942505" cy="14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vagel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374" y="4682288"/>
            <a:ext cx="1101725" cy="1366802"/>
          </a:xfrm>
          <a:prstGeom prst="rect">
            <a:avLst/>
          </a:prstGeom>
        </p:spPr>
      </p:pic>
      <p:pic>
        <p:nvPicPr>
          <p:cNvPr id="12" name="Picture 11" descr="figure7_1.png"/>
          <p:cNvPicPr>
            <a:picLocks noChangeAspect="1"/>
          </p:cNvPicPr>
          <p:nvPr/>
        </p:nvPicPr>
        <p:blipFill>
          <a:blip r:embed="rId5"/>
          <a:srcRect b="63819"/>
          <a:stretch>
            <a:fillRect/>
          </a:stretch>
        </p:blipFill>
        <p:spPr>
          <a:xfrm>
            <a:off x="4864100" y="3429000"/>
            <a:ext cx="4074906" cy="1785145"/>
          </a:xfrm>
          <a:prstGeom prst="rect">
            <a:avLst/>
          </a:prstGeom>
        </p:spPr>
      </p:pic>
      <p:pic>
        <p:nvPicPr>
          <p:cNvPr id="13" name="Picture 12" descr="nikos_sidiropoulo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0" y="4673600"/>
            <a:ext cx="888999" cy="1300161"/>
          </a:xfrm>
          <a:prstGeom prst="rect">
            <a:avLst/>
          </a:prstGeom>
        </p:spPr>
      </p:pic>
      <p:pic>
        <p:nvPicPr>
          <p:cNvPr id="14" name="Picture 13" descr="tom_mitchell.jpg"/>
          <p:cNvPicPr>
            <a:picLocks noChangeAspect="1"/>
          </p:cNvPicPr>
          <p:nvPr/>
        </p:nvPicPr>
        <p:blipFill>
          <a:blip r:embed="rId7"/>
          <a:srcRect l="29691" t="8324" r="29691" b="8324"/>
          <a:stretch>
            <a:fillRect/>
          </a:stretch>
        </p:blipFill>
        <p:spPr>
          <a:xfrm>
            <a:off x="241301" y="4692649"/>
            <a:ext cx="1068048" cy="1303023"/>
          </a:xfrm>
          <a:prstGeom prst="rect">
            <a:avLst/>
          </a:prstGeom>
        </p:spPr>
      </p:pic>
      <p:pic>
        <p:nvPicPr>
          <p:cNvPr id="15" name="Picture 14" descr="karypis.jpg"/>
          <p:cNvPicPr>
            <a:picLocks noChangeAspect="1"/>
          </p:cNvPicPr>
          <p:nvPr/>
        </p:nvPicPr>
        <p:blipFill>
          <a:blip r:embed="rId8"/>
          <a:srcRect l="12857" r="12857" b="31698"/>
          <a:stretch>
            <a:fillRect/>
          </a:stretch>
        </p:blipFill>
        <p:spPr>
          <a:xfrm>
            <a:off x="2468874" y="4686300"/>
            <a:ext cx="998226" cy="13029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184900"/>
            <a:ext cx="9144000" cy="67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2178" y="6457890"/>
            <a:ext cx="1923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N. </a:t>
            </a:r>
            <a:r>
              <a:rPr lang="en-US" sz="2000" dirty="0" err="1" smtClean="0"/>
              <a:t>Sidiropoulos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5429" y="6045200"/>
            <a:ext cx="196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George </a:t>
            </a:r>
            <a:r>
              <a:rPr lang="en-US" sz="2000" dirty="0" err="1" smtClean="0"/>
              <a:t>Karypis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284597" y="6457890"/>
            <a:ext cx="1870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V. </a:t>
            </a:r>
            <a:r>
              <a:rPr lang="en-US" sz="2000" dirty="0" err="1" smtClean="0"/>
              <a:t>Papalexakis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032500"/>
            <a:ext cx="1609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Tom Mitchell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</a:t>
            </a:r>
            <a:r>
              <a:rPr lang="en-US" dirty="0">
                <a:ea typeface="ＭＳ Ｐゴシック" charset="-128"/>
                <a:cs typeface="ＭＳ Ｐゴシック" charset="-128"/>
              </a:rPr>
              <a:t>1: Patterns in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graphs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Part#2: Cascade analysis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(Fractional) Immunization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Epidemic thresholds</a:t>
            </a:r>
          </a:p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Acks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&amp; Conclusions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[Tools: ebay fraud; tensors; spikes]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39713" y="44354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 bwMode="auto">
          <a:xfrm>
            <a:off x="6731000" y="4318000"/>
            <a:ext cx="1752600" cy="762000"/>
          </a:xfrm>
          <a:prstGeom prst="wedgeEllipseCallout">
            <a:avLst>
              <a:gd name="adj1" fmla="val -35326"/>
              <a:gd name="adj2" fmla="val 69167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Off line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59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337C36-4169-E34D-8EA6-104720BA7F78}" type="slidenum">
              <a:rPr lang="en-US" smtClean="0"/>
              <a:pPr/>
              <a:t>118</a:t>
            </a:fld>
            <a:endParaRPr lang="en-US" smtClean="0"/>
          </a:p>
        </p:txBody>
      </p:sp>
      <p:sp>
        <p:nvSpPr>
          <p:cNvPr id="259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4400" dirty="0" smtClean="0">
                <a:ea typeface="ＭＳ Ｐゴシック" charset="-128"/>
                <a:cs typeface="ＭＳ Ｐゴシック" charset="-128"/>
              </a:rPr>
              <a:t>Thanks</a:t>
            </a:r>
            <a:endParaRPr lang="en-US" sz="36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9090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5226050"/>
            <a:ext cx="9144000" cy="163195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8575">
            <a:noFill/>
            <a:miter lim="800000"/>
            <a:headEnd type="none" w="sm" len="sm"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kumimoji="0" lang="en-US" sz="3600" dirty="0">
                <a:latin typeface="Times New Roman" charset="0"/>
              </a:rPr>
              <a:t>Thanks to: </a:t>
            </a:r>
            <a:r>
              <a:rPr kumimoji="0" lang="en-US" sz="3200" dirty="0">
                <a:latin typeface="Times New Roman" charset="0"/>
              </a:rPr>
              <a:t>NSF IIS-0705359, IIS-0534205, </a:t>
            </a:r>
          </a:p>
          <a:p>
            <a:pPr algn="l">
              <a:defRPr/>
            </a:pPr>
            <a:r>
              <a:rPr kumimoji="0" lang="en-US" sz="3200" dirty="0">
                <a:latin typeface="Times New Roman" charset="0"/>
              </a:rPr>
              <a:t>CTA-INARC</a:t>
            </a:r>
            <a:r>
              <a:rPr kumimoji="0" lang="en-US" sz="2800" dirty="0">
                <a:latin typeface="Times New Roman" charset="0"/>
              </a:rPr>
              <a:t>; </a:t>
            </a:r>
            <a:r>
              <a:rPr kumimoji="0" lang="en-US" sz="3200" dirty="0">
                <a:latin typeface="Times New Roman" charset="0"/>
              </a:rPr>
              <a:t>Yahoo (M45), LLNL, IBM, SPRINT, Google, INTEL, HP, </a:t>
            </a:r>
            <a:r>
              <a:rPr kumimoji="0" lang="en-US" sz="3200" dirty="0" err="1">
                <a:latin typeface="Times New Roman" charset="0"/>
              </a:rPr>
              <a:t>iLab</a:t>
            </a:r>
            <a:endParaRPr kumimoji="0" lang="en-US" sz="3200" dirty="0">
              <a:latin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666" y="3429000"/>
            <a:ext cx="727635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Thanks to Yahoo! </a:t>
            </a:r>
            <a:r>
              <a:rPr lang="en-US" smtClean="0"/>
              <a:t>for</a:t>
            </a:r>
          </a:p>
          <a:p>
            <a:pPr marL="514350" indent="-514350" algn="l">
              <a:buAutoNum type="arabicParenR"/>
            </a:pPr>
            <a:r>
              <a:rPr lang="en-US" smtClean="0"/>
              <a:t>M45</a:t>
            </a:r>
          </a:p>
          <a:p>
            <a:pPr marL="514350" indent="-514350" algn="l">
              <a:buAutoNum type="arabicParenR"/>
            </a:pPr>
            <a:r>
              <a:rPr lang="en-US" smtClean="0"/>
              <a:t>Yahoo</a:t>
            </a:r>
            <a:r>
              <a:rPr lang="en-US" dirty="0" smtClean="0"/>
              <a:t>! Web crawl (~1B nodes, 6B edges)</a:t>
            </a:r>
          </a:p>
          <a:p>
            <a:pPr marL="514350" indent="-514350" algn="l">
              <a:buAutoNum type="arabicParenR"/>
            </a:pPr>
            <a:r>
              <a:rPr lang="en-US" dirty="0" smtClean="0"/>
              <a:t>Multiple internships, fellowships, and awards</a:t>
            </a:r>
            <a:endParaRPr lang="en-US" dirty="0"/>
          </a:p>
        </p:txBody>
      </p:sp>
      <p:pic>
        <p:nvPicPr>
          <p:cNvPr id="12" name="Picture 8" descr="http://t0.gstatic.com/images?q=tbn:ANd9GcQwW9RUUz_lvl3egp8FAlbWHHU3Wy5q-UydlG30DVwo5lUBYlm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2146300"/>
            <a:ext cx="1282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t0.gstatic.com/images?q=tbn:ANd9GcQpH156shFzSx1HmAKxsBrk_sUtGWXvGLHm6T2QYpOnRxkrEmDtw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01" y="1181101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t3.gstatic.com/images?q=tbn:ANd9GcTng4xTWHY93yuRDj-Bedx1eiVD1y21bFp2PJksa0lvz_EEgRC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231900"/>
            <a:ext cx="725786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://t3.gstatic.com/images?q=tbn:ANd9GcRyhsRNATG9Oqs9nIruJrm_NKgmSXntnuDzccqbfYZXSEOGlU7Sd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1500" y="1346200"/>
            <a:ext cx="1219200" cy="66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http://t0.gstatic.com/images?q=tbn:ANd9GcSNeH3e6ds0bO1wz-uyNnvXZK8hcSs_GDAZuIi5zZzLBk_Rje8U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4200" y="1395408"/>
            <a:ext cx="1485900" cy="73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http://t0.gstatic.com/images?q=tbn:ANd9GcTwsTT-JitD4771zdQJllgCbZvgmetUu28V59auEze3ysUMA5h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92600" y="1419225"/>
            <a:ext cx="113747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http://t1.gstatic.com/images?q=tbn:ANd9GcSR3_6yIokeQSlPL-KSrCEEZj_lZw4UJspnJMK1dfzAlXRQoa_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93000" y="1527180"/>
            <a:ext cx="1328850" cy="31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59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337C36-4169-E34D-8EA6-104720BA7F78}" type="slidenum">
              <a:rPr lang="en-US" smtClean="0"/>
              <a:pPr/>
              <a:t>119</a:t>
            </a:fld>
            <a:endParaRPr lang="en-US" smtClean="0"/>
          </a:p>
        </p:txBody>
      </p:sp>
      <p:sp>
        <p:nvSpPr>
          <p:cNvPr id="259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4400" dirty="0" smtClean="0">
                <a:ea typeface="ＭＳ Ｐゴシック" charset="-128"/>
                <a:cs typeface="ＭＳ Ｐゴシック" charset="-128"/>
              </a:rPr>
              <a:t>Thanks</a:t>
            </a:r>
            <a:endParaRPr lang="en-US" sz="36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9090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5226050"/>
            <a:ext cx="9144000" cy="163195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8575">
            <a:noFill/>
            <a:miter lim="800000"/>
            <a:headEnd type="none" w="sm" len="sm"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kumimoji="0" lang="en-US" sz="3600" dirty="0">
                <a:latin typeface="Times New Roman" charset="0"/>
              </a:rPr>
              <a:t>Thanks to: </a:t>
            </a:r>
            <a:r>
              <a:rPr kumimoji="0" lang="en-US" sz="3200" dirty="0">
                <a:latin typeface="Times New Roman" charset="0"/>
              </a:rPr>
              <a:t>NSF IIS-0705359, IIS-0534205, </a:t>
            </a:r>
          </a:p>
          <a:p>
            <a:pPr algn="l">
              <a:defRPr/>
            </a:pPr>
            <a:r>
              <a:rPr kumimoji="0" lang="en-US" sz="3200" dirty="0">
                <a:latin typeface="Times New Roman" charset="0"/>
              </a:rPr>
              <a:t>CTA-INARC</a:t>
            </a:r>
            <a:r>
              <a:rPr kumimoji="0" lang="en-US" sz="2800" dirty="0">
                <a:latin typeface="Times New Roman" charset="0"/>
              </a:rPr>
              <a:t>; </a:t>
            </a:r>
            <a:r>
              <a:rPr kumimoji="0" lang="en-US" sz="3200" dirty="0">
                <a:latin typeface="Times New Roman" charset="0"/>
              </a:rPr>
              <a:t>Yahoo (M45), LLNL, IBM, SPRINT, Google, INTEL, HP, </a:t>
            </a:r>
            <a:r>
              <a:rPr kumimoji="0" lang="en-US" sz="3200" dirty="0" err="1">
                <a:latin typeface="Times New Roman" charset="0"/>
              </a:rPr>
              <a:t>iLab</a:t>
            </a:r>
            <a:endParaRPr kumimoji="0" lang="en-US" sz="3200" dirty="0">
              <a:latin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6" y="4127500"/>
            <a:ext cx="90830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/>
              <a:t>Disclaimer: All opinions are mine; not necessarily reflecting the opinions of the funding agencies</a:t>
            </a:r>
            <a:endParaRPr lang="en-US" i="1" dirty="0"/>
          </a:p>
        </p:txBody>
      </p:sp>
      <p:pic>
        <p:nvPicPr>
          <p:cNvPr id="12" name="Picture 8" descr="http://t0.gstatic.com/images?q=tbn:ANd9GcQwW9RUUz_lvl3egp8FAlbWHHU3Wy5q-UydlG30DVwo5lUBYlm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2146300"/>
            <a:ext cx="1282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t0.gstatic.com/images?q=tbn:ANd9GcQpH156shFzSx1HmAKxsBrk_sUtGWXvGLHm6T2QYpOnRxkrEmDtw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01" y="1181101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t3.gstatic.com/images?q=tbn:ANd9GcTng4xTWHY93yuRDj-Bedx1eiVD1y21bFp2PJksa0lvz_EEgRC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231900"/>
            <a:ext cx="725786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://t3.gstatic.com/images?q=tbn:ANd9GcRyhsRNATG9Oqs9nIruJrm_NKgmSXntnuDzccqbfYZXSEOGlU7Sd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1500" y="1346200"/>
            <a:ext cx="1219200" cy="66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http://t0.gstatic.com/images?q=tbn:ANd9GcSNeH3e6ds0bO1wz-uyNnvXZK8hcSs_GDAZuIi5zZzLBk_Rje8U-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4200" y="1395408"/>
            <a:ext cx="1485900" cy="73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http://t0.gstatic.com/images?q=tbn:ANd9GcTwsTT-JitD4771zdQJllgCbZvgmetUu28V59auEze3ysUMA5h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92600" y="1419225"/>
            <a:ext cx="113747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http://t1.gstatic.com/images?q=tbn:ANd9GcSR3_6yIokeQSlPL-KSrCEEZj_lZw4UJspnJMK1dfzAlXRQoa_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93000" y="1527180"/>
            <a:ext cx="1328850" cy="31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08736-DB16-4E41-958E-9C52887E0C1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Solution# S.1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838200"/>
          </a:xfrm>
        </p:spPr>
        <p:txBody>
          <a:bodyPr/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Q: So what?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2400">
                <a:latin typeface="Times New Roman" charset="0"/>
              </a:rPr>
              <a:t>log(rank)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400">
                <a:latin typeface="Times New Roman" charset="0"/>
              </a:rPr>
              <a:t>log(degree)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42003" name="Line 11"/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4" name="Line 12"/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05" name="Text Box 13"/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kumimoji="0" lang="en-US" sz="2400" b="1">
                  <a:solidFill>
                    <a:srgbClr val="FF3300"/>
                  </a:solidFill>
                  <a:latin typeface="Times New Roman" charset="0"/>
                </a:rPr>
                <a:t>-0.82</a:t>
              </a:r>
            </a:p>
          </p:txBody>
        </p:sp>
      </p:grp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en-US" sz="2400" b="1">
                <a:latin typeface="Times New Roman" charset="0"/>
              </a:rPr>
              <a:t>internet domains</a:t>
            </a:r>
          </a:p>
        </p:txBody>
      </p:sp>
      <p:sp>
        <p:nvSpPr>
          <p:cNvPr id="41997" name="Line 15"/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8" name="Text Box 16"/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att.com</a:t>
            </a:r>
          </a:p>
        </p:txBody>
      </p:sp>
      <p:sp>
        <p:nvSpPr>
          <p:cNvPr id="41999" name="Line 17"/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0" name="Text Box 18"/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ibm.com</a:t>
            </a:r>
          </a:p>
        </p:txBody>
      </p:sp>
      <p:pic>
        <p:nvPicPr>
          <p:cNvPr id="42001" name="Picture 19" descr="0itera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2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22" name="Right Bracket 21"/>
          <p:cNvSpPr/>
          <p:nvPr/>
        </p:nvSpPr>
        <p:spPr bwMode="auto">
          <a:xfrm flipH="1">
            <a:off x="299719" y="723900"/>
            <a:ext cx="259081" cy="5499100"/>
          </a:xfrm>
          <a:prstGeom prst="rightBracke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3327400" y="4432301"/>
            <a:ext cx="2349500" cy="571500"/>
          </a:xfrm>
          <a:custGeom>
            <a:avLst/>
            <a:gdLst>
              <a:gd name="connsiteX0" fmla="*/ 0 w 1765300"/>
              <a:gd name="connsiteY0" fmla="*/ 35983 h 709083"/>
              <a:gd name="connsiteX1" fmla="*/ 1447800 w 1765300"/>
              <a:gd name="connsiteY1" fmla="*/ 112183 h 709083"/>
              <a:gd name="connsiteX2" fmla="*/ 1765300 w 1765300"/>
              <a:gd name="connsiteY2" fmla="*/ 709083 h 70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5300" h="709083">
                <a:moveTo>
                  <a:pt x="0" y="35983"/>
                </a:moveTo>
                <a:cubicBezTo>
                  <a:pt x="576791" y="17991"/>
                  <a:pt x="1153583" y="0"/>
                  <a:pt x="1447800" y="112183"/>
                </a:cubicBezTo>
                <a:cubicBezTo>
                  <a:pt x="1742017" y="224366"/>
                  <a:pt x="1765300" y="709083"/>
                  <a:pt x="1765300" y="709083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lg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59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337C36-4169-E34D-8EA6-104720BA7F78}" type="slidenum">
              <a:rPr lang="en-US" smtClean="0"/>
              <a:pPr/>
              <a:t>120</a:t>
            </a:fld>
            <a:endParaRPr lang="en-US" smtClean="0"/>
          </a:p>
        </p:txBody>
      </p:sp>
      <p:sp>
        <p:nvSpPr>
          <p:cNvPr id="259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4400" dirty="0" smtClean="0">
                <a:ea typeface="ＭＳ Ｐゴシック" charset="-128"/>
                <a:cs typeface="ＭＳ Ｐゴシック" charset="-128"/>
              </a:rPr>
              <a:t>Project info: PEGASUS</a:t>
            </a:r>
            <a:endParaRPr lang="en-US" sz="3600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9077" name="Picture 5" descr="pegasus_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1536700"/>
            <a:ext cx="1271587" cy="536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259090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259092" name="Content Placeholder 22"/>
          <p:cNvSpPr>
            <a:spLocks noGrp="1"/>
          </p:cNvSpPr>
          <p:nvPr>
            <p:ph idx="1"/>
          </p:nvPr>
        </p:nvSpPr>
        <p:spPr>
          <a:xfrm>
            <a:off x="1363663" y="1460500"/>
            <a:ext cx="7780337" cy="34925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Andale Mono" charset="0"/>
                <a:ea typeface="Andale Mono" charset="0"/>
                <a:cs typeface="Andale Mono" charset="0"/>
                <a:hlinkClick r:id="rId4"/>
              </a:rPr>
              <a:t>www.cs.cmu.edu/~pegasus</a:t>
            </a:r>
            <a:endParaRPr lang="en-US" dirty="0" smtClean="0">
              <a:latin typeface="Andale Mono" charset="0"/>
              <a:ea typeface="Andale Mono" charset="0"/>
              <a:cs typeface="Andale Mono" charset="0"/>
            </a:endParaRPr>
          </a:p>
          <a:p>
            <a:pPr>
              <a:buFontTx/>
              <a:buNone/>
            </a:pPr>
            <a:r>
              <a:rPr lang="en-US" dirty="0" smtClean="0">
                <a:ea typeface="Andale Mono" charset="0"/>
                <a:cs typeface="Andale Mono" charset="0"/>
              </a:rPr>
              <a:t>Results on large graphs: with Pegasus + hadoop + M45</a:t>
            </a:r>
          </a:p>
          <a:p>
            <a:pPr>
              <a:buFontTx/>
              <a:buNone/>
            </a:pPr>
            <a:r>
              <a:rPr lang="en-US" dirty="0" smtClean="0">
                <a:ea typeface="Andale Mono" charset="0"/>
                <a:cs typeface="Andale Mono" charset="0"/>
              </a:rPr>
              <a:t>Apache license</a:t>
            </a:r>
          </a:p>
          <a:p>
            <a:pPr>
              <a:buFontTx/>
              <a:buNone/>
            </a:pPr>
            <a:r>
              <a:rPr lang="en-US" dirty="0" smtClean="0">
                <a:ea typeface="Andale Mono" charset="0"/>
                <a:cs typeface="Andale Mono" charset="0"/>
              </a:rPr>
              <a:t>Code, papers, manual, video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858" y="5626100"/>
            <a:ext cx="20935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Prof. U Kang</a:t>
            </a:r>
            <a:endParaRPr lang="en-US" dirty="0"/>
          </a:p>
        </p:txBody>
      </p:sp>
      <p:pic>
        <p:nvPicPr>
          <p:cNvPr id="11" name="Picture 10" descr="polo_blu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374" y="4457700"/>
            <a:ext cx="868426" cy="1142666"/>
          </a:xfrm>
          <a:prstGeom prst="rect">
            <a:avLst/>
          </a:prstGeom>
        </p:spPr>
      </p:pic>
      <p:pic>
        <p:nvPicPr>
          <p:cNvPr id="12" name="Picture 11" descr="uka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989" y="4470400"/>
            <a:ext cx="912812" cy="11377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2287" y="5651500"/>
            <a:ext cx="25385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Prof. Polo Chau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59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337C36-4169-E34D-8EA6-104720BA7F78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259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4400" dirty="0" smtClean="0">
                <a:ea typeface="ＭＳ Ｐゴシック" charset="-128"/>
                <a:cs typeface="ＭＳ Ｐゴシック" charset="-128"/>
              </a:rPr>
              <a:t>Cast</a:t>
            </a:r>
            <a:endParaRPr lang="en-US" sz="3600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9078" name="Picture 5"/>
          <p:cNvPicPr>
            <a:picLocks noChangeAspect="1" noChangeArrowheads="1"/>
          </p:cNvPicPr>
          <p:nvPr/>
        </p:nvPicPr>
        <p:blipFill>
          <a:blip r:embed="rId3"/>
          <a:srcRect l="10345" t="14426" r="6897"/>
          <a:stretch>
            <a:fillRect/>
          </a:stretch>
        </p:blipFill>
        <p:spPr bwMode="auto">
          <a:xfrm>
            <a:off x="342900" y="1231900"/>
            <a:ext cx="1116571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7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600" y="3822700"/>
            <a:ext cx="10998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82" name="TextBox 12"/>
          <p:cNvSpPr txBox="1">
            <a:spLocks noChangeArrowheads="1"/>
          </p:cNvSpPr>
          <p:nvPr/>
        </p:nvSpPr>
        <p:spPr bwMode="auto">
          <a:xfrm>
            <a:off x="203200" y="2616200"/>
            <a:ext cx="13096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Akoglu</a:t>
            </a:r>
            <a:r>
              <a:rPr lang="en-US" dirty="0"/>
              <a:t>, </a:t>
            </a:r>
          </a:p>
          <a:p>
            <a:r>
              <a:rPr lang="en-US" dirty="0"/>
              <a:t>Leman</a:t>
            </a:r>
          </a:p>
        </p:txBody>
      </p:sp>
      <p:sp>
        <p:nvSpPr>
          <p:cNvPr id="259083" name="TextBox 13"/>
          <p:cNvSpPr txBox="1">
            <a:spLocks noChangeArrowheads="1"/>
          </p:cNvSpPr>
          <p:nvPr/>
        </p:nvSpPr>
        <p:spPr bwMode="auto">
          <a:xfrm>
            <a:off x="4013200" y="2552700"/>
            <a:ext cx="10747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Chau</a:t>
            </a:r>
            <a:r>
              <a:rPr lang="en-US" dirty="0"/>
              <a:t>, </a:t>
            </a:r>
          </a:p>
          <a:p>
            <a:r>
              <a:rPr lang="en-US" dirty="0"/>
              <a:t>Polo</a:t>
            </a:r>
          </a:p>
        </p:txBody>
      </p:sp>
      <p:sp>
        <p:nvSpPr>
          <p:cNvPr id="259084" name="TextBox 14"/>
          <p:cNvSpPr txBox="1">
            <a:spLocks noChangeArrowheads="1"/>
          </p:cNvSpPr>
          <p:nvPr/>
        </p:nvSpPr>
        <p:spPr bwMode="auto">
          <a:xfrm>
            <a:off x="5703888" y="2652713"/>
            <a:ext cx="1019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Kang, U</a:t>
            </a:r>
          </a:p>
        </p:txBody>
      </p:sp>
      <p:sp>
        <p:nvSpPr>
          <p:cNvPr id="259085" name="TextBox 15"/>
          <p:cNvSpPr txBox="1">
            <a:spLocks noChangeArrowheads="1"/>
          </p:cNvSpPr>
          <p:nvPr/>
        </p:nvSpPr>
        <p:spPr bwMode="auto">
          <a:xfrm>
            <a:off x="334963" y="5237163"/>
            <a:ext cx="17970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McGlohon</a:t>
            </a:r>
            <a:r>
              <a:rPr lang="en-US" dirty="0"/>
              <a:t>, </a:t>
            </a:r>
          </a:p>
          <a:p>
            <a:r>
              <a:rPr lang="en-US" dirty="0">
                <a:solidFill>
                  <a:srgbClr val="000066"/>
                </a:solidFill>
              </a:rPr>
              <a:t>Mary</a:t>
            </a:r>
          </a:p>
        </p:txBody>
      </p:sp>
      <p:pic>
        <p:nvPicPr>
          <p:cNvPr id="2590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7413" y="3759200"/>
            <a:ext cx="1092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87" name="TextBox 16"/>
          <p:cNvSpPr txBox="1">
            <a:spLocks noChangeArrowheads="1"/>
          </p:cNvSpPr>
          <p:nvPr/>
        </p:nvSpPr>
        <p:spPr bwMode="auto">
          <a:xfrm>
            <a:off x="6975475" y="5229225"/>
            <a:ext cx="1724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Tong, </a:t>
            </a:r>
          </a:p>
          <a:p>
            <a:r>
              <a:rPr lang="en-US" dirty="0" err="1">
                <a:solidFill>
                  <a:srgbClr val="000066"/>
                </a:solidFill>
              </a:rPr>
              <a:t>Hanghang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259088" name="Picture 6" descr="adity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756855"/>
            <a:ext cx="965200" cy="114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89" name="TextBox 14"/>
          <p:cNvSpPr txBox="1">
            <a:spLocks noChangeArrowheads="1"/>
          </p:cNvSpPr>
          <p:nvPr/>
        </p:nvSpPr>
        <p:spPr bwMode="auto">
          <a:xfrm>
            <a:off x="2379663" y="5216525"/>
            <a:ext cx="15001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Prakash</a:t>
            </a:r>
            <a:r>
              <a:rPr lang="en-US" dirty="0"/>
              <a:t>,</a:t>
            </a:r>
          </a:p>
          <a:p>
            <a:r>
              <a:rPr lang="en-US" dirty="0" err="1"/>
              <a:t>Aditya</a:t>
            </a:r>
            <a:endParaRPr lang="en-US" dirty="0"/>
          </a:p>
        </p:txBody>
      </p:sp>
      <p:sp>
        <p:nvSpPr>
          <p:cNvPr id="259090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259093" name="Picture 29" descr="danae.jpg"/>
          <p:cNvPicPr>
            <a:picLocks noChangeAspect="1"/>
          </p:cNvPicPr>
          <p:nvPr/>
        </p:nvPicPr>
        <p:blipFill>
          <a:blip r:embed="rId7"/>
          <a:srcRect l="17999" t="11227" r="12000" b="11227"/>
          <a:stretch>
            <a:fillRect/>
          </a:stretch>
        </p:blipFill>
        <p:spPr bwMode="auto">
          <a:xfrm>
            <a:off x="7585075" y="1282700"/>
            <a:ext cx="8778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94" name="TextBox 30"/>
          <p:cNvSpPr txBox="1">
            <a:spLocks noChangeArrowheads="1"/>
          </p:cNvSpPr>
          <p:nvPr/>
        </p:nvSpPr>
        <p:spPr bwMode="auto">
          <a:xfrm>
            <a:off x="7510463" y="2493963"/>
            <a:ext cx="12588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Koutra</a:t>
            </a:r>
            <a:r>
              <a:rPr lang="en-US" dirty="0"/>
              <a:t>,</a:t>
            </a:r>
          </a:p>
          <a:p>
            <a:r>
              <a:rPr lang="en-US" dirty="0" err="1" smtClean="0"/>
              <a:t>Danai</a:t>
            </a:r>
            <a:endParaRPr lang="en-US" dirty="0"/>
          </a:p>
        </p:txBody>
      </p:sp>
      <p:pic>
        <p:nvPicPr>
          <p:cNvPr id="24" name="Picture 23" descr="alex_beutel_smal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0450" y="1241640"/>
            <a:ext cx="933450" cy="1139610"/>
          </a:xfrm>
          <a:prstGeom prst="rect">
            <a:avLst/>
          </a:prstGeom>
        </p:spPr>
      </p:pic>
      <p:pic>
        <p:nvPicPr>
          <p:cNvPr id="25" name="Picture 24" descr="vageli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050" y="3733800"/>
            <a:ext cx="941801" cy="1168400"/>
          </a:xfrm>
          <a:prstGeom prst="rect">
            <a:avLst/>
          </a:prstGeom>
        </p:spPr>
      </p:pic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2100888" y="2628900"/>
            <a:ext cx="122271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/>
              <a:t>Beutel</a:t>
            </a:r>
            <a:r>
              <a:rPr lang="en-US" dirty="0" smtClean="0"/>
              <a:t>,</a:t>
            </a:r>
          </a:p>
          <a:p>
            <a:r>
              <a:rPr lang="en-US" dirty="0" smtClean="0"/>
              <a:t>Alex</a:t>
            </a:r>
            <a:endParaRPr lang="en-US" dirty="0"/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4341667" y="5130800"/>
            <a:ext cx="207515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/>
              <a:t>Papalexakis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Vagelis</a:t>
            </a:r>
            <a:endParaRPr lang="en-US" dirty="0"/>
          </a:p>
        </p:txBody>
      </p:sp>
      <p:pic>
        <p:nvPicPr>
          <p:cNvPr id="26" name="Picture 25" descr="polo_blue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4574" y="1231900"/>
            <a:ext cx="868426" cy="1142666"/>
          </a:xfrm>
          <a:prstGeom prst="rect">
            <a:avLst/>
          </a:prstGeom>
        </p:spPr>
      </p:pic>
      <p:pic>
        <p:nvPicPr>
          <p:cNvPr id="29" name="Picture 28" descr="ukan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4689" y="1244600"/>
            <a:ext cx="912812" cy="11377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426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6DA69E-4F80-CD45-87D2-1F9372FA5381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CONCLUSION#1 – Big data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2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9575"/>
            <a:ext cx="7780338" cy="43053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ea typeface="ＭＳ Ｐゴシック" charset="-128"/>
                <a:cs typeface="ＭＳ Ｐゴシック" charset="-128"/>
              </a:rPr>
              <a:t>Large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datasets reveal patterns/outliers that are invisible otherwise</a:t>
            </a:r>
          </a:p>
        </p:txBody>
      </p:sp>
      <p:sp>
        <p:nvSpPr>
          <p:cNvPr id="24269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086" y="2819400"/>
            <a:ext cx="4335255" cy="3124199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pic>
        <p:nvPicPr>
          <p:cNvPr id="9" name="Picture 8" descr="M45u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3060700"/>
            <a:ext cx="1104900" cy="736600"/>
          </a:xfrm>
          <a:prstGeom prst="rect">
            <a:avLst/>
          </a:prstGeom>
        </p:spPr>
      </p:pic>
      <p:pic>
        <p:nvPicPr>
          <p:cNvPr id="10" name="Picture 9" descr="hado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0" y="3911600"/>
            <a:ext cx="711200" cy="711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97818" y="4598195"/>
            <a:ext cx="638770" cy="647700"/>
            <a:chOff x="2259818" y="2591595"/>
            <a:chExt cx="638770" cy="64770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rot="5400000" flipH="1" flipV="1">
              <a:off x="1936564" y="2914849"/>
              <a:ext cx="647700" cy="1191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 w="sm" len="lg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2246127" y="3014861"/>
              <a:ext cx="257175" cy="1714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2298514" y="2838649"/>
              <a:ext cx="542924" cy="3905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2260414" y="3219649"/>
              <a:ext cx="638174" cy="9525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 w="sm" len="lg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426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6DA69E-4F80-CD45-87D2-1F9372FA5381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CONCLUSION#2 – self-similarity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2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9575"/>
            <a:ext cx="7780338" cy="43053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powerful tool / viewpoint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Power laws; shrinking diameters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Gaussian trap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(eg., F.O.F.)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‘no good cuts’</a:t>
            </a:r>
            <a:endParaRPr lang="en-US" b="1" dirty="0" smtClean="0">
              <a:solidFill>
                <a:srgbClr val="008000"/>
              </a:solidFill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RMAT – </a:t>
            </a:r>
            <a:r>
              <a:rPr lang="en-US" dirty="0" smtClean="0">
                <a:latin typeface="American Typewriter"/>
                <a:ea typeface="ＭＳ Ｐゴシック" charset="-128"/>
                <a:cs typeface="American Typewriter"/>
              </a:rPr>
              <a:t>graph500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generator</a:t>
            </a:r>
          </a:p>
        </p:txBody>
      </p:sp>
      <p:sp>
        <p:nvSpPr>
          <p:cNvPr id="24269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606800" y="4603750"/>
            <a:ext cx="1435100" cy="1435100"/>
            <a:chOff x="3048000" y="2214563"/>
            <a:chExt cx="3581400" cy="35814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0" y="2214563"/>
              <a:ext cx="35814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4281488" y="2278063"/>
              <a:ext cx="28575" cy="33829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391150" y="2287588"/>
              <a:ext cx="28575" cy="33829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rot="16200000">
              <a:off x="4842669" y="1712119"/>
              <a:ext cx="28575" cy="33829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rot="16200000">
              <a:off x="4823619" y="2850356"/>
              <a:ext cx="28575" cy="33829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538538" y="2300288"/>
              <a:ext cx="14287" cy="10747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rot="16200000">
              <a:off x="3709988" y="2525713"/>
              <a:ext cx="14287" cy="10747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3914775" y="2305050"/>
              <a:ext cx="14288" cy="10747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rot="16200000">
              <a:off x="3705225" y="2120900"/>
              <a:ext cx="14288" cy="10747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1589" y="1943100"/>
            <a:ext cx="118561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698" y="1976859"/>
            <a:ext cx="952002" cy="7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dco_showcas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724" y="2997200"/>
            <a:ext cx="1761776" cy="116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426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6DA69E-4F80-CD45-87D2-1F9372FA5381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242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CONCLUSION#3 </a:t>
            </a:r>
            <a:r>
              <a:rPr lang="en-US" dirty="0">
                <a:ea typeface="ＭＳ Ｐゴシック" charset="-128"/>
                <a:cs typeface="ＭＳ Ｐゴシック" charset="-128"/>
              </a:rPr>
              <a:t>–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eigen-drop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2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9575"/>
            <a:ext cx="7780338" cy="43053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Cascades &amp; immunization: G2 theorem &amp;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eigenvalue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269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7931" y="2927350"/>
            <a:ext cx="2768204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21"/>
          <p:cNvGrpSpPr/>
          <p:nvPr/>
        </p:nvGrpSpPr>
        <p:grpSpPr>
          <a:xfrm>
            <a:off x="543718" y="3055937"/>
            <a:ext cx="6710363" cy="2595265"/>
            <a:chOff x="196850" y="2286000"/>
            <a:chExt cx="8947150" cy="3460353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2286000"/>
              <a:ext cx="315912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5"/>
            <p:cNvSpPr txBox="1">
              <a:spLocks noChangeArrowheads="1"/>
            </p:cNvSpPr>
            <p:nvPr/>
          </p:nvSpPr>
          <p:spPr bwMode="auto">
            <a:xfrm>
              <a:off x="457201" y="5130800"/>
              <a:ext cx="37338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Calibri" charset="0"/>
                </a:rPr>
                <a:t>CURRENT PRACTICE</a:t>
              </a:r>
            </a:p>
          </p:txBody>
        </p:sp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>
              <a:off x="5867400" y="5130799"/>
              <a:ext cx="28956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latin typeface="Calibri" charset="0"/>
                </a:rPr>
                <a:t>OUR METHOD</a:t>
              </a:r>
              <a:endParaRPr lang="en-US" sz="2400" dirty="0">
                <a:latin typeface="Calibri" charset="0"/>
              </a:endParaRPr>
            </a:p>
          </p:txBody>
        </p:sp>
        <p:sp>
          <p:nvSpPr>
            <p:cNvPr id="36" name="TextBox 8"/>
            <p:cNvSpPr txBox="1">
              <a:spLocks noChangeArrowheads="1"/>
            </p:cNvSpPr>
            <p:nvPr/>
          </p:nvSpPr>
          <p:spPr bwMode="auto">
            <a:xfrm>
              <a:off x="6248400" y="2362200"/>
              <a:ext cx="2895600" cy="86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00CC"/>
                  </a:solidFill>
                  <a:latin typeface="Calibri" charset="0"/>
                </a:rPr>
                <a:t>[US-MEDICARE NETWORK 2005]</a:t>
              </a:r>
            </a:p>
          </p:txBody>
        </p:sp>
        <p:sp>
          <p:nvSpPr>
            <p:cNvPr id="37" name="Multiply 36"/>
            <p:cNvSpPr/>
            <p:nvPr/>
          </p:nvSpPr>
          <p:spPr>
            <a:xfrm>
              <a:off x="196850" y="3252788"/>
              <a:ext cx="762000" cy="76200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L-Shape 37"/>
            <p:cNvSpPr/>
            <p:nvPr/>
          </p:nvSpPr>
          <p:spPr>
            <a:xfrm rot="18316576">
              <a:off x="8016876" y="3313112"/>
              <a:ext cx="914400" cy="511175"/>
            </a:xfrm>
            <a:prstGeom prst="corner">
              <a:avLst>
                <a:gd name="adj1" fmla="val 26415"/>
                <a:gd name="adj2" fmla="val 24863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0" y="2286000"/>
              <a:ext cx="685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05400" y="2362200"/>
              <a:ext cx="685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14400" y="3962400"/>
              <a:ext cx="685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81600" y="4114800"/>
              <a:ext cx="685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2" name="Explosion 2 31"/>
          <p:cNvSpPr/>
          <p:nvPr/>
        </p:nvSpPr>
        <p:spPr>
          <a:xfrm>
            <a:off x="2751931" y="2667000"/>
            <a:ext cx="1820069" cy="1014412"/>
          </a:xfrm>
          <a:prstGeom prst="irregularSeal2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</a:rPr>
              <a:t>~6x fewer!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7087046" y="4705994"/>
            <a:ext cx="2056954" cy="1450469"/>
            <a:chOff x="1600200" y="1447800"/>
            <a:chExt cx="7162800" cy="505087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828800" y="2286000"/>
              <a:ext cx="0" cy="350520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828800" y="5791200"/>
              <a:ext cx="5943600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828800" y="1600200"/>
              <a:ext cx="0" cy="45720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1600200" y="1666871"/>
              <a:ext cx="533399" cy="3215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5400">
                  <a:latin typeface="Calibri" charset="0"/>
                </a:rPr>
                <a:t>≈</a:t>
              </a:r>
              <a:endParaRPr lang="en-US">
                <a:latin typeface="Calibri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1600200"/>
              <a:ext cx="990600" cy="419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67400" y="5715000"/>
              <a:ext cx="990600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1828800" y="1447800"/>
              <a:ext cx="0" cy="6096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4114800" y="1600200"/>
              <a:ext cx="685800" cy="0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553200" y="5322888"/>
              <a:ext cx="685800" cy="392112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7238999" y="5105397"/>
              <a:ext cx="1524001" cy="1393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b="1" dirty="0">
                  <a:latin typeface="Calibri" charset="0"/>
                </a:rPr>
                <a:t>14 </a:t>
              </a:r>
              <a:r>
                <a:rPr lang="en-US" sz="1000" b="1" dirty="0" err="1">
                  <a:latin typeface="Calibri" charset="0"/>
                </a:rPr>
                <a:t>secs</a:t>
              </a:r>
              <a:endParaRPr lang="en-US" sz="1000" b="1" dirty="0">
                <a:latin typeface="Calibri" charset="0"/>
              </a:endParaRPr>
            </a:p>
          </p:txBody>
        </p: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4876803" y="2590798"/>
              <a:ext cx="2362203" cy="246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b="1" dirty="0">
                  <a:solidFill>
                    <a:srgbClr val="7030A0"/>
                  </a:solidFill>
                  <a:latin typeface="Calibri" charset="0"/>
                </a:rPr>
                <a:t>&gt; 30,000x speed-up!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648200" y="1676400"/>
              <a:ext cx="0" cy="4038600"/>
            </a:xfrm>
            <a:prstGeom prst="straightConnector1">
              <a:avLst/>
            </a:prstGeom>
            <a:ln w="44450" cap="flat">
              <a:solidFill>
                <a:srgbClr val="7030A0"/>
              </a:solidFill>
              <a:miter lim="800000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447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79E3C9-2890-A94B-9998-18433A6C6FC5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244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4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4648200"/>
          </a:xfrm>
        </p:spPr>
        <p:txBody>
          <a:bodyPr/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D.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Chakrabarti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, C.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Faloutsos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: </a:t>
            </a:r>
            <a:r>
              <a:rPr lang="en-US" sz="2800" i="1" dirty="0" smtClean="0">
                <a:ea typeface="ＭＳ Ｐゴシック" charset="-128"/>
                <a:cs typeface="ＭＳ Ｐゴシック" charset="-128"/>
              </a:rPr>
              <a:t>Graph Mining – Laws, Tools and Case Studies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, Morgan Claypool 2012</a:t>
            </a: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http://www.morganclaypool.com/doi/abs/10.2200/S00449ED1V01Y201209DMK006</a:t>
            </a:r>
          </a:p>
          <a:p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4742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7" name="Picture 6" descr="41Bkb1jRAY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694" y="3386708"/>
            <a:ext cx="2245106" cy="27854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Cross-</a:t>
            </a:r>
            <a:r>
              <a:rPr lang="en-US" sz="4000" b="1" dirty="0" err="1" smtClean="0">
                <a:solidFill>
                  <a:schemeClr val="tx2"/>
                </a:solidFill>
              </a:rPr>
              <a:t>disciplinarity</a:t>
            </a:r>
            <a:endParaRPr 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87" y="3949703"/>
            <a:ext cx="2432051" cy="175258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766185" y="3911612"/>
            <a:ext cx="1611630" cy="1611630"/>
            <a:chOff x="3048000" y="2214563"/>
            <a:chExt cx="3581400" cy="35814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0" y="2214563"/>
              <a:ext cx="35814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4281488" y="2278063"/>
              <a:ext cx="28575" cy="33829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391150" y="2287588"/>
              <a:ext cx="28575" cy="33829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rot="16200000">
              <a:off x="4842669" y="1712119"/>
              <a:ext cx="28575" cy="33829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rot="16200000">
              <a:off x="4823619" y="2850356"/>
              <a:ext cx="28575" cy="33829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538538" y="2300288"/>
              <a:ext cx="14287" cy="10747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rot="16200000">
              <a:off x="3709988" y="2525713"/>
              <a:ext cx="14287" cy="10747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3914775" y="2305050"/>
              <a:ext cx="14288" cy="10747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rot="16200000">
              <a:off x="3705225" y="2120900"/>
              <a:ext cx="14288" cy="10747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 l="14864" t="5962" b="5962"/>
          <a:stretch>
            <a:fillRect/>
          </a:stretch>
        </p:blipFill>
        <p:spPr bwMode="auto">
          <a:xfrm>
            <a:off x="6459636" y="3843628"/>
            <a:ext cx="2105491" cy="181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http://t2.gstatic.com/images?q=tbn:ANd9GcR2q-fSn68fHsefX-DIaiA_7dITpl2d1iNXrJ3thubbMj92R_Nd2g"/>
          <p:cNvPicPr>
            <a:picLocks noChangeAspect="1" noChangeArrowheads="1"/>
          </p:cNvPicPr>
          <p:nvPr/>
        </p:nvPicPr>
        <p:blipFill>
          <a:blip r:embed="rId5" cstate="print"/>
          <a:srcRect l="48765" t="50149"/>
          <a:stretch>
            <a:fillRect/>
          </a:stretch>
        </p:blipFill>
        <p:spPr bwMode="auto">
          <a:xfrm>
            <a:off x="5289557" y="2518311"/>
            <a:ext cx="979931" cy="763528"/>
          </a:xfrm>
          <a:prstGeom prst="rect">
            <a:avLst/>
          </a:prstGeom>
          <a:noFill/>
        </p:spPr>
      </p:pic>
      <p:pic>
        <p:nvPicPr>
          <p:cNvPr id="21" name="Picture 2" descr="http://t3.gstatic.com/images?q=tbn:ANd9GcSAV_joqAusDwGoc37Rx-vImXk6xEso-VIz4vAn026-t4NH8EN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4870" y="2473190"/>
            <a:ext cx="638729" cy="641581"/>
          </a:xfrm>
          <a:prstGeom prst="rect">
            <a:avLst/>
          </a:prstGeom>
          <a:noFill/>
        </p:spPr>
      </p:pic>
      <p:pic>
        <p:nvPicPr>
          <p:cNvPr id="22" name="Picture 21" descr="hadoo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0" y="2476500"/>
            <a:ext cx="711200" cy="711200"/>
          </a:xfrm>
          <a:prstGeom prst="rect">
            <a:avLst/>
          </a:prstGeom>
        </p:spPr>
      </p:pic>
      <p:pic>
        <p:nvPicPr>
          <p:cNvPr id="23" name="Picture 22" descr="medical-symbo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0601" y="2463800"/>
            <a:ext cx="754962" cy="7493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717018" y="2540795"/>
            <a:ext cx="638770" cy="647700"/>
            <a:chOff x="2259818" y="2591595"/>
            <a:chExt cx="638770" cy="6477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1936564" y="2914849"/>
              <a:ext cx="647700" cy="1191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 w="sm" len="lg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5400000" flipH="1" flipV="1">
              <a:off x="2246127" y="3014861"/>
              <a:ext cx="257175" cy="1714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2298514" y="2838649"/>
              <a:ext cx="542924" cy="3905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2260414" y="3219649"/>
              <a:ext cx="638174" cy="9525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 w="sm" len="lg"/>
            </a:ln>
            <a:effectLst/>
          </p:spPr>
        </p:cxnSp>
      </p:grpSp>
      <p:sp>
        <p:nvSpPr>
          <p:cNvPr id="30" name="Rectangle 29"/>
          <p:cNvSpPr/>
          <p:nvPr/>
        </p:nvSpPr>
        <p:spPr bwMode="auto">
          <a:xfrm>
            <a:off x="317500" y="3657600"/>
            <a:ext cx="2603500" cy="21463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3270250" y="3657600"/>
            <a:ext cx="2603500" cy="21463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6254750" y="3657600"/>
            <a:ext cx="2603500" cy="21463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blogg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5150" y="2578100"/>
            <a:ext cx="552450" cy="552450"/>
          </a:xfrm>
          <a:prstGeom prst="rect">
            <a:avLst/>
          </a:prstGeom>
        </p:spPr>
      </p:pic>
      <p:pic>
        <p:nvPicPr>
          <p:cNvPr id="39" name="Picture 38" descr="ylogo_ne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1450" y="2021837"/>
            <a:ext cx="2343150" cy="325126"/>
          </a:xfrm>
          <a:prstGeom prst="rect">
            <a:avLst/>
          </a:prstGeom>
          <a:solidFill>
            <a:srgbClr val="66CCFF"/>
          </a:solidFill>
        </p:spPr>
      </p:pic>
      <p:pic>
        <p:nvPicPr>
          <p:cNvPr id="40" name="Picture 39" descr="M45ur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700" y="2518832"/>
            <a:ext cx="965200" cy="643467"/>
          </a:xfrm>
          <a:prstGeom prst="rect">
            <a:avLst/>
          </a:prstGeom>
        </p:spPr>
      </p:pic>
      <p:pic>
        <p:nvPicPr>
          <p:cNvPr id="42" name="Picture 41" descr="Fractal2_900.gif"/>
          <p:cNvPicPr>
            <a:picLocks noChangeAspect="1"/>
          </p:cNvPicPr>
          <p:nvPr/>
        </p:nvPicPr>
        <p:blipFill>
          <a:blip r:embed="rId12"/>
          <a:srcRect l="54603" r="6349"/>
          <a:stretch>
            <a:fillRect/>
          </a:stretch>
        </p:blipFill>
        <p:spPr>
          <a:xfrm>
            <a:off x="3728513" y="2496692"/>
            <a:ext cx="1033987" cy="779908"/>
          </a:xfrm>
          <a:prstGeom prst="rect">
            <a:avLst/>
          </a:prstGeom>
        </p:spPr>
      </p:pic>
      <p:sp>
        <p:nvSpPr>
          <p:cNvPr id="89" name="Up-Down Arrow 88"/>
          <p:cNvSpPr>
            <a:spLocks noChangeAspect="1"/>
          </p:cNvSpPr>
          <p:nvPr/>
        </p:nvSpPr>
        <p:spPr bwMode="auto">
          <a:xfrm>
            <a:off x="18034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Up-Down Arrow 89"/>
          <p:cNvSpPr>
            <a:spLocks noChangeAspect="1"/>
          </p:cNvSpPr>
          <p:nvPr/>
        </p:nvSpPr>
        <p:spPr bwMode="auto">
          <a:xfrm rot="19685920">
            <a:off x="1116675" y="3308349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Up-Down Arrow 90"/>
          <p:cNvSpPr>
            <a:spLocks noChangeAspect="1"/>
          </p:cNvSpPr>
          <p:nvPr/>
        </p:nvSpPr>
        <p:spPr bwMode="auto">
          <a:xfrm rot="2377343">
            <a:off x="2584374" y="3308351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Up-Down Arrow 91"/>
          <p:cNvSpPr>
            <a:spLocks noChangeAspect="1"/>
          </p:cNvSpPr>
          <p:nvPr/>
        </p:nvSpPr>
        <p:spPr bwMode="auto">
          <a:xfrm>
            <a:off x="42164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Up-Down Arrow 92"/>
          <p:cNvSpPr>
            <a:spLocks noChangeAspect="1"/>
          </p:cNvSpPr>
          <p:nvPr/>
        </p:nvSpPr>
        <p:spPr bwMode="auto">
          <a:xfrm rot="19685920">
            <a:off x="6171277" y="3308351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Up-Down Arrow 93"/>
          <p:cNvSpPr>
            <a:spLocks noChangeAspect="1"/>
          </p:cNvSpPr>
          <p:nvPr/>
        </p:nvSpPr>
        <p:spPr bwMode="auto">
          <a:xfrm rot="2377343">
            <a:off x="559427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Up-Down Arrow 94"/>
          <p:cNvSpPr>
            <a:spLocks noChangeAspect="1"/>
          </p:cNvSpPr>
          <p:nvPr/>
        </p:nvSpPr>
        <p:spPr bwMode="auto">
          <a:xfrm>
            <a:off x="68707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Up-Down Arrow 96"/>
          <p:cNvSpPr>
            <a:spLocks noChangeAspect="1"/>
          </p:cNvSpPr>
          <p:nvPr/>
        </p:nvSpPr>
        <p:spPr bwMode="auto">
          <a:xfrm rot="2377343">
            <a:off x="8400975" y="3308349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Up-Down Arrow 97"/>
          <p:cNvSpPr>
            <a:spLocks noChangeAspect="1"/>
          </p:cNvSpPr>
          <p:nvPr/>
        </p:nvSpPr>
        <p:spPr bwMode="auto">
          <a:xfrm>
            <a:off x="76708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-Down Arrow 45"/>
          <p:cNvSpPr>
            <a:spLocks noChangeAspect="1"/>
          </p:cNvSpPr>
          <p:nvPr/>
        </p:nvSpPr>
        <p:spPr bwMode="auto">
          <a:xfrm rot="19685920">
            <a:off x="3212178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Cross-</a:t>
            </a:r>
            <a:r>
              <a:rPr lang="en-US" sz="4000" b="1" dirty="0" err="1" smtClean="0">
                <a:solidFill>
                  <a:schemeClr val="tx2"/>
                </a:solidFill>
              </a:rPr>
              <a:t>disciplinarity</a:t>
            </a:r>
            <a:endParaRPr 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87" y="3949703"/>
            <a:ext cx="2432051" cy="175258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766185" y="3911612"/>
            <a:ext cx="1611630" cy="1611630"/>
            <a:chOff x="3048000" y="2214563"/>
            <a:chExt cx="3581400" cy="35814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0" y="2214563"/>
              <a:ext cx="35814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4281488" y="2278063"/>
              <a:ext cx="28575" cy="33829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391150" y="2287588"/>
              <a:ext cx="28575" cy="33829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rot="16200000">
              <a:off x="4842669" y="1712119"/>
              <a:ext cx="28575" cy="33829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rot="16200000">
              <a:off x="4823619" y="2850356"/>
              <a:ext cx="28575" cy="33829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538538" y="2300288"/>
              <a:ext cx="14287" cy="10747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rot="16200000">
              <a:off x="3709988" y="2525713"/>
              <a:ext cx="14287" cy="10747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3914775" y="2305050"/>
              <a:ext cx="14288" cy="10747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rot="16200000">
              <a:off x="3705225" y="2120900"/>
              <a:ext cx="14288" cy="10747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 l="14864" t="5962" b="5962"/>
          <a:stretch>
            <a:fillRect/>
          </a:stretch>
        </p:blipFill>
        <p:spPr bwMode="auto">
          <a:xfrm>
            <a:off x="6459636" y="3843628"/>
            <a:ext cx="2105491" cy="181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http://t2.gstatic.com/images?q=tbn:ANd9GcR2q-fSn68fHsefX-DIaiA_7dITpl2d1iNXrJ3thubbMj92R_Nd2g"/>
          <p:cNvPicPr>
            <a:picLocks noChangeAspect="1" noChangeArrowheads="1"/>
          </p:cNvPicPr>
          <p:nvPr/>
        </p:nvPicPr>
        <p:blipFill>
          <a:blip r:embed="rId5" cstate="print"/>
          <a:srcRect l="48765" t="50149"/>
          <a:stretch>
            <a:fillRect/>
          </a:stretch>
        </p:blipFill>
        <p:spPr bwMode="auto">
          <a:xfrm>
            <a:off x="5289557" y="2518311"/>
            <a:ext cx="979931" cy="763528"/>
          </a:xfrm>
          <a:prstGeom prst="rect">
            <a:avLst/>
          </a:prstGeom>
          <a:noFill/>
        </p:spPr>
      </p:pic>
      <p:pic>
        <p:nvPicPr>
          <p:cNvPr id="21" name="Picture 2" descr="http://t3.gstatic.com/images?q=tbn:ANd9GcSAV_joqAusDwGoc37Rx-vImXk6xEso-VIz4vAn026-t4NH8EN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4870" y="2473190"/>
            <a:ext cx="638729" cy="641581"/>
          </a:xfrm>
          <a:prstGeom prst="rect">
            <a:avLst/>
          </a:prstGeom>
          <a:noFill/>
        </p:spPr>
      </p:pic>
      <p:pic>
        <p:nvPicPr>
          <p:cNvPr id="22" name="Picture 21" descr="hadoo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0" y="2476500"/>
            <a:ext cx="711200" cy="711200"/>
          </a:xfrm>
          <a:prstGeom prst="rect">
            <a:avLst/>
          </a:prstGeom>
        </p:spPr>
      </p:pic>
      <p:pic>
        <p:nvPicPr>
          <p:cNvPr id="23" name="Picture 22" descr="medical-symbo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0601" y="2463800"/>
            <a:ext cx="754962" cy="749300"/>
          </a:xfrm>
          <a:prstGeom prst="rect">
            <a:avLst/>
          </a:prstGeom>
        </p:spPr>
      </p:pic>
      <p:grpSp>
        <p:nvGrpSpPr>
          <p:cNvPr id="19" name="Group 40"/>
          <p:cNvGrpSpPr/>
          <p:nvPr/>
        </p:nvGrpSpPr>
        <p:grpSpPr>
          <a:xfrm>
            <a:off x="2717018" y="2540795"/>
            <a:ext cx="638770" cy="647700"/>
            <a:chOff x="2259818" y="2591595"/>
            <a:chExt cx="638770" cy="6477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1936564" y="2914849"/>
              <a:ext cx="647700" cy="1191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 w="sm" len="lg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5400000" flipH="1" flipV="1">
              <a:off x="2246127" y="3014861"/>
              <a:ext cx="257175" cy="1714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2298514" y="2838649"/>
              <a:ext cx="542924" cy="3905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2260414" y="3219649"/>
              <a:ext cx="638174" cy="9525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 w="sm" len="lg"/>
            </a:ln>
            <a:effectLst/>
          </p:spPr>
        </p:cxnSp>
      </p:grpSp>
      <p:sp>
        <p:nvSpPr>
          <p:cNvPr id="30" name="Rectangle 29"/>
          <p:cNvSpPr/>
          <p:nvPr/>
        </p:nvSpPr>
        <p:spPr bwMode="auto">
          <a:xfrm>
            <a:off x="317500" y="3657600"/>
            <a:ext cx="2603500" cy="21463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3270250" y="3657600"/>
            <a:ext cx="2603500" cy="21463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6254750" y="3657600"/>
            <a:ext cx="2603500" cy="21463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blogg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5150" y="2578100"/>
            <a:ext cx="552450" cy="552450"/>
          </a:xfrm>
          <a:prstGeom prst="rect">
            <a:avLst/>
          </a:prstGeom>
        </p:spPr>
      </p:pic>
      <p:pic>
        <p:nvPicPr>
          <p:cNvPr id="39" name="Picture 38" descr="ylogo_ne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1450" y="2021837"/>
            <a:ext cx="2343150" cy="325126"/>
          </a:xfrm>
          <a:prstGeom prst="rect">
            <a:avLst/>
          </a:prstGeom>
          <a:solidFill>
            <a:srgbClr val="66CCFF"/>
          </a:solidFill>
        </p:spPr>
      </p:pic>
      <p:pic>
        <p:nvPicPr>
          <p:cNvPr id="40" name="Picture 39" descr="M45ur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700" y="2518832"/>
            <a:ext cx="965200" cy="643467"/>
          </a:xfrm>
          <a:prstGeom prst="rect">
            <a:avLst/>
          </a:prstGeom>
        </p:spPr>
      </p:pic>
      <p:pic>
        <p:nvPicPr>
          <p:cNvPr id="42" name="Picture 41" descr="Fractal2_900.gif"/>
          <p:cNvPicPr>
            <a:picLocks noChangeAspect="1"/>
          </p:cNvPicPr>
          <p:nvPr/>
        </p:nvPicPr>
        <p:blipFill>
          <a:blip r:embed="rId12"/>
          <a:srcRect l="54603" r="6349"/>
          <a:stretch>
            <a:fillRect/>
          </a:stretch>
        </p:blipFill>
        <p:spPr>
          <a:xfrm>
            <a:off x="3728513" y="2496692"/>
            <a:ext cx="1033987" cy="779908"/>
          </a:xfrm>
          <a:prstGeom prst="rect">
            <a:avLst/>
          </a:prstGeom>
        </p:spPr>
      </p:pic>
      <p:sp>
        <p:nvSpPr>
          <p:cNvPr id="89" name="Up-Down Arrow 88"/>
          <p:cNvSpPr>
            <a:spLocks noChangeAspect="1"/>
          </p:cNvSpPr>
          <p:nvPr/>
        </p:nvSpPr>
        <p:spPr bwMode="auto">
          <a:xfrm>
            <a:off x="18034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Up-Down Arrow 89"/>
          <p:cNvSpPr>
            <a:spLocks noChangeAspect="1"/>
          </p:cNvSpPr>
          <p:nvPr/>
        </p:nvSpPr>
        <p:spPr bwMode="auto">
          <a:xfrm rot="19685920">
            <a:off x="1116675" y="3308349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Up-Down Arrow 90"/>
          <p:cNvSpPr>
            <a:spLocks noChangeAspect="1"/>
          </p:cNvSpPr>
          <p:nvPr/>
        </p:nvSpPr>
        <p:spPr bwMode="auto">
          <a:xfrm rot="2377343">
            <a:off x="2584374" y="3308351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Up-Down Arrow 91"/>
          <p:cNvSpPr>
            <a:spLocks noChangeAspect="1"/>
          </p:cNvSpPr>
          <p:nvPr/>
        </p:nvSpPr>
        <p:spPr bwMode="auto">
          <a:xfrm>
            <a:off x="42164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Up-Down Arrow 92"/>
          <p:cNvSpPr>
            <a:spLocks noChangeAspect="1"/>
          </p:cNvSpPr>
          <p:nvPr/>
        </p:nvSpPr>
        <p:spPr bwMode="auto">
          <a:xfrm rot="19685920">
            <a:off x="6171277" y="3308351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Up-Down Arrow 93"/>
          <p:cNvSpPr>
            <a:spLocks noChangeAspect="1"/>
          </p:cNvSpPr>
          <p:nvPr/>
        </p:nvSpPr>
        <p:spPr bwMode="auto">
          <a:xfrm rot="2377343">
            <a:off x="559427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Up-Down Arrow 94"/>
          <p:cNvSpPr>
            <a:spLocks noChangeAspect="1"/>
          </p:cNvSpPr>
          <p:nvPr/>
        </p:nvSpPr>
        <p:spPr bwMode="auto">
          <a:xfrm>
            <a:off x="68707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Up-Down Arrow 96"/>
          <p:cNvSpPr>
            <a:spLocks noChangeAspect="1"/>
          </p:cNvSpPr>
          <p:nvPr/>
        </p:nvSpPr>
        <p:spPr bwMode="auto">
          <a:xfrm rot="2377343">
            <a:off x="8400975" y="3308349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Up-Down Arrow 97"/>
          <p:cNvSpPr>
            <a:spLocks noChangeAspect="1"/>
          </p:cNvSpPr>
          <p:nvPr/>
        </p:nvSpPr>
        <p:spPr bwMode="auto">
          <a:xfrm>
            <a:off x="7670825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460500" y="571500"/>
            <a:ext cx="643889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QUESTIONS?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5" name="Up-Down Arrow 44"/>
          <p:cNvSpPr>
            <a:spLocks noChangeAspect="1"/>
          </p:cNvSpPr>
          <p:nvPr/>
        </p:nvSpPr>
        <p:spPr bwMode="auto">
          <a:xfrm rot="19685920">
            <a:off x="3212178" y="3308350"/>
            <a:ext cx="158750" cy="241300"/>
          </a:xfrm>
          <a:prstGeom prst="upDownArrow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" y="6261101"/>
            <a:ext cx="91440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13"/>
              </a:rPr>
              <a:t>www.cs.cmu.edu/~christos/TALKS/13-06-yahoo/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08736-DB16-4E41-958E-9C52887E0C1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Solution# S.1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31200" cy="838200"/>
          </a:xfrm>
        </p:spPr>
        <p:txBody>
          <a:bodyPr/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Q: So what?</a:t>
            </a: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A1: # of two-step-away pairs: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2400">
                <a:latin typeface="Times New Roman" charset="0"/>
              </a:rPr>
              <a:t>log(rank)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400">
                <a:latin typeface="Times New Roman" charset="0"/>
              </a:rPr>
              <a:t>log(degree)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42003" name="Line 11"/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4" name="Line 12"/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05" name="Text Box 13"/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kumimoji="0" lang="en-US" sz="2400" b="1">
                  <a:solidFill>
                    <a:srgbClr val="FF3300"/>
                  </a:solidFill>
                  <a:latin typeface="Times New Roman" charset="0"/>
                </a:rPr>
                <a:t>-0.82</a:t>
              </a:r>
            </a:p>
          </p:txBody>
        </p:sp>
      </p:grp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en-US" sz="2400" b="1">
                <a:latin typeface="Times New Roman" charset="0"/>
              </a:rPr>
              <a:t>internet domains</a:t>
            </a:r>
          </a:p>
        </p:txBody>
      </p:sp>
      <p:sp>
        <p:nvSpPr>
          <p:cNvPr id="41997" name="Line 15"/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8" name="Text Box 16"/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att.com</a:t>
            </a:r>
          </a:p>
        </p:txBody>
      </p:sp>
      <p:sp>
        <p:nvSpPr>
          <p:cNvPr id="41999" name="Line 17"/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0" name="Text Box 18"/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ibm.com</a:t>
            </a:r>
          </a:p>
        </p:txBody>
      </p:sp>
      <p:pic>
        <p:nvPicPr>
          <p:cNvPr id="42001" name="Picture 19" descr="0itera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2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24" name="Right Bracket 23"/>
          <p:cNvSpPr/>
          <p:nvPr/>
        </p:nvSpPr>
        <p:spPr bwMode="auto">
          <a:xfrm>
            <a:off x="8610600" y="609600"/>
            <a:ext cx="381000" cy="5499100"/>
          </a:xfrm>
          <a:prstGeom prst="rightBracke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3327400" y="4432301"/>
            <a:ext cx="2349500" cy="571500"/>
          </a:xfrm>
          <a:custGeom>
            <a:avLst/>
            <a:gdLst>
              <a:gd name="connsiteX0" fmla="*/ 0 w 1765300"/>
              <a:gd name="connsiteY0" fmla="*/ 35983 h 709083"/>
              <a:gd name="connsiteX1" fmla="*/ 1447800 w 1765300"/>
              <a:gd name="connsiteY1" fmla="*/ 112183 h 709083"/>
              <a:gd name="connsiteX2" fmla="*/ 1765300 w 1765300"/>
              <a:gd name="connsiteY2" fmla="*/ 709083 h 70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5300" h="709083">
                <a:moveTo>
                  <a:pt x="0" y="35983"/>
                </a:moveTo>
                <a:cubicBezTo>
                  <a:pt x="576791" y="17991"/>
                  <a:pt x="1153583" y="0"/>
                  <a:pt x="1447800" y="112183"/>
                </a:cubicBezTo>
                <a:cubicBezTo>
                  <a:pt x="1742017" y="224366"/>
                  <a:pt x="1765300" y="709083"/>
                  <a:pt x="1765300" y="709083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lg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20921139">
            <a:off x="2688669" y="1562100"/>
            <a:ext cx="41222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friends of friends (F.O.F.)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08736-DB16-4E41-958E-9C52887E0C1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Solution# S.1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31200" cy="838200"/>
          </a:xfrm>
        </p:spPr>
        <p:txBody>
          <a:bodyPr/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Q: So what?</a:t>
            </a: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A1: # of two-step-away pairs: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O(d_max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 ^2) ~ 10M^2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2400">
                <a:latin typeface="Times New Roman" charset="0"/>
              </a:rPr>
              <a:t>log(rank)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400">
                <a:latin typeface="Times New Roman" charset="0"/>
              </a:rPr>
              <a:t>log(degree)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42003" name="Line 11"/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4" name="Line 12"/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05" name="Text Box 13"/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kumimoji="0" lang="en-US" sz="2400" b="1">
                  <a:solidFill>
                    <a:srgbClr val="FF3300"/>
                  </a:solidFill>
                  <a:latin typeface="Times New Roman" charset="0"/>
                </a:rPr>
                <a:t>-0.82</a:t>
              </a:r>
            </a:p>
          </p:txBody>
        </p:sp>
      </p:grp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en-US" sz="2400" b="1">
                <a:latin typeface="Times New Roman" charset="0"/>
              </a:rPr>
              <a:t>internet domains</a:t>
            </a:r>
          </a:p>
        </p:txBody>
      </p:sp>
      <p:sp>
        <p:nvSpPr>
          <p:cNvPr id="41997" name="Line 15"/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8" name="Text Box 16"/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att.com</a:t>
            </a:r>
          </a:p>
        </p:txBody>
      </p:sp>
      <p:sp>
        <p:nvSpPr>
          <p:cNvPr id="41999" name="Line 17"/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0" name="Text Box 18"/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ibm.com</a:t>
            </a:r>
          </a:p>
        </p:txBody>
      </p:sp>
      <p:pic>
        <p:nvPicPr>
          <p:cNvPr id="42001" name="Picture 19" descr="0itera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2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40286" y="3136900"/>
            <a:ext cx="24457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~0.8PB -&gt;</a:t>
            </a:r>
          </a:p>
          <a:p>
            <a:r>
              <a:rPr lang="en-US" dirty="0" smtClean="0"/>
              <a:t>a data center(!)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 bwMode="auto">
          <a:xfrm>
            <a:off x="7899400" y="2705100"/>
            <a:ext cx="292100" cy="406400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Right Bracket 23"/>
          <p:cNvSpPr/>
          <p:nvPr/>
        </p:nvSpPr>
        <p:spPr bwMode="auto">
          <a:xfrm>
            <a:off x="8610600" y="609600"/>
            <a:ext cx="381000" cy="5499100"/>
          </a:xfrm>
          <a:prstGeom prst="rightBracke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dco_showca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162" y="4089400"/>
            <a:ext cx="2690538" cy="1784350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 bwMode="auto">
          <a:xfrm>
            <a:off x="3327400" y="4432301"/>
            <a:ext cx="2349500" cy="571500"/>
          </a:xfrm>
          <a:custGeom>
            <a:avLst/>
            <a:gdLst>
              <a:gd name="connsiteX0" fmla="*/ 0 w 1765300"/>
              <a:gd name="connsiteY0" fmla="*/ 35983 h 709083"/>
              <a:gd name="connsiteX1" fmla="*/ 1447800 w 1765300"/>
              <a:gd name="connsiteY1" fmla="*/ 112183 h 709083"/>
              <a:gd name="connsiteX2" fmla="*/ 1765300 w 1765300"/>
              <a:gd name="connsiteY2" fmla="*/ 709083 h 70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5300" h="709083">
                <a:moveTo>
                  <a:pt x="0" y="35983"/>
                </a:moveTo>
                <a:cubicBezTo>
                  <a:pt x="576791" y="17991"/>
                  <a:pt x="1153583" y="0"/>
                  <a:pt x="1447800" y="112183"/>
                </a:cubicBezTo>
                <a:cubicBezTo>
                  <a:pt x="1742017" y="224366"/>
                  <a:pt x="1765300" y="709083"/>
                  <a:pt x="1765300" y="709083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lg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19006" y="6045200"/>
            <a:ext cx="22086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DCO @ CMU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642041" y="190500"/>
            <a:ext cx="29213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</a:rPr>
              <a:t>Gaussian trap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921139">
            <a:off x="2688669" y="1562100"/>
            <a:ext cx="41222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friends of friends (F.O.F.)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08736-DB16-4E41-958E-9C52887E0C1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Solution# S.1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31200" cy="838200"/>
          </a:xfrm>
        </p:spPr>
        <p:txBody>
          <a:bodyPr/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Q: So what?</a:t>
            </a: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A1: # of two-step-away pairs: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O(d_max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 ^2) ~ 10M^2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2400">
                <a:latin typeface="Times New Roman" charset="0"/>
              </a:rPr>
              <a:t>log(rank)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400">
                <a:latin typeface="Times New Roman" charset="0"/>
              </a:rPr>
              <a:t>log(degree)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42003" name="Line 11"/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4" name="Line 12"/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05" name="Text Box 13"/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kumimoji="0" lang="en-US" sz="2400" b="1">
                  <a:solidFill>
                    <a:srgbClr val="FF3300"/>
                  </a:solidFill>
                  <a:latin typeface="Times New Roman" charset="0"/>
                </a:rPr>
                <a:t>-0.82</a:t>
              </a:r>
            </a:p>
          </p:txBody>
        </p:sp>
      </p:grp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en-US" sz="2400" b="1">
                <a:latin typeface="Times New Roman" charset="0"/>
              </a:rPr>
              <a:t>internet domains</a:t>
            </a:r>
          </a:p>
        </p:txBody>
      </p:sp>
      <p:sp>
        <p:nvSpPr>
          <p:cNvPr id="41997" name="Line 15"/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8" name="Text Box 16"/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att.com</a:t>
            </a:r>
          </a:p>
        </p:txBody>
      </p:sp>
      <p:sp>
        <p:nvSpPr>
          <p:cNvPr id="41999" name="Line 17"/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0" name="Text Box 18"/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2800" b="1">
                <a:solidFill>
                  <a:srgbClr val="008000"/>
                </a:solidFill>
                <a:latin typeface="Times New Roman" charset="0"/>
              </a:rPr>
              <a:t>ibm.com</a:t>
            </a:r>
          </a:p>
        </p:txBody>
      </p:sp>
      <p:pic>
        <p:nvPicPr>
          <p:cNvPr id="42001" name="Picture 19" descr="0itera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2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40286" y="3136900"/>
            <a:ext cx="24457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~0.8PB -&gt;</a:t>
            </a:r>
          </a:p>
          <a:p>
            <a:r>
              <a:rPr lang="en-US" dirty="0" smtClean="0"/>
              <a:t>a data center(!)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 bwMode="auto">
          <a:xfrm>
            <a:off x="7899400" y="2705100"/>
            <a:ext cx="292100" cy="406400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Right Bracket 23"/>
          <p:cNvSpPr/>
          <p:nvPr/>
        </p:nvSpPr>
        <p:spPr bwMode="auto">
          <a:xfrm>
            <a:off x="8610600" y="609600"/>
            <a:ext cx="381000" cy="5499100"/>
          </a:xfrm>
          <a:prstGeom prst="rightBracke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dco_showca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162" y="4089400"/>
            <a:ext cx="2690538" cy="1784350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 bwMode="auto">
          <a:xfrm>
            <a:off x="3327400" y="4432301"/>
            <a:ext cx="2349500" cy="571500"/>
          </a:xfrm>
          <a:custGeom>
            <a:avLst/>
            <a:gdLst>
              <a:gd name="connsiteX0" fmla="*/ 0 w 1765300"/>
              <a:gd name="connsiteY0" fmla="*/ 35983 h 709083"/>
              <a:gd name="connsiteX1" fmla="*/ 1447800 w 1765300"/>
              <a:gd name="connsiteY1" fmla="*/ 112183 h 709083"/>
              <a:gd name="connsiteX2" fmla="*/ 1765300 w 1765300"/>
              <a:gd name="connsiteY2" fmla="*/ 709083 h 70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5300" h="709083">
                <a:moveTo>
                  <a:pt x="0" y="35983"/>
                </a:moveTo>
                <a:cubicBezTo>
                  <a:pt x="576791" y="17991"/>
                  <a:pt x="1153583" y="0"/>
                  <a:pt x="1447800" y="112183"/>
                </a:cubicBezTo>
                <a:cubicBezTo>
                  <a:pt x="1742017" y="224366"/>
                  <a:pt x="1765300" y="709083"/>
                  <a:pt x="1765300" y="709083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lg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20032905">
            <a:off x="975529" y="2489200"/>
            <a:ext cx="6234624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Such patterns -&gt;</a:t>
            </a:r>
          </a:p>
          <a:p>
            <a:r>
              <a:rPr lang="en-US" sz="6000" b="1" dirty="0" smtClean="0">
                <a:solidFill>
                  <a:schemeClr val="tx2"/>
                </a:solidFill>
              </a:rPr>
              <a:t>New algorithms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42043" y="190500"/>
            <a:ext cx="29213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</a:rPr>
              <a:t>Gaussian trap</a:t>
            </a:r>
            <a:endParaRPr lang="en-US" sz="32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8E90AD-1D27-B747-B1F1-E3CE8C74889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Solution# S.2: Eigen Exponent </a:t>
            </a:r>
            <a:r>
              <a:rPr lang="en-US" i="1">
                <a:ea typeface="ＭＳ Ｐゴシック" charset="-128"/>
                <a:cs typeface="ＭＳ Ｐゴシック" charset="-128"/>
              </a:rPr>
              <a:t>E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5481638"/>
            <a:ext cx="7769225" cy="884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ea typeface="ＭＳ Ｐゴシック" charset="-128"/>
                <a:cs typeface="ＭＳ Ｐゴシック" charset="-128"/>
              </a:rPr>
              <a:t>A2: power law in the eigenvalues of the adjacency matrix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6834188" y="2860675"/>
            <a:ext cx="1363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sz="2400" i="1">
                <a:solidFill>
                  <a:srgbClr val="FF0000"/>
                </a:solidFill>
                <a:latin typeface="Times New Roman" charset="0"/>
              </a:rPr>
              <a:t>E = -0.48</a:t>
            </a: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6597650" y="2241550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sz="2400">
                <a:latin typeface="Times New Roman" charset="0"/>
              </a:rPr>
              <a:t>Exponent = slope</a:t>
            </a:r>
            <a:endParaRPr kumimoji="0" lang="en-US" sz="2400" i="1">
              <a:latin typeface="Times New Roman" charset="0"/>
            </a:endParaRPr>
          </a:p>
        </p:txBody>
      </p:sp>
      <p:sp>
        <p:nvSpPr>
          <p:cNvPr id="44040" name="Text Box 6"/>
          <p:cNvSpPr txBox="1">
            <a:spLocks noChangeArrowheads="1"/>
          </p:cNvSpPr>
          <p:nvPr/>
        </p:nvSpPr>
        <p:spPr bwMode="auto">
          <a:xfrm>
            <a:off x="685800" y="1524000"/>
            <a:ext cx="1443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sz="2000"/>
              <a:t>Eigenvalue</a:t>
            </a:r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3352800" y="4967288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kumimoji="0" lang="en-US" sz="2000"/>
              <a:t>Rank of decreasing eigenvalue</a:t>
            </a:r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6951663" y="3760788"/>
            <a:ext cx="1524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kumimoji="0" lang="en-US" sz="2400"/>
              <a:t>May 2001</a:t>
            </a:r>
          </a:p>
        </p:txBody>
      </p:sp>
      <p:pic>
        <p:nvPicPr>
          <p:cNvPr id="4404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41910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4" name="Date Placeholder 1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4038600"/>
            <a:ext cx="1968500" cy="1257300"/>
            <a:chOff x="0" y="4038600"/>
            <a:chExt cx="1968500" cy="1257300"/>
          </a:xfrm>
        </p:grpSpPr>
        <p:sp>
          <p:nvSpPr>
            <p:cNvPr id="13" name="TextBox 12"/>
            <p:cNvSpPr txBox="1"/>
            <p:nvPr/>
          </p:nvSpPr>
          <p:spPr>
            <a:xfrm>
              <a:off x="227933" y="4305300"/>
              <a:ext cx="153220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 </a:t>
              </a:r>
              <a:r>
                <a:rPr lang="en-US" b="1" dirty="0" err="1" smtClean="0"/>
                <a:t>x</a:t>
              </a:r>
              <a:r>
                <a:rPr lang="en-US" dirty="0" smtClean="0"/>
                <a:t> = </a:t>
              </a:r>
              <a:r>
                <a:rPr lang="en-US" dirty="0" err="1" smtClean="0">
                  <a:latin typeface="Symbol"/>
                </a:rPr>
                <a:t>l</a:t>
              </a:r>
              <a:r>
                <a:rPr lang="en-US" dirty="0" smtClean="0"/>
                <a:t> </a:t>
              </a:r>
              <a:r>
                <a:rPr lang="en-US" b="1" dirty="0" err="1" smtClean="0"/>
                <a:t>x</a:t>
              </a:r>
              <a:endParaRPr lang="en-US" b="1" dirty="0"/>
            </a:p>
          </p:txBody>
        </p:sp>
        <p:sp>
          <p:nvSpPr>
            <p:cNvPr id="14" name="Cloud Callout 13"/>
            <p:cNvSpPr/>
            <p:nvPr/>
          </p:nvSpPr>
          <p:spPr bwMode="auto">
            <a:xfrm>
              <a:off x="0" y="4038600"/>
              <a:ext cx="1968500" cy="1257300"/>
            </a:xfrm>
            <a:prstGeom prst="cloudCallou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D67813-E592-7E44-9488-74E4137C435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Problem#1: Patterns in graphs</a:t>
            </a:r>
          </a:p>
          <a:p>
            <a:pPr lvl="1"/>
            <a:r>
              <a:rPr lang="en-US" dirty="0"/>
              <a:t>Static graphs </a:t>
            </a:r>
          </a:p>
          <a:p>
            <a:pPr lvl="2"/>
            <a:r>
              <a:rPr lang="en-US" dirty="0">
                <a:ea typeface="ＭＳ Ｐゴシック" charset="-128"/>
              </a:rPr>
              <a:t>degree, diameter, eigen, </a:t>
            </a:r>
            <a:endParaRPr lang="en-US" dirty="0" smtClean="0">
              <a:ea typeface="ＭＳ Ｐゴシック" charset="-128"/>
            </a:endParaRPr>
          </a:p>
          <a:p>
            <a:pPr lvl="2"/>
            <a:r>
              <a:rPr lang="en-US" dirty="0" smtClean="0">
                <a:ea typeface="ＭＳ Ｐゴシック" charset="-128"/>
              </a:rPr>
              <a:t>Triangles</a:t>
            </a:r>
          </a:p>
          <a:p>
            <a:pPr lvl="1"/>
            <a:r>
              <a:rPr lang="en-US" dirty="0" smtClean="0"/>
              <a:t>Time </a:t>
            </a:r>
            <a:r>
              <a:rPr lang="en-US" dirty="0"/>
              <a:t>evolving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Problem#2: Tools</a:t>
            </a:r>
          </a:p>
        </p:txBody>
      </p:sp>
      <p:sp>
        <p:nvSpPr>
          <p:cNvPr id="53254" name="AutoShape 4"/>
          <p:cNvSpPr>
            <a:spLocks noChangeArrowheads="1"/>
          </p:cNvSpPr>
          <p:nvPr/>
        </p:nvSpPr>
        <p:spPr bwMode="auto">
          <a:xfrm>
            <a:off x="323850" y="3644900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51714B-BC3F-6F4E-8531-B2EA01BCC33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>
                <a:ea typeface="ＭＳ Ｐゴシック" charset="-128"/>
                <a:cs typeface="ＭＳ Ｐゴシック" charset="-128"/>
              </a:rPr>
              <a:t>Solution# S.3: Triangle ‘Laws’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7588"/>
            <a:ext cx="7772400" cy="4113212"/>
          </a:xfrm>
        </p:spPr>
        <p:txBody>
          <a:bodyPr lIns="91430" tIns="45715" rIns="91430" bIns="45715"/>
          <a:lstStyle/>
          <a:p>
            <a:pPr marL="377825" indent="-377825" defTabSz="1008063"/>
            <a:r>
              <a:rPr lang="en-US">
                <a:ea typeface="ＭＳ Ｐゴシック" charset="-128"/>
                <a:cs typeface="ＭＳ Ｐゴシック" charset="-128"/>
              </a:rPr>
              <a:t>Real social networks have a lot of triangles </a:t>
            </a:r>
          </a:p>
        </p:txBody>
      </p:sp>
      <p:grpSp>
        <p:nvGrpSpPr>
          <p:cNvPr id="54278" name="Group 5"/>
          <p:cNvGrpSpPr>
            <a:grpSpLocks/>
          </p:cNvGrpSpPr>
          <p:nvPr/>
        </p:nvGrpSpPr>
        <p:grpSpPr bwMode="auto">
          <a:xfrm>
            <a:off x="6934200" y="1295400"/>
            <a:ext cx="762000" cy="914400"/>
            <a:chOff x="4815" y="899"/>
            <a:chExt cx="530" cy="635"/>
          </a:xfrm>
        </p:grpSpPr>
        <p:sp>
          <p:nvSpPr>
            <p:cNvPr id="54280" name="Oval 4"/>
            <p:cNvSpPr>
              <a:spLocks noChangeArrowheads="1"/>
            </p:cNvSpPr>
            <p:nvPr/>
          </p:nvSpPr>
          <p:spPr bwMode="auto">
            <a:xfrm>
              <a:off x="4815" y="126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1" name="Oval 5"/>
            <p:cNvSpPr>
              <a:spLocks noChangeArrowheads="1"/>
            </p:cNvSpPr>
            <p:nvPr/>
          </p:nvSpPr>
          <p:spPr bwMode="auto">
            <a:xfrm>
              <a:off x="5239" y="1428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2" name="Oval 6"/>
            <p:cNvSpPr>
              <a:spLocks noChangeArrowheads="1"/>
            </p:cNvSpPr>
            <p:nvPr/>
          </p:nvSpPr>
          <p:spPr bwMode="auto">
            <a:xfrm>
              <a:off x="5133" y="89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4283" name="AutoShape 7"/>
            <p:cNvCxnSpPr>
              <a:cxnSpLocks noChangeShapeType="1"/>
              <a:stCxn id="54280" idx="7"/>
              <a:endCxn id="54282" idx="3"/>
            </p:cNvCxnSpPr>
            <p:nvPr/>
          </p:nvCxnSpPr>
          <p:spPr bwMode="auto">
            <a:xfrm flipV="1">
              <a:off x="4906" y="989"/>
              <a:ext cx="242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284" name="AutoShape 8"/>
            <p:cNvCxnSpPr>
              <a:cxnSpLocks noChangeShapeType="1"/>
              <a:stCxn id="54280" idx="5"/>
              <a:endCxn id="54281" idx="2"/>
            </p:cNvCxnSpPr>
            <p:nvPr/>
          </p:nvCxnSpPr>
          <p:spPr bwMode="auto">
            <a:xfrm>
              <a:off x="4906" y="1360"/>
              <a:ext cx="333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4279" name="Date Placeholder 1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15AACC-7530-BE4D-ADEC-13BEB7C6F69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smtClean="0">
                <a:ea typeface="ＭＳ Ｐゴシック" charset="-128"/>
                <a:cs typeface="ＭＳ Ｐゴシック" charset="-128"/>
              </a:rPr>
              <a:t>Solution# S.3: Triangle ‘Laws’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7588"/>
            <a:ext cx="7772400" cy="4113212"/>
          </a:xfrm>
        </p:spPr>
        <p:txBody>
          <a:bodyPr lIns="91430" tIns="45715" rIns="91430" bIns="45715"/>
          <a:lstStyle/>
          <a:p>
            <a:pPr marL="377825" indent="-377825" defTabSz="1008063"/>
            <a:r>
              <a:rPr lang="en-US" dirty="0">
                <a:ea typeface="ＭＳ Ｐゴシック" charset="-128"/>
                <a:cs typeface="ＭＳ Ｐゴシック" charset="-128"/>
              </a:rPr>
              <a:t>Real social networks have a lot of triangles</a:t>
            </a:r>
          </a:p>
          <a:p>
            <a:pPr marL="819150" lvl="1" indent="-315913" defTabSz="1008063"/>
            <a:r>
              <a:rPr lang="en-US" dirty="0"/>
              <a:t>Friends of friends are friends </a:t>
            </a:r>
          </a:p>
          <a:p>
            <a:pPr marL="377825" indent="-377825" defTabSz="1008063"/>
            <a:r>
              <a:rPr lang="en-US" dirty="0">
                <a:ea typeface="ＭＳ Ｐゴシック" charset="-128"/>
                <a:cs typeface="ＭＳ Ｐゴシック" charset="-128"/>
              </a:rPr>
              <a:t>Any patterns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?</a:t>
            </a:r>
          </a:p>
          <a:p>
            <a:pPr marL="777875" lvl="1" indent="-377825" defTabSz="1008063"/>
            <a:r>
              <a:rPr lang="en-US" dirty="0" smtClean="0">
                <a:ea typeface="ＭＳ Ｐゴシック" charset="-128"/>
                <a:cs typeface="ＭＳ Ｐゴシック" charset="-128"/>
              </a:rPr>
              <a:t>2x the friends, 2x the triangles ?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5302" name="Group 24"/>
          <p:cNvGrpSpPr>
            <a:grpSpLocks/>
          </p:cNvGrpSpPr>
          <p:nvPr/>
        </p:nvGrpSpPr>
        <p:grpSpPr bwMode="auto">
          <a:xfrm>
            <a:off x="6934200" y="1295400"/>
            <a:ext cx="762000" cy="914400"/>
            <a:chOff x="4815" y="899"/>
            <a:chExt cx="530" cy="635"/>
          </a:xfrm>
        </p:grpSpPr>
        <p:sp>
          <p:nvSpPr>
            <p:cNvPr id="55304" name="Oval 4"/>
            <p:cNvSpPr>
              <a:spLocks noChangeArrowheads="1"/>
            </p:cNvSpPr>
            <p:nvPr/>
          </p:nvSpPr>
          <p:spPr bwMode="auto">
            <a:xfrm>
              <a:off x="4815" y="126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5" name="Oval 5"/>
            <p:cNvSpPr>
              <a:spLocks noChangeArrowheads="1"/>
            </p:cNvSpPr>
            <p:nvPr/>
          </p:nvSpPr>
          <p:spPr bwMode="auto">
            <a:xfrm>
              <a:off x="5239" y="1428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6" name="Oval 6"/>
            <p:cNvSpPr>
              <a:spLocks noChangeArrowheads="1"/>
            </p:cNvSpPr>
            <p:nvPr/>
          </p:nvSpPr>
          <p:spPr bwMode="auto">
            <a:xfrm>
              <a:off x="5133" y="89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5307" name="AutoShape 7"/>
            <p:cNvCxnSpPr>
              <a:cxnSpLocks noChangeShapeType="1"/>
              <a:stCxn id="55304" idx="7"/>
              <a:endCxn id="55306" idx="3"/>
            </p:cNvCxnSpPr>
            <p:nvPr/>
          </p:nvCxnSpPr>
          <p:spPr bwMode="auto">
            <a:xfrm flipV="1">
              <a:off x="4906" y="989"/>
              <a:ext cx="242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308" name="AutoShape 8"/>
            <p:cNvCxnSpPr>
              <a:cxnSpLocks noChangeShapeType="1"/>
              <a:stCxn id="55304" idx="5"/>
              <a:endCxn id="55305" idx="2"/>
            </p:cNvCxnSpPr>
            <p:nvPr/>
          </p:nvCxnSpPr>
          <p:spPr bwMode="auto">
            <a:xfrm>
              <a:off x="4906" y="1360"/>
              <a:ext cx="333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309" name="AutoShape 23"/>
            <p:cNvCxnSpPr>
              <a:cxnSpLocks noChangeShapeType="1"/>
              <a:stCxn id="55305" idx="0"/>
              <a:endCxn id="55306" idx="4"/>
            </p:cNvCxnSpPr>
            <p:nvPr/>
          </p:nvCxnSpPr>
          <p:spPr bwMode="auto">
            <a:xfrm flipH="1" flipV="1">
              <a:off x="5186" y="1005"/>
              <a:ext cx="106" cy="4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</p:cxnSp>
      </p:grpSp>
      <p:sp>
        <p:nvSpPr>
          <p:cNvPr id="55303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900" y="1295400"/>
            <a:ext cx="6083300" cy="4648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Ron </a:t>
            </a:r>
            <a:r>
              <a:rPr lang="en-US" dirty="0" err="1" smtClean="0"/>
              <a:t>Brachman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Agnes </a:t>
            </a:r>
            <a:r>
              <a:rPr lang="en-US" dirty="0" err="1" smtClean="0"/>
              <a:t>Yalong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Ricardo </a:t>
            </a:r>
            <a:r>
              <a:rPr lang="en-US" dirty="0" err="1" smtClean="0"/>
              <a:t>Baeza</a:t>
            </a:r>
            <a:r>
              <a:rPr lang="en-US" dirty="0" smtClean="0"/>
              <a:t>-Yates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agnes_Yalong_yahoo.jpg"/>
          <p:cNvPicPr>
            <a:picLocks noChangeAspect="1"/>
          </p:cNvPicPr>
          <p:nvPr/>
        </p:nvPicPr>
        <p:blipFill>
          <a:blip r:embed="rId3"/>
          <a:srcRect l="14625" b="18750"/>
          <a:stretch>
            <a:fillRect/>
          </a:stretch>
        </p:blipFill>
        <p:spPr>
          <a:xfrm>
            <a:off x="527431" y="2667000"/>
            <a:ext cx="958469" cy="1368239"/>
          </a:xfrm>
          <a:prstGeom prst="rect">
            <a:avLst/>
          </a:prstGeom>
        </p:spPr>
      </p:pic>
      <p:pic>
        <p:nvPicPr>
          <p:cNvPr id="8" name="Picture 7" descr="Ricardo-Oct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3854449"/>
            <a:ext cx="1358900" cy="1628579"/>
          </a:xfrm>
          <a:prstGeom prst="rect">
            <a:avLst/>
          </a:prstGeom>
        </p:spPr>
      </p:pic>
      <p:pic>
        <p:nvPicPr>
          <p:cNvPr id="9" name="Picture 8" descr="ron-brachman.jpg"/>
          <p:cNvPicPr>
            <a:picLocks noChangeAspect="1"/>
          </p:cNvPicPr>
          <p:nvPr/>
        </p:nvPicPr>
        <p:blipFill>
          <a:blip r:embed="rId5"/>
          <a:srcRect l="10746" r="10746" b="10746"/>
          <a:stretch>
            <a:fillRect/>
          </a:stretch>
        </p:blipFill>
        <p:spPr>
          <a:xfrm>
            <a:off x="6752876" y="1536700"/>
            <a:ext cx="1365950" cy="15529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96C7ED-A341-6146-85B3-5EF9CAF2F7A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8372" name="Title 1"/>
          <p:cNvSpPr>
            <a:spLocks noGrp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dirty="0">
                <a:ea typeface="ＭＳ Ｐゴシック" charset="-128"/>
                <a:cs typeface="ＭＳ Ｐゴシック" charset="-128"/>
              </a:rPr>
              <a:t>Triangle Law: #S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.3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sz="3100" dirty="0">
                <a:ea typeface="ＭＳ Ｐゴシック" charset="-128"/>
                <a:cs typeface="ＭＳ Ｐゴシック" charset="-128"/>
              </a:rPr>
              <a:t>[</a:t>
            </a:r>
            <a:r>
              <a:rPr lang="en-US" sz="3100" dirty="0" err="1">
                <a:ea typeface="ＭＳ Ｐゴシック" charset="-128"/>
                <a:cs typeface="ＭＳ Ｐゴシック" charset="-128"/>
              </a:rPr>
              <a:t>Tsourakakis</a:t>
            </a:r>
            <a:r>
              <a:rPr lang="en-US" sz="3100" dirty="0">
                <a:ea typeface="ＭＳ Ｐゴシック" charset="-128"/>
                <a:cs typeface="ＭＳ Ｐゴシック" charset="-128"/>
              </a:rPr>
              <a:t> ICDM 2008]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3" name="TextBox 10"/>
          <p:cNvSpPr txBox="1">
            <a:spLocks noChangeArrowheads="1"/>
          </p:cNvSpPr>
          <p:nvPr/>
        </p:nvSpPr>
        <p:spPr bwMode="auto">
          <a:xfrm>
            <a:off x="8221663" y="2254250"/>
            <a:ext cx="6429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kumimoji="0" lang="en-US" sz="2900">
                <a:latin typeface="Times New Roman" charset="0"/>
              </a:rPr>
              <a:t>SN</a:t>
            </a:r>
          </a:p>
        </p:txBody>
      </p:sp>
      <p:sp>
        <p:nvSpPr>
          <p:cNvPr id="58374" name="TextBox 11"/>
          <p:cNvSpPr txBox="1">
            <a:spLocks noChangeArrowheads="1"/>
          </p:cNvSpPr>
          <p:nvPr/>
        </p:nvSpPr>
        <p:spPr bwMode="auto">
          <a:xfrm>
            <a:off x="0" y="2254250"/>
            <a:ext cx="13065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kumimoji="0" lang="en-US" sz="2900">
                <a:latin typeface="Times New Roman" charset="0"/>
              </a:rPr>
              <a:t>Reuters</a:t>
            </a:r>
          </a:p>
        </p:txBody>
      </p:sp>
      <p:sp>
        <p:nvSpPr>
          <p:cNvPr id="58375" name="TextBox 12"/>
          <p:cNvSpPr txBox="1">
            <a:spLocks noChangeArrowheads="1"/>
          </p:cNvSpPr>
          <p:nvPr/>
        </p:nvSpPr>
        <p:spPr bwMode="auto">
          <a:xfrm>
            <a:off x="-26988" y="4741863"/>
            <a:ext cx="14906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kumimoji="0" lang="en-US" sz="2900">
                <a:latin typeface="Times New Roman" charset="0"/>
              </a:rPr>
              <a:t>Epinions</a:t>
            </a:r>
          </a:p>
        </p:txBody>
      </p:sp>
      <p:sp>
        <p:nvSpPr>
          <p:cNvPr id="58376" name="TextBox 13"/>
          <p:cNvSpPr txBox="1">
            <a:spLocks noChangeArrowheads="1"/>
          </p:cNvSpPr>
          <p:nvPr/>
        </p:nvSpPr>
        <p:spPr bwMode="auto">
          <a:xfrm>
            <a:off x="5181600" y="4524375"/>
            <a:ext cx="40989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algn="l" defTabSz="828675" eaLnBrk="0" hangingPunct="0"/>
            <a:r>
              <a:rPr kumimoji="0" lang="en-US" sz="2900">
                <a:latin typeface="Times New Roman" charset="0"/>
              </a:rPr>
              <a:t>X-axis: degree</a:t>
            </a:r>
          </a:p>
          <a:p>
            <a:pPr algn="l" defTabSz="828675" eaLnBrk="0" hangingPunct="0"/>
            <a:r>
              <a:rPr kumimoji="0" lang="en-US" sz="2900">
                <a:latin typeface="Times New Roman" charset="0"/>
              </a:rPr>
              <a:t>Y-axis: mean # triangles</a:t>
            </a:r>
          </a:p>
          <a:p>
            <a:pPr algn="l" defTabSz="828675" eaLnBrk="0" hangingPunct="0"/>
            <a:r>
              <a:rPr kumimoji="0" lang="en-US" sz="2900" i="1">
                <a:latin typeface="Times New Roman" charset="0"/>
              </a:rPr>
              <a:t>n</a:t>
            </a:r>
            <a:r>
              <a:rPr kumimoji="0" lang="en-US" sz="2900">
                <a:latin typeface="Times New Roman" charset="0"/>
              </a:rPr>
              <a:t> friends -&gt; ~</a:t>
            </a:r>
            <a:r>
              <a:rPr kumimoji="0" lang="en-US" sz="2900" i="1">
                <a:latin typeface="Times New Roman" charset="0"/>
              </a:rPr>
              <a:t>n</a:t>
            </a:r>
            <a:r>
              <a:rPr kumimoji="0" lang="en-US" sz="2900" baseline="30000">
                <a:latin typeface="Times New Roman" charset="0"/>
              </a:rPr>
              <a:t>1.6</a:t>
            </a:r>
            <a:r>
              <a:rPr kumimoji="0" lang="en-US" sz="2900">
                <a:latin typeface="Times New Roman" charset="0"/>
              </a:rPr>
              <a:t> triangles</a:t>
            </a:r>
          </a:p>
        </p:txBody>
      </p:sp>
      <p:sp>
        <p:nvSpPr>
          <p:cNvPr id="58377" name="Rectangle 14"/>
          <p:cNvSpPr>
            <a:spLocks noChangeArrowheads="1"/>
          </p:cNvSpPr>
          <p:nvPr/>
        </p:nvSpPr>
        <p:spPr bwMode="auto">
          <a:xfrm>
            <a:off x="2498725" y="3843338"/>
            <a:ext cx="898525" cy="346075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defTabSz="828675" eaLnBrk="0" hangingPunct="0"/>
            <a:endParaRPr kumimoji="0" lang="en-US" sz="2900">
              <a:latin typeface="Times New Roman" charset="0"/>
            </a:endParaRPr>
          </a:p>
        </p:txBody>
      </p:sp>
      <p:sp>
        <p:nvSpPr>
          <p:cNvPr id="58378" name="Rectangle 15"/>
          <p:cNvSpPr>
            <a:spLocks noChangeArrowheads="1"/>
          </p:cNvSpPr>
          <p:nvPr/>
        </p:nvSpPr>
        <p:spPr bwMode="auto">
          <a:xfrm>
            <a:off x="2498725" y="6400800"/>
            <a:ext cx="898525" cy="346075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defTabSz="828675" eaLnBrk="0" hangingPunct="0"/>
            <a:endParaRPr kumimoji="0" lang="en-US" sz="2900">
              <a:latin typeface="Times New Roman" charset="0"/>
            </a:endParaRPr>
          </a:p>
        </p:txBody>
      </p:sp>
      <p:pic>
        <p:nvPicPr>
          <p:cNvPr id="58379" name="Content Placeholder 3" descr="dtlpEpinion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538" y="4189413"/>
            <a:ext cx="305435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Content Placeholder 3" descr="dtplReuter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3188" y="1920875"/>
            <a:ext cx="306546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Content Placeholder 3" descr="dtlpFlickr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6338" y="1928813"/>
            <a:ext cx="306228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2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8102600" y="3830638"/>
            <a:ext cx="652463" cy="906462"/>
            <a:chOff x="6934200" y="3995738"/>
            <a:chExt cx="652463" cy="906462"/>
          </a:xfrm>
        </p:grpSpPr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6934200" y="4386263"/>
              <a:ext cx="130175" cy="1111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7456488" y="4552950"/>
              <a:ext cx="130175" cy="1127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7324725" y="3995738"/>
              <a:ext cx="131763" cy="1127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" name="AutoShape 7"/>
            <p:cNvCxnSpPr>
              <a:cxnSpLocks noChangeShapeType="1"/>
              <a:stCxn id="16" idx="7"/>
              <a:endCxn id="18" idx="3"/>
            </p:cNvCxnSpPr>
            <p:nvPr/>
          </p:nvCxnSpPr>
          <p:spPr bwMode="auto">
            <a:xfrm flipV="1">
              <a:off x="7046913" y="4090988"/>
              <a:ext cx="296862" cy="311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AutoShape 8"/>
            <p:cNvCxnSpPr>
              <a:cxnSpLocks noChangeShapeType="1"/>
              <a:stCxn id="16" idx="5"/>
              <a:endCxn id="17" idx="2"/>
            </p:cNvCxnSpPr>
            <p:nvPr/>
          </p:nvCxnSpPr>
          <p:spPr bwMode="auto">
            <a:xfrm>
              <a:off x="7046913" y="4481513"/>
              <a:ext cx="409575" cy="127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21" name="AutoShape 23"/>
            <p:cNvCxnSpPr>
              <a:cxnSpLocks noChangeShapeType="1"/>
              <a:stCxn id="17" idx="0"/>
              <a:endCxn id="18" idx="4"/>
            </p:cNvCxnSpPr>
            <p:nvPr/>
          </p:nvCxnSpPr>
          <p:spPr bwMode="auto">
            <a:xfrm flipH="1" flipV="1">
              <a:off x="7389813" y="4108450"/>
              <a:ext cx="131762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6999288" y="4791075"/>
              <a:ext cx="130175" cy="111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3" name="Straight Connector 24"/>
            <p:cNvCxnSpPr>
              <a:cxnSpLocks noChangeShapeType="1"/>
              <a:stCxn id="16" idx="4"/>
              <a:endCxn id="22" idx="1"/>
            </p:cNvCxnSpPr>
            <p:nvPr/>
          </p:nvCxnSpPr>
          <p:spPr bwMode="auto">
            <a:xfrm rot="16200000" flipH="1">
              <a:off x="6854032" y="4642644"/>
              <a:ext cx="309562" cy="19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</p:cxnSp>
        <p:cxnSp>
          <p:nvCxnSpPr>
            <p:cNvPr id="24" name="Straight Connector 29"/>
            <p:cNvCxnSpPr>
              <a:cxnSpLocks noChangeShapeType="1"/>
              <a:stCxn id="22" idx="7"/>
              <a:endCxn id="17" idx="3"/>
            </p:cNvCxnSpPr>
            <p:nvPr/>
          </p:nvCxnSpPr>
          <p:spPr bwMode="auto">
            <a:xfrm rot="5400000" flipH="1" flipV="1">
              <a:off x="7213601" y="4545012"/>
              <a:ext cx="15875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8F7A8F-3904-2045-92F0-2B6732850E7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0420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102600" cy="1143000"/>
          </a:xfrm>
        </p:spPr>
        <p:txBody>
          <a:bodyPr lIns="91430" tIns="45715" rIns="91430" bIns="45715"/>
          <a:lstStyle/>
          <a:p>
            <a:pPr defTabSz="1008063"/>
            <a:r>
              <a:rPr lang="en-US" sz="4300">
                <a:ea typeface="ＭＳ Ｐゴシック" charset="-128"/>
                <a:cs typeface="ＭＳ Ｐゴシック" charset="-128"/>
              </a:rPr>
              <a:t>Triangle Law: Computations </a:t>
            </a:r>
            <a:br>
              <a:rPr lang="en-US" sz="4300">
                <a:ea typeface="ＭＳ Ｐゴシック" charset="-128"/>
                <a:cs typeface="ＭＳ Ｐゴシック" charset="-128"/>
              </a:rPr>
            </a:br>
            <a:r>
              <a:rPr lang="en-US" sz="3100">
                <a:ea typeface="ＭＳ Ｐゴシック" charset="-128"/>
                <a:cs typeface="ＭＳ Ｐゴシック" charset="-128"/>
              </a:rPr>
              <a:t>[Tsourakakis ICDM 2008]</a:t>
            </a:r>
            <a:endParaRPr lang="en-US" sz="43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21" name="Rectangle 14"/>
          <p:cNvSpPr>
            <a:spLocks noChangeArrowheads="1"/>
          </p:cNvSpPr>
          <p:nvPr/>
        </p:nvSpPr>
        <p:spPr bwMode="auto">
          <a:xfrm>
            <a:off x="2498725" y="3843338"/>
            <a:ext cx="898525" cy="346075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defTabSz="828675" eaLnBrk="0" hangingPunct="0"/>
            <a:endParaRPr kumimoji="0" lang="en-US" sz="2900">
              <a:latin typeface="Times New Roman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36550" y="2484438"/>
            <a:ext cx="8807450" cy="2115081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l" defTabSz="828675" eaLnBrk="0" hangingPunct="0"/>
            <a:r>
              <a:rPr kumimoji="0" lang="en-US" sz="3300" dirty="0">
                <a:latin typeface="Times New Roman" charset="0"/>
              </a:rPr>
              <a:t>But: triangles are expensive to compute</a:t>
            </a:r>
          </a:p>
          <a:p>
            <a:pPr algn="l" defTabSz="828675" eaLnBrk="0" hangingPunct="0"/>
            <a:r>
              <a:rPr kumimoji="0" lang="en-US" sz="3300" dirty="0">
                <a:latin typeface="Times New Roman" charset="0"/>
              </a:rPr>
              <a:t>	(3-way join; several approx. </a:t>
            </a:r>
            <a:r>
              <a:rPr kumimoji="0" lang="en-US" sz="3300" dirty="0" err="1">
                <a:latin typeface="Times New Roman" charset="0"/>
              </a:rPr>
              <a:t>algos</a:t>
            </a:r>
            <a:r>
              <a:rPr kumimoji="0" lang="en-US" sz="3300" dirty="0" smtClean="0">
                <a:latin typeface="Times New Roman" charset="0"/>
              </a:rPr>
              <a:t>) – O(d</a:t>
            </a:r>
            <a:r>
              <a:rPr kumimoji="0" lang="en-US" sz="3300" baseline="-25000" dirty="0" smtClean="0">
                <a:latin typeface="Times New Roman" charset="0"/>
              </a:rPr>
              <a:t>max</a:t>
            </a:r>
            <a:r>
              <a:rPr kumimoji="0" lang="en-US" sz="3300" baseline="30000" dirty="0" smtClean="0">
                <a:latin typeface="Times New Roman" charset="0"/>
              </a:rPr>
              <a:t>2</a:t>
            </a:r>
            <a:r>
              <a:rPr kumimoji="0" lang="en-US" sz="3300" dirty="0" smtClean="0">
                <a:latin typeface="Times New Roman" charset="0"/>
              </a:rPr>
              <a:t>)</a:t>
            </a:r>
            <a:endParaRPr kumimoji="0" lang="en-US" sz="3300" dirty="0">
              <a:latin typeface="Times New Roman" charset="0"/>
            </a:endParaRPr>
          </a:p>
          <a:p>
            <a:pPr algn="l" defTabSz="828675" eaLnBrk="0" hangingPunct="0"/>
            <a:r>
              <a:rPr kumimoji="0" lang="en-US" sz="3300" dirty="0">
                <a:latin typeface="Times New Roman" charset="0"/>
              </a:rPr>
              <a:t>Q: Can we do that quickly?</a:t>
            </a:r>
          </a:p>
          <a:p>
            <a:pPr algn="l" defTabSz="828675" eaLnBrk="0" hangingPunct="0"/>
            <a:r>
              <a:rPr kumimoji="0" lang="en-US" sz="3300" dirty="0">
                <a:latin typeface="Times New Roman" charset="0"/>
              </a:rPr>
              <a:t>A</a:t>
            </a:r>
            <a:r>
              <a:rPr kumimoji="0" lang="en-US" sz="3300" dirty="0" smtClean="0">
                <a:latin typeface="Times New Roman" charset="0"/>
              </a:rPr>
              <a:t>:</a:t>
            </a:r>
            <a:endParaRPr kumimoji="0" lang="en-US" sz="3300" dirty="0">
              <a:latin typeface="Times New Roman" charset="0"/>
            </a:endParaRPr>
          </a:p>
        </p:txBody>
      </p:sp>
      <p:sp>
        <p:nvSpPr>
          <p:cNvPr id="60423" name="AutoShape 8"/>
          <p:cNvSpPr>
            <a:spLocks noChangeArrowheads="1"/>
          </p:cNvSpPr>
          <p:nvPr/>
        </p:nvSpPr>
        <p:spPr bwMode="auto">
          <a:xfrm>
            <a:off x="7416800" y="0"/>
            <a:ext cx="1727200" cy="828675"/>
          </a:xfrm>
          <a:prstGeom prst="irregularSeal1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60424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9" name="Picture 8" descr="dco_showc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062" y="1854200"/>
            <a:ext cx="1570278" cy="1041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8F7A8F-3904-2045-92F0-2B6732850E7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0420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102600" cy="1143000"/>
          </a:xfrm>
        </p:spPr>
        <p:txBody>
          <a:bodyPr lIns="91430" tIns="45715" rIns="91430" bIns="45715"/>
          <a:lstStyle/>
          <a:p>
            <a:pPr defTabSz="1008063"/>
            <a:r>
              <a:rPr lang="en-US" sz="4300">
                <a:ea typeface="ＭＳ Ｐゴシック" charset="-128"/>
                <a:cs typeface="ＭＳ Ｐゴシック" charset="-128"/>
              </a:rPr>
              <a:t>Triangle Law: Computations </a:t>
            </a:r>
            <a:br>
              <a:rPr lang="en-US" sz="4300">
                <a:ea typeface="ＭＳ Ｐゴシック" charset="-128"/>
                <a:cs typeface="ＭＳ Ｐゴシック" charset="-128"/>
              </a:rPr>
            </a:br>
            <a:r>
              <a:rPr lang="en-US" sz="3100">
                <a:ea typeface="ＭＳ Ｐゴシック" charset="-128"/>
                <a:cs typeface="ＭＳ Ｐゴシック" charset="-128"/>
              </a:rPr>
              <a:t>[Tsourakakis ICDM 2008]</a:t>
            </a:r>
            <a:endParaRPr lang="en-US" sz="43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21" name="Rectangle 14"/>
          <p:cNvSpPr>
            <a:spLocks noChangeArrowheads="1"/>
          </p:cNvSpPr>
          <p:nvPr/>
        </p:nvSpPr>
        <p:spPr bwMode="auto">
          <a:xfrm>
            <a:off x="2498725" y="3843338"/>
            <a:ext cx="898525" cy="346075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defTabSz="828675" eaLnBrk="0" hangingPunct="0"/>
            <a:endParaRPr kumimoji="0" lang="en-US" sz="2900">
              <a:latin typeface="Times New Roman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36550" y="2484438"/>
            <a:ext cx="8807450" cy="414640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algn="l" defTabSz="828675" eaLnBrk="0" hangingPunct="0"/>
            <a:r>
              <a:rPr kumimoji="0" lang="en-US" sz="3300" dirty="0">
                <a:latin typeface="Times New Roman" charset="0"/>
              </a:rPr>
              <a:t>But: triangles are expensive to compute</a:t>
            </a:r>
          </a:p>
          <a:p>
            <a:pPr algn="l" defTabSz="828675" eaLnBrk="0" hangingPunct="0"/>
            <a:r>
              <a:rPr kumimoji="0" lang="en-US" sz="3300" dirty="0">
                <a:latin typeface="Times New Roman" charset="0"/>
              </a:rPr>
              <a:t>	(3-way join; several approx. </a:t>
            </a:r>
            <a:r>
              <a:rPr kumimoji="0" lang="en-US" sz="3300" dirty="0" err="1">
                <a:latin typeface="Times New Roman" charset="0"/>
              </a:rPr>
              <a:t>algos</a:t>
            </a:r>
            <a:r>
              <a:rPr kumimoji="0" lang="en-US" sz="3300" dirty="0" smtClean="0">
                <a:latin typeface="Times New Roman" charset="0"/>
              </a:rPr>
              <a:t>) – O(d</a:t>
            </a:r>
            <a:r>
              <a:rPr kumimoji="0" lang="en-US" sz="3300" baseline="-25000" dirty="0" smtClean="0">
                <a:latin typeface="Times New Roman" charset="0"/>
              </a:rPr>
              <a:t>max</a:t>
            </a:r>
            <a:r>
              <a:rPr kumimoji="0" lang="en-US" sz="3300" baseline="30000" dirty="0" smtClean="0">
                <a:latin typeface="Times New Roman" charset="0"/>
              </a:rPr>
              <a:t>2</a:t>
            </a:r>
            <a:r>
              <a:rPr kumimoji="0" lang="en-US" sz="3300" dirty="0" smtClean="0">
                <a:latin typeface="Times New Roman" charset="0"/>
              </a:rPr>
              <a:t>)</a:t>
            </a:r>
            <a:endParaRPr kumimoji="0" lang="en-US" sz="3300" dirty="0">
              <a:latin typeface="Times New Roman" charset="0"/>
            </a:endParaRPr>
          </a:p>
          <a:p>
            <a:pPr algn="l" defTabSz="828675" eaLnBrk="0" hangingPunct="0"/>
            <a:r>
              <a:rPr kumimoji="0" lang="en-US" sz="3300" dirty="0">
                <a:latin typeface="Times New Roman" charset="0"/>
              </a:rPr>
              <a:t>Q: Can we do that quickly?</a:t>
            </a:r>
          </a:p>
          <a:p>
            <a:pPr algn="l" defTabSz="828675" eaLnBrk="0" hangingPunct="0"/>
            <a:r>
              <a:rPr kumimoji="0" lang="en-US" sz="3300" dirty="0">
                <a:latin typeface="Times New Roman" charset="0"/>
              </a:rPr>
              <a:t>A: Yes!</a:t>
            </a:r>
          </a:p>
          <a:p>
            <a:pPr algn="l" defTabSz="828675" eaLnBrk="0" hangingPunct="0"/>
            <a:r>
              <a:rPr kumimoji="0" lang="en-US" sz="3300" dirty="0">
                <a:latin typeface="Times New Roman" charset="0"/>
              </a:rPr>
              <a:t>	</a:t>
            </a:r>
            <a:r>
              <a:rPr kumimoji="0" lang="en-US" sz="3300" b="1" dirty="0">
                <a:latin typeface="Times New Roman" charset="0"/>
              </a:rPr>
              <a:t>#triangles = 1/6 Sum ( </a:t>
            </a:r>
            <a:r>
              <a:rPr kumimoji="0" lang="en-US" sz="3300" b="1" dirty="0">
                <a:latin typeface="Symbol" charset="2"/>
              </a:rPr>
              <a:t>l</a:t>
            </a:r>
            <a:r>
              <a:rPr kumimoji="0" lang="en-US" sz="3300" b="1" baseline="-25000" dirty="0">
                <a:latin typeface="Times New Roman" charset="0"/>
              </a:rPr>
              <a:t>i</a:t>
            </a:r>
            <a:r>
              <a:rPr kumimoji="0" lang="en-US" sz="3300" b="1" baseline="30000" dirty="0">
                <a:latin typeface="Times New Roman" charset="0"/>
              </a:rPr>
              <a:t>3</a:t>
            </a:r>
            <a:r>
              <a:rPr kumimoji="0" lang="en-US" sz="3300" b="1" dirty="0">
                <a:latin typeface="Times New Roman" charset="0"/>
              </a:rPr>
              <a:t> )</a:t>
            </a:r>
          </a:p>
          <a:p>
            <a:pPr algn="l" defTabSz="828675" eaLnBrk="0" hangingPunct="0"/>
            <a:r>
              <a:rPr kumimoji="0" lang="en-US" sz="3300" dirty="0">
                <a:latin typeface="Times New Roman" charset="0"/>
              </a:rPr>
              <a:t>      (and, because of </a:t>
            </a:r>
            <a:r>
              <a:rPr kumimoji="0" lang="en-US" sz="3300" dirty="0" err="1">
                <a:latin typeface="Times New Roman" charset="0"/>
              </a:rPr>
              <a:t>skewness</a:t>
            </a:r>
            <a:r>
              <a:rPr kumimoji="0" lang="en-US" sz="3300" dirty="0">
                <a:latin typeface="Times New Roman" charset="0"/>
              </a:rPr>
              <a:t> (S2) , </a:t>
            </a:r>
          </a:p>
          <a:p>
            <a:pPr algn="l" defTabSz="828675" eaLnBrk="0" hangingPunct="0"/>
            <a:r>
              <a:rPr kumimoji="0" lang="en-US" sz="3300" dirty="0">
                <a:latin typeface="Times New Roman" charset="0"/>
              </a:rPr>
              <a:t>	we only need the top few eigenvalues</a:t>
            </a:r>
            <a:r>
              <a:rPr kumimoji="0" lang="en-US" sz="3300" dirty="0" smtClean="0">
                <a:latin typeface="Times New Roman" charset="0"/>
              </a:rPr>
              <a:t>! - O(E)</a:t>
            </a:r>
            <a:endParaRPr kumimoji="0" lang="en-US" sz="3300" dirty="0">
              <a:latin typeface="Times New Roman" charset="0"/>
            </a:endParaRPr>
          </a:p>
          <a:p>
            <a:pPr algn="l" defTabSz="828675" eaLnBrk="0" hangingPunct="0"/>
            <a:endParaRPr kumimoji="0" lang="en-US" sz="3300" dirty="0">
              <a:latin typeface="Times New Roman" charset="0"/>
            </a:endParaRPr>
          </a:p>
        </p:txBody>
      </p:sp>
      <p:sp>
        <p:nvSpPr>
          <p:cNvPr id="60423" name="AutoShape 8"/>
          <p:cNvSpPr>
            <a:spLocks noChangeArrowheads="1"/>
          </p:cNvSpPr>
          <p:nvPr/>
        </p:nvSpPr>
        <p:spPr bwMode="auto">
          <a:xfrm>
            <a:off x="7416800" y="0"/>
            <a:ext cx="1727200" cy="828675"/>
          </a:xfrm>
          <a:prstGeom prst="irregularSeal1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60424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9" name="Picture 8" descr="dco_showc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062" y="1854200"/>
            <a:ext cx="1570278" cy="1041400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870713" y="3784613"/>
            <a:ext cx="1476375" cy="942975"/>
            <a:chOff x="0" y="4038600"/>
            <a:chExt cx="1968500" cy="1257300"/>
          </a:xfrm>
        </p:grpSpPr>
        <p:sp>
          <p:nvSpPr>
            <p:cNvPr id="11" name="TextBox 10"/>
            <p:cNvSpPr txBox="1"/>
            <p:nvPr/>
          </p:nvSpPr>
          <p:spPr>
            <a:xfrm>
              <a:off x="178427" y="4305299"/>
              <a:ext cx="1631216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 </a:t>
              </a:r>
              <a:r>
                <a:rPr lang="en-US" sz="2000" b="1" dirty="0" err="1" smtClean="0"/>
                <a:t>x</a:t>
              </a:r>
              <a:r>
                <a:rPr lang="en-US" sz="2000" dirty="0" smtClean="0"/>
                <a:t> = </a:t>
              </a:r>
              <a:r>
                <a:rPr lang="en-US" sz="2000" dirty="0" err="1" smtClean="0">
                  <a:latin typeface="Symbol"/>
                </a:rPr>
                <a:t>l</a:t>
              </a:r>
              <a:r>
                <a:rPr lang="en-US" sz="2000" dirty="0" smtClean="0"/>
                <a:t> </a:t>
              </a:r>
              <a:r>
                <a:rPr lang="en-US" sz="2000" b="1" dirty="0" err="1" smtClean="0"/>
                <a:t>x</a:t>
              </a:r>
              <a:endParaRPr lang="en-US" sz="2000" b="1" dirty="0"/>
            </a:p>
          </p:txBody>
        </p:sp>
        <p:sp>
          <p:nvSpPr>
            <p:cNvPr id="12" name="Cloud Callout 11"/>
            <p:cNvSpPr/>
            <p:nvPr/>
          </p:nvSpPr>
          <p:spPr bwMode="auto">
            <a:xfrm>
              <a:off x="0" y="4038600"/>
              <a:ext cx="1968500" cy="1257300"/>
            </a:xfrm>
            <a:prstGeom prst="cloudCallou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6120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 dirty="0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 dirty="0">
                <a:ea typeface="ＭＳ Ｐゴシック" charset="-128"/>
                <a:cs typeface="ＭＳ Ｐゴシック" charset="-128"/>
              </a:rPr>
              <a:t>[U Kang, Brendan </a:t>
            </a:r>
            <a:r>
              <a:rPr lang="en-US" altLang="ko-KR" dirty="0" err="1">
                <a:ea typeface="ＭＳ Ｐゴシック" charset="-128"/>
                <a:cs typeface="ＭＳ Ｐゴシック" charset="-128"/>
              </a:rPr>
              <a:t>Meeder</a:t>
            </a:r>
            <a:r>
              <a:rPr lang="en-US" altLang="ko-KR" dirty="0">
                <a:ea typeface="ＭＳ Ｐゴシック" charset="-128"/>
                <a:cs typeface="ＭＳ Ｐゴシック" charset="-128"/>
              </a:rPr>
              <a:t>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23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200400" y="149013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64939" y="198119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35300" y="2120900"/>
            <a:ext cx="3962400" cy="19177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3409950" y="1657350"/>
            <a:ext cx="2336800" cy="21717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3289300" y="1841500"/>
            <a:ext cx="2235200" cy="9271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0" name="Freeform 19"/>
          <p:cNvSpPr/>
          <p:nvPr/>
        </p:nvSpPr>
        <p:spPr bwMode="auto">
          <a:xfrm>
            <a:off x="3302000" y="1803400"/>
            <a:ext cx="2425700" cy="1841500"/>
          </a:xfrm>
          <a:custGeom>
            <a:avLst/>
            <a:gdLst>
              <a:gd name="connsiteX0" fmla="*/ 0 w 2425700"/>
              <a:gd name="connsiteY0" fmla="*/ 1841500 h 1841500"/>
              <a:gd name="connsiteX1" fmla="*/ 63500 w 2425700"/>
              <a:gd name="connsiteY1" fmla="*/ 1828800 h 1841500"/>
              <a:gd name="connsiteX2" fmla="*/ 342900 w 2425700"/>
              <a:gd name="connsiteY2" fmla="*/ 1803400 h 1841500"/>
              <a:gd name="connsiteX3" fmla="*/ 406400 w 2425700"/>
              <a:gd name="connsiteY3" fmla="*/ 1790700 h 1841500"/>
              <a:gd name="connsiteX4" fmla="*/ 558800 w 2425700"/>
              <a:gd name="connsiteY4" fmla="*/ 1765300 h 1841500"/>
              <a:gd name="connsiteX5" fmla="*/ 622300 w 2425700"/>
              <a:gd name="connsiteY5" fmla="*/ 1739900 h 1841500"/>
              <a:gd name="connsiteX6" fmla="*/ 673100 w 2425700"/>
              <a:gd name="connsiteY6" fmla="*/ 1727200 h 1841500"/>
              <a:gd name="connsiteX7" fmla="*/ 711200 w 2425700"/>
              <a:gd name="connsiteY7" fmla="*/ 1701800 h 1841500"/>
              <a:gd name="connsiteX8" fmla="*/ 863600 w 2425700"/>
              <a:gd name="connsiteY8" fmla="*/ 1638300 h 1841500"/>
              <a:gd name="connsiteX9" fmla="*/ 901700 w 2425700"/>
              <a:gd name="connsiteY9" fmla="*/ 1612900 h 1841500"/>
              <a:gd name="connsiteX10" fmla="*/ 939800 w 2425700"/>
              <a:gd name="connsiteY10" fmla="*/ 1574800 h 1841500"/>
              <a:gd name="connsiteX11" fmla="*/ 1016000 w 2425700"/>
              <a:gd name="connsiteY11" fmla="*/ 1511300 h 1841500"/>
              <a:gd name="connsiteX12" fmla="*/ 1092200 w 2425700"/>
              <a:gd name="connsiteY12" fmla="*/ 1473200 h 1841500"/>
              <a:gd name="connsiteX13" fmla="*/ 1206500 w 2425700"/>
              <a:gd name="connsiteY13" fmla="*/ 1422400 h 1841500"/>
              <a:gd name="connsiteX14" fmla="*/ 1384300 w 2425700"/>
              <a:gd name="connsiteY14" fmla="*/ 1295400 h 1841500"/>
              <a:gd name="connsiteX15" fmla="*/ 1511300 w 2425700"/>
              <a:gd name="connsiteY15" fmla="*/ 1231900 h 1841500"/>
              <a:gd name="connsiteX16" fmla="*/ 1562100 w 2425700"/>
              <a:gd name="connsiteY16" fmla="*/ 1193800 h 1841500"/>
              <a:gd name="connsiteX17" fmla="*/ 1612900 w 2425700"/>
              <a:gd name="connsiteY17" fmla="*/ 1168400 h 1841500"/>
              <a:gd name="connsiteX18" fmla="*/ 1651000 w 2425700"/>
              <a:gd name="connsiteY18" fmla="*/ 1130300 h 1841500"/>
              <a:gd name="connsiteX19" fmla="*/ 1701800 w 2425700"/>
              <a:gd name="connsiteY19" fmla="*/ 1092200 h 1841500"/>
              <a:gd name="connsiteX20" fmla="*/ 1752600 w 2425700"/>
              <a:gd name="connsiteY20" fmla="*/ 1041400 h 1841500"/>
              <a:gd name="connsiteX21" fmla="*/ 1803400 w 2425700"/>
              <a:gd name="connsiteY21" fmla="*/ 1003300 h 1841500"/>
              <a:gd name="connsiteX22" fmla="*/ 1917700 w 2425700"/>
              <a:gd name="connsiteY22" fmla="*/ 889000 h 1841500"/>
              <a:gd name="connsiteX23" fmla="*/ 1981200 w 2425700"/>
              <a:gd name="connsiteY23" fmla="*/ 825500 h 1841500"/>
              <a:gd name="connsiteX24" fmla="*/ 2006600 w 2425700"/>
              <a:gd name="connsiteY24" fmla="*/ 787400 h 1841500"/>
              <a:gd name="connsiteX25" fmla="*/ 2057400 w 2425700"/>
              <a:gd name="connsiteY25" fmla="*/ 698500 h 1841500"/>
              <a:gd name="connsiteX26" fmla="*/ 2095500 w 2425700"/>
              <a:gd name="connsiteY26" fmla="*/ 596900 h 1841500"/>
              <a:gd name="connsiteX27" fmla="*/ 2108200 w 2425700"/>
              <a:gd name="connsiteY27" fmla="*/ 546100 h 1841500"/>
              <a:gd name="connsiteX28" fmla="*/ 2133600 w 2425700"/>
              <a:gd name="connsiteY28" fmla="*/ 482600 h 1841500"/>
              <a:gd name="connsiteX29" fmla="*/ 2146300 w 2425700"/>
              <a:gd name="connsiteY29" fmla="*/ 444500 h 1841500"/>
              <a:gd name="connsiteX30" fmla="*/ 2171700 w 2425700"/>
              <a:gd name="connsiteY30" fmla="*/ 406400 h 1841500"/>
              <a:gd name="connsiteX31" fmla="*/ 2222500 w 2425700"/>
              <a:gd name="connsiteY31" fmla="*/ 292100 h 1841500"/>
              <a:gd name="connsiteX32" fmla="*/ 2260600 w 2425700"/>
              <a:gd name="connsiteY32" fmla="*/ 266700 h 1841500"/>
              <a:gd name="connsiteX33" fmla="*/ 2286000 w 2425700"/>
              <a:gd name="connsiteY33" fmla="*/ 228600 h 1841500"/>
              <a:gd name="connsiteX34" fmla="*/ 2324100 w 2425700"/>
              <a:gd name="connsiteY34" fmla="*/ 203200 h 1841500"/>
              <a:gd name="connsiteX35" fmla="*/ 2349500 w 2425700"/>
              <a:gd name="connsiteY35" fmla="*/ 152400 h 1841500"/>
              <a:gd name="connsiteX36" fmla="*/ 2400300 w 2425700"/>
              <a:gd name="connsiteY36" fmla="*/ 76200 h 1841500"/>
              <a:gd name="connsiteX37" fmla="*/ 2425700 w 2425700"/>
              <a:gd name="connsiteY37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25700" h="1841500">
                <a:moveTo>
                  <a:pt x="0" y="1841500"/>
                </a:moveTo>
                <a:cubicBezTo>
                  <a:pt x="21167" y="1837267"/>
                  <a:pt x="42062" y="1831322"/>
                  <a:pt x="63500" y="1828800"/>
                </a:cubicBezTo>
                <a:cubicBezTo>
                  <a:pt x="231909" y="1808987"/>
                  <a:pt x="187200" y="1824160"/>
                  <a:pt x="342900" y="1803400"/>
                </a:cubicBezTo>
                <a:cubicBezTo>
                  <a:pt x="364296" y="1800547"/>
                  <a:pt x="385143" y="1794451"/>
                  <a:pt x="406400" y="1790700"/>
                </a:cubicBezTo>
                <a:lnTo>
                  <a:pt x="558800" y="1765300"/>
                </a:lnTo>
                <a:cubicBezTo>
                  <a:pt x="579967" y="1756833"/>
                  <a:pt x="600673" y="1747109"/>
                  <a:pt x="622300" y="1739900"/>
                </a:cubicBezTo>
                <a:cubicBezTo>
                  <a:pt x="638859" y="1734380"/>
                  <a:pt x="657057" y="1734076"/>
                  <a:pt x="673100" y="1727200"/>
                </a:cubicBezTo>
                <a:cubicBezTo>
                  <a:pt x="687129" y="1721187"/>
                  <a:pt x="697171" y="1707813"/>
                  <a:pt x="711200" y="1701800"/>
                </a:cubicBezTo>
                <a:cubicBezTo>
                  <a:pt x="826561" y="1652359"/>
                  <a:pt x="686021" y="1756686"/>
                  <a:pt x="863600" y="1638300"/>
                </a:cubicBezTo>
                <a:cubicBezTo>
                  <a:pt x="876300" y="1629833"/>
                  <a:pt x="889974" y="1622671"/>
                  <a:pt x="901700" y="1612900"/>
                </a:cubicBezTo>
                <a:cubicBezTo>
                  <a:pt x="915498" y="1601402"/>
                  <a:pt x="926376" y="1586732"/>
                  <a:pt x="939800" y="1574800"/>
                </a:cubicBezTo>
                <a:cubicBezTo>
                  <a:pt x="964512" y="1552834"/>
                  <a:pt x="989901" y="1531599"/>
                  <a:pt x="1016000" y="1511300"/>
                </a:cubicBezTo>
                <a:cubicBezTo>
                  <a:pt x="1081514" y="1460345"/>
                  <a:pt x="1025346" y="1506627"/>
                  <a:pt x="1092200" y="1473200"/>
                </a:cubicBezTo>
                <a:cubicBezTo>
                  <a:pt x="1202054" y="1418273"/>
                  <a:pt x="1109559" y="1446635"/>
                  <a:pt x="1206500" y="1422400"/>
                </a:cubicBezTo>
                <a:cubicBezTo>
                  <a:pt x="1246679" y="1392266"/>
                  <a:pt x="1334778" y="1323256"/>
                  <a:pt x="1384300" y="1295400"/>
                </a:cubicBezTo>
                <a:cubicBezTo>
                  <a:pt x="1425552" y="1272196"/>
                  <a:pt x="1473436" y="1260298"/>
                  <a:pt x="1511300" y="1231900"/>
                </a:cubicBezTo>
                <a:cubicBezTo>
                  <a:pt x="1528233" y="1219200"/>
                  <a:pt x="1544151" y="1205018"/>
                  <a:pt x="1562100" y="1193800"/>
                </a:cubicBezTo>
                <a:cubicBezTo>
                  <a:pt x="1578154" y="1183766"/>
                  <a:pt x="1597494" y="1179404"/>
                  <a:pt x="1612900" y="1168400"/>
                </a:cubicBezTo>
                <a:cubicBezTo>
                  <a:pt x="1627515" y="1157961"/>
                  <a:pt x="1637363" y="1141989"/>
                  <a:pt x="1651000" y="1130300"/>
                </a:cubicBezTo>
                <a:cubicBezTo>
                  <a:pt x="1667071" y="1116525"/>
                  <a:pt x="1685870" y="1106138"/>
                  <a:pt x="1701800" y="1092200"/>
                </a:cubicBezTo>
                <a:cubicBezTo>
                  <a:pt x="1719822" y="1076431"/>
                  <a:pt x="1734578" y="1057169"/>
                  <a:pt x="1752600" y="1041400"/>
                </a:cubicBezTo>
                <a:cubicBezTo>
                  <a:pt x="1768530" y="1027462"/>
                  <a:pt x="1787847" y="1017657"/>
                  <a:pt x="1803400" y="1003300"/>
                </a:cubicBezTo>
                <a:cubicBezTo>
                  <a:pt x="1842992" y="966753"/>
                  <a:pt x="1879600" y="927100"/>
                  <a:pt x="1917700" y="889000"/>
                </a:cubicBezTo>
                <a:cubicBezTo>
                  <a:pt x="1938867" y="867833"/>
                  <a:pt x="1964596" y="850407"/>
                  <a:pt x="1981200" y="825500"/>
                </a:cubicBezTo>
                <a:cubicBezTo>
                  <a:pt x="1989667" y="812800"/>
                  <a:pt x="1999027" y="800652"/>
                  <a:pt x="2006600" y="787400"/>
                </a:cubicBezTo>
                <a:cubicBezTo>
                  <a:pt x="2071052" y="674609"/>
                  <a:pt x="1995517" y="791325"/>
                  <a:pt x="2057400" y="698500"/>
                </a:cubicBezTo>
                <a:cubicBezTo>
                  <a:pt x="2089610" y="537448"/>
                  <a:pt x="2046447" y="711357"/>
                  <a:pt x="2095500" y="596900"/>
                </a:cubicBezTo>
                <a:cubicBezTo>
                  <a:pt x="2102376" y="580857"/>
                  <a:pt x="2102680" y="562659"/>
                  <a:pt x="2108200" y="546100"/>
                </a:cubicBezTo>
                <a:cubicBezTo>
                  <a:pt x="2115409" y="524473"/>
                  <a:pt x="2125595" y="503946"/>
                  <a:pt x="2133600" y="482600"/>
                </a:cubicBezTo>
                <a:cubicBezTo>
                  <a:pt x="2138300" y="470065"/>
                  <a:pt x="2140313" y="456474"/>
                  <a:pt x="2146300" y="444500"/>
                </a:cubicBezTo>
                <a:cubicBezTo>
                  <a:pt x="2153126" y="430848"/>
                  <a:pt x="2165501" y="420348"/>
                  <a:pt x="2171700" y="406400"/>
                </a:cubicBezTo>
                <a:cubicBezTo>
                  <a:pt x="2191820" y="361129"/>
                  <a:pt x="2188010" y="326590"/>
                  <a:pt x="2222500" y="292100"/>
                </a:cubicBezTo>
                <a:cubicBezTo>
                  <a:pt x="2233293" y="281307"/>
                  <a:pt x="2247900" y="275167"/>
                  <a:pt x="2260600" y="266700"/>
                </a:cubicBezTo>
                <a:cubicBezTo>
                  <a:pt x="2269067" y="254000"/>
                  <a:pt x="2275207" y="239393"/>
                  <a:pt x="2286000" y="228600"/>
                </a:cubicBezTo>
                <a:cubicBezTo>
                  <a:pt x="2296793" y="217807"/>
                  <a:pt x="2314329" y="214926"/>
                  <a:pt x="2324100" y="203200"/>
                </a:cubicBezTo>
                <a:cubicBezTo>
                  <a:pt x="2336220" y="188656"/>
                  <a:pt x="2339760" y="168634"/>
                  <a:pt x="2349500" y="152400"/>
                </a:cubicBezTo>
                <a:cubicBezTo>
                  <a:pt x="2365206" y="126223"/>
                  <a:pt x="2390647" y="105160"/>
                  <a:pt x="2400300" y="76200"/>
                </a:cubicBezTo>
                <a:lnTo>
                  <a:pt x="2425700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78200" y="2936557"/>
            <a:ext cx="370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88883" y="2936557"/>
            <a:ext cx="370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87083" y="2052478"/>
            <a:ext cx="370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8" name="Picture 17" descr="M45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721100"/>
            <a:ext cx="1676400" cy="1117600"/>
          </a:xfrm>
          <a:prstGeom prst="rect">
            <a:avLst/>
          </a:prstGeom>
        </p:spPr>
      </p:pic>
      <p:pic>
        <p:nvPicPr>
          <p:cNvPr id="19" name="Picture 13" descr="twitter-logo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24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200400" y="149013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64939" y="198119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3" name="Picture 12" descr="M45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721100"/>
            <a:ext cx="1676400" cy="1117600"/>
          </a:xfrm>
          <a:prstGeom prst="rect">
            <a:avLst/>
          </a:prstGeom>
        </p:spPr>
      </p:pic>
      <p:pic>
        <p:nvPicPr>
          <p:cNvPr id="14" name="Picture 13" descr="twitter-logo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25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64939" y="198119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863600" y="1693332"/>
            <a:ext cx="541867" cy="558801"/>
            <a:chOff x="863600" y="1693332"/>
            <a:chExt cx="541867" cy="558801"/>
          </a:xfrm>
        </p:grpSpPr>
        <p:sp>
          <p:nvSpPr>
            <p:cNvPr id="13" name="Regular Pentagon 12"/>
            <p:cNvSpPr/>
            <p:nvPr/>
          </p:nvSpPr>
          <p:spPr bwMode="auto">
            <a:xfrm>
              <a:off x="863600" y="1693333"/>
              <a:ext cx="541867" cy="558800"/>
            </a:xfrm>
            <a:prstGeom prst="pent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14" name="Straight Connector 13"/>
            <p:cNvCxnSpPr>
              <a:stCxn id="13" idx="1"/>
              <a:endCxn id="13" idx="4"/>
            </p:cNvCxnSpPr>
            <p:nvPr/>
          </p:nvCxnSpPr>
          <p:spPr bwMode="auto">
            <a:xfrm rot="10800000" flipH="1" flipV="1">
              <a:off x="863601" y="1906774"/>
              <a:ext cx="438378" cy="34535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13" idx="1"/>
              <a:endCxn id="13" idx="5"/>
            </p:cNvCxnSpPr>
            <p:nvPr/>
          </p:nvCxnSpPr>
          <p:spPr bwMode="auto">
            <a:xfrm rot="10800000" flipH="1">
              <a:off x="863600" y="1906775"/>
              <a:ext cx="541865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13" idx="0"/>
              <a:endCxn id="13" idx="2"/>
            </p:cNvCxnSpPr>
            <p:nvPr/>
          </p:nvCxnSpPr>
          <p:spPr bwMode="auto">
            <a:xfrm rot="16200000" flipH="1" flipV="1">
              <a:off x="771411" y="1889009"/>
              <a:ext cx="558799" cy="16744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3" idx="0"/>
              <a:endCxn id="13" idx="4"/>
            </p:cNvCxnSpPr>
            <p:nvPr/>
          </p:nvCxnSpPr>
          <p:spPr bwMode="auto">
            <a:xfrm rot="16200000" flipH="1">
              <a:off x="938856" y="1889010"/>
              <a:ext cx="558799" cy="16744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3" idx="2"/>
              <a:endCxn id="13" idx="5"/>
            </p:cNvCxnSpPr>
            <p:nvPr/>
          </p:nvCxnSpPr>
          <p:spPr bwMode="auto">
            <a:xfrm rot="5400000" flipH="1" flipV="1">
              <a:off x="1013598" y="1860265"/>
              <a:ext cx="345357" cy="43837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19" name="Picture 18" descr="M45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721100"/>
            <a:ext cx="1676400" cy="1117600"/>
          </a:xfrm>
          <a:prstGeom prst="rect">
            <a:avLst/>
          </a:prstGeom>
        </p:spPr>
      </p:pic>
      <p:pic>
        <p:nvPicPr>
          <p:cNvPr id="20" name="Picture 13" descr="twitter-logo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26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863600" y="1693332"/>
            <a:ext cx="541867" cy="558801"/>
            <a:chOff x="863600" y="1693332"/>
            <a:chExt cx="541867" cy="558801"/>
          </a:xfrm>
        </p:grpSpPr>
        <p:sp>
          <p:nvSpPr>
            <p:cNvPr id="11" name="Regular Pentagon 10"/>
            <p:cNvSpPr/>
            <p:nvPr/>
          </p:nvSpPr>
          <p:spPr bwMode="auto">
            <a:xfrm>
              <a:off x="863600" y="1693333"/>
              <a:ext cx="541867" cy="558800"/>
            </a:xfrm>
            <a:prstGeom prst="pent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12" name="Straight Connector 11"/>
            <p:cNvCxnSpPr>
              <a:stCxn id="11" idx="1"/>
              <a:endCxn id="11" idx="4"/>
            </p:cNvCxnSpPr>
            <p:nvPr/>
          </p:nvCxnSpPr>
          <p:spPr bwMode="auto">
            <a:xfrm rot="10800000" flipH="1" flipV="1">
              <a:off x="863601" y="1906774"/>
              <a:ext cx="438378" cy="34535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11" idx="1"/>
              <a:endCxn id="11" idx="5"/>
            </p:cNvCxnSpPr>
            <p:nvPr/>
          </p:nvCxnSpPr>
          <p:spPr bwMode="auto">
            <a:xfrm rot="10800000" flipH="1">
              <a:off x="863600" y="1906775"/>
              <a:ext cx="541865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11" idx="0"/>
              <a:endCxn id="11" idx="2"/>
            </p:cNvCxnSpPr>
            <p:nvPr/>
          </p:nvCxnSpPr>
          <p:spPr bwMode="auto">
            <a:xfrm rot="16200000" flipH="1" flipV="1">
              <a:off x="771411" y="1889009"/>
              <a:ext cx="558799" cy="16744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11" idx="0"/>
              <a:endCxn id="11" idx="4"/>
            </p:cNvCxnSpPr>
            <p:nvPr/>
          </p:nvCxnSpPr>
          <p:spPr bwMode="auto">
            <a:xfrm rot="16200000" flipH="1">
              <a:off x="938856" y="1889010"/>
              <a:ext cx="558799" cy="16744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11" idx="2"/>
              <a:endCxn id="11" idx="5"/>
            </p:cNvCxnSpPr>
            <p:nvPr/>
          </p:nvCxnSpPr>
          <p:spPr bwMode="auto">
            <a:xfrm rot="5400000" flipH="1" flipV="1">
              <a:off x="1013598" y="1860265"/>
              <a:ext cx="345357" cy="43837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17" name="Picture 16" descr="M45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721100"/>
            <a:ext cx="1676400" cy="1117600"/>
          </a:xfrm>
          <a:prstGeom prst="rect">
            <a:avLst/>
          </a:prstGeom>
        </p:spPr>
      </p:pic>
      <p:pic>
        <p:nvPicPr>
          <p:cNvPr id="18" name="Picture 13" descr="twitter-logo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</a:t>
            </a:r>
            <a:r>
              <a:rPr lang="en-US" dirty="0">
                <a:ea typeface="ＭＳ Ｐゴシック" charset="-128"/>
                <a:cs typeface="ＭＳ Ｐゴシック" charset="-128"/>
              </a:rPr>
              <a:t>1: Patterns in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graphs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Static graphs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Power law degrees; eigenvalues; triangles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Anti-pattern: NO good cuts!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Time-evolving graphs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….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366713" y="3626643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5A94C-CD86-1048-8C96-677E04B69C4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Background: Graph cut problem</a:t>
            </a:r>
            <a:endParaRPr lang="en-US" sz="3600" dirty="0"/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a graph, and </a:t>
            </a:r>
            <a:r>
              <a:rPr lang="en-US" i="1"/>
              <a:t>k</a:t>
            </a:r>
          </a:p>
          <a:p>
            <a:r>
              <a:rPr lang="en-US"/>
              <a:t>Break it into </a:t>
            </a:r>
            <a:r>
              <a:rPr lang="en-US" i="1"/>
              <a:t>k</a:t>
            </a:r>
            <a:r>
              <a:rPr lang="en-US"/>
              <a:t> (disjoint) communities</a:t>
            </a:r>
          </a:p>
        </p:txBody>
      </p:sp>
      <p:sp>
        <p:nvSpPr>
          <p:cNvPr id="63495" name="Oval 4"/>
          <p:cNvSpPr>
            <a:spLocks noChangeArrowheads="1"/>
          </p:cNvSpPr>
          <p:nvPr/>
        </p:nvSpPr>
        <p:spPr bwMode="auto">
          <a:xfrm>
            <a:off x="1676400" y="36576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Oval 5"/>
          <p:cNvSpPr>
            <a:spLocks noChangeArrowheads="1"/>
          </p:cNvSpPr>
          <p:nvPr/>
        </p:nvSpPr>
        <p:spPr bwMode="auto">
          <a:xfrm>
            <a:off x="2895600" y="41910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Oval 6"/>
          <p:cNvSpPr>
            <a:spLocks noChangeArrowheads="1"/>
          </p:cNvSpPr>
          <p:nvPr/>
        </p:nvSpPr>
        <p:spPr bwMode="auto">
          <a:xfrm>
            <a:off x="1219200" y="41148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Oval 7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Oval 8"/>
          <p:cNvSpPr>
            <a:spLocks noChangeArrowheads="1"/>
          </p:cNvSpPr>
          <p:nvPr/>
        </p:nvSpPr>
        <p:spPr bwMode="auto">
          <a:xfrm>
            <a:off x="1371600" y="48768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0" name="Oval 9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Oval 10"/>
          <p:cNvSpPr>
            <a:spLocks noChangeArrowheads="1"/>
          </p:cNvSpPr>
          <p:nvPr/>
        </p:nvSpPr>
        <p:spPr bwMode="auto">
          <a:xfrm>
            <a:off x="3810000" y="48006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Oval 11"/>
          <p:cNvSpPr>
            <a:spLocks noChangeArrowheads="1"/>
          </p:cNvSpPr>
          <p:nvPr/>
        </p:nvSpPr>
        <p:spPr bwMode="auto">
          <a:xfrm>
            <a:off x="3810000" y="41910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3503" name="AutoShape 12"/>
          <p:cNvCxnSpPr>
            <a:cxnSpLocks noChangeShapeType="1"/>
            <a:stCxn id="63494" idx="1"/>
            <a:endCxn id="63494" idx="1"/>
          </p:cNvCxnSpPr>
          <p:nvPr/>
        </p:nvCxnSpPr>
        <p:spPr bwMode="auto">
          <a:xfrm>
            <a:off x="685800" y="3771900"/>
            <a:ext cx="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3504" name="AutoShape 13"/>
          <p:cNvCxnSpPr>
            <a:cxnSpLocks noChangeShapeType="1"/>
            <a:stCxn id="63496" idx="7"/>
            <a:endCxn id="63500" idx="3"/>
          </p:cNvCxnSpPr>
          <p:nvPr/>
        </p:nvCxnSpPr>
        <p:spPr bwMode="auto">
          <a:xfrm flipV="1">
            <a:off x="3025775" y="3954463"/>
            <a:ext cx="196850" cy="2444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3505" name="AutoShape 14"/>
          <p:cNvCxnSpPr>
            <a:cxnSpLocks noChangeShapeType="1"/>
            <a:stCxn id="63496" idx="6"/>
            <a:endCxn id="63502" idx="2"/>
          </p:cNvCxnSpPr>
          <p:nvPr/>
        </p:nvCxnSpPr>
        <p:spPr bwMode="auto">
          <a:xfrm>
            <a:off x="3062288" y="4267200"/>
            <a:ext cx="733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3506" name="AutoShape 15"/>
          <p:cNvCxnSpPr>
            <a:cxnSpLocks noChangeShapeType="1"/>
            <a:stCxn id="63500" idx="5"/>
            <a:endCxn id="63502" idx="1"/>
          </p:cNvCxnSpPr>
          <p:nvPr/>
        </p:nvCxnSpPr>
        <p:spPr bwMode="auto">
          <a:xfrm>
            <a:off x="3330575" y="3954463"/>
            <a:ext cx="501650" cy="2444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3507" name="AutoShape 16"/>
          <p:cNvCxnSpPr>
            <a:cxnSpLocks noChangeShapeType="1"/>
            <a:endCxn id="63501" idx="0"/>
          </p:cNvCxnSpPr>
          <p:nvPr/>
        </p:nvCxnSpPr>
        <p:spPr bwMode="auto">
          <a:xfrm>
            <a:off x="3886200" y="4343400"/>
            <a:ext cx="0" cy="4429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3508" name="AutoShape 17"/>
          <p:cNvCxnSpPr>
            <a:cxnSpLocks noChangeShapeType="1"/>
            <a:stCxn id="63498" idx="6"/>
            <a:endCxn id="63496" idx="2"/>
          </p:cNvCxnSpPr>
          <p:nvPr/>
        </p:nvCxnSpPr>
        <p:spPr bwMode="auto">
          <a:xfrm flipV="1">
            <a:off x="2224088" y="4267200"/>
            <a:ext cx="657225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3509" name="AutoShape 18"/>
          <p:cNvCxnSpPr>
            <a:cxnSpLocks noChangeShapeType="1"/>
            <a:stCxn id="63495" idx="5"/>
            <a:endCxn id="63498" idx="0"/>
          </p:cNvCxnSpPr>
          <p:nvPr/>
        </p:nvCxnSpPr>
        <p:spPr bwMode="auto">
          <a:xfrm>
            <a:off x="1806575" y="3802063"/>
            <a:ext cx="327025" cy="755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3510" name="AutoShape 19"/>
          <p:cNvCxnSpPr>
            <a:cxnSpLocks noChangeShapeType="1"/>
            <a:stCxn id="63495" idx="3"/>
            <a:endCxn id="63497" idx="7"/>
          </p:cNvCxnSpPr>
          <p:nvPr/>
        </p:nvCxnSpPr>
        <p:spPr bwMode="auto">
          <a:xfrm flipH="1">
            <a:off x="1349375" y="3802063"/>
            <a:ext cx="349250" cy="320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3511" name="AutoShape 20"/>
          <p:cNvCxnSpPr>
            <a:cxnSpLocks noChangeShapeType="1"/>
            <a:stCxn id="63498" idx="2"/>
            <a:endCxn id="63499" idx="6"/>
          </p:cNvCxnSpPr>
          <p:nvPr/>
        </p:nvCxnSpPr>
        <p:spPr bwMode="auto">
          <a:xfrm flipH="1">
            <a:off x="1538288" y="4648200"/>
            <a:ext cx="504825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3512" name="AutoShape 22"/>
          <p:cNvCxnSpPr>
            <a:cxnSpLocks noChangeShapeType="1"/>
            <a:stCxn id="63499" idx="0"/>
            <a:endCxn id="63497" idx="4"/>
          </p:cNvCxnSpPr>
          <p:nvPr/>
        </p:nvCxnSpPr>
        <p:spPr bwMode="auto">
          <a:xfrm flipH="1" flipV="1">
            <a:off x="1295400" y="4281488"/>
            <a:ext cx="152400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0AC80-B663-B145-89F0-5F14D791813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4517" name="Oval 25"/>
          <p:cNvSpPr>
            <a:spLocks noChangeArrowheads="1"/>
          </p:cNvSpPr>
          <p:nvPr/>
        </p:nvSpPr>
        <p:spPr bwMode="auto">
          <a:xfrm>
            <a:off x="838200" y="3429000"/>
            <a:ext cx="1600200" cy="1981200"/>
          </a:xfrm>
          <a:prstGeom prst="ellipse">
            <a:avLst/>
          </a:prstGeom>
          <a:solidFill>
            <a:srgbClr val="DDDDDD"/>
          </a:solidFill>
          <a:ln w="28575">
            <a:noFill/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Oval 26"/>
          <p:cNvSpPr>
            <a:spLocks noChangeArrowheads="1"/>
          </p:cNvSpPr>
          <p:nvPr/>
        </p:nvSpPr>
        <p:spPr bwMode="auto">
          <a:xfrm>
            <a:off x="2743200" y="3200400"/>
            <a:ext cx="1676400" cy="2057400"/>
          </a:xfrm>
          <a:prstGeom prst="ellipse">
            <a:avLst/>
          </a:prstGeom>
          <a:solidFill>
            <a:srgbClr val="DDDDDD"/>
          </a:solidFill>
          <a:ln w="28575">
            <a:noFill/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Graph cut problem</a:t>
            </a:r>
            <a:endParaRPr lang="en-US" sz="3600" dirty="0"/>
          </a:p>
        </p:txBody>
      </p:sp>
      <p:sp>
        <p:nvSpPr>
          <p:cNvPr id="645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99400" cy="4648200"/>
          </a:xfrm>
        </p:spPr>
        <p:txBody>
          <a:bodyPr/>
          <a:lstStyle/>
          <a:p>
            <a:r>
              <a:rPr lang="en-US" dirty="0"/>
              <a:t>Given a graph, and </a:t>
            </a:r>
            <a:r>
              <a:rPr lang="en-US" i="1" dirty="0" err="1"/>
              <a:t>k</a:t>
            </a:r>
            <a:endParaRPr lang="en-US" i="1" dirty="0"/>
          </a:p>
          <a:p>
            <a:r>
              <a:rPr lang="en-US" dirty="0"/>
              <a:t>Break it into </a:t>
            </a:r>
            <a:r>
              <a:rPr lang="en-US" i="1" dirty="0" err="1"/>
              <a:t>k</a:t>
            </a:r>
            <a:r>
              <a:rPr lang="en-US" dirty="0"/>
              <a:t> (disjoint) </a:t>
            </a:r>
            <a:r>
              <a:rPr lang="en-US" dirty="0" smtClean="0"/>
              <a:t>communities</a:t>
            </a:r>
          </a:p>
          <a:p>
            <a:r>
              <a:rPr lang="en-US" dirty="0" smtClean="0"/>
              <a:t>(assume: block diagonal = ‘cavemen’ graph)</a:t>
            </a:r>
            <a:endParaRPr lang="en-US" dirty="0"/>
          </a:p>
        </p:txBody>
      </p:sp>
      <p:sp>
        <p:nvSpPr>
          <p:cNvPr id="64521" name="Oval 4"/>
          <p:cNvSpPr>
            <a:spLocks noChangeArrowheads="1"/>
          </p:cNvSpPr>
          <p:nvPr/>
        </p:nvSpPr>
        <p:spPr bwMode="auto">
          <a:xfrm>
            <a:off x="1676400" y="36576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Oval 5"/>
          <p:cNvSpPr>
            <a:spLocks noChangeArrowheads="1"/>
          </p:cNvSpPr>
          <p:nvPr/>
        </p:nvSpPr>
        <p:spPr bwMode="auto">
          <a:xfrm>
            <a:off x="2895600" y="41910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Oval 6"/>
          <p:cNvSpPr>
            <a:spLocks noChangeArrowheads="1"/>
          </p:cNvSpPr>
          <p:nvPr/>
        </p:nvSpPr>
        <p:spPr bwMode="auto">
          <a:xfrm>
            <a:off x="1219200" y="41148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Oval 7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5" name="Oval 8"/>
          <p:cNvSpPr>
            <a:spLocks noChangeArrowheads="1"/>
          </p:cNvSpPr>
          <p:nvPr/>
        </p:nvSpPr>
        <p:spPr bwMode="auto">
          <a:xfrm>
            <a:off x="1371600" y="48768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Oval 9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Oval 10"/>
          <p:cNvSpPr>
            <a:spLocks noChangeArrowheads="1"/>
          </p:cNvSpPr>
          <p:nvPr/>
        </p:nvSpPr>
        <p:spPr bwMode="auto">
          <a:xfrm>
            <a:off x="3810000" y="48006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Oval 11"/>
          <p:cNvSpPr>
            <a:spLocks noChangeArrowheads="1"/>
          </p:cNvSpPr>
          <p:nvPr/>
        </p:nvSpPr>
        <p:spPr bwMode="auto">
          <a:xfrm>
            <a:off x="3810000" y="41910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529" name="AutoShape 12"/>
          <p:cNvCxnSpPr>
            <a:cxnSpLocks noChangeShapeType="1"/>
            <a:stCxn id="64520" idx="1"/>
            <a:endCxn id="64520" idx="1"/>
          </p:cNvCxnSpPr>
          <p:nvPr/>
        </p:nvCxnSpPr>
        <p:spPr bwMode="auto">
          <a:xfrm rot="10800000">
            <a:off x="685800" y="3771900"/>
            <a:ext cx="1588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4530" name="AutoShape 13"/>
          <p:cNvCxnSpPr>
            <a:cxnSpLocks noChangeShapeType="1"/>
            <a:stCxn id="64522" idx="7"/>
            <a:endCxn id="64526" idx="3"/>
          </p:cNvCxnSpPr>
          <p:nvPr/>
        </p:nvCxnSpPr>
        <p:spPr bwMode="auto">
          <a:xfrm flipV="1">
            <a:off x="3025775" y="3954463"/>
            <a:ext cx="196850" cy="2444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4531" name="AutoShape 14"/>
          <p:cNvCxnSpPr>
            <a:cxnSpLocks noChangeShapeType="1"/>
            <a:stCxn id="64522" idx="6"/>
            <a:endCxn id="64528" idx="2"/>
          </p:cNvCxnSpPr>
          <p:nvPr/>
        </p:nvCxnSpPr>
        <p:spPr bwMode="auto">
          <a:xfrm>
            <a:off x="3062288" y="4267200"/>
            <a:ext cx="733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4532" name="AutoShape 15"/>
          <p:cNvCxnSpPr>
            <a:cxnSpLocks noChangeShapeType="1"/>
            <a:stCxn id="64526" idx="5"/>
            <a:endCxn id="64528" idx="1"/>
          </p:cNvCxnSpPr>
          <p:nvPr/>
        </p:nvCxnSpPr>
        <p:spPr bwMode="auto">
          <a:xfrm>
            <a:off x="3330575" y="3954463"/>
            <a:ext cx="501650" cy="2444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4533" name="AutoShape 16"/>
          <p:cNvCxnSpPr>
            <a:cxnSpLocks noChangeShapeType="1"/>
            <a:endCxn id="64527" idx="0"/>
          </p:cNvCxnSpPr>
          <p:nvPr/>
        </p:nvCxnSpPr>
        <p:spPr bwMode="auto">
          <a:xfrm>
            <a:off x="3886200" y="4343400"/>
            <a:ext cx="0" cy="4429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4534" name="AutoShape 17"/>
          <p:cNvCxnSpPr>
            <a:cxnSpLocks noChangeShapeType="1"/>
            <a:stCxn id="64524" idx="6"/>
            <a:endCxn id="64522" idx="2"/>
          </p:cNvCxnSpPr>
          <p:nvPr/>
        </p:nvCxnSpPr>
        <p:spPr bwMode="auto">
          <a:xfrm flipV="1">
            <a:off x="2224088" y="4267200"/>
            <a:ext cx="657225" cy="381000"/>
          </a:xfrm>
          <a:prstGeom prst="straightConnector1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/>
          </a:ln>
        </p:spPr>
      </p:cxnSp>
      <p:cxnSp>
        <p:nvCxnSpPr>
          <p:cNvPr id="64535" name="AutoShape 18"/>
          <p:cNvCxnSpPr>
            <a:cxnSpLocks noChangeShapeType="1"/>
            <a:stCxn id="64521" idx="5"/>
            <a:endCxn id="64524" idx="0"/>
          </p:cNvCxnSpPr>
          <p:nvPr/>
        </p:nvCxnSpPr>
        <p:spPr bwMode="auto">
          <a:xfrm>
            <a:off x="1806575" y="3802063"/>
            <a:ext cx="327025" cy="755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4536" name="AutoShape 19"/>
          <p:cNvCxnSpPr>
            <a:cxnSpLocks noChangeShapeType="1"/>
            <a:stCxn id="64521" idx="3"/>
            <a:endCxn id="64523" idx="7"/>
          </p:cNvCxnSpPr>
          <p:nvPr/>
        </p:nvCxnSpPr>
        <p:spPr bwMode="auto">
          <a:xfrm flipH="1">
            <a:off x="1349375" y="3802063"/>
            <a:ext cx="349250" cy="320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4537" name="AutoShape 20"/>
          <p:cNvCxnSpPr>
            <a:cxnSpLocks noChangeShapeType="1"/>
            <a:stCxn id="64524" idx="2"/>
            <a:endCxn id="64525" idx="6"/>
          </p:cNvCxnSpPr>
          <p:nvPr/>
        </p:nvCxnSpPr>
        <p:spPr bwMode="auto">
          <a:xfrm flipH="1">
            <a:off x="1538288" y="4648200"/>
            <a:ext cx="504825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64538" name="AutoShape 21"/>
          <p:cNvCxnSpPr>
            <a:cxnSpLocks noChangeShapeType="1"/>
            <a:stCxn id="64525" idx="0"/>
            <a:endCxn id="64523" idx="4"/>
          </p:cNvCxnSpPr>
          <p:nvPr/>
        </p:nvCxnSpPr>
        <p:spPr bwMode="auto">
          <a:xfrm flipH="1" flipV="1">
            <a:off x="1295400" y="4281488"/>
            <a:ext cx="152400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</p:spPr>
      </p:cxnSp>
      <p:sp>
        <p:nvSpPr>
          <p:cNvPr id="64539" name="Text Box 22"/>
          <p:cNvSpPr txBox="1">
            <a:spLocks noChangeArrowheads="1"/>
          </p:cNvSpPr>
          <p:nvPr/>
        </p:nvSpPr>
        <p:spPr bwMode="auto">
          <a:xfrm>
            <a:off x="4759325" y="3524250"/>
            <a:ext cx="1000125" cy="5794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3200" i="1">
                <a:latin typeface="Times New Roman" charset="0"/>
              </a:rPr>
              <a:t>k</a:t>
            </a:r>
            <a:r>
              <a:rPr kumimoji="0" lang="en-US" sz="3200">
                <a:latin typeface="Times New Roman" charset="0"/>
              </a:rPr>
              <a:t> = 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896100" y="3810000"/>
            <a:ext cx="1790700" cy="1803400"/>
            <a:chOff x="6896100" y="3810000"/>
            <a:chExt cx="1790700" cy="18034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6896100" y="3810000"/>
              <a:ext cx="1790700" cy="18034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896100" y="3835400"/>
              <a:ext cx="863600" cy="876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797800" y="4724400"/>
              <a:ext cx="863600" cy="876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8089900" y="4305300"/>
              <a:ext cx="76200" cy="88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4953000"/>
              <a:ext cx="76200" cy="88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25" descr="Romeo_and_juliet_brown.jpg"/>
          <p:cNvPicPr>
            <a:picLocks noChangeAspect="1"/>
          </p:cNvPicPr>
          <p:nvPr/>
        </p:nvPicPr>
        <p:blipFill>
          <a:blip r:embed="rId2"/>
          <a:srcRect t="7079" r="11250" b="11581"/>
          <a:stretch>
            <a:fillRect/>
          </a:stretch>
        </p:blipFill>
        <p:spPr bwMode="auto">
          <a:xfrm>
            <a:off x="2146300" y="5113867"/>
            <a:ext cx="1193800" cy="159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 bwMode="auto">
          <a:xfrm>
            <a:off x="7188200" y="4038600"/>
            <a:ext cx="114300" cy="1270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7531100" y="4178300"/>
            <a:ext cx="114300" cy="1270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 bwMode="auto">
          <a:xfrm>
            <a:off x="8064500" y="5219700"/>
            <a:ext cx="114300" cy="1270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 bwMode="auto">
          <a:xfrm>
            <a:off x="8369300" y="4940300"/>
            <a:ext cx="114300" cy="1270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 bwMode="auto">
          <a:xfrm>
            <a:off x="7099300" y="4381500"/>
            <a:ext cx="114300" cy="127000"/>
          </a:xfrm>
          <a:prstGeom prst="ellipse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Why study (big) graphs?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</a:t>
            </a:r>
            <a:r>
              <a:rPr lang="en-US" dirty="0">
                <a:ea typeface="ＭＳ Ｐゴシック" charset="-128"/>
                <a:cs typeface="ＭＳ Ｐゴシック" charset="-128"/>
              </a:rPr>
              <a:t>1: Patterns in graphs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Part#2: Cascade analysis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[Extra: ebay fraud; tensors; spikes]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188913" y="21494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 err="1" smtClean="0"/>
              <a:t>algo’s</a:t>
            </a:r>
            <a:r>
              <a:rPr lang="en-US" dirty="0" smtClean="0"/>
              <a:t> for </a:t>
            </a:r>
            <a:r>
              <a:rPr lang="en-US" smtClean="0"/>
              <a:t>graph partitioning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METIS [</a:t>
            </a:r>
            <a:r>
              <a:rPr lang="en-US" dirty="0" err="1" smtClean="0"/>
              <a:t>Karypis</a:t>
            </a:r>
            <a:r>
              <a:rPr lang="en-US" dirty="0" smtClean="0"/>
              <a:t>, Kumar +]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eigenvector of </a:t>
            </a:r>
            <a:r>
              <a:rPr lang="en-US" dirty="0" err="1" smtClean="0"/>
              <a:t>Laplacian</a:t>
            </a:r>
            <a:endParaRPr lang="en-US" dirty="0" smtClean="0"/>
          </a:p>
          <a:p>
            <a:r>
              <a:rPr lang="en-US" dirty="0" smtClean="0"/>
              <a:t>Modularity-based [</a:t>
            </a:r>
            <a:r>
              <a:rPr lang="en-US" dirty="0" err="1" smtClean="0"/>
              <a:t>Girwan+Newman</a:t>
            </a:r>
            <a:r>
              <a:rPr lang="en-US" dirty="0" smtClean="0"/>
              <a:t>]</a:t>
            </a:r>
          </a:p>
          <a:p>
            <a:r>
              <a:rPr lang="en-US" dirty="0" smtClean="0"/>
              <a:t>Max flow [Flake+]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 descr="karypis.jpg"/>
          <p:cNvPicPr>
            <a:picLocks noChangeAspect="1"/>
          </p:cNvPicPr>
          <p:nvPr/>
        </p:nvPicPr>
        <p:blipFill>
          <a:blip r:embed="rId2"/>
          <a:srcRect l="12857" r="12857" b="31698"/>
          <a:stretch>
            <a:fillRect/>
          </a:stretch>
        </p:blipFill>
        <p:spPr>
          <a:xfrm>
            <a:off x="6469374" y="1346200"/>
            <a:ext cx="730706" cy="953767"/>
          </a:xfrm>
          <a:prstGeom prst="rect">
            <a:avLst/>
          </a:prstGeom>
        </p:spPr>
      </p:pic>
      <p:pic>
        <p:nvPicPr>
          <p:cNvPr id="8" name="Picture 7" descr="vipin.jpg"/>
          <p:cNvPicPr>
            <a:picLocks noChangeAspect="1"/>
          </p:cNvPicPr>
          <p:nvPr/>
        </p:nvPicPr>
        <p:blipFill>
          <a:blip r:embed="rId3"/>
          <a:srcRect l="10000" r="10000" b="27875"/>
          <a:stretch>
            <a:fillRect/>
          </a:stretch>
        </p:blipFill>
        <p:spPr>
          <a:xfrm>
            <a:off x="7647940" y="1350518"/>
            <a:ext cx="732885" cy="9481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73E29-DE79-034E-A42D-CF096BFF8BE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Strange behavior of min cuts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Subtle details: next</a:t>
            </a:r>
          </a:p>
          <a:p>
            <a:pPr lvl="1"/>
            <a:r>
              <a:rPr lang="en-US" dirty="0" smtClean="0"/>
              <a:t>Preliminaries: min-cut plots of ‘usual’ graphs</a:t>
            </a:r>
            <a:endParaRPr lang="en-US" dirty="0"/>
          </a:p>
        </p:txBody>
      </p:sp>
      <p:sp>
        <p:nvSpPr>
          <p:cNvPr id="57351" name="Text Box 4"/>
          <p:cNvSpPr txBox="1">
            <a:spLocks noChangeArrowheads="1"/>
          </p:cNvSpPr>
          <p:nvPr/>
        </p:nvSpPr>
        <p:spPr bwMode="auto">
          <a:xfrm>
            <a:off x="0" y="4589463"/>
            <a:ext cx="9144000" cy="1125537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i="1"/>
              <a:t>NetMine: New Mining Tools for Large Graphs</a:t>
            </a:r>
            <a:r>
              <a:rPr lang="en-US" sz="2200"/>
              <a:t>, by D. Chakrabarti, </a:t>
            </a:r>
          </a:p>
          <a:p>
            <a:pPr algn="l"/>
            <a:r>
              <a:rPr lang="en-US" sz="2200"/>
              <a:t>Y. Zhan, D. Blandford, C. Faloutsos and G. Blelloch, in the SDM 2004 Workshop on Link Analysis, Counter-terrorism and Privacy</a:t>
            </a:r>
          </a:p>
        </p:txBody>
      </p:sp>
      <p:sp>
        <p:nvSpPr>
          <p:cNvPr id="57352" name="Text Box 5"/>
          <p:cNvSpPr txBox="1">
            <a:spLocks noChangeArrowheads="1"/>
          </p:cNvSpPr>
          <p:nvPr/>
        </p:nvSpPr>
        <p:spPr bwMode="auto">
          <a:xfrm>
            <a:off x="0" y="5732463"/>
            <a:ext cx="9144000" cy="1125537"/>
          </a:xfrm>
          <a:prstGeom prst="rect">
            <a:avLst/>
          </a:prstGeom>
          <a:solidFill>
            <a:srgbClr val="FFCC66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i="1"/>
              <a:t>Statistical Properties of Community Structure in Large Social and Information Networks, J.</a:t>
            </a:r>
            <a:r>
              <a:rPr lang="en-US" sz="2200"/>
              <a:t> Leskovec, K. Lang, A. Dasgupta, M. Mahoney. </a:t>
            </a:r>
            <a:br>
              <a:rPr lang="en-US" sz="2200"/>
            </a:br>
            <a:r>
              <a:rPr lang="en-US" sz="2200"/>
              <a:t>WWW 2008.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78C1D-06AF-D941-9B06-8EFF9424ADE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“Min-cut” plot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min-cuts recursively.</a:t>
            </a:r>
          </a:p>
        </p:txBody>
      </p:sp>
      <p:sp>
        <p:nvSpPr>
          <p:cNvPr id="58375" name="Oval 4"/>
          <p:cNvSpPr>
            <a:spLocks noChangeArrowheads="1"/>
          </p:cNvSpPr>
          <p:nvPr/>
        </p:nvSpPr>
        <p:spPr bwMode="auto">
          <a:xfrm>
            <a:off x="1371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6" name="Oval 5"/>
          <p:cNvSpPr>
            <a:spLocks noChangeArrowheads="1"/>
          </p:cNvSpPr>
          <p:nvPr/>
        </p:nvSpPr>
        <p:spPr bwMode="auto">
          <a:xfrm>
            <a:off x="1828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7" name="Oval 6"/>
          <p:cNvSpPr>
            <a:spLocks noChangeArrowheads="1"/>
          </p:cNvSpPr>
          <p:nvPr/>
        </p:nvSpPr>
        <p:spPr bwMode="auto">
          <a:xfrm>
            <a:off x="22860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8" name="Oval 7"/>
          <p:cNvSpPr>
            <a:spLocks noChangeArrowheads="1"/>
          </p:cNvSpPr>
          <p:nvPr/>
        </p:nvSpPr>
        <p:spPr bwMode="auto">
          <a:xfrm>
            <a:off x="27432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9" name="Line 8"/>
          <p:cNvSpPr>
            <a:spLocks noChangeShapeType="1"/>
          </p:cNvSpPr>
          <p:nvPr/>
        </p:nvSpPr>
        <p:spPr bwMode="auto">
          <a:xfrm>
            <a:off x="1524000" y="3429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0" name="Line 9"/>
          <p:cNvSpPr>
            <a:spLocks noChangeShapeType="1"/>
          </p:cNvSpPr>
          <p:nvPr/>
        </p:nvSpPr>
        <p:spPr bwMode="auto">
          <a:xfrm>
            <a:off x="2438400" y="3429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1" name="Line 10"/>
          <p:cNvSpPr>
            <a:spLocks noChangeShapeType="1"/>
          </p:cNvSpPr>
          <p:nvPr/>
        </p:nvSpPr>
        <p:spPr bwMode="auto">
          <a:xfrm>
            <a:off x="1981200" y="3429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2" name="Line 11"/>
          <p:cNvSpPr>
            <a:spLocks noChangeShapeType="1"/>
          </p:cNvSpPr>
          <p:nvPr/>
        </p:nvSpPr>
        <p:spPr bwMode="auto">
          <a:xfrm>
            <a:off x="2895600" y="3429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3" name="Line 12"/>
          <p:cNvSpPr>
            <a:spLocks noChangeShapeType="1"/>
          </p:cNvSpPr>
          <p:nvPr/>
        </p:nvSpPr>
        <p:spPr bwMode="auto">
          <a:xfrm>
            <a:off x="1066800" y="3429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4" name="Oval 13"/>
          <p:cNvSpPr>
            <a:spLocks noChangeArrowheads="1"/>
          </p:cNvSpPr>
          <p:nvPr/>
        </p:nvSpPr>
        <p:spPr bwMode="auto">
          <a:xfrm>
            <a:off x="13716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5" name="Oval 14"/>
          <p:cNvSpPr>
            <a:spLocks noChangeArrowheads="1"/>
          </p:cNvSpPr>
          <p:nvPr/>
        </p:nvSpPr>
        <p:spPr bwMode="auto">
          <a:xfrm>
            <a:off x="18288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6" name="Oval 15"/>
          <p:cNvSpPr>
            <a:spLocks noChangeArrowheads="1"/>
          </p:cNvSpPr>
          <p:nvPr/>
        </p:nvSpPr>
        <p:spPr bwMode="auto">
          <a:xfrm>
            <a:off x="22860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7" name="Oval 16"/>
          <p:cNvSpPr>
            <a:spLocks noChangeArrowheads="1"/>
          </p:cNvSpPr>
          <p:nvPr/>
        </p:nvSpPr>
        <p:spPr bwMode="auto">
          <a:xfrm>
            <a:off x="2743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8" name="Line 17"/>
          <p:cNvSpPr>
            <a:spLocks noChangeShapeType="1"/>
          </p:cNvSpPr>
          <p:nvPr/>
        </p:nvSpPr>
        <p:spPr bwMode="auto">
          <a:xfrm>
            <a:off x="15240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9" name="Line 18"/>
          <p:cNvSpPr>
            <a:spLocks noChangeShapeType="1"/>
          </p:cNvSpPr>
          <p:nvPr/>
        </p:nvSpPr>
        <p:spPr bwMode="auto">
          <a:xfrm>
            <a:off x="24384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0" name="Line 19"/>
          <p:cNvSpPr>
            <a:spLocks noChangeShapeType="1"/>
          </p:cNvSpPr>
          <p:nvPr/>
        </p:nvSpPr>
        <p:spPr bwMode="auto">
          <a:xfrm>
            <a:off x="19812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1" name="Line 20"/>
          <p:cNvSpPr>
            <a:spLocks noChangeShapeType="1"/>
          </p:cNvSpPr>
          <p:nvPr/>
        </p:nvSpPr>
        <p:spPr bwMode="auto">
          <a:xfrm>
            <a:off x="28956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2" name="Line 21"/>
          <p:cNvSpPr>
            <a:spLocks noChangeShapeType="1"/>
          </p:cNvSpPr>
          <p:nvPr/>
        </p:nvSpPr>
        <p:spPr bwMode="auto">
          <a:xfrm>
            <a:off x="10668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3" name="Line 22"/>
          <p:cNvSpPr>
            <a:spLocks noChangeShapeType="1"/>
          </p:cNvSpPr>
          <p:nvPr/>
        </p:nvSpPr>
        <p:spPr bwMode="auto">
          <a:xfrm>
            <a:off x="14478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4" name="Line 23"/>
          <p:cNvSpPr>
            <a:spLocks noChangeShapeType="1"/>
          </p:cNvSpPr>
          <p:nvPr/>
        </p:nvSpPr>
        <p:spPr bwMode="auto">
          <a:xfrm>
            <a:off x="14478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5" name="Line 24"/>
          <p:cNvSpPr>
            <a:spLocks noChangeShapeType="1"/>
          </p:cNvSpPr>
          <p:nvPr/>
        </p:nvSpPr>
        <p:spPr bwMode="auto">
          <a:xfrm>
            <a:off x="19050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6" name="Line 25"/>
          <p:cNvSpPr>
            <a:spLocks noChangeShapeType="1"/>
          </p:cNvSpPr>
          <p:nvPr/>
        </p:nvSpPr>
        <p:spPr bwMode="auto">
          <a:xfrm>
            <a:off x="19050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7" name="Line 26"/>
          <p:cNvSpPr>
            <a:spLocks noChangeShapeType="1"/>
          </p:cNvSpPr>
          <p:nvPr/>
        </p:nvSpPr>
        <p:spPr bwMode="auto">
          <a:xfrm>
            <a:off x="23622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8" name="Line 27"/>
          <p:cNvSpPr>
            <a:spLocks noChangeShapeType="1"/>
          </p:cNvSpPr>
          <p:nvPr/>
        </p:nvSpPr>
        <p:spPr bwMode="auto">
          <a:xfrm>
            <a:off x="23622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9" name="Line 28"/>
          <p:cNvSpPr>
            <a:spLocks noChangeShapeType="1"/>
          </p:cNvSpPr>
          <p:nvPr/>
        </p:nvSpPr>
        <p:spPr bwMode="auto">
          <a:xfrm>
            <a:off x="28194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0" name="Line 29"/>
          <p:cNvSpPr>
            <a:spLocks noChangeShapeType="1"/>
          </p:cNvSpPr>
          <p:nvPr/>
        </p:nvSpPr>
        <p:spPr bwMode="auto">
          <a:xfrm>
            <a:off x="28194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1" name="Oval 30"/>
          <p:cNvSpPr>
            <a:spLocks noChangeArrowheads="1"/>
          </p:cNvSpPr>
          <p:nvPr/>
        </p:nvSpPr>
        <p:spPr bwMode="auto">
          <a:xfrm>
            <a:off x="13716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2" name="Oval 31"/>
          <p:cNvSpPr>
            <a:spLocks noChangeArrowheads="1"/>
          </p:cNvSpPr>
          <p:nvPr/>
        </p:nvSpPr>
        <p:spPr bwMode="auto">
          <a:xfrm>
            <a:off x="18288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3" name="Oval 32"/>
          <p:cNvSpPr>
            <a:spLocks noChangeArrowheads="1"/>
          </p:cNvSpPr>
          <p:nvPr/>
        </p:nvSpPr>
        <p:spPr bwMode="auto">
          <a:xfrm>
            <a:off x="22860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4" name="Oval 33"/>
          <p:cNvSpPr>
            <a:spLocks noChangeArrowheads="1"/>
          </p:cNvSpPr>
          <p:nvPr/>
        </p:nvSpPr>
        <p:spPr bwMode="auto">
          <a:xfrm>
            <a:off x="27432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5" name="Line 34"/>
          <p:cNvSpPr>
            <a:spLocks noChangeShapeType="1"/>
          </p:cNvSpPr>
          <p:nvPr/>
        </p:nvSpPr>
        <p:spPr bwMode="auto">
          <a:xfrm>
            <a:off x="15240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6" name="Line 35"/>
          <p:cNvSpPr>
            <a:spLocks noChangeShapeType="1"/>
          </p:cNvSpPr>
          <p:nvPr/>
        </p:nvSpPr>
        <p:spPr bwMode="auto">
          <a:xfrm>
            <a:off x="24384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7" name="Line 36"/>
          <p:cNvSpPr>
            <a:spLocks noChangeShapeType="1"/>
          </p:cNvSpPr>
          <p:nvPr/>
        </p:nvSpPr>
        <p:spPr bwMode="auto">
          <a:xfrm>
            <a:off x="19812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8" name="Line 37"/>
          <p:cNvSpPr>
            <a:spLocks noChangeShapeType="1"/>
          </p:cNvSpPr>
          <p:nvPr/>
        </p:nvSpPr>
        <p:spPr bwMode="auto">
          <a:xfrm>
            <a:off x="28956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9" name="Line 38"/>
          <p:cNvSpPr>
            <a:spLocks noChangeShapeType="1"/>
          </p:cNvSpPr>
          <p:nvPr/>
        </p:nvSpPr>
        <p:spPr bwMode="auto">
          <a:xfrm>
            <a:off x="10668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0" name="Oval 39"/>
          <p:cNvSpPr>
            <a:spLocks noChangeArrowheads="1"/>
          </p:cNvSpPr>
          <p:nvPr/>
        </p:nvSpPr>
        <p:spPr bwMode="auto">
          <a:xfrm>
            <a:off x="13716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1" name="Oval 40"/>
          <p:cNvSpPr>
            <a:spLocks noChangeArrowheads="1"/>
          </p:cNvSpPr>
          <p:nvPr/>
        </p:nvSpPr>
        <p:spPr bwMode="auto">
          <a:xfrm>
            <a:off x="18288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2" name="Oval 41"/>
          <p:cNvSpPr>
            <a:spLocks noChangeArrowheads="1"/>
          </p:cNvSpPr>
          <p:nvPr/>
        </p:nvSpPr>
        <p:spPr bwMode="auto">
          <a:xfrm>
            <a:off x="22860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3" name="Oval 42"/>
          <p:cNvSpPr>
            <a:spLocks noChangeArrowheads="1"/>
          </p:cNvSpPr>
          <p:nvPr/>
        </p:nvSpPr>
        <p:spPr bwMode="auto">
          <a:xfrm>
            <a:off x="27432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4" name="Line 43"/>
          <p:cNvSpPr>
            <a:spLocks noChangeShapeType="1"/>
          </p:cNvSpPr>
          <p:nvPr/>
        </p:nvSpPr>
        <p:spPr bwMode="auto">
          <a:xfrm>
            <a:off x="1524000" y="4572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5" name="Line 44"/>
          <p:cNvSpPr>
            <a:spLocks noChangeShapeType="1"/>
          </p:cNvSpPr>
          <p:nvPr/>
        </p:nvSpPr>
        <p:spPr bwMode="auto">
          <a:xfrm>
            <a:off x="2438400" y="4572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6" name="Line 45"/>
          <p:cNvSpPr>
            <a:spLocks noChangeShapeType="1"/>
          </p:cNvSpPr>
          <p:nvPr/>
        </p:nvSpPr>
        <p:spPr bwMode="auto">
          <a:xfrm>
            <a:off x="1981200" y="4572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7" name="Line 46"/>
          <p:cNvSpPr>
            <a:spLocks noChangeShapeType="1"/>
          </p:cNvSpPr>
          <p:nvPr/>
        </p:nvSpPr>
        <p:spPr bwMode="auto">
          <a:xfrm>
            <a:off x="2895600" y="4572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8" name="Line 47"/>
          <p:cNvSpPr>
            <a:spLocks noChangeShapeType="1"/>
          </p:cNvSpPr>
          <p:nvPr/>
        </p:nvSpPr>
        <p:spPr bwMode="auto">
          <a:xfrm>
            <a:off x="1066800" y="4572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9" name="Line 48"/>
          <p:cNvSpPr>
            <a:spLocks noChangeShapeType="1"/>
          </p:cNvSpPr>
          <p:nvPr/>
        </p:nvSpPr>
        <p:spPr bwMode="auto">
          <a:xfrm>
            <a:off x="14478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0" name="Line 49"/>
          <p:cNvSpPr>
            <a:spLocks noChangeShapeType="1"/>
          </p:cNvSpPr>
          <p:nvPr/>
        </p:nvSpPr>
        <p:spPr bwMode="auto">
          <a:xfrm>
            <a:off x="1447800" y="3886200"/>
            <a:ext cx="0" cy="2286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1" name="Line 50"/>
          <p:cNvSpPr>
            <a:spLocks noChangeShapeType="1"/>
          </p:cNvSpPr>
          <p:nvPr/>
        </p:nvSpPr>
        <p:spPr bwMode="auto">
          <a:xfrm>
            <a:off x="19050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2" name="Line 51"/>
          <p:cNvSpPr>
            <a:spLocks noChangeShapeType="1"/>
          </p:cNvSpPr>
          <p:nvPr/>
        </p:nvSpPr>
        <p:spPr bwMode="auto">
          <a:xfrm>
            <a:off x="1905000" y="3886200"/>
            <a:ext cx="0" cy="2286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3" name="Line 52"/>
          <p:cNvSpPr>
            <a:spLocks noChangeShapeType="1"/>
          </p:cNvSpPr>
          <p:nvPr/>
        </p:nvSpPr>
        <p:spPr bwMode="auto">
          <a:xfrm>
            <a:off x="23622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4" name="Line 53"/>
          <p:cNvSpPr>
            <a:spLocks noChangeShapeType="1"/>
          </p:cNvSpPr>
          <p:nvPr/>
        </p:nvSpPr>
        <p:spPr bwMode="auto">
          <a:xfrm>
            <a:off x="2362200" y="3886200"/>
            <a:ext cx="0" cy="2286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5" name="Line 54"/>
          <p:cNvSpPr>
            <a:spLocks noChangeShapeType="1"/>
          </p:cNvSpPr>
          <p:nvPr/>
        </p:nvSpPr>
        <p:spPr bwMode="auto">
          <a:xfrm>
            <a:off x="28194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6" name="Line 55"/>
          <p:cNvSpPr>
            <a:spLocks noChangeShapeType="1"/>
          </p:cNvSpPr>
          <p:nvPr/>
        </p:nvSpPr>
        <p:spPr bwMode="auto">
          <a:xfrm>
            <a:off x="2819400" y="3886200"/>
            <a:ext cx="0" cy="2286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7" name="Line 56"/>
          <p:cNvSpPr>
            <a:spLocks noChangeShapeType="1"/>
          </p:cNvSpPr>
          <p:nvPr/>
        </p:nvSpPr>
        <p:spPr bwMode="auto">
          <a:xfrm>
            <a:off x="14478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8" name="Line 57"/>
          <p:cNvSpPr>
            <a:spLocks noChangeShapeType="1"/>
          </p:cNvSpPr>
          <p:nvPr/>
        </p:nvSpPr>
        <p:spPr bwMode="auto">
          <a:xfrm>
            <a:off x="19050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9" name="Line 58"/>
          <p:cNvSpPr>
            <a:spLocks noChangeShapeType="1"/>
          </p:cNvSpPr>
          <p:nvPr/>
        </p:nvSpPr>
        <p:spPr bwMode="auto">
          <a:xfrm>
            <a:off x="23622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0" name="Line 59"/>
          <p:cNvSpPr>
            <a:spLocks noChangeShapeType="1"/>
          </p:cNvSpPr>
          <p:nvPr/>
        </p:nvSpPr>
        <p:spPr bwMode="auto">
          <a:xfrm>
            <a:off x="28194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1" name="Line 60"/>
          <p:cNvSpPr>
            <a:spLocks noChangeShapeType="1"/>
          </p:cNvSpPr>
          <p:nvPr/>
        </p:nvSpPr>
        <p:spPr bwMode="auto">
          <a:xfrm>
            <a:off x="5410200" y="4724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2" name="Line 61"/>
          <p:cNvSpPr>
            <a:spLocks noChangeShapeType="1"/>
          </p:cNvSpPr>
          <p:nvPr/>
        </p:nvSpPr>
        <p:spPr bwMode="auto">
          <a:xfrm flipH="1" flipV="1">
            <a:off x="5410200" y="2895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3" name="Text Box 62"/>
          <p:cNvSpPr txBox="1">
            <a:spLocks noChangeArrowheads="1"/>
          </p:cNvSpPr>
          <p:nvPr/>
        </p:nvSpPr>
        <p:spPr bwMode="auto">
          <a:xfrm>
            <a:off x="6858000" y="4876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(# edges)</a:t>
            </a:r>
          </a:p>
        </p:txBody>
      </p:sp>
      <p:sp>
        <p:nvSpPr>
          <p:cNvPr id="58434" name="Text Box 63"/>
          <p:cNvSpPr txBox="1">
            <a:spLocks noChangeArrowheads="1"/>
          </p:cNvSpPr>
          <p:nvPr/>
        </p:nvSpPr>
        <p:spPr bwMode="auto">
          <a:xfrm>
            <a:off x="4038600" y="25288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(mincut-size / #edges)</a:t>
            </a:r>
          </a:p>
        </p:txBody>
      </p:sp>
      <p:sp>
        <p:nvSpPr>
          <p:cNvPr id="58435" name="Line 64"/>
          <p:cNvSpPr>
            <a:spLocks noChangeShapeType="1"/>
          </p:cNvSpPr>
          <p:nvPr/>
        </p:nvSpPr>
        <p:spPr bwMode="auto">
          <a:xfrm>
            <a:off x="762000" y="3984625"/>
            <a:ext cx="2971800" cy="0"/>
          </a:xfrm>
          <a:prstGeom prst="line">
            <a:avLst/>
          </a:prstGeom>
          <a:noFill/>
          <a:ln w="25400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6" name="Text Box 65"/>
          <p:cNvSpPr txBox="1">
            <a:spLocks noChangeArrowheads="1"/>
          </p:cNvSpPr>
          <p:nvPr/>
        </p:nvSpPr>
        <p:spPr bwMode="auto">
          <a:xfrm>
            <a:off x="1447800" y="5486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2400"/>
              <a:t>N nodes</a:t>
            </a:r>
          </a:p>
        </p:txBody>
      </p:sp>
      <p:sp>
        <p:nvSpPr>
          <p:cNvPr id="58437" name="Text Box 66"/>
          <p:cNvSpPr txBox="1">
            <a:spLocks noChangeArrowheads="1"/>
          </p:cNvSpPr>
          <p:nvPr/>
        </p:nvSpPr>
        <p:spPr bwMode="auto">
          <a:xfrm>
            <a:off x="3352800" y="3946525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2000"/>
              <a:t>Mincut size = sqrt(N)</a:t>
            </a:r>
          </a:p>
        </p:txBody>
      </p:sp>
      <p:sp>
        <p:nvSpPr>
          <p:cNvPr id="58438" name="AutoShape 67"/>
          <p:cNvSpPr>
            <a:spLocks noChangeArrowheads="1"/>
          </p:cNvSpPr>
          <p:nvPr/>
        </p:nvSpPr>
        <p:spPr bwMode="auto">
          <a:xfrm>
            <a:off x="7543800" y="4267200"/>
            <a:ext cx="152400" cy="1524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5C698-FBF7-ED4A-BEEB-F1FBDD957BB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“Min-cut” plot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min-cuts recursively.</a:t>
            </a:r>
          </a:p>
        </p:txBody>
      </p:sp>
      <p:sp>
        <p:nvSpPr>
          <p:cNvPr id="59399" name="Oval 4"/>
          <p:cNvSpPr>
            <a:spLocks noChangeArrowheads="1"/>
          </p:cNvSpPr>
          <p:nvPr/>
        </p:nvSpPr>
        <p:spPr bwMode="auto">
          <a:xfrm>
            <a:off x="1371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5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6"/>
          <p:cNvSpPr>
            <a:spLocks noChangeArrowheads="1"/>
          </p:cNvSpPr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7"/>
          <p:cNvSpPr>
            <a:spLocks noChangeArrowheads="1"/>
          </p:cNvSpPr>
          <p:nvPr/>
        </p:nvSpPr>
        <p:spPr bwMode="auto">
          <a:xfrm>
            <a:off x="2743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Line 8"/>
          <p:cNvSpPr>
            <a:spLocks noChangeShapeType="1"/>
          </p:cNvSpPr>
          <p:nvPr/>
        </p:nvSpPr>
        <p:spPr bwMode="auto">
          <a:xfrm>
            <a:off x="15240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Line 9"/>
          <p:cNvSpPr>
            <a:spLocks noChangeShapeType="1"/>
          </p:cNvSpPr>
          <p:nvPr/>
        </p:nvSpPr>
        <p:spPr bwMode="auto">
          <a:xfrm>
            <a:off x="24384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Line 10"/>
          <p:cNvSpPr>
            <a:spLocks noChangeShapeType="1"/>
          </p:cNvSpPr>
          <p:nvPr/>
        </p:nvSpPr>
        <p:spPr bwMode="auto">
          <a:xfrm>
            <a:off x="19812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Line 11"/>
          <p:cNvSpPr>
            <a:spLocks noChangeShapeType="1"/>
          </p:cNvSpPr>
          <p:nvPr/>
        </p:nvSpPr>
        <p:spPr bwMode="auto">
          <a:xfrm>
            <a:off x="28956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Line 12"/>
          <p:cNvSpPr>
            <a:spLocks noChangeShapeType="1"/>
          </p:cNvSpPr>
          <p:nvPr/>
        </p:nvSpPr>
        <p:spPr bwMode="auto">
          <a:xfrm>
            <a:off x="10668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Oval 13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Oval 14"/>
          <p:cNvSpPr>
            <a:spLocks noChangeArrowheads="1"/>
          </p:cNvSpPr>
          <p:nvPr/>
        </p:nvSpPr>
        <p:spPr bwMode="auto">
          <a:xfrm>
            <a:off x="18288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0" name="Oval 15"/>
          <p:cNvSpPr>
            <a:spLocks noChangeArrowheads="1"/>
          </p:cNvSpPr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1" name="Oval 16"/>
          <p:cNvSpPr>
            <a:spLocks noChangeArrowheads="1"/>
          </p:cNvSpPr>
          <p:nvPr/>
        </p:nvSpPr>
        <p:spPr bwMode="auto">
          <a:xfrm>
            <a:off x="27432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2" name="Line 17"/>
          <p:cNvSpPr>
            <a:spLocks noChangeShapeType="1"/>
          </p:cNvSpPr>
          <p:nvPr/>
        </p:nvSpPr>
        <p:spPr bwMode="auto">
          <a:xfrm>
            <a:off x="15240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3" name="Line 18"/>
          <p:cNvSpPr>
            <a:spLocks noChangeShapeType="1"/>
          </p:cNvSpPr>
          <p:nvPr/>
        </p:nvSpPr>
        <p:spPr bwMode="auto">
          <a:xfrm>
            <a:off x="24384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4" name="Line 19"/>
          <p:cNvSpPr>
            <a:spLocks noChangeShapeType="1"/>
          </p:cNvSpPr>
          <p:nvPr/>
        </p:nvSpPr>
        <p:spPr bwMode="auto">
          <a:xfrm>
            <a:off x="19812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5" name="Line 20"/>
          <p:cNvSpPr>
            <a:spLocks noChangeShapeType="1"/>
          </p:cNvSpPr>
          <p:nvPr/>
        </p:nvSpPr>
        <p:spPr bwMode="auto">
          <a:xfrm>
            <a:off x="28956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6" name="Line 21"/>
          <p:cNvSpPr>
            <a:spLocks noChangeShapeType="1"/>
          </p:cNvSpPr>
          <p:nvPr/>
        </p:nvSpPr>
        <p:spPr bwMode="auto">
          <a:xfrm>
            <a:off x="10668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7" name="Line 22"/>
          <p:cNvSpPr>
            <a:spLocks noChangeShapeType="1"/>
          </p:cNvSpPr>
          <p:nvPr/>
        </p:nvSpPr>
        <p:spPr bwMode="auto">
          <a:xfrm>
            <a:off x="14478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8" name="Line 23"/>
          <p:cNvSpPr>
            <a:spLocks noChangeShapeType="1"/>
          </p:cNvSpPr>
          <p:nvPr/>
        </p:nvSpPr>
        <p:spPr bwMode="auto">
          <a:xfrm>
            <a:off x="14478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9" name="Line 24"/>
          <p:cNvSpPr>
            <a:spLocks noChangeShapeType="1"/>
          </p:cNvSpPr>
          <p:nvPr/>
        </p:nvSpPr>
        <p:spPr bwMode="auto">
          <a:xfrm>
            <a:off x="19050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0" name="Line 25"/>
          <p:cNvSpPr>
            <a:spLocks noChangeShapeType="1"/>
          </p:cNvSpPr>
          <p:nvPr/>
        </p:nvSpPr>
        <p:spPr bwMode="auto">
          <a:xfrm>
            <a:off x="19050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1" name="Line 26"/>
          <p:cNvSpPr>
            <a:spLocks noChangeShapeType="1"/>
          </p:cNvSpPr>
          <p:nvPr/>
        </p:nvSpPr>
        <p:spPr bwMode="auto">
          <a:xfrm>
            <a:off x="23622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2" name="Line 27"/>
          <p:cNvSpPr>
            <a:spLocks noChangeShapeType="1"/>
          </p:cNvSpPr>
          <p:nvPr/>
        </p:nvSpPr>
        <p:spPr bwMode="auto">
          <a:xfrm>
            <a:off x="23622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3" name="Line 28"/>
          <p:cNvSpPr>
            <a:spLocks noChangeShapeType="1"/>
          </p:cNvSpPr>
          <p:nvPr/>
        </p:nvSpPr>
        <p:spPr bwMode="auto">
          <a:xfrm>
            <a:off x="28194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4" name="Line 29"/>
          <p:cNvSpPr>
            <a:spLocks noChangeShapeType="1"/>
          </p:cNvSpPr>
          <p:nvPr/>
        </p:nvSpPr>
        <p:spPr bwMode="auto">
          <a:xfrm>
            <a:off x="28194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5" name="Oval 30"/>
          <p:cNvSpPr>
            <a:spLocks noChangeArrowheads="1"/>
          </p:cNvSpPr>
          <p:nvPr/>
        </p:nvSpPr>
        <p:spPr bwMode="auto">
          <a:xfrm>
            <a:off x="13716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6" name="Oval 31"/>
          <p:cNvSpPr>
            <a:spLocks noChangeArrowheads="1"/>
          </p:cNvSpPr>
          <p:nvPr/>
        </p:nvSpPr>
        <p:spPr bwMode="auto">
          <a:xfrm>
            <a:off x="18288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7" name="Oval 32"/>
          <p:cNvSpPr>
            <a:spLocks noChangeArrowheads="1"/>
          </p:cNvSpPr>
          <p:nvPr/>
        </p:nvSpPr>
        <p:spPr bwMode="auto">
          <a:xfrm>
            <a:off x="2286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8" name="Oval 33"/>
          <p:cNvSpPr>
            <a:spLocks noChangeArrowheads="1"/>
          </p:cNvSpPr>
          <p:nvPr/>
        </p:nvSpPr>
        <p:spPr bwMode="auto">
          <a:xfrm>
            <a:off x="27432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9" name="Line 34"/>
          <p:cNvSpPr>
            <a:spLocks noChangeShapeType="1"/>
          </p:cNvSpPr>
          <p:nvPr/>
        </p:nvSpPr>
        <p:spPr bwMode="auto">
          <a:xfrm>
            <a:off x="15240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0" name="Line 35"/>
          <p:cNvSpPr>
            <a:spLocks noChangeShapeType="1"/>
          </p:cNvSpPr>
          <p:nvPr/>
        </p:nvSpPr>
        <p:spPr bwMode="auto">
          <a:xfrm>
            <a:off x="24384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1" name="Line 36"/>
          <p:cNvSpPr>
            <a:spLocks noChangeShapeType="1"/>
          </p:cNvSpPr>
          <p:nvPr/>
        </p:nvSpPr>
        <p:spPr bwMode="auto">
          <a:xfrm>
            <a:off x="19812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2" name="Line 37"/>
          <p:cNvSpPr>
            <a:spLocks noChangeShapeType="1"/>
          </p:cNvSpPr>
          <p:nvPr/>
        </p:nvSpPr>
        <p:spPr bwMode="auto">
          <a:xfrm>
            <a:off x="28956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3" name="Line 38"/>
          <p:cNvSpPr>
            <a:spLocks noChangeShapeType="1"/>
          </p:cNvSpPr>
          <p:nvPr/>
        </p:nvSpPr>
        <p:spPr bwMode="auto">
          <a:xfrm>
            <a:off x="10668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4" name="Oval 39"/>
          <p:cNvSpPr>
            <a:spLocks noChangeArrowheads="1"/>
          </p:cNvSpPr>
          <p:nvPr/>
        </p:nvSpPr>
        <p:spPr bwMode="auto">
          <a:xfrm>
            <a:off x="13716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5" name="Oval 40"/>
          <p:cNvSpPr>
            <a:spLocks noChangeArrowheads="1"/>
          </p:cNvSpPr>
          <p:nvPr/>
        </p:nvSpPr>
        <p:spPr bwMode="auto">
          <a:xfrm>
            <a:off x="18288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6" name="Oval 41"/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7" name="Oval 42"/>
          <p:cNvSpPr>
            <a:spLocks noChangeArrowheads="1"/>
          </p:cNvSpPr>
          <p:nvPr/>
        </p:nvSpPr>
        <p:spPr bwMode="auto">
          <a:xfrm>
            <a:off x="2743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8" name="Line 43"/>
          <p:cNvSpPr>
            <a:spLocks noChangeShapeType="1"/>
          </p:cNvSpPr>
          <p:nvPr/>
        </p:nvSpPr>
        <p:spPr bwMode="auto">
          <a:xfrm>
            <a:off x="15240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9" name="Line 44"/>
          <p:cNvSpPr>
            <a:spLocks noChangeShapeType="1"/>
          </p:cNvSpPr>
          <p:nvPr/>
        </p:nvSpPr>
        <p:spPr bwMode="auto">
          <a:xfrm>
            <a:off x="24384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0" name="Line 45"/>
          <p:cNvSpPr>
            <a:spLocks noChangeShapeType="1"/>
          </p:cNvSpPr>
          <p:nvPr/>
        </p:nvSpPr>
        <p:spPr bwMode="auto">
          <a:xfrm>
            <a:off x="19812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1" name="Line 46"/>
          <p:cNvSpPr>
            <a:spLocks noChangeShapeType="1"/>
          </p:cNvSpPr>
          <p:nvPr/>
        </p:nvSpPr>
        <p:spPr bwMode="auto">
          <a:xfrm>
            <a:off x="28956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2" name="Line 47"/>
          <p:cNvSpPr>
            <a:spLocks noChangeShapeType="1"/>
          </p:cNvSpPr>
          <p:nvPr/>
        </p:nvSpPr>
        <p:spPr bwMode="auto">
          <a:xfrm>
            <a:off x="10668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3" name="Line 48"/>
          <p:cNvSpPr>
            <a:spLocks noChangeShapeType="1"/>
          </p:cNvSpPr>
          <p:nvPr/>
        </p:nvSpPr>
        <p:spPr bwMode="auto">
          <a:xfrm>
            <a:off x="14478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4" name="Line 49"/>
          <p:cNvSpPr>
            <a:spLocks noChangeShapeType="1"/>
          </p:cNvSpPr>
          <p:nvPr/>
        </p:nvSpPr>
        <p:spPr bwMode="auto">
          <a:xfrm>
            <a:off x="19050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5" name="Line 50"/>
          <p:cNvSpPr>
            <a:spLocks noChangeShapeType="1"/>
          </p:cNvSpPr>
          <p:nvPr/>
        </p:nvSpPr>
        <p:spPr bwMode="auto">
          <a:xfrm>
            <a:off x="23622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6" name="Line 51"/>
          <p:cNvSpPr>
            <a:spLocks noChangeShapeType="1"/>
          </p:cNvSpPr>
          <p:nvPr/>
        </p:nvSpPr>
        <p:spPr bwMode="auto">
          <a:xfrm>
            <a:off x="28194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7" name="Line 52"/>
          <p:cNvSpPr>
            <a:spLocks noChangeShapeType="1"/>
          </p:cNvSpPr>
          <p:nvPr/>
        </p:nvSpPr>
        <p:spPr bwMode="auto">
          <a:xfrm>
            <a:off x="14478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8" name="Line 53"/>
          <p:cNvSpPr>
            <a:spLocks noChangeShapeType="1"/>
          </p:cNvSpPr>
          <p:nvPr/>
        </p:nvSpPr>
        <p:spPr bwMode="auto">
          <a:xfrm>
            <a:off x="19050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9" name="Line 54"/>
          <p:cNvSpPr>
            <a:spLocks noChangeShapeType="1"/>
          </p:cNvSpPr>
          <p:nvPr/>
        </p:nvSpPr>
        <p:spPr bwMode="auto">
          <a:xfrm>
            <a:off x="23622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0" name="Line 55"/>
          <p:cNvSpPr>
            <a:spLocks noChangeShapeType="1"/>
          </p:cNvSpPr>
          <p:nvPr/>
        </p:nvSpPr>
        <p:spPr bwMode="auto">
          <a:xfrm>
            <a:off x="28194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1" name="Line 56"/>
          <p:cNvSpPr>
            <a:spLocks noChangeShapeType="1"/>
          </p:cNvSpPr>
          <p:nvPr/>
        </p:nvSpPr>
        <p:spPr bwMode="auto">
          <a:xfrm>
            <a:off x="5410200" y="4724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2" name="Line 57"/>
          <p:cNvSpPr>
            <a:spLocks noChangeShapeType="1"/>
          </p:cNvSpPr>
          <p:nvPr/>
        </p:nvSpPr>
        <p:spPr bwMode="auto">
          <a:xfrm flipH="1" flipV="1">
            <a:off x="5410200" y="2895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3" name="Text Box 58"/>
          <p:cNvSpPr txBox="1">
            <a:spLocks noChangeArrowheads="1"/>
          </p:cNvSpPr>
          <p:nvPr/>
        </p:nvSpPr>
        <p:spPr bwMode="auto">
          <a:xfrm>
            <a:off x="6858000" y="4876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(# edges)</a:t>
            </a:r>
          </a:p>
        </p:txBody>
      </p:sp>
      <p:sp>
        <p:nvSpPr>
          <p:cNvPr id="59454" name="Text Box 59"/>
          <p:cNvSpPr txBox="1">
            <a:spLocks noChangeArrowheads="1"/>
          </p:cNvSpPr>
          <p:nvPr/>
        </p:nvSpPr>
        <p:spPr bwMode="auto">
          <a:xfrm>
            <a:off x="4038600" y="25288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(mincut-size / #edges)</a:t>
            </a:r>
          </a:p>
        </p:txBody>
      </p:sp>
      <p:sp>
        <p:nvSpPr>
          <p:cNvPr id="59455" name="AutoShape 60"/>
          <p:cNvSpPr>
            <a:spLocks noChangeArrowheads="1"/>
          </p:cNvSpPr>
          <p:nvPr/>
        </p:nvSpPr>
        <p:spPr bwMode="auto">
          <a:xfrm>
            <a:off x="7543800" y="4267200"/>
            <a:ext cx="152400" cy="1524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6" name="Text Box 61"/>
          <p:cNvSpPr txBox="1">
            <a:spLocks noChangeArrowheads="1"/>
          </p:cNvSpPr>
          <p:nvPr/>
        </p:nvSpPr>
        <p:spPr bwMode="auto">
          <a:xfrm>
            <a:off x="1447800" y="5486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2400"/>
              <a:t>N nodes</a:t>
            </a:r>
          </a:p>
        </p:txBody>
      </p:sp>
      <p:sp>
        <p:nvSpPr>
          <p:cNvPr id="59457" name="Line 62"/>
          <p:cNvSpPr>
            <a:spLocks noChangeShapeType="1"/>
          </p:cNvSpPr>
          <p:nvPr/>
        </p:nvSpPr>
        <p:spPr bwMode="auto">
          <a:xfrm>
            <a:off x="762000" y="3984625"/>
            <a:ext cx="2971800" cy="0"/>
          </a:xfrm>
          <a:prstGeom prst="line">
            <a:avLst/>
          </a:prstGeom>
          <a:noFill/>
          <a:ln w="25400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8" name="Line 63"/>
          <p:cNvSpPr>
            <a:spLocks noChangeShapeType="1"/>
          </p:cNvSpPr>
          <p:nvPr/>
        </p:nvSpPr>
        <p:spPr bwMode="auto">
          <a:xfrm>
            <a:off x="2133600" y="2667000"/>
            <a:ext cx="0" cy="1066800"/>
          </a:xfrm>
          <a:prstGeom prst="line">
            <a:avLst/>
          </a:prstGeom>
          <a:noFill/>
          <a:ln w="2540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9" name="Text Box 64"/>
          <p:cNvSpPr txBox="1">
            <a:spLocks noChangeArrowheads="1"/>
          </p:cNvSpPr>
          <p:nvPr/>
        </p:nvSpPr>
        <p:spPr bwMode="auto">
          <a:xfrm>
            <a:off x="1600200" y="2286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2000"/>
              <a:t>New min-cut</a:t>
            </a:r>
          </a:p>
        </p:txBody>
      </p:sp>
      <p:sp>
        <p:nvSpPr>
          <p:cNvPr id="59460" name="Line 65"/>
          <p:cNvSpPr>
            <a:spLocks noChangeShapeType="1"/>
          </p:cNvSpPr>
          <p:nvPr/>
        </p:nvSpPr>
        <p:spPr bwMode="auto">
          <a:xfrm>
            <a:off x="2133600" y="4191000"/>
            <a:ext cx="0" cy="1066800"/>
          </a:xfrm>
          <a:prstGeom prst="line">
            <a:avLst/>
          </a:prstGeom>
          <a:noFill/>
          <a:ln w="2540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1" name="AutoShape 66"/>
          <p:cNvSpPr>
            <a:spLocks noChangeArrowheads="1"/>
          </p:cNvSpPr>
          <p:nvPr/>
        </p:nvSpPr>
        <p:spPr bwMode="auto">
          <a:xfrm>
            <a:off x="7086600" y="3962400"/>
            <a:ext cx="152400" cy="152400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2" name="AutoShape 67"/>
          <p:cNvSpPr>
            <a:spLocks noChangeArrowheads="1"/>
          </p:cNvSpPr>
          <p:nvPr/>
        </p:nvSpPr>
        <p:spPr bwMode="auto">
          <a:xfrm>
            <a:off x="7086600" y="3886200"/>
            <a:ext cx="152400" cy="152400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3" name="AutoShape 68"/>
          <p:cNvSpPr>
            <a:spLocks noChangeArrowheads="1"/>
          </p:cNvSpPr>
          <p:nvPr/>
        </p:nvSpPr>
        <p:spPr bwMode="auto">
          <a:xfrm>
            <a:off x="6553200" y="3657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4" name="AutoShape 69"/>
          <p:cNvSpPr>
            <a:spLocks noChangeArrowheads="1"/>
          </p:cNvSpPr>
          <p:nvPr/>
        </p:nvSpPr>
        <p:spPr bwMode="auto">
          <a:xfrm>
            <a:off x="6553200" y="3429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5" name="AutoShape 70"/>
          <p:cNvSpPr>
            <a:spLocks noChangeArrowheads="1"/>
          </p:cNvSpPr>
          <p:nvPr/>
        </p:nvSpPr>
        <p:spPr bwMode="auto">
          <a:xfrm>
            <a:off x="6248400" y="3352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6" name="AutoShape 71"/>
          <p:cNvSpPr>
            <a:spLocks noChangeArrowheads="1"/>
          </p:cNvSpPr>
          <p:nvPr/>
        </p:nvSpPr>
        <p:spPr bwMode="auto">
          <a:xfrm>
            <a:off x="5791200" y="3124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7" name="AutoShape 72"/>
          <p:cNvSpPr>
            <a:spLocks noChangeArrowheads="1"/>
          </p:cNvSpPr>
          <p:nvPr/>
        </p:nvSpPr>
        <p:spPr bwMode="auto">
          <a:xfrm>
            <a:off x="5867400" y="2971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4E07E-D7EF-DC4B-B5DC-A487E83D7EA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“Min-cut” plot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min-cuts recursively.</a:t>
            </a:r>
          </a:p>
        </p:txBody>
      </p:sp>
      <p:sp>
        <p:nvSpPr>
          <p:cNvPr id="60423" name="Oval 4"/>
          <p:cNvSpPr>
            <a:spLocks noChangeArrowheads="1"/>
          </p:cNvSpPr>
          <p:nvPr/>
        </p:nvSpPr>
        <p:spPr bwMode="auto">
          <a:xfrm>
            <a:off x="1371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Oval 5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Oval 6"/>
          <p:cNvSpPr>
            <a:spLocks noChangeArrowheads="1"/>
          </p:cNvSpPr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6" name="Oval 7"/>
          <p:cNvSpPr>
            <a:spLocks noChangeArrowheads="1"/>
          </p:cNvSpPr>
          <p:nvPr/>
        </p:nvSpPr>
        <p:spPr bwMode="auto">
          <a:xfrm>
            <a:off x="2743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7" name="Line 8"/>
          <p:cNvSpPr>
            <a:spLocks noChangeShapeType="1"/>
          </p:cNvSpPr>
          <p:nvPr/>
        </p:nvSpPr>
        <p:spPr bwMode="auto">
          <a:xfrm>
            <a:off x="15240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8" name="Line 9"/>
          <p:cNvSpPr>
            <a:spLocks noChangeShapeType="1"/>
          </p:cNvSpPr>
          <p:nvPr/>
        </p:nvSpPr>
        <p:spPr bwMode="auto">
          <a:xfrm>
            <a:off x="24384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9" name="Line 10"/>
          <p:cNvSpPr>
            <a:spLocks noChangeShapeType="1"/>
          </p:cNvSpPr>
          <p:nvPr/>
        </p:nvSpPr>
        <p:spPr bwMode="auto">
          <a:xfrm>
            <a:off x="19812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0" name="Line 11"/>
          <p:cNvSpPr>
            <a:spLocks noChangeShapeType="1"/>
          </p:cNvSpPr>
          <p:nvPr/>
        </p:nvSpPr>
        <p:spPr bwMode="auto">
          <a:xfrm>
            <a:off x="28956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1" name="Line 12"/>
          <p:cNvSpPr>
            <a:spLocks noChangeShapeType="1"/>
          </p:cNvSpPr>
          <p:nvPr/>
        </p:nvSpPr>
        <p:spPr bwMode="auto">
          <a:xfrm>
            <a:off x="10668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2" name="Oval 13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3" name="Oval 14"/>
          <p:cNvSpPr>
            <a:spLocks noChangeArrowheads="1"/>
          </p:cNvSpPr>
          <p:nvPr/>
        </p:nvSpPr>
        <p:spPr bwMode="auto">
          <a:xfrm>
            <a:off x="18288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4" name="Oval 15"/>
          <p:cNvSpPr>
            <a:spLocks noChangeArrowheads="1"/>
          </p:cNvSpPr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5" name="Oval 16"/>
          <p:cNvSpPr>
            <a:spLocks noChangeArrowheads="1"/>
          </p:cNvSpPr>
          <p:nvPr/>
        </p:nvSpPr>
        <p:spPr bwMode="auto">
          <a:xfrm>
            <a:off x="27432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6" name="Line 17"/>
          <p:cNvSpPr>
            <a:spLocks noChangeShapeType="1"/>
          </p:cNvSpPr>
          <p:nvPr/>
        </p:nvSpPr>
        <p:spPr bwMode="auto">
          <a:xfrm>
            <a:off x="15240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7" name="Line 18"/>
          <p:cNvSpPr>
            <a:spLocks noChangeShapeType="1"/>
          </p:cNvSpPr>
          <p:nvPr/>
        </p:nvSpPr>
        <p:spPr bwMode="auto">
          <a:xfrm>
            <a:off x="24384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8" name="Line 19"/>
          <p:cNvSpPr>
            <a:spLocks noChangeShapeType="1"/>
          </p:cNvSpPr>
          <p:nvPr/>
        </p:nvSpPr>
        <p:spPr bwMode="auto">
          <a:xfrm>
            <a:off x="19812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9" name="Line 20"/>
          <p:cNvSpPr>
            <a:spLocks noChangeShapeType="1"/>
          </p:cNvSpPr>
          <p:nvPr/>
        </p:nvSpPr>
        <p:spPr bwMode="auto">
          <a:xfrm>
            <a:off x="28956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0" name="Line 21"/>
          <p:cNvSpPr>
            <a:spLocks noChangeShapeType="1"/>
          </p:cNvSpPr>
          <p:nvPr/>
        </p:nvSpPr>
        <p:spPr bwMode="auto">
          <a:xfrm>
            <a:off x="10668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1" name="Line 22"/>
          <p:cNvSpPr>
            <a:spLocks noChangeShapeType="1"/>
          </p:cNvSpPr>
          <p:nvPr/>
        </p:nvSpPr>
        <p:spPr bwMode="auto">
          <a:xfrm>
            <a:off x="14478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2" name="Line 23"/>
          <p:cNvSpPr>
            <a:spLocks noChangeShapeType="1"/>
          </p:cNvSpPr>
          <p:nvPr/>
        </p:nvSpPr>
        <p:spPr bwMode="auto">
          <a:xfrm>
            <a:off x="14478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3" name="Line 24"/>
          <p:cNvSpPr>
            <a:spLocks noChangeShapeType="1"/>
          </p:cNvSpPr>
          <p:nvPr/>
        </p:nvSpPr>
        <p:spPr bwMode="auto">
          <a:xfrm>
            <a:off x="19050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4" name="Line 25"/>
          <p:cNvSpPr>
            <a:spLocks noChangeShapeType="1"/>
          </p:cNvSpPr>
          <p:nvPr/>
        </p:nvSpPr>
        <p:spPr bwMode="auto">
          <a:xfrm>
            <a:off x="19050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5" name="Line 26"/>
          <p:cNvSpPr>
            <a:spLocks noChangeShapeType="1"/>
          </p:cNvSpPr>
          <p:nvPr/>
        </p:nvSpPr>
        <p:spPr bwMode="auto">
          <a:xfrm>
            <a:off x="23622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6" name="Line 27"/>
          <p:cNvSpPr>
            <a:spLocks noChangeShapeType="1"/>
          </p:cNvSpPr>
          <p:nvPr/>
        </p:nvSpPr>
        <p:spPr bwMode="auto">
          <a:xfrm>
            <a:off x="23622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7" name="Line 28"/>
          <p:cNvSpPr>
            <a:spLocks noChangeShapeType="1"/>
          </p:cNvSpPr>
          <p:nvPr/>
        </p:nvSpPr>
        <p:spPr bwMode="auto">
          <a:xfrm>
            <a:off x="28194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8" name="Line 29"/>
          <p:cNvSpPr>
            <a:spLocks noChangeShapeType="1"/>
          </p:cNvSpPr>
          <p:nvPr/>
        </p:nvSpPr>
        <p:spPr bwMode="auto">
          <a:xfrm>
            <a:off x="28194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9" name="Oval 30"/>
          <p:cNvSpPr>
            <a:spLocks noChangeArrowheads="1"/>
          </p:cNvSpPr>
          <p:nvPr/>
        </p:nvSpPr>
        <p:spPr bwMode="auto">
          <a:xfrm>
            <a:off x="13716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50" name="Oval 31"/>
          <p:cNvSpPr>
            <a:spLocks noChangeArrowheads="1"/>
          </p:cNvSpPr>
          <p:nvPr/>
        </p:nvSpPr>
        <p:spPr bwMode="auto">
          <a:xfrm>
            <a:off x="18288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51" name="Oval 32"/>
          <p:cNvSpPr>
            <a:spLocks noChangeArrowheads="1"/>
          </p:cNvSpPr>
          <p:nvPr/>
        </p:nvSpPr>
        <p:spPr bwMode="auto">
          <a:xfrm>
            <a:off x="2286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52" name="Oval 33"/>
          <p:cNvSpPr>
            <a:spLocks noChangeArrowheads="1"/>
          </p:cNvSpPr>
          <p:nvPr/>
        </p:nvSpPr>
        <p:spPr bwMode="auto">
          <a:xfrm>
            <a:off x="27432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53" name="Line 34"/>
          <p:cNvSpPr>
            <a:spLocks noChangeShapeType="1"/>
          </p:cNvSpPr>
          <p:nvPr/>
        </p:nvSpPr>
        <p:spPr bwMode="auto">
          <a:xfrm>
            <a:off x="15240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54" name="Line 35"/>
          <p:cNvSpPr>
            <a:spLocks noChangeShapeType="1"/>
          </p:cNvSpPr>
          <p:nvPr/>
        </p:nvSpPr>
        <p:spPr bwMode="auto">
          <a:xfrm>
            <a:off x="24384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55" name="Line 36"/>
          <p:cNvSpPr>
            <a:spLocks noChangeShapeType="1"/>
          </p:cNvSpPr>
          <p:nvPr/>
        </p:nvSpPr>
        <p:spPr bwMode="auto">
          <a:xfrm>
            <a:off x="19812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56" name="Line 37"/>
          <p:cNvSpPr>
            <a:spLocks noChangeShapeType="1"/>
          </p:cNvSpPr>
          <p:nvPr/>
        </p:nvSpPr>
        <p:spPr bwMode="auto">
          <a:xfrm>
            <a:off x="28956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57" name="Line 38"/>
          <p:cNvSpPr>
            <a:spLocks noChangeShapeType="1"/>
          </p:cNvSpPr>
          <p:nvPr/>
        </p:nvSpPr>
        <p:spPr bwMode="auto">
          <a:xfrm>
            <a:off x="10668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58" name="Oval 39"/>
          <p:cNvSpPr>
            <a:spLocks noChangeArrowheads="1"/>
          </p:cNvSpPr>
          <p:nvPr/>
        </p:nvSpPr>
        <p:spPr bwMode="auto">
          <a:xfrm>
            <a:off x="13716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59" name="Oval 40"/>
          <p:cNvSpPr>
            <a:spLocks noChangeArrowheads="1"/>
          </p:cNvSpPr>
          <p:nvPr/>
        </p:nvSpPr>
        <p:spPr bwMode="auto">
          <a:xfrm>
            <a:off x="18288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60" name="Oval 41"/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61" name="Oval 42"/>
          <p:cNvSpPr>
            <a:spLocks noChangeArrowheads="1"/>
          </p:cNvSpPr>
          <p:nvPr/>
        </p:nvSpPr>
        <p:spPr bwMode="auto">
          <a:xfrm>
            <a:off x="2743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62" name="Line 43"/>
          <p:cNvSpPr>
            <a:spLocks noChangeShapeType="1"/>
          </p:cNvSpPr>
          <p:nvPr/>
        </p:nvSpPr>
        <p:spPr bwMode="auto">
          <a:xfrm>
            <a:off x="15240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63" name="Line 44"/>
          <p:cNvSpPr>
            <a:spLocks noChangeShapeType="1"/>
          </p:cNvSpPr>
          <p:nvPr/>
        </p:nvSpPr>
        <p:spPr bwMode="auto">
          <a:xfrm>
            <a:off x="24384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64" name="Line 45"/>
          <p:cNvSpPr>
            <a:spLocks noChangeShapeType="1"/>
          </p:cNvSpPr>
          <p:nvPr/>
        </p:nvSpPr>
        <p:spPr bwMode="auto">
          <a:xfrm>
            <a:off x="19812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65" name="Line 46"/>
          <p:cNvSpPr>
            <a:spLocks noChangeShapeType="1"/>
          </p:cNvSpPr>
          <p:nvPr/>
        </p:nvSpPr>
        <p:spPr bwMode="auto">
          <a:xfrm>
            <a:off x="28956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66" name="Line 47"/>
          <p:cNvSpPr>
            <a:spLocks noChangeShapeType="1"/>
          </p:cNvSpPr>
          <p:nvPr/>
        </p:nvSpPr>
        <p:spPr bwMode="auto">
          <a:xfrm>
            <a:off x="10668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67" name="Line 48"/>
          <p:cNvSpPr>
            <a:spLocks noChangeShapeType="1"/>
          </p:cNvSpPr>
          <p:nvPr/>
        </p:nvSpPr>
        <p:spPr bwMode="auto">
          <a:xfrm>
            <a:off x="14478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68" name="Line 49"/>
          <p:cNvSpPr>
            <a:spLocks noChangeShapeType="1"/>
          </p:cNvSpPr>
          <p:nvPr/>
        </p:nvSpPr>
        <p:spPr bwMode="auto">
          <a:xfrm>
            <a:off x="19050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69" name="Line 50"/>
          <p:cNvSpPr>
            <a:spLocks noChangeShapeType="1"/>
          </p:cNvSpPr>
          <p:nvPr/>
        </p:nvSpPr>
        <p:spPr bwMode="auto">
          <a:xfrm>
            <a:off x="23622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70" name="Line 51"/>
          <p:cNvSpPr>
            <a:spLocks noChangeShapeType="1"/>
          </p:cNvSpPr>
          <p:nvPr/>
        </p:nvSpPr>
        <p:spPr bwMode="auto">
          <a:xfrm>
            <a:off x="28194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71" name="Line 52"/>
          <p:cNvSpPr>
            <a:spLocks noChangeShapeType="1"/>
          </p:cNvSpPr>
          <p:nvPr/>
        </p:nvSpPr>
        <p:spPr bwMode="auto">
          <a:xfrm>
            <a:off x="14478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72" name="Line 53"/>
          <p:cNvSpPr>
            <a:spLocks noChangeShapeType="1"/>
          </p:cNvSpPr>
          <p:nvPr/>
        </p:nvSpPr>
        <p:spPr bwMode="auto">
          <a:xfrm>
            <a:off x="19050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73" name="Line 54"/>
          <p:cNvSpPr>
            <a:spLocks noChangeShapeType="1"/>
          </p:cNvSpPr>
          <p:nvPr/>
        </p:nvSpPr>
        <p:spPr bwMode="auto">
          <a:xfrm>
            <a:off x="23622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74" name="Line 55"/>
          <p:cNvSpPr>
            <a:spLocks noChangeShapeType="1"/>
          </p:cNvSpPr>
          <p:nvPr/>
        </p:nvSpPr>
        <p:spPr bwMode="auto">
          <a:xfrm>
            <a:off x="28194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75" name="Line 56"/>
          <p:cNvSpPr>
            <a:spLocks noChangeShapeType="1"/>
          </p:cNvSpPr>
          <p:nvPr/>
        </p:nvSpPr>
        <p:spPr bwMode="auto">
          <a:xfrm>
            <a:off x="5410200" y="4724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76" name="Line 57"/>
          <p:cNvSpPr>
            <a:spLocks noChangeShapeType="1"/>
          </p:cNvSpPr>
          <p:nvPr/>
        </p:nvSpPr>
        <p:spPr bwMode="auto">
          <a:xfrm flipH="1" flipV="1">
            <a:off x="5410200" y="2895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77" name="Text Box 58"/>
          <p:cNvSpPr txBox="1">
            <a:spLocks noChangeArrowheads="1"/>
          </p:cNvSpPr>
          <p:nvPr/>
        </p:nvSpPr>
        <p:spPr bwMode="auto">
          <a:xfrm>
            <a:off x="6858000" y="4876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(# edges)</a:t>
            </a:r>
          </a:p>
        </p:txBody>
      </p:sp>
      <p:sp>
        <p:nvSpPr>
          <p:cNvPr id="60478" name="Text Box 59"/>
          <p:cNvSpPr txBox="1">
            <a:spLocks noChangeArrowheads="1"/>
          </p:cNvSpPr>
          <p:nvPr/>
        </p:nvSpPr>
        <p:spPr bwMode="auto">
          <a:xfrm>
            <a:off x="4038600" y="25288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(mincut-size / #edges)</a:t>
            </a:r>
          </a:p>
        </p:txBody>
      </p:sp>
      <p:sp>
        <p:nvSpPr>
          <p:cNvPr id="60479" name="AutoShape 60"/>
          <p:cNvSpPr>
            <a:spLocks noChangeArrowheads="1"/>
          </p:cNvSpPr>
          <p:nvPr/>
        </p:nvSpPr>
        <p:spPr bwMode="auto">
          <a:xfrm>
            <a:off x="7543800" y="4267200"/>
            <a:ext cx="152400" cy="1524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80" name="Text Box 61"/>
          <p:cNvSpPr txBox="1">
            <a:spLocks noChangeArrowheads="1"/>
          </p:cNvSpPr>
          <p:nvPr/>
        </p:nvSpPr>
        <p:spPr bwMode="auto">
          <a:xfrm>
            <a:off x="1447800" y="5486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2400"/>
              <a:t>N nodes</a:t>
            </a:r>
          </a:p>
        </p:txBody>
      </p:sp>
      <p:sp>
        <p:nvSpPr>
          <p:cNvPr id="60481" name="Line 62"/>
          <p:cNvSpPr>
            <a:spLocks noChangeShapeType="1"/>
          </p:cNvSpPr>
          <p:nvPr/>
        </p:nvSpPr>
        <p:spPr bwMode="auto">
          <a:xfrm>
            <a:off x="762000" y="3984625"/>
            <a:ext cx="2971800" cy="0"/>
          </a:xfrm>
          <a:prstGeom prst="line">
            <a:avLst/>
          </a:prstGeom>
          <a:noFill/>
          <a:ln w="25400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82" name="Line 63"/>
          <p:cNvSpPr>
            <a:spLocks noChangeShapeType="1"/>
          </p:cNvSpPr>
          <p:nvPr/>
        </p:nvSpPr>
        <p:spPr bwMode="auto">
          <a:xfrm>
            <a:off x="2133600" y="2667000"/>
            <a:ext cx="0" cy="1066800"/>
          </a:xfrm>
          <a:prstGeom prst="line">
            <a:avLst/>
          </a:prstGeom>
          <a:noFill/>
          <a:ln w="25400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83" name="Text Box 64"/>
          <p:cNvSpPr txBox="1">
            <a:spLocks noChangeArrowheads="1"/>
          </p:cNvSpPr>
          <p:nvPr/>
        </p:nvSpPr>
        <p:spPr bwMode="auto">
          <a:xfrm>
            <a:off x="1600200" y="2286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2000"/>
              <a:t>New min-cut</a:t>
            </a:r>
          </a:p>
        </p:txBody>
      </p:sp>
      <p:sp>
        <p:nvSpPr>
          <p:cNvPr id="60484" name="Line 65"/>
          <p:cNvSpPr>
            <a:spLocks noChangeShapeType="1"/>
          </p:cNvSpPr>
          <p:nvPr/>
        </p:nvSpPr>
        <p:spPr bwMode="auto">
          <a:xfrm>
            <a:off x="2133600" y="4191000"/>
            <a:ext cx="0" cy="1066800"/>
          </a:xfrm>
          <a:prstGeom prst="line">
            <a:avLst/>
          </a:prstGeom>
          <a:noFill/>
          <a:ln w="25400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85" name="AutoShape 66"/>
          <p:cNvSpPr>
            <a:spLocks noChangeArrowheads="1"/>
          </p:cNvSpPr>
          <p:nvPr/>
        </p:nvSpPr>
        <p:spPr bwMode="auto">
          <a:xfrm>
            <a:off x="7086600" y="3962400"/>
            <a:ext cx="152400" cy="152400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86" name="AutoShape 67"/>
          <p:cNvSpPr>
            <a:spLocks noChangeArrowheads="1"/>
          </p:cNvSpPr>
          <p:nvPr/>
        </p:nvSpPr>
        <p:spPr bwMode="auto">
          <a:xfrm>
            <a:off x="7086600" y="3886200"/>
            <a:ext cx="152400" cy="152400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87" name="AutoShape 68"/>
          <p:cNvSpPr>
            <a:spLocks noChangeArrowheads="1"/>
          </p:cNvSpPr>
          <p:nvPr/>
        </p:nvSpPr>
        <p:spPr bwMode="auto">
          <a:xfrm>
            <a:off x="6553200" y="3657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88" name="AutoShape 69"/>
          <p:cNvSpPr>
            <a:spLocks noChangeArrowheads="1"/>
          </p:cNvSpPr>
          <p:nvPr/>
        </p:nvSpPr>
        <p:spPr bwMode="auto">
          <a:xfrm>
            <a:off x="6553200" y="3429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89" name="AutoShape 70"/>
          <p:cNvSpPr>
            <a:spLocks noChangeArrowheads="1"/>
          </p:cNvSpPr>
          <p:nvPr/>
        </p:nvSpPr>
        <p:spPr bwMode="auto">
          <a:xfrm>
            <a:off x="6248400" y="3352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90" name="AutoShape 71"/>
          <p:cNvSpPr>
            <a:spLocks noChangeArrowheads="1"/>
          </p:cNvSpPr>
          <p:nvPr/>
        </p:nvSpPr>
        <p:spPr bwMode="auto">
          <a:xfrm>
            <a:off x="5791200" y="3124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91" name="AutoShape 72"/>
          <p:cNvSpPr>
            <a:spLocks noChangeArrowheads="1"/>
          </p:cNvSpPr>
          <p:nvPr/>
        </p:nvSpPr>
        <p:spPr bwMode="auto">
          <a:xfrm>
            <a:off x="5867400" y="2971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92" name="Line 73"/>
          <p:cNvSpPr>
            <a:spLocks noChangeShapeType="1"/>
          </p:cNvSpPr>
          <p:nvPr/>
        </p:nvSpPr>
        <p:spPr bwMode="auto">
          <a:xfrm>
            <a:off x="5715000" y="3048000"/>
            <a:ext cx="22098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93" name="Line 74"/>
          <p:cNvSpPr>
            <a:spLocks noChangeShapeType="1"/>
          </p:cNvSpPr>
          <p:nvPr/>
        </p:nvSpPr>
        <p:spPr bwMode="auto">
          <a:xfrm>
            <a:off x="5715000" y="30480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94" name="Text Box 75"/>
          <p:cNvSpPr txBox="1">
            <a:spLocks noChangeArrowheads="1"/>
          </p:cNvSpPr>
          <p:nvPr/>
        </p:nvSpPr>
        <p:spPr bwMode="auto">
          <a:xfrm>
            <a:off x="6781800" y="3048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2400"/>
              <a:t>Slope = -0.5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4069098" y="3429000"/>
            <a:ext cx="1005804" cy="1611074"/>
            <a:chOff x="-37928" y="3302000"/>
            <a:chExt cx="1005804" cy="1611074"/>
          </a:xfrm>
        </p:grpSpPr>
        <p:sp>
          <p:nvSpPr>
            <p:cNvPr id="80" name="Down Arrow 79"/>
            <p:cNvSpPr/>
            <p:nvPr/>
          </p:nvSpPr>
          <p:spPr bwMode="auto">
            <a:xfrm>
              <a:off x="444500" y="3302000"/>
              <a:ext cx="165100" cy="711200"/>
            </a:xfrm>
            <a:prstGeom prst="downArrow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-37928" y="4051300"/>
              <a:ext cx="10058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Better</a:t>
              </a:r>
            </a:p>
            <a:p>
              <a:r>
                <a:rPr lang="en-US" sz="2400" dirty="0" smtClean="0"/>
                <a:t>cut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E950E-2AEF-3D4E-9BFA-DA89DBD7DE2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“Min-cut” plot</a:t>
            </a:r>
          </a:p>
        </p:txBody>
      </p:sp>
      <p:sp>
        <p:nvSpPr>
          <p:cNvPr id="61446" name="Line 3"/>
          <p:cNvSpPr>
            <a:spLocks noChangeShapeType="1"/>
          </p:cNvSpPr>
          <p:nvPr/>
        </p:nvSpPr>
        <p:spPr bwMode="auto">
          <a:xfrm>
            <a:off x="1371600" y="3490913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7" name="Line 4"/>
          <p:cNvSpPr>
            <a:spLocks noChangeShapeType="1"/>
          </p:cNvSpPr>
          <p:nvPr/>
        </p:nvSpPr>
        <p:spPr bwMode="auto">
          <a:xfrm flipH="1" flipV="1">
            <a:off x="1371600" y="1662113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8" name="Text Box 5"/>
          <p:cNvSpPr txBox="1">
            <a:spLocks noChangeArrowheads="1"/>
          </p:cNvSpPr>
          <p:nvPr/>
        </p:nvSpPr>
        <p:spPr bwMode="auto">
          <a:xfrm>
            <a:off x="2819400" y="3643313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(# edges)</a:t>
            </a:r>
          </a:p>
        </p:txBody>
      </p:sp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0" y="12954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(mincut-size / #edges)</a:t>
            </a:r>
          </a:p>
        </p:txBody>
      </p:sp>
      <p:sp>
        <p:nvSpPr>
          <p:cNvPr id="61450" name="AutoShape 7"/>
          <p:cNvSpPr>
            <a:spLocks noChangeArrowheads="1"/>
          </p:cNvSpPr>
          <p:nvPr/>
        </p:nvSpPr>
        <p:spPr bwMode="auto">
          <a:xfrm>
            <a:off x="3505200" y="30337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1" name="AutoShape 8"/>
          <p:cNvSpPr>
            <a:spLocks noChangeArrowheads="1"/>
          </p:cNvSpPr>
          <p:nvPr/>
        </p:nvSpPr>
        <p:spPr bwMode="auto">
          <a:xfrm>
            <a:off x="3048000" y="27289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AutoShape 9"/>
          <p:cNvSpPr>
            <a:spLocks noChangeArrowheads="1"/>
          </p:cNvSpPr>
          <p:nvPr/>
        </p:nvSpPr>
        <p:spPr bwMode="auto">
          <a:xfrm>
            <a:off x="3048000" y="26527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3" name="AutoShape 10"/>
          <p:cNvSpPr>
            <a:spLocks noChangeArrowheads="1"/>
          </p:cNvSpPr>
          <p:nvPr/>
        </p:nvSpPr>
        <p:spPr bwMode="auto">
          <a:xfrm>
            <a:off x="2514600" y="24241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4" name="AutoShape 11"/>
          <p:cNvSpPr>
            <a:spLocks noChangeArrowheads="1"/>
          </p:cNvSpPr>
          <p:nvPr/>
        </p:nvSpPr>
        <p:spPr bwMode="auto">
          <a:xfrm>
            <a:off x="2514600" y="21955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5" name="AutoShape 12"/>
          <p:cNvSpPr>
            <a:spLocks noChangeArrowheads="1"/>
          </p:cNvSpPr>
          <p:nvPr/>
        </p:nvSpPr>
        <p:spPr bwMode="auto">
          <a:xfrm>
            <a:off x="2209800" y="21193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6" name="AutoShape 13"/>
          <p:cNvSpPr>
            <a:spLocks noChangeArrowheads="1"/>
          </p:cNvSpPr>
          <p:nvPr/>
        </p:nvSpPr>
        <p:spPr bwMode="auto">
          <a:xfrm>
            <a:off x="1752600" y="18907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7" name="AutoShape 14"/>
          <p:cNvSpPr>
            <a:spLocks noChangeArrowheads="1"/>
          </p:cNvSpPr>
          <p:nvPr/>
        </p:nvSpPr>
        <p:spPr bwMode="auto">
          <a:xfrm>
            <a:off x="1828800" y="17383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8" name="Line 15"/>
          <p:cNvSpPr>
            <a:spLocks noChangeShapeType="1"/>
          </p:cNvSpPr>
          <p:nvPr/>
        </p:nvSpPr>
        <p:spPr bwMode="auto">
          <a:xfrm>
            <a:off x="1676400" y="1814513"/>
            <a:ext cx="22098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9" name="Line 16"/>
          <p:cNvSpPr>
            <a:spLocks noChangeShapeType="1"/>
          </p:cNvSpPr>
          <p:nvPr/>
        </p:nvSpPr>
        <p:spPr bwMode="auto">
          <a:xfrm>
            <a:off x="1676400" y="1814513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0" name="Text Box 17"/>
          <p:cNvSpPr txBox="1">
            <a:spLocks noChangeArrowheads="1"/>
          </p:cNvSpPr>
          <p:nvPr/>
        </p:nvSpPr>
        <p:spPr bwMode="auto">
          <a:xfrm>
            <a:off x="2743200" y="18145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2400"/>
              <a:t>Slope = -1/d</a:t>
            </a:r>
          </a:p>
        </p:txBody>
      </p:sp>
      <p:sp>
        <p:nvSpPr>
          <p:cNvPr id="61461" name="Text Box 18"/>
          <p:cNvSpPr txBox="1">
            <a:spLocks noChangeArrowheads="1"/>
          </p:cNvSpPr>
          <p:nvPr/>
        </p:nvSpPr>
        <p:spPr bwMode="auto">
          <a:xfrm>
            <a:off x="838200" y="4024313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800"/>
              <a:t>For a </a:t>
            </a:r>
            <a:r>
              <a:rPr kumimoji="0" lang="en-US" sz="2800">
                <a:solidFill>
                  <a:srgbClr val="3333FF"/>
                </a:solidFill>
              </a:rPr>
              <a:t>d-dimensional grid</a:t>
            </a:r>
            <a:r>
              <a:rPr kumimoji="0" lang="en-US" sz="2800"/>
              <a:t>, the slope is </a:t>
            </a:r>
            <a:r>
              <a:rPr kumimoji="0" lang="en-US" sz="2800">
                <a:solidFill>
                  <a:srgbClr val="FF0000"/>
                </a:solidFill>
              </a:rPr>
              <a:t>-1/d</a:t>
            </a:r>
          </a:p>
        </p:txBody>
      </p:sp>
      <p:sp>
        <p:nvSpPr>
          <p:cNvPr id="61462" name="Line 19"/>
          <p:cNvSpPr>
            <a:spLocks noChangeShapeType="1"/>
          </p:cNvSpPr>
          <p:nvPr/>
        </p:nvSpPr>
        <p:spPr bwMode="auto">
          <a:xfrm>
            <a:off x="5715000" y="34734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3" name="Line 20"/>
          <p:cNvSpPr>
            <a:spLocks noChangeShapeType="1"/>
          </p:cNvSpPr>
          <p:nvPr/>
        </p:nvSpPr>
        <p:spPr bwMode="auto">
          <a:xfrm flipH="1" flipV="1">
            <a:off x="5715000" y="164465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4" name="Text Box 21"/>
          <p:cNvSpPr txBox="1">
            <a:spLocks noChangeArrowheads="1"/>
          </p:cNvSpPr>
          <p:nvPr/>
        </p:nvSpPr>
        <p:spPr bwMode="auto">
          <a:xfrm>
            <a:off x="7162800" y="362585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(# edges)</a:t>
            </a:r>
          </a:p>
        </p:txBody>
      </p:sp>
      <p:sp>
        <p:nvSpPr>
          <p:cNvPr id="61465" name="Text Box 22"/>
          <p:cNvSpPr txBox="1">
            <a:spLocks noChangeArrowheads="1"/>
          </p:cNvSpPr>
          <p:nvPr/>
        </p:nvSpPr>
        <p:spPr bwMode="auto">
          <a:xfrm>
            <a:off x="4648200" y="12192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(mincut-size / #edges)</a:t>
            </a:r>
          </a:p>
        </p:txBody>
      </p:sp>
      <p:sp>
        <p:nvSpPr>
          <p:cNvPr id="61466" name="AutoShape 23"/>
          <p:cNvSpPr>
            <a:spLocks noChangeArrowheads="1"/>
          </p:cNvSpPr>
          <p:nvPr/>
        </p:nvSpPr>
        <p:spPr bwMode="auto">
          <a:xfrm>
            <a:off x="8229600" y="2133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7" name="AutoShape 24"/>
          <p:cNvSpPr>
            <a:spLocks noChangeArrowheads="1"/>
          </p:cNvSpPr>
          <p:nvPr/>
        </p:nvSpPr>
        <p:spPr bwMode="auto">
          <a:xfrm>
            <a:off x="7848600" y="2286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8" name="AutoShape 25"/>
          <p:cNvSpPr>
            <a:spLocks noChangeArrowheads="1"/>
          </p:cNvSpPr>
          <p:nvPr/>
        </p:nvSpPr>
        <p:spPr bwMode="auto">
          <a:xfrm>
            <a:off x="7467600" y="2133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9" name="AutoShape 26"/>
          <p:cNvSpPr>
            <a:spLocks noChangeArrowheads="1"/>
          </p:cNvSpPr>
          <p:nvPr/>
        </p:nvSpPr>
        <p:spPr bwMode="auto">
          <a:xfrm>
            <a:off x="7010400" y="2209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0" name="AutoShape 27"/>
          <p:cNvSpPr>
            <a:spLocks noChangeArrowheads="1"/>
          </p:cNvSpPr>
          <p:nvPr/>
        </p:nvSpPr>
        <p:spPr bwMode="auto">
          <a:xfrm>
            <a:off x="6934200" y="2133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1" name="AutoShape 28"/>
          <p:cNvSpPr>
            <a:spLocks noChangeArrowheads="1"/>
          </p:cNvSpPr>
          <p:nvPr/>
        </p:nvSpPr>
        <p:spPr bwMode="auto">
          <a:xfrm>
            <a:off x="6477000" y="2209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2" name="AutoShape 29"/>
          <p:cNvSpPr>
            <a:spLocks noChangeArrowheads="1"/>
          </p:cNvSpPr>
          <p:nvPr/>
        </p:nvSpPr>
        <p:spPr bwMode="auto">
          <a:xfrm>
            <a:off x="6019800" y="2209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3" name="AutoShape 30"/>
          <p:cNvSpPr>
            <a:spLocks noChangeArrowheads="1"/>
          </p:cNvSpPr>
          <p:nvPr/>
        </p:nvSpPr>
        <p:spPr bwMode="auto">
          <a:xfrm>
            <a:off x="6096000" y="2057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4" name="Line 31"/>
          <p:cNvSpPr>
            <a:spLocks noChangeShapeType="1"/>
          </p:cNvSpPr>
          <p:nvPr/>
        </p:nvSpPr>
        <p:spPr bwMode="auto">
          <a:xfrm>
            <a:off x="6019800" y="2286000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5" name="Text Box 32"/>
          <p:cNvSpPr txBox="1">
            <a:spLocks noChangeArrowheads="1"/>
          </p:cNvSpPr>
          <p:nvPr/>
        </p:nvSpPr>
        <p:spPr bwMode="auto">
          <a:xfrm>
            <a:off x="5181600" y="4006850"/>
            <a:ext cx="3810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2800" dirty="0"/>
              <a:t>For a </a:t>
            </a:r>
            <a:r>
              <a:rPr kumimoji="0" lang="en-US" sz="2800" dirty="0">
                <a:solidFill>
                  <a:srgbClr val="3333FF"/>
                </a:solidFill>
              </a:rPr>
              <a:t>random </a:t>
            </a:r>
            <a:r>
              <a:rPr kumimoji="0" lang="en-US" sz="2800" dirty="0" smtClean="0">
                <a:solidFill>
                  <a:srgbClr val="3333FF"/>
                </a:solidFill>
              </a:rPr>
              <a:t>graph</a:t>
            </a:r>
            <a:endParaRPr kumimoji="0" lang="en-US" sz="2800" dirty="0" smtClean="0"/>
          </a:p>
          <a:p>
            <a:pPr algn="l">
              <a:spcBef>
                <a:spcPct val="50000"/>
              </a:spcBef>
            </a:pPr>
            <a:r>
              <a:rPr kumimoji="0" lang="en-US" sz="2800" dirty="0" smtClean="0"/>
              <a:t>(and clique),</a:t>
            </a:r>
          </a:p>
          <a:p>
            <a:pPr algn="l">
              <a:spcBef>
                <a:spcPct val="50000"/>
              </a:spcBef>
            </a:pPr>
            <a:r>
              <a:rPr kumimoji="0" lang="en-US" sz="2800" dirty="0" smtClean="0"/>
              <a:t> </a:t>
            </a:r>
            <a:r>
              <a:rPr kumimoji="0" lang="en-US" sz="2800" dirty="0"/>
              <a:t>the slope is </a:t>
            </a:r>
            <a:r>
              <a:rPr kumimoji="0" lang="en-US" sz="28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36" name="Picture 35" descr="3d-grid.jpg"/>
          <p:cNvPicPr>
            <a:picLocks noChangeAspect="1"/>
          </p:cNvPicPr>
          <p:nvPr/>
        </p:nvPicPr>
        <p:blipFill>
          <a:blip r:embed="rId2"/>
          <a:srcRect l="14400" r="16200"/>
          <a:stretch>
            <a:fillRect/>
          </a:stretch>
        </p:blipFill>
        <p:spPr>
          <a:xfrm>
            <a:off x="243225" y="5048662"/>
            <a:ext cx="1172244" cy="100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A3AC6-3E4E-5146-A42F-0F259F7F258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Datasets:</a:t>
            </a:r>
          </a:p>
          <a:p>
            <a:pPr marL="669925" lvl="1" indent="-325438"/>
            <a:r>
              <a:rPr lang="en-US">
                <a:solidFill>
                  <a:srgbClr val="FF0000"/>
                </a:solidFill>
              </a:rPr>
              <a:t>Google Web Graph</a:t>
            </a:r>
            <a:r>
              <a:rPr lang="en-US"/>
              <a:t>: 916,428 nodes and 5,105,039 edges</a:t>
            </a:r>
          </a:p>
          <a:p>
            <a:pPr marL="669925" lvl="1" indent="-325438"/>
            <a:r>
              <a:rPr lang="en-US">
                <a:solidFill>
                  <a:srgbClr val="FF0000"/>
                </a:solidFill>
              </a:rPr>
              <a:t>Lucent Router Graph</a:t>
            </a:r>
            <a:r>
              <a:rPr lang="en-US"/>
              <a:t>: Undirected graph of network routers from </a:t>
            </a:r>
            <a:r>
              <a:rPr lang="en-US">
                <a:hlinkClick r:id="rId2"/>
              </a:rPr>
              <a:t>www.isi.edu/scan/mercator/maps.html</a:t>
            </a:r>
            <a:r>
              <a:rPr lang="en-US"/>
              <a:t>; 112,969 nodes and 181,639 edges</a:t>
            </a:r>
          </a:p>
          <a:p>
            <a:pPr marL="669925" lvl="1" indent="-325438"/>
            <a:r>
              <a:rPr lang="en-US">
                <a:solidFill>
                  <a:srgbClr val="FF0000"/>
                </a:solidFill>
              </a:rPr>
              <a:t>User </a:t>
            </a:r>
            <a:r>
              <a:rPr lang="en-US">
                <a:solidFill>
                  <a:srgbClr val="FF0000"/>
                </a:solidFill>
                <a:sym typeface="Wingdings" charset="2"/>
              </a:rPr>
              <a:t> Website </a:t>
            </a:r>
            <a:r>
              <a:rPr lang="en-US">
                <a:solidFill>
                  <a:srgbClr val="FF0000"/>
                </a:solidFill>
              </a:rPr>
              <a:t>Clickstream Graph</a:t>
            </a:r>
            <a:r>
              <a:rPr lang="en-US"/>
              <a:t>: 222,704 nodes and 952,580 edges</a:t>
            </a:r>
          </a:p>
        </p:txBody>
      </p:sp>
      <p:sp>
        <p:nvSpPr>
          <p:cNvPr id="63495" name="Text Box 4"/>
          <p:cNvSpPr txBox="1">
            <a:spLocks noChangeArrowheads="1"/>
          </p:cNvSpPr>
          <p:nvPr/>
        </p:nvSpPr>
        <p:spPr bwMode="auto">
          <a:xfrm>
            <a:off x="0" y="5732463"/>
            <a:ext cx="9144000" cy="1125537"/>
          </a:xfrm>
          <a:prstGeom prst="rect">
            <a:avLst/>
          </a:prstGeom>
          <a:solidFill>
            <a:srgbClr val="FF6600"/>
          </a:solidFill>
          <a:ln w="28575">
            <a:noFill/>
            <a:miter lim="800000"/>
            <a:headEnd type="none" w="sm" len="sm"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i="1" dirty="0" err="1">
                <a:solidFill>
                  <a:srgbClr val="FFFFFF"/>
                </a:solidFill>
              </a:rPr>
              <a:t>NetMine</a:t>
            </a:r>
            <a:r>
              <a:rPr lang="en-US" sz="2200" i="1" dirty="0">
                <a:solidFill>
                  <a:srgbClr val="FFFFFF"/>
                </a:solidFill>
              </a:rPr>
              <a:t>: New Mining Tools for Large Graphs</a:t>
            </a:r>
            <a:r>
              <a:rPr lang="en-US" sz="2200" dirty="0">
                <a:solidFill>
                  <a:srgbClr val="FFFFFF"/>
                </a:solidFill>
              </a:rPr>
              <a:t>, by D. Chakrabarti, </a:t>
            </a:r>
          </a:p>
          <a:p>
            <a:pPr algn="l"/>
            <a:r>
              <a:rPr lang="en-US" sz="2200" dirty="0">
                <a:solidFill>
                  <a:srgbClr val="FFFFFF"/>
                </a:solidFill>
              </a:rPr>
              <a:t>Y. Zhan, D. </a:t>
            </a:r>
            <a:r>
              <a:rPr lang="en-US" sz="2200" dirty="0" err="1">
                <a:solidFill>
                  <a:srgbClr val="FFFFFF"/>
                </a:solidFill>
              </a:rPr>
              <a:t>Blandford</a:t>
            </a:r>
            <a:r>
              <a:rPr lang="en-US" sz="2200" dirty="0">
                <a:solidFill>
                  <a:srgbClr val="FFFFFF"/>
                </a:solidFill>
              </a:rPr>
              <a:t>, C. Faloutsos and G. </a:t>
            </a:r>
            <a:r>
              <a:rPr lang="en-US" sz="2200" dirty="0" err="1">
                <a:solidFill>
                  <a:srgbClr val="FFFFFF"/>
                </a:solidFill>
              </a:rPr>
              <a:t>Blelloch</a:t>
            </a:r>
            <a:r>
              <a:rPr lang="en-US" sz="2200" dirty="0">
                <a:solidFill>
                  <a:srgbClr val="FFFFFF"/>
                </a:solidFill>
              </a:rPr>
              <a:t>, in the SDM 2004 Workshop on Link Analysis, Counter-terrorism and Privacy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55E1C-36E1-0B47-9AF4-178F76A3D07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“Min-cut” plot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does it look like for a real-world graph?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33600" y="2743200"/>
            <a:ext cx="4267200" cy="2773363"/>
            <a:chOff x="2133600" y="2743200"/>
            <a:chExt cx="4267200" cy="2773363"/>
          </a:xfrm>
        </p:grpSpPr>
        <p:sp>
          <p:nvSpPr>
            <p:cNvPr id="62471" name="Line 4"/>
            <p:cNvSpPr>
              <a:spLocks noChangeShapeType="1"/>
            </p:cNvSpPr>
            <p:nvPr/>
          </p:nvSpPr>
          <p:spPr bwMode="auto">
            <a:xfrm>
              <a:off x="3200400" y="499745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2" name="Line 5"/>
            <p:cNvSpPr>
              <a:spLocks noChangeShapeType="1"/>
            </p:cNvSpPr>
            <p:nvPr/>
          </p:nvSpPr>
          <p:spPr bwMode="auto">
            <a:xfrm flipH="1" flipV="1">
              <a:off x="3200400" y="3168650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3" name="Text Box 6"/>
            <p:cNvSpPr txBox="1">
              <a:spLocks noChangeArrowheads="1"/>
            </p:cNvSpPr>
            <p:nvPr/>
          </p:nvSpPr>
          <p:spPr bwMode="auto">
            <a:xfrm>
              <a:off x="4648200" y="5149850"/>
              <a:ext cx="1752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sz="1800"/>
                <a:t>log (# edges)</a:t>
              </a:r>
            </a:p>
          </p:txBody>
        </p:sp>
        <p:sp>
          <p:nvSpPr>
            <p:cNvPr id="62474" name="Text Box 7"/>
            <p:cNvSpPr txBox="1">
              <a:spLocks noChangeArrowheads="1"/>
            </p:cNvSpPr>
            <p:nvPr/>
          </p:nvSpPr>
          <p:spPr bwMode="auto">
            <a:xfrm>
              <a:off x="2133600" y="2743200"/>
              <a:ext cx="3048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sz="1800"/>
                <a:t>log (mincut-size / #edges)</a:t>
              </a:r>
            </a:p>
          </p:txBody>
        </p:sp>
        <p:sp>
          <p:nvSpPr>
            <p:cNvPr id="62475" name="Line 8"/>
            <p:cNvSpPr>
              <a:spLocks noChangeShapeType="1"/>
            </p:cNvSpPr>
            <p:nvPr/>
          </p:nvSpPr>
          <p:spPr bwMode="auto">
            <a:xfrm>
              <a:off x="3352800" y="3505200"/>
              <a:ext cx="2286000" cy="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6" name="Line 9"/>
            <p:cNvSpPr>
              <a:spLocks noChangeShapeType="1"/>
            </p:cNvSpPr>
            <p:nvPr/>
          </p:nvSpPr>
          <p:spPr bwMode="auto">
            <a:xfrm>
              <a:off x="3352800" y="3657600"/>
              <a:ext cx="2133600" cy="38100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Line 10"/>
            <p:cNvSpPr>
              <a:spLocks noChangeShapeType="1"/>
            </p:cNvSpPr>
            <p:nvPr/>
          </p:nvSpPr>
          <p:spPr bwMode="auto">
            <a:xfrm>
              <a:off x="3352800" y="3810000"/>
              <a:ext cx="1295400" cy="106680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478" name="Text Box 12"/>
          <p:cNvSpPr txBox="1">
            <a:spLocks noChangeArrowheads="1"/>
          </p:cNvSpPr>
          <p:nvPr/>
        </p:nvSpPr>
        <p:spPr bwMode="auto">
          <a:xfrm>
            <a:off x="6172200" y="3352800"/>
            <a:ext cx="182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6000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E31F5-AF00-A241-B375-5B7C6D642FD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Used the METIS algorithm [</a:t>
            </a:r>
            <a:r>
              <a:rPr lang="en-US" sz="2600"/>
              <a:t>Karypis, Kumar, 1995]</a:t>
            </a:r>
          </a:p>
        </p:txBody>
      </p:sp>
      <p:pic>
        <p:nvPicPr>
          <p:cNvPr id="64519" name="Picture 4" descr="google-with-l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44196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 Box 5"/>
          <p:cNvSpPr txBox="1">
            <a:spLocks noChangeArrowheads="1"/>
          </p:cNvSpPr>
          <p:nvPr/>
        </p:nvSpPr>
        <p:spPr bwMode="auto">
          <a:xfrm>
            <a:off x="3200400" y="4114800"/>
            <a:ext cx="1752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(# edges)</a:t>
            </a:r>
          </a:p>
        </p:txBody>
      </p:sp>
      <p:sp>
        <p:nvSpPr>
          <p:cNvPr id="64521" name="Text Box 6"/>
          <p:cNvSpPr txBox="1">
            <a:spLocks noChangeArrowheads="1"/>
          </p:cNvSpPr>
          <p:nvPr/>
        </p:nvSpPr>
        <p:spPr bwMode="auto">
          <a:xfrm rot="-5400000">
            <a:off x="-502443" y="3321843"/>
            <a:ext cx="2895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(mincut-size / #edges)</a:t>
            </a:r>
          </a:p>
        </p:txBody>
      </p:sp>
      <p:sp>
        <p:nvSpPr>
          <p:cNvPr id="64522" name="Text Box 7"/>
          <p:cNvSpPr txBox="1">
            <a:spLocks noChangeArrowheads="1"/>
          </p:cNvSpPr>
          <p:nvPr/>
        </p:nvSpPr>
        <p:spPr bwMode="auto">
          <a:xfrm>
            <a:off x="5410200" y="2667000"/>
            <a:ext cx="3429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sz="2000" dirty="0"/>
              <a:t> </a:t>
            </a:r>
            <a:r>
              <a:rPr kumimoji="0" lang="en-US" sz="2400" dirty="0"/>
              <a:t>Google Web graph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sz="2400" dirty="0"/>
              <a:t> Values along the y-axis are averaged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sz="2400" dirty="0"/>
              <a:t> </a:t>
            </a:r>
            <a:r>
              <a:rPr kumimoji="0" lang="en-US" sz="2400" dirty="0">
                <a:solidFill>
                  <a:srgbClr val="A50021"/>
                </a:solidFill>
              </a:rPr>
              <a:t>“lip” for large</a:t>
            </a:r>
            <a:r>
              <a:rPr kumimoji="0" lang="en-US" sz="2400" dirty="0" smtClean="0">
                <a:solidFill>
                  <a:srgbClr val="A50021"/>
                </a:solidFill>
              </a:rPr>
              <a:t> # edges</a:t>
            </a:r>
            <a:endParaRPr kumimoji="0" lang="en-US" sz="2400" dirty="0">
              <a:solidFill>
                <a:srgbClr val="A50021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sz="2400" dirty="0"/>
              <a:t> Slope of -0.4, corresponds to a 2.5-dimensional grid!</a:t>
            </a:r>
          </a:p>
        </p:txBody>
      </p:sp>
      <p:sp>
        <p:nvSpPr>
          <p:cNvPr id="64523" name="Line 8"/>
          <p:cNvSpPr>
            <a:spLocks noChangeShapeType="1"/>
          </p:cNvSpPr>
          <p:nvPr/>
        </p:nvSpPr>
        <p:spPr bwMode="auto">
          <a:xfrm>
            <a:off x="1371600" y="2438400"/>
            <a:ext cx="2514600" cy="9906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Line 9"/>
          <p:cNvSpPr>
            <a:spLocks noChangeShapeType="1"/>
          </p:cNvSpPr>
          <p:nvPr/>
        </p:nvSpPr>
        <p:spPr bwMode="auto">
          <a:xfrm>
            <a:off x="1676400" y="2438400"/>
            <a:ext cx="1447800" cy="0"/>
          </a:xfrm>
          <a:prstGeom prst="line">
            <a:avLst/>
          </a:prstGeom>
          <a:noFill/>
          <a:ln w="38100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5" name="Text Box 10"/>
          <p:cNvSpPr txBox="1">
            <a:spLocks noChangeArrowheads="1"/>
          </p:cNvSpPr>
          <p:nvPr/>
        </p:nvSpPr>
        <p:spPr bwMode="auto">
          <a:xfrm>
            <a:off x="2438400" y="243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2400">
                <a:solidFill>
                  <a:srgbClr val="3333FF"/>
                </a:solidFill>
              </a:rPr>
              <a:t>Slope</a:t>
            </a:r>
            <a:r>
              <a:rPr kumimoji="0" lang="en-US" sz="2400">
                <a:solidFill>
                  <a:srgbClr val="3333FF"/>
                </a:solidFill>
                <a:ea typeface="Arial" charset="0"/>
                <a:cs typeface="Arial" charset="0"/>
              </a:rPr>
              <a:t>~ -0.4</a:t>
            </a:r>
          </a:p>
        </p:txBody>
      </p:sp>
      <p:sp>
        <p:nvSpPr>
          <p:cNvPr id="64526" name="Line 11"/>
          <p:cNvSpPr>
            <a:spLocks noChangeShapeType="1"/>
          </p:cNvSpPr>
          <p:nvPr/>
        </p:nvSpPr>
        <p:spPr bwMode="auto">
          <a:xfrm flipV="1">
            <a:off x="4038600" y="3200400"/>
            <a:ext cx="5334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010401" y="0"/>
            <a:ext cx="2133599" cy="1434157"/>
            <a:chOff x="2133600" y="2743200"/>
            <a:chExt cx="4267200" cy="2868313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3200400" y="499745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 flipH="1" flipV="1">
              <a:off x="3200400" y="3168650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648199" y="5149849"/>
              <a:ext cx="1752601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sz="900" dirty="0"/>
                <a:t>log (# edges)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133600" y="2743200"/>
              <a:ext cx="3047999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sz="900" dirty="0"/>
                <a:t>log (</a:t>
              </a:r>
              <a:r>
                <a:rPr kumimoji="0" lang="en-US" sz="900" dirty="0" err="1"/>
                <a:t>mincut</a:t>
              </a:r>
              <a:r>
                <a:rPr kumimoji="0" lang="en-US" sz="900" dirty="0"/>
                <a:t>-size / #edges)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3352800" y="3505200"/>
              <a:ext cx="2286000" cy="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352800" y="3657600"/>
              <a:ext cx="2133600" cy="38100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3352800" y="3810000"/>
              <a:ext cx="1295400" cy="106680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E31F5-AF00-A241-B375-5B7C6D642FD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Used the METIS algorithm [</a:t>
            </a:r>
            <a:r>
              <a:rPr lang="en-US" sz="2600"/>
              <a:t>Karypis, Kumar, 1995]</a:t>
            </a:r>
          </a:p>
        </p:txBody>
      </p:sp>
      <p:pic>
        <p:nvPicPr>
          <p:cNvPr id="64519" name="Picture 4" descr="google-with-l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44196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 Box 5"/>
          <p:cNvSpPr txBox="1">
            <a:spLocks noChangeArrowheads="1"/>
          </p:cNvSpPr>
          <p:nvPr/>
        </p:nvSpPr>
        <p:spPr bwMode="auto">
          <a:xfrm>
            <a:off x="3200400" y="4114800"/>
            <a:ext cx="1752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(# edges)</a:t>
            </a:r>
          </a:p>
        </p:txBody>
      </p:sp>
      <p:sp>
        <p:nvSpPr>
          <p:cNvPr id="64521" name="Text Box 6"/>
          <p:cNvSpPr txBox="1">
            <a:spLocks noChangeArrowheads="1"/>
          </p:cNvSpPr>
          <p:nvPr/>
        </p:nvSpPr>
        <p:spPr bwMode="auto">
          <a:xfrm rot="-5400000">
            <a:off x="-502443" y="3321843"/>
            <a:ext cx="2895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(mincut-size / #edges)</a:t>
            </a:r>
          </a:p>
        </p:txBody>
      </p:sp>
      <p:sp>
        <p:nvSpPr>
          <p:cNvPr id="64522" name="Text Box 7"/>
          <p:cNvSpPr txBox="1">
            <a:spLocks noChangeArrowheads="1"/>
          </p:cNvSpPr>
          <p:nvPr/>
        </p:nvSpPr>
        <p:spPr bwMode="auto">
          <a:xfrm>
            <a:off x="5410200" y="2667000"/>
            <a:ext cx="3429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sz="2000" dirty="0"/>
              <a:t> </a:t>
            </a:r>
            <a:r>
              <a:rPr kumimoji="0" lang="en-US" sz="2400" dirty="0"/>
              <a:t>Google Web graph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sz="2400" dirty="0"/>
              <a:t> Values along the y-axis are averaged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sz="2400" dirty="0"/>
              <a:t> </a:t>
            </a:r>
            <a:r>
              <a:rPr kumimoji="0" lang="en-US" sz="2400" dirty="0">
                <a:solidFill>
                  <a:srgbClr val="A50021"/>
                </a:solidFill>
              </a:rPr>
              <a:t>“lip” for large</a:t>
            </a:r>
            <a:r>
              <a:rPr kumimoji="0" lang="en-US" sz="2400" dirty="0" smtClean="0">
                <a:solidFill>
                  <a:srgbClr val="A50021"/>
                </a:solidFill>
              </a:rPr>
              <a:t> # edges</a:t>
            </a:r>
            <a:endParaRPr kumimoji="0" lang="en-US" sz="2400" dirty="0">
              <a:solidFill>
                <a:srgbClr val="A50021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sz="2400" dirty="0"/>
              <a:t> Slope of -0.4, corresponds to a 2.5-dimensional grid!</a:t>
            </a:r>
          </a:p>
        </p:txBody>
      </p:sp>
      <p:sp>
        <p:nvSpPr>
          <p:cNvPr id="64523" name="Line 8"/>
          <p:cNvSpPr>
            <a:spLocks noChangeShapeType="1"/>
          </p:cNvSpPr>
          <p:nvPr/>
        </p:nvSpPr>
        <p:spPr bwMode="auto">
          <a:xfrm>
            <a:off x="1371600" y="2438400"/>
            <a:ext cx="2514600" cy="9906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Line 9"/>
          <p:cNvSpPr>
            <a:spLocks noChangeShapeType="1"/>
          </p:cNvSpPr>
          <p:nvPr/>
        </p:nvSpPr>
        <p:spPr bwMode="auto">
          <a:xfrm>
            <a:off x="1676400" y="2438400"/>
            <a:ext cx="1447800" cy="0"/>
          </a:xfrm>
          <a:prstGeom prst="line">
            <a:avLst/>
          </a:prstGeom>
          <a:noFill/>
          <a:ln w="38100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5" name="Text Box 10"/>
          <p:cNvSpPr txBox="1">
            <a:spLocks noChangeArrowheads="1"/>
          </p:cNvSpPr>
          <p:nvPr/>
        </p:nvSpPr>
        <p:spPr bwMode="auto">
          <a:xfrm>
            <a:off x="2438400" y="243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2400">
                <a:solidFill>
                  <a:srgbClr val="3333FF"/>
                </a:solidFill>
              </a:rPr>
              <a:t>Slope</a:t>
            </a:r>
            <a:r>
              <a:rPr kumimoji="0" lang="en-US" sz="2400">
                <a:solidFill>
                  <a:srgbClr val="3333FF"/>
                </a:solidFill>
                <a:ea typeface="Arial" charset="0"/>
                <a:cs typeface="Arial" charset="0"/>
              </a:rPr>
              <a:t>~ -0.4</a:t>
            </a:r>
          </a:p>
        </p:txBody>
      </p:sp>
      <p:sp>
        <p:nvSpPr>
          <p:cNvPr id="64526" name="Line 11"/>
          <p:cNvSpPr>
            <a:spLocks noChangeShapeType="1"/>
          </p:cNvSpPr>
          <p:nvPr/>
        </p:nvSpPr>
        <p:spPr bwMode="auto">
          <a:xfrm flipV="1">
            <a:off x="4038600" y="3200400"/>
            <a:ext cx="5334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>
          <a:xfrm>
            <a:off x="7010401" y="0"/>
            <a:ext cx="2133599" cy="1434157"/>
            <a:chOff x="2133600" y="2743200"/>
            <a:chExt cx="4267200" cy="2868313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3200400" y="499745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 flipH="1" flipV="1">
              <a:off x="3200400" y="3168650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648199" y="5149849"/>
              <a:ext cx="1752601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sz="900" dirty="0"/>
                <a:t>log (# edges)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133600" y="2743200"/>
              <a:ext cx="3047999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sz="900" dirty="0"/>
                <a:t>log (</a:t>
              </a:r>
              <a:r>
                <a:rPr kumimoji="0" lang="en-US" sz="900" dirty="0" err="1"/>
                <a:t>mincut</a:t>
              </a:r>
              <a:r>
                <a:rPr kumimoji="0" lang="en-US" sz="900" dirty="0"/>
                <a:t>-size / #edges)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3352800" y="3505200"/>
              <a:ext cx="2286000" cy="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352800" y="3657600"/>
              <a:ext cx="2133600" cy="38100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3352800" y="3810000"/>
              <a:ext cx="1295400" cy="106680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>
            <a:off x="3962400" y="3441700"/>
            <a:ext cx="863600" cy="304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sp>
        <p:nvSpPr>
          <p:cNvPr id="25" name="Down Arrow 24"/>
          <p:cNvSpPr/>
          <p:nvPr/>
        </p:nvSpPr>
        <p:spPr bwMode="auto">
          <a:xfrm>
            <a:off x="444500" y="3302000"/>
            <a:ext cx="165100" cy="711200"/>
          </a:xfrm>
          <a:prstGeom prst="downArrow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-37928" y="4051300"/>
            <a:ext cx="10058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Better</a:t>
            </a:r>
          </a:p>
          <a:p>
            <a:r>
              <a:rPr lang="en-US" sz="2400" dirty="0" smtClean="0"/>
              <a:t>cut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385EB5-65FE-4545-A2DC-623AEAD8C7E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6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>
                <a:ea typeface="ＭＳ Ｐゴシック" charset="-128"/>
                <a:cs typeface="ＭＳ Ｐゴシック" charset="-128"/>
              </a:rPr>
              <a:t>Graphs - why should we care?</a:t>
            </a:r>
          </a:p>
        </p:txBody>
      </p:sp>
      <p:pic>
        <p:nvPicPr>
          <p:cNvPr id="23557" name="Picture 1027" descr="Picture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22913" y="3957638"/>
            <a:ext cx="2078037" cy="1560512"/>
          </a:xfrm>
        </p:spPr>
      </p:pic>
      <p:pic>
        <p:nvPicPr>
          <p:cNvPr id="23558" name="Picture 1028" descr="food_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1638" y="1466850"/>
            <a:ext cx="218757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030"/>
          <p:cNvSpPr txBox="1">
            <a:spLocks noChangeArrowheads="1"/>
          </p:cNvSpPr>
          <p:nvPr/>
        </p:nvSpPr>
        <p:spPr bwMode="auto">
          <a:xfrm>
            <a:off x="5556250" y="5630863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2" rIns="91400" bIns="45702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800"/>
              <a:t>Internet Map [lumeta.com]</a:t>
            </a:r>
          </a:p>
        </p:txBody>
      </p:sp>
      <p:sp>
        <p:nvSpPr>
          <p:cNvPr id="23560" name="Text Box 1031"/>
          <p:cNvSpPr txBox="1">
            <a:spLocks noChangeArrowheads="1"/>
          </p:cNvSpPr>
          <p:nvPr/>
        </p:nvSpPr>
        <p:spPr bwMode="auto">
          <a:xfrm>
            <a:off x="5710238" y="31242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2" rIns="91400" bIns="45702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800"/>
              <a:t>Food Web [Martinez ’91]</a:t>
            </a:r>
          </a:p>
        </p:txBody>
      </p:sp>
      <p:sp>
        <p:nvSpPr>
          <p:cNvPr id="23561" name="Text Box 1033"/>
          <p:cNvSpPr txBox="1">
            <a:spLocks noChangeArrowheads="1"/>
          </p:cNvSpPr>
          <p:nvPr/>
        </p:nvSpPr>
        <p:spPr bwMode="auto">
          <a:xfrm>
            <a:off x="1032924" y="3710532"/>
            <a:ext cx="3183475" cy="132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2" rIns="91400" bIns="45702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3200" dirty="0" smtClean="0"/>
              <a:t>&gt;$10B revenue</a:t>
            </a:r>
          </a:p>
          <a:p>
            <a:pPr algn="l">
              <a:spcBef>
                <a:spcPct val="50000"/>
              </a:spcBef>
            </a:pPr>
            <a:r>
              <a:rPr kumimoji="0" lang="en-US" sz="3200" dirty="0" smtClean="0"/>
              <a:t>&gt;0.5B users</a:t>
            </a:r>
            <a:endParaRPr kumimoji="0" lang="en-US" sz="3200" dirty="0"/>
          </a:p>
        </p:txBody>
      </p:sp>
      <p:sp>
        <p:nvSpPr>
          <p:cNvPr id="23563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23564" name="Picture 13" descr="twitter-logo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2238" y="2205038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4" descr="linkedin-logo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3538" y="1536700"/>
            <a:ext cx="20034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5" descr="Facebook-icon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063" y="2252663"/>
            <a:ext cx="99853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15" descr="Yahoologo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/>
          <a:stretch>
            <a:fillRect/>
          </a:stretch>
        </p:blipFill>
        <p:spPr>
          <a:xfrm>
            <a:off x="266700" y="1504643"/>
            <a:ext cx="1207541" cy="724531"/>
          </a:xfrm>
        </p:spPr>
      </p:pic>
      <p:pic>
        <p:nvPicPr>
          <p:cNvPr id="17" name="Picture 16" descr="gplu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9850" y="2235200"/>
            <a:ext cx="952500" cy="952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4C09F-1C5C-4543-9544-7D027912546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results for other graphs too…</a:t>
            </a:r>
          </a:p>
        </p:txBody>
      </p:sp>
      <p:pic>
        <p:nvPicPr>
          <p:cNvPr id="65543" name="Picture 4" descr="luc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39624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5" descr="clickstre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41148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5" name="Text Box 6"/>
          <p:cNvSpPr txBox="1">
            <a:spLocks noChangeArrowheads="1"/>
          </p:cNvSpPr>
          <p:nvPr/>
        </p:nvSpPr>
        <p:spPr bwMode="auto">
          <a:xfrm>
            <a:off x="2362200" y="3733800"/>
            <a:ext cx="1752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(# edges)</a:t>
            </a:r>
          </a:p>
        </p:txBody>
      </p:sp>
      <p:sp>
        <p:nvSpPr>
          <p:cNvPr id="65546" name="Text Box 7"/>
          <p:cNvSpPr txBox="1">
            <a:spLocks noChangeArrowheads="1"/>
          </p:cNvSpPr>
          <p:nvPr/>
        </p:nvSpPr>
        <p:spPr bwMode="auto">
          <a:xfrm>
            <a:off x="6400800" y="3733800"/>
            <a:ext cx="1752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(# edges)</a:t>
            </a:r>
          </a:p>
        </p:txBody>
      </p:sp>
      <p:sp>
        <p:nvSpPr>
          <p:cNvPr id="65547" name="Text Box 8"/>
          <p:cNvSpPr txBox="1">
            <a:spLocks noChangeArrowheads="1"/>
          </p:cNvSpPr>
          <p:nvPr/>
        </p:nvSpPr>
        <p:spPr bwMode="auto">
          <a:xfrm rot="-5400000">
            <a:off x="-807243" y="3321843"/>
            <a:ext cx="2895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(mincut-size / #edges)</a:t>
            </a:r>
          </a:p>
        </p:txBody>
      </p:sp>
      <p:sp>
        <p:nvSpPr>
          <p:cNvPr id="65548" name="Text Box 9"/>
          <p:cNvSpPr txBox="1">
            <a:spLocks noChangeArrowheads="1"/>
          </p:cNvSpPr>
          <p:nvPr/>
        </p:nvSpPr>
        <p:spPr bwMode="auto">
          <a:xfrm rot="-5400000">
            <a:off x="3307557" y="3398043"/>
            <a:ext cx="2895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1800"/>
              <a:t>log (mincut-size / #edges)</a:t>
            </a:r>
          </a:p>
        </p:txBody>
      </p:sp>
      <p:sp>
        <p:nvSpPr>
          <p:cNvPr id="65549" name="Text Box 10"/>
          <p:cNvSpPr txBox="1">
            <a:spLocks noChangeArrowheads="1"/>
          </p:cNvSpPr>
          <p:nvPr/>
        </p:nvSpPr>
        <p:spPr bwMode="auto">
          <a:xfrm>
            <a:off x="1143000" y="5410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2400"/>
              <a:t>Lucent Router graph</a:t>
            </a:r>
          </a:p>
        </p:txBody>
      </p:sp>
      <p:sp>
        <p:nvSpPr>
          <p:cNvPr id="65550" name="Text Box 11"/>
          <p:cNvSpPr txBox="1">
            <a:spLocks noChangeArrowheads="1"/>
          </p:cNvSpPr>
          <p:nvPr/>
        </p:nvSpPr>
        <p:spPr bwMode="auto">
          <a:xfrm>
            <a:off x="5486400" y="5410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2400"/>
              <a:t>Clickstream graph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66800" y="2438400"/>
            <a:ext cx="3124200" cy="914400"/>
            <a:chOff x="1066800" y="2438400"/>
            <a:chExt cx="3799705" cy="2362200"/>
          </a:xfrm>
        </p:grpSpPr>
        <p:sp>
          <p:nvSpPr>
            <p:cNvPr id="65559" name="Line 12"/>
            <p:cNvSpPr>
              <a:spLocks noChangeShapeType="1"/>
            </p:cNvSpPr>
            <p:nvPr/>
          </p:nvSpPr>
          <p:spPr bwMode="auto">
            <a:xfrm>
              <a:off x="1066800" y="2438400"/>
              <a:ext cx="2286000" cy="20574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0" name="Line 13"/>
            <p:cNvSpPr>
              <a:spLocks noChangeShapeType="1"/>
            </p:cNvSpPr>
            <p:nvPr/>
          </p:nvSpPr>
          <p:spPr bwMode="auto">
            <a:xfrm>
              <a:off x="1371600" y="2667000"/>
              <a:ext cx="1447800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1" name="Text Box 14"/>
            <p:cNvSpPr txBox="1">
              <a:spLocks noChangeArrowheads="1"/>
            </p:cNvSpPr>
            <p:nvPr/>
          </p:nvSpPr>
          <p:spPr bwMode="auto">
            <a:xfrm>
              <a:off x="2275704" y="2743200"/>
              <a:ext cx="2590801" cy="874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sz="1600">
                  <a:solidFill>
                    <a:srgbClr val="3333FF"/>
                  </a:solidFill>
                </a:rPr>
                <a:t>Slope</a:t>
              </a:r>
              <a:r>
                <a:rPr kumimoji="0" lang="en-US" sz="1600">
                  <a:solidFill>
                    <a:srgbClr val="3333FF"/>
                  </a:solidFill>
                  <a:ea typeface="Arial" charset="0"/>
                  <a:cs typeface="Arial" charset="0"/>
                </a:rPr>
                <a:t>~ -0.57</a:t>
              </a:r>
            </a:p>
          </p:txBody>
        </p:sp>
        <p:sp>
          <p:nvSpPr>
            <p:cNvPr id="65562" name="Line 18"/>
            <p:cNvSpPr>
              <a:spLocks noChangeShapeType="1"/>
            </p:cNvSpPr>
            <p:nvPr/>
          </p:nvSpPr>
          <p:spPr bwMode="auto">
            <a:xfrm flipV="1">
              <a:off x="3276600" y="4191000"/>
              <a:ext cx="1219200" cy="6096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181600" y="2514600"/>
            <a:ext cx="2743200" cy="914400"/>
            <a:chOff x="5181600" y="2514600"/>
            <a:chExt cx="3124200" cy="2133600"/>
          </a:xfrm>
        </p:grpSpPr>
        <p:sp>
          <p:nvSpPr>
            <p:cNvPr id="65554" name="Line 15"/>
            <p:cNvSpPr>
              <a:spLocks noChangeShapeType="1"/>
            </p:cNvSpPr>
            <p:nvPr/>
          </p:nvSpPr>
          <p:spPr bwMode="auto">
            <a:xfrm>
              <a:off x="5181600" y="2514600"/>
              <a:ext cx="1524000" cy="2133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5" name="Line 16"/>
            <p:cNvSpPr>
              <a:spLocks noChangeShapeType="1"/>
            </p:cNvSpPr>
            <p:nvPr/>
          </p:nvSpPr>
          <p:spPr bwMode="auto">
            <a:xfrm>
              <a:off x="5334000" y="2743200"/>
              <a:ext cx="1447800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6" name="Text Box 17"/>
            <p:cNvSpPr txBox="1">
              <a:spLocks noChangeArrowheads="1"/>
            </p:cNvSpPr>
            <p:nvPr/>
          </p:nvSpPr>
          <p:spPr bwMode="auto">
            <a:xfrm>
              <a:off x="5846233" y="2819401"/>
              <a:ext cx="2286001" cy="789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sz="1600">
                  <a:solidFill>
                    <a:srgbClr val="3333FF"/>
                  </a:solidFill>
                </a:rPr>
                <a:t>Slope</a:t>
              </a:r>
              <a:r>
                <a:rPr kumimoji="0" lang="en-US" sz="1600">
                  <a:solidFill>
                    <a:srgbClr val="3333FF"/>
                  </a:solidFill>
                  <a:ea typeface="Arial" charset="0"/>
                  <a:cs typeface="Arial" charset="0"/>
                </a:rPr>
                <a:t>~ -0.45</a:t>
              </a:r>
            </a:p>
          </p:txBody>
        </p:sp>
        <p:sp>
          <p:nvSpPr>
            <p:cNvPr id="65557" name="Line 20"/>
            <p:cNvSpPr>
              <a:spLocks noChangeShapeType="1"/>
            </p:cNvSpPr>
            <p:nvPr/>
          </p:nvSpPr>
          <p:spPr bwMode="auto">
            <a:xfrm flipV="1">
              <a:off x="7010400" y="3810000"/>
              <a:ext cx="762000" cy="8382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8" name="Line 21"/>
            <p:cNvSpPr>
              <a:spLocks noChangeShapeType="1"/>
            </p:cNvSpPr>
            <p:nvPr/>
          </p:nvSpPr>
          <p:spPr bwMode="auto">
            <a:xfrm>
              <a:off x="7772400" y="3810000"/>
              <a:ext cx="5334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2997200" y="3276600"/>
            <a:ext cx="863600" cy="304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6629400" y="3581400"/>
            <a:ext cx="825500" cy="4699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 good cuts?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Answer: self-similarity (few foils later)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</a:t>
            </a:r>
            <a:r>
              <a:rPr lang="en-US" dirty="0">
                <a:ea typeface="ＭＳ Ｐゴシック" charset="-128"/>
                <a:cs typeface="ＭＳ Ｐゴシック" charset="-128"/>
              </a:rPr>
              <a:t>1: Patterns in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graphs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Static graphs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Time-evolving graphs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Why so many power-laws?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Part#2: Cascade analysis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366713" y="3296443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075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404B4F-9288-ED46-960F-829322AB4CC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Problem: Time evolution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5000625" cy="4648200"/>
          </a:xfrm>
        </p:spPr>
        <p:txBody>
          <a:bodyPr/>
          <a:lstStyle/>
          <a:p>
            <a:r>
              <a:rPr lang="en-US" sz="2800">
                <a:ea typeface="ＭＳ Ｐゴシック" charset="-128"/>
                <a:cs typeface="ＭＳ Ｐゴシック" charset="-128"/>
              </a:rPr>
              <a:t>with Jure Leskovec (CMU -&gt; Stanford)</a:t>
            </a:r>
          </a:p>
          <a:p>
            <a:endParaRPr lang="en-US" sz="2800">
              <a:ea typeface="ＭＳ Ｐゴシック" charset="-128"/>
              <a:cs typeface="ＭＳ Ｐゴシック" charset="-128"/>
            </a:endParaRPr>
          </a:p>
          <a:p>
            <a:endParaRPr lang="en-US" sz="2800">
              <a:ea typeface="ＭＳ Ｐゴシック" charset="-128"/>
              <a:cs typeface="ＭＳ Ｐゴシック" charset="-128"/>
            </a:endParaRPr>
          </a:p>
          <a:p>
            <a:r>
              <a:rPr lang="en-US" sz="2800">
                <a:ea typeface="ＭＳ Ｐゴシック" charset="-128"/>
                <a:cs typeface="ＭＳ Ｐゴシック" charset="-128"/>
              </a:rPr>
              <a:t> and Jon Kleinberg (Cornell – sabb. @ CMU)</a:t>
            </a:r>
          </a:p>
        </p:txBody>
      </p:sp>
      <p:pic>
        <p:nvPicPr>
          <p:cNvPr id="107526" name="Picture 13" descr="J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12000" y="3840163"/>
            <a:ext cx="1311275" cy="1747837"/>
          </a:xfrm>
          <a:noFill/>
        </p:spPr>
      </p:pic>
      <p:pic>
        <p:nvPicPr>
          <p:cNvPr id="107527" name="Picture 9" descr="jure-2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0738" y="1617663"/>
            <a:ext cx="123031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8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700" y="5676900"/>
            <a:ext cx="9144000" cy="120032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Jure Leskovec, Jon Kleinberg and Christos Faloutsos: </a:t>
            </a:r>
            <a:r>
              <a:rPr lang="en-US" sz="2400" i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Graphs over Time: Densification Laws, Shrinking Diameters and Possible Explanations</a:t>
            </a:r>
            <a:r>
              <a:rPr lang="en-US" sz="24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, KDD 2005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095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235FEF-4ADF-084A-BB49-4CEEB3467EC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T.1 Evolution of the Diameter</a:t>
            </a:r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124700" cy="4491038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Prior work on Power Law graphs hints at</a:t>
            </a: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b="1" dirty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slowly growing diameter</a:t>
            </a:r>
            <a:r>
              <a:rPr lang="en-US" dirty="0">
                <a:ea typeface="ＭＳ Ｐゴシック" charset="-128"/>
                <a:cs typeface="ＭＳ Ｐゴシック" charset="-128"/>
              </a:rPr>
              <a:t>: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dirty="0" smtClean="0"/>
              <a:t>[diameter ~ O( N</a:t>
            </a:r>
            <a:r>
              <a:rPr lang="en-US" baseline="30000" dirty="0" smtClean="0"/>
              <a:t>1/3</a:t>
            </a:r>
            <a:r>
              <a:rPr lang="en-US" dirty="0" smtClean="0"/>
              <a:t>)]</a:t>
            </a:r>
          </a:p>
          <a:p>
            <a:pPr lvl="1"/>
            <a:r>
              <a:rPr lang="en-US" dirty="0" smtClean="0"/>
              <a:t>diameter </a:t>
            </a:r>
            <a:r>
              <a:rPr lang="en-US" dirty="0"/>
              <a:t>~ O(log N)</a:t>
            </a:r>
          </a:p>
          <a:p>
            <a:pPr lvl="1"/>
            <a:r>
              <a:rPr lang="en-US" dirty="0"/>
              <a:t>diameter ~ O(log log N)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What is happening in real data?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57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689600" y="3106738"/>
            <a:ext cx="2252663" cy="915987"/>
            <a:chOff x="5689600" y="2624667"/>
            <a:chExt cx="2252133" cy="915988"/>
          </a:xfrm>
        </p:grpSpPr>
        <p:sp>
          <p:nvSpPr>
            <p:cNvPr id="109576" name="Freeform 8"/>
            <p:cNvSpPr>
              <a:spLocks noChangeArrowheads="1"/>
            </p:cNvSpPr>
            <p:nvPr/>
          </p:nvSpPr>
          <p:spPr bwMode="auto">
            <a:xfrm>
              <a:off x="5693937" y="2672531"/>
              <a:ext cx="740768" cy="561734"/>
            </a:xfrm>
            <a:custGeom>
              <a:avLst/>
              <a:gdLst>
                <a:gd name="T0" fmla="*/ 181968 w 740768"/>
                <a:gd name="T1" fmla="*/ 375467 h 561734"/>
                <a:gd name="T2" fmla="*/ 148102 w 740768"/>
                <a:gd name="T3" fmla="*/ 104534 h 561734"/>
                <a:gd name="T4" fmla="*/ 351302 w 740768"/>
                <a:gd name="T5" fmla="*/ 87600 h 561734"/>
                <a:gd name="T6" fmla="*/ 435968 w 740768"/>
                <a:gd name="T7" fmla="*/ 2934 h 561734"/>
                <a:gd name="T8" fmla="*/ 486768 w 740768"/>
                <a:gd name="T9" fmla="*/ 19867 h 561734"/>
                <a:gd name="T10" fmla="*/ 520635 w 740768"/>
                <a:gd name="T11" fmla="*/ 121467 h 561734"/>
                <a:gd name="T12" fmla="*/ 740768 w 740768"/>
                <a:gd name="T13" fmla="*/ 189200 h 561734"/>
                <a:gd name="T14" fmla="*/ 723835 w 740768"/>
                <a:gd name="T15" fmla="*/ 307734 h 561734"/>
                <a:gd name="T16" fmla="*/ 571435 w 740768"/>
                <a:gd name="T17" fmla="*/ 358534 h 561734"/>
                <a:gd name="T18" fmla="*/ 554502 w 740768"/>
                <a:gd name="T19" fmla="*/ 409334 h 561734"/>
                <a:gd name="T20" fmla="*/ 537568 w 740768"/>
                <a:gd name="T21" fmla="*/ 494000 h 561734"/>
                <a:gd name="T22" fmla="*/ 486768 w 740768"/>
                <a:gd name="T23" fmla="*/ 510934 h 561734"/>
                <a:gd name="T24" fmla="*/ 402102 w 740768"/>
                <a:gd name="T25" fmla="*/ 494000 h 561734"/>
                <a:gd name="T26" fmla="*/ 283568 w 740768"/>
                <a:gd name="T27" fmla="*/ 527867 h 561734"/>
                <a:gd name="T28" fmla="*/ 232768 w 740768"/>
                <a:gd name="T29" fmla="*/ 561734 h 561734"/>
                <a:gd name="T30" fmla="*/ 181968 w 740768"/>
                <a:gd name="T31" fmla="*/ 477067 h 561734"/>
                <a:gd name="T32" fmla="*/ 181968 w 740768"/>
                <a:gd name="T33" fmla="*/ 375467 h 5617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768"/>
                <a:gd name="T52" fmla="*/ 0 h 561734"/>
                <a:gd name="T53" fmla="*/ 740768 w 740768"/>
                <a:gd name="T54" fmla="*/ 561734 h 5617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768" h="561734">
                  <a:moveTo>
                    <a:pt x="181968" y="375467"/>
                  </a:moveTo>
                  <a:cubicBezTo>
                    <a:pt x="176324" y="313378"/>
                    <a:pt x="0" y="275420"/>
                    <a:pt x="148102" y="104534"/>
                  </a:cubicBezTo>
                  <a:cubicBezTo>
                    <a:pt x="192616" y="53171"/>
                    <a:pt x="283569" y="93245"/>
                    <a:pt x="351302" y="87600"/>
                  </a:cubicBezTo>
                  <a:cubicBezTo>
                    <a:pt x="371058" y="57966"/>
                    <a:pt x="393634" y="9990"/>
                    <a:pt x="435968" y="2934"/>
                  </a:cubicBezTo>
                  <a:cubicBezTo>
                    <a:pt x="453574" y="0"/>
                    <a:pt x="469835" y="14223"/>
                    <a:pt x="486768" y="19867"/>
                  </a:cubicBezTo>
                  <a:lnTo>
                    <a:pt x="520635" y="121467"/>
                  </a:lnTo>
                  <a:cubicBezTo>
                    <a:pt x="559062" y="236747"/>
                    <a:pt x="519777" y="170784"/>
                    <a:pt x="740768" y="189200"/>
                  </a:cubicBezTo>
                  <a:cubicBezTo>
                    <a:pt x="735124" y="228711"/>
                    <a:pt x="740045" y="271262"/>
                    <a:pt x="723835" y="307734"/>
                  </a:cubicBezTo>
                  <a:cubicBezTo>
                    <a:pt x="704788" y="350591"/>
                    <a:pt x="591345" y="355216"/>
                    <a:pt x="571435" y="358534"/>
                  </a:cubicBezTo>
                  <a:cubicBezTo>
                    <a:pt x="565791" y="375467"/>
                    <a:pt x="558831" y="392018"/>
                    <a:pt x="554502" y="409334"/>
                  </a:cubicBezTo>
                  <a:cubicBezTo>
                    <a:pt x="547521" y="437256"/>
                    <a:pt x="553533" y="470053"/>
                    <a:pt x="537568" y="494000"/>
                  </a:cubicBezTo>
                  <a:cubicBezTo>
                    <a:pt x="527667" y="508852"/>
                    <a:pt x="503701" y="505289"/>
                    <a:pt x="486768" y="510934"/>
                  </a:cubicBezTo>
                  <a:cubicBezTo>
                    <a:pt x="458546" y="505289"/>
                    <a:pt x="430883" y="494000"/>
                    <a:pt x="402102" y="494000"/>
                  </a:cubicBezTo>
                  <a:cubicBezTo>
                    <a:pt x="380843" y="494000"/>
                    <a:pt x="307522" y="519883"/>
                    <a:pt x="283568" y="527867"/>
                  </a:cubicBezTo>
                  <a:cubicBezTo>
                    <a:pt x="266635" y="539156"/>
                    <a:pt x="253119" y="561734"/>
                    <a:pt x="232768" y="561734"/>
                  </a:cubicBezTo>
                  <a:cubicBezTo>
                    <a:pt x="120930" y="561734"/>
                    <a:pt x="176951" y="522222"/>
                    <a:pt x="181968" y="477067"/>
                  </a:cubicBezTo>
                  <a:cubicBezTo>
                    <a:pt x="185708" y="443407"/>
                    <a:pt x="187612" y="437556"/>
                    <a:pt x="181968" y="375467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77" name="Freeform 9"/>
            <p:cNvSpPr>
              <a:spLocks noChangeArrowheads="1"/>
            </p:cNvSpPr>
            <p:nvPr/>
          </p:nvSpPr>
          <p:spPr bwMode="auto">
            <a:xfrm>
              <a:off x="6963915" y="2624667"/>
              <a:ext cx="977818" cy="761998"/>
            </a:xfrm>
            <a:custGeom>
              <a:avLst/>
              <a:gdLst>
                <a:gd name="T0" fmla="*/ 2147483647 w 740768"/>
                <a:gd name="T1" fmla="*/ 2147483647 h 561734"/>
                <a:gd name="T2" fmla="*/ 2147483647 w 740768"/>
                <a:gd name="T3" fmla="*/ 2147483647 h 561734"/>
                <a:gd name="T4" fmla="*/ 2147483647 w 740768"/>
                <a:gd name="T5" fmla="*/ 2147483647 h 561734"/>
                <a:gd name="T6" fmla="*/ 2147483647 w 740768"/>
                <a:gd name="T7" fmla="*/ 2147483647 h 561734"/>
                <a:gd name="T8" fmla="*/ 2147483647 w 740768"/>
                <a:gd name="T9" fmla="*/ 2147483647 h 561734"/>
                <a:gd name="T10" fmla="*/ 2147483647 w 740768"/>
                <a:gd name="T11" fmla="*/ 2147483647 h 561734"/>
                <a:gd name="T12" fmla="*/ 2147483647 w 740768"/>
                <a:gd name="T13" fmla="*/ 2147483647 h 561734"/>
                <a:gd name="T14" fmla="*/ 2147483647 w 740768"/>
                <a:gd name="T15" fmla="*/ 2147483647 h 561734"/>
                <a:gd name="T16" fmla="*/ 2147483647 w 740768"/>
                <a:gd name="T17" fmla="*/ 2147483647 h 561734"/>
                <a:gd name="T18" fmla="*/ 2147483647 w 740768"/>
                <a:gd name="T19" fmla="*/ 2147483647 h 561734"/>
                <a:gd name="T20" fmla="*/ 2147483647 w 740768"/>
                <a:gd name="T21" fmla="*/ 2147483647 h 561734"/>
                <a:gd name="T22" fmla="*/ 2147483647 w 740768"/>
                <a:gd name="T23" fmla="*/ 2147483647 h 561734"/>
                <a:gd name="T24" fmla="*/ 2147483647 w 740768"/>
                <a:gd name="T25" fmla="*/ 2147483647 h 561734"/>
                <a:gd name="T26" fmla="*/ 2147483647 w 740768"/>
                <a:gd name="T27" fmla="*/ 2147483647 h 561734"/>
                <a:gd name="T28" fmla="*/ 2147483647 w 740768"/>
                <a:gd name="T29" fmla="*/ 2147483647 h 561734"/>
                <a:gd name="T30" fmla="*/ 2147483647 w 740768"/>
                <a:gd name="T31" fmla="*/ 2147483647 h 561734"/>
                <a:gd name="T32" fmla="*/ 2147483647 w 740768"/>
                <a:gd name="T33" fmla="*/ 2147483647 h 5617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768"/>
                <a:gd name="T52" fmla="*/ 0 h 561734"/>
                <a:gd name="T53" fmla="*/ 740768 w 740768"/>
                <a:gd name="T54" fmla="*/ 561734 h 5617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768" h="561734">
                  <a:moveTo>
                    <a:pt x="181968" y="375467"/>
                  </a:moveTo>
                  <a:cubicBezTo>
                    <a:pt x="176324" y="313378"/>
                    <a:pt x="0" y="275420"/>
                    <a:pt x="148102" y="104534"/>
                  </a:cubicBezTo>
                  <a:cubicBezTo>
                    <a:pt x="192616" y="53171"/>
                    <a:pt x="283569" y="93245"/>
                    <a:pt x="351302" y="87600"/>
                  </a:cubicBezTo>
                  <a:cubicBezTo>
                    <a:pt x="371058" y="57966"/>
                    <a:pt x="393634" y="9990"/>
                    <a:pt x="435968" y="2934"/>
                  </a:cubicBezTo>
                  <a:cubicBezTo>
                    <a:pt x="453574" y="0"/>
                    <a:pt x="469835" y="14223"/>
                    <a:pt x="486768" y="19867"/>
                  </a:cubicBezTo>
                  <a:lnTo>
                    <a:pt x="520635" y="121467"/>
                  </a:lnTo>
                  <a:cubicBezTo>
                    <a:pt x="559062" y="236747"/>
                    <a:pt x="519777" y="170784"/>
                    <a:pt x="740768" y="189200"/>
                  </a:cubicBezTo>
                  <a:cubicBezTo>
                    <a:pt x="735124" y="228711"/>
                    <a:pt x="740045" y="271262"/>
                    <a:pt x="723835" y="307734"/>
                  </a:cubicBezTo>
                  <a:cubicBezTo>
                    <a:pt x="704788" y="350591"/>
                    <a:pt x="591345" y="355216"/>
                    <a:pt x="571435" y="358534"/>
                  </a:cubicBezTo>
                  <a:cubicBezTo>
                    <a:pt x="565791" y="375467"/>
                    <a:pt x="558831" y="392018"/>
                    <a:pt x="554502" y="409334"/>
                  </a:cubicBezTo>
                  <a:cubicBezTo>
                    <a:pt x="547521" y="437256"/>
                    <a:pt x="553533" y="470053"/>
                    <a:pt x="537568" y="494000"/>
                  </a:cubicBezTo>
                  <a:cubicBezTo>
                    <a:pt x="527667" y="508852"/>
                    <a:pt x="503701" y="505289"/>
                    <a:pt x="486768" y="510934"/>
                  </a:cubicBezTo>
                  <a:cubicBezTo>
                    <a:pt x="458546" y="505289"/>
                    <a:pt x="430883" y="494000"/>
                    <a:pt x="402102" y="494000"/>
                  </a:cubicBezTo>
                  <a:cubicBezTo>
                    <a:pt x="380843" y="494000"/>
                    <a:pt x="307522" y="519883"/>
                    <a:pt x="283568" y="527867"/>
                  </a:cubicBezTo>
                  <a:cubicBezTo>
                    <a:pt x="266635" y="539156"/>
                    <a:pt x="253119" y="561734"/>
                    <a:pt x="232768" y="561734"/>
                  </a:cubicBezTo>
                  <a:cubicBezTo>
                    <a:pt x="120930" y="561734"/>
                    <a:pt x="176951" y="522222"/>
                    <a:pt x="181968" y="477067"/>
                  </a:cubicBezTo>
                  <a:cubicBezTo>
                    <a:pt x="185708" y="443407"/>
                    <a:pt x="187612" y="437556"/>
                    <a:pt x="181968" y="375467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9578" name="Straight Arrow Connector 11"/>
            <p:cNvCxnSpPr>
              <a:cxnSpLocks noChangeShapeType="1"/>
            </p:cNvCxnSpPr>
            <p:nvPr/>
          </p:nvCxnSpPr>
          <p:spPr bwMode="auto">
            <a:xfrm>
              <a:off x="5689600" y="3403600"/>
              <a:ext cx="745067" cy="185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9579" name="Straight Arrow Connector 13"/>
            <p:cNvCxnSpPr>
              <a:cxnSpLocks noChangeShapeType="1"/>
            </p:cNvCxnSpPr>
            <p:nvPr/>
          </p:nvCxnSpPr>
          <p:spPr bwMode="auto">
            <a:xfrm>
              <a:off x="6959600" y="3539067"/>
              <a:ext cx="982133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2235225" y="4902225"/>
            <a:ext cx="1771650" cy="742950"/>
            <a:chOff x="1384300" y="4686300"/>
            <a:chExt cx="3543300" cy="1485900"/>
          </a:xfrm>
        </p:grpSpPr>
        <p:sp>
          <p:nvSpPr>
            <p:cNvPr id="12" name="Oval 11"/>
            <p:cNvSpPr/>
            <p:nvPr/>
          </p:nvSpPr>
          <p:spPr bwMode="auto">
            <a:xfrm>
              <a:off x="1384300" y="5613400"/>
              <a:ext cx="406400" cy="393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479800" y="5613400"/>
              <a:ext cx="406400" cy="393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387600" y="5613400"/>
              <a:ext cx="406400" cy="393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521200" y="5613400"/>
              <a:ext cx="406400" cy="393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387600" y="4686300"/>
              <a:ext cx="406400" cy="393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2" idx="6"/>
              <a:endCxn id="14" idx="2"/>
            </p:cNvCxnSpPr>
            <p:nvPr/>
          </p:nvCxnSpPr>
          <p:spPr bwMode="auto">
            <a:xfrm>
              <a:off x="1790700" y="5810250"/>
              <a:ext cx="596900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4" idx="6"/>
              <a:endCxn id="13" idx="2"/>
            </p:cNvCxnSpPr>
            <p:nvPr/>
          </p:nvCxnSpPr>
          <p:spPr bwMode="auto">
            <a:xfrm>
              <a:off x="2794000" y="5810250"/>
              <a:ext cx="685800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3" idx="6"/>
              <a:endCxn id="15" idx="2"/>
            </p:cNvCxnSpPr>
            <p:nvPr/>
          </p:nvCxnSpPr>
          <p:spPr bwMode="auto">
            <a:xfrm>
              <a:off x="3886200" y="5810250"/>
              <a:ext cx="635000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6" idx="4"/>
              <a:endCxn id="14" idx="0"/>
            </p:cNvCxnSpPr>
            <p:nvPr/>
          </p:nvCxnSpPr>
          <p:spPr bwMode="auto">
            <a:xfrm rot="5400000">
              <a:off x="2324100" y="5346700"/>
              <a:ext cx="533400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V="1">
              <a:off x="1587500" y="6159500"/>
              <a:ext cx="3136900" cy="1270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>
            <a:off x="2446265" y="5715000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diameter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5" name="Picture 24" descr="ball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29546">
            <a:off x="5847080" y="2578100"/>
            <a:ext cx="362495" cy="457200"/>
          </a:xfrm>
          <a:prstGeom prst="rect">
            <a:avLst/>
          </a:prstGeom>
        </p:spPr>
      </p:pic>
      <p:pic>
        <p:nvPicPr>
          <p:cNvPr id="29" name="Picture 28" descr="ball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29546">
            <a:off x="7087693" y="2361852"/>
            <a:ext cx="601300" cy="7583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095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235FEF-4ADF-084A-BB49-4CEEB3467EC4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T.1 Evolution of the Diameter</a:t>
            </a:r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124700" cy="4491038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Prior work on Power Law graphs hints at</a:t>
            </a: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b="1" dirty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slowly growing diameter</a:t>
            </a:r>
            <a:r>
              <a:rPr lang="en-US" dirty="0">
                <a:ea typeface="ＭＳ Ｐゴシック" charset="-128"/>
                <a:cs typeface="ＭＳ Ｐゴシック" charset="-128"/>
              </a:rPr>
              <a:t>: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dirty="0" smtClean="0"/>
              <a:t>[diameter ~ O( N</a:t>
            </a:r>
            <a:r>
              <a:rPr lang="en-US" baseline="30000" dirty="0" smtClean="0"/>
              <a:t>1/3</a:t>
            </a:r>
            <a:r>
              <a:rPr lang="en-US" dirty="0" smtClean="0"/>
              <a:t>)]</a:t>
            </a:r>
          </a:p>
          <a:p>
            <a:pPr lvl="1"/>
            <a:r>
              <a:rPr lang="en-US" dirty="0" smtClean="0"/>
              <a:t>diameter </a:t>
            </a:r>
            <a:r>
              <a:rPr lang="en-US" dirty="0"/>
              <a:t>~ O(log N)</a:t>
            </a:r>
          </a:p>
          <a:p>
            <a:pPr lvl="1"/>
            <a:r>
              <a:rPr lang="en-US" dirty="0"/>
              <a:t>diameter ~ O(log log N)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What is happening in real data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?</a:t>
            </a: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Diameter</a:t>
            </a:r>
            <a:r>
              <a:rPr lang="en-US" sz="2800" b="1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 shrinks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over time</a:t>
            </a:r>
          </a:p>
          <a:p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57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689600" y="3106738"/>
            <a:ext cx="2252663" cy="915987"/>
            <a:chOff x="5689600" y="2624667"/>
            <a:chExt cx="2252133" cy="915988"/>
          </a:xfrm>
        </p:grpSpPr>
        <p:sp>
          <p:nvSpPr>
            <p:cNvPr id="109576" name="Freeform 8"/>
            <p:cNvSpPr>
              <a:spLocks noChangeArrowheads="1"/>
            </p:cNvSpPr>
            <p:nvPr/>
          </p:nvSpPr>
          <p:spPr bwMode="auto">
            <a:xfrm>
              <a:off x="5693937" y="2672531"/>
              <a:ext cx="740768" cy="561734"/>
            </a:xfrm>
            <a:custGeom>
              <a:avLst/>
              <a:gdLst>
                <a:gd name="T0" fmla="*/ 181968 w 740768"/>
                <a:gd name="T1" fmla="*/ 375467 h 561734"/>
                <a:gd name="T2" fmla="*/ 148102 w 740768"/>
                <a:gd name="T3" fmla="*/ 104534 h 561734"/>
                <a:gd name="T4" fmla="*/ 351302 w 740768"/>
                <a:gd name="T5" fmla="*/ 87600 h 561734"/>
                <a:gd name="T6" fmla="*/ 435968 w 740768"/>
                <a:gd name="T7" fmla="*/ 2934 h 561734"/>
                <a:gd name="T8" fmla="*/ 486768 w 740768"/>
                <a:gd name="T9" fmla="*/ 19867 h 561734"/>
                <a:gd name="T10" fmla="*/ 520635 w 740768"/>
                <a:gd name="T11" fmla="*/ 121467 h 561734"/>
                <a:gd name="T12" fmla="*/ 740768 w 740768"/>
                <a:gd name="T13" fmla="*/ 189200 h 561734"/>
                <a:gd name="T14" fmla="*/ 723835 w 740768"/>
                <a:gd name="T15" fmla="*/ 307734 h 561734"/>
                <a:gd name="T16" fmla="*/ 571435 w 740768"/>
                <a:gd name="T17" fmla="*/ 358534 h 561734"/>
                <a:gd name="T18" fmla="*/ 554502 w 740768"/>
                <a:gd name="T19" fmla="*/ 409334 h 561734"/>
                <a:gd name="T20" fmla="*/ 537568 w 740768"/>
                <a:gd name="T21" fmla="*/ 494000 h 561734"/>
                <a:gd name="T22" fmla="*/ 486768 w 740768"/>
                <a:gd name="T23" fmla="*/ 510934 h 561734"/>
                <a:gd name="T24" fmla="*/ 402102 w 740768"/>
                <a:gd name="T25" fmla="*/ 494000 h 561734"/>
                <a:gd name="T26" fmla="*/ 283568 w 740768"/>
                <a:gd name="T27" fmla="*/ 527867 h 561734"/>
                <a:gd name="T28" fmla="*/ 232768 w 740768"/>
                <a:gd name="T29" fmla="*/ 561734 h 561734"/>
                <a:gd name="T30" fmla="*/ 181968 w 740768"/>
                <a:gd name="T31" fmla="*/ 477067 h 561734"/>
                <a:gd name="T32" fmla="*/ 181968 w 740768"/>
                <a:gd name="T33" fmla="*/ 375467 h 5617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768"/>
                <a:gd name="T52" fmla="*/ 0 h 561734"/>
                <a:gd name="T53" fmla="*/ 740768 w 740768"/>
                <a:gd name="T54" fmla="*/ 561734 h 5617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768" h="561734">
                  <a:moveTo>
                    <a:pt x="181968" y="375467"/>
                  </a:moveTo>
                  <a:cubicBezTo>
                    <a:pt x="176324" y="313378"/>
                    <a:pt x="0" y="275420"/>
                    <a:pt x="148102" y="104534"/>
                  </a:cubicBezTo>
                  <a:cubicBezTo>
                    <a:pt x="192616" y="53171"/>
                    <a:pt x="283569" y="93245"/>
                    <a:pt x="351302" y="87600"/>
                  </a:cubicBezTo>
                  <a:cubicBezTo>
                    <a:pt x="371058" y="57966"/>
                    <a:pt x="393634" y="9990"/>
                    <a:pt x="435968" y="2934"/>
                  </a:cubicBezTo>
                  <a:cubicBezTo>
                    <a:pt x="453574" y="0"/>
                    <a:pt x="469835" y="14223"/>
                    <a:pt x="486768" y="19867"/>
                  </a:cubicBezTo>
                  <a:lnTo>
                    <a:pt x="520635" y="121467"/>
                  </a:lnTo>
                  <a:cubicBezTo>
                    <a:pt x="559062" y="236747"/>
                    <a:pt x="519777" y="170784"/>
                    <a:pt x="740768" y="189200"/>
                  </a:cubicBezTo>
                  <a:cubicBezTo>
                    <a:pt x="735124" y="228711"/>
                    <a:pt x="740045" y="271262"/>
                    <a:pt x="723835" y="307734"/>
                  </a:cubicBezTo>
                  <a:cubicBezTo>
                    <a:pt x="704788" y="350591"/>
                    <a:pt x="591345" y="355216"/>
                    <a:pt x="571435" y="358534"/>
                  </a:cubicBezTo>
                  <a:cubicBezTo>
                    <a:pt x="565791" y="375467"/>
                    <a:pt x="558831" y="392018"/>
                    <a:pt x="554502" y="409334"/>
                  </a:cubicBezTo>
                  <a:cubicBezTo>
                    <a:pt x="547521" y="437256"/>
                    <a:pt x="553533" y="470053"/>
                    <a:pt x="537568" y="494000"/>
                  </a:cubicBezTo>
                  <a:cubicBezTo>
                    <a:pt x="527667" y="508852"/>
                    <a:pt x="503701" y="505289"/>
                    <a:pt x="486768" y="510934"/>
                  </a:cubicBezTo>
                  <a:cubicBezTo>
                    <a:pt x="458546" y="505289"/>
                    <a:pt x="430883" y="494000"/>
                    <a:pt x="402102" y="494000"/>
                  </a:cubicBezTo>
                  <a:cubicBezTo>
                    <a:pt x="380843" y="494000"/>
                    <a:pt x="307522" y="519883"/>
                    <a:pt x="283568" y="527867"/>
                  </a:cubicBezTo>
                  <a:cubicBezTo>
                    <a:pt x="266635" y="539156"/>
                    <a:pt x="253119" y="561734"/>
                    <a:pt x="232768" y="561734"/>
                  </a:cubicBezTo>
                  <a:cubicBezTo>
                    <a:pt x="120930" y="561734"/>
                    <a:pt x="176951" y="522222"/>
                    <a:pt x="181968" y="477067"/>
                  </a:cubicBezTo>
                  <a:cubicBezTo>
                    <a:pt x="185708" y="443407"/>
                    <a:pt x="187612" y="437556"/>
                    <a:pt x="181968" y="375467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77" name="Freeform 9"/>
            <p:cNvSpPr>
              <a:spLocks noChangeArrowheads="1"/>
            </p:cNvSpPr>
            <p:nvPr/>
          </p:nvSpPr>
          <p:spPr bwMode="auto">
            <a:xfrm>
              <a:off x="6963915" y="2624667"/>
              <a:ext cx="977818" cy="761998"/>
            </a:xfrm>
            <a:custGeom>
              <a:avLst/>
              <a:gdLst>
                <a:gd name="T0" fmla="*/ 2147483647 w 740768"/>
                <a:gd name="T1" fmla="*/ 2147483647 h 561734"/>
                <a:gd name="T2" fmla="*/ 2147483647 w 740768"/>
                <a:gd name="T3" fmla="*/ 2147483647 h 561734"/>
                <a:gd name="T4" fmla="*/ 2147483647 w 740768"/>
                <a:gd name="T5" fmla="*/ 2147483647 h 561734"/>
                <a:gd name="T6" fmla="*/ 2147483647 w 740768"/>
                <a:gd name="T7" fmla="*/ 2147483647 h 561734"/>
                <a:gd name="T8" fmla="*/ 2147483647 w 740768"/>
                <a:gd name="T9" fmla="*/ 2147483647 h 561734"/>
                <a:gd name="T10" fmla="*/ 2147483647 w 740768"/>
                <a:gd name="T11" fmla="*/ 2147483647 h 561734"/>
                <a:gd name="T12" fmla="*/ 2147483647 w 740768"/>
                <a:gd name="T13" fmla="*/ 2147483647 h 561734"/>
                <a:gd name="T14" fmla="*/ 2147483647 w 740768"/>
                <a:gd name="T15" fmla="*/ 2147483647 h 561734"/>
                <a:gd name="T16" fmla="*/ 2147483647 w 740768"/>
                <a:gd name="T17" fmla="*/ 2147483647 h 561734"/>
                <a:gd name="T18" fmla="*/ 2147483647 w 740768"/>
                <a:gd name="T19" fmla="*/ 2147483647 h 561734"/>
                <a:gd name="T20" fmla="*/ 2147483647 w 740768"/>
                <a:gd name="T21" fmla="*/ 2147483647 h 561734"/>
                <a:gd name="T22" fmla="*/ 2147483647 w 740768"/>
                <a:gd name="T23" fmla="*/ 2147483647 h 561734"/>
                <a:gd name="T24" fmla="*/ 2147483647 w 740768"/>
                <a:gd name="T25" fmla="*/ 2147483647 h 561734"/>
                <a:gd name="T26" fmla="*/ 2147483647 w 740768"/>
                <a:gd name="T27" fmla="*/ 2147483647 h 561734"/>
                <a:gd name="T28" fmla="*/ 2147483647 w 740768"/>
                <a:gd name="T29" fmla="*/ 2147483647 h 561734"/>
                <a:gd name="T30" fmla="*/ 2147483647 w 740768"/>
                <a:gd name="T31" fmla="*/ 2147483647 h 561734"/>
                <a:gd name="T32" fmla="*/ 2147483647 w 740768"/>
                <a:gd name="T33" fmla="*/ 2147483647 h 5617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768"/>
                <a:gd name="T52" fmla="*/ 0 h 561734"/>
                <a:gd name="T53" fmla="*/ 740768 w 740768"/>
                <a:gd name="T54" fmla="*/ 561734 h 5617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768" h="561734">
                  <a:moveTo>
                    <a:pt x="181968" y="375467"/>
                  </a:moveTo>
                  <a:cubicBezTo>
                    <a:pt x="176324" y="313378"/>
                    <a:pt x="0" y="275420"/>
                    <a:pt x="148102" y="104534"/>
                  </a:cubicBezTo>
                  <a:cubicBezTo>
                    <a:pt x="192616" y="53171"/>
                    <a:pt x="283569" y="93245"/>
                    <a:pt x="351302" y="87600"/>
                  </a:cubicBezTo>
                  <a:cubicBezTo>
                    <a:pt x="371058" y="57966"/>
                    <a:pt x="393634" y="9990"/>
                    <a:pt x="435968" y="2934"/>
                  </a:cubicBezTo>
                  <a:cubicBezTo>
                    <a:pt x="453574" y="0"/>
                    <a:pt x="469835" y="14223"/>
                    <a:pt x="486768" y="19867"/>
                  </a:cubicBezTo>
                  <a:lnTo>
                    <a:pt x="520635" y="121467"/>
                  </a:lnTo>
                  <a:cubicBezTo>
                    <a:pt x="559062" y="236747"/>
                    <a:pt x="519777" y="170784"/>
                    <a:pt x="740768" y="189200"/>
                  </a:cubicBezTo>
                  <a:cubicBezTo>
                    <a:pt x="735124" y="228711"/>
                    <a:pt x="740045" y="271262"/>
                    <a:pt x="723835" y="307734"/>
                  </a:cubicBezTo>
                  <a:cubicBezTo>
                    <a:pt x="704788" y="350591"/>
                    <a:pt x="591345" y="355216"/>
                    <a:pt x="571435" y="358534"/>
                  </a:cubicBezTo>
                  <a:cubicBezTo>
                    <a:pt x="565791" y="375467"/>
                    <a:pt x="558831" y="392018"/>
                    <a:pt x="554502" y="409334"/>
                  </a:cubicBezTo>
                  <a:cubicBezTo>
                    <a:pt x="547521" y="437256"/>
                    <a:pt x="553533" y="470053"/>
                    <a:pt x="537568" y="494000"/>
                  </a:cubicBezTo>
                  <a:cubicBezTo>
                    <a:pt x="527667" y="508852"/>
                    <a:pt x="503701" y="505289"/>
                    <a:pt x="486768" y="510934"/>
                  </a:cubicBezTo>
                  <a:cubicBezTo>
                    <a:pt x="458546" y="505289"/>
                    <a:pt x="430883" y="494000"/>
                    <a:pt x="402102" y="494000"/>
                  </a:cubicBezTo>
                  <a:cubicBezTo>
                    <a:pt x="380843" y="494000"/>
                    <a:pt x="307522" y="519883"/>
                    <a:pt x="283568" y="527867"/>
                  </a:cubicBezTo>
                  <a:cubicBezTo>
                    <a:pt x="266635" y="539156"/>
                    <a:pt x="253119" y="561734"/>
                    <a:pt x="232768" y="561734"/>
                  </a:cubicBezTo>
                  <a:cubicBezTo>
                    <a:pt x="120930" y="561734"/>
                    <a:pt x="176951" y="522222"/>
                    <a:pt x="181968" y="477067"/>
                  </a:cubicBezTo>
                  <a:cubicBezTo>
                    <a:pt x="185708" y="443407"/>
                    <a:pt x="187612" y="437556"/>
                    <a:pt x="181968" y="375467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9578" name="Straight Arrow Connector 11"/>
            <p:cNvCxnSpPr>
              <a:cxnSpLocks noChangeShapeType="1"/>
            </p:cNvCxnSpPr>
            <p:nvPr/>
          </p:nvCxnSpPr>
          <p:spPr bwMode="auto">
            <a:xfrm>
              <a:off x="5689600" y="3403600"/>
              <a:ext cx="745067" cy="185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9579" name="Straight Arrow Connector 13"/>
            <p:cNvCxnSpPr>
              <a:cxnSpLocks noChangeShapeType="1"/>
            </p:cNvCxnSpPr>
            <p:nvPr/>
          </p:nvCxnSpPr>
          <p:spPr bwMode="auto">
            <a:xfrm>
              <a:off x="6959600" y="3539067"/>
              <a:ext cx="982133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</p:grpSp>
      <p:pic>
        <p:nvPicPr>
          <p:cNvPr id="25" name="Picture 24" descr="ball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29546">
            <a:off x="5847080" y="2578100"/>
            <a:ext cx="362495" cy="457200"/>
          </a:xfrm>
          <a:prstGeom prst="rect">
            <a:avLst/>
          </a:prstGeom>
        </p:spPr>
      </p:pic>
      <p:pic>
        <p:nvPicPr>
          <p:cNvPr id="29" name="Picture 28" descr="ball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29546">
            <a:off x="7087693" y="2361852"/>
            <a:ext cx="601300" cy="758395"/>
          </a:xfrm>
          <a:prstGeom prst="rect">
            <a:avLst/>
          </a:prstGeom>
        </p:spPr>
      </p:pic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222625" y="2778125"/>
            <a:ext cx="1146175" cy="1073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6130925" y="2701925"/>
            <a:ext cx="1146175" cy="1073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136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17345F-A870-7843-8A63-70063AC4F254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1136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350" y="1914525"/>
            <a:ext cx="520065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T.1 Diameter – “Patents”</a:t>
            </a:r>
          </a:p>
        </p:txBody>
      </p:sp>
      <p:sp>
        <p:nvSpPr>
          <p:cNvPr id="1136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3733800" cy="44958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Patent citation network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25 years of data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@1999</a:t>
            </a:r>
          </a:p>
          <a:p>
            <a:pPr lvl="1"/>
            <a:r>
              <a:rPr lang="en-US"/>
              <a:t>2.9 M nodes</a:t>
            </a:r>
          </a:p>
          <a:p>
            <a:pPr lvl="1"/>
            <a:r>
              <a:rPr lang="en-US"/>
              <a:t>16.5 M edges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3671" name="Text Box 5"/>
          <p:cNvSpPr txBox="1">
            <a:spLocks noChangeArrowheads="1"/>
          </p:cNvSpPr>
          <p:nvPr/>
        </p:nvSpPr>
        <p:spPr bwMode="auto">
          <a:xfrm>
            <a:off x="5791200" y="5715000"/>
            <a:ext cx="2024063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buFont typeface="Wingdings" charset="2"/>
              <a:buNone/>
            </a:pPr>
            <a:r>
              <a:rPr kumimoji="0" lang="en-US" sz="2800">
                <a:solidFill>
                  <a:srgbClr val="0000FF"/>
                </a:solidFill>
                <a:ea typeface="Arial" charset="0"/>
                <a:cs typeface="Arial" charset="0"/>
              </a:rPr>
              <a:t>time [years]</a:t>
            </a:r>
          </a:p>
        </p:txBody>
      </p:sp>
      <p:sp>
        <p:nvSpPr>
          <p:cNvPr id="113672" name="Text Box 6"/>
          <p:cNvSpPr txBox="1">
            <a:spLocks noChangeArrowheads="1"/>
          </p:cNvSpPr>
          <p:nvPr/>
        </p:nvSpPr>
        <p:spPr bwMode="auto">
          <a:xfrm>
            <a:off x="4572000" y="1757363"/>
            <a:ext cx="157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buFont typeface="Wingdings" charset="2"/>
              <a:buNone/>
            </a:pPr>
            <a:r>
              <a:rPr kumimoji="0" lang="en-US" sz="2800">
                <a:solidFill>
                  <a:srgbClr val="0000FF"/>
                </a:solidFill>
                <a:ea typeface="Arial" charset="0"/>
                <a:cs typeface="Arial" charset="0"/>
              </a:rPr>
              <a:t>diameter</a:t>
            </a:r>
          </a:p>
        </p:txBody>
      </p:sp>
      <p:sp>
        <p:nvSpPr>
          <p:cNvPr id="113673" name="Date Placeholder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157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92B6C0-924B-324D-926F-3A47EAFE8B6F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T.2 Temporal Evolution of the Graphs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866900"/>
            <a:ext cx="7627937" cy="4114800"/>
          </a:xfrm>
        </p:spPr>
        <p:txBody>
          <a:bodyPr/>
          <a:lstStyle/>
          <a:p>
            <a:r>
              <a:rPr lang="en-US" dirty="0" err="1">
                <a:ea typeface="ＭＳ Ｐゴシック" charset="-128"/>
                <a:cs typeface="ＭＳ Ｐゴシック" charset="-128"/>
              </a:rPr>
              <a:t>N(t</a:t>
            </a:r>
            <a:r>
              <a:rPr lang="en-US" dirty="0">
                <a:ea typeface="ＭＳ Ｐゴシック" charset="-128"/>
                <a:cs typeface="ＭＳ Ｐゴシック" charset="-128"/>
              </a:rPr>
              <a:t>) … nodes at time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t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 err="1">
                <a:ea typeface="ＭＳ Ｐゴシック" charset="-128"/>
                <a:cs typeface="ＭＳ Ｐゴシック" charset="-128"/>
              </a:rPr>
              <a:t>E(t</a:t>
            </a:r>
            <a:r>
              <a:rPr lang="en-US" dirty="0">
                <a:ea typeface="ＭＳ Ｐゴシック" charset="-128"/>
                <a:cs typeface="ＭＳ Ｐゴシック" charset="-128"/>
              </a:rPr>
              <a:t>) … edges at time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t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Suppose that</a:t>
            </a:r>
          </a:p>
          <a:p>
            <a:pPr lvl="1">
              <a:buFontTx/>
              <a:buNone/>
            </a:pPr>
            <a:r>
              <a:rPr lang="en-US" dirty="0"/>
              <a:t>		</a:t>
            </a:r>
            <a:r>
              <a:rPr lang="en-US" dirty="0">
                <a:solidFill>
                  <a:schemeClr val="tx2"/>
                </a:solidFill>
              </a:rPr>
              <a:t>N(t+1)</a:t>
            </a:r>
            <a:r>
              <a:rPr lang="en-US" dirty="0"/>
              <a:t> = 2 * </a:t>
            </a:r>
            <a:r>
              <a:rPr lang="en-US" dirty="0" err="1"/>
              <a:t>N(t</a:t>
            </a:r>
            <a:r>
              <a:rPr lang="en-US" dirty="0"/>
              <a:t>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Q: what is your guess for </a:t>
            </a:r>
          </a:p>
          <a:p>
            <a:pPr lvl="1">
              <a:buFontTx/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A50021"/>
                </a:solidFill>
              </a:rPr>
              <a:t>E(t+1)</a:t>
            </a:r>
            <a:r>
              <a:rPr lang="en-US" dirty="0"/>
              <a:t> =? 2 * </a:t>
            </a:r>
            <a:r>
              <a:rPr lang="en-US" dirty="0" err="1"/>
              <a:t>E(t</a:t>
            </a:r>
            <a:r>
              <a:rPr lang="en-US" dirty="0"/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5718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5289" y="3517900"/>
            <a:ext cx="39409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Say, </a:t>
            </a:r>
            <a:r>
              <a:rPr lang="en-US" i="1" dirty="0" err="1" smtClean="0">
                <a:solidFill>
                  <a:srgbClr val="006600"/>
                </a:solidFill>
              </a:rPr>
              <a:t>k</a:t>
            </a:r>
            <a:r>
              <a:rPr lang="en-US" dirty="0" smtClean="0">
                <a:solidFill>
                  <a:srgbClr val="006600"/>
                </a:solidFill>
              </a:rPr>
              <a:t> friends on average</a:t>
            </a:r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35700" y="4318000"/>
            <a:ext cx="1016000" cy="903288"/>
            <a:chOff x="6235700" y="4318000"/>
            <a:chExt cx="1016000" cy="903288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6261100" y="5219700"/>
              <a:ext cx="990600" cy="158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rot="16200000" flipV="1">
              <a:off x="5797550" y="4756150"/>
              <a:ext cx="889000" cy="1270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2" name="Freeform 11"/>
            <p:cNvSpPr/>
            <p:nvPr/>
          </p:nvSpPr>
          <p:spPr bwMode="auto">
            <a:xfrm>
              <a:off x="6451600" y="4677833"/>
              <a:ext cx="482600" cy="503767"/>
            </a:xfrm>
            <a:custGeom>
              <a:avLst/>
              <a:gdLst>
                <a:gd name="connsiteX0" fmla="*/ 0 w 482600"/>
                <a:gd name="connsiteY0" fmla="*/ 478367 h 503767"/>
                <a:gd name="connsiteX1" fmla="*/ 139700 w 482600"/>
                <a:gd name="connsiteY1" fmla="*/ 376767 h 503767"/>
                <a:gd name="connsiteX2" fmla="*/ 254000 w 482600"/>
                <a:gd name="connsiteY2" fmla="*/ 8467 h 503767"/>
                <a:gd name="connsiteX3" fmla="*/ 355600 w 482600"/>
                <a:gd name="connsiteY3" fmla="*/ 427567 h 503767"/>
                <a:gd name="connsiteX4" fmla="*/ 482600 w 482600"/>
                <a:gd name="connsiteY4" fmla="*/ 465667 h 5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00" h="503767">
                  <a:moveTo>
                    <a:pt x="0" y="478367"/>
                  </a:moveTo>
                  <a:cubicBezTo>
                    <a:pt x="48683" y="466725"/>
                    <a:pt x="97367" y="455084"/>
                    <a:pt x="139700" y="376767"/>
                  </a:cubicBezTo>
                  <a:cubicBezTo>
                    <a:pt x="182033" y="298450"/>
                    <a:pt x="218017" y="0"/>
                    <a:pt x="254000" y="8467"/>
                  </a:cubicBezTo>
                  <a:cubicBezTo>
                    <a:pt x="289983" y="16934"/>
                    <a:pt x="317500" y="351367"/>
                    <a:pt x="355600" y="427567"/>
                  </a:cubicBezTo>
                  <a:cubicBezTo>
                    <a:pt x="393700" y="503767"/>
                    <a:pt x="438150" y="484717"/>
                    <a:pt x="482600" y="46566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324600" y="4432301"/>
              <a:ext cx="736600" cy="673100"/>
            </a:xfrm>
            <a:custGeom>
              <a:avLst/>
              <a:gdLst>
                <a:gd name="connsiteX0" fmla="*/ 0 w 482600"/>
                <a:gd name="connsiteY0" fmla="*/ 478367 h 503767"/>
                <a:gd name="connsiteX1" fmla="*/ 139700 w 482600"/>
                <a:gd name="connsiteY1" fmla="*/ 376767 h 503767"/>
                <a:gd name="connsiteX2" fmla="*/ 254000 w 482600"/>
                <a:gd name="connsiteY2" fmla="*/ 8467 h 503767"/>
                <a:gd name="connsiteX3" fmla="*/ 355600 w 482600"/>
                <a:gd name="connsiteY3" fmla="*/ 427567 h 503767"/>
                <a:gd name="connsiteX4" fmla="*/ 482600 w 482600"/>
                <a:gd name="connsiteY4" fmla="*/ 465667 h 5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00" h="503767">
                  <a:moveTo>
                    <a:pt x="0" y="478367"/>
                  </a:moveTo>
                  <a:cubicBezTo>
                    <a:pt x="48683" y="466725"/>
                    <a:pt x="97367" y="455084"/>
                    <a:pt x="139700" y="376767"/>
                  </a:cubicBezTo>
                  <a:cubicBezTo>
                    <a:pt x="182033" y="298450"/>
                    <a:pt x="218017" y="0"/>
                    <a:pt x="254000" y="8467"/>
                  </a:cubicBezTo>
                  <a:cubicBezTo>
                    <a:pt x="289983" y="16934"/>
                    <a:pt x="317500" y="351367"/>
                    <a:pt x="355600" y="427567"/>
                  </a:cubicBezTo>
                  <a:cubicBezTo>
                    <a:pt x="393700" y="503767"/>
                    <a:pt x="438150" y="484717"/>
                    <a:pt x="482600" y="465667"/>
                  </a:cubicBezTo>
                </a:path>
              </a:pathLst>
            </a:cu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05240" y="5308600"/>
            <a:ext cx="4329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k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177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E207-A607-DC46-8071-EFE6AD645649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T.2 Temporal Evolution of the Graphs</a:t>
            </a:r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866900"/>
            <a:ext cx="7627937" cy="41148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N(t) … nodes at time t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E(t) … edges at time t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Suppose that</a:t>
            </a:r>
          </a:p>
          <a:p>
            <a:pPr lvl="1">
              <a:buFontTx/>
              <a:buNone/>
            </a:pPr>
            <a:r>
              <a:rPr lang="en-US" dirty="0"/>
              <a:t>		N(t+1) = 2 * N(t)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Q: what is your guess for </a:t>
            </a:r>
          </a:p>
          <a:p>
            <a:pPr lvl="1">
              <a:buFontTx/>
              <a:buNone/>
            </a:pPr>
            <a:r>
              <a:rPr lang="en-US" dirty="0"/>
              <a:t>		E(t+1) =? 2 * E(t)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A: over-doubled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! ~ 3x</a:t>
            </a:r>
          </a:p>
          <a:p>
            <a:pPr lvl="1"/>
            <a:r>
              <a:rPr lang="en-US" dirty="0"/>
              <a:t>But obeying the </a:t>
            </a:r>
            <a:r>
              <a:rPr lang="en-US" dirty="0">
                <a:solidFill>
                  <a:schemeClr val="accent1"/>
                </a:solidFill>
              </a:rPr>
              <a:t>``Densification Power Law’’</a:t>
            </a:r>
          </a:p>
          <a:p>
            <a:endParaRPr lang="en-US" dirty="0">
              <a:solidFill>
                <a:schemeClr val="accent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766" name="AutoShape 7"/>
          <p:cNvSpPr>
            <a:spLocks noChangeArrowheads="1"/>
          </p:cNvSpPr>
          <p:nvPr/>
        </p:nvSpPr>
        <p:spPr bwMode="auto">
          <a:xfrm>
            <a:off x="2917825" y="4673600"/>
            <a:ext cx="709613" cy="62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5289" y="3517900"/>
            <a:ext cx="39409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Say, </a:t>
            </a:r>
            <a:r>
              <a:rPr lang="en-US" i="1" dirty="0" err="1" smtClean="0">
                <a:solidFill>
                  <a:srgbClr val="006600"/>
                </a:solidFill>
              </a:rPr>
              <a:t>k</a:t>
            </a:r>
            <a:r>
              <a:rPr lang="en-US" dirty="0" smtClean="0">
                <a:solidFill>
                  <a:srgbClr val="006600"/>
                </a:solidFill>
              </a:rPr>
              <a:t> friends on average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 bwMode="auto">
          <a:xfrm>
            <a:off x="7429500" y="3200400"/>
            <a:ext cx="1168400" cy="1244600"/>
          </a:xfrm>
          <a:prstGeom prst="noSmoking">
            <a:avLst/>
          </a:prstGeom>
          <a:solidFill>
            <a:schemeClr val="accent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42043" y="1816100"/>
            <a:ext cx="29213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</a:rPr>
              <a:t>Gaussian trap</a:t>
            </a:r>
            <a:endParaRPr lang="en-US" sz="3200" b="1" dirty="0">
              <a:solidFill>
                <a:srgbClr val="0066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35700" y="4318000"/>
            <a:ext cx="1016000" cy="903288"/>
            <a:chOff x="6235700" y="4318000"/>
            <a:chExt cx="1016000" cy="903288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6261100" y="5219700"/>
              <a:ext cx="990600" cy="158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16200000" flipV="1">
              <a:off x="5797550" y="4756150"/>
              <a:ext cx="889000" cy="1270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4" name="Freeform 13"/>
            <p:cNvSpPr/>
            <p:nvPr/>
          </p:nvSpPr>
          <p:spPr bwMode="auto">
            <a:xfrm>
              <a:off x="6451600" y="4677833"/>
              <a:ext cx="482600" cy="503767"/>
            </a:xfrm>
            <a:custGeom>
              <a:avLst/>
              <a:gdLst>
                <a:gd name="connsiteX0" fmla="*/ 0 w 482600"/>
                <a:gd name="connsiteY0" fmla="*/ 478367 h 503767"/>
                <a:gd name="connsiteX1" fmla="*/ 139700 w 482600"/>
                <a:gd name="connsiteY1" fmla="*/ 376767 h 503767"/>
                <a:gd name="connsiteX2" fmla="*/ 254000 w 482600"/>
                <a:gd name="connsiteY2" fmla="*/ 8467 h 503767"/>
                <a:gd name="connsiteX3" fmla="*/ 355600 w 482600"/>
                <a:gd name="connsiteY3" fmla="*/ 427567 h 503767"/>
                <a:gd name="connsiteX4" fmla="*/ 482600 w 482600"/>
                <a:gd name="connsiteY4" fmla="*/ 465667 h 5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00" h="503767">
                  <a:moveTo>
                    <a:pt x="0" y="478367"/>
                  </a:moveTo>
                  <a:cubicBezTo>
                    <a:pt x="48683" y="466725"/>
                    <a:pt x="97367" y="455084"/>
                    <a:pt x="139700" y="376767"/>
                  </a:cubicBezTo>
                  <a:cubicBezTo>
                    <a:pt x="182033" y="298450"/>
                    <a:pt x="218017" y="0"/>
                    <a:pt x="254000" y="8467"/>
                  </a:cubicBezTo>
                  <a:cubicBezTo>
                    <a:pt x="289983" y="16934"/>
                    <a:pt x="317500" y="351367"/>
                    <a:pt x="355600" y="427567"/>
                  </a:cubicBezTo>
                  <a:cubicBezTo>
                    <a:pt x="393700" y="503767"/>
                    <a:pt x="438150" y="484717"/>
                    <a:pt x="482600" y="46566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324600" y="4432301"/>
              <a:ext cx="736600" cy="673100"/>
            </a:xfrm>
            <a:custGeom>
              <a:avLst/>
              <a:gdLst>
                <a:gd name="connsiteX0" fmla="*/ 0 w 482600"/>
                <a:gd name="connsiteY0" fmla="*/ 478367 h 503767"/>
                <a:gd name="connsiteX1" fmla="*/ 139700 w 482600"/>
                <a:gd name="connsiteY1" fmla="*/ 376767 h 503767"/>
                <a:gd name="connsiteX2" fmla="*/ 254000 w 482600"/>
                <a:gd name="connsiteY2" fmla="*/ 8467 h 503767"/>
                <a:gd name="connsiteX3" fmla="*/ 355600 w 482600"/>
                <a:gd name="connsiteY3" fmla="*/ 427567 h 503767"/>
                <a:gd name="connsiteX4" fmla="*/ 482600 w 482600"/>
                <a:gd name="connsiteY4" fmla="*/ 465667 h 5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00" h="503767">
                  <a:moveTo>
                    <a:pt x="0" y="478367"/>
                  </a:moveTo>
                  <a:cubicBezTo>
                    <a:pt x="48683" y="466725"/>
                    <a:pt x="97367" y="455084"/>
                    <a:pt x="139700" y="376767"/>
                  </a:cubicBezTo>
                  <a:cubicBezTo>
                    <a:pt x="182033" y="298450"/>
                    <a:pt x="218017" y="0"/>
                    <a:pt x="254000" y="8467"/>
                  </a:cubicBezTo>
                  <a:cubicBezTo>
                    <a:pt x="289983" y="16934"/>
                    <a:pt x="317500" y="351367"/>
                    <a:pt x="355600" y="427567"/>
                  </a:cubicBezTo>
                  <a:cubicBezTo>
                    <a:pt x="393700" y="503767"/>
                    <a:pt x="438150" y="484717"/>
                    <a:pt x="482600" y="465667"/>
                  </a:cubicBezTo>
                </a:path>
              </a:pathLst>
            </a:cu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177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E207-A607-DC46-8071-EFE6AD645649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T.2 Temporal Evolution of the Graphs</a:t>
            </a:r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866900"/>
            <a:ext cx="7627937" cy="41148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N(t) … nodes at time t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E(t) … edges at time t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Suppose that</a:t>
            </a:r>
          </a:p>
          <a:p>
            <a:pPr lvl="1">
              <a:buFontTx/>
              <a:buNone/>
            </a:pPr>
            <a:r>
              <a:rPr lang="en-US" dirty="0"/>
              <a:t>		N(t+1) = 2 * N(t)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Q: what is your guess for </a:t>
            </a:r>
          </a:p>
          <a:p>
            <a:pPr lvl="1">
              <a:buFontTx/>
              <a:buNone/>
            </a:pPr>
            <a:r>
              <a:rPr lang="en-US" dirty="0"/>
              <a:t>		E(t+1) =? 2 * E(t)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A: over-doubled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! ~ 3x</a:t>
            </a:r>
          </a:p>
          <a:p>
            <a:pPr lvl="1"/>
            <a:r>
              <a:rPr lang="en-US" dirty="0"/>
              <a:t>But obeying the </a:t>
            </a:r>
            <a:r>
              <a:rPr lang="en-US" dirty="0">
                <a:solidFill>
                  <a:schemeClr val="accent1"/>
                </a:solidFill>
              </a:rPr>
              <a:t>``Densification Power Law’’</a:t>
            </a:r>
          </a:p>
          <a:p>
            <a:endParaRPr lang="en-US" dirty="0">
              <a:solidFill>
                <a:schemeClr val="accent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766" name="AutoShape 7"/>
          <p:cNvSpPr>
            <a:spLocks noChangeArrowheads="1"/>
          </p:cNvSpPr>
          <p:nvPr/>
        </p:nvSpPr>
        <p:spPr bwMode="auto">
          <a:xfrm>
            <a:off x="2917825" y="4673600"/>
            <a:ext cx="709613" cy="62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5289" y="3517900"/>
            <a:ext cx="39409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Say, </a:t>
            </a:r>
            <a:r>
              <a:rPr lang="en-US" i="1" dirty="0" err="1" smtClean="0">
                <a:solidFill>
                  <a:srgbClr val="006600"/>
                </a:solidFill>
              </a:rPr>
              <a:t>k</a:t>
            </a:r>
            <a:r>
              <a:rPr lang="en-US" dirty="0" smtClean="0">
                <a:solidFill>
                  <a:srgbClr val="006600"/>
                </a:solidFill>
              </a:rPr>
              <a:t> friends on average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 bwMode="auto">
          <a:xfrm>
            <a:off x="7429500" y="3200400"/>
            <a:ext cx="1168400" cy="1244600"/>
          </a:xfrm>
          <a:prstGeom prst="noSmoking">
            <a:avLst/>
          </a:prstGeom>
          <a:solidFill>
            <a:schemeClr val="accent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42043" y="1816100"/>
            <a:ext cx="29213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</a:rPr>
              <a:t>Gaussian trap</a:t>
            </a:r>
            <a:endParaRPr lang="en-US" sz="3200" b="1" dirty="0">
              <a:solidFill>
                <a:srgbClr val="0066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261100" y="5219700"/>
            <a:ext cx="990600" cy="1588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V="1">
            <a:off x="5797550" y="4756150"/>
            <a:ext cx="889000" cy="1270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493000" y="5219700"/>
            <a:ext cx="990600" cy="1588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V="1">
            <a:off x="7029450" y="4756150"/>
            <a:ext cx="889000" cy="1270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Freeform 16"/>
          <p:cNvSpPr/>
          <p:nvPr/>
        </p:nvSpPr>
        <p:spPr bwMode="auto">
          <a:xfrm>
            <a:off x="6451600" y="4677833"/>
            <a:ext cx="482600" cy="503767"/>
          </a:xfrm>
          <a:custGeom>
            <a:avLst/>
            <a:gdLst>
              <a:gd name="connsiteX0" fmla="*/ 0 w 482600"/>
              <a:gd name="connsiteY0" fmla="*/ 478367 h 503767"/>
              <a:gd name="connsiteX1" fmla="*/ 139700 w 482600"/>
              <a:gd name="connsiteY1" fmla="*/ 376767 h 503767"/>
              <a:gd name="connsiteX2" fmla="*/ 254000 w 482600"/>
              <a:gd name="connsiteY2" fmla="*/ 8467 h 503767"/>
              <a:gd name="connsiteX3" fmla="*/ 355600 w 482600"/>
              <a:gd name="connsiteY3" fmla="*/ 427567 h 503767"/>
              <a:gd name="connsiteX4" fmla="*/ 482600 w 482600"/>
              <a:gd name="connsiteY4" fmla="*/ 465667 h 50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503767">
                <a:moveTo>
                  <a:pt x="0" y="478367"/>
                </a:moveTo>
                <a:cubicBezTo>
                  <a:pt x="48683" y="466725"/>
                  <a:pt x="97367" y="455084"/>
                  <a:pt x="139700" y="376767"/>
                </a:cubicBezTo>
                <a:cubicBezTo>
                  <a:pt x="182033" y="298450"/>
                  <a:pt x="218017" y="0"/>
                  <a:pt x="254000" y="8467"/>
                </a:cubicBezTo>
                <a:cubicBezTo>
                  <a:pt x="289983" y="16934"/>
                  <a:pt x="317500" y="351367"/>
                  <a:pt x="355600" y="427567"/>
                </a:cubicBezTo>
                <a:cubicBezTo>
                  <a:pt x="393700" y="503767"/>
                  <a:pt x="438150" y="484717"/>
                  <a:pt x="482600" y="46566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6324600" y="4432301"/>
            <a:ext cx="736600" cy="673100"/>
          </a:xfrm>
          <a:custGeom>
            <a:avLst/>
            <a:gdLst>
              <a:gd name="connsiteX0" fmla="*/ 0 w 482600"/>
              <a:gd name="connsiteY0" fmla="*/ 478367 h 503767"/>
              <a:gd name="connsiteX1" fmla="*/ 139700 w 482600"/>
              <a:gd name="connsiteY1" fmla="*/ 376767 h 503767"/>
              <a:gd name="connsiteX2" fmla="*/ 254000 w 482600"/>
              <a:gd name="connsiteY2" fmla="*/ 8467 h 503767"/>
              <a:gd name="connsiteX3" fmla="*/ 355600 w 482600"/>
              <a:gd name="connsiteY3" fmla="*/ 427567 h 503767"/>
              <a:gd name="connsiteX4" fmla="*/ 482600 w 482600"/>
              <a:gd name="connsiteY4" fmla="*/ 465667 h 50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503767">
                <a:moveTo>
                  <a:pt x="0" y="478367"/>
                </a:moveTo>
                <a:cubicBezTo>
                  <a:pt x="48683" y="466725"/>
                  <a:pt x="97367" y="455084"/>
                  <a:pt x="139700" y="376767"/>
                </a:cubicBezTo>
                <a:cubicBezTo>
                  <a:pt x="182033" y="298450"/>
                  <a:pt x="218017" y="0"/>
                  <a:pt x="254000" y="8467"/>
                </a:cubicBezTo>
                <a:cubicBezTo>
                  <a:pt x="289983" y="16934"/>
                  <a:pt x="317500" y="351367"/>
                  <a:pt x="355600" y="427567"/>
                </a:cubicBezTo>
                <a:cubicBezTo>
                  <a:pt x="393700" y="503767"/>
                  <a:pt x="438150" y="484717"/>
                  <a:pt x="482600" y="465667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>
            <a:off x="7505700" y="4622800"/>
            <a:ext cx="533400" cy="482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7550150" y="4451350"/>
            <a:ext cx="736600" cy="647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05724" y="5181600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31570" y="5245100"/>
            <a:ext cx="618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94293" y="5194300"/>
            <a:ext cx="45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25893" y="4241800"/>
            <a:ext cx="45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20457" y="5194300"/>
            <a:ext cx="389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lin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15557" y="4254500"/>
            <a:ext cx="389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lin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A6DEDC-4910-6445-9788-302D49B9B97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>
                <a:ea typeface="ＭＳ Ｐゴシック" charset="-128"/>
                <a:cs typeface="ＭＳ Ｐゴシック" charset="-128"/>
              </a:rPr>
              <a:t>Graphs - why should we care?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web-log (‘blog’) news propagation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computer network security: email/IP traffic and anomaly detection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Recommendation systems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....</a:t>
            </a: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Many-to-many db relationship -&gt; graph</a:t>
            </a:r>
          </a:p>
        </p:txBody>
      </p:sp>
      <p:sp>
        <p:nvSpPr>
          <p:cNvPr id="2663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7" name="Picture 6" descr="netfl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00" y="3137965"/>
            <a:ext cx="1193800" cy="582070"/>
          </a:xfrm>
          <a:prstGeom prst="rect">
            <a:avLst/>
          </a:prstGeom>
        </p:spPr>
      </p:pic>
      <p:pic>
        <p:nvPicPr>
          <p:cNvPr id="8" name="Picture 7" descr="ylogo_n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0" y="1619250"/>
            <a:ext cx="2654300" cy="368300"/>
          </a:xfrm>
          <a:prstGeom prst="rect">
            <a:avLst/>
          </a:prstGeom>
          <a:solidFill>
            <a:srgbClr val="66CCFF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198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D0F369-C696-1C4D-9604-5B21795D8036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T.2 Densification – Patent Citations</a:t>
            </a:r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3429000" cy="49530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Citations among patents granted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@1999</a:t>
            </a:r>
          </a:p>
          <a:p>
            <a:pPr lvl="1"/>
            <a:r>
              <a:rPr lang="en-US"/>
              <a:t>2.9 M nodes</a:t>
            </a:r>
          </a:p>
          <a:p>
            <a:pPr lvl="1"/>
            <a:r>
              <a:rPr lang="en-US"/>
              <a:t>16.5 M edges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Each year is a datapoint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4763" y="1751013"/>
            <a:ext cx="5329237" cy="4254500"/>
            <a:chOff x="3814763" y="1751013"/>
            <a:chExt cx="5329237" cy="4254500"/>
          </a:xfrm>
        </p:grpSpPr>
        <p:pic>
          <p:nvPicPr>
            <p:cNvPr id="11981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3838" y="1751013"/>
              <a:ext cx="5110162" cy="411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15" name="Line 5"/>
            <p:cNvSpPr>
              <a:spLocks noChangeShapeType="1"/>
            </p:cNvSpPr>
            <p:nvPr/>
          </p:nvSpPr>
          <p:spPr bwMode="auto">
            <a:xfrm flipV="1">
              <a:off x="5638800" y="2743200"/>
              <a:ext cx="2590800" cy="22748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16" name="Text Box 6"/>
            <p:cNvSpPr txBox="1">
              <a:spLocks noChangeArrowheads="1"/>
            </p:cNvSpPr>
            <p:nvPr/>
          </p:nvSpPr>
          <p:spPr bwMode="auto">
            <a:xfrm>
              <a:off x="7924800" y="5486400"/>
              <a:ext cx="777875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20000"/>
                </a:spcBef>
                <a:buFont typeface="Wingdings" charset="2"/>
                <a:buNone/>
              </a:pPr>
              <a:r>
                <a:rPr kumimoji="0" lang="en-US" sz="2800">
                  <a:solidFill>
                    <a:srgbClr val="0000FF"/>
                  </a:solidFill>
                  <a:ea typeface="Arial" charset="0"/>
                  <a:cs typeface="Arial" charset="0"/>
                </a:rPr>
                <a:t>N(t)</a:t>
              </a:r>
            </a:p>
          </p:txBody>
        </p:sp>
        <p:sp>
          <p:nvSpPr>
            <p:cNvPr id="119817" name="Text Box 7"/>
            <p:cNvSpPr txBox="1">
              <a:spLocks noChangeArrowheads="1"/>
            </p:cNvSpPr>
            <p:nvPr/>
          </p:nvSpPr>
          <p:spPr bwMode="auto">
            <a:xfrm>
              <a:off x="3814763" y="2057400"/>
              <a:ext cx="75723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20000"/>
                </a:spcBef>
                <a:buFont typeface="Wingdings" charset="2"/>
                <a:buNone/>
              </a:pPr>
              <a:r>
                <a:rPr kumimoji="0" lang="en-US" sz="2800">
                  <a:solidFill>
                    <a:srgbClr val="0000FF"/>
                  </a:solidFill>
                  <a:ea typeface="Arial" charset="0"/>
                  <a:cs typeface="Arial" charset="0"/>
                </a:rPr>
                <a:t>E(t)</a:t>
              </a:r>
            </a:p>
          </p:txBody>
        </p:sp>
        <p:sp>
          <p:nvSpPr>
            <p:cNvPr id="119818" name="Line 8"/>
            <p:cNvSpPr>
              <a:spLocks noChangeShapeType="1"/>
            </p:cNvSpPr>
            <p:nvPr/>
          </p:nvSpPr>
          <p:spPr bwMode="auto">
            <a:xfrm>
              <a:off x="7086600" y="3810000"/>
              <a:ext cx="10668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19" name="Text Box 9"/>
            <p:cNvSpPr txBox="1">
              <a:spLocks noChangeArrowheads="1"/>
            </p:cNvSpPr>
            <p:nvPr/>
          </p:nvSpPr>
          <p:spPr bwMode="auto">
            <a:xfrm>
              <a:off x="7656513" y="3214688"/>
              <a:ext cx="87788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20000"/>
                </a:spcBef>
                <a:buFont typeface="Wingdings" charset="2"/>
                <a:buNone/>
              </a:pPr>
              <a:r>
                <a:rPr kumimoji="0" lang="en-US" sz="2800">
                  <a:solidFill>
                    <a:srgbClr val="0000FF"/>
                  </a:solidFill>
                  <a:ea typeface="Arial" charset="0"/>
                  <a:cs typeface="Arial" charset="0"/>
                </a:rPr>
                <a:t>1.66</a:t>
              </a:r>
            </a:p>
          </p:txBody>
        </p:sp>
      </p:grpSp>
      <p:sp>
        <p:nvSpPr>
          <p:cNvPr id="119820" name="Date Placeholder 1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20700"/>
            <a:ext cx="7772400" cy="685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MORE Graph Patterns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805-5B2F-1D45-B29B-98B97BB8183B}" type="slidenum">
              <a:rPr lang="en-US"/>
              <a:pPr/>
              <a:t>51</a:t>
            </a:fld>
            <a:endParaRPr lang="en-US"/>
          </a:p>
        </p:txBody>
      </p:sp>
      <p:pic>
        <p:nvPicPr>
          <p:cNvPr id="9222" name="Picture 6" descr="Picture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060450"/>
            <a:ext cx="883285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965448"/>
            <a:ext cx="9144000" cy="89255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>
                <a:solidFill>
                  <a:schemeClr val="bg1"/>
                </a:solidFill>
              </a:rPr>
              <a:t>RTG: A Recursive Realistic Graph Generator using Random Typing</a:t>
            </a:r>
            <a:r>
              <a:rPr lang="en-US" dirty="0" smtClean="0">
                <a:solidFill>
                  <a:schemeClr val="bg1"/>
                </a:solidFill>
              </a:rPr>
              <a:t> Leman </a:t>
            </a:r>
            <a:r>
              <a:rPr lang="en-US" dirty="0" err="1" smtClean="0">
                <a:solidFill>
                  <a:schemeClr val="bg1"/>
                </a:solidFill>
              </a:rPr>
              <a:t>Akoglu</a:t>
            </a:r>
            <a:r>
              <a:rPr lang="en-US" dirty="0" smtClean="0">
                <a:solidFill>
                  <a:schemeClr val="bg1"/>
                </a:solidFill>
              </a:rPr>
              <a:t> and Christos </a:t>
            </a:r>
            <a:r>
              <a:rPr lang="en-US" dirty="0" err="1" smtClean="0">
                <a:solidFill>
                  <a:schemeClr val="bg1"/>
                </a:solidFill>
              </a:rPr>
              <a:t>Faloutsos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i="1" dirty="0" smtClean="0">
                <a:solidFill>
                  <a:schemeClr val="bg1"/>
                </a:solidFill>
              </a:rPr>
              <a:t>PKDD</a:t>
            </a:r>
            <a:r>
              <a:rPr lang="en-US" dirty="0" smtClean="0">
                <a:solidFill>
                  <a:schemeClr val="bg1"/>
                </a:solidFill>
              </a:rPr>
              <a:t>’09.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20700"/>
            <a:ext cx="7772400" cy="6858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A50021"/>
                </a:solidFill>
              </a:rPr>
              <a:t>MORE Graph Patterns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805-5B2F-1D45-B29B-98B97BB8183B}" type="slidenum">
              <a:rPr lang="en-US"/>
              <a:pPr/>
              <a:t>52</a:t>
            </a:fld>
            <a:endParaRPr lang="en-US"/>
          </a:p>
        </p:txBody>
      </p:sp>
      <p:pic>
        <p:nvPicPr>
          <p:cNvPr id="9222" name="Picture 6" descr="Picture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060450"/>
            <a:ext cx="883285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66167" y="3606800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867" y="2298700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567" y="1993900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567" y="1435100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2367" y="3187700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965448"/>
            <a:ext cx="9144000" cy="89255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>
                <a:solidFill>
                  <a:schemeClr val="bg1"/>
                </a:solidFill>
              </a:rPr>
              <a:t>RTG: A Recursive Realistic Graph Generator using Random Typing</a:t>
            </a:r>
            <a:r>
              <a:rPr lang="en-US" dirty="0" smtClean="0">
                <a:solidFill>
                  <a:schemeClr val="bg1"/>
                </a:solidFill>
              </a:rPr>
              <a:t> Leman </a:t>
            </a:r>
            <a:r>
              <a:rPr lang="en-US" dirty="0" err="1" smtClean="0">
                <a:solidFill>
                  <a:schemeClr val="bg1"/>
                </a:solidFill>
              </a:rPr>
              <a:t>Akoglu</a:t>
            </a:r>
            <a:r>
              <a:rPr lang="en-US" dirty="0" smtClean="0">
                <a:solidFill>
                  <a:schemeClr val="bg1"/>
                </a:solidFill>
              </a:rPr>
              <a:t> and Christos </a:t>
            </a:r>
            <a:r>
              <a:rPr lang="en-US" dirty="0" err="1" smtClean="0">
                <a:solidFill>
                  <a:schemeClr val="bg1"/>
                </a:solidFill>
              </a:rPr>
              <a:t>Faloutsos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i="1" dirty="0" smtClean="0">
                <a:solidFill>
                  <a:schemeClr val="bg1"/>
                </a:solidFill>
              </a:rPr>
              <a:t>PKDD</a:t>
            </a:r>
            <a:r>
              <a:rPr lang="en-US" dirty="0" smtClean="0">
                <a:solidFill>
                  <a:schemeClr val="bg1"/>
                </a:solidFill>
              </a:rPr>
              <a:t>’09.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20700"/>
            <a:ext cx="7772400" cy="6858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A50021"/>
                </a:solidFill>
              </a:rPr>
              <a:t>MORE Graph Patterns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805-5B2F-1D45-B29B-98B97BB8183B}" type="slidenum">
              <a:rPr lang="en-US"/>
              <a:pPr/>
              <a:t>53</a:t>
            </a:fld>
            <a:endParaRPr lang="en-US"/>
          </a:p>
        </p:txBody>
      </p:sp>
      <p:pic>
        <p:nvPicPr>
          <p:cNvPr id="9222" name="Picture 6" descr="Picture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276350"/>
            <a:ext cx="2649755" cy="160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3832" y="3035300"/>
            <a:ext cx="5921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2000" dirty="0" smtClean="0"/>
              <a:t> Mary McGlohon, Leman Akoglu, Christos Faloutsos. </a:t>
            </a:r>
            <a:r>
              <a:rPr lang="en-US" sz="2000" i="1" dirty="0" smtClean="0"/>
              <a:t>Statistical Properties of Social Networks. </a:t>
            </a:r>
            <a:r>
              <a:rPr lang="en-US" sz="2000" dirty="0" smtClean="0"/>
              <a:t>in "Social Network Data Analytics” (Ed.: </a:t>
            </a:r>
            <a:r>
              <a:rPr lang="en-US" sz="2000" dirty="0" err="1" smtClean="0"/>
              <a:t>Charu</a:t>
            </a:r>
            <a:r>
              <a:rPr lang="en-US" sz="2000" dirty="0" smtClean="0"/>
              <a:t> </a:t>
            </a:r>
            <a:r>
              <a:rPr lang="en-US" sz="2000" dirty="0" err="1" smtClean="0"/>
              <a:t>Aggarwal</a:t>
            </a:r>
            <a:r>
              <a:rPr lang="en-US" sz="2000" dirty="0" smtClean="0"/>
              <a:t>)</a:t>
            </a:r>
          </a:p>
          <a:p>
            <a:pPr algn="l">
              <a:buFont typeface="Arial"/>
              <a:buChar char="•"/>
            </a:pPr>
            <a:endParaRPr lang="en-US" sz="2000" dirty="0" smtClean="0"/>
          </a:p>
          <a:p>
            <a:pPr algn="l">
              <a:buFont typeface="Arial"/>
              <a:buChar char="•"/>
            </a:pPr>
            <a:r>
              <a:rPr lang="en-US" sz="2000" dirty="0" smtClean="0"/>
              <a:t> Deepayan Chakrabarti and Christos Faloutsos, </a:t>
            </a:r>
            <a:r>
              <a:rPr lang="en-US" sz="2000" i="1" dirty="0" smtClean="0">
                <a:hlinkClick r:id="rId3"/>
              </a:rPr>
              <a:t>Graph Mining: Laws, Tools, and Case Studies</a:t>
            </a:r>
            <a:r>
              <a:rPr lang="en-US" sz="2000" dirty="0" smtClean="0">
                <a:hlinkClick r:id="rId3"/>
              </a:rPr>
              <a:t> </a:t>
            </a:r>
            <a:r>
              <a:rPr lang="en-US" sz="2000" dirty="0" smtClean="0"/>
              <a:t>Oct. 2012, Morgan Claypool. </a:t>
            </a:r>
          </a:p>
        </p:txBody>
      </p:sp>
      <p:pic>
        <p:nvPicPr>
          <p:cNvPr id="8" name="Picture 7" descr="book-g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747" y="4362646"/>
            <a:ext cx="1363453" cy="1693665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3800" y="2770477"/>
            <a:ext cx="927100" cy="90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eman.png"/>
          <p:cNvPicPr>
            <a:picLocks noChangeAspect="1"/>
          </p:cNvPicPr>
          <p:nvPr/>
        </p:nvPicPr>
        <p:blipFill>
          <a:blip r:embed="rId6"/>
          <a:srcRect l="19869" r="29803" b="40003"/>
          <a:stretch>
            <a:fillRect/>
          </a:stretch>
        </p:blipFill>
        <p:spPr>
          <a:xfrm>
            <a:off x="7712638" y="2781330"/>
            <a:ext cx="761388" cy="901670"/>
          </a:xfrm>
          <a:prstGeom prst="rect">
            <a:avLst/>
          </a:prstGeom>
        </p:spPr>
      </p:pic>
      <p:pic>
        <p:nvPicPr>
          <p:cNvPr id="11" name="Picture 10" descr="deepayfac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422" y="4362450"/>
            <a:ext cx="994477" cy="109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</a:t>
            </a:r>
            <a:r>
              <a:rPr lang="en-US" dirty="0">
                <a:ea typeface="ＭＳ Ｐゴシック" charset="-128"/>
                <a:cs typeface="ＭＳ Ｐゴシック" charset="-128"/>
              </a:rPr>
              <a:t>1: Patterns in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graphs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…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Why so many power-laws?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Why no ‘good cuts’?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Part#2: Cascade analysis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188913" y="32924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Questions, one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Q1: why so many power laws</a:t>
            </a:r>
          </a:p>
          <a:p>
            <a:r>
              <a:rPr lang="en-US" dirty="0" smtClean="0"/>
              <a:t>Q2: why no ‘good cuts’?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Questions, one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Q1: why so many power laws</a:t>
            </a:r>
          </a:p>
          <a:p>
            <a:r>
              <a:rPr lang="en-US" dirty="0" smtClean="0"/>
              <a:t>Q2: why no ‘good cuts’?</a:t>
            </a:r>
          </a:p>
          <a:p>
            <a:r>
              <a:rPr lang="en-US" dirty="0" smtClean="0"/>
              <a:t>A: Self-similarity =  fractals = ‘RMAT’ ~ ‘Kronecker graphs’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84725" y="215900"/>
            <a:ext cx="13150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possible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914900" y="266700"/>
            <a:ext cx="1460500" cy="482600"/>
          </a:xfrm>
          <a:prstGeom prst="wedgeEllipseCallout">
            <a:avLst>
              <a:gd name="adj1" fmla="val -4312"/>
              <a:gd name="adj2" fmla="val 80921"/>
            </a:avLst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20’’ intro to 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648200"/>
          </a:xfrm>
        </p:spPr>
        <p:txBody>
          <a:bodyPr/>
          <a:lstStyle/>
          <a:p>
            <a:r>
              <a:rPr lang="en-US" dirty="0" smtClean="0"/>
              <a:t>Remove the middle triangle; repeat</a:t>
            </a:r>
          </a:p>
          <a:p>
            <a:r>
              <a:rPr lang="en-US" dirty="0" smtClean="0"/>
              <a:t>-&gt; </a:t>
            </a:r>
            <a:r>
              <a:rPr lang="en-US" dirty="0" err="1" smtClean="0"/>
              <a:t>Sierpinski</a:t>
            </a:r>
            <a:r>
              <a:rPr lang="en-US" dirty="0" smtClean="0"/>
              <a:t> triangle</a:t>
            </a:r>
          </a:p>
          <a:p>
            <a:r>
              <a:rPr lang="en-US" dirty="0" smtClean="0"/>
              <a:t>(Bonus question - dimensionality?</a:t>
            </a:r>
          </a:p>
          <a:p>
            <a:pPr lvl="1"/>
            <a:r>
              <a:rPr lang="en-US" dirty="0" smtClean="0"/>
              <a:t>&gt;1 (inf. perimeter – (4/3)</a:t>
            </a:r>
            <a:r>
              <a:rPr lang="en-US" baseline="30000" dirty="0" smtClean="0"/>
              <a:t>∞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&lt;2 (zero area – (3/4)</a:t>
            </a:r>
            <a:r>
              <a:rPr lang="en-US" baseline="30000" dirty="0" smtClean="0"/>
              <a:t> ∞</a:t>
            </a:r>
            <a:r>
              <a:rPr lang="en-US" dirty="0" smtClean="0"/>
              <a:t> 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7" name="Picture 6" descr="sierpinski-gen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40200"/>
            <a:ext cx="608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64300" y="4521200"/>
            <a:ext cx="877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400" u="none" dirty="0"/>
              <a:t>…</a:t>
            </a:r>
          </a:p>
        </p:txBody>
      </p:sp>
      <p:sp>
        <p:nvSpPr>
          <p:cNvPr id="9" name="Left Bracket 8"/>
          <p:cNvSpPr/>
          <p:nvPr/>
        </p:nvSpPr>
        <p:spPr bwMode="auto">
          <a:xfrm>
            <a:off x="279400" y="800100"/>
            <a:ext cx="431800" cy="5854700"/>
          </a:xfrm>
          <a:prstGeom prst="leftBracke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7" descr="sierpinski.eps"/>
          <p:cNvPicPr>
            <a:picLocks noChangeAspect="1"/>
          </p:cNvPicPr>
          <p:nvPr/>
        </p:nvPicPr>
        <p:blipFill>
          <a:blip r:embed="rId3"/>
          <a:srcRect l="13799" t="14285" r="5800" b="8571"/>
          <a:stretch>
            <a:fillRect/>
          </a:stretch>
        </p:blipFill>
        <p:spPr bwMode="auto">
          <a:xfrm>
            <a:off x="7067097" y="4356100"/>
            <a:ext cx="1961279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Arc 287"/>
          <p:cNvSpPr>
            <a:spLocks noChangeAspect="1"/>
          </p:cNvSpPr>
          <p:nvPr/>
        </p:nvSpPr>
        <p:spPr bwMode="auto">
          <a:xfrm>
            <a:off x="-1651000" y="3670300"/>
            <a:ext cx="5257800" cy="4521200"/>
          </a:xfrm>
          <a:prstGeom prst="arc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Arc 286"/>
          <p:cNvSpPr/>
          <p:nvPr/>
        </p:nvSpPr>
        <p:spPr bwMode="auto">
          <a:xfrm>
            <a:off x="-279400" y="4800600"/>
            <a:ext cx="2489200" cy="2260600"/>
          </a:xfrm>
          <a:prstGeom prst="arc">
            <a:avLst>
              <a:gd name="adj1" fmla="val 16200000"/>
              <a:gd name="adj2" fmla="val 52884"/>
            </a:avLst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20’’ intro to fractals</a:t>
            </a:r>
          </a:p>
        </p:txBody>
      </p:sp>
      <p:pic>
        <p:nvPicPr>
          <p:cNvPr id="68611" name="Content Placeholder 7" descr="sierpinski.eps"/>
          <p:cNvPicPr>
            <a:picLocks noGrp="1" noChangeAspect="1"/>
          </p:cNvPicPr>
          <p:nvPr>
            <p:ph idx="1"/>
          </p:nvPr>
        </p:nvPicPr>
        <p:blipFill>
          <a:blip r:embed="rId2"/>
          <a:srcRect l="-16112" r="-16112"/>
          <a:stretch>
            <a:fillRect/>
          </a:stretch>
        </p:blipFill>
        <p:spPr>
          <a:xfrm>
            <a:off x="0" y="3607352"/>
            <a:ext cx="4368800" cy="2564296"/>
          </a:xfrm>
        </p:spPr>
      </p:pic>
      <p:sp>
        <p:nvSpPr>
          <p:cNvPr id="686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BB6DD-27CD-D14D-A717-C3147F497AE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415182" y="1244600"/>
            <a:ext cx="471520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Self-similarity -&gt; no char. scale</a:t>
            </a:r>
          </a:p>
          <a:p>
            <a:pPr algn="l"/>
            <a:r>
              <a:rPr lang="en-US" dirty="0" smtClean="0"/>
              <a:t>-&gt; power laws, eg:</a:t>
            </a:r>
          </a:p>
          <a:p>
            <a:pPr algn="l"/>
            <a:r>
              <a:rPr lang="en-US" dirty="0" smtClean="0"/>
              <a:t>2x the radius, </a:t>
            </a:r>
          </a:p>
          <a:p>
            <a:pPr algn="l"/>
            <a:r>
              <a:rPr lang="en-US" dirty="0" smtClean="0"/>
              <a:t>3x the #neighbors </a:t>
            </a:r>
            <a:r>
              <a:rPr lang="en-US" dirty="0" err="1" smtClean="0"/>
              <a:t>nn(r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      </a:t>
            </a:r>
            <a:r>
              <a:rPr lang="en-US" dirty="0" err="1" smtClean="0"/>
              <a:t>nn(r</a:t>
            </a:r>
            <a:r>
              <a:rPr lang="en-US" dirty="0" smtClean="0"/>
              <a:t>) = C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baseline="30000" dirty="0" smtClean="0"/>
              <a:t>log3/log2</a:t>
            </a:r>
            <a:endParaRPr lang="en-US" baseline="30000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406400" y="5803900"/>
            <a:ext cx="304800" cy="279400"/>
          </a:xfrm>
          <a:prstGeom prst="rightArrow">
            <a:avLst/>
          </a:prstGeom>
          <a:solidFill>
            <a:schemeClr val="tx1">
              <a:lumMod val="5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889000" y="5880100"/>
            <a:ext cx="101600" cy="1016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Arc 287"/>
          <p:cNvSpPr>
            <a:spLocks noChangeAspect="1"/>
          </p:cNvSpPr>
          <p:nvPr/>
        </p:nvSpPr>
        <p:spPr bwMode="auto">
          <a:xfrm>
            <a:off x="-1651000" y="3670300"/>
            <a:ext cx="5257800" cy="4521200"/>
          </a:xfrm>
          <a:prstGeom prst="arc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Arc 286"/>
          <p:cNvSpPr/>
          <p:nvPr/>
        </p:nvSpPr>
        <p:spPr bwMode="auto">
          <a:xfrm>
            <a:off x="-279400" y="4800600"/>
            <a:ext cx="2489200" cy="2260600"/>
          </a:xfrm>
          <a:prstGeom prst="arc">
            <a:avLst>
              <a:gd name="adj1" fmla="val 16200000"/>
              <a:gd name="adj2" fmla="val 52884"/>
            </a:avLst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20’’ intro to fractals</a:t>
            </a:r>
          </a:p>
        </p:txBody>
      </p:sp>
      <p:pic>
        <p:nvPicPr>
          <p:cNvPr id="68611" name="Content Placeholder 7" descr="sierpinski.eps"/>
          <p:cNvPicPr>
            <a:picLocks noGrp="1" noChangeAspect="1"/>
          </p:cNvPicPr>
          <p:nvPr>
            <p:ph idx="1"/>
          </p:nvPr>
        </p:nvPicPr>
        <p:blipFill>
          <a:blip r:embed="rId2"/>
          <a:srcRect l="-16112" r="-16112"/>
          <a:stretch>
            <a:fillRect/>
          </a:stretch>
        </p:blipFill>
        <p:spPr>
          <a:xfrm>
            <a:off x="0" y="3607352"/>
            <a:ext cx="4368800" cy="2564296"/>
          </a:xfrm>
        </p:spPr>
      </p:pic>
      <p:sp>
        <p:nvSpPr>
          <p:cNvPr id="686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12" name="Arc 11"/>
          <p:cNvSpPr/>
          <p:nvPr/>
        </p:nvSpPr>
        <p:spPr bwMode="auto">
          <a:xfrm>
            <a:off x="330200" y="5372100"/>
            <a:ext cx="1244600" cy="10922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CCFFCC">
              <a:alpha val="50000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BB6DD-27CD-D14D-A717-C3147F497AEE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415182" y="1244600"/>
            <a:ext cx="471520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Self-similarity -&gt; </a:t>
            </a:r>
            <a:r>
              <a:rPr lang="en-US" u="sng" dirty="0" smtClean="0"/>
              <a:t>no char. scale</a:t>
            </a:r>
          </a:p>
          <a:p>
            <a:pPr algn="l"/>
            <a:r>
              <a:rPr lang="en-US" dirty="0" smtClean="0"/>
              <a:t>-&gt; power laws, eg:</a:t>
            </a:r>
          </a:p>
          <a:p>
            <a:pPr algn="l"/>
            <a:r>
              <a:rPr lang="en-US" dirty="0" smtClean="0"/>
              <a:t>2x the radius, </a:t>
            </a:r>
          </a:p>
          <a:p>
            <a:pPr algn="l"/>
            <a:r>
              <a:rPr lang="en-US" dirty="0" smtClean="0"/>
              <a:t>3x the #neighbors </a:t>
            </a:r>
            <a:r>
              <a:rPr lang="en-US" dirty="0" err="1" smtClean="0"/>
              <a:t>nn(r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      </a:t>
            </a:r>
            <a:r>
              <a:rPr lang="en-US" dirty="0" err="1" smtClean="0"/>
              <a:t>nn(r</a:t>
            </a:r>
            <a:r>
              <a:rPr lang="en-US" dirty="0" smtClean="0"/>
              <a:t>) = C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baseline="30000" dirty="0" smtClean="0"/>
              <a:t>log3/log2</a:t>
            </a:r>
            <a:endParaRPr lang="en-US" baseline="30000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406400" y="5803900"/>
            <a:ext cx="304800" cy="279400"/>
          </a:xfrm>
          <a:prstGeom prst="rightArrow">
            <a:avLst/>
          </a:prstGeom>
          <a:solidFill>
            <a:schemeClr val="tx1">
              <a:lumMod val="5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889000" y="5880100"/>
            <a:ext cx="101600" cy="1016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</a:t>
            </a:r>
            <a:r>
              <a:rPr lang="en-US" dirty="0">
                <a:ea typeface="ＭＳ Ｐゴシック" charset="-128"/>
                <a:cs typeface="ＭＳ Ｐゴシック" charset="-128"/>
              </a:rPr>
              <a:t>1: Patterns in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graphs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Static graphs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Time-evolving graphs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Why so many power-laws?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Part#2: Cascade analysis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14313" y="21875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Arc 287"/>
          <p:cNvSpPr>
            <a:spLocks noChangeAspect="1"/>
          </p:cNvSpPr>
          <p:nvPr/>
        </p:nvSpPr>
        <p:spPr bwMode="auto">
          <a:xfrm>
            <a:off x="-1651000" y="3670300"/>
            <a:ext cx="5257800" cy="4521200"/>
          </a:xfrm>
          <a:prstGeom prst="arc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Arc 286"/>
          <p:cNvSpPr/>
          <p:nvPr/>
        </p:nvSpPr>
        <p:spPr bwMode="auto">
          <a:xfrm>
            <a:off x="-279400" y="4800600"/>
            <a:ext cx="2489200" cy="2260600"/>
          </a:xfrm>
          <a:prstGeom prst="arc">
            <a:avLst>
              <a:gd name="adj1" fmla="val 16200000"/>
              <a:gd name="adj2" fmla="val 52884"/>
            </a:avLst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20’’ intro to fractals</a:t>
            </a:r>
          </a:p>
        </p:txBody>
      </p:sp>
      <p:pic>
        <p:nvPicPr>
          <p:cNvPr id="68611" name="Content Placeholder 7" descr="sierpinski.eps"/>
          <p:cNvPicPr>
            <a:picLocks noGrp="1" noChangeAspect="1"/>
          </p:cNvPicPr>
          <p:nvPr>
            <p:ph idx="1"/>
          </p:nvPr>
        </p:nvPicPr>
        <p:blipFill>
          <a:blip r:embed="rId2"/>
          <a:srcRect l="-16112" r="-16112"/>
          <a:stretch>
            <a:fillRect/>
          </a:stretch>
        </p:blipFill>
        <p:spPr>
          <a:xfrm>
            <a:off x="0" y="3607352"/>
            <a:ext cx="4368800" cy="2564296"/>
          </a:xfrm>
        </p:spPr>
      </p:pic>
      <p:sp>
        <p:nvSpPr>
          <p:cNvPr id="686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BB6DD-27CD-D14D-A717-C3147F497AEE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415182" y="1244600"/>
            <a:ext cx="471520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Self-similarity -&gt; no char. scale</a:t>
            </a:r>
          </a:p>
          <a:p>
            <a:pPr algn="l"/>
            <a:r>
              <a:rPr lang="en-US" dirty="0" smtClean="0"/>
              <a:t>-&gt; power laws, eg:</a:t>
            </a:r>
          </a:p>
          <a:p>
            <a:pPr algn="l"/>
            <a:r>
              <a:rPr lang="en-US" dirty="0" smtClean="0"/>
              <a:t>2x the radius, </a:t>
            </a:r>
          </a:p>
          <a:p>
            <a:pPr algn="l"/>
            <a:r>
              <a:rPr lang="en-US" dirty="0" smtClean="0"/>
              <a:t>3x the #neighbors</a:t>
            </a:r>
          </a:p>
          <a:p>
            <a:pPr algn="l"/>
            <a:r>
              <a:rPr lang="en-US" dirty="0" smtClean="0"/>
              <a:t>      </a:t>
            </a:r>
            <a:r>
              <a:rPr lang="en-US" dirty="0" err="1" smtClean="0"/>
              <a:t>nn</a:t>
            </a:r>
            <a:r>
              <a:rPr lang="en-US" dirty="0" smtClean="0"/>
              <a:t> = C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baseline="30000" dirty="0" smtClean="0"/>
              <a:t>log3/log2</a:t>
            </a:r>
            <a:endParaRPr lang="en-US" baseline="30000" dirty="0"/>
          </a:p>
        </p:txBody>
      </p:sp>
      <p:grpSp>
        <p:nvGrpSpPr>
          <p:cNvPr id="2" name="Group 276"/>
          <p:cNvGrpSpPr>
            <a:grpSpLocks noChangeAspect="1"/>
          </p:cNvGrpSpPr>
          <p:nvPr/>
        </p:nvGrpSpPr>
        <p:grpSpPr>
          <a:xfrm>
            <a:off x="5008523" y="3378200"/>
            <a:ext cx="3725052" cy="2787036"/>
            <a:chOff x="3814763" y="1751013"/>
            <a:chExt cx="6208442" cy="4347516"/>
          </a:xfrm>
        </p:grpSpPr>
        <p:pic>
          <p:nvPicPr>
            <p:cNvPr id="27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3838" y="1751013"/>
              <a:ext cx="5110162" cy="411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9" name="Line 5"/>
            <p:cNvSpPr>
              <a:spLocks noChangeShapeType="1"/>
            </p:cNvSpPr>
            <p:nvPr/>
          </p:nvSpPr>
          <p:spPr bwMode="auto">
            <a:xfrm flipV="1">
              <a:off x="5638800" y="2743200"/>
              <a:ext cx="2590800" cy="22748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Text Box 6"/>
            <p:cNvSpPr txBox="1">
              <a:spLocks noChangeArrowheads="1"/>
            </p:cNvSpPr>
            <p:nvPr/>
          </p:nvSpPr>
          <p:spPr bwMode="auto">
            <a:xfrm>
              <a:off x="7924800" y="5486398"/>
              <a:ext cx="2098405" cy="6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20000"/>
                </a:spcBef>
                <a:buFont typeface="Wingdings" charset="2"/>
                <a:buNone/>
              </a:pPr>
              <a:r>
                <a:rPr kumimoji="0" lang="en-US" sz="1100" dirty="0">
                  <a:solidFill>
                    <a:srgbClr val="0000FF"/>
                  </a:solidFill>
                  <a:ea typeface="Arial" charset="0"/>
                  <a:cs typeface="Arial" charset="0"/>
                </a:rPr>
                <a:t>N(t)</a:t>
              </a:r>
            </a:p>
          </p:txBody>
        </p:sp>
        <p:sp>
          <p:nvSpPr>
            <p:cNvPr id="281" name="Text Box 7"/>
            <p:cNvSpPr txBox="1">
              <a:spLocks noChangeArrowheads="1"/>
            </p:cNvSpPr>
            <p:nvPr/>
          </p:nvSpPr>
          <p:spPr bwMode="auto">
            <a:xfrm>
              <a:off x="3814763" y="2057399"/>
              <a:ext cx="2059490" cy="6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20000"/>
                </a:spcBef>
                <a:buFont typeface="Wingdings" charset="2"/>
                <a:buNone/>
              </a:pPr>
              <a:r>
                <a:rPr kumimoji="0" lang="en-US" sz="1100" dirty="0">
                  <a:solidFill>
                    <a:srgbClr val="0000FF"/>
                  </a:solidFill>
                  <a:ea typeface="Arial" charset="0"/>
                  <a:cs typeface="Arial" charset="0"/>
                </a:rPr>
                <a:t>E(t)</a:t>
              </a:r>
            </a:p>
          </p:txBody>
        </p:sp>
        <p:sp>
          <p:nvSpPr>
            <p:cNvPr id="282" name="Line 8"/>
            <p:cNvSpPr>
              <a:spLocks noChangeShapeType="1"/>
            </p:cNvSpPr>
            <p:nvPr/>
          </p:nvSpPr>
          <p:spPr bwMode="auto">
            <a:xfrm>
              <a:off x="7086600" y="3810000"/>
              <a:ext cx="10668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Text Box 9"/>
            <p:cNvSpPr txBox="1">
              <a:spLocks noChangeArrowheads="1"/>
            </p:cNvSpPr>
            <p:nvPr/>
          </p:nvSpPr>
          <p:spPr bwMode="auto">
            <a:xfrm>
              <a:off x="7656514" y="3214689"/>
              <a:ext cx="2296091" cy="6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20000"/>
                </a:spcBef>
                <a:buFont typeface="Wingdings" charset="2"/>
                <a:buNone/>
              </a:pPr>
              <a:r>
                <a:rPr kumimoji="0" lang="en-US" sz="1100" dirty="0">
                  <a:solidFill>
                    <a:srgbClr val="0000FF"/>
                  </a:solidFill>
                  <a:ea typeface="Arial" charset="0"/>
                  <a:cs typeface="Arial" charset="0"/>
                </a:rPr>
                <a:t>1.66</a:t>
              </a:r>
            </a:p>
          </p:txBody>
        </p:sp>
      </p:grpSp>
      <p:sp>
        <p:nvSpPr>
          <p:cNvPr id="285" name="TextBox 284"/>
          <p:cNvSpPr txBox="1"/>
          <p:nvPr/>
        </p:nvSpPr>
        <p:spPr>
          <a:xfrm>
            <a:off x="5110602" y="1996638"/>
            <a:ext cx="3493189" cy="129266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Reminder: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Densification P.L.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(2x nodes, ~3x edges)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89000" y="5880100"/>
            <a:ext cx="101600" cy="1016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 bwMode="auto">
          <a:xfrm>
            <a:off x="406400" y="5803900"/>
            <a:ext cx="304800" cy="279400"/>
          </a:xfrm>
          <a:prstGeom prst="rightArrow">
            <a:avLst/>
          </a:prstGeom>
          <a:solidFill>
            <a:schemeClr val="tx1">
              <a:lumMod val="5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Arc 287"/>
          <p:cNvSpPr>
            <a:spLocks noChangeAspect="1"/>
          </p:cNvSpPr>
          <p:nvPr/>
        </p:nvSpPr>
        <p:spPr bwMode="auto">
          <a:xfrm>
            <a:off x="-1651000" y="3670300"/>
            <a:ext cx="5257800" cy="4521200"/>
          </a:xfrm>
          <a:prstGeom prst="arc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Arc 286"/>
          <p:cNvSpPr/>
          <p:nvPr/>
        </p:nvSpPr>
        <p:spPr bwMode="auto">
          <a:xfrm>
            <a:off x="-279400" y="4800600"/>
            <a:ext cx="2489200" cy="2260600"/>
          </a:xfrm>
          <a:prstGeom prst="arc">
            <a:avLst>
              <a:gd name="adj1" fmla="val 16200000"/>
              <a:gd name="adj2" fmla="val 52884"/>
            </a:avLst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Arc 285"/>
          <p:cNvSpPr>
            <a:spLocks noChangeAspect="1"/>
          </p:cNvSpPr>
          <p:nvPr/>
        </p:nvSpPr>
        <p:spPr bwMode="auto">
          <a:xfrm>
            <a:off x="3835400" y="3733800"/>
            <a:ext cx="4978400" cy="4521200"/>
          </a:xfrm>
          <a:prstGeom prst="arc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Arc 282"/>
          <p:cNvSpPr/>
          <p:nvPr/>
        </p:nvSpPr>
        <p:spPr bwMode="auto">
          <a:xfrm>
            <a:off x="5067300" y="4876800"/>
            <a:ext cx="2489200" cy="2260600"/>
          </a:xfrm>
          <a:prstGeom prst="arc">
            <a:avLst>
              <a:gd name="adj1" fmla="val 16200000"/>
              <a:gd name="adj2" fmla="val 52884"/>
            </a:avLst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20’’ intro to fractals</a:t>
            </a:r>
          </a:p>
        </p:txBody>
      </p:sp>
      <p:pic>
        <p:nvPicPr>
          <p:cNvPr id="68611" name="Content Placeholder 7" descr="sierpinski.eps"/>
          <p:cNvPicPr>
            <a:picLocks noGrp="1" noChangeAspect="1"/>
          </p:cNvPicPr>
          <p:nvPr>
            <p:ph idx="1"/>
          </p:nvPr>
        </p:nvPicPr>
        <p:blipFill>
          <a:blip r:embed="rId2"/>
          <a:srcRect l="-16112" r="-16112"/>
          <a:stretch>
            <a:fillRect/>
          </a:stretch>
        </p:blipFill>
        <p:spPr>
          <a:xfrm>
            <a:off x="0" y="3607352"/>
            <a:ext cx="4368800" cy="2564296"/>
          </a:xfrm>
        </p:spPr>
      </p:pic>
      <p:sp>
        <p:nvSpPr>
          <p:cNvPr id="686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BB6DD-27CD-D14D-A717-C3147F497AEE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415182" y="1244600"/>
            <a:ext cx="471520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Self-similarity -&gt; no char. scale</a:t>
            </a:r>
          </a:p>
          <a:p>
            <a:pPr algn="l"/>
            <a:r>
              <a:rPr lang="en-US" dirty="0" smtClean="0"/>
              <a:t>-&gt; power laws, eg:</a:t>
            </a:r>
          </a:p>
          <a:p>
            <a:pPr algn="l"/>
            <a:r>
              <a:rPr lang="en-US" dirty="0" smtClean="0"/>
              <a:t>2x the radius, </a:t>
            </a:r>
          </a:p>
          <a:p>
            <a:pPr algn="l"/>
            <a:r>
              <a:rPr lang="en-US" dirty="0" smtClean="0"/>
              <a:t>3x the #neighbors</a:t>
            </a:r>
          </a:p>
          <a:p>
            <a:pPr algn="l"/>
            <a:r>
              <a:rPr lang="en-US" dirty="0" smtClean="0"/>
              <a:t>      </a:t>
            </a:r>
            <a:r>
              <a:rPr lang="en-US" dirty="0" err="1" smtClean="0"/>
              <a:t>nn</a:t>
            </a:r>
            <a:r>
              <a:rPr lang="en-US" dirty="0" smtClean="0"/>
              <a:t> = C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baseline="30000" dirty="0" smtClean="0"/>
              <a:t>log3/log2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286500" y="3911600"/>
            <a:ext cx="2387600" cy="212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6845300" y="4064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6997700" y="4533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7124700" y="4267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72136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7429500" y="4089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>
            <a:off x="7493000" y="4660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>
            <a:off x="7683500" y="4889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7848600" y="4584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7924800" y="541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8077200" y="5549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7759700" y="4699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>
            <a:off x="7975600" y="4864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7962900" y="5092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81661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 bwMode="auto">
          <a:xfrm>
            <a:off x="6451600" y="4686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 bwMode="auto">
          <a:xfrm>
            <a:off x="7162800" y="4699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7353300" y="4927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 bwMode="auto">
          <a:xfrm>
            <a:off x="75565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7734300" y="5524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7912100" y="5626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7404100" y="5321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7581900" y="4241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7734300" y="398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>
            <a:off x="7912100" y="417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7924800" y="4229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 bwMode="auto">
          <a:xfrm>
            <a:off x="8077200" y="4381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8140700" y="4483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 bwMode="auto">
          <a:xfrm>
            <a:off x="8077200" y="398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 bwMode="auto">
          <a:xfrm>
            <a:off x="8204200" y="414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8356600" y="4305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 bwMode="auto">
          <a:xfrm>
            <a:off x="83439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 bwMode="auto">
          <a:xfrm>
            <a:off x="6565900" y="5372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 bwMode="auto">
          <a:xfrm>
            <a:off x="6692900" y="4991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 bwMode="auto">
          <a:xfrm>
            <a:off x="6883400" y="525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 bwMode="auto">
          <a:xfrm>
            <a:off x="7061200" y="5473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 bwMode="auto">
          <a:xfrm>
            <a:off x="66929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 bwMode="auto">
          <a:xfrm>
            <a:off x="6819900" y="5435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 bwMode="auto">
          <a:xfrm>
            <a:off x="7518400" y="5626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 bwMode="auto">
          <a:xfrm>
            <a:off x="6743700" y="5549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 bwMode="auto">
          <a:xfrm>
            <a:off x="64135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 bwMode="auto">
          <a:xfrm>
            <a:off x="65405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 bwMode="auto">
          <a:xfrm>
            <a:off x="6692900" y="5537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>
            <a:off x="6515100" y="421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 bwMode="auto">
          <a:xfrm>
            <a:off x="6667500" y="4686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 bwMode="auto">
          <a:xfrm>
            <a:off x="6794500" y="4419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 bwMode="auto">
          <a:xfrm>
            <a:off x="6946900" y="4610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 bwMode="auto">
          <a:xfrm>
            <a:off x="7099300" y="4241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 bwMode="auto">
          <a:xfrm>
            <a:off x="7226300" y="4813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 bwMode="auto">
          <a:xfrm>
            <a:off x="7353300" y="5232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 bwMode="auto">
          <a:xfrm>
            <a:off x="7518400" y="4737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 bwMode="auto">
          <a:xfrm>
            <a:off x="7683500" y="4851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 bwMode="auto">
          <a:xfrm>
            <a:off x="7645400" y="5245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 bwMode="auto">
          <a:xfrm>
            <a:off x="7772400" y="5397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 bwMode="auto">
          <a:xfrm>
            <a:off x="6896100" y="4851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 bwMode="auto">
          <a:xfrm>
            <a:off x="7023100" y="5270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 bwMode="auto">
          <a:xfrm>
            <a:off x="7251700" y="4394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 bwMode="auto">
          <a:xfrm>
            <a:off x="7404100" y="414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 bwMode="auto">
          <a:xfrm>
            <a:off x="7581900" y="4330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 bwMode="auto">
          <a:xfrm>
            <a:off x="7670800" y="4495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 bwMode="auto">
          <a:xfrm>
            <a:off x="76327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 bwMode="auto">
          <a:xfrm>
            <a:off x="7823200" y="4749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 bwMode="auto">
          <a:xfrm>
            <a:off x="7886700" y="4254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 bwMode="auto">
          <a:xfrm>
            <a:off x="8013700" y="4406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 bwMode="auto">
          <a:xfrm>
            <a:off x="79629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 bwMode="auto">
          <a:xfrm>
            <a:off x="7962900" y="4724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 bwMode="auto">
          <a:xfrm>
            <a:off x="7581900" y="4673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 bwMode="auto">
          <a:xfrm>
            <a:off x="80264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 bwMode="auto">
          <a:xfrm>
            <a:off x="8039100" y="5334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 bwMode="auto">
          <a:xfrm>
            <a:off x="8051800" y="4686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 bwMode="auto">
          <a:xfrm>
            <a:off x="8318500" y="5168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 bwMode="auto">
          <a:xfrm>
            <a:off x="7442200" y="4711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 bwMode="auto">
          <a:xfrm>
            <a:off x="7708900" y="4864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 bwMode="auto">
          <a:xfrm>
            <a:off x="76962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 bwMode="auto">
          <a:xfrm>
            <a:off x="7874000" y="544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 bwMode="auto">
          <a:xfrm>
            <a:off x="8077200" y="548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 bwMode="auto">
          <a:xfrm>
            <a:off x="67183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 bwMode="auto">
          <a:xfrm>
            <a:off x="68453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 bwMode="auto">
          <a:xfrm>
            <a:off x="7035800" y="4851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 bwMode="auto">
          <a:xfrm>
            <a:off x="7213600" y="525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 bwMode="auto">
          <a:xfrm>
            <a:off x="7366000" y="5435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 bwMode="auto">
          <a:xfrm>
            <a:off x="7493000" y="5562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 bwMode="auto">
          <a:xfrm>
            <a:off x="7670800" y="544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 bwMode="auto">
          <a:xfrm>
            <a:off x="6896100" y="5334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 bwMode="auto">
          <a:xfrm>
            <a:off x="7086600" y="5435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 bwMode="auto">
          <a:xfrm>
            <a:off x="7213600" y="5511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 bwMode="auto">
          <a:xfrm>
            <a:off x="6845300" y="5321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 bwMode="auto">
          <a:xfrm>
            <a:off x="7505700" y="4826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 bwMode="auto">
          <a:xfrm>
            <a:off x="7797800" y="4800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 bwMode="auto">
          <a:xfrm>
            <a:off x="7924800" y="4953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 bwMode="auto">
          <a:xfrm>
            <a:off x="7175500" y="4864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 bwMode="auto">
          <a:xfrm>
            <a:off x="6845300" y="4254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 bwMode="auto">
          <a:xfrm>
            <a:off x="6997700" y="4724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 bwMode="auto">
          <a:xfrm>
            <a:off x="70612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 bwMode="auto">
          <a:xfrm>
            <a:off x="72136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 bwMode="auto">
          <a:xfrm>
            <a:off x="7429500" y="4279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 bwMode="auto">
          <a:xfrm>
            <a:off x="7556500" y="4851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 bwMode="auto">
          <a:xfrm>
            <a:off x="7683500" y="5080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 bwMode="auto">
          <a:xfrm>
            <a:off x="79121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 bwMode="auto">
          <a:xfrm>
            <a:off x="7823200" y="4889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 bwMode="auto">
          <a:xfrm>
            <a:off x="7975600" y="5054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 bwMode="auto">
          <a:xfrm>
            <a:off x="6451600" y="4876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 bwMode="auto">
          <a:xfrm>
            <a:off x="7226300" y="4889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 bwMode="auto">
          <a:xfrm>
            <a:off x="7353300" y="5118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 bwMode="auto">
          <a:xfrm>
            <a:off x="7581900" y="4432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 bwMode="auto">
          <a:xfrm>
            <a:off x="7734300" y="417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 bwMode="auto">
          <a:xfrm>
            <a:off x="7912100" y="4368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 bwMode="auto">
          <a:xfrm>
            <a:off x="7924800" y="4419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 bwMode="auto">
          <a:xfrm>
            <a:off x="8013700" y="4572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 bwMode="auto">
          <a:xfrm>
            <a:off x="8140700" y="4673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 bwMode="auto">
          <a:xfrm>
            <a:off x="8077200" y="417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 bwMode="auto">
          <a:xfrm>
            <a:off x="8204200" y="4330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 bwMode="auto">
          <a:xfrm>
            <a:off x="8293100" y="4495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 bwMode="auto">
          <a:xfrm>
            <a:off x="83439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 bwMode="auto">
          <a:xfrm>
            <a:off x="6692900" y="5181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 bwMode="auto">
          <a:xfrm>
            <a:off x="6515100" y="4406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 bwMode="auto">
          <a:xfrm>
            <a:off x="6667500" y="4876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 bwMode="auto">
          <a:xfrm>
            <a:off x="6794500" y="4610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 bwMode="auto">
          <a:xfrm>
            <a:off x="6946900" y="4800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 bwMode="auto">
          <a:xfrm>
            <a:off x="7099300" y="4432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 bwMode="auto">
          <a:xfrm>
            <a:off x="7226300" y="5003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 bwMode="auto">
          <a:xfrm>
            <a:off x="7581900" y="4927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 bwMode="auto">
          <a:xfrm>
            <a:off x="7683500" y="5041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 bwMode="auto">
          <a:xfrm>
            <a:off x="6896100" y="5041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 bwMode="auto">
          <a:xfrm>
            <a:off x="7188200" y="4584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 bwMode="auto">
          <a:xfrm>
            <a:off x="7404100" y="4330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 bwMode="auto">
          <a:xfrm>
            <a:off x="7518400" y="4521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 bwMode="auto">
          <a:xfrm>
            <a:off x="7670800" y="4686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 bwMode="auto">
          <a:xfrm>
            <a:off x="7696200" y="4838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 bwMode="auto">
          <a:xfrm>
            <a:off x="7823200" y="4940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 bwMode="auto">
          <a:xfrm>
            <a:off x="7823200" y="4445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 bwMode="auto">
          <a:xfrm>
            <a:off x="7950200" y="4597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 bwMode="auto">
          <a:xfrm>
            <a:off x="79629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 bwMode="auto">
          <a:xfrm>
            <a:off x="8026400" y="4914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 bwMode="auto">
          <a:xfrm>
            <a:off x="7645400" y="4864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 bwMode="auto">
          <a:xfrm>
            <a:off x="8115300" y="4876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 bwMode="auto">
          <a:xfrm>
            <a:off x="7505700" y="4902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 bwMode="auto">
          <a:xfrm>
            <a:off x="7708900" y="5054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 bwMode="auto">
          <a:xfrm>
            <a:off x="6718300" y="5156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 bwMode="auto">
          <a:xfrm>
            <a:off x="68453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 bwMode="auto">
          <a:xfrm>
            <a:off x="7035800" y="5041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 bwMode="auto">
          <a:xfrm>
            <a:off x="7505700" y="5016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 bwMode="auto">
          <a:xfrm>
            <a:off x="7797800" y="4991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 bwMode="auto">
          <a:xfrm>
            <a:off x="7924800" y="5181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 bwMode="auto">
          <a:xfrm>
            <a:off x="7175500" y="5054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 bwMode="auto">
          <a:xfrm>
            <a:off x="7213600" y="4584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 bwMode="auto">
          <a:xfrm>
            <a:off x="74295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 bwMode="auto">
          <a:xfrm>
            <a:off x="7581900" y="4406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 bwMode="auto">
          <a:xfrm>
            <a:off x="7708900" y="4978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 bwMode="auto">
          <a:xfrm>
            <a:off x="7835900" y="5245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 bwMode="auto">
          <a:xfrm>
            <a:off x="7924800" y="4787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 bwMode="auto">
          <a:xfrm>
            <a:off x="75565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 bwMode="auto">
          <a:xfrm>
            <a:off x="7708900" y="5524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 bwMode="auto">
          <a:xfrm>
            <a:off x="7975600" y="5016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 bwMode="auto">
          <a:xfrm>
            <a:off x="7988300" y="5067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 bwMode="auto">
          <a:xfrm>
            <a:off x="8115300" y="544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 bwMode="auto">
          <a:xfrm>
            <a:off x="7797800" y="5359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 bwMode="auto">
          <a:xfrm>
            <a:off x="7378700" y="5016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 bwMode="auto">
          <a:xfrm>
            <a:off x="7505700" y="5283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 bwMode="auto">
          <a:xfrm>
            <a:off x="7708900" y="5588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 bwMode="auto">
          <a:xfrm>
            <a:off x="7366000" y="5461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 bwMode="auto">
          <a:xfrm>
            <a:off x="7404100" y="548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 bwMode="auto">
          <a:xfrm>
            <a:off x="7556500" y="5638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 bwMode="auto">
          <a:xfrm>
            <a:off x="7670800" y="4559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 bwMode="auto">
          <a:xfrm>
            <a:off x="7886700" y="4305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 bwMode="auto">
          <a:xfrm>
            <a:off x="7924800" y="4381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 bwMode="auto">
          <a:xfrm>
            <a:off x="8013700" y="4546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 bwMode="auto">
          <a:xfrm>
            <a:off x="8166100" y="4699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 bwMode="auto">
          <a:xfrm>
            <a:off x="8356600" y="4800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 bwMode="auto">
          <a:xfrm>
            <a:off x="8229600" y="4305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 bwMode="auto">
          <a:xfrm>
            <a:off x="82931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 bwMode="auto">
          <a:xfrm>
            <a:off x="8445500" y="4622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 bwMode="auto">
          <a:xfrm>
            <a:off x="85598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 bwMode="auto">
          <a:xfrm>
            <a:off x="6692900" y="544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 bwMode="auto">
          <a:xfrm>
            <a:off x="6845300" y="5626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 bwMode="auto">
          <a:xfrm>
            <a:off x="6972300" y="5753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 bwMode="auto">
          <a:xfrm>
            <a:off x="7150100" y="5600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 bwMode="auto">
          <a:xfrm>
            <a:off x="6692900" y="5702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 bwMode="auto">
          <a:xfrm>
            <a:off x="6845300" y="5854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 bwMode="auto">
          <a:xfrm>
            <a:off x="7188200" y="4559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 bwMode="auto">
          <a:xfrm>
            <a:off x="7378700" y="5130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 bwMode="auto">
          <a:xfrm>
            <a:off x="7505700" y="5549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 bwMode="auto">
          <a:xfrm>
            <a:off x="7734300" y="5054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 bwMode="auto">
          <a:xfrm>
            <a:off x="7835900" y="5207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 bwMode="auto">
          <a:xfrm>
            <a:off x="7797800" y="5562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 bwMode="auto">
          <a:xfrm>
            <a:off x="7404100" y="5334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 bwMode="auto">
          <a:xfrm>
            <a:off x="7175500" y="5588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 bwMode="auto">
          <a:xfrm>
            <a:off x="7340600" y="4711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 bwMode="auto">
          <a:xfrm>
            <a:off x="74930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 bwMode="auto">
          <a:xfrm>
            <a:off x="76708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 bwMode="auto">
          <a:xfrm>
            <a:off x="7886700" y="4813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 bwMode="auto">
          <a:xfrm>
            <a:off x="78486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 bwMode="auto">
          <a:xfrm>
            <a:off x="7975600" y="5067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 bwMode="auto">
          <a:xfrm>
            <a:off x="78359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 bwMode="auto">
          <a:xfrm>
            <a:off x="7962900" y="4610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 bwMode="auto">
          <a:xfrm>
            <a:off x="81788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 bwMode="auto">
          <a:xfrm>
            <a:off x="8039100" y="4927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 bwMode="auto">
          <a:xfrm>
            <a:off x="7797800" y="4991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 bwMode="auto">
          <a:xfrm>
            <a:off x="8039100" y="5511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 bwMode="auto">
          <a:xfrm>
            <a:off x="8191500" y="5613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 bwMode="auto">
          <a:xfrm>
            <a:off x="8267700" y="5003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 bwMode="auto">
          <a:xfrm>
            <a:off x="8470900" y="548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 bwMode="auto">
          <a:xfrm>
            <a:off x="7658100" y="5029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 bwMode="auto">
          <a:xfrm>
            <a:off x="7861300" y="5219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 bwMode="auto">
          <a:xfrm>
            <a:off x="7848600" y="5588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 bwMode="auto">
          <a:xfrm>
            <a:off x="7505700" y="5422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 bwMode="auto">
          <a:xfrm>
            <a:off x="7708900" y="5461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 bwMode="auto">
          <a:xfrm>
            <a:off x="7188200" y="5168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 bwMode="auto">
          <a:xfrm>
            <a:off x="7366000" y="5575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 bwMode="auto">
          <a:xfrm>
            <a:off x="6997700" y="541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 bwMode="auto">
          <a:xfrm>
            <a:off x="7124700" y="5537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 bwMode="auto">
          <a:xfrm>
            <a:off x="73025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 bwMode="auto">
          <a:xfrm>
            <a:off x="6718300" y="541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 bwMode="auto">
          <a:xfrm>
            <a:off x="6845300" y="548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 bwMode="auto">
          <a:xfrm>
            <a:off x="6997700" y="5638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 bwMode="auto">
          <a:xfrm>
            <a:off x="7658100" y="5181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 bwMode="auto">
          <a:xfrm>
            <a:off x="7950200" y="5156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 bwMode="auto">
          <a:xfrm>
            <a:off x="7937500" y="5194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 bwMode="auto">
          <a:xfrm>
            <a:off x="7327900" y="5181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 bwMode="auto">
          <a:xfrm>
            <a:off x="72771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 bwMode="auto">
          <a:xfrm>
            <a:off x="74295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 bwMode="auto">
          <a:xfrm>
            <a:off x="7518400" y="4597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 bwMode="auto">
          <a:xfrm>
            <a:off x="7708900" y="5207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 bwMode="auto">
          <a:xfrm>
            <a:off x="7835900" y="5435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 bwMode="auto">
          <a:xfrm>
            <a:off x="7924800" y="4978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 bwMode="auto">
          <a:xfrm>
            <a:off x="7975600" y="5245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 bwMode="auto">
          <a:xfrm>
            <a:off x="7988300" y="5295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 bwMode="auto">
          <a:xfrm>
            <a:off x="7378700" y="5207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 bwMode="auto">
          <a:xfrm>
            <a:off x="7505700" y="5473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 bwMode="auto">
          <a:xfrm>
            <a:off x="7734300" y="4749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 bwMode="auto">
          <a:xfrm>
            <a:off x="7823200" y="4495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 bwMode="auto">
          <a:xfrm>
            <a:off x="7861300" y="4572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 bwMode="auto">
          <a:xfrm>
            <a:off x="8013700" y="4737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 bwMode="auto">
          <a:xfrm>
            <a:off x="8229600" y="4889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 bwMode="auto">
          <a:xfrm>
            <a:off x="8356600" y="4991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 bwMode="auto">
          <a:xfrm>
            <a:off x="8166100" y="4495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 bwMode="auto">
          <a:xfrm>
            <a:off x="82931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 bwMode="auto">
          <a:xfrm>
            <a:off x="8509000" y="4813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 bwMode="auto">
          <a:xfrm>
            <a:off x="85598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 bwMode="auto">
          <a:xfrm>
            <a:off x="7251700" y="4749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 bwMode="auto">
          <a:xfrm>
            <a:off x="7378700" y="5321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 bwMode="auto">
          <a:xfrm>
            <a:off x="7734300" y="5283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 bwMode="auto">
          <a:xfrm>
            <a:off x="7835900" y="5397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 bwMode="auto">
          <a:xfrm>
            <a:off x="7404100" y="4902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 bwMode="auto">
          <a:xfrm>
            <a:off x="74930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 bwMode="auto">
          <a:xfrm>
            <a:off x="7734300" y="4838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 bwMode="auto">
          <a:xfrm>
            <a:off x="7886700" y="5003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 bwMode="auto">
          <a:xfrm>
            <a:off x="7848600" y="5194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 bwMode="auto">
          <a:xfrm>
            <a:off x="7975600" y="5295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 bwMode="auto">
          <a:xfrm>
            <a:off x="78359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 bwMode="auto">
          <a:xfrm>
            <a:off x="8026400" y="4800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 bwMode="auto">
          <a:xfrm>
            <a:off x="81788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 bwMode="auto">
          <a:xfrm>
            <a:off x="8039100" y="5156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 bwMode="auto">
          <a:xfrm>
            <a:off x="7797800" y="5219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 bwMode="auto">
          <a:xfrm>
            <a:off x="8267700" y="5232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 bwMode="auto">
          <a:xfrm>
            <a:off x="7658100" y="525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 bwMode="auto">
          <a:xfrm>
            <a:off x="7861300" y="541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 bwMode="auto">
          <a:xfrm>
            <a:off x="7188200" y="5359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 bwMode="auto">
          <a:xfrm>
            <a:off x="7658100" y="5372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 bwMode="auto">
          <a:xfrm>
            <a:off x="7950200" y="5346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 bwMode="auto">
          <a:xfrm>
            <a:off x="79375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 bwMode="auto">
          <a:xfrm>
            <a:off x="7327900" y="5372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 bwMode="auto">
          <a:xfrm>
            <a:off x="6299200" y="5981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TextBox 288"/>
          <p:cNvSpPr txBox="1"/>
          <p:nvPr/>
        </p:nvSpPr>
        <p:spPr>
          <a:xfrm>
            <a:off x="5435792" y="2006600"/>
            <a:ext cx="338470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 the radius,</a:t>
            </a:r>
          </a:p>
          <a:p>
            <a:r>
              <a:rPr lang="en-US" dirty="0" smtClean="0"/>
              <a:t>4x neighbors</a:t>
            </a:r>
          </a:p>
          <a:p>
            <a:r>
              <a:rPr lang="en-US" dirty="0" err="1" smtClean="0"/>
              <a:t>nn</a:t>
            </a:r>
            <a:r>
              <a:rPr lang="en-US" dirty="0" smtClean="0"/>
              <a:t> = C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baseline="30000" dirty="0" smtClean="0"/>
              <a:t>log4/log2 </a:t>
            </a:r>
            <a:r>
              <a:rPr lang="en-US" dirty="0" smtClean="0"/>
              <a:t>= C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baseline="30000" dirty="0" smtClean="0"/>
              <a:t>2 </a:t>
            </a:r>
            <a:endParaRPr lang="en-US" baseline="30000" dirty="0"/>
          </a:p>
        </p:txBody>
      </p:sp>
      <p:grpSp>
        <p:nvGrpSpPr>
          <p:cNvPr id="281" name="Group 280"/>
          <p:cNvGrpSpPr/>
          <p:nvPr/>
        </p:nvGrpSpPr>
        <p:grpSpPr>
          <a:xfrm>
            <a:off x="406400" y="5803900"/>
            <a:ext cx="584200" cy="279400"/>
            <a:chOff x="406400" y="5803900"/>
            <a:chExt cx="584200" cy="279400"/>
          </a:xfrm>
        </p:grpSpPr>
        <p:sp>
          <p:nvSpPr>
            <p:cNvPr id="276" name="Oval 275"/>
            <p:cNvSpPr/>
            <p:nvPr/>
          </p:nvSpPr>
          <p:spPr bwMode="auto">
            <a:xfrm>
              <a:off x="889000" y="5880100"/>
              <a:ext cx="101600" cy="1016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ight Arrow 276"/>
            <p:cNvSpPr/>
            <p:nvPr/>
          </p:nvSpPr>
          <p:spPr bwMode="auto">
            <a:xfrm>
              <a:off x="406400" y="5803900"/>
              <a:ext cx="304800" cy="279400"/>
            </a:xfrm>
            <a:prstGeom prst="rightArrow">
              <a:avLst/>
            </a:prstGeom>
            <a:solidFill>
              <a:schemeClr val="tx1">
                <a:lumMod val="5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5778500" y="5880100"/>
            <a:ext cx="584200" cy="279400"/>
            <a:chOff x="4483100" y="5829300"/>
            <a:chExt cx="584200" cy="279400"/>
          </a:xfrm>
        </p:grpSpPr>
        <p:sp>
          <p:nvSpPr>
            <p:cNvPr id="278" name="Oval 277"/>
            <p:cNvSpPr/>
            <p:nvPr/>
          </p:nvSpPr>
          <p:spPr bwMode="auto">
            <a:xfrm>
              <a:off x="4965700" y="5905500"/>
              <a:ext cx="101600" cy="1016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ight Arrow 278"/>
            <p:cNvSpPr/>
            <p:nvPr/>
          </p:nvSpPr>
          <p:spPr bwMode="auto">
            <a:xfrm>
              <a:off x="4483100" y="5829300"/>
              <a:ext cx="304800" cy="279400"/>
            </a:xfrm>
            <a:prstGeom prst="rightArrow">
              <a:avLst/>
            </a:prstGeom>
            <a:solidFill>
              <a:schemeClr val="tx1">
                <a:lumMod val="5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Arc 287"/>
          <p:cNvSpPr>
            <a:spLocks noChangeAspect="1"/>
          </p:cNvSpPr>
          <p:nvPr/>
        </p:nvSpPr>
        <p:spPr bwMode="auto">
          <a:xfrm>
            <a:off x="-1651000" y="3670300"/>
            <a:ext cx="5257800" cy="4521200"/>
          </a:xfrm>
          <a:prstGeom prst="arc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Arc 286"/>
          <p:cNvSpPr/>
          <p:nvPr/>
        </p:nvSpPr>
        <p:spPr bwMode="auto">
          <a:xfrm>
            <a:off x="-279400" y="4800600"/>
            <a:ext cx="2489200" cy="2260600"/>
          </a:xfrm>
          <a:prstGeom prst="arc">
            <a:avLst>
              <a:gd name="adj1" fmla="val 16200000"/>
              <a:gd name="adj2" fmla="val 52884"/>
            </a:avLst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Arc 285"/>
          <p:cNvSpPr>
            <a:spLocks noChangeAspect="1"/>
          </p:cNvSpPr>
          <p:nvPr/>
        </p:nvSpPr>
        <p:spPr bwMode="auto">
          <a:xfrm>
            <a:off x="3835400" y="3733800"/>
            <a:ext cx="4978400" cy="4521200"/>
          </a:xfrm>
          <a:prstGeom prst="arc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Arc 282"/>
          <p:cNvSpPr/>
          <p:nvPr/>
        </p:nvSpPr>
        <p:spPr bwMode="auto">
          <a:xfrm>
            <a:off x="5067300" y="4876800"/>
            <a:ext cx="2489200" cy="2260600"/>
          </a:xfrm>
          <a:prstGeom prst="arc">
            <a:avLst>
              <a:gd name="adj1" fmla="val 16200000"/>
              <a:gd name="adj2" fmla="val 52884"/>
            </a:avLst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20’’ intro to fractals</a:t>
            </a:r>
          </a:p>
        </p:txBody>
      </p:sp>
      <p:pic>
        <p:nvPicPr>
          <p:cNvPr id="68611" name="Content Placeholder 7" descr="sierpinski.eps"/>
          <p:cNvPicPr>
            <a:picLocks noGrp="1" noChangeAspect="1"/>
          </p:cNvPicPr>
          <p:nvPr>
            <p:ph idx="1"/>
          </p:nvPr>
        </p:nvPicPr>
        <p:blipFill>
          <a:blip r:embed="rId2"/>
          <a:srcRect l="-16112" r="-16112"/>
          <a:stretch>
            <a:fillRect/>
          </a:stretch>
        </p:blipFill>
        <p:spPr>
          <a:xfrm>
            <a:off x="0" y="3607352"/>
            <a:ext cx="4368800" cy="2564296"/>
          </a:xfrm>
        </p:spPr>
      </p:pic>
      <p:sp>
        <p:nvSpPr>
          <p:cNvPr id="686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BB6DD-27CD-D14D-A717-C3147F497AEE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415182" y="1244600"/>
            <a:ext cx="471520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Self-similarity -&gt; no char. scale</a:t>
            </a:r>
          </a:p>
          <a:p>
            <a:pPr algn="l"/>
            <a:r>
              <a:rPr lang="en-US" dirty="0" smtClean="0"/>
              <a:t>-&gt; power laws, eg:</a:t>
            </a:r>
          </a:p>
          <a:p>
            <a:pPr algn="l"/>
            <a:r>
              <a:rPr lang="en-US" dirty="0" smtClean="0"/>
              <a:t>2x the radius, </a:t>
            </a:r>
          </a:p>
          <a:p>
            <a:pPr algn="l"/>
            <a:r>
              <a:rPr lang="en-US" dirty="0" smtClean="0"/>
              <a:t>3x the #neighbors</a:t>
            </a:r>
          </a:p>
          <a:p>
            <a:pPr algn="l"/>
            <a:r>
              <a:rPr lang="en-US" dirty="0" smtClean="0"/>
              <a:t>      </a:t>
            </a:r>
            <a:r>
              <a:rPr lang="en-US" dirty="0" err="1" smtClean="0"/>
              <a:t>nn</a:t>
            </a:r>
            <a:r>
              <a:rPr lang="en-US" dirty="0" smtClean="0"/>
              <a:t> = C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baseline="30000" dirty="0" smtClean="0"/>
              <a:t>log3/log2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286500" y="3911600"/>
            <a:ext cx="2387600" cy="212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6845300" y="4064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6997700" y="4533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7124700" y="4267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72136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7429500" y="4089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>
            <a:off x="7493000" y="4660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>
            <a:off x="7683500" y="4889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7848600" y="4584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7924800" y="541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8077200" y="5549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7759700" y="4699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>
            <a:off x="7975600" y="4864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7962900" y="5092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81661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 bwMode="auto">
          <a:xfrm>
            <a:off x="6451600" y="4686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 bwMode="auto">
          <a:xfrm>
            <a:off x="7162800" y="4699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7353300" y="4927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 bwMode="auto">
          <a:xfrm>
            <a:off x="75565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7734300" y="5524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7912100" y="5626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7404100" y="5321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7581900" y="4241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7734300" y="398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>
            <a:off x="7912100" y="417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7924800" y="4229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 bwMode="auto">
          <a:xfrm>
            <a:off x="8077200" y="4381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8140700" y="4483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 bwMode="auto">
          <a:xfrm>
            <a:off x="8077200" y="398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 bwMode="auto">
          <a:xfrm>
            <a:off x="8204200" y="414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8356600" y="4305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 bwMode="auto">
          <a:xfrm>
            <a:off x="83439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 bwMode="auto">
          <a:xfrm>
            <a:off x="6565900" y="5372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 bwMode="auto">
          <a:xfrm>
            <a:off x="6692900" y="4991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 bwMode="auto">
          <a:xfrm>
            <a:off x="6883400" y="525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 bwMode="auto">
          <a:xfrm>
            <a:off x="7061200" y="5473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 bwMode="auto">
          <a:xfrm>
            <a:off x="66929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 bwMode="auto">
          <a:xfrm>
            <a:off x="6819900" y="5435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 bwMode="auto">
          <a:xfrm>
            <a:off x="7518400" y="5626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 bwMode="auto">
          <a:xfrm>
            <a:off x="6743700" y="5549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 bwMode="auto">
          <a:xfrm>
            <a:off x="64135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 bwMode="auto">
          <a:xfrm>
            <a:off x="65405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 bwMode="auto">
          <a:xfrm>
            <a:off x="6692900" y="5537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>
            <a:off x="6515100" y="421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 bwMode="auto">
          <a:xfrm>
            <a:off x="6667500" y="4686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 bwMode="auto">
          <a:xfrm>
            <a:off x="6794500" y="4419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 bwMode="auto">
          <a:xfrm>
            <a:off x="6946900" y="4610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 bwMode="auto">
          <a:xfrm>
            <a:off x="7099300" y="4241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 bwMode="auto">
          <a:xfrm>
            <a:off x="7226300" y="4813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 bwMode="auto">
          <a:xfrm>
            <a:off x="7353300" y="5232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 bwMode="auto">
          <a:xfrm>
            <a:off x="7518400" y="4737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 bwMode="auto">
          <a:xfrm>
            <a:off x="7683500" y="4851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 bwMode="auto">
          <a:xfrm>
            <a:off x="7645400" y="5245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 bwMode="auto">
          <a:xfrm>
            <a:off x="7772400" y="5397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 bwMode="auto">
          <a:xfrm>
            <a:off x="6896100" y="4851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 bwMode="auto">
          <a:xfrm>
            <a:off x="7023100" y="5270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 bwMode="auto">
          <a:xfrm>
            <a:off x="7251700" y="4394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 bwMode="auto">
          <a:xfrm>
            <a:off x="7404100" y="414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 bwMode="auto">
          <a:xfrm>
            <a:off x="7581900" y="4330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 bwMode="auto">
          <a:xfrm>
            <a:off x="7670800" y="4495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 bwMode="auto">
          <a:xfrm>
            <a:off x="76327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 bwMode="auto">
          <a:xfrm>
            <a:off x="7823200" y="4749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 bwMode="auto">
          <a:xfrm>
            <a:off x="7886700" y="4254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 bwMode="auto">
          <a:xfrm>
            <a:off x="8013700" y="4406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 bwMode="auto">
          <a:xfrm>
            <a:off x="79629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 bwMode="auto">
          <a:xfrm>
            <a:off x="7962900" y="4724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 bwMode="auto">
          <a:xfrm>
            <a:off x="7581900" y="4673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 bwMode="auto">
          <a:xfrm>
            <a:off x="80264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 bwMode="auto">
          <a:xfrm>
            <a:off x="8039100" y="5334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 bwMode="auto">
          <a:xfrm>
            <a:off x="8051800" y="4686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 bwMode="auto">
          <a:xfrm>
            <a:off x="8318500" y="5168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 bwMode="auto">
          <a:xfrm>
            <a:off x="7442200" y="4711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 bwMode="auto">
          <a:xfrm>
            <a:off x="7708900" y="4864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 bwMode="auto">
          <a:xfrm>
            <a:off x="76962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 bwMode="auto">
          <a:xfrm>
            <a:off x="7874000" y="544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 bwMode="auto">
          <a:xfrm>
            <a:off x="8077200" y="548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 bwMode="auto">
          <a:xfrm>
            <a:off x="67183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 bwMode="auto">
          <a:xfrm>
            <a:off x="68453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 bwMode="auto">
          <a:xfrm>
            <a:off x="7035800" y="4851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 bwMode="auto">
          <a:xfrm>
            <a:off x="7213600" y="525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 bwMode="auto">
          <a:xfrm>
            <a:off x="7366000" y="5435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 bwMode="auto">
          <a:xfrm>
            <a:off x="7493000" y="5562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 bwMode="auto">
          <a:xfrm>
            <a:off x="7670800" y="544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 bwMode="auto">
          <a:xfrm>
            <a:off x="6896100" y="5334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 bwMode="auto">
          <a:xfrm>
            <a:off x="7086600" y="5435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 bwMode="auto">
          <a:xfrm>
            <a:off x="7213600" y="5511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 bwMode="auto">
          <a:xfrm>
            <a:off x="6845300" y="5321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 bwMode="auto">
          <a:xfrm>
            <a:off x="7505700" y="4826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 bwMode="auto">
          <a:xfrm>
            <a:off x="7797800" y="4800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 bwMode="auto">
          <a:xfrm>
            <a:off x="7924800" y="4953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 bwMode="auto">
          <a:xfrm>
            <a:off x="7175500" y="4864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 bwMode="auto">
          <a:xfrm>
            <a:off x="6845300" y="4254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 bwMode="auto">
          <a:xfrm>
            <a:off x="6997700" y="4724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 bwMode="auto">
          <a:xfrm>
            <a:off x="70612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 bwMode="auto">
          <a:xfrm>
            <a:off x="72136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 bwMode="auto">
          <a:xfrm>
            <a:off x="7429500" y="4279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 bwMode="auto">
          <a:xfrm>
            <a:off x="7556500" y="4851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 bwMode="auto">
          <a:xfrm>
            <a:off x="7683500" y="5080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 bwMode="auto">
          <a:xfrm>
            <a:off x="79121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 bwMode="auto">
          <a:xfrm>
            <a:off x="7823200" y="4889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 bwMode="auto">
          <a:xfrm>
            <a:off x="7975600" y="5054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 bwMode="auto">
          <a:xfrm>
            <a:off x="6451600" y="4876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 bwMode="auto">
          <a:xfrm>
            <a:off x="7226300" y="4889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 bwMode="auto">
          <a:xfrm>
            <a:off x="7353300" y="5118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 bwMode="auto">
          <a:xfrm>
            <a:off x="7581900" y="4432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 bwMode="auto">
          <a:xfrm>
            <a:off x="7734300" y="417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 bwMode="auto">
          <a:xfrm>
            <a:off x="7912100" y="4368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 bwMode="auto">
          <a:xfrm>
            <a:off x="7924800" y="4419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 bwMode="auto">
          <a:xfrm>
            <a:off x="8013700" y="4572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 bwMode="auto">
          <a:xfrm>
            <a:off x="8140700" y="4673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 bwMode="auto">
          <a:xfrm>
            <a:off x="8077200" y="417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 bwMode="auto">
          <a:xfrm>
            <a:off x="8204200" y="4330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 bwMode="auto">
          <a:xfrm>
            <a:off x="8293100" y="4495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 bwMode="auto">
          <a:xfrm>
            <a:off x="83439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 bwMode="auto">
          <a:xfrm>
            <a:off x="6692900" y="5181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 bwMode="auto">
          <a:xfrm>
            <a:off x="6515100" y="4406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 bwMode="auto">
          <a:xfrm>
            <a:off x="6667500" y="4876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 bwMode="auto">
          <a:xfrm>
            <a:off x="6794500" y="4610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 bwMode="auto">
          <a:xfrm>
            <a:off x="6946900" y="4800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 bwMode="auto">
          <a:xfrm>
            <a:off x="7099300" y="4432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 bwMode="auto">
          <a:xfrm>
            <a:off x="7226300" y="5003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 bwMode="auto">
          <a:xfrm>
            <a:off x="7581900" y="4927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 bwMode="auto">
          <a:xfrm>
            <a:off x="7683500" y="5041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 bwMode="auto">
          <a:xfrm>
            <a:off x="6896100" y="5041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 bwMode="auto">
          <a:xfrm>
            <a:off x="7188200" y="4584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 bwMode="auto">
          <a:xfrm>
            <a:off x="7404100" y="4330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 bwMode="auto">
          <a:xfrm>
            <a:off x="7518400" y="4521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 bwMode="auto">
          <a:xfrm>
            <a:off x="7670800" y="4686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 bwMode="auto">
          <a:xfrm>
            <a:off x="7696200" y="4838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 bwMode="auto">
          <a:xfrm>
            <a:off x="7823200" y="4940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 bwMode="auto">
          <a:xfrm>
            <a:off x="7823200" y="4445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 bwMode="auto">
          <a:xfrm>
            <a:off x="7950200" y="4597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 bwMode="auto">
          <a:xfrm>
            <a:off x="79629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 bwMode="auto">
          <a:xfrm>
            <a:off x="8026400" y="4914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 bwMode="auto">
          <a:xfrm>
            <a:off x="7645400" y="4864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 bwMode="auto">
          <a:xfrm>
            <a:off x="8115300" y="4876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 bwMode="auto">
          <a:xfrm>
            <a:off x="7505700" y="4902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 bwMode="auto">
          <a:xfrm>
            <a:off x="7708900" y="5054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 bwMode="auto">
          <a:xfrm>
            <a:off x="6718300" y="5156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 bwMode="auto">
          <a:xfrm>
            <a:off x="68453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 bwMode="auto">
          <a:xfrm>
            <a:off x="7035800" y="5041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 bwMode="auto">
          <a:xfrm>
            <a:off x="7505700" y="5016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 bwMode="auto">
          <a:xfrm>
            <a:off x="7797800" y="4991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 bwMode="auto">
          <a:xfrm>
            <a:off x="7924800" y="5181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 bwMode="auto">
          <a:xfrm>
            <a:off x="7175500" y="5054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 bwMode="auto">
          <a:xfrm>
            <a:off x="7213600" y="4584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 bwMode="auto">
          <a:xfrm>
            <a:off x="74295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 bwMode="auto">
          <a:xfrm>
            <a:off x="7581900" y="4406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 bwMode="auto">
          <a:xfrm>
            <a:off x="7708900" y="4978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 bwMode="auto">
          <a:xfrm>
            <a:off x="7835900" y="5245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 bwMode="auto">
          <a:xfrm>
            <a:off x="7924800" y="4787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 bwMode="auto">
          <a:xfrm>
            <a:off x="75565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 bwMode="auto">
          <a:xfrm>
            <a:off x="7708900" y="5524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 bwMode="auto">
          <a:xfrm>
            <a:off x="7975600" y="5016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 bwMode="auto">
          <a:xfrm>
            <a:off x="7988300" y="5067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 bwMode="auto">
          <a:xfrm>
            <a:off x="8115300" y="544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 bwMode="auto">
          <a:xfrm>
            <a:off x="7797800" y="5359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 bwMode="auto">
          <a:xfrm>
            <a:off x="7378700" y="5016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 bwMode="auto">
          <a:xfrm>
            <a:off x="7505700" y="5283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 bwMode="auto">
          <a:xfrm>
            <a:off x="7708900" y="5588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 bwMode="auto">
          <a:xfrm>
            <a:off x="7366000" y="5461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 bwMode="auto">
          <a:xfrm>
            <a:off x="7404100" y="548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 bwMode="auto">
          <a:xfrm>
            <a:off x="7556500" y="5638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 bwMode="auto">
          <a:xfrm>
            <a:off x="7670800" y="4559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 bwMode="auto">
          <a:xfrm>
            <a:off x="7886700" y="4305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 bwMode="auto">
          <a:xfrm>
            <a:off x="7924800" y="4381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 bwMode="auto">
          <a:xfrm>
            <a:off x="8013700" y="4546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 bwMode="auto">
          <a:xfrm>
            <a:off x="8166100" y="4699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 bwMode="auto">
          <a:xfrm>
            <a:off x="8356600" y="4800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 bwMode="auto">
          <a:xfrm>
            <a:off x="8229600" y="4305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 bwMode="auto">
          <a:xfrm>
            <a:off x="82931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 bwMode="auto">
          <a:xfrm>
            <a:off x="8445500" y="4622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 bwMode="auto">
          <a:xfrm>
            <a:off x="85598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 bwMode="auto">
          <a:xfrm>
            <a:off x="6692900" y="544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 bwMode="auto">
          <a:xfrm>
            <a:off x="6845300" y="5626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 bwMode="auto">
          <a:xfrm>
            <a:off x="6972300" y="5753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 bwMode="auto">
          <a:xfrm>
            <a:off x="7150100" y="5600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 bwMode="auto">
          <a:xfrm>
            <a:off x="6692900" y="5702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 bwMode="auto">
          <a:xfrm>
            <a:off x="6845300" y="5854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 bwMode="auto">
          <a:xfrm>
            <a:off x="7188200" y="4559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 bwMode="auto">
          <a:xfrm>
            <a:off x="7378700" y="5130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 bwMode="auto">
          <a:xfrm>
            <a:off x="7505700" y="5549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 bwMode="auto">
          <a:xfrm>
            <a:off x="7734300" y="5054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 bwMode="auto">
          <a:xfrm>
            <a:off x="7835900" y="5207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 bwMode="auto">
          <a:xfrm>
            <a:off x="7797800" y="5562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 bwMode="auto">
          <a:xfrm>
            <a:off x="7404100" y="5334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 bwMode="auto">
          <a:xfrm>
            <a:off x="7175500" y="5588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 bwMode="auto">
          <a:xfrm>
            <a:off x="7340600" y="4711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 bwMode="auto">
          <a:xfrm>
            <a:off x="74930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 bwMode="auto">
          <a:xfrm>
            <a:off x="76708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 bwMode="auto">
          <a:xfrm>
            <a:off x="7886700" y="4813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 bwMode="auto">
          <a:xfrm>
            <a:off x="78486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 bwMode="auto">
          <a:xfrm>
            <a:off x="7975600" y="5067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 bwMode="auto">
          <a:xfrm>
            <a:off x="78359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 bwMode="auto">
          <a:xfrm>
            <a:off x="7962900" y="4610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 bwMode="auto">
          <a:xfrm>
            <a:off x="81788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 bwMode="auto">
          <a:xfrm>
            <a:off x="8039100" y="4927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 bwMode="auto">
          <a:xfrm>
            <a:off x="7797800" y="4991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 bwMode="auto">
          <a:xfrm>
            <a:off x="8039100" y="5511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 bwMode="auto">
          <a:xfrm>
            <a:off x="8191500" y="5613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 bwMode="auto">
          <a:xfrm>
            <a:off x="8267700" y="5003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 bwMode="auto">
          <a:xfrm>
            <a:off x="8470900" y="548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 bwMode="auto">
          <a:xfrm>
            <a:off x="7658100" y="5029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 bwMode="auto">
          <a:xfrm>
            <a:off x="7861300" y="5219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 bwMode="auto">
          <a:xfrm>
            <a:off x="7848600" y="5588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 bwMode="auto">
          <a:xfrm>
            <a:off x="7505700" y="5422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 bwMode="auto">
          <a:xfrm>
            <a:off x="7708900" y="5461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 bwMode="auto">
          <a:xfrm>
            <a:off x="7188200" y="5168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 bwMode="auto">
          <a:xfrm>
            <a:off x="7366000" y="5575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 bwMode="auto">
          <a:xfrm>
            <a:off x="6997700" y="541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 bwMode="auto">
          <a:xfrm>
            <a:off x="7124700" y="5537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 bwMode="auto">
          <a:xfrm>
            <a:off x="73025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 bwMode="auto">
          <a:xfrm>
            <a:off x="6718300" y="541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 bwMode="auto">
          <a:xfrm>
            <a:off x="6845300" y="548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 bwMode="auto">
          <a:xfrm>
            <a:off x="6997700" y="5638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 bwMode="auto">
          <a:xfrm>
            <a:off x="7658100" y="5181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 bwMode="auto">
          <a:xfrm>
            <a:off x="7950200" y="5156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 bwMode="auto">
          <a:xfrm>
            <a:off x="7937500" y="5194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 bwMode="auto">
          <a:xfrm>
            <a:off x="7327900" y="5181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 bwMode="auto">
          <a:xfrm>
            <a:off x="72771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 bwMode="auto">
          <a:xfrm>
            <a:off x="74295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 bwMode="auto">
          <a:xfrm>
            <a:off x="7518400" y="4597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 bwMode="auto">
          <a:xfrm>
            <a:off x="7708900" y="5207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 bwMode="auto">
          <a:xfrm>
            <a:off x="7835900" y="5435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 bwMode="auto">
          <a:xfrm>
            <a:off x="7924800" y="4978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 bwMode="auto">
          <a:xfrm>
            <a:off x="7975600" y="5245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 bwMode="auto">
          <a:xfrm>
            <a:off x="7988300" y="5295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 bwMode="auto">
          <a:xfrm>
            <a:off x="7378700" y="5207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 bwMode="auto">
          <a:xfrm>
            <a:off x="7505700" y="5473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 bwMode="auto">
          <a:xfrm>
            <a:off x="7734300" y="4749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 bwMode="auto">
          <a:xfrm>
            <a:off x="7823200" y="4495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 bwMode="auto">
          <a:xfrm>
            <a:off x="7861300" y="4572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 bwMode="auto">
          <a:xfrm>
            <a:off x="8013700" y="4737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 bwMode="auto">
          <a:xfrm>
            <a:off x="8229600" y="4889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 bwMode="auto">
          <a:xfrm>
            <a:off x="8356600" y="4991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 bwMode="auto">
          <a:xfrm>
            <a:off x="8166100" y="4495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 bwMode="auto">
          <a:xfrm>
            <a:off x="82931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 bwMode="auto">
          <a:xfrm>
            <a:off x="8509000" y="4813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 bwMode="auto">
          <a:xfrm>
            <a:off x="85598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 bwMode="auto">
          <a:xfrm>
            <a:off x="7251700" y="4749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 bwMode="auto">
          <a:xfrm>
            <a:off x="7378700" y="5321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 bwMode="auto">
          <a:xfrm>
            <a:off x="7734300" y="5283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 bwMode="auto">
          <a:xfrm>
            <a:off x="7835900" y="5397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 bwMode="auto">
          <a:xfrm>
            <a:off x="7404100" y="4902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 bwMode="auto">
          <a:xfrm>
            <a:off x="74930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 bwMode="auto">
          <a:xfrm>
            <a:off x="7734300" y="4838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 bwMode="auto">
          <a:xfrm>
            <a:off x="7886700" y="5003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 bwMode="auto">
          <a:xfrm>
            <a:off x="7848600" y="5194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 bwMode="auto">
          <a:xfrm>
            <a:off x="7975600" y="5295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 bwMode="auto">
          <a:xfrm>
            <a:off x="78359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 bwMode="auto">
          <a:xfrm>
            <a:off x="8026400" y="4800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 bwMode="auto">
          <a:xfrm>
            <a:off x="81788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 bwMode="auto">
          <a:xfrm>
            <a:off x="8039100" y="5156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 bwMode="auto">
          <a:xfrm>
            <a:off x="7797800" y="5219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 bwMode="auto">
          <a:xfrm>
            <a:off x="8267700" y="5232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 bwMode="auto">
          <a:xfrm>
            <a:off x="7658100" y="525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 bwMode="auto">
          <a:xfrm>
            <a:off x="7861300" y="541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 bwMode="auto">
          <a:xfrm>
            <a:off x="7188200" y="5359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 bwMode="auto">
          <a:xfrm>
            <a:off x="7658100" y="5372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 bwMode="auto">
          <a:xfrm>
            <a:off x="7950200" y="5346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 bwMode="auto">
          <a:xfrm>
            <a:off x="79375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 bwMode="auto">
          <a:xfrm>
            <a:off x="7327900" y="5372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 bwMode="auto">
          <a:xfrm>
            <a:off x="6299200" y="5981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TextBox 288"/>
          <p:cNvSpPr txBox="1"/>
          <p:nvPr/>
        </p:nvSpPr>
        <p:spPr>
          <a:xfrm>
            <a:off x="5435792" y="2006600"/>
            <a:ext cx="338470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 the radius,</a:t>
            </a:r>
          </a:p>
          <a:p>
            <a:r>
              <a:rPr lang="en-US" dirty="0" smtClean="0"/>
              <a:t>4x neighbors</a:t>
            </a:r>
          </a:p>
          <a:p>
            <a:r>
              <a:rPr lang="en-US" dirty="0" err="1" smtClean="0"/>
              <a:t>nn</a:t>
            </a:r>
            <a:r>
              <a:rPr lang="en-US" dirty="0" smtClean="0"/>
              <a:t> = C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baseline="30000" dirty="0" smtClean="0"/>
              <a:t>log4/log2 </a:t>
            </a:r>
            <a:r>
              <a:rPr lang="en-US" dirty="0" smtClean="0"/>
              <a:t>= C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baseline="30000" dirty="0" smtClean="0"/>
              <a:t>2 </a:t>
            </a:r>
            <a:endParaRPr lang="en-US" baseline="30000" dirty="0"/>
          </a:p>
        </p:txBody>
      </p:sp>
      <p:sp>
        <p:nvSpPr>
          <p:cNvPr id="277" name="TextBox 276"/>
          <p:cNvSpPr txBox="1"/>
          <p:nvPr/>
        </p:nvSpPr>
        <p:spPr>
          <a:xfrm>
            <a:off x="3828240" y="3441700"/>
            <a:ext cx="19261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Fractal dim.</a:t>
            </a:r>
            <a:endParaRPr lang="en-US" dirty="0"/>
          </a:p>
        </p:txBody>
      </p:sp>
      <p:sp>
        <p:nvSpPr>
          <p:cNvPr id="292" name="Freeform 291"/>
          <p:cNvSpPr/>
          <p:nvPr/>
        </p:nvSpPr>
        <p:spPr bwMode="auto">
          <a:xfrm>
            <a:off x="3314700" y="3031067"/>
            <a:ext cx="800100" cy="410633"/>
          </a:xfrm>
          <a:custGeom>
            <a:avLst/>
            <a:gdLst>
              <a:gd name="connsiteX0" fmla="*/ 800100 w 800100"/>
              <a:gd name="connsiteY0" fmla="*/ 410633 h 410633"/>
              <a:gd name="connsiteX1" fmla="*/ 596900 w 800100"/>
              <a:gd name="connsiteY1" fmla="*/ 67733 h 410633"/>
              <a:gd name="connsiteX2" fmla="*/ 0 w 800100"/>
              <a:gd name="connsiteY2" fmla="*/ 4233 h 41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10633">
                <a:moveTo>
                  <a:pt x="800100" y="410633"/>
                </a:moveTo>
                <a:cubicBezTo>
                  <a:pt x="765175" y="273049"/>
                  <a:pt x="730250" y="135466"/>
                  <a:pt x="596900" y="67733"/>
                </a:cubicBezTo>
                <a:cubicBezTo>
                  <a:pt x="463550" y="0"/>
                  <a:pt x="0" y="4233"/>
                  <a:pt x="0" y="4233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294" name="Freeform 293"/>
          <p:cNvSpPr/>
          <p:nvPr/>
        </p:nvSpPr>
        <p:spPr bwMode="auto">
          <a:xfrm>
            <a:off x="5702300" y="3149600"/>
            <a:ext cx="3185583" cy="495300"/>
          </a:xfrm>
          <a:custGeom>
            <a:avLst/>
            <a:gdLst>
              <a:gd name="connsiteX0" fmla="*/ 0 w 3185583"/>
              <a:gd name="connsiteY0" fmla="*/ 495300 h 495300"/>
              <a:gd name="connsiteX1" fmla="*/ 2692400 w 3185583"/>
              <a:gd name="connsiteY1" fmla="*/ 444500 h 495300"/>
              <a:gd name="connsiteX2" fmla="*/ 2959100 w 3185583"/>
              <a:gd name="connsiteY2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5583" h="495300">
                <a:moveTo>
                  <a:pt x="0" y="495300"/>
                </a:moveTo>
                <a:lnTo>
                  <a:pt x="2692400" y="444500"/>
                </a:lnTo>
                <a:cubicBezTo>
                  <a:pt x="3185583" y="361950"/>
                  <a:pt x="2959100" y="0"/>
                  <a:pt x="2959100" y="0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 bwMode="auto">
          <a:xfrm>
            <a:off x="2260600" y="2844800"/>
            <a:ext cx="1054100" cy="3683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 bwMode="auto">
          <a:xfrm>
            <a:off x="8458200" y="2794000"/>
            <a:ext cx="393700" cy="3683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 bwMode="auto">
          <a:xfrm>
            <a:off x="6299200" y="5981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2" name="Group 281"/>
          <p:cNvGrpSpPr/>
          <p:nvPr/>
        </p:nvGrpSpPr>
        <p:grpSpPr>
          <a:xfrm>
            <a:off x="406400" y="5803900"/>
            <a:ext cx="584200" cy="279400"/>
            <a:chOff x="406400" y="5803900"/>
            <a:chExt cx="584200" cy="279400"/>
          </a:xfrm>
        </p:grpSpPr>
        <p:sp>
          <p:nvSpPr>
            <p:cNvPr id="284" name="Oval 283"/>
            <p:cNvSpPr/>
            <p:nvPr/>
          </p:nvSpPr>
          <p:spPr bwMode="auto">
            <a:xfrm>
              <a:off x="889000" y="5880100"/>
              <a:ext cx="101600" cy="1016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ight Arrow 284"/>
            <p:cNvSpPr/>
            <p:nvPr/>
          </p:nvSpPr>
          <p:spPr bwMode="auto">
            <a:xfrm>
              <a:off x="406400" y="5803900"/>
              <a:ext cx="304800" cy="279400"/>
            </a:xfrm>
            <a:prstGeom prst="rightArrow">
              <a:avLst/>
            </a:prstGeom>
            <a:solidFill>
              <a:schemeClr val="tx1">
                <a:lumMod val="5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5778500" y="5880100"/>
            <a:ext cx="584200" cy="279400"/>
            <a:chOff x="4483100" y="5829300"/>
            <a:chExt cx="584200" cy="279400"/>
          </a:xfrm>
        </p:grpSpPr>
        <p:sp>
          <p:nvSpPr>
            <p:cNvPr id="291" name="Oval 290"/>
            <p:cNvSpPr/>
            <p:nvPr/>
          </p:nvSpPr>
          <p:spPr bwMode="auto">
            <a:xfrm>
              <a:off x="4965700" y="5905500"/>
              <a:ext cx="101600" cy="1016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ight Arrow 292"/>
            <p:cNvSpPr/>
            <p:nvPr/>
          </p:nvSpPr>
          <p:spPr bwMode="auto">
            <a:xfrm>
              <a:off x="4483100" y="5829300"/>
              <a:ext cx="304800" cy="279400"/>
            </a:xfrm>
            <a:prstGeom prst="rightArrow">
              <a:avLst/>
            </a:prstGeom>
            <a:solidFill>
              <a:schemeClr val="tx1">
                <a:lumMod val="5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6" name="TextBox 295"/>
          <p:cNvSpPr txBox="1"/>
          <p:nvPr/>
        </p:nvSpPr>
        <p:spPr>
          <a:xfrm>
            <a:off x="3857431" y="2844800"/>
            <a:ext cx="7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=1.58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Oval 284"/>
          <p:cNvSpPr/>
          <p:nvPr/>
        </p:nvSpPr>
        <p:spPr bwMode="auto">
          <a:xfrm>
            <a:off x="6299200" y="5981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1" name="Group 290"/>
          <p:cNvGrpSpPr/>
          <p:nvPr/>
        </p:nvGrpSpPr>
        <p:grpSpPr>
          <a:xfrm>
            <a:off x="406400" y="5803900"/>
            <a:ext cx="584200" cy="279400"/>
            <a:chOff x="406400" y="5803900"/>
            <a:chExt cx="584200" cy="279400"/>
          </a:xfrm>
        </p:grpSpPr>
        <p:sp>
          <p:nvSpPr>
            <p:cNvPr id="293" name="Oval 292"/>
            <p:cNvSpPr/>
            <p:nvPr/>
          </p:nvSpPr>
          <p:spPr bwMode="auto">
            <a:xfrm>
              <a:off x="889000" y="5880100"/>
              <a:ext cx="101600" cy="1016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ight Arrow 295"/>
            <p:cNvSpPr/>
            <p:nvPr/>
          </p:nvSpPr>
          <p:spPr bwMode="auto">
            <a:xfrm>
              <a:off x="406400" y="5803900"/>
              <a:ext cx="304800" cy="279400"/>
            </a:xfrm>
            <a:prstGeom prst="rightArrow">
              <a:avLst/>
            </a:prstGeom>
            <a:solidFill>
              <a:schemeClr val="tx1">
                <a:lumMod val="5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5778500" y="5880100"/>
            <a:ext cx="584200" cy="279400"/>
            <a:chOff x="4483100" y="5829300"/>
            <a:chExt cx="584200" cy="279400"/>
          </a:xfrm>
        </p:grpSpPr>
        <p:sp>
          <p:nvSpPr>
            <p:cNvPr id="299" name="Oval 298"/>
            <p:cNvSpPr/>
            <p:nvPr/>
          </p:nvSpPr>
          <p:spPr bwMode="auto">
            <a:xfrm>
              <a:off x="4965700" y="5905500"/>
              <a:ext cx="101600" cy="1016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ight Arrow 299"/>
            <p:cNvSpPr/>
            <p:nvPr/>
          </p:nvSpPr>
          <p:spPr bwMode="auto">
            <a:xfrm>
              <a:off x="4483100" y="5829300"/>
              <a:ext cx="304800" cy="279400"/>
            </a:xfrm>
            <a:prstGeom prst="rightArrow">
              <a:avLst/>
            </a:prstGeom>
            <a:solidFill>
              <a:schemeClr val="tx1">
                <a:lumMod val="5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8" name="Arc 287"/>
          <p:cNvSpPr>
            <a:spLocks noChangeAspect="1"/>
          </p:cNvSpPr>
          <p:nvPr/>
        </p:nvSpPr>
        <p:spPr bwMode="auto">
          <a:xfrm>
            <a:off x="-1651000" y="3670300"/>
            <a:ext cx="5257800" cy="4521200"/>
          </a:xfrm>
          <a:prstGeom prst="arc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Arc 286"/>
          <p:cNvSpPr/>
          <p:nvPr/>
        </p:nvSpPr>
        <p:spPr bwMode="auto">
          <a:xfrm>
            <a:off x="-279400" y="4800600"/>
            <a:ext cx="2489200" cy="2260600"/>
          </a:xfrm>
          <a:prstGeom prst="arc">
            <a:avLst>
              <a:gd name="adj1" fmla="val 16200000"/>
              <a:gd name="adj2" fmla="val 52884"/>
            </a:avLst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Arc 285"/>
          <p:cNvSpPr>
            <a:spLocks noChangeAspect="1"/>
          </p:cNvSpPr>
          <p:nvPr/>
        </p:nvSpPr>
        <p:spPr bwMode="auto">
          <a:xfrm>
            <a:off x="3835400" y="3733800"/>
            <a:ext cx="4978400" cy="4521200"/>
          </a:xfrm>
          <a:prstGeom prst="arc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Arc 282"/>
          <p:cNvSpPr/>
          <p:nvPr/>
        </p:nvSpPr>
        <p:spPr bwMode="auto">
          <a:xfrm>
            <a:off x="5067300" y="4876800"/>
            <a:ext cx="2489200" cy="2260600"/>
          </a:xfrm>
          <a:prstGeom prst="arc">
            <a:avLst>
              <a:gd name="adj1" fmla="val 16200000"/>
              <a:gd name="adj2" fmla="val 52884"/>
            </a:avLst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20’’ intro to fractals</a:t>
            </a:r>
          </a:p>
        </p:txBody>
      </p:sp>
      <p:pic>
        <p:nvPicPr>
          <p:cNvPr id="68611" name="Content Placeholder 7" descr="sierpinski.eps"/>
          <p:cNvPicPr>
            <a:picLocks noGrp="1" noChangeAspect="1"/>
          </p:cNvPicPr>
          <p:nvPr>
            <p:ph idx="1"/>
          </p:nvPr>
        </p:nvPicPr>
        <p:blipFill>
          <a:blip r:embed="rId2"/>
          <a:srcRect l="-16112" r="-16112"/>
          <a:stretch>
            <a:fillRect/>
          </a:stretch>
        </p:blipFill>
        <p:spPr>
          <a:xfrm>
            <a:off x="0" y="3607352"/>
            <a:ext cx="4368800" cy="2564296"/>
          </a:xfrm>
        </p:spPr>
      </p:pic>
      <p:sp>
        <p:nvSpPr>
          <p:cNvPr id="686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BB6DD-27CD-D14D-A717-C3147F497AEE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415182" y="1244600"/>
            <a:ext cx="491968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Self-similarity </a:t>
            </a:r>
            <a:r>
              <a:rPr lang="en-US" dirty="0" smtClean="0"/>
              <a:t>-&gt; no char. scale</a:t>
            </a:r>
          </a:p>
          <a:p>
            <a:pPr algn="l"/>
            <a:r>
              <a:rPr lang="en-US" dirty="0" smtClean="0"/>
              <a:t>-&gt; </a:t>
            </a:r>
            <a:r>
              <a:rPr lang="en-US" b="1" dirty="0" smtClean="0"/>
              <a:t>power laws</a:t>
            </a:r>
            <a:r>
              <a:rPr lang="en-US" dirty="0" smtClean="0"/>
              <a:t>, eg:</a:t>
            </a:r>
          </a:p>
          <a:p>
            <a:pPr algn="l"/>
            <a:r>
              <a:rPr lang="en-US" dirty="0" smtClean="0"/>
              <a:t>2x the radius, </a:t>
            </a:r>
          </a:p>
          <a:p>
            <a:pPr algn="l"/>
            <a:r>
              <a:rPr lang="en-US" dirty="0" smtClean="0"/>
              <a:t>3x the #neighbors</a:t>
            </a:r>
          </a:p>
          <a:p>
            <a:pPr algn="l"/>
            <a:r>
              <a:rPr lang="en-US" dirty="0" smtClean="0"/>
              <a:t>      </a:t>
            </a:r>
            <a:r>
              <a:rPr lang="en-US" dirty="0" err="1" smtClean="0"/>
              <a:t>nn</a:t>
            </a:r>
            <a:r>
              <a:rPr lang="en-US" dirty="0" smtClean="0"/>
              <a:t> = C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baseline="30000" dirty="0" smtClean="0"/>
              <a:t>log3/log2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286500" y="3911600"/>
            <a:ext cx="2387600" cy="212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6845300" y="4064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6997700" y="4533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7124700" y="4267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72136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7429500" y="4089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>
            <a:off x="7493000" y="4660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>
            <a:off x="7683500" y="4889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7848600" y="4584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7924800" y="541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8077200" y="5549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7759700" y="4699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>
            <a:off x="7975600" y="4864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7962900" y="5092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81661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 bwMode="auto">
          <a:xfrm>
            <a:off x="6451600" y="4686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 bwMode="auto">
          <a:xfrm>
            <a:off x="7162800" y="4699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7353300" y="4927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 bwMode="auto">
          <a:xfrm>
            <a:off x="75565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7734300" y="5524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7912100" y="5626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7404100" y="5321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7581900" y="4241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7734300" y="398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>
            <a:off x="7912100" y="417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7924800" y="4229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 bwMode="auto">
          <a:xfrm>
            <a:off x="8077200" y="4381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8140700" y="4483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 bwMode="auto">
          <a:xfrm>
            <a:off x="8077200" y="398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 bwMode="auto">
          <a:xfrm>
            <a:off x="8204200" y="414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8356600" y="4305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 bwMode="auto">
          <a:xfrm>
            <a:off x="83439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 bwMode="auto">
          <a:xfrm>
            <a:off x="6565900" y="5372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 bwMode="auto">
          <a:xfrm>
            <a:off x="6692900" y="4991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 bwMode="auto">
          <a:xfrm>
            <a:off x="6883400" y="525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 bwMode="auto">
          <a:xfrm>
            <a:off x="7061200" y="5473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 bwMode="auto">
          <a:xfrm>
            <a:off x="66929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 bwMode="auto">
          <a:xfrm>
            <a:off x="6819900" y="5435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 bwMode="auto">
          <a:xfrm>
            <a:off x="7518400" y="5626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 bwMode="auto">
          <a:xfrm>
            <a:off x="6743700" y="5549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 bwMode="auto">
          <a:xfrm>
            <a:off x="64135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 bwMode="auto">
          <a:xfrm>
            <a:off x="65405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 bwMode="auto">
          <a:xfrm>
            <a:off x="6692900" y="5537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>
            <a:off x="6515100" y="421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 bwMode="auto">
          <a:xfrm>
            <a:off x="6667500" y="4686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 bwMode="auto">
          <a:xfrm>
            <a:off x="6794500" y="4419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 bwMode="auto">
          <a:xfrm>
            <a:off x="6946900" y="4610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 bwMode="auto">
          <a:xfrm>
            <a:off x="7099300" y="4241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 bwMode="auto">
          <a:xfrm>
            <a:off x="7226300" y="4813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 bwMode="auto">
          <a:xfrm>
            <a:off x="7353300" y="5232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 bwMode="auto">
          <a:xfrm>
            <a:off x="7518400" y="4737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 bwMode="auto">
          <a:xfrm>
            <a:off x="7683500" y="4851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 bwMode="auto">
          <a:xfrm>
            <a:off x="7645400" y="5245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 bwMode="auto">
          <a:xfrm>
            <a:off x="7772400" y="5397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 bwMode="auto">
          <a:xfrm>
            <a:off x="6896100" y="4851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 bwMode="auto">
          <a:xfrm>
            <a:off x="7023100" y="5270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 bwMode="auto">
          <a:xfrm>
            <a:off x="7251700" y="4394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 bwMode="auto">
          <a:xfrm>
            <a:off x="7404100" y="414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 bwMode="auto">
          <a:xfrm>
            <a:off x="7581900" y="4330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 bwMode="auto">
          <a:xfrm>
            <a:off x="7670800" y="4495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 bwMode="auto">
          <a:xfrm>
            <a:off x="76327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 bwMode="auto">
          <a:xfrm>
            <a:off x="7823200" y="4749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 bwMode="auto">
          <a:xfrm>
            <a:off x="7886700" y="4254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 bwMode="auto">
          <a:xfrm>
            <a:off x="8013700" y="4406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 bwMode="auto">
          <a:xfrm>
            <a:off x="79629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 bwMode="auto">
          <a:xfrm>
            <a:off x="7962900" y="4724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 bwMode="auto">
          <a:xfrm>
            <a:off x="7581900" y="4673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 bwMode="auto">
          <a:xfrm>
            <a:off x="80264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 bwMode="auto">
          <a:xfrm>
            <a:off x="8039100" y="5334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 bwMode="auto">
          <a:xfrm>
            <a:off x="8051800" y="4686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 bwMode="auto">
          <a:xfrm>
            <a:off x="8318500" y="5168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 bwMode="auto">
          <a:xfrm>
            <a:off x="7442200" y="4711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 bwMode="auto">
          <a:xfrm>
            <a:off x="7708900" y="4864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 bwMode="auto">
          <a:xfrm>
            <a:off x="7696200" y="5308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 bwMode="auto">
          <a:xfrm>
            <a:off x="7874000" y="544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 bwMode="auto">
          <a:xfrm>
            <a:off x="8077200" y="548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 bwMode="auto">
          <a:xfrm>
            <a:off x="67183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 bwMode="auto">
          <a:xfrm>
            <a:off x="68453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 bwMode="auto">
          <a:xfrm>
            <a:off x="7035800" y="4851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 bwMode="auto">
          <a:xfrm>
            <a:off x="7213600" y="525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 bwMode="auto">
          <a:xfrm>
            <a:off x="7366000" y="5435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 bwMode="auto">
          <a:xfrm>
            <a:off x="7493000" y="5562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 bwMode="auto">
          <a:xfrm>
            <a:off x="7670800" y="544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 bwMode="auto">
          <a:xfrm>
            <a:off x="6896100" y="5334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 bwMode="auto">
          <a:xfrm>
            <a:off x="7086600" y="5435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 bwMode="auto">
          <a:xfrm>
            <a:off x="7213600" y="5511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 bwMode="auto">
          <a:xfrm>
            <a:off x="6845300" y="5321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 bwMode="auto">
          <a:xfrm>
            <a:off x="7505700" y="4826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 bwMode="auto">
          <a:xfrm>
            <a:off x="7797800" y="4800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 bwMode="auto">
          <a:xfrm>
            <a:off x="7924800" y="4953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 bwMode="auto">
          <a:xfrm>
            <a:off x="7175500" y="4864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 bwMode="auto">
          <a:xfrm>
            <a:off x="6845300" y="4254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 bwMode="auto">
          <a:xfrm>
            <a:off x="6997700" y="4724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 bwMode="auto">
          <a:xfrm>
            <a:off x="70612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 bwMode="auto">
          <a:xfrm>
            <a:off x="72136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 bwMode="auto">
          <a:xfrm>
            <a:off x="7429500" y="4279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 bwMode="auto">
          <a:xfrm>
            <a:off x="7556500" y="4851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 bwMode="auto">
          <a:xfrm>
            <a:off x="7683500" y="5080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 bwMode="auto">
          <a:xfrm>
            <a:off x="79121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 bwMode="auto">
          <a:xfrm>
            <a:off x="7823200" y="4889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 bwMode="auto">
          <a:xfrm>
            <a:off x="7975600" y="5054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 bwMode="auto">
          <a:xfrm>
            <a:off x="6451600" y="4876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 bwMode="auto">
          <a:xfrm>
            <a:off x="7226300" y="4889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 bwMode="auto">
          <a:xfrm>
            <a:off x="7353300" y="5118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 bwMode="auto">
          <a:xfrm>
            <a:off x="7581900" y="4432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 bwMode="auto">
          <a:xfrm>
            <a:off x="7734300" y="417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 bwMode="auto">
          <a:xfrm>
            <a:off x="7912100" y="4368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 bwMode="auto">
          <a:xfrm>
            <a:off x="7924800" y="4419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 bwMode="auto">
          <a:xfrm>
            <a:off x="8013700" y="4572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 bwMode="auto">
          <a:xfrm>
            <a:off x="8140700" y="4673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 bwMode="auto">
          <a:xfrm>
            <a:off x="8077200" y="417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 bwMode="auto">
          <a:xfrm>
            <a:off x="8204200" y="4330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 bwMode="auto">
          <a:xfrm>
            <a:off x="8293100" y="4495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 bwMode="auto">
          <a:xfrm>
            <a:off x="83439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 bwMode="auto">
          <a:xfrm>
            <a:off x="6692900" y="5181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 bwMode="auto">
          <a:xfrm>
            <a:off x="6515100" y="4406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 bwMode="auto">
          <a:xfrm>
            <a:off x="6667500" y="4876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 bwMode="auto">
          <a:xfrm>
            <a:off x="6794500" y="4610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 bwMode="auto">
          <a:xfrm>
            <a:off x="6946900" y="4800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 bwMode="auto">
          <a:xfrm>
            <a:off x="7099300" y="4432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 bwMode="auto">
          <a:xfrm>
            <a:off x="7226300" y="5003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 bwMode="auto">
          <a:xfrm>
            <a:off x="7581900" y="4927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 bwMode="auto">
          <a:xfrm>
            <a:off x="7683500" y="5041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 bwMode="auto">
          <a:xfrm>
            <a:off x="6896100" y="5041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 bwMode="auto">
          <a:xfrm>
            <a:off x="7188200" y="4584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 bwMode="auto">
          <a:xfrm>
            <a:off x="7404100" y="4330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 bwMode="auto">
          <a:xfrm>
            <a:off x="7518400" y="4521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 bwMode="auto">
          <a:xfrm>
            <a:off x="7670800" y="4686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 bwMode="auto">
          <a:xfrm>
            <a:off x="7696200" y="4838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 bwMode="auto">
          <a:xfrm>
            <a:off x="7823200" y="4940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 bwMode="auto">
          <a:xfrm>
            <a:off x="7823200" y="4445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 bwMode="auto">
          <a:xfrm>
            <a:off x="7950200" y="4597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 bwMode="auto">
          <a:xfrm>
            <a:off x="79629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 bwMode="auto">
          <a:xfrm>
            <a:off x="8026400" y="4914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 bwMode="auto">
          <a:xfrm>
            <a:off x="7645400" y="4864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 bwMode="auto">
          <a:xfrm>
            <a:off x="8115300" y="4876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 bwMode="auto">
          <a:xfrm>
            <a:off x="7505700" y="4902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 bwMode="auto">
          <a:xfrm>
            <a:off x="7708900" y="5054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 bwMode="auto">
          <a:xfrm>
            <a:off x="6718300" y="5156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 bwMode="auto">
          <a:xfrm>
            <a:off x="68453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 bwMode="auto">
          <a:xfrm>
            <a:off x="7035800" y="5041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 bwMode="auto">
          <a:xfrm>
            <a:off x="7505700" y="5016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 bwMode="auto">
          <a:xfrm>
            <a:off x="7797800" y="4991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 bwMode="auto">
          <a:xfrm>
            <a:off x="7924800" y="5181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 bwMode="auto">
          <a:xfrm>
            <a:off x="7175500" y="5054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 bwMode="auto">
          <a:xfrm>
            <a:off x="7213600" y="4584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 bwMode="auto">
          <a:xfrm>
            <a:off x="74295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 bwMode="auto">
          <a:xfrm>
            <a:off x="7581900" y="4406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 bwMode="auto">
          <a:xfrm>
            <a:off x="7708900" y="4978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 bwMode="auto">
          <a:xfrm>
            <a:off x="7835900" y="5245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 bwMode="auto">
          <a:xfrm>
            <a:off x="7924800" y="4787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 bwMode="auto">
          <a:xfrm>
            <a:off x="75565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 bwMode="auto">
          <a:xfrm>
            <a:off x="7708900" y="5524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 bwMode="auto">
          <a:xfrm>
            <a:off x="7975600" y="5016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 bwMode="auto">
          <a:xfrm>
            <a:off x="7988300" y="5067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 bwMode="auto">
          <a:xfrm>
            <a:off x="8115300" y="544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 bwMode="auto">
          <a:xfrm>
            <a:off x="7797800" y="5359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 bwMode="auto">
          <a:xfrm>
            <a:off x="7378700" y="5016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 bwMode="auto">
          <a:xfrm>
            <a:off x="7505700" y="5283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 bwMode="auto">
          <a:xfrm>
            <a:off x="7708900" y="5588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 bwMode="auto">
          <a:xfrm>
            <a:off x="7366000" y="5461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 bwMode="auto">
          <a:xfrm>
            <a:off x="7404100" y="548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 bwMode="auto">
          <a:xfrm>
            <a:off x="7556500" y="5638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 bwMode="auto">
          <a:xfrm>
            <a:off x="7670800" y="4559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 bwMode="auto">
          <a:xfrm>
            <a:off x="7886700" y="4305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 bwMode="auto">
          <a:xfrm>
            <a:off x="7924800" y="4381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 bwMode="auto">
          <a:xfrm>
            <a:off x="8013700" y="4546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 bwMode="auto">
          <a:xfrm>
            <a:off x="8166100" y="4699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 bwMode="auto">
          <a:xfrm>
            <a:off x="8356600" y="4800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 bwMode="auto">
          <a:xfrm>
            <a:off x="8229600" y="4305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 bwMode="auto">
          <a:xfrm>
            <a:off x="82931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 bwMode="auto">
          <a:xfrm>
            <a:off x="8445500" y="4622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 bwMode="auto">
          <a:xfrm>
            <a:off x="85598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 bwMode="auto">
          <a:xfrm>
            <a:off x="6692900" y="5448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 bwMode="auto">
          <a:xfrm>
            <a:off x="6845300" y="5626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 bwMode="auto">
          <a:xfrm>
            <a:off x="6972300" y="5753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 bwMode="auto">
          <a:xfrm>
            <a:off x="7150100" y="5600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 bwMode="auto">
          <a:xfrm>
            <a:off x="6692900" y="5702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 bwMode="auto">
          <a:xfrm>
            <a:off x="6845300" y="5854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 bwMode="auto">
          <a:xfrm>
            <a:off x="7188200" y="4559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 bwMode="auto">
          <a:xfrm>
            <a:off x="7378700" y="5130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 bwMode="auto">
          <a:xfrm>
            <a:off x="7505700" y="5549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 bwMode="auto">
          <a:xfrm>
            <a:off x="7734300" y="5054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 bwMode="auto">
          <a:xfrm>
            <a:off x="7835900" y="5207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 bwMode="auto">
          <a:xfrm>
            <a:off x="7797800" y="5562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 bwMode="auto">
          <a:xfrm>
            <a:off x="7404100" y="5334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 bwMode="auto">
          <a:xfrm>
            <a:off x="7175500" y="5588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 bwMode="auto">
          <a:xfrm>
            <a:off x="7340600" y="4711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 bwMode="auto">
          <a:xfrm>
            <a:off x="74930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 bwMode="auto">
          <a:xfrm>
            <a:off x="76708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 bwMode="auto">
          <a:xfrm>
            <a:off x="7886700" y="4813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 bwMode="auto">
          <a:xfrm>
            <a:off x="78486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 bwMode="auto">
          <a:xfrm>
            <a:off x="7975600" y="5067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 bwMode="auto">
          <a:xfrm>
            <a:off x="7835900" y="4457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 bwMode="auto">
          <a:xfrm>
            <a:off x="7962900" y="4610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 bwMode="auto">
          <a:xfrm>
            <a:off x="81788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 bwMode="auto">
          <a:xfrm>
            <a:off x="8039100" y="4927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 bwMode="auto">
          <a:xfrm>
            <a:off x="7797800" y="4991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 bwMode="auto">
          <a:xfrm>
            <a:off x="8039100" y="5511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 bwMode="auto">
          <a:xfrm>
            <a:off x="8191500" y="5613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 bwMode="auto">
          <a:xfrm>
            <a:off x="8267700" y="5003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 bwMode="auto">
          <a:xfrm>
            <a:off x="8470900" y="548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 bwMode="auto">
          <a:xfrm>
            <a:off x="7658100" y="5029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 bwMode="auto">
          <a:xfrm>
            <a:off x="7861300" y="5219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 bwMode="auto">
          <a:xfrm>
            <a:off x="7848600" y="5588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 bwMode="auto">
          <a:xfrm>
            <a:off x="7505700" y="5422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 bwMode="auto">
          <a:xfrm>
            <a:off x="7708900" y="5461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 bwMode="auto">
          <a:xfrm>
            <a:off x="7188200" y="5168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 bwMode="auto">
          <a:xfrm>
            <a:off x="7366000" y="5575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 bwMode="auto">
          <a:xfrm>
            <a:off x="6997700" y="541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 bwMode="auto">
          <a:xfrm>
            <a:off x="7124700" y="5537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 bwMode="auto">
          <a:xfrm>
            <a:off x="73025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 bwMode="auto">
          <a:xfrm>
            <a:off x="6718300" y="541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 bwMode="auto">
          <a:xfrm>
            <a:off x="6845300" y="5486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 bwMode="auto">
          <a:xfrm>
            <a:off x="6997700" y="5638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 bwMode="auto">
          <a:xfrm>
            <a:off x="7658100" y="5181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 bwMode="auto">
          <a:xfrm>
            <a:off x="7950200" y="5156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 bwMode="auto">
          <a:xfrm>
            <a:off x="7937500" y="5194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 bwMode="auto">
          <a:xfrm>
            <a:off x="7327900" y="5181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 bwMode="auto">
          <a:xfrm>
            <a:off x="7277100" y="4775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 bwMode="auto">
          <a:xfrm>
            <a:off x="74295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 bwMode="auto">
          <a:xfrm>
            <a:off x="7518400" y="4597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 bwMode="auto">
          <a:xfrm>
            <a:off x="7708900" y="5207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 bwMode="auto">
          <a:xfrm>
            <a:off x="7835900" y="5435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 bwMode="auto">
          <a:xfrm>
            <a:off x="7924800" y="4978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 bwMode="auto">
          <a:xfrm>
            <a:off x="7975600" y="5245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 bwMode="auto">
          <a:xfrm>
            <a:off x="7988300" y="5295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 bwMode="auto">
          <a:xfrm>
            <a:off x="7378700" y="5207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 bwMode="auto">
          <a:xfrm>
            <a:off x="7505700" y="5473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 bwMode="auto">
          <a:xfrm>
            <a:off x="7734300" y="4749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 bwMode="auto">
          <a:xfrm>
            <a:off x="7823200" y="4495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 bwMode="auto">
          <a:xfrm>
            <a:off x="7861300" y="45720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 bwMode="auto">
          <a:xfrm>
            <a:off x="8013700" y="4737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 bwMode="auto">
          <a:xfrm>
            <a:off x="8229600" y="4889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 bwMode="auto">
          <a:xfrm>
            <a:off x="8356600" y="4991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 bwMode="auto">
          <a:xfrm>
            <a:off x="8166100" y="4495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 bwMode="auto">
          <a:xfrm>
            <a:off x="82931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 bwMode="auto">
          <a:xfrm>
            <a:off x="8509000" y="4813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 bwMode="auto">
          <a:xfrm>
            <a:off x="85598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 bwMode="auto">
          <a:xfrm>
            <a:off x="7251700" y="4749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 bwMode="auto">
          <a:xfrm>
            <a:off x="7378700" y="5321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 bwMode="auto">
          <a:xfrm>
            <a:off x="7734300" y="5283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 bwMode="auto">
          <a:xfrm>
            <a:off x="7835900" y="53975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 bwMode="auto">
          <a:xfrm>
            <a:off x="7404100" y="4902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 bwMode="auto">
          <a:xfrm>
            <a:off x="74930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 bwMode="auto">
          <a:xfrm>
            <a:off x="7734300" y="4838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 bwMode="auto">
          <a:xfrm>
            <a:off x="7886700" y="5003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 bwMode="auto">
          <a:xfrm>
            <a:off x="7848600" y="51943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 bwMode="auto">
          <a:xfrm>
            <a:off x="7975600" y="52959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 bwMode="auto">
          <a:xfrm>
            <a:off x="7835900" y="4648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 bwMode="auto">
          <a:xfrm>
            <a:off x="8026400" y="48006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 bwMode="auto">
          <a:xfrm>
            <a:off x="8178800" y="4965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 bwMode="auto">
          <a:xfrm>
            <a:off x="8039100" y="5156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 bwMode="auto">
          <a:xfrm>
            <a:off x="7797800" y="5219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 bwMode="auto">
          <a:xfrm>
            <a:off x="8267700" y="5232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 bwMode="auto">
          <a:xfrm>
            <a:off x="7658100" y="5257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 bwMode="auto">
          <a:xfrm>
            <a:off x="7861300" y="54102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 bwMode="auto">
          <a:xfrm>
            <a:off x="7188200" y="53594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 bwMode="auto">
          <a:xfrm>
            <a:off x="7658100" y="5372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 bwMode="auto">
          <a:xfrm>
            <a:off x="7950200" y="5346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 bwMode="auto">
          <a:xfrm>
            <a:off x="7937500" y="53848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 bwMode="auto">
          <a:xfrm>
            <a:off x="7327900" y="53721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 bwMode="auto">
          <a:xfrm>
            <a:off x="6299200" y="5981700"/>
            <a:ext cx="50800" cy="50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TextBox 288"/>
          <p:cNvSpPr txBox="1"/>
          <p:nvPr/>
        </p:nvSpPr>
        <p:spPr>
          <a:xfrm>
            <a:off x="5435792" y="2006600"/>
            <a:ext cx="338470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 the radius,</a:t>
            </a:r>
          </a:p>
          <a:p>
            <a:r>
              <a:rPr lang="en-US" dirty="0" smtClean="0"/>
              <a:t>4x neighbors</a:t>
            </a:r>
          </a:p>
          <a:p>
            <a:r>
              <a:rPr lang="en-US" dirty="0" err="1" smtClean="0"/>
              <a:t>nn</a:t>
            </a:r>
            <a:r>
              <a:rPr lang="en-US" dirty="0" smtClean="0"/>
              <a:t> = C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baseline="30000" dirty="0" smtClean="0"/>
              <a:t>log4/log2 </a:t>
            </a:r>
            <a:r>
              <a:rPr lang="en-US" dirty="0" smtClean="0"/>
              <a:t>= C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baseline="30000" dirty="0" smtClean="0"/>
              <a:t>2 </a:t>
            </a:r>
            <a:endParaRPr lang="en-US" baseline="30000" dirty="0"/>
          </a:p>
        </p:txBody>
      </p:sp>
      <p:sp>
        <p:nvSpPr>
          <p:cNvPr id="290" name="Left Bracket 289"/>
          <p:cNvSpPr/>
          <p:nvPr/>
        </p:nvSpPr>
        <p:spPr bwMode="auto">
          <a:xfrm flipH="1">
            <a:off x="8420100" y="660400"/>
            <a:ext cx="520700" cy="5854700"/>
          </a:xfrm>
          <a:prstGeom prst="leftBracke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TextBox 276"/>
          <p:cNvSpPr txBox="1"/>
          <p:nvPr/>
        </p:nvSpPr>
        <p:spPr>
          <a:xfrm>
            <a:off x="3828240" y="3441700"/>
            <a:ext cx="19261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Fractal dim.</a:t>
            </a:r>
            <a:endParaRPr lang="en-US" dirty="0"/>
          </a:p>
        </p:txBody>
      </p:sp>
      <p:sp>
        <p:nvSpPr>
          <p:cNvPr id="292" name="Freeform 291"/>
          <p:cNvSpPr/>
          <p:nvPr/>
        </p:nvSpPr>
        <p:spPr bwMode="auto">
          <a:xfrm>
            <a:off x="3314700" y="3031067"/>
            <a:ext cx="800100" cy="410633"/>
          </a:xfrm>
          <a:custGeom>
            <a:avLst/>
            <a:gdLst>
              <a:gd name="connsiteX0" fmla="*/ 800100 w 800100"/>
              <a:gd name="connsiteY0" fmla="*/ 410633 h 410633"/>
              <a:gd name="connsiteX1" fmla="*/ 596900 w 800100"/>
              <a:gd name="connsiteY1" fmla="*/ 67733 h 410633"/>
              <a:gd name="connsiteX2" fmla="*/ 0 w 800100"/>
              <a:gd name="connsiteY2" fmla="*/ 4233 h 41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10633">
                <a:moveTo>
                  <a:pt x="800100" y="410633"/>
                </a:moveTo>
                <a:cubicBezTo>
                  <a:pt x="765175" y="273049"/>
                  <a:pt x="730250" y="135466"/>
                  <a:pt x="596900" y="67733"/>
                </a:cubicBezTo>
                <a:cubicBezTo>
                  <a:pt x="463550" y="0"/>
                  <a:pt x="0" y="4233"/>
                  <a:pt x="0" y="4233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294" name="Freeform 293"/>
          <p:cNvSpPr/>
          <p:nvPr/>
        </p:nvSpPr>
        <p:spPr bwMode="auto">
          <a:xfrm>
            <a:off x="5702300" y="3149600"/>
            <a:ext cx="3185583" cy="495300"/>
          </a:xfrm>
          <a:custGeom>
            <a:avLst/>
            <a:gdLst>
              <a:gd name="connsiteX0" fmla="*/ 0 w 3185583"/>
              <a:gd name="connsiteY0" fmla="*/ 495300 h 495300"/>
              <a:gd name="connsiteX1" fmla="*/ 2692400 w 3185583"/>
              <a:gd name="connsiteY1" fmla="*/ 444500 h 495300"/>
              <a:gd name="connsiteX2" fmla="*/ 2959100 w 3185583"/>
              <a:gd name="connsiteY2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5583" h="495300">
                <a:moveTo>
                  <a:pt x="0" y="495300"/>
                </a:moveTo>
                <a:lnTo>
                  <a:pt x="2692400" y="444500"/>
                </a:lnTo>
                <a:cubicBezTo>
                  <a:pt x="3185583" y="361950"/>
                  <a:pt x="2959100" y="0"/>
                  <a:pt x="2959100" y="0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 bwMode="auto">
          <a:xfrm>
            <a:off x="2260600" y="2844800"/>
            <a:ext cx="1054100" cy="3683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 bwMode="auto">
          <a:xfrm>
            <a:off x="8458200" y="2794000"/>
            <a:ext cx="393700" cy="3683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 bwMode="auto">
          <a:xfrm>
            <a:off x="215900" y="2133600"/>
            <a:ext cx="8674100" cy="4089400"/>
          </a:xfrm>
          <a:prstGeom prst="rect">
            <a:avLst/>
          </a:prstGeom>
          <a:solidFill>
            <a:schemeClr val="accent4">
              <a:lumMod val="10000"/>
              <a:lumOff val="90000"/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284" name="Rectangle 283"/>
          <p:cNvSpPr/>
          <p:nvPr/>
        </p:nvSpPr>
        <p:spPr bwMode="auto">
          <a:xfrm>
            <a:off x="2717800" y="1270000"/>
            <a:ext cx="2489200" cy="495300"/>
          </a:xfrm>
          <a:prstGeom prst="rect">
            <a:avLst/>
          </a:prstGeom>
          <a:solidFill>
            <a:schemeClr val="accent4">
              <a:lumMod val="10000"/>
              <a:lumOff val="90000"/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 bwMode="auto">
          <a:xfrm>
            <a:off x="2705100" y="1739900"/>
            <a:ext cx="2489200" cy="495300"/>
          </a:xfrm>
          <a:prstGeom prst="rect">
            <a:avLst/>
          </a:prstGeom>
          <a:solidFill>
            <a:schemeClr val="accent4">
              <a:lumMod val="10000"/>
              <a:lumOff val="90000"/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self-similarity help in graphs?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8900"/>
            <a:ext cx="7772400" cy="4648200"/>
          </a:xfrm>
        </p:spPr>
        <p:txBody>
          <a:bodyPr/>
          <a:lstStyle/>
          <a:p>
            <a:r>
              <a:rPr lang="en-US" dirty="0" smtClean="0"/>
              <a:t>A: RMAT/Kronecker generators</a:t>
            </a:r>
          </a:p>
          <a:p>
            <a:pPr lvl="1"/>
            <a:r>
              <a:rPr lang="en-US" dirty="0" smtClean="0"/>
              <a:t>With self-similarity, we get all power-laws, automatically,</a:t>
            </a:r>
          </a:p>
          <a:p>
            <a:pPr lvl="1"/>
            <a:r>
              <a:rPr lang="en-US" dirty="0" smtClean="0"/>
              <a:t>And small/shrinking diameter</a:t>
            </a:r>
          </a:p>
          <a:p>
            <a:pPr lvl="1"/>
            <a:r>
              <a:rPr lang="en-US" dirty="0" smtClean="0"/>
              <a:t>And `no good cuts’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863538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>
                <a:solidFill>
                  <a:schemeClr val="bg1"/>
                </a:solidFill>
              </a:rPr>
              <a:t>R-MAT: A Recursive Model for Graph Mining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by D. Chakrabarti, Y. Zhan and C. Faloutsos,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SDM 2004, Orlando, Florida, USA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65229"/>
            <a:ext cx="9144000" cy="1692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/>
              <a:t>Realistic, Mathematically Tractable Graph Generation </a:t>
            </a:r>
          </a:p>
          <a:p>
            <a:pPr algn="l"/>
            <a:r>
              <a:rPr lang="en-US" i="1" dirty="0" smtClean="0"/>
              <a:t>and Evolution, Using Kronecker Multiplication,</a:t>
            </a:r>
          </a:p>
          <a:p>
            <a:pPr algn="l"/>
            <a:r>
              <a:rPr lang="en-US" dirty="0" smtClean="0"/>
              <a:t>by J. Leskovec, D. Chakrabarti, J. Kleinberg, </a:t>
            </a:r>
          </a:p>
          <a:p>
            <a:pPr algn="l"/>
            <a:r>
              <a:rPr lang="en-US" dirty="0" smtClean="0"/>
              <a:t>and C. Faloutsos, in PKDD 2005, Porto, Portugal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71CE-07C5-9F46-8A30-A37D0638417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gen.: Problem </a:t>
            </a:r>
            <a:r>
              <a:rPr lang="en-US" dirty="0" err="1" smtClean="0"/>
              <a:t>dfn</a:t>
            </a:r>
            <a:endParaRPr lang="en-US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85913"/>
            <a:ext cx="7696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Given a growing graph with count of nodes </a:t>
            </a:r>
            <a:r>
              <a:rPr lang="en-US" sz="2800" i="1" dirty="0"/>
              <a:t>N</a:t>
            </a:r>
            <a:r>
              <a:rPr lang="en-US" sz="2800" i="1" baseline="-25000" dirty="0"/>
              <a:t>1</a:t>
            </a:r>
            <a:r>
              <a:rPr lang="en-US" sz="2800" i="1" dirty="0"/>
              <a:t>, N</a:t>
            </a:r>
            <a:r>
              <a:rPr lang="en-US" sz="2800" i="1" baseline="-25000" dirty="0"/>
              <a:t>2</a:t>
            </a:r>
            <a:r>
              <a:rPr lang="en-US" sz="2800" i="1" dirty="0"/>
              <a:t>, …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Generate a realistic sequence of graphs that will obey all the patterns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Static Patterns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 smtClean="0"/>
              <a:t>	S1 Power </a:t>
            </a:r>
            <a:r>
              <a:rPr lang="en-US" sz="2000" dirty="0"/>
              <a:t>Law Degree Distribution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 smtClean="0"/>
              <a:t>	S2 Power </a:t>
            </a:r>
            <a:r>
              <a:rPr lang="en-US" sz="2000" dirty="0"/>
              <a:t>Law eigenvalue and eigenvector distribution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 smtClean="0"/>
              <a:t>	     Small </a:t>
            </a:r>
            <a:r>
              <a:rPr lang="en-US" sz="2000" dirty="0"/>
              <a:t>Diameter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Dynamic Patterns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 smtClean="0"/>
              <a:t>	T2 Growth </a:t>
            </a:r>
            <a:r>
              <a:rPr lang="en-US" sz="2000" dirty="0"/>
              <a:t>Power </a:t>
            </a:r>
            <a:r>
              <a:rPr lang="en-US" sz="2000" dirty="0" smtClean="0"/>
              <a:t>Law (2x nodes; 3x edges)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 smtClean="0"/>
              <a:t>	T1 Shrinking</a:t>
            </a:r>
            <a:r>
              <a:rPr lang="en-US" sz="2000" dirty="0"/>
              <a:t>/Stabilizing Diameters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3788" y="3225800"/>
            <a:ext cx="153461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4163" y="4610100"/>
            <a:ext cx="175983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4B30D-FCB5-7D4D-8D32-6C2B7201022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25605" name="Rectangle 13"/>
          <p:cNvSpPr>
            <a:spLocks noChangeArrowheads="1"/>
          </p:cNvSpPr>
          <p:nvPr/>
        </p:nvSpPr>
        <p:spPr bwMode="auto">
          <a:xfrm>
            <a:off x="246063" y="6270625"/>
            <a:ext cx="8897937" cy="5873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Text Box 2"/>
          <p:cNvSpPr txBox="1">
            <a:spLocks noChangeArrowheads="1"/>
          </p:cNvSpPr>
          <p:nvPr/>
        </p:nvSpPr>
        <p:spPr bwMode="auto">
          <a:xfrm>
            <a:off x="5799138" y="6248400"/>
            <a:ext cx="2506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400">
                <a:solidFill>
                  <a:schemeClr val="folHlink"/>
                </a:solidFill>
                <a:ea typeface="Arial" charset="0"/>
                <a:cs typeface="Arial" charset="0"/>
              </a:rPr>
              <a:t>Adjacency matrix</a:t>
            </a:r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Kronecker</a:t>
            </a:r>
            <a:r>
              <a:rPr lang="en-US" dirty="0" smtClean="0"/>
              <a:t> Graphs</a:t>
            </a:r>
            <a:endParaRPr lang="en-US" dirty="0"/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71628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19563"/>
            <a:ext cx="16764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025900"/>
            <a:ext cx="18097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2650" y="5791200"/>
            <a:ext cx="21304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9038" y="5791200"/>
            <a:ext cx="4111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 Box 9"/>
          <p:cNvSpPr txBox="1">
            <a:spLocks noChangeArrowheads="1"/>
          </p:cNvSpPr>
          <p:nvPr/>
        </p:nvSpPr>
        <p:spPr bwMode="auto">
          <a:xfrm>
            <a:off x="2789238" y="3736975"/>
            <a:ext cx="270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400">
                <a:solidFill>
                  <a:schemeClr val="folHlink"/>
                </a:solidFill>
                <a:ea typeface="Arial" charset="0"/>
                <a:cs typeface="Arial" charset="0"/>
              </a:rPr>
              <a:t>Intermediate stage</a:t>
            </a:r>
          </a:p>
        </p:txBody>
      </p:sp>
      <p:sp>
        <p:nvSpPr>
          <p:cNvPr id="2419722" name="Rectangle 10"/>
          <p:cNvSpPr>
            <a:spLocks noChangeArrowheads="1"/>
          </p:cNvSpPr>
          <p:nvPr/>
        </p:nvSpPr>
        <p:spPr bwMode="auto">
          <a:xfrm>
            <a:off x="2819400" y="1447800"/>
            <a:ext cx="5638800" cy="525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Wingdings" charset="2"/>
              <a:buChar char="•"/>
            </a:pPr>
            <a:endParaRPr kumimoji="0" lang="en-US" sz="1800" b="1">
              <a:ea typeface="Arial" charset="0"/>
              <a:cs typeface="Arial" charset="0"/>
            </a:endParaRPr>
          </a:p>
        </p:txBody>
      </p:sp>
      <p:sp>
        <p:nvSpPr>
          <p:cNvPr id="2419723" name="Rectangle 11"/>
          <p:cNvSpPr>
            <a:spLocks noChangeArrowheads="1"/>
          </p:cNvSpPr>
          <p:nvPr/>
        </p:nvSpPr>
        <p:spPr bwMode="auto">
          <a:xfrm>
            <a:off x="5410200" y="1371600"/>
            <a:ext cx="28956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Wingdings" charset="2"/>
              <a:buChar char="•"/>
            </a:pPr>
            <a:endParaRPr kumimoji="0" lang="en-US" sz="1800" b="1">
              <a:ea typeface="Arial" charset="0"/>
              <a:cs typeface="Arial" charset="0"/>
            </a:endParaRPr>
          </a:p>
        </p:txBody>
      </p:sp>
      <p:sp>
        <p:nvSpPr>
          <p:cNvPr id="25616" name="Text Box 12"/>
          <p:cNvSpPr txBox="1">
            <a:spLocks noChangeArrowheads="1"/>
          </p:cNvSpPr>
          <p:nvPr/>
        </p:nvSpPr>
        <p:spPr bwMode="auto">
          <a:xfrm>
            <a:off x="304800" y="6248400"/>
            <a:ext cx="250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400">
                <a:ea typeface="Arial" charset="0"/>
                <a:cs typeface="Arial" charset="0"/>
              </a:rPr>
              <a:t>Adjacency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9722" grpId="0" animBg="1"/>
      <p:bldP spid="24197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072A4-5901-1648-BF10-6A296370BB2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Kronecker Graphs</a:t>
            </a:r>
            <a:endParaRPr lang="en-US" dirty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Continuing multiplying with </a:t>
            </a:r>
            <a:r>
              <a:rPr lang="en-US" sz="2800" i="1"/>
              <a:t>G</a:t>
            </a:r>
            <a:r>
              <a:rPr lang="en-US" sz="2800" i="1" baseline="-25000"/>
              <a:t>1</a:t>
            </a:r>
            <a:r>
              <a:rPr lang="en-US" sz="2800"/>
              <a:t> we obtain </a:t>
            </a:r>
            <a:r>
              <a:rPr lang="en-US" sz="2800" i="1"/>
              <a:t>G</a:t>
            </a:r>
            <a:r>
              <a:rPr lang="en-US" sz="2800" i="1" baseline="-25000"/>
              <a:t>4</a:t>
            </a:r>
            <a:r>
              <a:rPr lang="en-US" sz="2800" baseline="-25000"/>
              <a:t> </a:t>
            </a:r>
            <a:r>
              <a:rPr lang="en-US" sz="2800"/>
              <a:t>and so on …</a:t>
            </a:r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14563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3352800" y="5894388"/>
            <a:ext cx="290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400" i="1">
                <a:ea typeface="Arial" charset="0"/>
                <a:cs typeface="Arial" charset="0"/>
              </a:rPr>
              <a:t>G</a:t>
            </a:r>
            <a:r>
              <a:rPr kumimoji="0" lang="en-US" sz="2400" i="1" baseline="-25000">
                <a:ea typeface="Arial" charset="0"/>
                <a:cs typeface="Arial" charset="0"/>
              </a:rPr>
              <a:t>4</a:t>
            </a:r>
            <a:r>
              <a:rPr kumimoji="0" lang="en-US" sz="2400">
                <a:ea typeface="Arial" charset="0"/>
                <a:cs typeface="Arial" charset="0"/>
              </a:rPr>
              <a:t> adjacency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43C16-E748-884F-BB1E-D8E104E292A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Kronecker Graphs</a:t>
            </a:r>
            <a:endParaRPr lang="en-US" dirty="0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Continuing multiplying with </a:t>
            </a:r>
            <a:r>
              <a:rPr lang="en-US" sz="2800" i="1"/>
              <a:t>G</a:t>
            </a:r>
            <a:r>
              <a:rPr lang="en-US" sz="2800" i="1" baseline="-25000"/>
              <a:t>1</a:t>
            </a:r>
            <a:r>
              <a:rPr lang="en-US" sz="2800"/>
              <a:t> we obtain </a:t>
            </a:r>
            <a:r>
              <a:rPr lang="en-US" sz="2800" i="1"/>
              <a:t>G</a:t>
            </a:r>
            <a:r>
              <a:rPr lang="en-US" sz="2800" i="1" baseline="-25000"/>
              <a:t>4</a:t>
            </a:r>
            <a:r>
              <a:rPr lang="en-US" sz="2800" baseline="-25000"/>
              <a:t> </a:t>
            </a:r>
            <a:r>
              <a:rPr lang="en-US" sz="2800"/>
              <a:t>and so on …</a:t>
            </a:r>
          </a:p>
        </p:txBody>
      </p:sp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14563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3352800" y="5894388"/>
            <a:ext cx="290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400" i="1">
                <a:ea typeface="Arial" charset="0"/>
                <a:cs typeface="Arial" charset="0"/>
              </a:rPr>
              <a:t>G</a:t>
            </a:r>
            <a:r>
              <a:rPr kumimoji="0" lang="en-US" sz="2400" i="1" baseline="-25000">
                <a:ea typeface="Arial" charset="0"/>
                <a:cs typeface="Arial" charset="0"/>
              </a:rPr>
              <a:t>4</a:t>
            </a:r>
            <a:r>
              <a:rPr kumimoji="0" lang="en-US" sz="2400">
                <a:ea typeface="Arial" charset="0"/>
                <a:cs typeface="Arial" charset="0"/>
              </a:rPr>
              <a:t> adjacency matrix</a:t>
            </a:r>
          </a:p>
        </p:txBody>
      </p:sp>
      <p:sp>
        <p:nvSpPr>
          <p:cNvPr id="28681" name="Line 6"/>
          <p:cNvSpPr>
            <a:spLocks noChangeShapeType="1"/>
          </p:cNvSpPr>
          <p:nvPr/>
        </p:nvSpPr>
        <p:spPr bwMode="auto">
          <a:xfrm>
            <a:off x="4281488" y="2278063"/>
            <a:ext cx="28575" cy="33829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Line 7"/>
          <p:cNvSpPr>
            <a:spLocks noChangeShapeType="1"/>
          </p:cNvSpPr>
          <p:nvPr/>
        </p:nvSpPr>
        <p:spPr bwMode="auto">
          <a:xfrm>
            <a:off x="5391150" y="2287588"/>
            <a:ext cx="28575" cy="33829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Line 8"/>
          <p:cNvSpPr>
            <a:spLocks noChangeShapeType="1"/>
          </p:cNvSpPr>
          <p:nvPr/>
        </p:nvSpPr>
        <p:spPr bwMode="auto">
          <a:xfrm rot="-5400000">
            <a:off x="4842669" y="1712119"/>
            <a:ext cx="28575" cy="33829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Line 9"/>
          <p:cNvSpPr>
            <a:spLocks noChangeShapeType="1"/>
          </p:cNvSpPr>
          <p:nvPr/>
        </p:nvSpPr>
        <p:spPr bwMode="auto">
          <a:xfrm rot="-5400000">
            <a:off x="4823619" y="2850356"/>
            <a:ext cx="28575" cy="33829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AA5B-686D-A94C-BC62-2299929B496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Kronecker Graphs</a:t>
            </a:r>
            <a:endParaRPr lang="en-US" dirty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Continuing multiplying with </a:t>
            </a:r>
            <a:r>
              <a:rPr lang="en-US" sz="2800" i="1"/>
              <a:t>G</a:t>
            </a:r>
            <a:r>
              <a:rPr lang="en-US" sz="2800" i="1" baseline="-25000"/>
              <a:t>1</a:t>
            </a:r>
            <a:r>
              <a:rPr lang="en-US" sz="2800"/>
              <a:t> we obtain </a:t>
            </a:r>
            <a:r>
              <a:rPr lang="en-US" sz="2800" i="1"/>
              <a:t>G</a:t>
            </a:r>
            <a:r>
              <a:rPr lang="en-US" sz="2800" i="1" baseline="-25000"/>
              <a:t>4</a:t>
            </a:r>
            <a:r>
              <a:rPr lang="en-US" sz="2800" baseline="-25000"/>
              <a:t> </a:t>
            </a:r>
            <a:r>
              <a:rPr lang="en-US" sz="2800"/>
              <a:t>and so on …</a:t>
            </a:r>
          </a:p>
        </p:txBody>
      </p:sp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14563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3352800" y="5894388"/>
            <a:ext cx="290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400" i="1">
                <a:ea typeface="Arial" charset="0"/>
                <a:cs typeface="Arial" charset="0"/>
              </a:rPr>
              <a:t>G</a:t>
            </a:r>
            <a:r>
              <a:rPr kumimoji="0" lang="en-US" sz="2400" i="1" baseline="-25000">
                <a:ea typeface="Arial" charset="0"/>
                <a:cs typeface="Arial" charset="0"/>
              </a:rPr>
              <a:t>4</a:t>
            </a:r>
            <a:r>
              <a:rPr kumimoji="0" lang="en-US" sz="2400">
                <a:ea typeface="Arial" charset="0"/>
                <a:cs typeface="Arial" charset="0"/>
              </a:rPr>
              <a:t> adjacency matrix</a:t>
            </a:r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4281488" y="2278063"/>
            <a:ext cx="28575" cy="33829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Line 7"/>
          <p:cNvSpPr>
            <a:spLocks noChangeShapeType="1"/>
          </p:cNvSpPr>
          <p:nvPr/>
        </p:nvSpPr>
        <p:spPr bwMode="auto">
          <a:xfrm>
            <a:off x="5391150" y="2287588"/>
            <a:ext cx="28575" cy="33829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Line 8"/>
          <p:cNvSpPr>
            <a:spLocks noChangeShapeType="1"/>
          </p:cNvSpPr>
          <p:nvPr/>
        </p:nvSpPr>
        <p:spPr bwMode="auto">
          <a:xfrm rot="-5400000">
            <a:off x="4842669" y="1712119"/>
            <a:ext cx="28575" cy="33829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 rot="-5400000">
            <a:off x="4823619" y="2850356"/>
            <a:ext cx="28575" cy="33829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Line 10"/>
          <p:cNvSpPr>
            <a:spLocks noChangeShapeType="1"/>
          </p:cNvSpPr>
          <p:nvPr/>
        </p:nvSpPr>
        <p:spPr bwMode="auto">
          <a:xfrm>
            <a:off x="3538538" y="2300288"/>
            <a:ext cx="14287" cy="10747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Line 11"/>
          <p:cNvSpPr>
            <a:spLocks noChangeShapeType="1"/>
          </p:cNvSpPr>
          <p:nvPr/>
        </p:nvSpPr>
        <p:spPr bwMode="auto">
          <a:xfrm rot="-5400000">
            <a:off x="3709988" y="2525713"/>
            <a:ext cx="14287" cy="10747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Line 12"/>
          <p:cNvSpPr>
            <a:spLocks noChangeShapeType="1"/>
          </p:cNvSpPr>
          <p:nvPr/>
        </p:nvSpPr>
        <p:spPr bwMode="auto">
          <a:xfrm>
            <a:off x="3914775" y="2305050"/>
            <a:ext cx="14288" cy="10747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Line 13"/>
          <p:cNvSpPr>
            <a:spLocks noChangeShapeType="1"/>
          </p:cNvSpPr>
          <p:nvPr/>
        </p:nvSpPr>
        <p:spPr bwMode="auto">
          <a:xfrm rot="-5400000">
            <a:off x="3705225" y="2120900"/>
            <a:ext cx="14288" cy="10747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4670" y="2151727"/>
            <a:ext cx="7654660" cy="2554545"/>
          </a:xfrm>
          <a:prstGeom prst="rect">
            <a:avLst/>
          </a:prstGeom>
          <a:solidFill>
            <a:srgbClr val="800080"/>
          </a:solid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Part 1:</a:t>
            </a:r>
          </a:p>
          <a:p>
            <a:r>
              <a:rPr lang="en-US" sz="8000" dirty="0" smtClean="0">
                <a:solidFill>
                  <a:schemeClr val="bg1"/>
                </a:solidFill>
              </a:rPr>
              <a:t>Patterns &amp; Laws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AA5B-686D-A94C-BC62-2299929B496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Kronecker Graphs</a:t>
            </a:r>
            <a:endParaRPr lang="en-US" dirty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Continuing multiplying with </a:t>
            </a:r>
            <a:r>
              <a:rPr lang="en-US" sz="2800" i="1"/>
              <a:t>G</a:t>
            </a:r>
            <a:r>
              <a:rPr lang="en-US" sz="2800" i="1" baseline="-25000"/>
              <a:t>1</a:t>
            </a:r>
            <a:r>
              <a:rPr lang="en-US" sz="2800"/>
              <a:t> we obtain </a:t>
            </a:r>
            <a:r>
              <a:rPr lang="en-US" sz="2800" i="1"/>
              <a:t>G</a:t>
            </a:r>
            <a:r>
              <a:rPr lang="en-US" sz="2800" i="1" baseline="-25000"/>
              <a:t>4</a:t>
            </a:r>
            <a:r>
              <a:rPr lang="en-US" sz="2800" baseline="-25000"/>
              <a:t> </a:t>
            </a:r>
            <a:r>
              <a:rPr lang="en-US" sz="2800"/>
              <a:t>and so on …</a:t>
            </a:r>
          </a:p>
        </p:txBody>
      </p:sp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14563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3352800" y="5894388"/>
            <a:ext cx="290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400" i="1">
                <a:ea typeface="Arial" charset="0"/>
                <a:cs typeface="Arial" charset="0"/>
              </a:rPr>
              <a:t>G</a:t>
            </a:r>
            <a:r>
              <a:rPr kumimoji="0" lang="en-US" sz="2400" i="1" baseline="-25000">
                <a:ea typeface="Arial" charset="0"/>
                <a:cs typeface="Arial" charset="0"/>
              </a:rPr>
              <a:t>4</a:t>
            </a:r>
            <a:r>
              <a:rPr kumimoji="0" lang="en-US" sz="2400">
                <a:ea typeface="Arial" charset="0"/>
                <a:cs typeface="Arial" charset="0"/>
              </a:rPr>
              <a:t> adjacency matrix</a:t>
            </a:r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4281488" y="2278063"/>
            <a:ext cx="28575" cy="33829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Line 7"/>
          <p:cNvSpPr>
            <a:spLocks noChangeShapeType="1"/>
          </p:cNvSpPr>
          <p:nvPr/>
        </p:nvSpPr>
        <p:spPr bwMode="auto">
          <a:xfrm>
            <a:off x="5391150" y="2287588"/>
            <a:ext cx="28575" cy="33829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Line 8"/>
          <p:cNvSpPr>
            <a:spLocks noChangeShapeType="1"/>
          </p:cNvSpPr>
          <p:nvPr/>
        </p:nvSpPr>
        <p:spPr bwMode="auto">
          <a:xfrm rot="-5400000">
            <a:off x="4842669" y="1712119"/>
            <a:ext cx="28575" cy="33829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 rot="-5400000">
            <a:off x="4823619" y="2850356"/>
            <a:ext cx="28575" cy="33829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Line 10"/>
          <p:cNvSpPr>
            <a:spLocks noChangeShapeType="1"/>
          </p:cNvSpPr>
          <p:nvPr/>
        </p:nvSpPr>
        <p:spPr bwMode="auto">
          <a:xfrm>
            <a:off x="3538538" y="2300288"/>
            <a:ext cx="14287" cy="10747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Line 11"/>
          <p:cNvSpPr>
            <a:spLocks noChangeShapeType="1"/>
          </p:cNvSpPr>
          <p:nvPr/>
        </p:nvSpPr>
        <p:spPr bwMode="auto">
          <a:xfrm rot="-5400000">
            <a:off x="3709988" y="2525713"/>
            <a:ext cx="14287" cy="10747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Line 12"/>
          <p:cNvSpPr>
            <a:spLocks noChangeShapeType="1"/>
          </p:cNvSpPr>
          <p:nvPr/>
        </p:nvSpPr>
        <p:spPr bwMode="auto">
          <a:xfrm>
            <a:off x="3914775" y="2305050"/>
            <a:ext cx="14288" cy="10747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Line 13"/>
          <p:cNvSpPr>
            <a:spLocks noChangeShapeType="1"/>
          </p:cNvSpPr>
          <p:nvPr/>
        </p:nvSpPr>
        <p:spPr bwMode="auto">
          <a:xfrm rot="-5400000">
            <a:off x="3705225" y="2120900"/>
            <a:ext cx="14288" cy="10747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Content Placeholder 7" descr="sierpinski.eps"/>
          <p:cNvPicPr>
            <a:picLocks noChangeAspect="1"/>
          </p:cNvPicPr>
          <p:nvPr/>
        </p:nvPicPr>
        <p:blipFill>
          <a:blip r:embed="rId3"/>
          <a:srcRect l="-16112" r="-16112"/>
          <a:stretch>
            <a:fillRect/>
          </a:stretch>
        </p:blipFill>
        <p:spPr bwMode="auto">
          <a:xfrm>
            <a:off x="6845300" y="2199446"/>
            <a:ext cx="2501900" cy="146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-24723" y="2936557"/>
            <a:ext cx="301401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Holes within holes;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Communities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within communities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AC209-CEA5-BE42-8D74-57892A03E147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Properties: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PROVE that</a:t>
            </a:r>
          </a:p>
          <a:p>
            <a:pPr lvl="1"/>
            <a:r>
              <a:rPr lang="en-US" dirty="0"/>
              <a:t>Degree distribution is multinomial ~ power law</a:t>
            </a:r>
          </a:p>
          <a:p>
            <a:pPr lvl="1"/>
            <a:r>
              <a:rPr lang="en-US" dirty="0"/>
              <a:t>Diameter: constant</a:t>
            </a:r>
          </a:p>
          <a:p>
            <a:pPr lvl="1"/>
            <a:r>
              <a:rPr lang="en-US" dirty="0"/>
              <a:t>Eigenvalue distribution: multinomial</a:t>
            </a:r>
          </a:p>
          <a:p>
            <a:pPr lvl="1"/>
            <a:r>
              <a:rPr lang="en-US" dirty="0"/>
              <a:t>First eigenvector: </a:t>
            </a:r>
            <a:r>
              <a:rPr lang="en-US" dirty="0" smtClean="0"/>
              <a:t>multinomial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113" y="2565400"/>
            <a:ext cx="813043" cy="49244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33900" y="0"/>
            <a:ext cx="4610100" cy="4924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Self-similarity -&gt; power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2FC51-A2C1-5144-9F8A-1E64CCA27C4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Definition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96200" cy="5105400"/>
          </a:xfrm>
        </p:spPr>
        <p:txBody>
          <a:bodyPr/>
          <a:lstStyle/>
          <a:p>
            <a:r>
              <a:rPr lang="en-US" sz="2400" dirty="0"/>
              <a:t>Given a growing graph with nodes </a:t>
            </a:r>
            <a:r>
              <a:rPr lang="en-US" sz="2400" i="1" dirty="0"/>
              <a:t>N</a:t>
            </a:r>
            <a:r>
              <a:rPr lang="en-US" sz="2400" i="1" baseline="-25000" dirty="0"/>
              <a:t>1</a:t>
            </a:r>
            <a:r>
              <a:rPr lang="en-US" sz="2400" i="1" dirty="0"/>
              <a:t>, N</a:t>
            </a:r>
            <a:r>
              <a:rPr lang="en-US" sz="2400" i="1" baseline="-25000" dirty="0"/>
              <a:t>2</a:t>
            </a:r>
            <a:r>
              <a:rPr lang="en-US" sz="2400" i="1" dirty="0"/>
              <a:t>, …</a:t>
            </a:r>
          </a:p>
          <a:p>
            <a:r>
              <a:rPr lang="en-US" sz="2400" dirty="0"/>
              <a:t>Generate a realistic sequence of graphs that will obey all the patterns </a:t>
            </a:r>
          </a:p>
          <a:p>
            <a:pPr lvl="1"/>
            <a:r>
              <a:rPr lang="en-US" sz="2000" dirty="0"/>
              <a:t>Static Patterns</a:t>
            </a:r>
          </a:p>
          <a:p>
            <a:pPr lvl="2">
              <a:buFontTx/>
              <a:buNone/>
            </a:pPr>
            <a:r>
              <a:rPr lang="en-US" sz="1800" dirty="0"/>
              <a:t>	Power Law Degree Distribution</a:t>
            </a:r>
          </a:p>
          <a:p>
            <a:pPr lvl="2">
              <a:buFontTx/>
              <a:buNone/>
            </a:pPr>
            <a:r>
              <a:rPr lang="en-US" sz="1800" dirty="0"/>
              <a:t>	Power Law eigenvalue and eigenvector distribution</a:t>
            </a:r>
          </a:p>
          <a:p>
            <a:pPr lvl="2">
              <a:buFontTx/>
              <a:buNone/>
            </a:pPr>
            <a:r>
              <a:rPr lang="en-US" sz="1800" dirty="0"/>
              <a:t>	Small Diameter</a:t>
            </a:r>
          </a:p>
          <a:p>
            <a:pPr lvl="1"/>
            <a:r>
              <a:rPr lang="en-US" sz="2000" dirty="0"/>
              <a:t>Dynamic Patterns</a:t>
            </a:r>
          </a:p>
          <a:p>
            <a:pPr lvl="2">
              <a:buFontTx/>
              <a:buNone/>
            </a:pPr>
            <a:r>
              <a:rPr lang="en-US" sz="1800" dirty="0"/>
              <a:t>	Growth Power Law</a:t>
            </a:r>
          </a:p>
          <a:p>
            <a:pPr lvl="2">
              <a:buFontTx/>
              <a:buNone/>
            </a:pPr>
            <a:r>
              <a:rPr lang="en-US" sz="1800" dirty="0"/>
              <a:t>	Shrinking/Stabilizing Diameters</a:t>
            </a:r>
          </a:p>
          <a:p>
            <a:r>
              <a:rPr lang="en-US" sz="2800" dirty="0"/>
              <a:t>First</a:t>
            </a:r>
            <a:r>
              <a:rPr lang="en-US" sz="2800" dirty="0" smtClean="0"/>
              <a:t> generator </a:t>
            </a:r>
            <a:r>
              <a:rPr lang="en-US" sz="2800" dirty="0"/>
              <a:t>for which we can </a:t>
            </a:r>
            <a:r>
              <a:rPr lang="en-US" sz="2800" b="1" dirty="0">
                <a:solidFill>
                  <a:schemeClr val="tx2"/>
                </a:solidFill>
              </a:rPr>
              <a:t>prove</a:t>
            </a:r>
            <a:r>
              <a:rPr lang="en-US" sz="2800" dirty="0"/>
              <a:t> all these properties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1447800" y="3114675"/>
            <a:ext cx="46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800" b="1">
                <a:solidFill>
                  <a:srgbClr val="FF0000"/>
                </a:solidFill>
                <a:ea typeface="Arial" charset="0"/>
                <a:cs typeface="Arial" charset="0"/>
                <a:sym typeface="Wingdings" charset="2"/>
              </a:rPr>
              <a:t></a:t>
            </a:r>
          </a:p>
        </p:txBody>
      </p:sp>
      <p:sp>
        <p:nvSpPr>
          <p:cNvPr id="31752" name="Text Box 5"/>
          <p:cNvSpPr txBox="1">
            <a:spLocks noChangeArrowheads="1"/>
          </p:cNvSpPr>
          <p:nvPr/>
        </p:nvSpPr>
        <p:spPr bwMode="auto">
          <a:xfrm>
            <a:off x="1441450" y="3452813"/>
            <a:ext cx="463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800" b="1">
                <a:solidFill>
                  <a:srgbClr val="FF0000"/>
                </a:solidFill>
                <a:ea typeface="Arial" charset="0"/>
                <a:cs typeface="Arial" charset="0"/>
                <a:sym typeface="Wingdings" charset="2"/>
              </a:rPr>
              <a:t></a:t>
            </a:r>
          </a:p>
        </p:txBody>
      </p:sp>
      <p:sp>
        <p:nvSpPr>
          <p:cNvPr id="31753" name="Text Box 6"/>
          <p:cNvSpPr txBox="1">
            <a:spLocks noChangeArrowheads="1"/>
          </p:cNvSpPr>
          <p:nvPr/>
        </p:nvSpPr>
        <p:spPr bwMode="auto">
          <a:xfrm>
            <a:off x="1441450" y="3771900"/>
            <a:ext cx="46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800" b="1">
                <a:solidFill>
                  <a:srgbClr val="FF0000"/>
                </a:solidFill>
                <a:ea typeface="Arial" charset="0"/>
                <a:cs typeface="Arial" charset="0"/>
                <a:sym typeface="Wingdings" charset="2"/>
              </a:rPr>
              <a:t></a:t>
            </a:r>
          </a:p>
        </p:txBody>
      </p:sp>
      <p:sp>
        <p:nvSpPr>
          <p:cNvPr id="31754" name="Text Box 7"/>
          <p:cNvSpPr txBox="1">
            <a:spLocks noChangeArrowheads="1"/>
          </p:cNvSpPr>
          <p:nvPr/>
        </p:nvSpPr>
        <p:spPr bwMode="auto">
          <a:xfrm>
            <a:off x="1441450" y="4510088"/>
            <a:ext cx="463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800" b="1">
                <a:solidFill>
                  <a:srgbClr val="FF0000"/>
                </a:solidFill>
                <a:ea typeface="Arial" charset="0"/>
                <a:cs typeface="Arial" charset="0"/>
                <a:sym typeface="Wingdings" charset="2"/>
              </a:rPr>
              <a:t></a:t>
            </a:r>
          </a:p>
        </p:txBody>
      </p:sp>
      <p:sp>
        <p:nvSpPr>
          <p:cNvPr id="31755" name="Text Box 8"/>
          <p:cNvSpPr txBox="1">
            <a:spLocks noChangeArrowheads="1"/>
          </p:cNvSpPr>
          <p:nvPr/>
        </p:nvSpPr>
        <p:spPr bwMode="auto">
          <a:xfrm>
            <a:off x="1441450" y="4829175"/>
            <a:ext cx="46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800" b="1">
                <a:solidFill>
                  <a:srgbClr val="FF0000"/>
                </a:solidFill>
                <a:ea typeface="Arial" charset="0"/>
                <a:cs typeface="Arial" charset="0"/>
                <a:sym typeface="Wingdings" charset="2"/>
              </a:rPr>
              <a:t>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Impact: Graph500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RMAT (= 2x2 Kronecker)</a:t>
            </a:r>
          </a:p>
          <a:p>
            <a:r>
              <a:rPr lang="en-US" dirty="0" smtClean="0"/>
              <a:t>Standard for graph benchmarks</a:t>
            </a:r>
          </a:p>
          <a:p>
            <a:r>
              <a:rPr lang="en-US" dirty="0" smtClean="0">
                <a:hlinkClick r:id="rId2"/>
              </a:rPr>
              <a:t>http://www.graph500.org/</a:t>
            </a:r>
            <a:endParaRPr lang="en-US" dirty="0" smtClean="0"/>
          </a:p>
          <a:p>
            <a:r>
              <a:rPr lang="en-US" dirty="0" smtClean="0"/>
              <a:t>Competitions 2x year, with all major entities: LLNL, Argonne, ITC-U. Tokyo, Riken, ORNL, Sandia, PSC,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590738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>
                <a:solidFill>
                  <a:srgbClr val="FFFFFF"/>
                </a:solidFill>
              </a:rPr>
              <a:t>R-MAT: A Recursive Model for Graph Mining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by D. Chakrabarti, Y. Zhan and C. Faloutsos, </a:t>
            </a: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SDM 2004, Orlando, Florida, USA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" y="4787900"/>
            <a:ext cx="61660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To iterate is human, to </a:t>
            </a:r>
            <a:r>
              <a:rPr lang="en-US" i="1" dirty="0" err="1" smtClean="0"/>
              <a:t>recurse</a:t>
            </a:r>
            <a:r>
              <a:rPr lang="en-US" i="1" dirty="0" smtClean="0"/>
              <a:t> is </a:t>
            </a:r>
            <a:r>
              <a:rPr lang="en-US" i="1" dirty="0" err="1" smtClean="0"/>
              <a:t>devine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</a:t>
            </a:r>
            <a:r>
              <a:rPr lang="en-US" dirty="0">
                <a:ea typeface="ＭＳ Ｐゴシック" charset="-128"/>
                <a:cs typeface="ＭＳ Ｐゴシック" charset="-128"/>
              </a:rPr>
              <a:t>1: Patterns in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graphs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…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Q1: Why so many power-laws?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Q2: Why no ‘good cuts’?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Part#2: Cascade analysis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188913" y="37750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8387" y="3149600"/>
            <a:ext cx="30256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A: real graphs -&gt; 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    self similar -&gt;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    power laws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Q2: Why ‘no good cuts’?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A: self-similarity</a:t>
            </a:r>
          </a:p>
          <a:p>
            <a:pPr lvl="1"/>
            <a:r>
              <a:rPr lang="en-US" dirty="0" smtClean="0"/>
              <a:t>Communities within communities within communities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AA5B-686D-A94C-BC62-2299929B4969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Kronecker Product – a Graph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Continuing multiplying with </a:t>
            </a:r>
            <a:r>
              <a:rPr lang="en-US" sz="2800" i="1"/>
              <a:t>G</a:t>
            </a:r>
            <a:r>
              <a:rPr lang="en-US" sz="2800" i="1" baseline="-25000"/>
              <a:t>1</a:t>
            </a:r>
            <a:r>
              <a:rPr lang="en-US" sz="2800"/>
              <a:t> we obtain </a:t>
            </a:r>
            <a:r>
              <a:rPr lang="en-US" sz="2800" i="1"/>
              <a:t>G</a:t>
            </a:r>
            <a:r>
              <a:rPr lang="en-US" sz="2800" i="1" baseline="-25000"/>
              <a:t>4</a:t>
            </a:r>
            <a:r>
              <a:rPr lang="en-US" sz="2800" baseline="-25000"/>
              <a:t> </a:t>
            </a:r>
            <a:r>
              <a:rPr lang="en-US" sz="2800"/>
              <a:t>and so on …</a:t>
            </a:r>
          </a:p>
        </p:txBody>
      </p:sp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14563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3352800" y="5894388"/>
            <a:ext cx="290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400" i="1">
                <a:ea typeface="Arial" charset="0"/>
                <a:cs typeface="Arial" charset="0"/>
              </a:rPr>
              <a:t>G</a:t>
            </a:r>
            <a:r>
              <a:rPr kumimoji="0" lang="en-US" sz="2400" i="1" baseline="-25000">
                <a:ea typeface="Arial" charset="0"/>
                <a:cs typeface="Arial" charset="0"/>
              </a:rPr>
              <a:t>4</a:t>
            </a:r>
            <a:r>
              <a:rPr kumimoji="0" lang="en-US" sz="2400">
                <a:ea typeface="Arial" charset="0"/>
                <a:cs typeface="Arial" charset="0"/>
              </a:rPr>
              <a:t> adjacency matrix</a:t>
            </a:r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4281488" y="2278063"/>
            <a:ext cx="28575" cy="33829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Line 7"/>
          <p:cNvSpPr>
            <a:spLocks noChangeShapeType="1"/>
          </p:cNvSpPr>
          <p:nvPr/>
        </p:nvSpPr>
        <p:spPr bwMode="auto">
          <a:xfrm>
            <a:off x="5391150" y="2287588"/>
            <a:ext cx="28575" cy="33829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Line 8"/>
          <p:cNvSpPr>
            <a:spLocks noChangeShapeType="1"/>
          </p:cNvSpPr>
          <p:nvPr/>
        </p:nvSpPr>
        <p:spPr bwMode="auto">
          <a:xfrm rot="-5400000">
            <a:off x="4842669" y="1712119"/>
            <a:ext cx="28575" cy="33829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 rot="-5400000">
            <a:off x="4823619" y="2850356"/>
            <a:ext cx="28575" cy="33829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Line 10"/>
          <p:cNvSpPr>
            <a:spLocks noChangeShapeType="1"/>
          </p:cNvSpPr>
          <p:nvPr/>
        </p:nvSpPr>
        <p:spPr bwMode="auto">
          <a:xfrm>
            <a:off x="3538538" y="2300288"/>
            <a:ext cx="14287" cy="10747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Line 11"/>
          <p:cNvSpPr>
            <a:spLocks noChangeShapeType="1"/>
          </p:cNvSpPr>
          <p:nvPr/>
        </p:nvSpPr>
        <p:spPr bwMode="auto">
          <a:xfrm rot="-5400000">
            <a:off x="3709988" y="2525713"/>
            <a:ext cx="14287" cy="10747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Line 12"/>
          <p:cNvSpPr>
            <a:spLocks noChangeShapeType="1"/>
          </p:cNvSpPr>
          <p:nvPr/>
        </p:nvSpPr>
        <p:spPr bwMode="auto">
          <a:xfrm>
            <a:off x="3914775" y="2305050"/>
            <a:ext cx="14288" cy="10747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Line 13"/>
          <p:cNvSpPr>
            <a:spLocks noChangeShapeType="1"/>
          </p:cNvSpPr>
          <p:nvPr/>
        </p:nvSpPr>
        <p:spPr bwMode="auto">
          <a:xfrm rot="-5400000">
            <a:off x="3705225" y="2120900"/>
            <a:ext cx="14288" cy="10747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81015" y="0"/>
            <a:ext cx="1962985" cy="492443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REMINDER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AA5B-686D-A94C-BC62-2299929B4969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Kronecker Product – a Graph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Continuing multiplying with </a:t>
            </a:r>
            <a:r>
              <a:rPr lang="en-US" sz="2800" i="1"/>
              <a:t>G</a:t>
            </a:r>
            <a:r>
              <a:rPr lang="en-US" sz="2800" i="1" baseline="-25000"/>
              <a:t>1</a:t>
            </a:r>
            <a:r>
              <a:rPr lang="en-US" sz="2800"/>
              <a:t> we obtain </a:t>
            </a:r>
            <a:r>
              <a:rPr lang="en-US" sz="2800" i="1"/>
              <a:t>G</a:t>
            </a:r>
            <a:r>
              <a:rPr lang="en-US" sz="2800" i="1" baseline="-25000"/>
              <a:t>4</a:t>
            </a:r>
            <a:r>
              <a:rPr lang="en-US" sz="2800" baseline="-25000"/>
              <a:t> </a:t>
            </a:r>
            <a:r>
              <a:rPr lang="en-US" sz="2800"/>
              <a:t>and so on …</a:t>
            </a:r>
          </a:p>
        </p:txBody>
      </p:sp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14563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3352800" y="5894388"/>
            <a:ext cx="290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400" i="1">
                <a:ea typeface="Arial" charset="0"/>
                <a:cs typeface="Arial" charset="0"/>
              </a:rPr>
              <a:t>G</a:t>
            </a:r>
            <a:r>
              <a:rPr kumimoji="0" lang="en-US" sz="2400" i="1" baseline="-25000">
                <a:ea typeface="Arial" charset="0"/>
                <a:cs typeface="Arial" charset="0"/>
              </a:rPr>
              <a:t>4</a:t>
            </a:r>
            <a:r>
              <a:rPr kumimoji="0" lang="en-US" sz="2400">
                <a:ea typeface="Arial" charset="0"/>
                <a:cs typeface="Arial" charset="0"/>
              </a:rPr>
              <a:t> adjacency matrix</a:t>
            </a:r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4281488" y="2278063"/>
            <a:ext cx="28575" cy="33829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Line 7"/>
          <p:cNvSpPr>
            <a:spLocks noChangeShapeType="1"/>
          </p:cNvSpPr>
          <p:nvPr/>
        </p:nvSpPr>
        <p:spPr bwMode="auto">
          <a:xfrm>
            <a:off x="5391150" y="2287588"/>
            <a:ext cx="28575" cy="33829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Line 8"/>
          <p:cNvSpPr>
            <a:spLocks noChangeShapeType="1"/>
          </p:cNvSpPr>
          <p:nvPr/>
        </p:nvSpPr>
        <p:spPr bwMode="auto">
          <a:xfrm rot="-5400000">
            <a:off x="4842669" y="1712119"/>
            <a:ext cx="28575" cy="33829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 rot="-5400000">
            <a:off x="4823619" y="2850356"/>
            <a:ext cx="28575" cy="33829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Line 10"/>
          <p:cNvSpPr>
            <a:spLocks noChangeShapeType="1"/>
          </p:cNvSpPr>
          <p:nvPr/>
        </p:nvSpPr>
        <p:spPr bwMode="auto">
          <a:xfrm>
            <a:off x="3538538" y="2300288"/>
            <a:ext cx="14287" cy="10747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Line 11"/>
          <p:cNvSpPr>
            <a:spLocks noChangeShapeType="1"/>
          </p:cNvSpPr>
          <p:nvPr/>
        </p:nvSpPr>
        <p:spPr bwMode="auto">
          <a:xfrm rot="-5400000">
            <a:off x="3709988" y="2525713"/>
            <a:ext cx="14287" cy="10747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Line 12"/>
          <p:cNvSpPr>
            <a:spLocks noChangeShapeType="1"/>
          </p:cNvSpPr>
          <p:nvPr/>
        </p:nvSpPr>
        <p:spPr bwMode="auto">
          <a:xfrm>
            <a:off x="3914775" y="2305050"/>
            <a:ext cx="14288" cy="10747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Line 13"/>
          <p:cNvSpPr>
            <a:spLocks noChangeShapeType="1"/>
          </p:cNvSpPr>
          <p:nvPr/>
        </p:nvSpPr>
        <p:spPr bwMode="auto">
          <a:xfrm rot="-5400000">
            <a:off x="3705225" y="2120900"/>
            <a:ext cx="14288" cy="10747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81015" y="0"/>
            <a:ext cx="1962985" cy="492443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REMINDER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149600"/>
            <a:ext cx="307526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en-US" dirty="0" smtClean="0">
                <a:solidFill>
                  <a:schemeClr val="tx2"/>
                </a:solidFill>
              </a:rPr>
              <a:t>Communities within </a:t>
            </a:r>
          </a:p>
          <a:p>
            <a:pPr marL="0" lvl="1" algn="l"/>
            <a:r>
              <a:rPr lang="en-US" dirty="0" smtClean="0">
                <a:solidFill>
                  <a:schemeClr val="tx2"/>
                </a:solidFill>
              </a:rPr>
              <a:t>communities within </a:t>
            </a:r>
          </a:p>
          <a:p>
            <a:pPr marL="0" lvl="1" algn="l"/>
            <a:r>
              <a:rPr lang="en-US" dirty="0" smtClean="0">
                <a:solidFill>
                  <a:schemeClr val="tx2"/>
                </a:solidFill>
              </a:rPr>
              <a:t>communities …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39287" y="2489200"/>
            <a:ext cx="20255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‘Linux users’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22888" y="3733800"/>
            <a:ext cx="18583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‘Mac users’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24184" y="4813300"/>
            <a:ext cx="17287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‘win users’</a:t>
            </a:r>
            <a:endParaRPr lang="en-US" dirty="0"/>
          </a:p>
        </p:txBody>
      </p:sp>
      <p:sp>
        <p:nvSpPr>
          <p:cNvPr id="22" name="Right Brace 21"/>
          <p:cNvSpPr/>
          <p:nvPr/>
        </p:nvSpPr>
        <p:spPr bwMode="auto">
          <a:xfrm>
            <a:off x="6629400" y="2247900"/>
            <a:ext cx="177800" cy="1130300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 bwMode="auto">
          <a:xfrm>
            <a:off x="6756400" y="3403600"/>
            <a:ext cx="177800" cy="1130300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 bwMode="auto">
          <a:xfrm>
            <a:off x="6616700" y="4533900"/>
            <a:ext cx="177800" cy="1130300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AA5B-686D-A94C-BC62-2299929B4969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Kronecker Product – a Graph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Continuing multiplying with </a:t>
            </a:r>
            <a:r>
              <a:rPr lang="en-US" sz="2800" i="1"/>
              <a:t>G</a:t>
            </a:r>
            <a:r>
              <a:rPr lang="en-US" sz="2800" i="1" baseline="-25000"/>
              <a:t>1</a:t>
            </a:r>
            <a:r>
              <a:rPr lang="en-US" sz="2800"/>
              <a:t> we obtain </a:t>
            </a:r>
            <a:r>
              <a:rPr lang="en-US" sz="2800" i="1"/>
              <a:t>G</a:t>
            </a:r>
            <a:r>
              <a:rPr lang="en-US" sz="2800" i="1" baseline="-25000"/>
              <a:t>4</a:t>
            </a:r>
            <a:r>
              <a:rPr lang="en-US" sz="2800" baseline="-25000"/>
              <a:t> </a:t>
            </a:r>
            <a:r>
              <a:rPr lang="en-US" sz="2800"/>
              <a:t>and so on …</a:t>
            </a:r>
          </a:p>
        </p:txBody>
      </p:sp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14563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3352800" y="5894388"/>
            <a:ext cx="290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400" i="1">
                <a:ea typeface="Arial" charset="0"/>
                <a:cs typeface="Arial" charset="0"/>
              </a:rPr>
              <a:t>G</a:t>
            </a:r>
            <a:r>
              <a:rPr kumimoji="0" lang="en-US" sz="2400" i="1" baseline="-25000">
                <a:ea typeface="Arial" charset="0"/>
                <a:cs typeface="Arial" charset="0"/>
              </a:rPr>
              <a:t>4</a:t>
            </a:r>
            <a:r>
              <a:rPr kumimoji="0" lang="en-US" sz="2400">
                <a:ea typeface="Arial" charset="0"/>
                <a:cs typeface="Arial" charset="0"/>
              </a:rPr>
              <a:t> adjacency matrix</a:t>
            </a:r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4281488" y="2278063"/>
            <a:ext cx="28575" cy="33829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Line 7"/>
          <p:cNvSpPr>
            <a:spLocks noChangeShapeType="1"/>
          </p:cNvSpPr>
          <p:nvPr/>
        </p:nvSpPr>
        <p:spPr bwMode="auto">
          <a:xfrm>
            <a:off x="5391150" y="2287588"/>
            <a:ext cx="28575" cy="33829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Line 8"/>
          <p:cNvSpPr>
            <a:spLocks noChangeShapeType="1"/>
          </p:cNvSpPr>
          <p:nvPr/>
        </p:nvSpPr>
        <p:spPr bwMode="auto">
          <a:xfrm rot="-5400000">
            <a:off x="4842669" y="1712119"/>
            <a:ext cx="28575" cy="33829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 rot="-5400000">
            <a:off x="4823619" y="2850356"/>
            <a:ext cx="28575" cy="33829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Line 10"/>
          <p:cNvSpPr>
            <a:spLocks noChangeShapeType="1"/>
          </p:cNvSpPr>
          <p:nvPr/>
        </p:nvSpPr>
        <p:spPr bwMode="auto">
          <a:xfrm>
            <a:off x="3538538" y="2300288"/>
            <a:ext cx="14287" cy="10747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Line 11"/>
          <p:cNvSpPr>
            <a:spLocks noChangeShapeType="1"/>
          </p:cNvSpPr>
          <p:nvPr/>
        </p:nvSpPr>
        <p:spPr bwMode="auto">
          <a:xfrm rot="-5400000">
            <a:off x="3709988" y="2525713"/>
            <a:ext cx="14287" cy="10747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Line 12"/>
          <p:cNvSpPr>
            <a:spLocks noChangeShapeType="1"/>
          </p:cNvSpPr>
          <p:nvPr/>
        </p:nvSpPr>
        <p:spPr bwMode="auto">
          <a:xfrm>
            <a:off x="3914775" y="2305050"/>
            <a:ext cx="14288" cy="10747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Line 13"/>
          <p:cNvSpPr>
            <a:spLocks noChangeShapeType="1"/>
          </p:cNvSpPr>
          <p:nvPr/>
        </p:nvSpPr>
        <p:spPr bwMode="auto">
          <a:xfrm rot="-5400000">
            <a:off x="3705225" y="2120900"/>
            <a:ext cx="14288" cy="10747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81015" y="0"/>
            <a:ext cx="1962985" cy="492443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REMINDER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149600"/>
            <a:ext cx="307526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en-US" dirty="0" smtClean="0">
                <a:solidFill>
                  <a:schemeClr val="tx2"/>
                </a:solidFill>
              </a:rPr>
              <a:t>Communities within </a:t>
            </a:r>
          </a:p>
          <a:p>
            <a:pPr marL="0" lvl="1" algn="l"/>
            <a:r>
              <a:rPr lang="en-US" dirty="0" smtClean="0">
                <a:solidFill>
                  <a:schemeClr val="tx2"/>
                </a:solidFill>
              </a:rPr>
              <a:t>communities within </a:t>
            </a:r>
          </a:p>
          <a:p>
            <a:pPr marL="0" lvl="1" algn="l"/>
            <a:r>
              <a:rPr lang="en-US" dirty="0" smtClean="0">
                <a:solidFill>
                  <a:schemeClr val="tx2"/>
                </a:solidFill>
              </a:rPr>
              <a:t>communities …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79930" y="2489200"/>
            <a:ext cx="231562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How many </a:t>
            </a:r>
          </a:p>
          <a:p>
            <a:pPr algn="l"/>
            <a:r>
              <a:rPr lang="en-US" dirty="0" smtClean="0"/>
              <a:t>Communities?</a:t>
            </a:r>
          </a:p>
          <a:p>
            <a:pPr algn="l"/>
            <a:r>
              <a:rPr lang="en-US" dirty="0" smtClean="0"/>
              <a:t>3?</a:t>
            </a:r>
          </a:p>
          <a:p>
            <a:pPr algn="l"/>
            <a:r>
              <a:rPr lang="en-US" dirty="0" smtClean="0"/>
              <a:t>9?</a:t>
            </a:r>
          </a:p>
          <a:p>
            <a:pPr algn="l"/>
            <a:r>
              <a:rPr lang="en-US" dirty="0" smtClean="0"/>
              <a:t>27?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AA5B-686D-A94C-BC62-2299929B496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Kronecker Product – a Graph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Continuing multiplying with </a:t>
            </a:r>
            <a:r>
              <a:rPr lang="en-US" sz="2800" i="1"/>
              <a:t>G</a:t>
            </a:r>
            <a:r>
              <a:rPr lang="en-US" sz="2800" i="1" baseline="-25000"/>
              <a:t>1</a:t>
            </a:r>
            <a:r>
              <a:rPr lang="en-US" sz="2800"/>
              <a:t> we obtain </a:t>
            </a:r>
            <a:r>
              <a:rPr lang="en-US" sz="2800" i="1"/>
              <a:t>G</a:t>
            </a:r>
            <a:r>
              <a:rPr lang="en-US" sz="2800" i="1" baseline="-25000"/>
              <a:t>4</a:t>
            </a:r>
            <a:r>
              <a:rPr lang="en-US" sz="2800" baseline="-25000"/>
              <a:t> </a:t>
            </a:r>
            <a:r>
              <a:rPr lang="en-US" sz="2800"/>
              <a:t>and so on …</a:t>
            </a:r>
          </a:p>
        </p:txBody>
      </p:sp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3352800" y="5894388"/>
            <a:ext cx="290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kumimoji="0" lang="en-US" sz="2400" i="1">
                <a:ea typeface="Arial" charset="0"/>
                <a:cs typeface="Arial" charset="0"/>
              </a:rPr>
              <a:t>G</a:t>
            </a:r>
            <a:r>
              <a:rPr kumimoji="0" lang="en-US" sz="2400" i="1" baseline="-25000">
                <a:ea typeface="Arial" charset="0"/>
                <a:cs typeface="Arial" charset="0"/>
              </a:rPr>
              <a:t>4</a:t>
            </a:r>
            <a:r>
              <a:rPr kumimoji="0" lang="en-US" sz="2400">
                <a:ea typeface="Arial" charset="0"/>
                <a:cs typeface="Arial" charset="0"/>
              </a:rPr>
              <a:t> adjacency matrix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48000" y="2214563"/>
            <a:ext cx="3581400" cy="3581400"/>
            <a:chOff x="3048000" y="2214563"/>
            <a:chExt cx="3581400" cy="3581400"/>
          </a:xfrm>
        </p:grpSpPr>
        <p:pic>
          <p:nvPicPr>
            <p:cNvPr id="29703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0" y="2214563"/>
              <a:ext cx="35814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Line 6"/>
            <p:cNvSpPr>
              <a:spLocks noChangeShapeType="1"/>
            </p:cNvSpPr>
            <p:nvPr/>
          </p:nvSpPr>
          <p:spPr bwMode="auto">
            <a:xfrm>
              <a:off x="4281488" y="2278063"/>
              <a:ext cx="28575" cy="33829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6" name="Line 7"/>
            <p:cNvSpPr>
              <a:spLocks noChangeShapeType="1"/>
            </p:cNvSpPr>
            <p:nvPr/>
          </p:nvSpPr>
          <p:spPr bwMode="auto">
            <a:xfrm>
              <a:off x="5391150" y="2287588"/>
              <a:ext cx="28575" cy="33829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7" name="Line 8"/>
            <p:cNvSpPr>
              <a:spLocks noChangeShapeType="1"/>
            </p:cNvSpPr>
            <p:nvPr/>
          </p:nvSpPr>
          <p:spPr bwMode="auto">
            <a:xfrm rot="-5400000">
              <a:off x="4842669" y="1712119"/>
              <a:ext cx="28575" cy="33829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Line 9"/>
            <p:cNvSpPr>
              <a:spLocks noChangeShapeType="1"/>
            </p:cNvSpPr>
            <p:nvPr/>
          </p:nvSpPr>
          <p:spPr bwMode="auto">
            <a:xfrm rot="-5400000">
              <a:off x="4823619" y="2850356"/>
              <a:ext cx="28575" cy="33829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9" name="Line 10"/>
            <p:cNvSpPr>
              <a:spLocks noChangeShapeType="1"/>
            </p:cNvSpPr>
            <p:nvPr/>
          </p:nvSpPr>
          <p:spPr bwMode="auto">
            <a:xfrm>
              <a:off x="3538538" y="2300288"/>
              <a:ext cx="14287" cy="10747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0" name="Line 11"/>
            <p:cNvSpPr>
              <a:spLocks noChangeShapeType="1"/>
            </p:cNvSpPr>
            <p:nvPr/>
          </p:nvSpPr>
          <p:spPr bwMode="auto">
            <a:xfrm rot="-5400000">
              <a:off x="3709988" y="2525713"/>
              <a:ext cx="14287" cy="10747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Line 12"/>
            <p:cNvSpPr>
              <a:spLocks noChangeShapeType="1"/>
            </p:cNvSpPr>
            <p:nvPr/>
          </p:nvSpPr>
          <p:spPr bwMode="auto">
            <a:xfrm>
              <a:off x="3914775" y="2305050"/>
              <a:ext cx="14288" cy="10747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Line 13"/>
            <p:cNvSpPr>
              <a:spLocks noChangeShapeType="1"/>
            </p:cNvSpPr>
            <p:nvPr/>
          </p:nvSpPr>
          <p:spPr bwMode="auto">
            <a:xfrm rot="-5400000">
              <a:off x="3705225" y="2120900"/>
              <a:ext cx="14288" cy="10747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181015" y="0"/>
            <a:ext cx="1962985" cy="492443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REMINDER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149600"/>
            <a:ext cx="307526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en-US" dirty="0" smtClean="0">
                <a:solidFill>
                  <a:schemeClr val="tx2"/>
                </a:solidFill>
              </a:rPr>
              <a:t>Communities within </a:t>
            </a:r>
          </a:p>
          <a:p>
            <a:pPr marL="0" lvl="1" algn="l"/>
            <a:r>
              <a:rPr lang="en-US" dirty="0" smtClean="0">
                <a:solidFill>
                  <a:schemeClr val="tx2"/>
                </a:solidFill>
              </a:rPr>
              <a:t>communities within </a:t>
            </a:r>
          </a:p>
          <a:p>
            <a:pPr marL="0" lvl="1" algn="l"/>
            <a:r>
              <a:rPr lang="en-US" dirty="0" smtClean="0">
                <a:solidFill>
                  <a:schemeClr val="tx2"/>
                </a:solidFill>
              </a:rPr>
              <a:t>communities …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79930" y="2489200"/>
            <a:ext cx="231562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How many </a:t>
            </a:r>
          </a:p>
          <a:p>
            <a:pPr algn="l"/>
            <a:r>
              <a:rPr lang="en-US" dirty="0" smtClean="0"/>
              <a:t>Communities?</a:t>
            </a:r>
          </a:p>
          <a:p>
            <a:pPr algn="l"/>
            <a:r>
              <a:rPr lang="en-US" dirty="0" smtClean="0"/>
              <a:t>3?</a:t>
            </a:r>
          </a:p>
          <a:p>
            <a:pPr algn="l"/>
            <a:r>
              <a:rPr lang="en-US" dirty="0" smtClean="0"/>
              <a:t>9?</a:t>
            </a:r>
          </a:p>
          <a:p>
            <a:pPr algn="l"/>
            <a:r>
              <a:rPr lang="en-US" dirty="0" smtClean="0"/>
              <a:t>27?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26400" y="4635500"/>
            <a:ext cx="212477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A: one – but</a:t>
            </a:r>
          </a:p>
          <a:p>
            <a:pPr algn="l"/>
            <a:r>
              <a:rPr lang="en-US" dirty="0" smtClean="0"/>
              <a:t>not a typical, </a:t>
            </a:r>
          </a:p>
          <a:p>
            <a:pPr algn="l"/>
            <a:r>
              <a:rPr lang="en-US" dirty="0" smtClean="0"/>
              <a:t>block-like</a:t>
            </a:r>
          </a:p>
          <a:p>
            <a:pPr algn="l"/>
            <a:r>
              <a:rPr lang="en-US" dirty="0" smtClean="0"/>
              <a:t>community…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D17841-406E-D14E-825E-C760596570E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Laws and patterns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Q1: Are </a:t>
            </a:r>
            <a:r>
              <a:rPr lang="en-US" dirty="0">
                <a:ea typeface="ＭＳ Ｐゴシック" charset="-128"/>
                <a:cs typeface="ＭＳ Ｐゴシック" charset="-128"/>
              </a:rPr>
              <a:t>real graphs random?</a:t>
            </a:r>
          </a:p>
        </p:txBody>
      </p:sp>
      <p:sp>
        <p:nvSpPr>
          <p:cNvPr id="3584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7" name="Picture 4" descr="0iter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7700" y="0"/>
            <a:ext cx="2146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04800" y="2227263"/>
            <a:ext cx="1544637" cy="1544637"/>
            <a:chOff x="3048000" y="2214563"/>
            <a:chExt cx="3581400" cy="35814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0" y="2214563"/>
              <a:ext cx="35814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4281488" y="2278063"/>
              <a:ext cx="28575" cy="33829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391150" y="2287588"/>
              <a:ext cx="28575" cy="33829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rot="-5400000">
              <a:off x="4842669" y="1712119"/>
              <a:ext cx="28575" cy="33829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rot="-5400000">
              <a:off x="4823619" y="2850356"/>
              <a:ext cx="28575" cy="33829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538538" y="2300288"/>
              <a:ext cx="14287" cy="10747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rot="-5400000">
              <a:off x="3709988" y="2525713"/>
              <a:ext cx="14287" cy="10747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3914775" y="2305050"/>
              <a:ext cx="14288" cy="10747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rot="-5400000">
              <a:off x="3705225" y="2120900"/>
              <a:ext cx="14288" cy="10747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55600" y="4495800"/>
            <a:ext cx="1437604" cy="1447800"/>
            <a:chOff x="6896100" y="3810000"/>
            <a:chExt cx="1790700" cy="18034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896100" y="3810000"/>
              <a:ext cx="1790700" cy="18034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896100" y="3835400"/>
              <a:ext cx="863600" cy="876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797800" y="4724400"/>
              <a:ext cx="863600" cy="876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8089900" y="4305300"/>
              <a:ext cx="76200" cy="88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391400" y="4953000"/>
              <a:ext cx="76200" cy="88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33306" y="2261394"/>
            <a:ext cx="2299494" cy="1739106"/>
            <a:chOff x="6133306" y="2261394"/>
            <a:chExt cx="2299494" cy="17391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6146800" y="3987800"/>
              <a:ext cx="2286000" cy="1270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5400000" flipH="1" flipV="1">
              <a:off x="5276850" y="3117850"/>
              <a:ext cx="1714500" cy="158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6413500" y="25273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565900" y="26797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718300" y="28321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870700" y="29845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023100" y="31369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175500" y="32893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27900" y="34417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7480300" y="35941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632700" y="37465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Content Placeholder 7" descr="sierpinski.eps"/>
          <p:cNvPicPr>
            <a:picLocks noChangeAspect="1"/>
          </p:cNvPicPr>
          <p:nvPr/>
        </p:nvPicPr>
        <p:blipFill>
          <a:blip r:embed="rId3"/>
          <a:srcRect l="13799" t="14285" r="5800" b="8571"/>
          <a:stretch>
            <a:fillRect/>
          </a:stretch>
        </p:blipFill>
        <p:spPr bwMode="auto">
          <a:xfrm>
            <a:off x="2926897" y="2273300"/>
            <a:ext cx="1961279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 bwMode="auto">
          <a:xfrm>
            <a:off x="2882900" y="3022600"/>
            <a:ext cx="1041400" cy="10160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898900" y="3009900"/>
            <a:ext cx="1041400" cy="1016000"/>
          </a:xfrm>
          <a:prstGeom prst="ellipse">
            <a:avLst/>
          </a:prstGeom>
          <a:noFill/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 bwMode="auto">
          <a:xfrm>
            <a:off x="3378200" y="2222500"/>
            <a:ext cx="1041400" cy="1016000"/>
          </a:xfrm>
          <a:prstGeom prst="ellips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cxnSpLocks noChangeAspect="1"/>
          </p:cNvCxnSpPr>
          <p:nvPr/>
        </p:nvCxnSpPr>
        <p:spPr bwMode="auto">
          <a:xfrm flipV="1">
            <a:off x="6362700" y="2755901"/>
            <a:ext cx="427482" cy="4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50" name="Straight Connector 49"/>
          <p:cNvCxnSpPr>
            <a:cxnSpLocks noChangeAspect="1"/>
          </p:cNvCxnSpPr>
          <p:nvPr/>
        </p:nvCxnSpPr>
        <p:spPr bwMode="auto">
          <a:xfrm flipV="1">
            <a:off x="6794500" y="3175001"/>
            <a:ext cx="427482" cy="4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51" name="Straight Connector 50"/>
          <p:cNvCxnSpPr>
            <a:cxnSpLocks noChangeAspect="1"/>
          </p:cNvCxnSpPr>
          <p:nvPr/>
        </p:nvCxnSpPr>
        <p:spPr bwMode="auto">
          <a:xfrm flipV="1">
            <a:off x="7213600" y="3594101"/>
            <a:ext cx="427482" cy="4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16200000" flipH="1">
            <a:off x="6584950" y="2952750"/>
            <a:ext cx="406400" cy="127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16200000" flipH="1">
            <a:off x="7029450" y="3422650"/>
            <a:ext cx="406400" cy="127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41300" y="1308100"/>
            <a:ext cx="23156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Communities?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310855" y="1308100"/>
            <a:ext cx="18153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(Gaussian)</a:t>
            </a:r>
          </a:p>
          <a:p>
            <a:r>
              <a:rPr lang="en-US" dirty="0" smtClean="0"/>
              <a:t>Clusters?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304637" y="1295400"/>
            <a:ext cx="17967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Piece-wise </a:t>
            </a:r>
          </a:p>
          <a:p>
            <a:r>
              <a:rPr lang="en-US" dirty="0" smtClean="0"/>
              <a:t>flat parts?</a:t>
            </a:r>
            <a:endParaRPr lang="en-US" dirty="0"/>
          </a:p>
        </p:txBody>
      </p: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3162300" y="5003800"/>
            <a:ext cx="781050" cy="762000"/>
            <a:chOff x="3378200" y="4584700"/>
            <a:chExt cx="1041400" cy="1016000"/>
          </a:xfrm>
        </p:grpSpPr>
        <p:sp>
          <p:nvSpPr>
            <p:cNvPr id="47" name="Oval 46"/>
            <p:cNvSpPr/>
            <p:nvPr/>
          </p:nvSpPr>
          <p:spPr bwMode="auto">
            <a:xfrm>
              <a:off x="3378200" y="4584700"/>
              <a:ext cx="1041400" cy="101600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 bwMode="auto">
            <a:xfrm>
              <a:off x="3644900" y="4838700"/>
              <a:ext cx="520700" cy="508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3784600" y="4965700"/>
              <a:ext cx="260350" cy="25400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787037" y="4318000"/>
            <a:ext cx="61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age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088047" y="2413000"/>
            <a:ext cx="1082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# songs</a:t>
            </a:r>
            <a:endParaRPr lang="en-US" sz="2000" dirty="0"/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3940175" y="5041900"/>
            <a:ext cx="781050" cy="762000"/>
            <a:chOff x="3378200" y="4584700"/>
            <a:chExt cx="1041400" cy="1016000"/>
          </a:xfrm>
        </p:grpSpPr>
        <p:sp>
          <p:nvSpPr>
            <p:cNvPr id="62" name="Oval 61"/>
            <p:cNvSpPr/>
            <p:nvPr/>
          </p:nvSpPr>
          <p:spPr bwMode="auto">
            <a:xfrm>
              <a:off x="3378200" y="4584700"/>
              <a:ext cx="1041400" cy="101600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3644900" y="4838700"/>
              <a:ext cx="520700" cy="508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 bwMode="auto">
            <a:xfrm>
              <a:off x="3784600" y="4965700"/>
              <a:ext cx="260350" cy="25400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3587750" y="4368800"/>
            <a:ext cx="781050" cy="762000"/>
            <a:chOff x="3378200" y="4584700"/>
            <a:chExt cx="1041400" cy="1016000"/>
          </a:xfrm>
        </p:grpSpPr>
        <p:sp>
          <p:nvSpPr>
            <p:cNvPr id="66" name="Oval 65"/>
            <p:cNvSpPr/>
            <p:nvPr/>
          </p:nvSpPr>
          <p:spPr bwMode="auto">
            <a:xfrm>
              <a:off x="3378200" y="4584700"/>
              <a:ext cx="1041400" cy="101600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 bwMode="auto">
            <a:xfrm>
              <a:off x="3644900" y="4838700"/>
              <a:ext cx="520700" cy="508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3784600" y="4965700"/>
              <a:ext cx="260350" cy="25400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04800" y="2227263"/>
            <a:ext cx="1544637" cy="1544637"/>
            <a:chOff x="3048000" y="2214563"/>
            <a:chExt cx="3581400" cy="35814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0" y="2214563"/>
              <a:ext cx="35814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4281488" y="2278063"/>
              <a:ext cx="28575" cy="33829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391150" y="2287588"/>
              <a:ext cx="28575" cy="33829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rot="-5400000">
              <a:off x="4842669" y="1712119"/>
              <a:ext cx="28575" cy="33829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rot="-5400000">
              <a:off x="4823619" y="2850356"/>
              <a:ext cx="28575" cy="33829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538538" y="2300288"/>
              <a:ext cx="14287" cy="10747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rot="-5400000">
              <a:off x="3709988" y="2525713"/>
              <a:ext cx="14287" cy="10747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3914775" y="2305050"/>
              <a:ext cx="14288" cy="10747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rot="-5400000">
              <a:off x="3705225" y="2120900"/>
              <a:ext cx="14288" cy="10747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17"/>
          <p:cNvGrpSpPr>
            <a:grpSpLocks noChangeAspect="1"/>
          </p:cNvGrpSpPr>
          <p:nvPr/>
        </p:nvGrpSpPr>
        <p:grpSpPr>
          <a:xfrm>
            <a:off x="355600" y="4495800"/>
            <a:ext cx="1437604" cy="1447800"/>
            <a:chOff x="6896100" y="3810000"/>
            <a:chExt cx="1790700" cy="18034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896100" y="3810000"/>
              <a:ext cx="1790700" cy="18034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896100" y="3835400"/>
              <a:ext cx="863600" cy="876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797800" y="4724400"/>
              <a:ext cx="863600" cy="876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8089900" y="4305300"/>
              <a:ext cx="76200" cy="88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391400" y="4953000"/>
              <a:ext cx="76200" cy="88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6133306" y="2261394"/>
            <a:ext cx="2299494" cy="1739106"/>
            <a:chOff x="6133306" y="2261394"/>
            <a:chExt cx="2299494" cy="17391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6146800" y="3987800"/>
              <a:ext cx="2286000" cy="1270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5400000" flipH="1" flipV="1">
              <a:off x="5276850" y="3117850"/>
              <a:ext cx="1714500" cy="1588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6413500" y="25273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565900" y="26797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718300" y="28321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870700" y="29845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023100" y="31369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175500" y="32893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27900" y="34417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7480300" y="35941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632700" y="3746500"/>
              <a:ext cx="76200" cy="889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Content Placeholder 7" descr="sierpinski.eps"/>
          <p:cNvPicPr>
            <a:picLocks noChangeAspect="1"/>
          </p:cNvPicPr>
          <p:nvPr/>
        </p:nvPicPr>
        <p:blipFill>
          <a:blip r:embed="rId3"/>
          <a:srcRect l="13799" t="14285" r="5800" b="8571"/>
          <a:stretch>
            <a:fillRect/>
          </a:stretch>
        </p:blipFill>
        <p:spPr bwMode="auto">
          <a:xfrm>
            <a:off x="2926897" y="2273300"/>
            <a:ext cx="1961279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857501" y="2247900"/>
            <a:ext cx="2134870" cy="20828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58108" y="4965700"/>
            <a:ext cx="37554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 questions to ask!</a:t>
            </a:r>
            <a:endParaRPr lang="en-US" dirty="0"/>
          </a:p>
        </p:txBody>
      </p:sp>
      <p:cxnSp>
        <p:nvCxnSpPr>
          <p:cNvPr id="49" name="Straight Connector 48"/>
          <p:cNvCxnSpPr>
            <a:cxnSpLocks noChangeAspect="1"/>
          </p:cNvCxnSpPr>
          <p:nvPr/>
        </p:nvCxnSpPr>
        <p:spPr bwMode="auto">
          <a:xfrm flipV="1">
            <a:off x="6362700" y="2755901"/>
            <a:ext cx="427482" cy="41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50" name="Straight Connector 49"/>
          <p:cNvCxnSpPr>
            <a:cxnSpLocks noChangeAspect="1"/>
          </p:cNvCxnSpPr>
          <p:nvPr/>
        </p:nvCxnSpPr>
        <p:spPr bwMode="auto">
          <a:xfrm flipV="1">
            <a:off x="6794500" y="3175001"/>
            <a:ext cx="427482" cy="41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51" name="Straight Connector 50"/>
          <p:cNvCxnSpPr>
            <a:cxnSpLocks noChangeAspect="1"/>
          </p:cNvCxnSpPr>
          <p:nvPr/>
        </p:nvCxnSpPr>
        <p:spPr bwMode="auto">
          <a:xfrm flipV="1">
            <a:off x="7213600" y="3594101"/>
            <a:ext cx="427482" cy="41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16200000" flipH="1">
            <a:off x="6584950" y="2952750"/>
            <a:ext cx="406400" cy="127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16200000" flipH="1">
            <a:off x="7029450" y="3422650"/>
            <a:ext cx="406400" cy="127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6261100" y="2438400"/>
            <a:ext cx="1536700" cy="1498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787037" y="4318000"/>
            <a:ext cx="61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age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088047" y="2413000"/>
            <a:ext cx="1082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# songs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Part#1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*many* patterns in real graphs</a:t>
            </a:r>
          </a:p>
          <a:p>
            <a:pPr lvl="1"/>
            <a:r>
              <a:rPr lang="en-US" dirty="0" smtClean="0"/>
              <a:t>Small &amp; shrinking diameters</a:t>
            </a:r>
          </a:p>
          <a:p>
            <a:pPr lvl="1"/>
            <a:r>
              <a:rPr lang="en-US" dirty="0" smtClean="0"/>
              <a:t>Power-laws everywhere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Gaussian trap</a:t>
            </a:r>
          </a:p>
          <a:p>
            <a:pPr lvl="1"/>
            <a:r>
              <a:rPr lang="en-US" dirty="0" smtClean="0"/>
              <a:t>‘no good cuts’</a:t>
            </a:r>
          </a:p>
          <a:p>
            <a:r>
              <a:rPr lang="en-US" dirty="0" smtClean="0"/>
              <a:t>Self-similarity (RMAT/</a:t>
            </a:r>
            <a:r>
              <a:rPr lang="en-US" dirty="0" err="1" smtClean="0"/>
              <a:t>Kronecker</a:t>
            </a:r>
            <a:r>
              <a:rPr lang="en-US" dirty="0" smtClean="0"/>
              <a:t>): good model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9202" y="1536174"/>
            <a:ext cx="6285595" cy="3785652"/>
          </a:xfrm>
          <a:prstGeom prst="rect">
            <a:avLst/>
          </a:prstGeom>
          <a:solidFill>
            <a:srgbClr val="660066"/>
          </a:solid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Part 2:</a:t>
            </a:r>
          </a:p>
          <a:p>
            <a:r>
              <a:rPr lang="en-US" sz="8000" dirty="0" smtClean="0">
                <a:solidFill>
                  <a:schemeClr val="bg1"/>
                </a:solidFill>
              </a:rPr>
              <a:t>Cascades &amp; </a:t>
            </a:r>
          </a:p>
          <a:p>
            <a:r>
              <a:rPr lang="en-US" sz="8000" dirty="0" smtClean="0">
                <a:solidFill>
                  <a:schemeClr val="bg1"/>
                </a:solidFill>
              </a:rPr>
              <a:t>Immunization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0" descr="http://t2.gstatic.com/images?q=tbn:ANd9GcQ0kc6Q5AtdukeK7aMtAhvD90O7ex6LTjoH1wAJTMuMLWmMM9Rws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Why do we care?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Information Diffusion</a:t>
            </a:r>
          </a:p>
          <a:p>
            <a:pPr eaLnBrk="1" hangingPunct="1"/>
            <a:r>
              <a:rPr lang="en-US" dirty="0" smtClean="0"/>
              <a:t>Viral Marketing</a:t>
            </a:r>
          </a:p>
          <a:p>
            <a:pPr eaLnBrk="1" hangingPunct="1"/>
            <a:r>
              <a:rPr lang="en-US" dirty="0" smtClean="0"/>
              <a:t>Epidemiology and Public Health</a:t>
            </a:r>
          </a:p>
          <a:p>
            <a:pPr eaLnBrk="1" hangingPunct="1"/>
            <a:r>
              <a:rPr lang="en-US" dirty="0" smtClean="0"/>
              <a:t>Cyber Security</a:t>
            </a:r>
          </a:p>
          <a:p>
            <a:pPr eaLnBrk="1" hangingPunct="1"/>
            <a:r>
              <a:rPr lang="en-US" dirty="0" smtClean="0"/>
              <a:t>Human mobility </a:t>
            </a:r>
          </a:p>
          <a:p>
            <a:pPr eaLnBrk="1" hangingPunct="1"/>
            <a:r>
              <a:rPr lang="en-US" dirty="0" smtClean="0"/>
              <a:t>Games and Virtual Worlds </a:t>
            </a:r>
          </a:p>
          <a:p>
            <a:pPr eaLnBrk="1" hangingPunct="1"/>
            <a:r>
              <a:rPr lang="en-US" dirty="0" smtClean="0"/>
              <a:t>Ecology</a:t>
            </a:r>
          </a:p>
          <a:p>
            <a:pPr eaLnBrk="1" hangingPunct="1"/>
            <a:r>
              <a:rPr lang="en-US" dirty="0" smtClean="0"/>
              <a:t>........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600200"/>
            <a:ext cx="1377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6" descr="http://t0.gstatic.com/images?q=tbn:ANd9GcQ687kbxbHM6ffObYHLQ0EkeqZq5KoUxV9wp-iHrk0iHycVj_K-"/>
          <p:cNvPicPr>
            <a:picLocks noChangeAspect="1" noChangeArrowheads="1"/>
          </p:cNvPicPr>
          <p:nvPr/>
        </p:nvPicPr>
        <p:blipFill>
          <a:blip r:embed="rId4"/>
          <a:srcRect l="3009" t="6076"/>
          <a:stretch>
            <a:fillRect/>
          </a:stretch>
        </p:blipFill>
        <p:spPr bwMode="auto">
          <a:xfrm>
            <a:off x="7315200" y="3657600"/>
            <a:ext cx="1066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http://t3.gstatic.com/images?q=tbn:ANd9GcSAV_joqAusDwGoc37Rx-vImXk6xEso-VIz4vAn026-t4NH8EN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25908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http://t3.gstatic.com/images?q=tbn:ANd9GcQJ-Gs0rhmwMa7LcF-_K3LyKR-ZsfVj59souUhmpxZn_A89JpZ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200400"/>
            <a:ext cx="12398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6" descr="http://t1.gstatic.com/images?q=tbn:ANd9GcTGGTOGjb_joL0KEb2FIeup2YpHMbwFsCMEKCEo4-pqNN4ARiw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4267200"/>
            <a:ext cx="1038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2" descr="http://t3.gstatic.com/images?q=tbn:ANd9GcSBADapG4c2D5Gt02dhM3_-Z78svuZhXVMVW9-_ALw8qnJe-ZV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4876800"/>
            <a:ext cx="681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8A504-3A75-F94A-A12C-3C8739722566}" type="slidenum">
              <a:rPr lang="en-US"/>
              <a:pPr>
                <a:defRPr/>
              </a:pPr>
              <a:t>84</a:t>
            </a:fld>
            <a:endParaRPr lang="en-US"/>
          </a:p>
        </p:txBody>
      </p:sp>
      <p:pic>
        <p:nvPicPr>
          <p:cNvPr id="21517" name="Picture 2" descr="http://www.ns-cta.org/ns-cta-blog/wp-content/themes/iBeam-CMS/img/spacer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4" descr="http://www.ns-cta.org/ns-cta-blog/wp-content/themes/iBeam-CMS/img/spacer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</a:t>
            </a:r>
            <a:r>
              <a:rPr lang="en-US" dirty="0">
                <a:ea typeface="ＭＳ Ｐゴシック" charset="-128"/>
                <a:cs typeface="ＭＳ Ｐゴシック" charset="-128"/>
              </a:rPr>
              <a:t>1: Patterns in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graphs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Part#2: Cascade analysis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(Fractional) Immunization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Epidemic thresholds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188913" y="33686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8216900" cy="4648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000" i="1" dirty="0" smtClean="0"/>
              <a:t>Fractional Immunization of Networks</a:t>
            </a:r>
          </a:p>
          <a:p>
            <a:pPr eaLnBrk="1" hangingPunct="1">
              <a:buFont typeface="Arial" charset="0"/>
              <a:buNone/>
            </a:pPr>
            <a:r>
              <a:rPr lang="en-US" sz="3600" dirty="0" smtClean="0"/>
              <a:t>B. Aditya Prakash, </a:t>
            </a:r>
            <a:r>
              <a:rPr lang="en-US" sz="3600" dirty="0" err="1" smtClean="0"/>
              <a:t>Lada</a:t>
            </a:r>
            <a:r>
              <a:rPr lang="en-US" sz="3600" dirty="0" smtClean="0"/>
              <a:t> </a:t>
            </a:r>
            <a:r>
              <a:rPr lang="en-US" sz="3600" dirty="0" err="1" smtClean="0"/>
              <a:t>Adamic</a:t>
            </a:r>
            <a:r>
              <a:rPr lang="en-US" sz="3600" dirty="0" smtClean="0"/>
              <a:t>, Theodore </a:t>
            </a:r>
          </a:p>
          <a:p>
            <a:pPr eaLnBrk="1" hangingPunct="1">
              <a:buFont typeface="Arial" charset="0"/>
              <a:buNone/>
            </a:pPr>
            <a:r>
              <a:rPr lang="en-US" sz="3600" dirty="0" err="1" smtClean="0"/>
              <a:t>Iwashyna</a:t>
            </a:r>
            <a:r>
              <a:rPr lang="en-US" sz="3600" dirty="0" smtClean="0"/>
              <a:t> (M.D.), </a:t>
            </a:r>
            <a:r>
              <a:rPr lang="en-US" sz="3600" dirty="0" err="1" smtClean="0"/>
              <a:t>Hanghang</a:t>
            </a:r>
            <a:r>
              <a:rPr lang="en-US" sz="3600" dirty="0" smtClean="0"/>
              <a:t> Tong, Christos Faloutsos</a:t>
            </a:r>
          </a:p>
          <a:p>
            <a:pPr eaLnBrk="1" hangingPunct="1">
              <a:buFont typeface="Arial" charset="0"/>
              <a:buNone/>
            </a:pPr>
            <a:endParaRPr lang="en-US" sz="3600" dirty="0" smtClean="0"/>
          </a:p>
          <a:p>
            <a:pPr eaLnBrk="1" hangingPunct="1">
              <a:buFont typeface="Arial" charset="0"/>
              <a:buNone/>
            </a:pPr>
            <a:r>
              <a:rPr lang="en-US" sz="3600" dirty="0" smtClean="0"/>
              <a:t>SDM 2013, Austin, TX </a:t>
            </a:r>
          </a:p>
          <a:p>
            <a:pPr eaLnBrk="1" hangingPunct="1">
              <a:buFont typeface="Arial" charset="0"/>
              <a:buNone/>
            </a:pPr>
            <a:endParaRPr lang="en-US" sz="3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CBCA8-D9D8-F545-A3F2-7BBDA6810724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pic>
        <p:nvPicPr>
          <p:cNvPr id="6" name="Picture 5" descr="medical-sym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754962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latino Linotype" charset="0"/>
              </a:rPr>
              <a:t>Whom to immunize?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Dynamical Processes over networks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" y="2159000"/>
            <a:ext cx="45878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3"/>
          <p:cNvSpPr txBox="1">
            <a:spLocks noChangeArrowheads="1"/>
          </p:cNvSpPr>
          <p:nvPr/>
        </p:nvSpPr>
        <p:spPr bwMode="auto">
          <a:xfrm>
            <a:off x="4876800" y="2438400"/>
            <a:ext cx="4267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Each circle is a hospital</a:t>
            </a:r>
          </a:p>
          <a:p>
            <a:pPr algn="l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 ~</a:t>
            </a:r>
            <a:r>
              <a:rPr lang="en-US" sz="2800" dirty="0" smtClean="0">
                <a:latin typeface="Calibri" charset="0"/>
              </a:rPr>
              <a:t>3,000 </a:t>
            </a:r>
            <a:r>
              <a:rPr lang="en-US" sz="2800" dirty="0">
                <a:latin typeface="Calibri" charset="0"/>
              </a:rPr>
              <a:t>hospitals</a:t>
            </a:r>
          </a:p>
          <a:p>
            <a:pPr algn="l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 More than 30,000 patients transferred  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228600" y="5334000"/>
            <a:ext cx="289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alibri" charset="0"/>
              </a:rPr>
              <a:t>[US-MEDICARE NETWORK 2005]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3200400" y="5334000"/>
            <a:ext cx="594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b="1">
                <a:latin typeface="Calibri" charset="0"/>
              </a:rPr>
              <a:t>Problem</a:t>
            </a:r>
            <a:r>
              <a:rPr lang="en-US" sz="3200">
                <a:latin typeface="Calibri" charset="0"/>
              </a:rPr>
              <a:t>:</a:t>
            </a:r>
            <a:r>
              <a:rPr lang="en-US" sz="3200">
                <a:solidFill>
                  <a:srgbClr val="C00000"/>
                </a:solidFill>
                <a:latin typeface="Calibri" charset="0"/>
              </a:rPr>
              <a:t> Given </a:t>
            </a:r>
            <a:r>
              <a:rPr lang="en-US" sz="3200" i="1">
                <a:solidFill>
                  <a:srgbClr val="C00000"/>
                </a:solidFill>
                <a:latin typeface="Calibri" charset="0"/>
              </a:rPr>
              <a:t>k </a:t>
            </a:r>
            <a:r>
              <a:rPr lang="en-US" sz="3200">
                <a:solidFill>
                  <a:srgbClr val="C00000"/>
                </a:solidFill>
                <a:latin typeface="Calibri" charset="0"/>
              </a:rPr>
              <a:t>units of disinfectant, whom to immunize?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8298D-D00D-F64C-ADC6-0560E09C06D3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latino Linotype" charset="0"/>
              </a:rPr>
              <a:t>Whom to immunize?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96850" y="1206500"/>
            <a:ext cx="8947150" cy="4508500"/>
            <a:chOff x="196850" y="1206500"/>
            <a:chExt cx="8947150" cy="4508500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95800" y="2114550"/>
              <a:ext cx="3690938" cy="30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21"/>
            <p:cNvGrpSpPr/>
            <p:nvPr/>
          </p:nvGrpSpPr>
          <p:grpSpPr>
            <a:xfrm>
              <a:off x="196850" y="2286000"/>
              <a:ext cx="8947150" cy="3429000"/>
              <a:chOff x="196850" y="2286000"/>
              <a:chExt cx="8947150" cy="3429000"/>
            </a:xfrm>
          </p:grpSpPr>
          <p:pic>
            <p:nvPicPr>
              <p:cNvPr id="21508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5800" y="2286000"/>
                <a:ext cx="3159125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09" name="TextBox 5"/>
              <p:cNvSpPr txBox="1">
                <a:spLocks noChangeArrowheads="1"/>
              </p:cNvSpPr>
              <p:nvPr/>
            </p:nvSpPr>
            <p:spPr bwMode="auto">
              <a:xfrm>
                <a:off x="457200" y="5130800"/>
                <a:ext cx="3733800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>
                    <a:latin typeface="Calibri" charset="0"/>
                  </a:rPr>
                  <a:t>CURRENT PRACTICE</a:t>
                </a:r>
              </a:p>
            </p:txBody>
          </p:sp>
          <p:sp>
            <p:nvSpPr>
              <p:cNvPr id="21510" name="TextBox 6"/>
              <p:cNvSpPr txBox="1">
                <a:spLocks noChangeArrowheads="1"/>
              </p:cNvSpPr>
              <p:nvPr/>
            </p:nvSpPr>
            <p:spPr bwMode="auto">
              <a:xfrm>
                <a:off x="5867400" y="5130800"/>
                <a:ext cx="2895600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>
                    <a:latin typeface="Calibri" charset="0"/>
                  </a:rPr>
                  <a:t>OUR METHOD</a:t>
                </a:r>
              </a:p>
            </p:txBody>
          </p:sp>
          <p:sp>
            <p:nvSpPr>
              <p:cNvPr id="21512" name="TextBox 8"/>
              <p:cNvSpPr txBox="1">
                <a:spLocks noChangeArrowheads="1"/>
              </p:cNvSpPr>
              <p:nvPr/>
            </p:nvSpPr>
            <p:spPr bwMode="auto">
              <a:xfrm>
                <a:off x="6248400" y="2362200"/>
                <a:ext cx="2895600" cy="830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solidFill>
                      <a:srgbClr val="0000CC"/>
                    </a:solidFill>
                    <a:latin typeface="Calibri" charset="0"/>
                  </a:rPr>
                  <a:t>[US-MEDICARE NETWORK 2005]</a:t>
                </a:r>
              </a:p>
            </p:txBody>
          </p:sp>
          <p:sp>
            <p:nvSpPr>
              <p:cNvPr id="13" name="Multiply 12"/>
              <p:cNvSpPr/>
              <p:nvPr/>
            </p:nvSpPr>
            <p:spPr>
              <a:xfrm>
                <a:off x="196850" y="3252788"/>
                <a:ext cx="762000" cy="76200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L-Shape 13"/>
              <p:cNvSpPr/>
              <p:nvPr/>
            </p:nvSpPr>
            <p:spPr>
              <a:xfrm rot="18316576">
                <a:off x="8016876" y="3313112"/>
                <a:ext cx="914400" cy="511175"/>
              </a:xfrm>
              <a:prstGeom prst="corner">
                <a:avLst>
                  <a:gd name="adj1" fmla="val 26415"/>
                  <a:gd name="adj2" fmla="val 24863"/>
                </a:avLst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62000" y="2286000"/>
                <a:ext cx="6858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05400" y="2362200"/>
                <a:ext cx="6858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14400" y="3962400"/>
                <a:ext cx="6858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181600" y="4114800"/>
                <a:ext cx="6858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8" name="Explosion 2 7"/>
            <p:cNvSpPr/>
            <p:nvPr/>
          </p:nvSpPr>
          <p:spPr>
            <a:xfrm>
              <a:off x="2057400" y="1206500"/>
              <a:ext cx="3505200" cy="1828800"/>
            </a:xfrm>
            <a:prstGeom prst="irregularSeal2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</a:rPr>
                <a:t>~6x fewer!</a:t>
              </a:r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269F2-1DC4-A542-A7FA-5F90796B7EA5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321424"/>
            <a:ext cx="9144000" cy="5847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Hospital-acquired inf.</a:t>
            </a:r>
            <a:r>
              <a:rPr lang="en-US" sz="3200" dirty="0" smtClean="0">
                <a:solidFill>
                  <a:schemeClr val="bg1"/>
                </a:solidFill>
              </a:rPr>
              <a:t> : 99K</a:t>
            </a:r>
            <a:r>
              <a:rPr lang="en-US" sz="3200" dirty="0">
                <a:solidFill>
                  <a:schemeClr val="bg1"/>
                </a:solidFill>
              </a:rPr>
              <a:t>+ lives,</a:t>
            </a:r>
            <a:r>
              <a:rPr lang="en-US" sz="3200" dirty="0" smtClean="0">
                <a:solidFill>
                  <a:schemeClr val="bg1"/>
                </a:solidFill>
              </a:rPr>
              <a:t> $</a:t>
            </a:r>
            <a:r>
              <a:rPr lang="en-US" sz="3200" dirty="0">
                <a:solidFill>
                  <a:schemeClr val="bg1"/>
                </a:solidFill>
              </a:rPr>
              <a:t>5B+</a:t>
            </a:r>
            <a:r>
              <a:rPr lang="en-US" sz="3200" dirty="0" smtClean="0">
                <a:solidFill>
                  <a:schemeClr val="bg1"/>
                </a:solidFill>
              </a:rPr>
              <a:t> per year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Fractional Asymmetric Immunization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93187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89325"/>
            <a:ext cx="211613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Box 5"/>
          <p:cNvSpPr txBox="1">
            <a:spLocks noChangeArrowheads="1"/>
          </p:cNvSpPr>
          <p:nvPr/>
        </p:nvSpPr>
        <p:spPr bwMode="auto">
          <a:xfrm>
            <a:off x="1600200" y="5318125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Hospital</a:t>
            </a:r>
          </a:p>
        </p:txBody>
      </p:sp>
      <p:sp>
        <p:nvSpPr>
          <p:cNvPr id="93189" name="TextBox 6"/>
          <p:cNvSpPr txBox="1">
            <a:spLocks noChangeArrowheads="1"/>
          </p:cNvSpPr>
          <p:nvPr/>
        </p:nvSpPr>
        <p:spPr bwMode="auto">
          <a:xfrm>
            <a:off x="6324600" y="5307013"/>
            <a:ext cx="1676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Another Hospital</a:t>
            </a:r>
          </a:p>
        </p:txBody>
      </p:sp>
      <p:pic>
        <p:nvPicPr>
          <p:cNvPr id="93190" name="Picture 6" descr="http://t1.gstatic.com/images?q=tbn:ANd9GcR0UQ5Xn_TeFRRHqxOxp4aTHTLM-HSJJysK0Vxx5aqgJwxIdcgFP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184525"/>
            <a:ext cx="6953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352800" y="4327525"/>
            <a:ext cx="2362200" cy="0"/>
          </a:xfrm>
          <a:prstGeom prst="straightConnector1">
            <a:avLst/>
          </a:prstGeom>
          <a:ln w="984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19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95400"/>
            <a:ext cx="22415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3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3482975"/>
            <a:ext cx="211613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2" descr="https://encrypted-tbn0.google.com/images?q=tbn:ANd9GcS-MBhuasp4hGkQ3IcJSjNkBDhfQn-COEiDrKvY-phaXfgNuOG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5800" y="3260725"/>
            <a:ext cx="561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5" name="Picture 4" descr="https://encrypted-tbn0.google.com/images?q=tbn:ANd9GcTVXCoVpzh42HoVOj9yoF42rcS9ci_ozjawSQ22IZvdr2jB0K5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336925"/>
            <a:ext cx="488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6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181600"/>
            <a:ext cx="685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038600" y="5181600"/>
            <a:ext cx="1143000" cy="1076325"/>
            <a:chOff x="5791200" y="1219200"/>
            <a:chExt cx="1142831" cy="1076325"/>
          </a:xfrm>
        </p:grpSpPr>
        <p:pic>
          <p:nvPicPr>
            <p:cNvPr id="93204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05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06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724400" y="2438400"/>
            <a:ext cx="3733800" cy="914400"/>
            <a:chOff x="4700495" y="2209800"/>
            <a:chExt cx="3148105" cy="914400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4700495" y="2743200"/>
              <a:ext cx="176679" cy="381000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03" name="TextBox 25"/>
            <p:cNvSpPr txBox="1">
              <a:spLocks noChangeArrowheads="1"/>
            </p:cNvSpPr>
            <p:nvPr/>
          </p:nvSpPr>
          <p:spPr bwMode="auto">
            <a:xfrm>
              <a:off x="4876800" y="2209800"/>
              <a:ext cx="2971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alibri" charset="0"/>
                </a:rPr>
                <a:t>Drug-resistant Bacteria (like XDR-TB) </a:t>
              </a:r>
            </a:p>
          </p:txBody>
        </p:sp>
      </p:grp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38003-6634-DF46-A39B-BD1293AC2281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5A08EE-A080-6D4D-9AB5-091E4A60D2B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2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Laws and patterns</a:t>
            </a:r>
          </a:p>
        </p:txBody>
      </p:sp>
      <p:sp>
        <p:nvSpPr>
          <p:cNvPr id="3789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lIns="82945" tIns="41473" rIns="82945" bIns="41473"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Q1: Are </a:t>
            </a:r>
            <a:r>
              <a:rPr lang="en-US" dirty="0">
                <a:ea typeface="ＭＳ Ｐゴシック" charset="-128"/>
                <a:cs typeface="ＭＳ Ｐゴシック" charset="-128"/>
              </a:rPr>
              <a:t>real graphs random?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A1: </a:t>
            </a:r>
            <a:r>
              <a:rPr lang="en-US" dirty="0">
                <a:ea typeface="ＭＳ Ｐゴシック" charset="-128"/>
                <a:cs typeface="ＭＳ Ｐゴシック" charset="-128"/>
              </a:rPr>
              <a:t>NO!!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Diameter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in- and out- degree distributions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other (surprising) </a:t>
            </a:r>
            <a:r>
              <a:rPr lang="en-US" dirty="0" smtClean="0"/>
              <a:t>patterns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Q2: why ‘no good cuts’?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A2: &lt;self-similarity – stay tuned&gt;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So, let’s look at the data</a:t>
            </a:r>
          </a:p>
        </p:txBody>
      </p:sp>
      <p:sp>
        <p:nvSpPr>
          <p:cNvPr id="3789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7" name="Picture 4" descr="0iter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7700" y="0"/>
            <a:ext cx="2146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Fractional Asymmetric Immunization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95235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89325"/>
            <a:ext cx="211613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TextBox 5"/>
          <p:cNvSpPr txBox="1">
            <a:spLocks noChangeArrowheads="1"/>
          </p:cNvSpPr>
          <p:nvPr/>
        </p:nvSpPr>
        <p:spPr bwMode="auto">
          <a:xfrm>
            <a:off x="1600200" y="5318125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Hospital</a:t>
            </a:r>
          </a:p>
        </p:txBody>
      </p:sp>
      <p:sp>
        <p:nvSpPr>
          <p:cNvPr id="95237" name="TextBox 6"/>
          <p:cNvSpPr txBox="1">
            <a:spLocks noChangeArrowheads="1"/>
          </p:cNvSpPr>
          <p:nvPr/>
        </p:nvSpPr>
        <p:spPr bwMode="auto">
          <a:xfrm>
            <a:off x="6324600" y="5307013"/>
            <a:ext cx="1676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Another Hospital</a:t>
            </a:r>
          </a:p>
        </p:txBody>
      </p:sp>
      <p:pic>
        <p:nvPicPr>
          <p:cNvPr id="95238" name="Picture 6" descr="http://t1.gstatic.com/images?q=tbn:ANd9GcR0UQ5Xn_TeFRRHqxOxp4aTHTLM-HSJJysK0Vxx5aqgJwxIdcgFP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184525"/>
            <a:ext cx="6953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352800" y="4327525"/>
            <a:ext cx="2362200" cy="0"/>
          </a:xfrm>
          <a:prstGeom prst="straightConnector1">
            <a:avLst/>
          </a:prstGeom>
          <a:ln w="984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24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95400"/>
            <a:ext cx="22415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2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3482975"/>
            <a:ext cx="211613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3" name="Picture 2" descr="https://encrypted-tbn0.google.com/images?q=tbn:ANd9GcS-MBhuasp4hGkQ3IcJSjNkBDhfQn-COEiDrKvY-phaXfgNuOG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5800" y="3260725"/>
            <a:ext cx="561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4" name="Picture 4" descr="https://encrypted-tbn0.google.com/images?q=tbn:ANd9GcTVXCoVpzh42HoVOj9yoF42rcS9ci_ozjawSQ22IZvdr2jB0K5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336925"/>
            <a:ext cx="488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2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181600"/>
            <a:ext cx="685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038600" y="5181600"/>
            <a:ext cx="1143000" cy="1076325"/>
            <a:chOff x="5791200" y="1219200"/>
            <a:chExt cx="1142831" cy="1076325"/>
          </a:xfrm>
        </p:grpSpPr>
        <p:pic>
          <p:nvPicPr>
            <p:cNvPr id="95254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55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56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Straight Arrow Connector 20"/>
          <p:cNvCxnSpPr/>
          <p:nvPr/>
        </p:nvCxnSpPr>
        <p:spPr>
          <a:xfrm flipV="1">
            <a:off x="5029200" y="4724400"/>
            <a:ext cx="1295400" cy="762000"/>
          </a:xfrm>
          <a:prstGeom prst="straightConnector1">
            <a:avLst/>
          </a:prstGeom>
          <a:ln w="698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52800" y="4343400"/>
            <a:ext cx="2362200" cy="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724275"/>
            <a:ext cx="685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D6697-9200-C84F-A398-A1B144C29605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34" name="Date Placeholder 3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Fractional Asymmetric Immunization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97283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89325"/>
            <a:ext cx="211613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TextBox 5"/>
          <p:cNvSpPr txBox="1">
            <a:spLocks noChangeArrowheads="1"/>
          </p:cNvSpPr>
          <p:nvPr/>
        </p:nvSpPr>
        <p:spPr bwMode="auto">
          <a:xfrm>
            <a:off x="1600200" y="5318125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Hospital</a:t>
            </a:r>
          </a:p>
        </p:txBody>
      </p:sp>
      <p:sp>
        <p:nvSpPr>
          <p:cNvPr id="97285" name="TextBox 6"/>
          <p:cNvSpPr txBox="1">
            <a:spLocks noChangeArrowheads="1"/>
          </p:cNvSpPr>
          <p:nvPr/>
        </p:nvSpPr>
        <p:spPr bwMode="auto">
          <a:xfrm>
            <a:off x="6324600" y="5307013"/>
            <a:ext cx="1676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Another Hospital</a:t>
            </a:r>
          </a:p>
        </p:txBody>
      </p:sp>
      <p:pic>
        <p:nvPicPr>
          <p:cNvPr id="97286" name="Picture 6" descr="http://t1.gstatic.com/images?q=tbn:ANd9GcR0UQ5Xn_TeFRRHqxOxp4aTHTLM-HSJJysK0Vxx5aqgJwxIdcgFP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184525"/>
            <a:ext cx="6953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95400"/>
            <a:ext cx="22415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3482975"/>
            <a:ext cx="211613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2" descr="https://encrypted-tbn0.google.com/images?q=tbn:ANd9GcS-MBhuasp4hGkQ3IcJSjNkBDhfQn-COEiDrKvY-phaXfgNuOG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5800" y="3260725"/>
            <a:ext cx="561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038600" y="5181600"/>
            <a:ext cx="1143000" cy="1076325"/>
            <a:chOff x="5791200" y="1219200"/>
            <a:chExt cx="1142831" cy="1076325"/>
          </a:xfrm>
        </p:grpSpPr>
        <p:pic>
          <p:nvPicPr>
            <p:cNvPr id="97300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01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02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Straight Arrow Connector 20"/>
          <p:cNvCxnSpPr/>
          <p:nvPr/>
        </p:nvCxnSpPr>
        <p:spPr>
          <a:xfrm flipV="1">
            <a:off x="5029200" y="4724400"/>
            <a:ext cx="1295400" cy="762000"/>
          </a:xfrm>
          <a:prstGeom prst="straightConnector1">
            <a:avLst/>
          </a:prstGeom>
          <a:ln w="698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52800" y="4343400"/>
            <a:ext cx="2362200" cy="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294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724275"/>
            <a:ext cx="685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5" name="Picture 4" descr="https://encrypted-tbn0.google.com/images?q=tbn:ANd9GcTVXCoVpzh42HoVOj9yoF42rcS9ci_ozjawSQ22IZvdr2jB0K5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336925"/>
            <a:ext cx="488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Multiply 28"/>
          <p:cNvSpPr/>
          <p:nvPr/>
        </p:nvSpPr>
        <p:spPr>
          <a:xfrm>
            <a:off x="3429000" y="3429000"/>
            <a:ext cx="533400" cy="381000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A8259-F061-C34E-A906-53DABAFCE2CF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Fractional Asymmetric Immunization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97283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89325"/>
            <a:ext cx="211613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TextBox 5"/>
          <p:cNvSpPr txBox="1">
            <a:spLocks noChangeArrowheads="1"/>
          </p:cNvSpPr>
          <p:nvPr/>
        </p:nvSpPr>
        <p:spPr bwMode="auto">
          <a:xfrm>
            <a:off x="1600200" y="5318125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Hospital</a:t>
            </a:r>
          </a:p>
        </p:txBody>
      </p:sp>
      <p:sp>
        <p:nvSpPr>
          <p:cNvPr id="97285" name="TextBox 6"/>
          <p:cNvSpPr txBox="1">
            <a:spLocks noChangeArrowheads="1"/>
          </p:cNvSpPr>
          <p:nvPr/>
        </p:nvSpPr>
        <p:spPr bwMode="auto">
          <a:xfrm>
            <a:off x="6324600" y="5307013"/>
            <a:ext cx="1676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Another Hospital</a:t>
            </a:r>
          </a:p>
        </p:txBody>
      </p:sp>
      <p:pic>
        <p:nvPicPr>
          <p:cNvPr id="97286" name="Picture 6" descr="http://t1.gstatic.com/images?q=tbn:ANd9GcR0UQ5Xn_TeFRRHqxOxp4aTHTLM-HSJJysK0Vxx5aqgJwxIdcgFP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184525"/>
            <a:ext cx="6953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95400"/>
            <a:ext cx="22415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3482975"/>
            <a:ext cx="211613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2" descr="https://encrypted-tbn0.google.com/images?q=tbn:ANd9GcS-MBhuasp4hGkQ3IcJSjNkBDhfQn-COEiDrKvY-phaXfgNuOG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5800" y="3260725"/>
            <a:ext cx="561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038600" y="5181600"/>
            <a:ext cx="1143000" cy="1076325"/>
            <a:chOff x="5791200" y="1219200"/>
            <a:chExt cx="1142831" cy="1076325"/>
          </a:xfrm>
        </p:grpSpPr>
        <p:pic>
          <p:nvPicPr>
            <p:cNvPr id="97300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01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02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Straight Arrow Connector 20"/>
          <p:cNvCxnSpPr/>
          <p:nvPr/>
        </p:nvCxnSpPr>
        <p:spPr>
          <a:xfrm flipV="1">
            <a:off x="5029200" y="4724400"/>
            <a:ext cx="1295400" cy="762000"/>
          </a:xfrm>
          <a:prstGeom prst="straightConnector1">
            <a:avLst/>
          </a:prstGeom>
          <a:ln w="698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92" name="TextBox 21"/>
          <p:cNvSpPr txBox="1">
            <a:spLocks noChangeArrowheads="1"/>
          </p:cNvSpPr>
          <p:nvPr/>
        </p:nvSpPr>
        <p:spPr bwMode="auto">
          <a:xfrm>
            <a:off x="3200400" y="1524000"/>
            <a:ext cx="579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i="1" dirty="0">
                <a:latin typeface="Calibri" charset="0"/>
              </a:rPr>
              <a:t>Problem</a:t>
            </a:r>
            <a:r>
              <a:rPr lang="en-US" sz="2800" i="1" dirty="0">
                <a:latin typeface="Calibri" charset="0"/>
              </a:rPr>
              <a:t>:</a:t>
            </a:r>
            <a:r>
              <a:rPr lang="en-US" sz="2800" i="1" dirty="0" smtClean="0">
                <a:latin typeface="Calibri" charset="0"/>
              </a:rPr>
              <a:t> </a:t>
            </a:r>
          </a:p>
          <a:p>
            <a:pPr algn="l"/>
            <a:r>
              <a:rPr lang="en-US" sz="2800" i="1" dirty="0" smtClean="0">
                <a:latin typeface="Calibri" charset="0"/>
              </a:rPr>
              <a:t>Given </a:t>
            </a:r>
            <a:r>
              <a:rPr lang="en-US" sz="2800" i="1" dirty="0" err="1">
                <a:latin typeface="Calibri" charset="0"/>
              </a:rPr>
              <a:t>k</a:t>
            </a:r>
            <a:r>
              <a:rPr lang="en-US" sz="2800" i="1" dirty="0">
                <a:latin typeface="Calibri" charset="0"/>
              </a:rPr>
              <a:t> units of disinfectant,</a:t>
            </a:r>
            <a:r>
              <a:rPr lang="en-US" sz="2800" i="1" dirty="0" smtClean="0">
                <a:latin typeface="Calibri" charset="0"/>
              </a:rPr>
              <a:t> </a:t>
            </a:r>
          </a:p>
          <a:p>
            <a:pPr algn="l"/>
            <a:r>
              <a:rPr lang="en-US" sz="2800" i="1" dirty="0" smtClean="0">
                <a:latin typeface="Calibri" charset="0"/>
              </a:rPr>
              <a:t>distribute </a:t>
            </a:r>
            <a:r>
              <a:rPr lang="en-US" sz="2800" i="1" dirty="0">
                <a:latin typeface="Calibri" charset="0"/>
              </a:rPr>
              <a:t>them</a:t>
            </a:r>
            <a:r>
              <a:rPr lang="en-US" sz="2800" i="1" dirty="0" smtClean="0">
                <a:latin typeface="Calibri" charset="0"/>
              </a:rPr>
              <a:t> </a:t>
            </a:r>
          </a:p>
          <a:p>
            <a:pPr algn="l"/>
            <a:r>
              <a:rPr lang="en-US" sz="2800" i="1" dirty="0" smtClean="0">
                <a:latin typeface="Calibri" charset="0"/>
              </a:rPr>
              <a:t>to </a:t>
            </a:r>
            <a:r>
              <a:rPr lang="en-US" sz="2800" i="1" dirty="0">
                <a:latin typeface="Calibri" charset="0"/>
              </a:rPr>
              <a:t>maximize hospitals </a:t>
            </a:r>
            <a:r>
              <a:rPr lang="en-US" sz="2800" i="1" dirty="0" smtClean="0">
                <a:latin typeface="Calibri" charset="0"/>
              </a:rPr>
              <a:t>saved</a:t>
            </a:r>
            <a:endParaRPr lang="en-US" sz="2800" i="1" dirty="0">
              <a:latin typeface="Calibri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352800" y="4343400"/>
            <a:ext cx="2362200" cy="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294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724275"/>
            <a:ext cx="685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5" name="Picture 4" descr="https://encrypted-tbn0.google.com/images?q=tbn:ANd9GcTVXCoVpzh42HoVOj9yoF42rcS9ci_ozjawSQ22IZvdr2jB0K5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336925"/>
            <a:ext cx="488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Multiply 28"/>
          <p:cNvSpPr/>
          <p:nvPr/>
        </p:nvSpPr>
        <p:spPr>
          <a:xfrm>
            <a:off x="3429000" y="3429000"/>
            <a:ext cx="533400" cy="381000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A8259-F061-C34E-A906-53DABAFCE2CF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Fractional Asymmetric Immunization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97283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89325"/>
            <a:ext cx="211613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TextBox 5"/>
          <p:cNvSpPr txBox="1">
            <a:spLocks noChangeArrowheads="1"/>
          </p:cNvSpPr>
          <p:nvPr/>
        </p:nvSpPr>
        <p:spPr bwMode="auto">
          <a:xfrm>
            <a:off x="1600200" y="5318125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Hospital</a:t>
            </a:r>
          </a:p>
        </p:txBody>
      </p:sp>
      <p:sp>
        <p:nvSpPr>
          <p:cNvPr id="97285" name="TextBox 6"/>
          <p:cNvSpPr txBox="1">
            <a:spLocks noChangeArrowheads="1"/>
          </p:cNvSpPr>
          <p:nvPr/>
        </p:nvSpPr>
        <p:spPr bwMode="auto">
          <a:xfrm>
            <a:off x="6324600" y="5307013"/>
            <a:ext cx="1676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Another Hospital</a:t>
            </a:r>
          </a:p>
        </p:txBody>
      </p:sp>
      <p:pic>
        <p:nvPicPr>
          <p:cNvPr id="97286" name="Picture 6" descr="http://t1.gstatic.com/images?q=tbn:ANd9GcR0UQ5Xn_TeFRRHqxOxp4aTHTLM-HSJJysK0Vxx5aqgJwxIdcgFP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184525"/>
            <a:ext cx="6953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95400"/>
            <a:ext cx="22415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3482975"/>
            <a:ext cx="211613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2" descr="https://encrypted-tbn0.google.com/images?q=tbn:ANd9GcS-MBhuasp4hGkQ3IcJSjNkBDhfQn-COEiDrKvY-phaXfgNuOG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5800" y="3260725"/>
            <a:ext cx="561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038600" y="5181600"/>
            <a:ext cx="1143000" cy="1076325"/>
            <a:chOff x="5791200" y="1219200"/>
            <a:chExt cx="1142831" cy="1076325"/>
          </a:xfrm>
        </p:grpSpPr>
        <p:pic>
          <p:nvPicPr>
            <p:cNvPr id="97300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01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02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Straight Arrow Connector 20"/>
          <p:cNvCxnSpPr/>
          <p:nvPr/>
        </p:nvCxnSpPr>
        <p:spPr>
          <a:xfrm flipV="1">
            <a:off x="5029200" y="4724400"/>
            <a:ext cx="1295400" cy="762000"/>
          </a:xfrm>
          <a:prstGeom prst="straightConnector1">
            <a:avLst/>
          </a:prstGeom>
          <a:ln w="698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92" name="TextBox 21"/>
          <p:cNvSpPr txBox="1">
            <a:spLocks noChangeArrowheads="1"/>
          </p:cNvSpPr>
          <p:nvPr/>
        </p:nvSpPr>
        <p:spPr bwMode="auto">
          <a:xfrm>
            <a:off x="3200400" y="1524000"/>
            <a:ext cx="61341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i="1" dirty="0">
                <a:latin typeface="Calibri" charset="0"/>
              </a:rPr>
              <a:t>Problem</a:t>
            </a:r>
            <a:r>
              <a:rPr lang="en-US" sz="2800" i="1" dirty="0">
                <a:latin typeface="Calibri" charset="0"/>
              </a:rPr>
              <a:t>:</a:t>
            </a:r>
            <a:r>
              <a:rPr lang="en-US" sz="2800" i="1" dirty="0" smtClean="0">
                <a:latin typeface="Calibri" charset="0"/>
              </a:rPr>
              <a:t> </a:t>
            </a:r>
          </a:p>
          <a:p>
            <a:pPr algn="l"/>
            <a:r>
              <a:rPr lang="en-US" sz="2800" i="1" dirty="0" smtClean="0">
                <a:latin typeface="Calibri" charset="0"/>
              </a:rPr>
              <a:t>Given </a:t>
            </a:r>
            <a:r>
              <a:rPr lang="en-US" sz="2800" i="1" dirty="0" err="1">
                <a:latin typeface="Calibri" charset="0"/>
              </a:rPr>
              <a:t>k</a:t>
            </a:r>
            <a:r>
              <a:rPr lang="en-US" sz="2800" i="1" dirty="0">
                <a:latin typeface="Calibri" charset="0"/>
              </a:rPr>
              <a:t> units of disinfectant,</a:t>
            </a:r>
            <a:r>
              <a:rPr lang="en-US" sz="2800" i="1" dirty="0" smtClean="0">
                <a:latin typeface="Calibri" charset="0"/>
              </a:rPr>
              <a:t> </a:t>
            </a:r>
          </a:p>
          <a:p>
            <a:pPr algn="l"/>
            <a:r>
              <a:rPr lang="en-US" sz="2800" i="1" dirty="0" smtClean="0">
                <a:latin typeface="Calibri" charset="0"/>
              </a:rPr>
              <a:t>distribute </a:t>
            </a:r>
            <a:r>
              <a:rPr lang="en-US" sz="2800" i="1" dirty="0">
                <a:latin typeface="Calibri" charset="0"/>
              </a:rPr>
              <a:t>them</a:t>
            </a:r>
            <a:r>
              <a:rPr lang="en-US" sz="2800" i="1" dirty="0" smtClean="0">
                <a:latin typeface="Calibri" charset="0"/>
              </a:rPr>
              <a:t> </a:t>
            </a:r>
          </a:p>
          <a:p>
            <a:pPr algn="l"/>
            <a:r>
              <a:rPr lang="en-US" sz="2800" i="1" dirty="0" smtClean="0">
                <a:latin typeface="Calibri" charset="0"/>
              </a:rPr>
              <a:t>to </a:t>
            </a:r>
            <a:r>
              <a:rPr lang="en-US" sz="2800" i="1" dirty="0">
                <a:latin typeface="Calibri" charset="0"/>
              </a:rPr>
              <a:t>maximize hospitals </a:t>
            </a:r>
            <a:r>
              <a:rPr lang="en-US" sz="2800" i="1" dirty="0" smtClean="0">
                <a:latin typeface="Calibri" charset="0"/>
              </a:rPr>
              <a:t>saved @ 365 days</a:t>
            </a:r>
            <a:endParaRPr lang="en-US" sz="2800" i="1" dirty="0">
              <a:latin typeface="Calibri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352800" y="4343400"/>
            <a:ext cx="2362200" cy="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294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724275"/>
            <a:ext cx="685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5" name="Picture 4" descr="https://encrypted-tbn0.google.com/images?q=tbn:ANd9GcTVXCoVpzh42HoVOj9yoF42rcS9ci_ozjawSQ22IZvdr2jB0K5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336925"/>
            <a:ext cx="488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Multiply 28"/>
          <p:cNvSpPr/>
          <p:nvPr/>
        </p:nvSpPr>
        <p:spPr>
          <a:xfrm>
            <a:off x="3429000" y="3429000"/>
            <a:ext cx="533400" cy="381000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A8259-F061-C34E-A906-53DABAFCE2CF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Straightforward solution: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Simulation: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Distribute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‘infect’ a few nodes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Simulate evolution of spreading </a:t>
            </a:r>
          </a:p>
          <a:p>
            <a:pPr marL="914400" lvl="1" indent="-514350"/>
            <a:r>
              <a:rPr lang="en-US" dirty="0" smtClean="0"/>
              <a:t>(10x, take avg)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Tweak, and repeat step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6024" y="2184400"/>
            <a:ext cx="11101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9900" y="2606675"/>
            <a:ext cx="17600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8900" y="2327275"/>
            <a:ext cx="17600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Straightforward solution: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Simulation: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Distribute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‘infect’ a few nodes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Simulate evolution of spreading </a:t>
            </a:r>
          </a:p>
          <a:p>
            <a:pPr marL="914400" lvl="1" indent="-514350"/>
            <a:r>
              <a:rPr lang="en-US" dirty="0" smtClean="0"/>
              <a:t>(10x, take avg)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Tweak, and repeat step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6024" y="2184400"/>
            <a:ext cx="11101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9900" y="2606675"/>
            <a:ext cx="17600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8900" y="2327275"/>
            <a:ext cx="17600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7940675" y="2603500"/>
            <a:ext cx="45719" cy="45719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8258175" y="2536825"/>
            <a:ext cx="45719" cy="45719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Straightforward solution: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Simulation: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Distribute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‘infect’ a few nodes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Simulate evolution of spreading </a:t>
            </a:r>
          </a:p>
          <a:p>
            <a:pPr marL="914400" lvl="1" indent="-514350"/>
            <a:r>
              <a:rPr lang="en-US" dirty="0" smtClean="0"/>
              <a:t>(10x, take avg)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Tweak, and repeat step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6024" y="2184400"/>
            <a:ext cx="11101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6" y="3429000"/>
            <a:ext cx="1301676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9900" y="2606675"/>
            <a:ext cx="17600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8900" y="2327275"/>
            <a:ext cx="17600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9900" y="2606675"/>
            <a:ext cx="17600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8900" y="2327275"/>
            <a:ext cx="17600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 bwMode="auto">
          <a:xfrm>
            <a:off x="7940675" y="2603500"/>
            <a:ext cx="45719" cy="45719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8258175" y="2536825"/>
            <a:ext cx="45719" cy="45719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Straightforward solution: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Simulation: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Distribute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‘infect’ a few nodes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Simulate evolution of spreading </a:t>
            </a:r>
          </a:p>
          <a:p>
            <a:pPr marL="914400" lvl="1" indent="-514350"/>
            <a:r>
              <a:rPr lang="en-US" dirty="0" smtClean="0"/>
              <a:t>(10x, take avg)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Tweak, and repeat step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6024" y="2184400"/>
            <a:ext cx="11101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2606675"/>
            <a:ext cx="17600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8800" y="2416175"/>
            <a:ext cx="17600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8700" y="3454982"/>
            <a:ext cx="1283105" cy="106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 bwMode="auto">
          <a:xfrm>
            <a:off x="203200" y="4470400"/>
            <a:ext cx="355600" cy="330200"/>
          </a:xfrm>
          <a:prstGeom prst="rightArrow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Running Time</a:t>
            </a:r>
          </a:p>
        </p:txBody>
      </p:sp>
      <p:sp>
        <p:nvSpPr>
          <p:cNvPr id="101386" name="TextBox 19"/>
          <p:cNvSpPr txBox="1">
            <a:spLocks noChangeArrowheads="1"/>
          </p:cNvSpPr>
          <p:nvPr/>
        </p:nvSpPr>
        <p:spPr bwMode="auto">
          <a:xfrm>
            <a:off x="2438400" y="57912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charset="0"/>
              </a:rPr>
              <a:t>Simulations</a:t>
            </a:r>
          </a:p>
        </p:txBody>
      </p:sp>
      <p:sp>
        <p:nvSpPr>
          <p:cNvPr id="101387" name="TextBox 20"/>
          <p:cNvSpPr txBox="1">
            <a:spLocks noChangeArrowheads="1"/>
          </p:cNvSpPr>
          <p:nvPr/>
        </p:nvSpPr>
        <p:spPr bwMode="auto">
          <a:xfrm>
            <a:off x="5410200" y="57912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charset="0"/>
              </a:rPr>
              <a:t>SMART-ALLOC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00600" y="12954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alibri" charset="0"/>
              </a:rPr>
              <a:t>&gt; 1 week</a:t>
            </a:r>
          </a:p>
        </p:txBody>
      </p:sp>
      <p:sp>
        <p:nvSpPr>
          <p:cNvPr id="101393" name="TextBox 29"/>
          <p:cNvSpPr txBox="1">
            <a:spLocks noChangeArrowheads="1"/>
          </p:cNvSpPr>
          <p:nvPr/>
        </p:nvSpPr>
        <p:spPr bwMode="auto">
          <a:xfrm>
            <a:off x="76200" y="9144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bri" charset="0"/>
              </a:rPr>
              <a:t>Wall-Clock Time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00200" y="1447800"/>
            <a:ext cx="7162800" cy="4343400"/>
            <a:chOff x="1600200" y="1447800"/>
            <a:chExt cx="7162800" cy="4343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28800" y="2286000"/>
              <a:ext cx="0" cy="350520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828800" y="5791200"/>
              <a:ext cx="5943600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828800" y="1600200"/>
              <a:ext cx="0" cy="45720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382" name="TextBox 13"/>
            <p:cNvSpPr txBox="1">
              <a:spLocks noChangeArrowheads="1"/>
            </p:cNvSpPr>
            <p:nvPr/>
          </p:nvSpPr>
          <p:spPr bwMode="auto">
            <a:xfrm>
              <a:off x="1600200" y="1666875"/>
              <a:ext cx="533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5400">
                  <a:latin typeface="Calibri" charset="0"/>
                </a:rPr>
                <a:t>≈</a:t>
              </a:r>
              <a:endParaRPr lang="en-US">
                <a:latin typeface="Calibri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0" y="1600200"/>
              <a:ext cx="990600" cy="419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67400" y="5715000"/>
              <a:ext cx="990600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828800" y="1447800"/>
              <a:ext cx="0" cy="6096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114800" y="1600200"/>
              <a:ext cx="685800" cy="0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553200" y="5322888"/>
              <a:ext cx="685800" cy="392112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7239000" y="5105400"/>
              <a:ext cx="1524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latin typeface="Calibri" charset="0"/>
                </a:rPr>
                <a:t>14 secs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4876800" y="2590800"/>
              <a:ext cx="23622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alibri" charset="0"/>
                </a:rPr>
                <a:t>&gt; 30,000x speed-up!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648200" y="1676400"/>
              <a:ext cx="0" cy="4038600"/>
            </a:xfrm>
            <a:prstGeom prst="straightConnector1">
              <a:avLst/>
            </a:prstGeom>
            <a:ln w="44450" cap="flat">
              <a:solidFill>
                <a:srgbClr val="7030A0"/>
              </a:solidFill>
              <a:miter lim="800000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rot="16200000" flipH="1">
            <a:off x="-165894" y="5182394"/>
            <a:ext cx="776288" cy="1270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96" name="TextBox 34"/>
          <p:cNvSpPr txBox="1">
            <a:spLocks noChangeArrowheads="1"/>
          </p:cNvSpPr>
          <p:nvPr/>
        </p:nvSpPr>
        <p:spPr bwMode="auto">
          <a:xfrm>
            <a:off x="381000" y="4649788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1" dirty="0" smtClean="0">
                <a:latin typeface="Calibri" charset="0"/>
              </a:rPr>
              <a:t>better</a:t>
            </a:r>
            <a:endParaRPr lang="en-US" sz="3600" i="1" dirty="0">
              <a:latin typeface="Calibri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9A783-EB83-E54E-971C-12A7BE0F25B8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latino Linotype" charset="0"/>
              </a:rPr>
              <a:t>Experiments </a:t>
            </a:r>
          </a:p>
        </p:txBody>
      </p:sp>
      <p:pic>
        <p:nvPicPr>
          <p:cNvPr id="1034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7269" y="1905000"/>
            <a:ext cx="45894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5575300"/>
            <a:ext cx="2895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K =</a:t>
            </a:r>
            <a:r>
              <a:rPr lang="en-US" sz="3200" dirty="0" smtClean="0">
                <a:solidFill>
                  <a:schemeClr val="tx1"/>
                </a:solidFill>
              </a:rPr>
              <a:t> 120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7035010" y="3428998"/>
            <a:ext cx="661984" cy="4"/>
          </a:xfrm>
          <a:prstGeom prst="straightConnector1">
            <a:avLst/>
          </a:prstGeom>
          <a:ln w="666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37" name="TextBox 17"/>
          <p:cNvSpPr txBox="1">
            <a:spLocks noChangeArrowheads="1"/>
          </p:cNvSpPr>
          <p:nvPr/>
        </p:nvSpPr>
        <p:spPr bwMode="auto">
          <a:xfrm>
            <a:off x="7531100" y="3105834"/>
            <a:ext cx="1371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 dirty="0" smtClean="0">
                <a:solidFill>
                  <a:schemeClr val="tx2"/>
                </a:solidFill>
                <a:latin typeface="Calibri" charset="0"/>
              </a:rPr>
              <a:t>better</a:t>
            </a:r>
            <a:endParaRPr lang="en-US" sz="3200" i="1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3B392-8CFB-7741-B17F-0498A7CD444B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21100" y="5499100"/>
            <a:ext cx="264280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 epochs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9301" y="2489200"/>
            <a:ext cx="19812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 infected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577399" y="2120900"/>
            <a:ext cx="1614101" cy="492443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uniform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4699" y="4318000"/>
            <a:ext cx="2579301" cy="49244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SMART-ALLOC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33700" y="2413000"/>
            <a:ext cx="1587500" cy="10668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97200" y="2032000"/>
            <a:ext cx="3251200" cy="254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2463800" y="2336800"/>
            <a:ext cx="419100" cy="27813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557216"/>
            <a:ext cx="1079500" cy="78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10739</TotalTime>
  <Words>6555</Words>
  <Application>Microsoft Macintosh PowerPoint</Application>
  <PresentationFormat>On-screen Show (4:3)</PresentationFormat>
  <Paragraphs>1445</Paragraphs>
  <Slides>127</Slides>
  <Notes>51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127</vt:i4>
      </vt:variant>
      <vt:variant>
        <vt:lpstr>Custom Shows</vt:lpstr>
      </vt:variant>
      <vt:variant>
        <vt:i4>1</vt:i4>
      </vt:variant>
    </vt:vector>
  </HeadingPairs>
  <TitlesOfParts>
    <vt:vector size="129" baseType="lpstr">
      <vt:lpstr>template</vt:lpstr>
      <vt:lpstr>Large Graph Mining - Patterns, Tools and Cascade Analysis</vt:lpstr>
      <vt:lpstr>Thank you!</vt:lpstr>
      <vt:lpstr>Roadmap</vt:lpstr>
      <vt:lpstr>Graphs - why should we care?</vt:lpstr>
      <vt:lpstr>Graphs - why should we care?</vt:lpstr>
      <vt:lpstr>Roadmap</vt:lpstr>
      <vt:lpstr>Slide 7</vt:lpstr>
      <vt:lpstr>Laws and patterns</vt:lpstr>
      <vt:lpstr>Laws and patterns</vt:lpstr>
      <vt:lpstr>Solution# S.1</vt:lpstr>
      <vt:lpstr>Solution# S.1</vt:lpstr>
      <vt:lpstr>Solution# S.1</vt:lpstr>
      <vt:lpstr>Solution# S.1</vt:lpstr>
      <vt:lpstr>Solution# S.1</vt:lpstr>
      <vt:lpstr>Solution# S.1</vt:lpstr>
      <vt:lpstr>Solution# S.2: Eigen Exponent E</vt:lpstr>
      <vt:lpstr>Roadmap</vt:lpstr>
      <vt:lpstr>Solution# S.3: Triangle ‘Laws’</vt:lpstr>
      <vt:lpstr>Solution# S.3: Triangle ‘Laws’</vt:lpstr>
      <vt:lpstr>Triangle Law: #S.3  [Tsourakakis ICDM 2008]</vt:lpstr>
      <vt:lpstr>Triangle Law: Computations  [Tsourakakis ICDM 2008]</vt:lpstr>
      <vt:lpstr>Triangle Law: Computations  [Tsourakakis ICDM 2008]</vt:lpstr>
      <vt:lpstr>Triangle counting for large graphs?</vt:lpstr>
      <vt:lpstr>Triangle counting for large graphs?</vt:lpstr>
      <vt:lpstr>Triangle counting for large graphs?</vt:lpstr>
      <vt:lpstr>Triangle counting for large graphs?</vt:lpstr>
      <vt:lpstr>Roadmap</vt:lpstr>
      <vt:lpstr>Background: Graph cut problem</vt:lpstr>
      <vt:lpstr>Graph cut problem</vt:lpstr>
      <vt:lpstr>Many algo’s for graph partitioning</vt:lpstr>
      <vt:lpstr>Strange behavior of min cuts</vt:lpstr>
      <vt:lpstr>“Min-cut” plot</vt:lpstr>
      <vt:lpstr>“Min-cut” plot</vt:lpstr>
      <vt:lpstr>“Min-cut” plot</vt:lpstr>
      <vt:lpstr>“Min-cut” plot</vt:lpstr>
      <vt:lpstr>Experiments</vt:lpstr>
      <vt:lpstr>“Min-cut” plot</vt:lpstr>
      <vt:lpstr>Experiments</vt:lpstr>
      <vt:lpstr>Experiments</vt:lpstr>
      <vt:lpstr>Experiments</vt:lpstr>
      <vt:lpstr>Why no good cuts?</vt:lpstr>
      <vt:lpstr>Roadmap</vt:lpstr>
      <vt:lpstr>Problem: Time evolution</vt:lpstr>
      <vt:lpstr>T.1 Evolution of the Diameter</vt:lpstr>
      <vt:lpstr>T.1 Evolution of the Diameter</vt:lpstr>
      <vt:lpstr>T.1 Diameter – “Patents”</vt:lpstr>
      <vt:lpstr>T.2 Temporal Evolution of the Graphs</vt:lpstr>
      <vt:lpstr>T.2 Temporal Evolution of the Graphs</vt:lpstr>
      <vt:lpstr>T.2 Temporal Evolution of the Graphs</vt:lpstr>
      <vt:lpstr>T.2 Densification – Patent Citations</vt:lpstr>
      <vt:lpstr>MORE Graph Patterns</vt:lpstr>
      <vt:lpstr>MORE Graph Patterns</vt:lpstr>
      <vt:lpstr>MORE Graph Patterns</vt:lpstr>
      <vt:lpstr>Roadmap</vt:lpstr>
      <vt:lpstr>2 Questions, one answer</vt:lpstr>
      <vt:lpstr>2 Questions, one answer</vt:lpstr>
      <vt:lpstr>20’’ intro to fractals</vt:lpstr>
      <vt:lpstr>20’’ intro to fractals</vt:lpstr>
      <vt:lpstr>20’’ intro to fractals</vt:lpstr>
      <vt:lpstr>20’’ intro to fractals</vt:lpstr>
      <vt:lpstr>20’’ intro to fractals</vt:lpstr>
      <vt:lpstr>20’’ intro to fractals</vt:lpstr>
      <vt:lpstr>20’’ intro to fractals</vt:lpstr>
      <vt:lpstr>How does self-similarity help in graphs?</vt:lpstr>
      <vt:lpstr>Graph gen.: Problem dfn</vt:lpstr>
      <vt:lpstr>Kronecker Graphs</vt:lpstr>
      <vt:lpstr>Kronecker Graphs</vt:lpstr>
      <vt:lpstr>Kronecker Graphs</vt:lpstr>
      <vt:lpstr>Kronecker Graphs</vt:lpstr>
      <vt:lpstr>Kronecker Graphs</vt:lpstr>
      <vt:lpstr>Properties:</vt:lpstr>
      <vt:lpstr>Problem Definition</vt:lpstr>
      <vt:lpstr>Impact: Graph500</vt:lpstr>
      <vt:lpstr>Roadmap</vt:lpstr>
      <vt:lpstr>Q2: Why ‘no good cuts’?</vt:lpstr>
      <vt:lpstr>Kronecker Product – a Graph</vt:lpstr>
      <vt:lpstr>Kronecker Product – a Graph</vt:lpstr>
      <vt:lpstr>Kronecker Product – a Graph</vt:lpstr>
      <vt:lpstr>Kronecker Product – a Graph</vt:lpstr>
      <vt:lpstr>Slide 80</vt:lpstr>
      <vt:lpstr>Slide 81</vt:lpstr>
      <vt:lpstr>Summary of Part#1</vt:lpstr>
      <vt:lpstr>Slide 83</vt:lpstr>
      <vt:lpstr>Why do we care?</vt:lpstr>
      <vt:lpstr>Roadmap</vt:lpstr>
      <vt:lpstr>Slide 86</vt:lpstr>
      <vt:lpstr>Whom to immunize?</vt:lpstr>
      <vt:lpstr>Whom to immunize?</vt:lpstr>
      <vt:lpstr>Fractional Asymmetric Immunization</vt:lpstr>
      <vt:lpstr>Fractional Asymmetric Immunization</vt:lpstr>
      <vt:lpstr>Fractional Asymmetric Immunization</vt:lpstr>
      <vt:lpstr>Fractional Asymmetric Immunization</vt:lpstr>
      <vt:lpstr>Fractional Asymmetric Immunization</vt:lpstr>
      <vt:lpstr>Straightforward solution:</vt:lpstr>
      <vt:lpstr>Straightforward solution:</vt:lpstr>
      <vt:lpstr>Straightforward solution:</vt:lpstr>
      <vt:lpstr>Straightforward solution:</vt:lpstr>
      <vt:lpstr>Running Time</vt:lpstr>
      <vt:lpstr>Experiments </vt:lpstr>
      <vt:lpstr>What is the ‘silver bullet’?</vt:lpstr>
      <vt:lpstr>What is the ‘silver bullet’?</vt:lpstr>
      <vt:lpstr>Why eigenvalue?</vt:lpstr>
      <vt:lpstr>Why eigenvalue?</vt:lpstr>
      <vt:lpstr>Threshold Conditions for Arbitrary Cascade Models on Arbitrary Networks  B. Aditya Prakash, Deepayan Chakrabarti, Michalis Faloutsos, Nicholas Valler, Christos Faloutsos IEEE ICDM 2011, Vancouver   extended version, in arxiv http://arxiv.org/abs/1004.0060 </vt:lpstr>
      <vt:lpstr>Our thresholds for some models</vt:lpstr>
      <vt:lpstr>Our thresholds for some models</vt:lpstr>
      <vt:lpstr>Roadmap</vt:lpstr>
      <vt:lpstr>Intuition for λ</vt:lpstr>
      <vt:lpstr>Largest Eigenvalue (λ)</vt:lpstr>
      <vt:lpstr>Largest Eigenvalue (λ)</vt:lpstr>
      <vt:lpstr>Examples: Simulations – SIR (mumps) </vt:lpstr>
      <vt:lpstr>Examples: Simulations – SIRS (pertusis) </vt:lpstr>
      <vt:lpstr>Immunization - conclusion</vt:lpstr>
      <vt:lpstr>Roadmap</vt:lpstr>
      <vt:lpstr>Challenge#1: Time evolving networks / tensors</vt:lpstr>
      <vt:lpstr>Challenge #2: ‘Connectome’ – brain wiring</vt:lpstr>
      <vt:lpstr>Roadmap</vt:lpstr>
      <vt:lpstr>Thanks</vt:lpstr>
      <vt:lpstr>Thanks</vt:lpstr>
      <vt:lpstr>Project info: PEGASUS</vt:lpstr>
      <vt:lpstr>Cast</vt:lpstr>
      <vt:lpstr>CONCLUSION#1 – Big data</vt:lpstr>
      <vt:lpstr>CONCLUSION#2 – self-similarity</vt:lpstr>
      <vt:lpstr>CONCLUSION#3 – eigen-drop</vt:lpstr>
      <vt:lpstr>References</vt:lpstr>
      <vt:lpstr>TAKE HOME MESSAGE:</vt:lpstr>
      <vt:lpstr>TAKE HOME MESSAGE:</vt:lpstr>
      <vt:lpstr>short version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Christos Faloutsos</cp:lastModifiedBy>
  <cp:revision>1613</cp:revision>
  <cp:lastPrinted>2002-08-06T04:22:41Z</cp:lastPrinted>
  <dcterms:created xsi:type="dcterms:W3CDTF">2013-06-03T14:02:27Z</dcterms:created>
  <dcterms:modified xsi:type="dcterms:W3CDTF">2013-06-03T14:55:52Z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