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3"/>
  </p:notesMasterIdLst>
  <p:sldIdLst>
    <p:sldId id="256" r:id="rId2"/>
    <p:sldId id="275" r:id="rId3"/>
    <p:sldId id="257" r:id="rId4"/>
    <p:sldId id="258" r:id="rId5"/>
    <p:sldId id="259" r:id="rId6"/>
    <p:sldId id="263" r:id="rId7"/>
    <p:sldId id="270" r:id="rId8"/>
    <p:sldId id="271" r:id="rId9"/>
    <p:sldId id="276" r:id="rId10"/>
    <p:sldId id="261" r:id="rId11"/>
    <p:sldId id="264" r:id="rId12"/>
    <p:sldId id="260" r:id="rId13"/>
    <p:sldId id="265" r:id="rId14"/>
    <p:sldId id="267" r:id="rId15"/>
    <p:sldId id="268" r:id="rId16"/>
    <p:sldId id="269" r:id="rId17"/>
    <p:sldId id="272" r:id="rId18"/>
    <p:sldId id="273" r:id="rId19"/>
    <p:sldId id="274" r:id="rId20"/>
    <p:sldId id="277" r:id="rId21"/>
    <p:sldId id="266" r:id="rId22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0" autoAdjust="0"/>
    <p:restoredTop sz="87772" autoAdjust="0"/>
  </p:normalViewPr>
  <p:slideViewPr>
    <p:cSldViewPr>
      <p:cViewPr varScale="1">
        <p:scale>
          <a:sx n="50" d="100"/>
          <a:sy n="50" d="100"/>
        </p:scale>
        <p:origin x="11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1.xml"/><Relationship Id="rId4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BC78F283-1543-40E5-A4D6-6090A3FDA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40BB7-015A-40B8-BE57-531F49F7230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3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1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E3F39-686B-6148-98A8-49A2F6D60DE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84479-B82B-4E61-AF7C-B6B5B6ED05F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1363" cy="341312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05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6A8E9-41D7-4E39-90D7-762CED150D8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1363" cy="341312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84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B739E-9153-4606-B997-9F2C0E6C88E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1363" cy="341312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8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8F283-1543-40E5-A4D6-6090A3FDA23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1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4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3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44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46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C20B-BD69-44C7-A527-9F6A4583B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0BB0-13EB-4B6D-8462-DB2AE2B2C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DE45-B97F-48E8-912E-5486C3328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047C-12C7-44A7-BF28-54770E346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984FC-0EBB-49A8-92F9-0DC604E97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F930-AAA9-4A45-8BB8-94DE64C21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DB15-4633-44E1-9FBB-9F84C44FD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56D9-244A-440A-BC23-259A668BF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71F64-BF60-4E54-87B6-358619F47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AA7B9-CD4B-4DA8-830E-9DCD38453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6928-9E4E-4C34-BA40-1AB1E3335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5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44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57416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7" name="Rectangle 41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8" name="Rectangle 42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9" name="Rectangle 43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None/>
              <a:defRPr sz="1000"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None/>
              <a:defRPr sz="1000"/>
            </a:lvl1pPr>
          </a:lstStyle>
          <a:p>
            <a:pPr>
              <a:defRPr/>
            </a:pPr>
            <a:fld id="{E7E25CEA-0739-45B6-8AEA-FB79B96FC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nBXILTYFZx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rqcYxqDtI&amp;list=PL3856C8FlIWfr_tX8CMUhOJvl34ylClgb&amp;index=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andsVideo7.5min.m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hyperlink" Target="https://en.wikipedia.org/wiki/Constructionism_(learning_theory)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vimeo.com/6558369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ppinventor.mit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bam/uicourse/830spring20/homework5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de.org" TargetMode="External"/><Relationship Id="rId2" Type="http://schemas.openxmlformats.org/officeDocument/2006/relationships/hyperlink" Target="https://developers.google.com/blockly/guides/create-custom-blocks/blockly-developer-too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en.wikipedia.org/wiki/Wonder_Workshop" TargetMode="External"/><Relationship Id="rId4" Type="http://schemas.openxmlformats.org/officeDocument/2006/relationships/hyperlink" Target="https://en.wikipedia.org/wiki/RoboBlockly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dl.acm.org/citation.cfm?id=2466213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youtube.com/watch?v=UpQd9cfT4w8" TargetMode="External"/><Relationship Id="rId4" Type="http://schemas.openxmlformats.org/officeDocument/2006/relationships/hyperlink" Target="https://youtu.be/Xv-4TOit5_g?t=4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i.com/labview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utsystem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Lecture </a:t>
            </a:r>
            <a:r>
              <a:rPr lang="en-US" sz="4000" dirty="0" smtClean="0"/>
              <a:t>18: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>Simple User Interface Toolkits and EUP for </a:t>
            </a:r>
            <a:r>
              <a:rPr lang="en-US" dirty="0" smtClean="0"/>
              <a:t>UIs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191000"/>
            <a:ext cx="58674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dirty="0" smtClean="0">
                <a:solidFill>
                  <a:srgbClr val="6E0000"/>
                </a:solidFill>
              </a:rPr>
              <a:t>05-830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Advanced User Interface Software</a:t>
            </a:r>
          </a:p>
          <a:p>
            <a:pPr eaLnBrk="1" hangingPunct="1"/>
            <a:r>
              <a:rPr lang="en-US" dirty="0" smtClean="0">
                <a:solidFill>
                  <a:srgbClr val="6E0000"/>
                </a:solidFill>
              </a:rPr>
              <a:t>Spring, 2020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C8506-7AFA-4506-9EF4-92A3AAB4CCE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26011"/>
          </a:xfrm>
        </p:spPr>
        <p:txBody>
          <a:bodyPr/>
          <a:lstStyle/>
          <a:p>
            <a:r>
              <a:rPr lang="en-US" dirty="0" smtClean="0"/>
              <a:t>SUIT (1992)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820" b="1820"/>
          <a:stretch>
            <a:fillRect/>
          </a:stretch>
        </p:blipFill>
        <p:spPr>
          <a:xfrm>
            <a:off x="6271944" y="863166"/>
            <a:ext cx="2872056" cy="17673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10</a:t>
            </a:fld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902621"/>
            <a:ext cx="6195744" cy="5955379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342900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1600" dirty="0" err="1"/>
              <a:t>Pausch</a:t>
            </a:r>
            <a:r>
              <a:rPr lang="en-US" sz="1600" dirty="0"/>
              <a:t>, R., Conway, M., &amp; </a:t>
            </a:r>
            <a:r>
              <a:rPr lang="en-US" sz="1600" dirty="0" err="1"/>
              <a:t>DeLine</a:t>
            </a:r>
            <a:r>
              <a:rPr lang="en-US" sz="1600" dirty="0"/>
              <a:t>, R. (1992). Lesson </a:t>
            </a:r>
            <a:r>
              <a:rPr lang="en-US" sz="1600" dirty="0" smtClean="0"/>
              <a:t>Learned</a:t>
            </a:r>
            <a:br>
              <a:rPr lang="en-US" sz="1600" dirty="0" smtClean="0"/>
            </a:br>
            <a:r>
              <a:rPr lang="en-US" sz="1600" dirty="0" smtClean="0"/>
              <a:t>from </a:t>
            </a:r>
            <a:r>
              <a:rPr lang="en-US" sz="1600" dirty="0"/>
              <a:t>SUIT, the Simple User Interface Toolkit. </a:t>
            </a:r>
            <a:r>
              <a:rPr lang="en-US" sz="1600" i="1" dirty="0"/>
              <a:t>ACM Transactions on Information Systems</a:t>
            </a:r>
            <a:r>
              <a:rPr lang="en-US" sz="1600" dirty="0"/>
              <a:t>, 10(4), 320-344</a:t>
            </a:r>
            <a:r>
              <a:rPr lang="en-US" sz="1600" dirty="0" smtClean="0"/>
              <a:t>.</a:t>
            </a:r>
            <a:endParaRPr lang="en-US" sz="1600" kern="0" dirty="0" smtClean="0">
              <a:solidFill>
                <a:srgbClr val="000000"/>
              </a:solidFill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Simple User Interface Toolkit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Implemented in C</a:t>
            </a:r>
          </a:p>
          <a:p>
            <a:pPr marL="800100" lvl="1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>
                <a:solidFill>
                  <a:srgbClr val="000000"/>
                </a:solidFill>
              </a:rPr>
              <a:t>Portable across UNIX, Macintosh, and DOS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Used in many courses at UVA</a:t>
            </a:r>
          </a:p>
          <a:p>
            <a:pPr marL="800100" lvl="1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Become productive in</a:t>
            </a:r>
            <a:br>
              <a:rPr lang="en-US" sz="2400" kern="0" dirty="0" smtClean="0">
                <a:solidFill>
                  <a:srgbClr val="000000"/>
                </a:solidFill>
              </a:rPr>
            </a:br>
            <a:r>
              <a:rPr lang="en-US" sz="2400" kern="0" dirty="0" smtClean="0">
                <a:solidFill>
                  <a:srgbClr val="000000"/>
                </a:solidFill>
              </a:rPr>
              <a:t>2½ hours, vs. weeks</a:t>
            </a:r>
          </a:p>
          <a:p>
            <a:pPr marL="342900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Iterative user testing</a:t>
            </a:r>
          </a:p>
          <a:p>
            <a:pPr marL="342900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Table of objects</a:t>
            </a:r>
          </a:p>
          <a:p>
            <a:pPr marL="800100" lvl="1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No inheritance – just global or local</a:t>
            </a:r>
          </a:p>
          <a:p>
            <a:pPr marL="800100" lvl="1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Property sheets</a:t>
            </a:r>
          </a:p>
          <a:p>
            <a:pPr marL="342900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Uses CTRL-SHIFT to avoid run/build mode</a:t>
            </a:r>
          </a:p>
          <a:p>
            <a:pPr marL="342900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Retained object model</a:t>
            </a:r>
          </a:p>
          <a:p>
            <a:pPr marL="342900" indent="-342900">
              <a:buClr>
                <a:srgbClr val="7C1302"/>
              </a:buClr>
              <a:buSzPct val="70000"/>
              <a:buFont typeface="Wingdings" pitchFamily="2" charset="2"/>
              <a:buChar char="l"/>
              <a:tabLst>
                <a:tab pos="8342313" algn="r"/>
              </a:tabLs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Data-linkages (constraints) through drag-and-drop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628" y="2895599"/>
            <a:ext cx="3281321" cy="27432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0692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None/>
            </a:pPr>
            <a:r>
              <a:rPr lang="en-US" sz="1500" dirty="0"/>
              <a:t>Randy </a:t>
            </a:r>
            <a:r>
              <a:rPr lang="en-US" sz="1500" dirty="0" err="1"/>
              <a:t>Pausch</a:t>
            </a:r>
            <a:r>
              <a:rPr lang="en-US" sz="1500" dirty="0"/>
              <a:t>, Tommy Burnette, A.C. </a:t>
            </a:r>
            <a:r>
              <a:rPr lang="en-US" sz="1500" dirty="0" err="1"/>
              <a:t>Capehart</a:t>
            </a:r>
            <a:r>
              <a:rPr lang="en-US" sz="1500" dirty="0"/>
              <a:t>, Matthew Conway, Dennis Cosgrove, Rob </a:t>
            </a:r>
            <a:r>
              <a:rPr lang="en-US" sz="1500" dirty="0" err="1"/>
              <a:t>DeLine</a:t>
            </a:r>
            <a:r>
              <a:rPr lang="en-US" sz="1500" dirty="0"/>
              <a:t>, Jim Durbin, Rich </a:t>
            </a:r>
            <a:r>
              <a:rPr lang="en-US" sz="1500" dirty="0" err="1"/>
              <a:t>Gossweiler</a:t>
            </a:r>
            <a:r>
              <a:rPr lang="en-US" sz="1500" dirty="0"/>
              <a:t>, </a:t>
            </a:r>
            <a:r>
              <a:rPr lang="en-US" sz="1500" dirty="0" err="1"/>
              <a:t>Suichi</a:t>
            </a:r>
            <a:r>
              <a:rPr lang="en-US" sz="1500" dirty="0"/>
              <a:t> Koga and Jeff White. “Alice: A Rapid Prototyping System for 3D Graphics,” </a:t>
            </a:r>
            <a:r>
              <a:rPr lang="en-US" sz="1500" i="1" dirty="0"/>
              <a:t>IEEE Computer Graphics and Applications. 1995. 15(3). pp. 8-11. May. </a:t>
            </a:r>
          </a:p>
          <a:p>
            <a:pPr marL="285750" indent="-285750">
              <a:buNone/>
            </a:pPr>
            <a:r>
              <a:rPr lang="en-US" sz="1500" dirty="0"/>
              <a:t>Matthew Conway, Steve </a:t>
            </a:r>
            <a:r>
              <a:rPr lang="en-US" sz="1500" dirty="0" err="1"/>
              <a:t>Audia</a:t>
            </a:r>
            <a:r>
              <a:rPr lang="en-US" sz="1500" dirty="0"/>
              <a:t>, Tommy Burnette, Dennis Cosgrove, Kevin Christiansen, Rob </a:t>
            </a:r>
            <a:r>
              <a:rPr lang="en-US" sz="1500" dirty="0" err="1"/>
              <a:t>Deline</a:t>
            </a:r>
            <a:r>
              <a:rPr lang="en-US" sz="1500" dirty="0"/>
              <a:t>, Jim Durbin, Rich </a:t>
            </a:r>
            <a:r>
              <a:rPr lang="en-US" sz="1500" dirty="0" err="1"/>
              <a:t>Gossweiler</a:t>
            </a:r>
            <a:r>
              <a:rPr lang="en-US" sz="1500" dirty="0"/>
              <a:t>, Shuichi Koga, Chris Long, Beth Mallory, Steve </a:t>
            </a:r>
            <a:r>
              <a:rPr lang="en-US" sz="1500" dirty="0" err="1"/>
              <a:t>Miale</a:t>
            </a:r>
            <a:r>
              <a:rPr lang="en-US" sz="1500" dirty="0"/>
              <a:t>, Kristen </a:t>
            </a:r>
            <a:r>
              <a:rPr lang="en-US" sz="1500" dirty="0" err="1"/>
              <a:t>Monkaitis</a:t>
            </a:r>
            <a:r>
              <a:rPr lang="en-US" sz="1500" dirty="0"/>
              <a:t>, James Patten, Jeff Pierce, Joe </a:t>
            </a:r>
            <a:r>
              <a:rPr lang="en-US" sz="1500" dirty="0" err="1"/>
              <a:t>Shochet</a:t>
            </a:r>
            <a:r>
              <a:rPr lang="en-US" sz="1500" dirty="0"/>
              <a:t>, David </a:t>
            </a:r>
            <a:r>
              <a:rPr lang="en-US" sz="1500" dirty="0" err="1"/>
              <a:t>Staack</a:t>
            </a:r>
            <a:r>
              <a:rPr lang="en-US" sz="1500" dirty="0"/>
              <a:t>, Brian Stearns, Richard </a:t>
            </a:r>
            <a:r>
              <a:rPr lang="en-US" sz="1500" dirty="0" err="1"/>
              <a:t>Stoakley</a:t>
            </a:r>
            <a:r>
              <a:rPr lang="en-US" sz="1500" dirty="0"/>
              <a:t>, Chris </a:t>
            </a:r>
            <a:r>
              <a:rPr lang="en-US" sz="1500" dirty="0" err="1"/>
              <a:t>Sturgill</a:t>
            </a:r>
            <a:r>
              <a:rPr lang="en-US" sz="1500" dirty="0"/>
              <a:t>, John </a:t>
            </a:r>
            <a:r>
              <a:rPr lang="en-US" sz="1500" dirty="0" err="1"/>
              <a:t>Viega</a:t>
            </a:r>
            <a:r>
              <a:rPr lang="en-US" sz="1500" dirty="0"/>
              <a:t>, Jeff White, George Williams and Randy </a:t>
            </a:r>
            <a:r>
              <a:rPr lang="en-US" sz="1500" dirty="0" err="1"/>
              <a:t>Pausch</a:t>
            </a:r>
            <a:r>
              <a:rPr lang="en-US" sz="1500" dirty="0"/>
              <a:t>.  “Alice: Lessons Learned from Building a 3D System For Novices,”</a:t>
            </a:r>
            <a:r>
              <a:rPr lang="en-US" sz="1500" i="1" dirty="0"/>
              <a:t> Proceedings CHI'2000: Human Factors in Computing Systems, The Hague, The Netherlands,  Apr 1-6, 2000. pp. 486-493. http://</a:t>
            </a:r>
            <a:r>
              <a:rPr lang="en-US" sz="1500" i="1" dirty="0" smtClean="0"/>
              <a:t>www.alice.org</a:t>
            </a:r>
            <a:endParaRPr lang="en-US" sz="3900" dirty="0" smtClean="0"/>
          </a:p>
          <a:p>
            <a:r>
              <a:rPr lang="en-US" dirty="0" smtClean="0"/>
              <a:t>Started as a 3D extension to SUIT</a:t>
            </a:r>
          </a:p>
          <a:p>
            <a:r>
              <a:rPr lang="en-US" dirty="0"/>
              <a:t>PhD dissertation of Matthew Conway (1998)</a:t>
            </a:r>
          </a:p>
          <a:p>
            <a:r>
              <a:rPr lang="en-US" dirty="0" smtClean="0"/>
              <a:t>Grown to a large-scale system with books</a:t>
            </a:r>
          </a:p>
          <a:p>
            <a:pPr lvl="1"/>
            <a:r>
              <a:rPr lang="en-US" sz="2200" dirty="0" smtClean="0"/>
              <a:t>Wanda </a:t>
            </a:r>
            <a:r>
              <a:rPr lang="en-US" sz="2200" dirty="0" err="1"/>
              <a:t>Dann</a:t>
            </a:r>
            <a:r>
              <a:rPr lang="en-US" sz="2200" dirty="0"/>
              <a:t>, Steven Cooper and Randy </a:t>
            </a:r>
            <a:r>
              <a:rPr lang="en-US" sz="2200" dirty="0" err="1"/>
              <a:t>Pausch</a:t>
            </a:r>
            <a:r>
              <a:rPr lang="en-US" sz="2200" dirty="0"/>
              <a:t>. </a:t>
            </a:r>
            <a:r>
              <a:rPr lang="en-US" sz="2200" i="1" dirty="0"/>
              <a:t>Learning to Program With Alice. </a:t>
            </a:r>
            <a:r>
              <a:rPr lang="en-US" sz="2200" i="1" dirty="0" smtClean="0"/>
              <a:t>Prentice-Hall. August</a:t>
            </a:r>
            <a:r>
              <a:rPr lang="en-US" sz="2200" i="1" dirty="0"/>
              <a:t>, 2003</a:t>
            </a:r>
            <a:r>
              <a:rPr lang="en-US" sz="2200" i="1" dirty="0" smtClean="0"/>
              <a:t>.</a:t>
            </a:r>
            <a:endParaRPr lang="en-US" sz="2200" dirty="0" smtClean="0"/>
          </a:p>
          <a:p>
            <a:r>
              <a:rPr lang="en-US" dirty="0" smtClean="0"/>
              <a:t>Many more user studies of what students found easy and difficult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4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Easy 3D with character-centered movement &amp; rotation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Bunny.move</a:t>
            </a:r>
            <a:r>
              <a:rPr lang="en-US" dirty="0" smtClean="0"/>
              <a:t> </a:t>
            </a:r>
            <a:r>
              <a:rPr lang="en-US" dirty="0"/>
              <a:t>(up, 1</a:t>
            </a:r>
            <a:r>
              <a:rPr lang="en-US" dirty="0" smtClean="0"/>
              <a:t>)”, “Turn </a:t>
            </a:r>
            <a:r>
              <a:rPr lang="en-US" dirty="0"/>
              <a:t>Around Once” </a:t>
            </a:r>
            <a:r>
              <a:rPr lang="en-US" dirty="0" smtClean="0"/>
              <a:t>“</a:t>
            </a:r>
            <a:r>
              <a:rPr lang="en-US" dirty="0" err="1" smtClean="0"/>
              <a:t>Bunny.move</a:t>
            </a:r>
            <a:r>
              <a:rPr lang="en-US" dirty="0" smtClean="0"/>
              <a:t>(forward</a:t>
            </a:r>
            <a:r>
              <a:rPr lang="en-US" dirty="0"/>
              <a:t>, 1, speed=4</a:t>
            </a:r>
            <a:r>
              <a:rPr lang="en-US" dirty="0" smtClean="0"/>
              <a:t>)”</a:t>
            </a:r>
            <a:endParaRPr lang="en-US" dirty="0"/>
          </a:p>
          <a:p>
            <a:pPr lvl="1"/>
            <a:r>
              <a:rPr lang="en-US" dirty="0" smtClean="0"/>
              <a:t>No matrices! </a:t>
            </a:r>
            <a:r>
              <a:rPr lang="en-US" dirty="0"/>
              <a:t>No X, Y and Z</a:t>
            </a:r>
            <a:endParaRPr lang="en-US" dirty="0" smtClean="0"/>
          </a:p>
          <a:p>
            <a:r>
              <a:rPr lang="en-US" dirty="0" smtClean="0"/>
              <a:t>Camera control</a:t>
            </a:r>
          </a:p>
          <a:p>
            <a:pPr lvl="1"/>
            <a:r>
              <a:rPr lang="en-US" dirty="0" smtClean="0"/>
              <a:t>“Point Camera </a:t>
            </a:r>
            <a:r>
              <a:rPr lang="en-US" dirty="0"/>
              <a:t>At”, </a:t>
            </a:r>
            <a:r>
              <a:rPr lang="en-US" dirty="0" smtClean="0"/>
              <a:t>“Get </a:t>
            </a:r>
            <a:r>
              <a:rPr lang="en-US" dirty="0"/>
              <a:t>a Good Look </a:t>
            </a:r>
            <a:r>
              <a:rPr lang="en-US" dirty="0" smtClean="0"/>
              <a:t>At” </a:t>
            </a:r>
          </a:p>
          <a:p>
            <a:r>
              <a:rPr lang="en-US" dirty="0" smtClean="0"/>
              <a:t>Easy parallelism with “do-together”</a:t>
            </a:r>
          </a:p>
          <a:p>
            <a:pPr marL="344487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ArmsOut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DoTogether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Bunny.Body.LeftArm.Turn</a:t>
            </a:r>
            <a:r>
              <a:rPr lang="en-US" dirty="0" smtClean="0"/>
              <a:t>(Left, 1/8),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Bunny.Body.RightArm.Turn</a:t>
            </a:r>
            <a:r>
              <a:rPr lang="en-US" dirty="0" smtClean="0"/>
              <a:t>(Right</a:t>
            </a:r>
            <a:r>
              <a:rPr lang="en-US" dirty="0"/>
              <a:t>, 1/8) ) </a:t>
            </a:r>
            <a:endParaRPr lang="en-US" dirty="0" smtClean="0"/>
          </a:p>
          <a:p>
            <a:r>
              <a:rPr lang="en-US" dirty="0" smtClean="0"/>
              <a:t>Create scene (by direct manipulation), then script</a:t>
            </a:r>
          </a:p>
          <a:p>
            <a:r>
              <a:rPr lang="en-US" dirty="0" smtClean="0"/>
              <a:t>All commands animated by default, so no sudden jumps, disappearing objects</a:t>
            </a:r>
          </a:p>
          <a:p>
            <a:r>
              <a:rPr lang="en-US" dirty="0" smtClean="0"/>
              <a:t>Early user of Python, switched to Java</a:t>
            </a:r>
          </a:p>
          <a:p>
            <a:r>
              <a:rPr lang="en-US" dirty="0" smtClean="0"/>
              <a:t>Lots of vocabulary fixes:</a:t>
            </a:r>
          </a:p>
          <a:p>
            <a:pPr lvl="1"/>
            <a:r>
              <a:rPr lang="en-US" dirty="0"/>
              <a:t>Resize, not Scale; Move, not Translate; Speed, not Rate; </a:t>
            </a:r>
            <a:r>
              <a:rPr lang="en-US" dirty="0" err="1"/>
              <a:t>FrontToBack</a:t>
            </a:r>
            <a:r>
              <a:rPr lang="en-US" dirty="0"/>
              <a:t>, not Depth: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/>
          <a:lstStyle/>
          <a:p>
            <a:r>
              <a:rPr lang="en-US" sz="2800" dirty="0" smtClean="0"/>
              <a:t>Later versions: Avoid </a:t>
            </a:r>
            <a:r>
              <a:rPr lang="en-US" sz="2800" dirty="0"/>
              <a:t>syntax issues with drag-and-drop </a:t>
            </a:r>
            <a:r>
              <a:rPr lang="en-US" sz="2800" dirty="0" smtClean="0"/>
              <a:t>editing</a:t>
            </a:r>
          </a:p>
          <a:p>
            <a:r>
              <a:rPr lang="en-US" sz="2800" dirty="0" smtClean="0"/>
              <a:t>Testing in classrooms showed significantly better learning and retention</a:t>
            </a:r>
          </a:p>
          <a:p>
            <a:endParaRPr lang="en-US" sz="2000" dirty="0" smtClean="0">
              <a:hlinkClick r:id="rId2"/>
            </a:endParaRPr>
          </a:p>
          <a:p>
            <a:endParaRPr lang="en-US" sz="2000" dirty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Tutorial video</a:t>
            </a:r>
            <a:br>
              <a:rPr lang="en-US" sz="2000" dirty="0" smtClean="0">
                <a:hlinkClick r:id="rId2"/>
              </a:rPr>
            </a:br>
            <a:r>
              <a:rPr lang="en-US" sz="2000" dirty="0" smtClean="0">
                <a:hlinkClick r:id="rId2"/>
              </a:rPr>
              <a:t>(from 2013)</a:t>
            </a:r>
            <a:br>
              <a:rPr lang="en-US" sz="2000" dirty="0" smtClean="0">
                <a:hlinkClick r:id="rId2"/>
              </a:rPr>
            </a:br>
            <a:r>
              <a:rPr lang="en-US" sz="2000" i="1" dirty="0" smtClean="0">
                <a:hlinkClick r:id="rId2"/>
              </a:rPr>
              <a:t>6:44</a:t>
            </a:r>
            <a:endParaRPr lang="en-US" sz="2000" i="1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rcRect t="772" b="772"/>
          <a:stretch>
            <a:fillRect/>
          </a:stretch>
        </p:blipFill>
        <p:spPr bwMode="auto">
          <a:xfrm>
            <a:off x="2561770" y="3329448"/>
            <a:ext cx="6582230" cy="352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15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76300"/>
          </a:xfrm>
        </p:spPr>
        <p:txBody>
          <a:bodyPr/>
          <a:lstStyle/>
          <a:p>
            <a:r>
              <a:rPr lang="en-US" altLang="en-US" dirty="0" smtClean="0"/>
              <a:t>HANDS</a:t>
            </a:r>
            <a:endParaRPr lang="en-US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8538"/>
            <a:ext cx="8534400" cy="4830762"/>
          </a:xfrm>
        </p:spPr>
        <p:txBody>
          <a:bodyPr/>
          <a:lstStyle/>
          <a:p>
            <a:r>
              <a:rPr lang="en-US" sz="1400" dirty="0" smtClean="0"/>
              <a:t>J.F</a:t>
            </a:r>
            <a:r>
              <a:rPr lang="en-US" sz="1400" dirty="0"/>
              <a:t>. Pane, B.A. Myers and L.B. Miller.  “Using HCI Techniques to Design a More Usable Programming System,”</a:t>
            </a:r>
            <a:r>
              <a:rPr lang="en-US" sz="1400" i="1" dirty="0"/>
              <a:t> IEEE 2002 Symposia on Human Centric Computing Languages and Environments (HCC 2002), Arlington, VA,  September 3-6, 2002. 198-206. </a:t>
            </a:r>
            <a:endParaRPr lang="en-US" altLang="en-US" sz="1400" dirty="0" smtClean="0"/>
          </a:p>
          <a:p>
            <a:r>
              <a:rPr lang="en-US" altLang="en-US" dirty="0" smtClean="0"/>
              <a:t>PhD 2002 of John Pane (now at Rand in </a:t>
            </a:r>
            <a:r>
              <a:rPr lang="en-US" altLang="en-US" dirty="0" err="1" smtClean="0"/>
              <a:t>Pgh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Studies:</a:t>
            </a:r>
          </a:p>
          <a:p>
            <a:pPr lvl="1"/>
            <a:r>
              <a:rPr lang="en-US" altLang="en-US" dirty="0" smtClean="0"/>
              <a:t>How people naturally express programming concepts and algorithms</a:t>
            </a:r>
          </a:p>
          <a:p>
            <a:pPr lvl="2"/>
            <a:r>
              <a:rPr lang="en-US" altLang="en-US" dirty="0" smtClean="0"/>
              <a:t>1) Nine scenes from </a:t>
            </a:r>
            <a:r>
              <a:rPr lang="en-US" altLang="en-US" dirty="0" err="1" smtClean="0"/>
              <a:t>PacMan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2) Transforming and calculating data in a spreadsheet</a:t>
            </a:r>
          </a:p>
          <a:p>
            <a:pPr lvl="1"/>
            <a:r>
              <a:rPr lang="en-US" altLang="en-US" dirty="0" smtClean="0"/>
              <a:t>Specific issue of language design</a:t>
            </a:r>
          </a:p>
          <a:p>
            <a:pPr lvl="2"/>
            <a:r>
              <a:rPr lang="en-US" altLang="en-US" dirty="0" smtClean="0"/>
              <a:t>3) Selecting specific objects from a group (“and”, “or”, “not”)</a:t>
            </a:r>
          </a:p>
          <a:p>
            <a:pPr lvl="1"/>
            <a:r>
              <a:rPr lang="en-US" altLang="en-US" dirty="0" smtClean="0"/>
              <a:t>Lots of interesting results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00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altLang="en-US" dirty="0"/>
              <a:t>Examples of Results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143000"/>
            <a:ext cx="8812212" cy="5275263"/>
          </a:xfrm>
        </p:spPr>
        <p:txBody>
          <a:bodyPr/>
          <a:lstStyle/>
          <a:p>
            <a:pPr marL="282575" indent="-282575"/>
            <a:r>
              <a:rPr lang="en-US" altLang="en-US" sz="2400" dirty="0"/>
              <a:t>Rule-based style</a:t>
            </a:r>
            <a:br>
              <a:rPr lang="en-US" altLang="en-US" sz="2400" dirty="0"/>
            </a:br>
            <a:r>
              <a:rPr lang="en-US" altLang="en-US" sz="2400" i="1" dirty="0">
                <a:latin typeface="Helvetica" panose="020B0604020202020204" pitchFamily="34" charset="0"/>
              </a:rPr>
              <a:t>	</a:t>
            </a:r>
            <a:r>
              <a:rPr lang="en-US" altLang="en-US" sz="2000" i="1" dirty="0">
                <a:latin typeface="Times New Roman" panose="02020603050405020304" pitchFamily="18" charset="0"/>
              </a:rPr>
              <a:t>“If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PacMan</a:t>
            </a:r>
            <a:r>
              <a:rPr lang="en-US" altLang="en-US" sz="2000" i="1" dirty="0">
                <a:latin typeface="Times New Roman" panose="02020603050405020304" pitchFamily="18" charset="0"/>
              </a:rPr>
              <a:t> loses all his lives, its game over.”</a:t>
            </a:r>
          </a:p>
          <a:p>
            <a:pPr marL="282575" indent="-282575"/>
            <a:r>
              <a:rPr lang="en-US" altLang="en-US" sz="2400" dirty="0"/>
              <a:t>Set operations instead of iterations</a:t>
            </a:r>
            <a:br>
              <a:rPr lang="en-US" altLang="en-US" sz="2400" dirty="0"/>
            </a:br>
            <a:r>
              <a:rPr lang="en-US" altLang="en-US" sz="2400" dirty="0"/>
              <a:t>	</a:t>
            </a:r>
            <a:r>
              <a:rPr lang="en-US" altLang="en-US" sz="2000" i="1" dirty="0">
                <a:latin typeface="Times New Roman" panose="02020603050405020304" pitchFamily="18" charset="0"/>
              </a:rPr>
              <a:t>“When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PacMan</a:t>
            </a:r>
            <a:r>
              <a:rPr lang="en-US" altLang="en-US" sz="2000" i="1" dirty="0">
                <a:latin typeface="Times New Roman" panose="02020603050405020304" pitchFamily="18" charset="0"/>
              </a:rPr>
              <a:t> eats all of the dots, he goes to the next level.”</a:t>
            </a:r>
          </a:p>
          <a:p>
            <a:pPr marL="282575" indent="-282575"/>
            <a:r>
              <a:rPr lang="en-US" altLang="en-US" sz="2400" dirty="0"/>
              <a:t>“And”, “Or”, “Not” don’t match computer interpretation</a:t>
            </a:r>
          </a:p>
          <a:p>
            <a:pPr marL="282575" indent="-282575"/>
            <a:r>
              <a:rPr lang="en-US" altLang="en-US" sz="2400" dirty="0" smtClean="0"/>
              <a:t>Most </a:t>
            </a:r>
            <a:r>
              <a:rPr lang="en-US" altLang="en-US" sz="2400" dirty="0"/>
              <a:t>arithmetic used natural language style</a:t>
            </a:r>
            <a:br>
              <a:rPr lang="en-US" altLang="en-US" sz="2400" dirty="0"/>
            </a:br>
            <a:r>
              <a:rPr lang="en-US" altLang="en-US" sz="2400" dirty="0"/>
              <a:t>	</a:t>
            </a:r>
            <a:r>
              <a:rPr lang="en-US" altLang="en-US" sz="2000" i="1" dirty="0">
                <a:latin typeface="Times New Roman" panose="02020603050405020304" pitchFamily="18" charset="0"/>
              </a:rPr>
              <a:t>“When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PacMan</a:t>
            </a:r>
            <a:r>
              <a:rPr lang="en-US" altLang="en-US" sz="2000" i="1" dirty="0">
                <a:latin typeface="Times New Roman" panose="02020603050405020304" pitchFamily="18" charset="0"/>
              </a:rPr>
              <a:t> eats a big dot, the score goes up 100.”</a:t>
            </a:r>
          </a:p>
          <a:p>
            <a:pPr marL="282575" indent="-282575"/>
            <a:r>
              <a:rPr lang="en-US" altLang="en-US" sz="2400" dirty="0"/>
              <a:t>Operations suggest data as lists, not arrays</a:t>
            </a:r>
          </a:p>
          <a:p>
            <a:pPr marL="631825" lvl="1" indent="-234950"/>
            <a:r>
              <a:rPr lang="en-US" altLang="en-US" sz="2000" dirty="0"/>
              <a:t>People don’t make space before inserting</a:t>
            </a:r>
          </a:p>
          <a:p>
            <a:pPr marL="282575" indent="-282575"/>
            <a:r>
              <a:rPr lang="en-US" altLang="en-US" sz="2400" dirty="0"/>
              <a:t>Objects normally moving</a:t>
            </a:r>
            <a:r>
              <a:rPr lang="en-US" altLang="en-US" dirty="0">
                <a:latin typeface="Verdana" panose="020B0604030504040204" pitchFamily="34" charset="0"/>
              </a:rPr>
              <a:t/>
            </a:r>
            <a:br>
              <a:rPr lang="en-US" altLang="en-US" dirty="0">
                <a:latin typeface="Verdana" panose="020B0604030504040204" pitchFamily="34" charset="0"/>
              </a:rPr>
            </a:br>
            <a:r>
              <a:rPr lang="en-US" altLang="en-US" sz="2400" i="1" dirty="0">
                <a:latin typeface="Times New Roman" panose="02020603050405020304" pitchFamily="18" charset="0"/>
              </a:rPr>
              <a:t>	</a:t>
            </a:r>
            <a:r>
              <a:rPr lang="en-US" altLang="en-US" sz="2000" i="1" dirty="0">
                <a:latin typeface="Times New Roman" panose="02020603050405020304" pitchFamily="18" charset="0"/>
              </a:rPr>
              <a:t>“If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PacMan</a:t>
            </a:r>
            <a:r>
              <a:rPr lang="en-US" altLang="en-US" sz="2000" i="1" dirty="0">
                <a:latin typeface="Times New Roman" panose="02020603050405020304" pitchFamily="18" charset="0"/>
              </a:rPr>
              <a:t> hits a wall, he stops.”</a:t>
            </a:r>
          </a:p>
          <a:p>
            <a:pPr marL="631825" lvl="1" indent="-234950"/>
            <a:r>
              <a:rPr lang="en-US" altLang="en-US" sz="2000" dirty="0"/>
              <a:t>so objects remember their own state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62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New Language and System: HANDS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447800"/>
            <a:ext cx="8837612" cy="4916488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Properties:</a:t>
            </a:r>
          </a:p>
          <a:p>
            <a:pPr lvl="1"/>
            <a:r>
              <a:rPr lang="en-US" altLang="en-US" sz="2400" dirty="0"/>
              <a:t>All data visible on </a:t>
            </a:r>
            <a:r>
              <a:rPr lang="en-US" altLang="en-US" sz="2400" i="1" dirty="0"/>
              <a:t>cards</a:t>
            </a:r>
            <a:endParaRPr lang="en-US" altLang="en-US" sz="2400" dirty="0"/>
          </a:p>
          <a:p>
            <a:pPr lvl="1"/>
            <a:r>
              <a:rPr lang="en-US" altLang="en-US" sz="2400" dirty="0"/>
              <a:t>Metaphor of agent (Handy</a:t>
            </a:r>
            <a:br>
              <a:rPr lang="en-US" altLang="en-US" sz="2400" dirty="0"/>
            </a:br>
            <a:r>
              <a:rPr lang="en-US" altLang="en-US" sz="2400" dirty="0"/>
              <a:t>the dog) operating on cards</a:t>
            </a:r>
          </a:p>
          <a:p>
            <a:pPr lvl="1"/>
            <a:r>
              <a:rPr lang="en-US" altLang="en-US" sz="2400" dirty="0"/>
              <a:t>Natural language style for</a:t>
            </a:r>
            <a:br>
              <a:rPr lang="en-US" altLang="en-US" sz="2400" dirty="0"/>
            </a:br>
            <a:r>
              <a:rPr lang="en-US" altLang="en-US" sz="2400" dirty="0"/>
              <a:t>code</a:t>
            </a:r>
          </a:p>
          <a:p>
            <a:pPr lvl="1"/>
            <a:r>
              <a:rPr lang="en-US" altLang="en-US" sz="2400" dirty="0"/>
              <a:t>Domain-specific operations, like movement in a direction</a:t>
            </a:r>
          </a:p>
          <a:p>
            <a:pPr lvl="1"/>
            <a:r>
              <a:rPr lang="en-US" altLang="en-US" sz="2400" dirty="0"/>
              <a:t>All operations can operate on single items or sets of items</a:t>
            </a:r>
          </a:p>
          <a:p>
            <a:pPr lvl="1"/>
            <a:r>
              <a:rPr lang="en-US" altLang="en-US" sz="2400" dirty="0"/>
              <a:t>Sets can be dynamically constructed and used</a:t>
            </a:r>
          </a:p>
          <a:p>
            <a:pPr lvl="2"/>
            <a:r>
              <a:rPr lang="en-US" altLang="en-US" sz="2000" dirty="0"/>
              <a:t>“Set the speed of all bees to 0</a:t>
            </a:r>
            <a:r>
              <a:rPr lang="en-US" altLang="en-US" sz="2000" dirty="0" smtClean="0"/>
              <a:t>”</a:t>
            </a:r>
          </a:p>
          <a:p>
            <a:pPr lvl="1"/>
            <a:r>
              <a:rPr lang="en-US" altLang="en-US" sz="2300" dirty="0" smtClean="0"/>
              <a:t>Event handlers: “when U is typed”</a:t>
            </a:r>
            <a:endParaRPr lang="en-US" altLang="en-US" sz="2300" dirty="0"/>
          </a:p>
          <a:p>
            <a:r>
              <a:rPr lang="en-US" altLang="en-US" sz="2800" dirty="0"/>
              <a:t>See the video</a:t>
            </a:r>
            <a:r>
              <a:rPr lang="en-US" altLang="en-US" sz="2800" dirty="0" smtClean="0"/>
              <a:t>: </a:t>
            </a:r>
            <a:r>
              <a:rPr lang="en-US" sz="1800" i="1" dirty="0" smtClean="0">
                <a:hlinkClick r:id="rId3"/>
              </a:rPr>
              <a:t>YouTube </a:t>
            </a:r>
            <a:r>
              <a:rPr lang="en-US" sz="1800" i="1" dirty="0">
                <a:hlinkClick r:id="rId3"/>
              </a:rPr>
              <a:t>(7:36</a:t>
            </a:r>
            <a:r>
              <a:rPr lang="en-US" sz="1800" i="1" dirty="0" smtClean="0">
                <a:hlinkClick r:id="rId3"/>
              </a:rPr>
              <a:t>)</a:t>
            </a:r>
            <a:endParaRPr lang="en-US" sz="1800" i="1" dirty="0"/>
          </a:p>
        </p:txBody>
      </p:sp>
      <p:pic>
        <p:nvPicPr>
          <p:cNvPr id="26628" name="Picture 4" descr="HANDSOverviewWithCode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990600"/>
            <a:ext cx="4133850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11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/>
              <a:t>Mitchel </a:t>
            </a:r>
            <a:r>
              <a:rPr lang="en-US" sz="1400" dirty="0"/>
              <a:t>Resnick, John Maloney, Andrés Monroy-Hernández, Natalie Rusk, Evelyn </a:t>
            </a:r>
            <a:r>
              <a:rPr lang="en-US" sz="1400" dirty="0" err="1"/>
              <a:t>Eastmond</a:t>
            </a:r>
            <a:r>
              <a:rPr lang="en-US" sz="1400" dirty="0"/>
              <a:t>, Karen Brennan, Amon Millner, Eric Rosenbaum, Jay Silver, Brian Silverman and Yasmin Kafai. “Scratch: Programming for All,” </a:t>
            </a:r>
            <a:r>
              <a:rPr lang="en-US" sz="1400" i="1" dirty="0"/>
              <a:t>Comm. ACM. 2009. </a:t>
            </a:r>
            <a:r>
              <a:rPr lang="en-US" sz="1400" b="1" i="1" dirty="0"/>
              <a:t>52(11). pp. 60-67. See also: http://scratch.mit.edu/. </a:t>
            </a:r>
          </a:p>
          <a:p>
            <a:r>
              <a:rPr lang="en-US" dirty="0" smtClean="0"/>
              <a:t>MIT has long history of helping kids program</a:t>
            </a:r>
          </a:p>
          <a:p>
            <a:pPr lvl="1"/>
            <a:r>
              <a:rPr lang="en-US" dirty="0" smtClean="0"/>
              <a:t>Logo (Seymour </a:t>
            </a:r>
            <a:r>
              <a:rPr lang="en-US" dirty="0" err="1" smtClean="0"/>
              <a:t>Papert</a:t>
            </a:r>
            <a:r>
              <a:rPr lang="en-US" dirty="0" smtClean="0"/>
              <a:t>, 1967)</a:t>
            </a:r>
          </a:p>
          <a:p>
            <a:pPr lvl="1"/>
            <a:r>
              <a:rPr lang="en-US" dirty="0" smtClean="0"/>
              <a:t>Lego </a:t>
            </a:r>
            <a:r>
              <a:rPr lang="en-US" dirty="0" err="1" smtClean="0"/>
              <a:t>Mindstorms</a:t>
            </a:r>
            <a:endParaRPr lang="en-US" dirty="0" smtClean="0"/>
          </a:p>
          <a:p>
            <a:pPr lvl="1"/>
            <a:r>
              <a:rPr lang="en-US" dirty="0"/>
              <a:t> </a:t>
            </a:r>
            <a:r>
              <a:rPr lang="en-US" dirty="0" smtClean="0">
                <a:hlinkClick r:id="rId2" tooltip="Constructionism (learning theory)"/>
              </a:rPr>
              <a:t>”Constructionist</a:t>
            </a:r>
            <a:r>
              <a:rPr lang="en-US" dirty="0" smtClean="0"/>
              <a:t>”</a:t>
            </a:r>
            <a:r>
              <a:rPr lang="en-US" dirty="0"/>
              <a:t> movement in education</a:t>
            </a:r>
            <a:endParaRPr lang="en-US" dirty="0" smtClean="0"/>
          </a:p>
          <a:p>
            <a:r>
              <a:rPr lang="en-US" dirty="0" smtClean="0"/>
              <a:t>Scratch comes out of that program (MIT Media Lab) – started about 2003</a:t>
            </a:r>
          </a:p>
          <a:p>
            <a:pPr lvl="1"/>
            <a:r>
              <a:rPr lang="en-US" dirty="0">
                <a:hlinkClick r:id="rId3"/>
              </a:rPr>
              <a:t>https://scratch.mit.edu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/>
              <a:t>“Create stories, games, and </a:t>
            </a:r>
            <a:r>
              <a:rPr lang="en-US" dirty="0" smtClean="0"/>
              <a:t>animations</a:t>
            </a:r>
            <a:br>
              <a:rPr lang="en-US" dirty="0" smtClean="0"/>
            </a:br>
            <a:r>
              <a:rPr lang="en-US" dirty="0" smtClean="0"/>
              <a:t>Share </a:t>
            </a:r>
            <a:r>
              <a:rPr lang="en-US" dirty="0"/>
              <a:t>with others around the </a:t>
            </a:r>
            <a:r>
              <a:rPr lang="en-US" dirty="0" smtClean="0"/>
              <a:t>world”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Scratch, 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84239" cy="4606925"/>
          </a:xfrm>
        </p:spPr>
        <p:txBody>
          <a:bodyPr/>
          <a:lstStyle/>
          <a:p>
            <a:r>
              <a:rPr lang="en-US" dirty="0"/>
              <a:t>Metaphor of puzzle pieces with properties</a:t>
            </a:r>
          </a:p>
          <a:p>
            <a:pPr lvl="1"/>
            <a:r>
              <a:rPr lang="en-US" dirty="0" smtClean="0"/>
              <a:t>Connectors shaped by type to eliminate type errors</a:t>
            </a:r>
          </a:p>
          <a:p>
            <a:pPr lvl="1"/>
            <a:r>
              <a:rPr lang="en-US" dirty="0" smtClean="0"/>
              <a:t>Control structures wrap around</a:t>
            </a:r>
          </a:p>
          <a:p>
            <a:r>
              <a:rPr lang="en-US" dirty="0" smtClean="0"/>
              <a:t>Uses event handlers</a:t>
            </a:r>
            <a:br>
              <a:rPr lang="en-US" dirty="0" smtClean="0"/>
            </a:br>
            <a:r>
              <a:rPr lang="en-US" dirty="0" smtClean="0"/>
              <a:t>for behaviors</a:t>
            </a:r>
            <a:endParaRPr lang="en-US" dirty="0"/>
          </a:p>
          <a:p>
            <a:r>
              <a:rPr lang="en-US" sz="1800" dirty="0">
                <a:hlinkClick r:id="rId2"/>
              </a:rPr>
              <a:t>https://vimeo.com/65583694</a:t>
            </a:r>
            <a:r>
              <a:rPr lang="en-US" sz="1800" dirty="0"/>
              <a:t>, 1:37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8130" name="Picture 2" descr="http://deliveryimages.acm.org/10.1145/1600000/1592779/figs/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39" y="269510"/>
            <a:ext cx="35337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deliveryimages.acm.org/10.1145/1600000/1592779/figs/f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062047"/>
            <a:ext cx="4495800" cy="27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20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839788"/>
          </a:xfrm>
        </p:spPr>
        <p:txBody>
          <a:bodyPr/>
          <a:lstStyle/>
          <a:p>
            <a:r>
              <a:rPr lang="en-US" dirty="0" err="1" smtClean="0"/>
              <a:t>AppInventor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77" y="992188"/>
            <a:ext cx="8458200" cy="4953000"/>
          </a:xfrm>
        </p:spPr>
        <p:txBody>
          <a:bodyPr/>
          <a:lstStyle/>
          <a:p>
            <a:r>
              <a:rPr lang="en-US" sz="2400" dirty="0" smtClean="0"/>
              <a:t>Ideas from Scratch to build real Apps for Android phones</a:t>
            </a:r>
          </a:p>
          <a:p>
            <a:pPr lvl="1"/>
            <a:r>
              <a:rPr lang="en-US" sz="2000" dirty="0" smtClean="0"/>
              <a:t>Briefly was a product from Google, while </a:t>
            </a:r>
            <a:r>
              <a:rPr lang="en-US" sz="2000" dirty="0"/>
              <a:t>Hal </a:t>
            </a:r>
            <a:r>
              <a:rPr lang="en-US" sz="2000" dirty="0" smtClean="0"/>
              <a:t>Abelson was on sabbatical there (2009)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appinventor.mit.edu/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2 panel view, like</a:t>
            </a:r>
            <a:br>
              <a:rPr lang="en-US" sz="2400" dirty="0" smtClean="0"/>
            </a:br>
            <a:r>
              <a:rPr lang="en-US" sz="2400" dirty="0" smtClean="0"/>
              <a:t>LabVIEW</a:t>
            </a:r>
          </a:p>
          <a:p>
            <a:pPr lvl="1"/>
            <a:r>
              <a:rPr lang="en-US" sz="2000" dirty="0" smtClean="0"/>
              <a:t>Drag in elements</a:t>
            </a:r>
            <a:br>
              <a:rPr lang="en-US" sz="2000" dirty="0" smtClean="0"/>
            </a:br>
            <a:r>
              <a:rPr lang="en-US" sz="2000" dirty="0" smtClean="0"/>
              <a:t>for UI</a:t>
            </a:r>
          </a:p>
          <a:p>
            <a:pPr lvl="1"/>
            <a:r>
              <a:rPr lang="en-US" sz="2000" dirty="0" smtClean="0"/>
              <a:t>Blocks view for</a:t>
            </a:r>
            <a:br>
              <a:rPr lang="en-US" sz="2000" dirty="0" smtClean="0"/>
            </a:br>
            <a:r>
              <a:rPr lang="en-US" sz="2000" dirty="0" smtClean="0"/>
              <a:t>code</a:t>
            </a:r>
          </a:p>
          <a:p>
            <a:pPr lvl="1"/>
            <a:r>
              <a:rPr lang="en-US" sz="2000" dirty="0" smtClean="0"/>
              <a:t>event handlers</a:t>
            </a:r>
            <a:br>
              <a:rPr lang="en-US" sz="2000" dirty="0" smtClean="0"/>
            </a:br>
            <a:r>
              <a:rPr lang="en-US" sz="2000" dirty="0" smtClean="0"/>
              <a:t>using </a:t>
            </a:r>
            <a:r>
              <a:rPr lang="en-US" sz="2000" dirty="0"/>
              <a:t>“when</a:t>
            </a:r>
            <a:r>
              <a:rPr lang="en-US" sz="2000" dirty="0" smtClean="0"/>
              <a:t>”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561423"/>
            <a:ext cx="5728771" cy="42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9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79487"/>
          </a:xfrm>
        </p:spPr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Sorry about thumbnails on Zoom recordings</a:t>
            </a:r>
          </a:p>
          <a:p>
            <a:r>
              <a:rPr lang="en-US" dirty="0" smtClean="0"/>
              <a:t>Thanks for asking questions during the guest lectures</a:t>
            </a:r>
          </a:p>
          <a:p>
            <a:r>
              <a:rPr lang="en-US" dirty="0" smtClean="0"/>
              <a:t>Lots of interesting future guest lectures</a:t>
            </a:r>
          </a:p>
          <a:p>
            <a:pPr lvl="1"/>
            <a:r>
              <a:rPr lang="en-US" dirty="0" smtClean="0"/>
              <a:t>Questions via text chat only?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Homework 4 due today – no more extensions!</a:t>
            </a:r>
          </a:p>
          <a:p>
            <a:r>
              <a:rPr lang="en-US" dirty="0" smtClean="0">
                <a:hlinkClick r:id="rId2"/>
              </a:rPr>
              <a:t>Homework 5</a:t>
            </a:r>
            <a:r>
              <a:rPr lang="en-US" dirty="0" smtClean="0"/>
              <a:t> due in 2 weeks (Wed, 4/8/20)</a:t>
            </a:r>
          </a:p>
          <a:p>
            <a:pPr lvl="1"/>
            <a:r>
              <a:rPr lang="en-US" dirty="0" smtClean="0"/>
              <a:t>Not necessarily easier than previous HWs</a:t>
            </a:r>
          </a:p>
          <a:p>
            <a:r>
              <a:rPr lang="en-US" dirty="0" smtClean="0"/>
              <a:t>Project ideas due in 1 week (4/1/20)</a:t>
            </a:r>
          </a:p>
          <a:p>
            <a:pPr lvl="1"/>
            <a:r>
              <a:rPr lang="en-US" dirty="0" smtClean="0"/>
              <a:t>So we can be “ready to go” in 2 weeks</a:t>
            </a:r>
          </a:p>
          <a:p>
            <a:pPr lvl="1"/>
            <a:r>
              <a:rPr lang="en-US" dirty="0" smtClean="0"/>
              <a:t>Happy to discuss and brainstorm ideas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7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other “blocks”</a:t>
            </a:r>
            <a:br>
              <a:rPr lang="en-US" dirty="0" smtClean="0"/>
            </a:br>
            <a:r>
              <a:rPr lang="en-US" dirty="0" smtClean="0"/>
              <a:t>style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Blockly</a:t>
            </a:r>
            <a:r>
              <a:rPr lang="en-US" dirty="0">
                <a:hlinkClick r:id="rId2"/>
              </a:rPr>
              <a:t> Developer </a:t>
            </a:r>
            <a:r>
              <a:rPr lang="en-US" dirty="0" smtClean="0">
                <a:hlinkClick r:id="rId2"/>
              </a:rPr>
              <a:t>Tools</a:t>
            </a:r>
            <a:r>
              <a:rPr lang="en-US" dirty="0" smtClean="0"/>
              <a:t> from Google from </a:t>
            </a:r>
            <a:r>
              <a:rPr lang="en-US" dirty="0" err="1" smtClean="0"/>
              <a:t>AppInventor</a:t>
            </a:r>
            <a:endParaRPr lang="en-US" dirty="0" smtClean="0"/>
          </a:p>
          <a:p>
            <a:r>
              <a:rPr lang="en-US" dirty="0" smtClean="0"/>
              <a:t>Used by </a:t>
            </a:r>
            <a:r>
              <a:rPr lang="en-US" dirty="0" smtClean="0">
                <a:hlinkClick r:id="rId3" tooltip="Code.org"/>
              </a:rPr>
              <a:t>Code.org</a:t>
            </a:r>
            <a:r>
              <a:rPr lang="en-US" dirty="0" smtClean="0"/>
              <a:t>, </a:t>
            </a:r>
            <a:r>
              <a:rPr lang="en-US" dirty="0" err="1" smtClean="0">
                <a:hlinkClick r:id="rId4" tooltip="RoboBlockly"/>
              </a:rPr>
              <a:t>RoboBlockly</a:t>
            </a:r>
            <a:r>
              <a:rPr lang="en-US" dirty="0" smtClean="0"/>
              <a:t>, </a:t>
            </a:r>
            <a:r>
              <a:rPr lang="en-US" dirty="0">
                <a:hlinkClick r:id="rId5" tooltip="Wonder Workshop"/>
              </a:rPr>
              <a:t>Wonder Workshop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Define own set of primitive blocks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050" name="Picture 2" descr="https://developers.google.com/blockly/images/block_save_a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64640"/>
            <a:ext cx="4691064" cy="23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76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Yahoo! </a:t>
            </a:r>
            <a:r>
              <a:rPr lang="en-US" dirty="0"/>
              <a:t>Pipes (</a:t>
            </a:r>
            <a:r>
              <a:rPr lang="en-US" dirty="0" smtClean="0"/>
              <a:t>2007 –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34033"/>
            <a:ext cx="8229600" cy="4857167"/>
          </a:xfrm>
        </p:spPr>
        <p:txBody>
          <a:bodyPr/>
          <a:lstStyle/>
          <a:p>
            <a:r>
              <a:rPr lang="en-US" sz="2400" dirty="0" smtClean="0"/>
              <a:t>Was a web application to process data feeds on the web</a:t>
            </a:r>
          </a:p>
          <a:p>
            <a:pPr lvl="1"/>
            <a:r>
              <a:rPr lang="en-US" sz="2000" dirty="0" smtClean="0"/>
              <a:t>Originally focused on “</a:t>
            </a:r>
            <a:r>
              <a:rPr lang="en-US" sz="2000" dirty="0"/>
              <a:t>RSS </a:t>
            </a:r>
            <a:r>
              <a:rPr lang="en-US" sz="2000" dirty="0" smtClean="0"/>
              <a:t>feeds”</a:t>
            </a:r>
          </a:p>
          <a:p>
            <a:r>
              <a:rPr lang="en-US" sz="2400" dirty="0" smtClean="0"/>
              <a:t>Visual data flow architecture, like LabVIEW</a:t>
            </a:r>
          </a:p>
          <a:p>
            <a:r>
              <a:rPr lang="en-US" sz="2400" dirty="0" smtClean="0"/>
              <a:t>Studies showed wasn’t easy for non-programmers to use</a:t>
            </a:r>
          </a:p>
          <a:p>
            <a:r>
              <a:rPr lang="en-US" sz="1400" dirty="0"/>
              <a:t>Sandeep K </a:t>
            </a:r>
            <a:r>
              <a:rPr lang="en-US" sz="1400" dirty="0" err="1"/>
              <a:t>Kuttal</a:t>
            </a:r>
            <a:r>
              <a:rPr lang="en-US" sz="1400" dirty="0"/>
              <a:t>, A. </a:t>
            </a:r>
            <a:r>
              <a:rPr lang="en-US" sz="1400" dirty="0" err="1"/>
              <a:t>Sarma</a:t>
            </a:r>
            <a:r>
              <a:rPr lang="en-US" sz="1400" dirty="0"/>
              <a:t>, and G. </a:t>
            </a:r>
            <a:r>
              <a:rPr lang="en-US" sz="1400" dirty="0" err="1"/>
              <a:t>Rothermel</a:t>
            </a:r>
            <a:r>
              <a:rPr lang="en-US" sz="1400" dirty="0"/>
              <a:t>, "Debugging Support for End-User Mashup Programming", in </a:t>
            </a:r>
            <a:r>
              <a:rPr lang="en-US" sz="1400" i="1" dirty="0"/>
              <a:t>Proceedings of Computer and Human Interactions - CHI</a:t>
            </a:r>
            <a:r>
              <a:rPr lang="en-US" sz="1400" dirty="0"/>
              <a:t>, Paris, </a:t>
            </a:r>
            <a:r>
              <a:rPr lang="en-US" sz="1400" dirty="0" err="1"/>
              <a:t>France,pages</a:t>
            </a:r>
            <a:r>
              <a:rPr lang="en-US" sz="1400" dirty="0"/>
              <a:t> 1609 - 1618, April 2013.[</a:t>
            </a:r>
            <a:r>
              <a:rPr lang="en-US" sz="1400" u="sng" dirty="0">
                <a:hlinkClick r:id="rId3"/>
              </a:rPr>
              <a:t>pdf</a:t>
            </a:r>
            <a:r>
              <a:rPr lang="en-US" sz="1400" dirty="0"/>
              <a:t>]</a:t>
            </a:r>
          </a:p>
          <a:p>
            <a:pPr lvl="1"/>
            <a:r>
              <a:rPr lang="en-US" sz="2000" dirty="0"/>
              <a:t>Issues </a:t>
            </a:r>
            <a:r>
              <a:rPr lang="en-US" sz="2000" dirty="0" smtClean="0"/>
              <a:t>with </a:t>
            </a:r>
            <a:br>
              <a:rPr lang="en-US" sz="2000" dirty="0" smtClean="0"/>
            </a:br>
            <a:r>
              <a:rPr lang="en-US" sz="2000" dirty="0" smtClean="0"/>
              <a:t>connections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/>
              <a:t>parameters,</a:t>
            </a:r>
            <a:br>
              <a:rPr lang="en-US" sz="2000" dirty="0"/>
            </a:br>
            <a:r>
              <a:rPr lang="en-US" sz="2000" dirty="0"/>
              <a:t>debugging, etc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1800" i="1" dirty="0" smtClean="0">
              <a:hlinkClick r:id="rId4"/>
            </a:endParaRPr>
          </a:p>
          <a:p>
            <a:r>
              <a:rPr lang="en-US" sz="1800" i="1" dirty="0" smtClean="0">
                <a:hlinkClick r:id="rId4"/>
              </a:rPr>
              <a:t>Video</a:t>
            </a:r>
            <a:r>
              <a:rPr lang="en-US" sz="1800" i="1" dirty="0" smtClean="0"/>
              <a:t> (1:50) or</a:t>
            </a:r>
            <a:br>
              <a:rPr lang="en-US" sz="1800" i="1" dirty="0" smtClean="0"/>
            </a:br>
            <a:r>
              <a:rPr lang="en-US" sz="1800" i="1" dirty="0" smtClean="0">
                <a:hlinkClick r:id="rId5"/>
              </a:rPr>
              <a:t>tutorial</a:t>
            </a:r>
            <a:r>
              <a:rPr lang="en-US" sz="1800" i="1" dirty="0" smtClean="0"/>
              <a:t> (5:15)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8175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5298" name="Picture 2" descr="Yahoo! Pipe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75" y="234161"/>
            <a:ext cx="143827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Feed Computer icon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07" y="1477976"/>
            <a:ext cx="517106" cy="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3106316"/>
            <a:ext cx="5715000" cy="37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1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Approaches to help novice programmers to be able to create dynamic interfaces</a:t>
            </a:r>
          </a:p>
          <a:p>
            <a:pPr lvl="1"/>
            <a:r>
              <a:rPr lang="en-US" dirty="0" smtClean="0"/>
              <a:t>Static interfaces can just be drawn</a:t>
            </a:r>
          </a:p>
          <a:p>
            <a:r>
              <a:rPr lang="en-US" dirty="0" smtClean="0"/>
              <a:t>Not counting PBD – covered in previous lecture</a:t>
            </a:r>
          </a:p>
          <a:p>
            <a:r>
              <a:rPr lang="en-US" dirty="0" smtClean="0"/>
              <a:t>Typically, also easier to program in general</a:t>
            </a:r>
          </a:p>
          <a:p>
            <a:pPr lvl="1"/>
            <a:r>
              <a:rPr lang="en-US" dirty="0" smtClean="0"/>
              <a:t>Most modern tools to make it easy to program focus on creating interactive software, like games, which have a UI</a:t>
            </a:r>
          </a:p>
          <a:p>
            <a:r>
              <a:rPr lang="en-US" dirty="0" smtClean="0"/>
              <a:t>Reminder: EUP = end-user programmers (lecture 1)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3000" dirty="0">
                <a:ea typeface="+mn-ea"/>
                <a:cs typeface="+mn-cs"/>
              </a:rPr>
              <a:t>Definition: Visual Programming = “Programming in which more than one dimension* is used to convey semantics.”  </a:t>
            </a:r>
            <a:r>
              <a:rPr lang="en-US" sz="2000" i="1" dirty="0" smtClean="0">
                <a:solidFill>
                  <a:schemeClr val="accent2"/>
                </a:solidFill>
                <a:cs typeface="Tahoma" pitchFamily="34" charset="0"/>
              </a:rPr>
              <a:t>- [Myers</a:t>
            </a:r>
            <a:r>
              <a:rPr lang="en-US" sz="2000" i="1" dirty="0">
                <a:solidFill>
                  <a:schemeClr val="accent2"/>
                </a:solidFill>
                <a:cs typeface="Tahoma" pitchFamily="34" charset="0"/>
              </a:rPr>
              <a:t>, </a:t>
            </a:r>
            <a:r>
              <a:rPr lang="en-US" sz="2000" i="1" dirty="0" smtClean="0">
                <a:solidFill>
                  <a:schemeClr val="accent2"/>
                </a:solidFill>
                <a:cs typeface="Tahoma" pitchFamily="34" charset="0"/>
              </a:rPr>
              <a:t>1990]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5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801958" cy="4411662"/>
          </a:xfrm>
        </p:spPr>
        <p:txBody>
          <a:bodyPr/>
          <a:lstStyle/>
          <a:p>
            <a:r>
              <a:rPr lang="en-US" dirty="0" smtClean="0"/>
              <a:t>Older visual language systems did not necessarily help with UIs</a:t>
            </a:r>
          </a:p>
          <a:p>
            <a:r>
              <a:rPr lang="en-US" dirty="0" smtClean="0"/>
              <a:t>E.g., Pict from Ephraim </a:t>
            </a:r>
            <a:r>
              <a:rPr lang="en-US" dirty="0" err="1" smtClean="0"/>
              <a:t>Glinert</a:t>
            </a:r>
            <a:r>
              <a:rPr lang="en-US" dirty="0" smtClean="0"/>
              <a:t>, 1984 uses conventional flowcharts to program algorithms</a:t>
            </a:r>
          </a:p>
          <a:p>
            <a:r>
              <a:rPr lang="en-US" dirty="0" smtClean="0"/>
              <a:t>Goal: easier to learn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58" y="838200"/>
            <a:ext cx="388484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LabVIEW (</a:t>
            </a:r>
            <a:r>
              <a:rPr lang="en-US" dirty="0" smtClean="0"/>
              <a:t>1991 - present)</a:t>
            </a:r>
          </a:p>
          <a:p>
            <a:pPr lvl="1"/>
            <a:r>
              <a:rPr lang="en-US" dirty="0" smtClean="0"/>
              <a:t>See also </a:t>
            </a:r>
            <a:r>
              <a:rPr lang="en-US" dirty="0" err="1" smtClean="0"/>
              <a:t>OutSystems</a:t>
            </a:r>
            <a:r>
              <a:rPr lang="en-US" dirty="0" smtClean="0"/>
              <a:t> (2001- present)</a:t>
            </a:r>
            <a:endParaRPr lang="en-US" dirty="0"/>
          </a:p>
          <a:p>
            <a:r>
              <a:rPr lang="en-US" dirty="0" smtClean="0"/>
              <a:t>SUIT [</a:t>
            </a:r>
            <a:r>
              <a:rPr lang="en-US" dirty="0" err="1" smtClean="0"/>
              <a:t>Pausch</a:t>
            </a:r>
            <a:r>
              <a:rPr lang="en-US" dirty="0"/>
              <a:t>, </a:t>
            </a:r>
            <a:r>
              <a:rPr lang="en-US" dirty="0" smtClean="0"/>
              <a:t>1992]</a:t>
            </a:r>
          </a:p>
          <a:p>
            <a:r>
              <a:rPr lang="en-US" dirty="0"/>
              <a:t>Alice [</a:t>
            </a:r>
            <a:r>
              <a:rPr lang="en-US" dirty="0" err="1"/>
              <a:t>Pausch</a:t>
            </a:r>
            <a:r>
              <a:rPr lang="en-US" dirty="0"/>
              <a:t>, 1995]</a:t>
            </a:r>
          </a:p>
          <a:p>
            <a:r>
              <a:rPr lang="en-US" dirty="0" smtClean="0"/>
              <a:t>HANDS [Pane, 2002]</a:t>
            </a:r>
          </a:p>
          <a:p>
            <a:r>
              <a:rPr lang="en-US" dirty="0" smtClean="0"/>
              <a:t>Scratch (2003)</a:t>
            </a:r>
          </a:p>
          <a:p>
            <a:r>
              <a:rPr lang="en-US" dirty="0" err="1" smtClean="0"/>
              <a:t>AppInventor</a:t>
            </a:r>
            <a:r>
              <a:rPr lang="en-US" dirty="0" smtClean="0"/>
              <a:t> (2009)</a:t>
            </a:r>
          </a:p>
          <a:p>
            <a:r>
              <a:rPr lang="en-US" dirty="0" smtClean="0"/>
              <a:t>Yahoo! Pipes (2007 </a:t>
            </a:r>
            <a:r>
              <a:rPr lang="en-US" dirty="0"/>
              <a:t>– 2015)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3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95" y="-32310"/>
            <a:ext cx="8449519" cy="715962"/>
          </a:xfrm>
        </p:spPr>
        <p:txBody>
          <a:bodyPr/>
          <a:lstStyle/>
          <a:p>
            <a:r>
              <a:rPr lang="en-US" sz="2800" dirty="0" smtClean="0"/>
              <a:t>Historical trends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-483781" y="1791586"/>
            <a:ext cx="2199169" cy="444798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0" y="3352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60699" y="3340398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14800" y="3352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352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000" y="1120572"/>
            <a:ext cx="17526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AMBIT/G/L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Grail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GAL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Graphical Program Editor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Query by Example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Pygmalion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I/O Pairs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8600" y="3111798"/>
            <a:ext cx="838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304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33600" y="3035598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574823" y="3035598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56933" y="685800"/>
            <a:ext cx="12192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Action Graphics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FORMAL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ThingLab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Hi-Visual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LabView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PROGRAPH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PIGS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Pict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Rehearsal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SmallStar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3589866" y="880536"/>
            <a:ext cx="16002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Forms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Editing by Example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PICT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Lotus 1-2-3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SIL-ICON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VisiCalc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HiGraphs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Miro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StateMaster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53000" y="1132367"/>
            <a:ext cx="144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/>
              <a:t>Cube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/>
              <a:t>Cantata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SchemePaint</a:t>
            </a:r>
            <a:endParaRPr lang="en-US" sz="1200" dirty="0"/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/>
              <a:t>CODE 2.0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/>
              <a:t>Iconicode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MViews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 rot="5400000" flipH="1" flipV="1">
            <a:off x="1332615" y="1791586"/>
            <a:ext cx="2199169" cy="444798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3773838" y="1791586"/>
            <a:ext cx="2199169" cy="444798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6718001" y="3035598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 rot="5400000" flipH="1" flipV="1">
            <a:off x="5917016" y="1791586"/>
            <a:ext cx="2199169" cy="444798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304800" y="3733800"/>
            <a:ext cx="1752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</a:pPr>
            <a:r>
              <a:rPr lang="en-US" sz="1200" b="1" dirty="0" smtClean="0"/>
              <a:t>Techniques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Graphs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Flowcharts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Flowchart derivatives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FORMS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Demonstrational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981200" y="3733800"/>
            <a:ext cx="16002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</a:pPr>
            <a:r>
              <a:rPr lang="en-US" sz="1200" b="1" dirty="0" smtClean="0"/>
              <a:t>Techniques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Graphs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Flowcharts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Flowchart derivatives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FORMS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Demonstrational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Data Flows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Spreadsheets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Matrices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Jigsaw Puzzles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Petri nets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Flowchart derivatives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19800" y="1143607"/>
            <a:ext cx="144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AVS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Mondrian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ChemTrains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Vampire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VIPR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SPE</a:t>
            </a: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>
            <a:off x="3657600" y="3657600"/>
            <a:ext cx="2895600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</a:pPr>
            <a:r>
              <a:rPr lang="en-US" sz="1200" b="1" dirty="0" smtClean="0"/>
              <a:t>Techniques/Goals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3D Rendering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/>
              <a:t> </a:t>
            </a:r>
            <a:r>
              <a:rPr lang="en-US" sz="1100" dirty="0" smtClean="0"/>
              <a:t>Visual Hierarchy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Procedures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Control Structures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Programmable Graphics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Animations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Video Imagery Exploitation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/>
              <a:t>G</a:t>
            </a:r>
            <a:r>
              <a:rPr lang="en-US" sz="1100" dirty="0" smtClean="0"/>
              <a:t>eneral purpose, declarative language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Audio, video and image processing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Graphical models from behavioral models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Learning and Cognitive abilities in vision processes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Handling Scalability, typing, and imperative design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Collaborative Software Development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315200" y="1143000"/>
            <a:ext cx="1447800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LOFI/HIPI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FOXQ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VMQL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GXL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Euler View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Yahoo Pipes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200" dirty="0" smtClean="0"/>
              <a:t>Popfly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477000" y="3657600"/>
            <a:ext cx="2209800" cy="268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spcBef>
                <a:spcPct val="20000"/>
              </a:spcBef>
              <a:buClr>
                <a:schemeClr val="tx2"/>
              </a:buClr>
            </a:pPr>
            <a:r>
              <a:rPr lang="en-US" sz="1200" b="1" dirty="0" smtClean="0"/>
              <a:t>Techniques/Goals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Child Learning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/>
              <a:t> </a:t>
            </a:r>
            <a:r>
              <a:rPr lang="en-US" sz="1100" dirty="0" smtClean="0"/>
              <a:t>Xquery</a:t>
            </a:r>
            <a:r>
              <a:rPr lang="en-US" sz="1100" dirty="0"/>
              <a:t> </a:t>
            </a:r>
            <a:r>
              <a:rPr lang="en-US" sz="1100" dirty="0" smtClean="0"/>
              <a:t>by FORMS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/>
              <a:t> </a:t>
            </a:r>
            <a:r>
              <a:rPr lang="en-US" sz="1100" dirty="0" smtClean="0"/>
              <a:t>Spreadsheet Analysis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/>
              <a:t> </a:t>
            </a:r>
            <a:r>
              <a:rPr lang="en-US" sz="1100" dirty="0" smtClean="0"/>
              <a:t>Visual Model Query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Layouts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Specification and Interchange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Mashups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/>
              <a:t>Web-based design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r>
              <a:rPr lang="en-US" sz="1100" dirty="0" smtClean="0">
                <a:solidFill>
                  <a:srgbClr val="000000"/>
                </a:solidFill>
              </a:rPr>
              <a:t>Programming for end-users (non-Professionals</a:t>
            </a:r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endParaRPr lang="en-US" sz="1100" dirty="0" smtClean="0"/>
          </a:p>
          <a:p>
            <a:pPr marL="117475" indent="-117475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endParaRPr lang="en-US" sz="11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0895" y="5585909"/>
            <a:ext cx="1719804" cy="8402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From: </a:t>
            </a:r>
            <a:r>
              <a:rPr lang="en-US" b="1" dirty="0">
                <a:solidFill>
                  <a:schemeClr val="tx2"/>
                </a:solidFill>
              </a:rPr>
              <a:t>Vishal </a:t>
            </a:r>
            <a:r>
              <a:rPr lang="en-US" b="1" dirty="0" err="1" smtClean="0">
                <a:solidFill>
                  <a:schemeClr val="tx2"/>
                </a:solidFill>
              </a:rPr>
              <a:t>Dwivedi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05-830 in 2013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 smtClean="0"/>
              <a:t>One of the most successful visual programming systems</a:t>
            </a:r>
          </a:p>
          <a:p>
            <a:r>
              <a:rPr lang="en-US" dirty="0" smtClean="0"/>
              <a:t>Started about 1991 on Macintosh, still going</a:t>
            </a:r>
          </a:p>
          <a:p>
            <a:pPr lvl="1"/>
            <a:r>
              <a:rPr lang="en-US" dirty="0">
                <a:hlinkClick r:id="rId2"/>
              </a:rPr>
              <a:t>http://www.ni.com/labview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sz="1400" dirty="0" smtClean="0"/>
              <a:t>J</a:t>
            </a:r>
            <a:r>
              <a:rPr lang="en-US" sz="1400" dirty="0"/>
              <a:t>. </a:t>
            </a:r>
            <a:r>
              <a:rPr lang="en-US" sz="1400" dirty="0" err="1"/>
              <a:t>Kodosky</a:t>
            </a:r>
            <a:r>
              <a:rPr lang="en-US" sz="1400" dirty="0"/>
              <a:t>, J. </a:t>
            </a:r>
            <a:r>
              <a:rPr lang="en-US" sz="1400" dirty="0" err="1"/>
              <a:t>MacCrisken</a:t>
            </a:r>
            <a:r>
              <a:rPr lang="en-US" sz="1400" dirty="0"/>
              <a:t> and G. </a:t>
            </a:r>
            <a:r>
              <a:rPr lang="en-US" sz="1400" dirty="0" err="1"/>
              <a:t>Rymar</a:t>
            </a:r>
            <a:r>
              <a:rPr lang="en-US" sz="1400" dirty="0"/>
              <a:t>.  “Visual programming using structured data flow,”</a:t>
            </a:r>
            <a:r>
              <a:rPr lang="en-US" sz="1400" i="1" dirty="0"/>
              <a:t> Visual Languages, 1991., Proceedings. 1991 IEEE Workshop on,  8-11 Oct 1991, 1991. pp. 34-39. </a:t>
            </a:r>
            <a:endParaRPr lang="en-US" sz="1400" dirty="0" smtClean="0"/>
          </a:p>
          <a:p>
            <a:r>
              <a:rPr lang="en-US" dirty="0" smtClean="0"/>
              <a:t>Focused on scientists and lab equipment</a:t>
            </a:r>
          </a:p>
          <a:p>
            <a:r>
              <a:rPr lang="en-US" dirty="0" smtClean="0"/>
              <a:t>Wiring diagram backend with </a:t>
            </a:r>
            <a:r>
              <a:rPr lang="en-US" dirty="0" smtClean="0">
                <a:solidFill>
                  <a:schemeClr val="tx2"/>
                </a:solidFill>
              </a:rPr>
              <a:t>front panel</a:t>
            </a:r>
          </a:p>
          <a:p>
            <a:pPr lvl="1"/>
            <a:r>
              <a:rPr lang="en-US" dirty="0" smtClean="0"/>
              <a:t>Drag and drop elements</a:t>
            </a:r>
          </a:p>
          <a:p>
            <a:pPr lvl="1"/>
            <a:r>
              <a:rPr lang="en-US" dirty="0" smtClean="0"/>
              <a:t>Data flow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409" y="685800"/>
            <a:ext cx="2639505" cy="7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0381"/>
            <a:ext cx="8229600" cy="4411662"/>
          </a:xfrm>
        </p:spPr>
        <p:txBody>
          <a:bodyPr/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Kodosky</a:t>
            </a:r>
            <a:r>
              <a:rPr lang="en-US" sz="2800" dirty="0" smtClean="0"/>
              <a:t>, 91]</a:t>
            </a:r>
          </a:p>
          <a:p>
            <a:r>
              <a:rPr lang="en-US" sz="2800" dirty="0" smtClean="0"/>
              <a:t>2-view approach</a:t>
            </a:r>
            <a:br>
              <a:rPr lang="en-US" sz="2800" dirty="0" smtClean="0"/>
            </a:br>
            <a:r>
              <a:rPr lang="en-US" sz="2800" dirty="0" smtClean="0"/>
              <a:t>very influential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736374"/>
            <a:ext cx="5858213" cy="54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905000" y="3925094"/>
            <a:ext cx="6324600" cy="29329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OutSystems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25074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2001 – present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www.outsystems.com/</a:t>
            </a:r>
            <a:r>
              <a:rPr lang="en-US" dirty="0" smtClean="0"/>
              <a:t> - see video</a:t>
            </a:r>
          </a:p>
          <a:p>
            <a:r>
              <a:rPr lang="en-US" dirty="0" smtClean="0"/>
              <a:t>“low-code” platform</a:t>
            </a:r>
          </a:p>
          <a:p>
            <a:r>
              <a:rPr lang="en-US" dirty="0" smtClean="0"/>
              <a:t>Drag and drop, visual programming</a:t>
            </a:r>
          </a:p>
          <a:p>
            <a:r>
              <a:rPr lang="en-US" dirty="0" smtClean="0"/>
              <a:t>Focus on enterprise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 descr="https://www.outsystems.com/-/media/images/platform/screenshot-v2.png?h=382&amp;w=776&amp;hash=B284CCDC4E20B3C21972D31B684D33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25094"/>
            <a:ext cx="5943600" cy="292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9455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21400</TotalTime>
  <Words>1849</Words>
  <Application>Microsoft Office PowerPoint</Application>
  <PresentationFormat>On-screen Show (4:3)</PresentationFormat>
  <Paragraphs>306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Helvetica</vt:lpstr>
      <vt:lpstr>Tahoma</vt:lpstr>
      <vt:lpstr>Times New Roman</vt:lpstr>
      <vt:lpstr>Verdana</vt:lpstr>
      <vt:lpstr>Wingdings</vt:lpstr>
      <vt:lpstr>lecture template_polo</vt:lpstr>
      <vt:lpstr>Lecture 18: Simple User Interface Toolkits and EUP for UIs</vt:lpstr>
      <vt:lpstr>Logistics</vt:lpstr>
      <vt:lpstr>Overview</vt:lpstr>
      <vt:lpstr>Older Approaches</vt:lpstr>
      <vt:lpstr>Some Examples</vt:lpstr>
      <vt:lpstr>Historical trends</vt:lpstr>
      <vt:lpstr>LABView</vt:lpstr>
      <vt:lpstr>LabVIEW</vt:lpstr>
      <vt:lpstr>OutSystems</vt:lpstr>
      <vt:lpstr>SUIT (1992)</vt:lpstr>
      <vt:lpstr>Alice</vt:lpstr>
      <vt:lpstr>Alice</vt:lpstr>
      <vt:lpstr>Alice, cont.</vt:lpstr>
      <vt:lpstr>HANDS</vt:lpstr>
      <vt:lpstr>Examples of Results</vt:lpstr>
      <vt:lpstr>New Language and System: HANDS</vt:lpstr>
      <vt:lpstr>Scratch</vt:lpstr>
      <vt:lpstr>Scratch, cont.</vt:lpstr>
      <vt:lpstr>AppInventor</vt:lpstr>
      <vt:lpstr>Many other “blocks” style languages</vt:lpstr>
      <vt:lpstr>Yahoo! Pipes (2007 – 2015)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17: Component Technologies: Andrew, OLE, OpenDoc, Java Beans, Service-Oriented Architecture (SOA)</dc:title>
  <dc:creator>Brad Myers</dc:creator>
  <cp:lastModifiedBy>Brad Myers</cp:lastModifiedBy>
  <cp:revision>174</cp:revision>
  <cp:lastPrinted>1601-01-01T00:00:00Z</cp:lastPrinted>
  <dcterms:created xsi:type="dcterms:W3CDTF">2001-06-15T20:03:27Z</dcterms:created>
  <dcterms:modified xsi:type="dcterms:W3CDTF">2020-03-24T19:55:19Z</dcterms:modified>
</cp:coreProperties>
</file>