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9" r:id="rId1"/>
  </p:sldMasterIdLst>
  <p:notesMasterIdLst>
    <p:notesMasterId r:id="rId37"/>
  </p:notesMasterIdLst>
  <p:sldIdLst>
    <p:sldId id="256" r:id="rId2"/>
    <p:sldId id="292" r:id="rId3"/>
    <p:sldId id="293" r:id="rId4"/>
    <p:sldId id="257" r:id="rId5"/>
    <p:sldId id="258" r:id="rId6"/>
    <p:sldId id="259" r:id="rId7"/>
    <p:sldId id="278" r:id="rId8"/>
    <p:sldId id="260" r:id="rId9"/>
    <p:sldId id="261" r:id="rId10"/>
    <p:sldId id="277" r:id="rId11"/>
    <p:sldId id="281" r:id="rId12"/>
    <p:sldId id="262" r:id="rId13"/>
    <p:sldId id="263" r:id="rId14"/>
    <p:sldId id="264" r:id="rId15"/>
    <p:sldId id="267" r:id="rId16"/>
    <p:sldId id="265" r:id="rId17"/>
    <p:sldId id="282" r:id="rId18"/>
    <p:sldId id="268" r:id="rId19"/>
    <p:sldId id="279" r:id="rId20"/>
    <p:sldId id="269" r:id="rId21"/>
    <p:sldId id="287" r:id="rId22"/>
    <p:sldId id="270" r:id="rId23"/>
    <p:sldId id="271" r:id="rId24"/>
    <p:sldId id="272" r:id="rId25"/>
    <p:sldId id="273" r:id="rId26"/>
    <p:sldId id="275" r:id="rId27"/>
    <p:sldId id="280" r:id="rId28"/>
    <p:sldId id="283" r:id="rId29"/>
    <p:sldId id="284" r:id="rId30"/>
    <p:sldId id="288" r:id="rId31"/>
    <p:sldId id="289" r:id="rId32"/>
    <p:sldId id="290" r:id="rId33"/>
    <p:sldId id="285" r:id="rId34"/>
    <p:sldId id="286" r:id="rId35"/>
    <p:sldId id="291" r:id="rId36"/>
  </p:sldIdLst>
  <p:sldSz cx="9144000" cy="6858000" type="screen4x3"/>
  <p:notesSz cx="6858000" cy="9144000"/>
  <p:defaultTextStyle>
    <a:defPPr>
      <a:defRPr lang="en-US"/>
    </a:defPPr>
    <a:lvl1pPr algn="l" rtl="0" fontAlgn="base">
      <a:lnSpc>
        <a:spcPct val="90000"/>
      </a:lnSpc>
      <a:spcBef>
        <a:spcPct val="20000"/>
      </a:spcBef>
      <a:spcAft>
        <a:spcPct val="0"/>
      </a:spcAft>
      <a:buClr>
        <a:schemeClr val="hlink"/>
      </a:buClr>
      <a:buSzPct val="55000"/>
      <a:buFont typeface="Wingdings" pitchFamily="2" charset="2"/>
      <a:buChar char="n"/>
      <a:defRPr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fontAlgn="base">
      <a:lnSpc>
        <a:spcPct val="90000"/>
      </a:lnSpc>
      <a:spcBef>
        <a:spcPct val="20000"/>
      </a:spcBef>
      <a:spcAft>
        <a:spcPct val="0"/>
      </a:spcAft>
      <a:buClr>
        <a:schemeClr val="hlink"/>
      </a:buClr>
      <a:buSzPct val="55000"/>
      <a:buFont typeface="Wingdings" pitchFamily="2" charset="2"/>
      <a:buChar char="n"/>
      <a:defRPr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fontAlgn="base">
      <a:lnSpc>
        <a:spcPct val="90000"/>
      </a:lnSpc>
      <a:spcBef>
        <a:spcPct val="20000"/>
      </a:spcBef>
      <a:spcAft>
        <a:spcPct val="0"/>
      </a:spcAft>
      <a:buClr>
        <a:schemeClr val="hlink"/>
      </a:buClr>
      <a:buSzPct val="55000"/>
      <a:buFont typeface="Wingdings" pitchFamily="2" charset="2"/>
      <a:buChar char="n"/>
      <a:defRPr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fontAlgn="base">
      <a:lnSpc>
        <a:spcPct val="90000"/>
      </a:lnSpc>
      <a:spcBef>
        <a:spcPct val="20000"/>
      </a:spcBef>
      <a:spcAft>
        <a:spcPct val="0"/>
      </a:spcAft>
      <a:buClr>
        <a:schemeClr val="hlink"/>
      </a:buClr>
      <a:buSzPct val="55000"/>
      <a:buFont typeface="Wingdings" pitchFamily="2" charset="2"/>
      <a:buChar char="n"/>
      <a:defRPr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fontAlgn="base">
      <a:lnSpc>
        <a:spcPct val="90000"/>
      </a:lnSpc>
      <a:spcBef>
        <a:spcPct val="20000"/>
      </a:spcBef>
      <a:spcAft>
        <a:spcPct val="0"/>
      </a:spcAft>
      <a:buClr>
        <a:schemeClr val="hlink"/>
      </a:buClr>
      <a:buSzPct val="55000"/>
      <a:buFont typeface="Wingdings" pitchFamily="2" charset="2"/>
      <a:buChar char="n"/>
      <a:defRPr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E0000"/>
    <a:srgbClr val="33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8200" autoAdjust="0"/>
    <p:restoredTop sz="87772" autoAdjust="0"/>
  </p:normalViewPr>
  <p:slideViewPr>
    <p:cSldViewPr>
      <p:cViewPr varScale="1">
        <p:scale>
          <a:sx n="50" d="100"/>
          <a:sy n="50" d="100"/>
        </p:scale>
        <p:origin x="552" y="4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  <p:sld r:id="rId2" collapse="1"/>
      <p:sld r:id="rId3" collapse="1"/>
      <p:sld r:id="rId4" collapse="1"/>
      <p:sld r:id="rId5" collapse="1"/>
      <p:sld r:id="rId6" collapse="1"/>
      <p:sld r:id="rId7" collapse="1"/>
      <p:sld r:id="rId8" collapse="1"/>
      <p:sld r:id="rId9" collapse="1"/>
      <p:sld r:id="rId10" collapse="1"/>
      <p:sld r:id="rId11" collapse="1"/>
      <p:sld r:id="rId12" collapse="1"/>
      <p:sld r:id="rId13" collapse="1"/>
      <p:sld r:id="rId14" collapse="1"/>
      <p:sld r:id="rId15" collapse="1"/>
      <p:sld r:id="rId16" collapse="1"/>
      <p:sld r:id="rId17" collapse="1"/>
      <p:sld r:id="rId18" collapse="1"/>
      <p:sld r:id="rId19" collapse="1"/>
      <p:sld r:id="rId20" collapse="1"/>
      <p:sld r:id="rId21" collapse="1"/>
      <p:sld r:id="rId22" collapse="1"/>
    </p:sldLst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notesMaster" Target="notesMasters/notesMaster1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_rels/viewProps.xml.rels><?xml version="1.0" encoding="UTF-8" standalone="yes"?>
<Relationships xmlns="http://schemas.openxmlformats.org/package/2006/relationships"><Relationship Id="rId8" Type="http://schemas.openxmlformats.org/officeDocument/2006/relationships/slide" Target="slides/slide10.xml"/><Relationship Id="rId13" Type="http://schemas.openxmlformats.org/officeDocument/2006/relationships/slide" Target="slides/slide18.xml"/><Relationship Id="rId18" Type="http://schemas.openxmlformats.org/officeDocument/2006/relationships/slide" Target="slides/slide24.xml"/><Relationship Id="rId3" Type="http://schemas.openxmlformats.org/officeDocument/2006/relationships/slide" Target="slides/slide5.xml"/><Relationship Id="rId21" Type="http://schemas.openxmlformats.org/officeDocument/2006/relationships/slide" Target="slides/slide27.xml"/><Relationship Id="rId7" Type="http://schemas.openxmlformats.org/officeDocument/2006/relationships/slide" Target="slides/slide9.xml"/><Relationship Id="rId12" Type="http://schemas.openxmlformats.org/officeDocument/2006/relationships/slide" Target="slides/slide16.xml"/><Relationship Id="rId17" Type="http://schemas.openxmlformats.org/officeDocument/2006/relationships/slide" Target="slides/slide23.xml"/><Relationship Id="rId2" Type="http://schemas.openxmlformats.org/officeDocument/2006/relationships/slide" Target="slides/slide4.xml"/><Relationship Id="rId16" Type="http://schemas.openxmlformats.org/officeDocument/2006/relationships/slide" Target="slides/slide22.xml"/><Relationship Id="rId20" Type="http://schemas.openxmlformats.org/officeDocument/2006/relationships/slide" Target="slides/slide26.xml"/><Relationship Id="rId1" Type="http://schemas.openxmlformats.org/officeDocument/2006/relationships/slide" Target="slides/slide1.xml"/><Relationship Id="rId6" Type="http://schemas.openxmlformats.org/officeDocument/2006/relationships/slide" Target="slides/slide8.xml"/><Relationship Id="rId11" Type="http://schemas.openxmlformats.org/officeDocument/2006/relationships/slide" Target="slides/slide14.xml"/><Relationship Id="rId5" Type="http://schemas.openxmlformats.org/officeDocument/2006/relationships/slide" Target="slides/slide7.xml"/><Relationship Id="rId15" Type="http://schemas.openxmlformats.org/officeDocument/2006/relationships/slide" Target="slides/slide20.xml"/><Relationship Id="rId10" Type="http://schemas.openxmlformats.org/officeDocument/2006/relationships/slide" Target="slides/slide13.xml"/><Relationship Id="rId19" Type="http://schemas.openxmlformats.org/officeDocument/2006/relationships/slide" Target="slides/slide25.xml"/><Relationship Id="rId4" Type="http://schemas.openxmlformats.org/officeDocument/2006/relationships/slide" Target="slides/slide6.xml"/><Relationship Id="rId9" Type="http://schemas.openxmlformats.org/officeDocument/2006/relationships/slide" Target="slides/slide12.xml"/><Relationship Id="rId14" Type="http://schemas.openxmlformats.org/officeDocument/2006/relationships/slide" Target="slides/slide19.xml"/><Relationship Id="rId22" Type="http://schemas.openxmlformats.org/officeDocument/2006/relationships/slide" Target="slides/slide30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emf"/><Relationship Id="rId1" Type="http://schemas.openxmlformats.org/officeDocument/2006/relationships/image" Target="../media/image12.png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4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27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264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1264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4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200"/>
            </a:lvl1pPr>
          </a:lstStyle>
          <a:p>
            <a:pPr>
              <a:defRPr/>
            </a:pPr>
            <a:fld id="{BC78F283-1543-40E5-A4D6-6090A3FDA23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7540BB7-015A-40B8-BE57-531F49F72305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337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3F8C7B5-1D55-4F47-A56C-CB7AAB2636A6}" type="slidenum">
              <a:rPr lang="en-US"/>
              <a:pPr/>
              <a:t>30</a:t>
            </a:fld>
            <a:endParaRPr lang="en-US"/>
          </a:p>
        </p:txBody>
      </p:sp>
      <p:sp>
        <p:nvSpPr>
          <p:cNvPr id="3430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30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50E273B-1CEA-4D92-8778-07957D681EF0}" type="slidenum">
              <a:rPr lang="en-US"/>
              <a:pPr/>
              <a:t>31</a:t>
            </a:fld>
            <a:endParaRPr lang="en-US"/>
          </a:p>
        </p:txBody>
      </p:sp>
      <p:sp>
        <p:nvSpPr>
          <p:cNvPr id="3706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06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CEA6D7F-BCFF-4514-A601-F3E036097E58}" type="slidenum">
              <a:rPr lang="en-US"/>
              <a:pPr/>
              <a:t>32</a:t>
            </a:fld>
            <a:endParaRPr lang="en-US"/>
          </a:p>
        </p:txBody>
      </p:sp>
      <p:sp>
        <p:nvSpPr>
          <p:cNvPr id="3727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27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41"/>
          <p:cNvGrpSpPr>
            <a:grpSpLocks/>
          </p:cNvGrpSpPr>
          <p:nvPr/>
        </p:nvGrpSpPr>
        <p:grpSpPr bwMode="auto">
          <a:xfrm rot="5400000">
            <a:off x="-2967037" y="2967037"/>
            <a:ext cx="6858000" cy="923925"/>
            <a:chOff x="0" y="0"/>
            <a:chExt cx="5760" cy="128"/>
          </a:xfrm>
        </p:grpSpPr>
        <p:sp>
          <p:nvSpPr>
            <p:cNvPr id="5" name="Rectangle 42"/>
            <p:cNvSpPr>
              <a:spLocks noChangeArrowheads="1"/>
            </p:cNvSpPr>
            <p:nvPr userDrawn="1"/>
          </p:nvSpPr>
          <p:spPr bwMode="auto">
            <a:xfrm>
              <a:off x="0" y="0"/>
              <a:ext cx="5760" cy="128"/>
            </a:xfrm>
            <a:prstGeom prst="rect">
              <a:avLst/>
            </a:prstGeom>
            <a:solidFill>
              <a:schemeClr val="tx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" name="Rectangle 43"/>
            <p:cNvSpPr>
              <a:spLocks noChangeArrowheads="1"/>
            </p:cNvSpPr>
            <p:nvPr userDrawn="1"/>
          </p:nvSpPr>
          <p:spPr bwMode="auto">
            <a:xfrm>
              <a:off x="2880" y="0"/>
              <a:ext cx="2880" cy="128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" name="Rectangle 44"/>
            <p:cNvSpPr>
              <a:spLocks noChangeArrowheads="1"/>
            </p:cNvSpPr>
            <p:nvPr userDrawn="1"/>
          </p:nvSpPr>
          <p:spPr bwMode="auto">
            <a:xfrm>
              <a:off x="4320" y="0"/>
              <a:ext cx="1440" cy="128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" name="Rectangle 45"/>
            <p:cNvSpPr>
              <a:spLocks noChangeArrowheads="1"/>
            </p:cNvSpPr>
            <p:nvPr userDrawn="1"/>
          </p:nvSpPr>
          <p:spPr bwMode="auto">
            <a:xfrm>
              <a:off x="5269" y="0"/>
              <a:ext cx="491" cy="128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</p:grpSp>
      <p:pic>
        <p:nvPicPr>
          <p:cNvPr id="9" name="Picture 46" descr="red_hcii_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33513" y="4021138"/>
            <a:ext cx="1143000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5840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1087438" y="1443038"/>
            <a:ext cx="7767637" cy="2133600"/>
          </a:xfrm>
        </p:spPr>
        <p:txBody>
          <a:bodyPr/>
          <a:lstStyle>
            <a:lvl1pPr>
              <a:defRPr sz="3600">
                <a:solidFill>
                  <a:schemeClr val="tx1"/>
                </a:solidFill>
              </a:defRPr>
            </a:lvl1pPr>
          </a:lstStyle>
          <a:p>
            <a:r>
              <a:rPr lang="en-US" altLang="en-US" smtClean="0"/>
              <a:t>Click to edit Master title style</a:t>
            </a:r>
            <a:endParaRPr lang="en-US" altLang="en-US"/>
          </a:p>
        </p:txBody>
      </p:sp>
      <p:sp>
        <p:nvSpPr>
          <p:cNvPr id="35840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2570163" y="4425950"/>
            <a:ext cx="6264275" cy="1616075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400"/>
            </a:lvl1pPr>
          </a:lstStyle>
          <a:p>
            <a:r>
              <a:rPr lang="en-US" altLang="en-US" smtClean="0"/>
              <a:t>Click to edit Master subtitle style</a:t>
            </a:r>
            <a:endParaRPr lang="en-US" altLang="en-US"/>
          </a:p>
        </p:txBody>
      </p:sp>
      <p:sp>
        <p:nvSpPr>
          <p:cNvPr id="10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© 2020 - Brad Myers</a:t>
            </a:r>
            <a:endParaRPr lang="en-US"/>
          </a:p>
        </p:txBody>
      </p:sp>
      <p:sp>
        <p:nvSpPr>
          <p:cNvPr id="12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55C20B-BD69-44C7-A527-9F6A4583B60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© 2020 - Brad Myers</a:t>
            </a: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880BB0-13EB-4B6D-8462-DB2AE2B2CDC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22238"/>
            <a:ext cx="2057400" cy="600868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22238"/>
            <a:ext cx="6019800" cy="600868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© 2020 - Brad Myers</a:t>
            </a: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97DE45-B97F-48E8-912E-5486C3328CC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© 2020 - Brad Myers</a:t>
            </a: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85047C-12C7-44A7-BF28-54770E346A6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© 2020 - Brad Myers</a:t>
            </a: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B984FC-0EBB-49A8-92F9-0DC604E97B8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19263"/>
            <a:ext cx="4038600" cy="4411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263"/>
            <a:ext cx="4038600" cy="4411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© 2020 - Brad Myers</a:t>
            </a:r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18F930-AAA9-4A45-8BB8-94DE64C2136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© 2020 - Brad Myers</a:t>
            </a:r>
            <a:endParaRPr lang="en-US"/>
          </a:p>
        </p:txBody>
      </p:sp>
      <p:sp>
        <p:nvSpPr>
          <p:cNvPr id="9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92DB15-4633-44E1-9FBB-9F84C44FDE3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© 2020 - Brad Myers</a:t>
            </a: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1A56D9-244A-440A-BC23-259A668BF77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© 2020 - Brad Myers</a:t>
            </a:r>
            <a:endParaRPr 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D71F64-BF60-4E54-87B6-358619F47B5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© 2020 - Brad Myers</a:t>
            </a:r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FAA7B9-CD4B-4DA8-830E-9DCD38453B0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© 2020 - Brad Myers</a:t>
            </a:r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656928-9E4E-4C34-BA40-1AB1E3335E4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45" descr="red_hcii_logo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6618288" y="134938"/>
            <a:ext cx="2386012" cy="514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1027" name="Group 44"/>
          <p:cNvGrpSpPr>
            <a:grpSpLocks/>
          </p:cNvGrpSpPr>
          <p:nvPr/>
        </p:nvGrpSpPr>
        <p:grpSpPr bwMode="auto">
          <a:xfrm>
            <a:off x="0" y="0"/>
            <a:ext cx="9144000" cy="93663"/>
            <a:chOff x="0" y="0"/>
            <a:chExt cx="5760" cy="128"/>
          </a:xfrm>
        </p:grpSpPr>
        <p:sp>
          <p:nvSpPr>
            <p:cNvPr id="357416" name="Rectangle 40"/>
            <p:cNvSpPr>
              <a:spLocks noChangeArrowheads="1"/>
            </p:cNvSpPr>
            <p:nvPr userDrawn="1"/>
          </p:nvSpPr>
          <p:spPr bwMode="auto">
            <a:xfrm>
              <a:off x="0" y="0"/>
              <a:ext cx="5760" cy="128"/>
            </a:xfrm>
            <a:prstGeom prst="rect">
              <a:avLst/>
            </a:prstGeom>
            <a:solidFill>
              <a:schemeClr val="tx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57417" name="Rectangle 41"/>
            <p:cNvSpPr>
              <a:spLocks noChangeArrowheads="1"/>
            </p:cNvSpPr>
            <p:nvPr userDrawn="1"/>
          </p:nvSpPr>
          <p:spPr bwMode="auto">
            <a:xfrm>
              <a:off x="2880" y="0"/>
              <a:ext cx="2880" cy="128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57418" name="Rectangle 42"/>
            <p:cNvSpPr>
              <a:spLocks noChangeArrowheads="1"/>
            </p:cNvSpPr>
            <p:nvPr userDrawn="1"/>
          </p:nvSpPr>
          <p:spPr bwMode="auto">
            <a:xfrm>
              <a:off x="4320" y="0"/>
              <a:ext cx="1440" cy="128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57419" name="Rectangle 43"/>
            <p:cNvSpPr>
              <a:spLocks noChangeArrowheads="1"/>
            </p:cNvSpPr>
            <p:nvPr userDrawn="1"/>
          </p:nvSpPr>
          <p:spPr bwMode="auto">
            <a:xfrm>
              <a:off x="5269" y="0"/>
              <a:ext cx="491" cy="128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1028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22238"/>
            <a:ext cx="75438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9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719263"/>
            <a:ext cx="8229600" cy="4411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357381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buNone/>
              <a:defRPr sz="10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57382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buNone/>
              <a:defRPr sz="1000"/>
            </a:lvl1pPr>
          </a:lstStyle>
          <a:p>
            <a:pPr>
              <a:defRPr/>
            </a:pPr>
            <a:r>
              <a:rPr lang="en-US" smtClean="0"/>
              <a:t>© 2020 - Brad Myers</a:t>
            </a:r>
            <a:endParaRPr lang="en-US"/>
          </a:p>
        </p:txBody>
      </p:sp>
      <p:sp>
        <p:nvSpPr>
          <p:cNvPr id="357383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buNone/>
              <a:defRPr sz="1000"/>
            </a:lvl1pPr>
          </a:lstStyle>
          <a:p>
            <a:pPr>
              <a:defRPr/>
            </a:pPr>
            <a:fld id="{E7E25CEA-0739-45B6-8AEA-FB79B96FC604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4" r:id="rId1"/>
    <p:sldLayoutId id="2147483694" r:id="rId2"/>
    <p:sldLayoutId id="2147483695" r:id="rId3"/>
    <p:sldLayoutId id="2147483696" r:id="rId4"/>
    <p:sldLayoutId id="2147483697" r:id="rId5"/>
    <p:sldLayoutId id="2147483698" r:id="rId6"/>
    <p:sldLayoutId id="2147483699" r:id="rId7"/>
    <p:sldLayoutId id="2147483700" r:id="rId8"/>
    <p:sldLayoutId id="2147483701" r:id="rId9"/>
    <p:sldLayoutId id="2147483702" r:id="rId10"/>
    <p:sldLayoutId id="2147483703" r:id="rId11"/>
  </p:sldLayoutIdLst>
  <p:timing>
    <p:tnLst>
      <p:par>
        <p:cTn id="1" dur="indefinite" restart="never" nodeType="tmRoot"/>
      </p:par>
    </p:tnLst>
  </p:timing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l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692150" indent="-3476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l"/>
        <a:defRPr sz="2600">
          <a:solidFill>
            <a:schemeClr val="tx1"/>
          </a:solidFill>
          <a:latin typeface="+mn-lt"/>
        </a:defRPr>
      </a:lvl2pPr>
      <a:lvl3pPr marL="987425" indent="-293688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l"/>
        <a:defRPr sz="2300">
          <a:solidFill>
            <a:schemeClr val="tx1"/>
          </a:solidFill>
          <a:latin typeface="+mn-lt"/>
        </a:defRPr>
      </a:lvl3pPr>
      <a:lvl4pPr marL="1281113" indent="-2921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4pPr>
      <a:lvl5pPr marL="1598613" indent="-315913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055813" indent="-315913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513013" indent="-315913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2970213" indent="-315913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427413" indent="-315913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://youtu.be/Xt74p7y54po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microsoft.com/com/default.asp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s.cmu.edu/~bam/uicourse/830spring20/schedule.html#components" TargetMode="External"/><Relationship Id="rId2" Type="http://schemas.openxmlformats.org/officeDocument/2006/relationships/hyperlink" Target="https://cmu.zoom.us/j/350096636" TargetMode="Externa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hyperlink" Target="http://stackoverflow.com/questions/3295496/what-is-a-java-bean-exactly" TargetMode="External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hyperlink" Target="http://java.sun.com/products/javabeans/marketing.html" TargetMode="External"/><Relationship Id="rId2" Type="http://schemas.openxmlformats.org/officeDocument/2006/relationships/hyperlink" Target="http://docs.oracle.com/javase/8/docs/api/index.html?java/beans/Beans.html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jfind.com/listings/c4-1.shtml" TargetMode="External"/><Relationship Id="rId5" Type="http://schemas.openxmlformats.org/officeDocument/2006/relationships/hyperlink" Target="http://beans.cuesta.com/" TargetMode="External"/><Relationship Id="rId4" Type="http://schemas.openxmlformats.org/officeDocument/2006/relationships/hyperlink" Target="http://java.sun.com/products/javabeans/directory" TargetMode="Externa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hyperlink" Target="http://www.theserverside.com/tt/articles/article.tss?l=J2EE-vs-DOTNET" TargetMode="Externa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s.cmu.edu/~bam/uicourse/830spring20/finalproject.html" TargetMode="External"/><Relationship Id="rId2" Type="http://schemas.openxmlformats.org/officeDocument/2006/relationships/hyperlink" Target="http://www.cs.cmu.edu/~bam/uicourse/830spring20/homework5.html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piazza.com/class/k5lsghoo9jq3kr?cid=36" TargetMode="Externa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3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png"/><Relationship Id="rId3" Type="http://schemas.openxmlformats.org/officeDocument/2006/relationships/notesSlide" Target="../notesSlides/notesSlide4.xml"/><Relationship Id="rId7" Type="http://schemas.openxmlformats.org/officeDocument/2006/relationships/image" Target="../media/image13.e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5" Type="http://schemas.openxmlformats.org/officeDocument/2006/relationships/image" Target="../media/image12.png"/><Relationship Id="rId10" Type="http://schemas.openxmlformats.org/officeDocument/2006/relationships/image" Target="../media/image14.png"/><Relationship Id="rId4" Type="http://schemas.openxmlformats.org/officeDocument/2006/relationships/oleObject" Target="../embeddings/oleObject1.bin"/><Relationship Id="rId9" Type="http://schemas.openxmlformats.org/officeDocument/2006/relationships/oleObject" Target="../embeddings/oleObject3.bin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s.cmu.edu/~NatProg/apiusability.html" TargetMode="Externa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s.cmu.edu/~AUIS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066800" y="1905000"/>
            <a:ext cx="7772400" cy="1143000"/>
          </a:xfrm>
        </p:spPr>
        <p:txBody>
          <a:bodyPr/>
          <a:lstStyle/>
          <a:p>
            <a:pPr algn="ctr" eaLnBrk="1" hangingPunct="1"/>
            <a:r>
              <a:rPr lang="en-US" sz="4000" dirty="0" smtClean="0"/>
              <a:t>Lecture </a:t>
            </a:r>
            <a:r>
              <a:rPr lang="en-US" sz="4000" dirty="0" smtClean="0"/>
              <a:t>16:</a:t>
            </a:r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en-US" dirty="0" smtClean="0"/>
              <a:t>Component Technologies</a:t>
            </a:r>
            <a:r>
              <a:rPr lang="en-US" i="1" dirty="0" smtClean="0"/>
              <a:t>:</a:t>
            </a:r>
            <a:br>
              <a:rPr lang="en-US" i="1" dirty="0" smtClean="0"/>
            </a:br>
            <a:r>
              <a:rPr lang="en-US" sz="3200" dirty="0" smtClean="0"/>
              <a:t>Andrew, OLE, OpenDoc, Java Beans, Service-Oriented Architecture (SOA)</a:t>
            </a:r>
            <a:endParaRPr lang="en-US" dirty="0" smtClean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124200" y="4191000"/>
            <a:ext cx="5867400" cy="1752600"/>
          </a:xfrm>
        </p:spPr>
        <p:txBody>
          <a:bodyPr/>
          <a:lstStyle/>
          <a:p>
            <a:pPr eaLnBrk="1" hangingPunct="1"/>
            <a:r>
              <a:rPr lang="en-US" dirty="0" smtClean="0"/>
              <a:t>Brad Myers</a:t>
            </a:r>
          </a:p>
          <a:p>
            <a:pPr eaLnBrk="1" hangingPunct="1"/>
            <a:endParaRPr lang="en-US" sz="1200" dirty="0" smtClean="0"/>
          </a:p>
          <a:p>
            <a:pPr eaLnBrk="1" hangingPunct="1"/>
            <a:r>
              <a:rPr lang="en-US" sz="700" dirty="0" smtClean="0"/>
              <a:t/>
            </a:r>
            <a:br>
              <a:rPr lang="en-US" sz="700" dirty="0" smtClean="0"/>
            </a:br>
            <a:r>
              <a:rPr lang="en-US" dirty="0" smtClean="0">
                <a:solidFill>
                  <a:srgbClr val="6E0000"/>
                </a:solidFill>
              </a:rPr>
              <a:t>05-830</a:t>
            </a:r>
            <a:br>
              <a:rPr lang="en-US" dirty="0" smtClean="0">
                <a:solidFill>
                  <a:srgbClr val="6E0000"/>
                </a:solidFill>
              </a:rPr>
            </a:br>
            <a:r>
              <a:rPr lang="en-US" dirty="0" smtClean="0">
                <a:solidFill>
                  <a:srgbClr val="6E0000"/>
                </a:solidFill>
              </a:rPr>
              <a:t>Advanced User Interface Software</a:t>
            </a:r>
          </a:p>
          <a:p>
            <a:pPr eaLnBrk="1" hangingPunct="1"/>
            <a:r>
              <a:rPr lang="en-US" dirty="0" smtClean="0">
                <a:solidFill>
                  <a:srgbClr val="6E0000"/>
                </a:solidFill>
              </a:rPr>
              <a:t>Spring, </a:t>
            </a:r>
            <a:r>
              <a:rPr lang="en-US" dirty="0" smtClean="0">
                <a:solidFill>
                  <a:srgbClr val="6E0000"/>
                </a:solidFill>
              </a:rPr>
              <a:t>2020</a:t>
            </a:r>
            <a:endParaRPr lang="en-US" dirty="0" smtClean="0">
              <a:solidFill>
                <a:srgbClr val="6E0000"/>
              </a:solidFill>
            </a:endParaRPr>
          </a:p>
        </p:txBody>
      </p:sp>
      <p:sp>
        <p:nvSpPr>
          <p:cNvPr id="3076" name="Rectangle 16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AAC8506-7AFA-4506-9EF4-92A3AAB4CCE0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2020 - Brad Myers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543800" cy="1096962"/>
          </a:xfrm>
        </p:spPr>
        <p:txBody>
          <a:bodyPr/>
          <a:lstStyle/>
          <a:p>
            <a:pPr eaLnBrk="1" hangingPunct="1"/>
            <a:r>
              <a:rPr lang="en-US" sz="4800" dirty="0" smtClean="0"/>
              <a:t>Andrew, cont.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447800"/>
            <a:ext cx="8229600" cy="4876800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90000"/>
              </a:lnSpc>
            </a:pPr>
            <a:r>
              <a:rPr lang="en-US" sz="2800" i="1" dirty="0" smtClean="0"/>
              <a:t>not </a:t>
            </a:r>
            <a:r>
              <a:rPr lang="en-US" sz="2800" dirty="0" smtClean="0"/>
              <a:t>WYSIWYG 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dirty="0" smtClean="0"/>
              <a:t>fonts correct, but layout based on window size 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dirty="0" smtClean="0"/>
              <a:t>assumed tiled window mgr. so user has less control over window size. 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dirty="0" smtClean="0"/>
              <a:t>External representation for saving documents 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dirty="0" smtClean="0"/>
              <a:t>Textual, so easy to mail, etc. 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dirty="0" smtClean="0"/>
              <a:t>Protocol to tell components when to start writing to the file 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dirty="0" smtClean="0"/>
              <a:t>Led to "MIME" types (Multi-purpose Internet Mail Extensions) 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dirty="0" smtClean="0"/>
              <a:t>Nathaniel </a:t>
            </a:r>
            <a:r>
              <a:rPr lang="en-US" sz="2400" dirty="0" err="1" smtClean="0"/>
              <a:t>Borenstein</a:t>
            </a:r>
            <a:r>
              <a:rPr lang="en-US" sz="2400" dirty="0" smtClean="0"/>
              <a:t>, November 1996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i="1" dirty="0" smtClean="0"/>
              <a:t>Pictures </a:t>
            </a:r>
            <a:r>
              <a:rPr lang="en-US" sz="1800" i="1" dirty="0" smtClean="0"/>
              <a:t>(next slide)</a:t>
            </a:r>
          </a:p>
          <a:p>
            <a:pPr eaLnBrk="1" hangingPunct="1">
              <a:lnSpc>
                <a:spcPct val="90000"/>
              </a:lnSpc>
            </a:pPr>
            <a:r>
              <a:rPr lang="en-US" sz="1800" i="1" dirty="0" smtClean="0"/>
              <a:t>Video (9:51)  </a:t>
            </a:r>
            <a:r>
              <a:rPr lang="en-US" sz="1800" u="sng" dirty="0" smtClean="0">
                <a:solidFill>
                  <a:schemeClr val="tx1"/>
                </a:solidFill>
                <a:latin typeface="+mn-lt"/>
                <a:ea typeface="+mn-ea"/>
                <a:cs typeface="+mn-cs"/>
                <a:hlinkClick r:id="rId2"/>
              </a:rPr>
              <a:t>http://youtu.be/Xt74p7y54po</a:t>
            </a:r>
            <a:endParaRPr lang="en-US" sz="2400" i="1" dirty="0" smtClean="0"/>
          </a:p>
        </p:txBody>
      </p:sp>
      <p:sp>
        <p:nvSpPr>
          <p:cNvPr id="1024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529491D9-8C5C-4191-A4A9-A3262EEA20DF}" type="slidenum">
              <a:rPr lang="en-US" smtClean="0"/>
              <a:pPr/>
              <a:t>10</a:t>
            </a:fld>
            <a:endParaRPr lang="en-US" smtClean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2020 - Brad Myers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2020 - Brad Myers</a:t>
            </a:r>
            <a:endParaRPr lang="en-US" dirty="0"/>
          </a:p>
        </p:txBody>
      </p:sp>
      <p:pic>
        <p:nvPicPr>
          <p:cNvPr id="11266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0" y="228600"/>
            <a:ext cx="2212975" cy="2081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267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2286000" cy="1295400"/>
          </a:xfrm>
        </p:spPr>
        <p:txBody>
          <a:bodyPr/>
          <a:lstStyle/>
          <a:p>
            <a:pPr eaLnBrk="1" hangingPunct="1"/>
            <a:r>
              <a:rPr lang="en-US" smtClean="0"/>
              <a:t>Andrew Pictures</a:t>
            </a:r>
          </a:p>
        </p:txBody>
      </p:sp>
      <p:sp>
        <p:nvSpPr>
          <p:cNvPr id="11268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401B5B3-166B-4788-BC8C-26EC44F27875}" type="slidenum">
              <a:rPr lang="en-US" smtClean="0"/>
              <a:pPr/>
              <a:t>11</a:t>
            </a:fld>
            <a:endParaRPr lang="en-US" smtClean="0"/>
          </a:p>
        </p:txBody>
      </p:sp>
      <p:pic>
        <p:nvPicPr>
          <p:cNvPr id="11269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2286000"/>
            <a:ext cx="517525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71" name="Picture 5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191250" y="914400"/>
            <a:ext cx="2952750" cy="2347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70" name="Picture 4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181600" y="3279775"/>
            <a:ext cx="3962400" cy="357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OLE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371600"/>
            <a:ext cx="8229600" cy="4411662"/>
          </a:xfrm>
        </p:spPr>
        <p:txBody>
          <a:bodyPr/>
          <a:lstStyle/>
          <a:p>
            <a:pPr eaLnBrk="1" hangingPunct="1"/>
            <a:r>
              <a:rPr lang="en-US" sz="2800" dirty="0" smtClean="0"/>
              <a:t>Microsoft's technology for components </a:t>
            </a:r>
          </a:p>
          <a:p>
            <a:pPr eaLnBrk="1" hangingPunct="1"/>
            <a:r>
              <a:rPr lang="en-US" sz="2800" dirty="0" smtClean="0"/>
              <a:t>"Object Linking and Embedding" </a:t>
            </a:r>
          </a:p>
          <a:p>
            <a:pPr eaLnBrk="1" hangingPunct="1"/>
            <a:r>
              <a:rPr lang="en-US" sz="2800" dirty="0" smtClean="0"/>
              <a:t>Quite complicated due to need to be </a:t>
            </a:r>
          </a:p>
          <a:p>
            <a:pPr lvl="1" eaLnBrk="1" hangingPunct="1"/>
            <a:r>
              <a:rPr lang="en-US" sz="2400" dirty="0" smtClean="0"/>
              <a:t>backwards compatible </a:t>
            </a:r>
          </a:p>
          <a:p>
            <a:pPr lvl="1" eaLnBrk="1" hangingPunct="1"/>
            <a:r>
              <a:rPr lang="en-US" sz="2400" dirty="0" smtClean="0"/>
              <a:t>language independent (multiple programming languages) </a:t>
            </a:r>
          </a:p>
          <a:p>
            <a:pPr lvl="1" eaLnBrk="1" hangingPunct="1"/>
            <a:r>
              <a:rPr lang="en-US" sz="2400" dirty="0" smtClean="0"/>
              <a:t>not shared address space </a:t>
            </a:r>
          </a:p>
          <a:p>
            <a:pPr eaLnBrk="1" hangingPunct="1"/>
            <a:r>
              <a:rPr lang="en-US" sz="2800" dirty="0" smtClean="0"/>
              <a:t>Somewhat easier if use MFC framework rather than raw C  or C++ calls </a:t>
            </a:r>
          </a:p>
          <a:p>
            <a:pPr eaLnBrk="1" hangingPunct="1"/>
            <a:r>
              <a:rPr lang="en-US" sz="2800" dirty="0" smtClean="0"/>
              <a:t>Based on "COM" = "Component Object Model“</a:t>
            </a:r>
          </a:p>
        </p:txBody>
      </p:sp>
      <p:sp>
        <p:nvSpPr>
          <p:cNvPr id="1229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BDF29C70-F433-44C3-88D9-1B7F96D42CFA}" type="slidenum">
              <a:rPr lang="en-US" smtClean="0"/>
              <a:pPr/>
              <a:t>12</a:t>
            </a:fld>
            <a:endParaRPr lang="en-US" smtClean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2020 - Brad Myers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600" smtClean="0"/>
              <a:t>Commercial Third-party components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524000"/>
            <a:ext cx="8229600" cy="4411662"/>
          </a:xfrm>
        </p:spPr>
        <p:txBody>
          <a:bodyPr/>
          <a:lstStyle/>
          <a:p>
            <a:pPr eaLnBrk="1" hangingPunct="1"/>
            <a:r>
              <a:rPr lang="en-US" dirty="0" smtClean="0"/>
              <a:t>"COM supports the only currently viable component marketplace. The market for third-party components based on COM has been estimated at US$670 million dollars in 1998, with a projected 65 percent compound annual growth rate, growing to approximately US$3 billion dollars by 2001. (Source: Giga Information Group)" </a:t>
            </a:r>
            <a:r>
              <a:rPr lang="en-US" dirty="0" smtClean="0">
                <a:hlinkClick r:id="rId2"/>
              </a:rPr>
              <a:t>http://www.microsoft.com/com/default.asp</a:t>
            </a:r>
            <a:r>
              <a:rPr lang="en-US" dirty="0" smtClean="0"/>
              <a:t> [as of 1999, still valid in 2017]</a:t>
            </a:r>
          </a:p>
        </p:txBody>
      </p:sp>
      <p:sp>
        <p:nvSpPr>
          <p:cNvPr id="1331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221EBAA-1E4D-4BB6-BB9A-437BA2CBAE9B}" type="slidenum">
              <a:rPr lang="en-US" smtClean="0"/>
              <a:pPr/>
              <a:t>13</a:t>
            </a:fld>
            <a:endParaRPr lang="en-US" smtClean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2020 - Brad Myers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OLE, cont.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371600"/>
            <a:ext cx="8229600" cy="4411662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800" dirty="0" smtClean="0"/>
              <a:t>also: 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400" dirty="0" smtClean="0"/>
              <a:t>OLE Automation (control app from Visual Basic, etc.) </a:t>
            </a:r>
          </a:p>
          <a:p>
            <a:pPr lvl="2" eaLnBrk="1" hangingPunct="1">
              <a:lnSpc>
                <a:spcPct val="80000"/>
              </a:lnSpc>
            </a:pPr>
            <a:r>
              <a:rPr lang="en-US" sz="2000" dirty="0" smtClean="0"/>
              <a:t>Also for spell checkers, </a:t>
            </a:r>
            <a:r>
              <a:rPr lang="en-US" sz="2000" dirty="0" err="1" smtClean="0"/>
              <a:t>EndNote</a:t>
            </a:r>
            <a:r>
              <a:rPr lang="en-US" sz="2000" dirty="0" smtClean="0"/>
              <a:t>, etc. 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400" dirty="0" smtClean="0"/>
              <a:t>OLE Controls (how create new widgets, especially for use with Visual Basic = VBX controls) </a:t>
            </a:r>
          </a:p>
          <a:p>
            <a:pPr eaLnBrk="1" hangingPunct="1">
              <a:lnSpc>
                <a:spcPct val="80000"/>
              </a:lnSpc>
            </a:pPr>
            <a:r>
              <a:rPr lang="en-US" sz="2800" dirty="0" smtClean="0"/>
              <a:t>Query OLE objects to ask them what "interfaces" (protocols) they support </a:t>
            </a:r>
          </a:p>
          <a:p>
            <a:pPr eaLnBrk="1" hangingPunct="1">
              <a:lnSpc>
                <a:spcPct val="80000"/>
              </a:lnSpc>
            </a:pPr>
            <a:r>
              <a:rPr lang="en-US" sz="2800" dirty="0" smtClean="0"/>
              <a:t>Then use the protocols for communication </a:t>
            </a:r>
          </a:p>
          <a:p>
            <a:pPr eaLnBrk="1" hangingPunct="1">
              <a:lnSpc>
                <a:spcPct val="80000"/>
              </a:lnSpc>
            </a:pPr>
            <a:r>
              <a:rPr lang="en-US" sz="2800" dirty="0" smtClean="0"/>
              <a:t>Embedded Object vs. Linked Object -- where the "real" data is </a:t>
            </a:r>
          </a:p>
          <a:p>
            <a:pPr eaLnBrk="1" hangingPunct="1">
              <a:lnSpc>
                <a:spcPct val="80000"/>
              </a:lnSpc>
            </a:pPr>
            <a:r>
              <a:rPr lang="en-US" sz="2800" dirty="0" smtClean="0"/>
              <a:t>"In-place activation" (not in OLE 1.0) 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400" dirty="0" smtClean="0"/>
              <a:t>Double click to open 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400" dirty="0" smtClean="0"/>
              <a:t>Modifies main </a:t>
            </a:r>
            <a:r>
              <a:rPr lang="en-US" sz="2400" dirty="0" err="1" smtClean="0"/>
              <a:t>menubars</a:t>
            </a:r>
            <a:endParaRPr lang="en-US" sz="2400" dirty="0" smtClean="0"/>
          </a:p>
        </p:txBody>
      </p:sp>
      <p:sp>
        <p:nvSpPr>
          <p:cNvPr id="1434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50C6BFAD-E338-4B2D-B159-9EE081AB7D01}" type="slidenum">
              <a:rPr lang="en-US" smtClean="0"/>
              <a:pPr/>
              <a:t>14</a:t>
            </a:fld>
            <a:endParaRPr lang="en-US" smtClean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2020 - Brad Myers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1066800" y="152400"/>
            <a:ext cx="7793038" cy="685800"/>
          </a:xfrm>
        </p:spPr>
        <p:txBody>
          <a:bodyPr/>
          <a:lstStyle/>
          <a:p>
            <a:pPr eaLnBrk="1" hangingPunct="1"/>
            <a:r>
              <a:rPr lang="en-US" sz="4000" dirty="0" smtClean="0"/>
              <a:t>COM + OLE</a:t>
            </a:r>
          </a:p>
        </p:txBody>
      </p:sp>
      <p:pic>
        <p:nvPicPr>
          <p:cNvPr id="17411" name="Picture 5" descr="lect17com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685800" y="990600"/>
            <a:ext cx="7585898" cy="5120481"/>
          </a:xfrm>
          <a:noFill/>
        </p:spPr>
      </p:pic>
      <p:sp>
        <p:nvSpPr>
          <p:cNvPr id="1741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898F580-994C-4B61-B62A-F5C9A4974088}" type="slidenum">
              <a:rPr lang="en-US" smtClean="0"/>
              <a:pPr/>
              <a:t>15</a:t>
            </a:fld>
            <a:endParaRPr lang="en-US" smtClean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2020 - Brad Myers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ActiveX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524000"/>
            <a:ext cx="8229600" cy="4411662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dirty="0" smtClean="0"/>
              <a:t>OLE renamed "ActiveX", which is designed for use with the Web </a:t>
            </a:r>
          </a:p>
          <a:p>
            <a:pPr eaLnBrk="1" hangingPunct="1">
              <a:lnSpc>
                <a:spcPct val="90000"/>
              </a:lnSpc>
            </a:pPr>
            <a:r>
              <a:rPr lang="en-US" dirty="0" smtClean="0"/>
              <a:t>Allows OLE controls to run inside Internet Explorer </a:t>
            </a:r>
            <a:r>
              <a:rPr lang="en-US" i="1" dirty="0" smtClean="0"/>
              <a:t>and</a:t>
            </a:r>
            <a:r>
              <a:rPr lang="en-US" dirty="0" smtClean="0"/>
              <a:t> for regular applications </a:t>
            </a:r>
          </a:p>
          <a:p>
            <a:pPr eaLnBrk="1" hangingPunct="1">
              <a:lnSpc>
                <a:spcPct val="90000"/>
              </a:lnSpc>
            </a:pPr>
            <a:r>
              <a:rPr lang="en-US" dirty="0" smtClean="0"/>
              <a:t>Java (or VB, Delphi, C, etc.) applications in an OLE wrapper </a:t>
            </a:r>
          </a:p>
          <a:p>
            <a:pPr eaLnBrk="1" hangingPunct="1">
              <a:lnSpc>
                <a:spcPct val="90000"/>
              </a:lnSpc>
            </a:pPr>
            <a:r>
              <a:rPr lang="en-US" dirty="0" smtClean="0"/>
              <a:t>"Encapsulation" of components </a:t>
            </a:r>
          </a:p>
          <a:p>
            <a:pPr eaLnBrk="1" hangingPunct="1">
              <a:lnSpc>
                <a:spcPct val="90000"/>
              </a:lnSpc>
            </a:pPr>
            <a:r>
              <a:rPr lang="en-US" dirty="0" smtClean="0"/>
              <a:t>Only runs on Win32 machines or in IE</a:t>
            </a:r>
          </a:p>
          <a:p>
            <a:pPr eaLnBrk="1" hangingPunct="1">
              <a:lnSpc>
                <a:spcPct val="90000"/>
              </a:lnSpc>
            </a:pPr>
            <a:r>
              <a:rPr lang="en-US" dirty="0" smtClean="0"/>
              <a:t>Thousands of controls and components available</a:t>
            </a:r>
          </a:p>
        </p:txBody>
      </p:sp>
      <p:sp>
        <p:nvSpPr>
          <p:cNvPr id="1536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4446522-6EED-4AEF-9477-0EA1C67275CB}" type="slidenum">
              <a:rPr lang="en-US" smtClean="0"/>
              <a:pPr/>
              <a:t>16</a:t>
            </a:fld>
            <a:endParaRPr lang="en-US" smtClean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2020 - Brad Myers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Corba</a:t>
            </a:r>
          </a:p>
        </p:txBody>
      </p:sp>
      <p:sp>
        <p:nvSpPr>
          <p:cNvPr id="18435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835525"/>
          </a:xfrm>
        </p:spPr>
        <p:txBody>
          <a:bodyPr/>
          <a:lstStyle/>
          <a:p>
            <a:pPr eaLnBrk="1" hangingPunct="1"/>
            <a:r>
              <a:rPr lang="en-US" sz="2800" dirty="0" smtClean="0"/>
              <a:t>Common Object Requesting Broker Architecture</a:t>
            </a:r>
          </a:p>
          <a:p>
            <a:pPr eaLnBrk="1" hangingPunct="1"/>
            <a:r>
              <a:rPr lang="en-US" sz="2800" dirty="0" smtClean="0"/>
              <a:t>Object Management Group (OMG) standard for communication across machines</a:t>
            </a:r>
          </a:p>
          <a:p>
            <a:pPr eaLnBrk="1" hangingPunct="1"/>
            <a:r>
              <a:rPr lang="en-US" sz="2800" dirty="0" smtClean="0"/>
              <a:t>Remote object method calls</a:t>
            </a:r>
          </a:p>
          <a:p>
            <a:pPr eaLnBrk="1" hangingPunct="1"/>
            <a:r>
              <a:rPr lang="en-US" sz="2800" dirty="0" smtClean="0"/>
              <a:t>Language independent</a:t>
            </a:r>
          </a:p>
          <a:p>
            <a:pPr eaLnBrk="1" hangingPunct="1"/>
            <a:r>
              <a:rPr lang="en-US" sz="2800" dirty="0" smtClean="0"/>
              <a:t>1991 - 2012??</a:t>
            </a:r>
            <a:endParaRPr lang="en-US" sz="2800" dirty="0" smtClean="0"/>
          </a:p>
          <a:p>
            <a:pPr eaLnBrk="1" hangingPunct="1"/>
            <a:r>
              <a:rPr lang="en-US" sz="2800" dirty="0" smtClean="0"/>
              <a:t>Define protocol in interface definition language (IDL)</a:t>
            </a:r>
          </a:p>
          <a:p>
            <a:pPr lvl="1" eaLnBrk="1" hangingPunct="1"/>
            <a:r>
              <a:rPr lang="en-US" sz="2400" dirty="0" smtClean="0"/>
              <a:t>C++ or </a:t>
            </a:r>
            <a:r>
              <a:rPr lang="en-US" sz="2400" dirty="0" smtClean="0"/>
              <a:t>Java-like</a:t>
            </a:r>
          </a:p>
          <a:p>
            <a:pPr eaLnBrk="1" hangingPunct="1"/>
            <a:r>
              <a:rPr lang="en-US" sz="2800" dirty="0" smtClean="0"/>
              <a:t>Lots of overhead</a:t>
            </a:r>
            <a:endParaRPr lang="en-US" sz="2800" dirty="0" smtClean="0"/>
          </a:p>
        </p:txBody>
      </p:sp>
      <p:sp>
        <p:nvSpPr>
          <p:cNvPr id="18436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5AFEC855-E3A3-4125-B81F-003E1C084A43}" type="slidenum">
              <a:rPr lang="en-US" smtClean="0"/>
              <a:pPr/>
              <a:t>17</a:t>
            </a:fld>
            <a:endParaRPr lang="en-US" smtClean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2020 - Brad Myers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OpenDoc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From Apple </a:t>
            </a:r>
          </a:p>
          <a:p>
            <a:pPr lvl="1" eaLnBrk="1" hangingPunct="1"/>
            <a:r>
              <a:rPr lang="en-US" smtClean="0"/>
              <a:t>Officially "CI Labs" consortium (with IBM, Novell, Adobe, 300 others...) </a:t>
            </a:r>
          </a:p>
          <a:p>
            <a:pPr lvl="1" eaLnBrk="1" hangingPunct="1"/>
            <a:r>
              <a:rPr lang="en-US" smtClean="0"/>
              <a:t>Now abandoned </a:t>
            </a:r>
          </a:p>
          <a:p>
            <a:pPr lvl="1" eaLnBrk="1" hangingPunct="1"/>
            <a:r>
              <a:rPr lang="en-US" smtClean="0"/>
              <a:t>approx, 1994 - 1997 </a:t>
            </a:r>
          </a:p>
          <a:p>
            <a:pPr eaLnBrk="1" hangingPunct="1"/>
            <a:r>
              <a:rPr lang="en-US" smtClean="0"/>
              <a:t>All C++, so easier to use </a:t>
            </a:r>
          </a:p>
          <a:p>
            <a:pPr lvl="1" eaLnBrk="1" hangingPunct="1"/>
            <a:r>
              <a:rPr lang="en-US" smtClean="0"/>
              <a:t>True object system with inheritance</a:t>
            </a:r>
          </a:p>
        </p:txBody>
      </p:sp>
      <p:sp>
        <p:nvSpPr>
          <p:cNvPr id="1946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63205E84-B9CC-4F86-AFBA-CF3F4B4175C1}" type="slidenum">
              <a:rPr lang="en-US" smtClean="0"/>
              <a:pPr/>
              <a:t>18</a:t>
            </a:fld>
            <a:endParaRPr lang="en-US" smtClean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2020 - Brad Myers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OpenDoc, cont.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z="2400" dirty="0" smtClean="0"/>
              <a:t>Addressed some perceived shortcomings of OLE: </a:t>
            </a:r>
          </a:p>
          <a:p>
            <a:pPr lvl="1" eaLnBrk="1" hangingPunct="1"/>
            <a:r>
              <a:rPr lang="en-US" sz="2000" dirty="0" smtClean="0"/>
              <a:t>Overlapping and non-rectangular shaped frames </a:t>
            </a:r>
          </a:p>
          <a:p>
            <a:pPr lvl="1" eaLnBrk="1" hangingPunct="1"/>
            <a:r>
              <a:rPr lang="en-US" sz="2000" dirty="0" smtClean="0"/>
              <a:t>Editing of multiple objects at same time </a:t>
            </a:r>
          </a:p>
          <a:p>
            <a:pPr lvl="1" eaLnBrk="1" hangingPunct="1"/>
            <a:r>
              <a:rPr lang="en-US" sz="2000" dirty="0" smtClean="0"/>
              <a:t>Active ("Live") objects </a:t>
            </a:r>
          </a:p>
          <a:p>
            <a:pPr lvl="1" eaLnBrk="1" hangingPunct="1"/>
            <a:r>
              <a:rPr lang="en-US" sz="2000" dirty="0" smtClean="0"/>
              <a:t>Better network support (CORBA compliant) </a:t>
            </a:r>
          </a:p>
          <a:p>
            <a:pPr lvl="1" eaLnBrk="1" hangingPunct="1"/>
            <a:r>
              <a:rPr lang="en-US" sz="2000" dirty="0" smtClean="0"/>
              <a:t>Claims less development effort than OLE </a:t>
            </a:r>
          </a:p>
          <a:p>
            <a:pPr eaLnBrk="1" hangingPunct="1"/>
            <a:r>
              <a:rPr lang="en-US" sz="2400" dirty="0" smtClean="0"/>
              <a:t>OpenDoc provided OLE compatibility </a:t>
            </a:r>
          </a:p>
          <a:p>
            <a:pPr eaLnBrk="1" hangingPunct="1"/>
            <a:r>
              <a:rPr lang="en-US" sz="2400" dirty="0" smtClean="0"/>
              <a:t>Formerly: http://www.opendoc.apple.com// now disappeared, also www.cilabs.org is gone also. </a:t>
            </a:r>
          </a:p>
          <a:p>
            <a:pPr eaLnBrk="1" hangingPunct="1"/>
            <a:r>
              <a:rPr lang="en-US" sz="2400" dirty="0" smtClean="0"/>
              <a:t>Pretty cool network browser "</a:t>
            </a:r>
            <a:r>
              <a:rPr lang="en-US" sz="2400" dirty="0" err="1" smtClean="0"/>
              <a:t>CyberDog</a:t>
            </a:r>
            <a:r>
              <a:rPr lang="en-US" sz="2400" dirty="0" smtClean="0"/>
              <a:t>" made with OpenDoc</a:t>
            </a:r>
          </a:p>
        </p:txBody>
      </p:sp>
      <p:sp>
        <p:nvSpPr>
          <p:cNvPr id="2048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C1924FA-62C0-4B8C-BB31-957ECA7D9669}" type="slidenum">
              <a:rPr lang="en-US" smtClean="0"/>
              <a:pPr/>
              <a:t>19</a:t>
            </a:fld>
            <a:endParaRPr lang="en-US" smtClean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2020 - Brad Myers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2238"/>
            <a:ext cx="7543800" cy="944562"/>
          </a:xfrm>
        </p:spPr>
        <p:txBody>
          <a:bodyPr/>
          <a:lstStyle/>
          <a:p>
            <a:r>
              <a:rPr lang="en-US" dirty="0" smtClean="0"/>
              <a:t>Logistics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5300" y="1219200"/>
            <a:ext cx="8229600" cy="5638800"/>
          </a:xfrm>
        </p:spPr>
        <p:txBody>
          <a:bodyPr>
            <a:normAutofit fontScale="85000" lnSpcReduction="10000"/>
          </a:bodyPr>
          <a:lstStyle/>
          <a:p>
            <a:r>
              <a:rPr lang="en-US" dirty="0" smtClean="0"/>
              <a:t>All lectures will use the same zoom id:</a:t>
            </a:r>
            <a:br>
              <a:rPr lang="en-US" dirty="0" smtClean="0"/>
            </a:br>
            <a:r>
              <a:rPr lang="en-US" dirty="0">
                <a:hlinkClick r:id="rId2"/>
              </a:rPr>
              <a:t>https://</a:t>
            </a:r>
            <a:r>
              <a:rPr lang="en-US" dirty="0" smtClean="0">
                <a:hlinkClick r:id="rId2"/>
              </a:rPr>
              <a:t>cmu.zoom.us/j/350096636</a:t>
            </a:r>
            <a:endParaRPr lang="en-US" dirty="0"/>
          </a:p>
          <a:p>
            <a:pPr lvl="1"/>
            <a:r>
              <a:rPr lang="en-US" sz="2000" dirty="0" smtClean="0"/>
              <a:t>Also on schedule and canvas – won’t repeat it each time</a:t>
            </a:r>
          </a:p>
          <a:p>
            <a:pPr lvl="1"/>
            <a:r>
              <a:rPr lang="en-US" dirty="0" smtClean="0"/>
              <a:t>Will be recorded and stored so available</a:t>
            </a:r>
          </a:p>
          <a:p>
            <a:pPr lvl="2"/>
            <a:r>
              <a:rPr lang="en-US" dirty="0" smtClean="0"/>
              <a:t>Links will be on the </a:t>
            </a:r>
            <a:r>
              <a:rPr lang="en-US" dirty="0" smtClean="0">
                <a:hlinkClick r:id="rId3"/>
              </a:rPr>
              <a:t>Schedule page</a:t>
            </a:r>
            <a:r>
              <a:rPr lang="en-US" dirty="0" smtClean="0"/>
              <a:t>, below the slides link</a:t>
            </a:r>
          </a:p>
          <a:p>
            <a:pPr lvl="1"/>
            <a:r>
              <a:rPr lang="en-US" dirty="0" smtClean="0"/>
              <a:t>Shout out if I don’t see you “raising your hand”</a:t>
            </a:r>
          </a:p>
          <a:p>
            <a:pPr lvl="1"/>
            <a:r>
              <a:rPr lang="en-US" dirty="0" smtClean="0"/>
              <a:t>“private” chat isn’t</a:t>
            </a:r>
          </a:p>
          <a:p>
            <a:pPr lvl="1"/>
            <a:r>
              <a:rPr lang="en-US" dirty="0" smtClean="0"/>
              <a:t>Any best-practices from other courses?</a:t>
            </a:r>
          </a:p>
          <a:p>
            <a:r>
              <a:rPr lang="en-US" dirty="0" smtClean="0"/>
              <a:t>Guest lectures:</a:t>
            </a:r>
          </a:p>
          <a:p>
            <a:pPr lvl="1"/>
            <a:r>
              <a:rPr lang="en-US" dirty="0" err="1" smtClean="0"/>
              <a:t>InterState</a:t>
            </a:r>
            <a:r>
              <a:rPr lang="en-US" dirty="0" smtClean="0"/>
              <a:t>: </a:t>
            </a:r>
            <a:r>
              <a:rPr lang="en-US" b="1" dirty="0" smtClean="0"/>
              <a:t>Stephen </a:t>
            </a:r>
            <a:r>
              <a:rPr lang="en-US" b="1" dirty="0" err="1" smtClean="0"/>
              <a:t>Oney</a:t>
            </a:r>
            <a:r>
              <a:rPr lang="en-US" b="1" dirty="0" smtClean="0"/>
              <a:t> </a:t>
            </a:r>
            <a:r>
              <a:rPr lang="en-US" dirty="0" smtClean="0"/>
              <a:t>– 3/23</a:t>
            </a:r>
          </a:p>
          <a:p>
            <a:pPr lvl="1"/>
            <a:r>
              <a:rPr lang="en-US" dirty="0" smtClean="0"/>
              <a:t>Flutter</a:t>
            </a:r>
            <a:r>
              <a:rPr lang="en-US" dirty="0"/>
              <a:t>: </a:t>
            </a:r>
            <a:r>
              <a:rPr lang="en-US" b="1" dirty="0"/>
              <a:t>Hans Muller </a:t>
            </a:r>
            <a:r>
              <a:rPr lang="en-US" dirty="0"/>
              <a:t>and </a:t>
            </a:r>
            <a:r>
              <a:rPr lang="en-US" b="1" dirty="0"/>
              <a:t>Dan </a:t>
            </a:r>
            <a:r>
              <a:rPr lang="en-US" b="1" dirty="0" smtClean="0"/>
              <a:t>Field</a:t>
            </a:r>
            <a:r>
              <a:rPr lang="en-US" dirty="0" smtClean="0"/>
              <a:t>, Google – 3/30</a:t>
            </a:r>
          </a:p>
          <a:p>
            <a:pPr lvl="1"/>
            <a:r>
              <a:rPr lang="en-US" dirty="0"/>
              <a:t>Unity3D: </a:t>
            </a:r>
            <a:r>
              <a:rPr lang="en-US" b="1" dirty="0"/>
              <a:t>Adam Mechtley </a:t>
            </a:r>
            <a:r>
              <a:rPr lang="en-US" dirty="0"/>
              <a:t>and </a:t>
            </a:r>
            <a:r>
              <a:rPr lang="en-US" b="1" dirty="0"/>
              <a:t>Damian </a:t>
            </a:r>
            <a:r>
              <a:rPr lang="en-US" b="1" dirty="0" smtClean="0"/>
              <a:t>Campeanu</a:t>
            </a:r>
            <a:r>
              <a:rPr lang="en-US" dirty="0" smtClean="0"/>
              <a:t> – 4/6</a:t>
            </a:r>
          </a:p>
          <a:p>
            <a:pPr lvl="1"/>
            <a:r>
              <a:rPr lang="en-US" dirty="0" err="1" smtClean="0"/>
              <a:t>Viz</a:t>
            </a:r>
            <a:r>
              <a:rPr lang="en-US" dirty="0" smtClean="0"/>
              <a:t> </a:t>
            </a:r>
            <a:r>
              <a:rPr lang="en-US" dirty="0" err="1" smtClean="0"/>
              <a:t>Toolkiks</a:t>
            </a:r>
            <a:r>
              <a:rPr lang="en-US" dirty="0"/>
              <a:t>: </a:t>
            </a:r>
            <a:r>
              <a:rPr lang="en-US" b="1" dirty="0"/>
              <a:t>Dominik </a:t>
            </a:r>
            <a:r>
              <a:rPr lang="en-US" b="1" dirty="0" smtClean="0"/>
              <a:t>Moritz </a:t>
            </a:r>
            <a:r>
              <a:rPr lang="en-US" dirty="0" smtClean="0"/>
              <a:t>– 4/8</a:t>
            </a:r>
          </a:p>
          <a:p>
            <a:pPr lvl="1"/>
            <a:r>
              <a:rPr lang="en-US" dirty="0" smtClean="0"/>
              <a:t>Maybe students on web/mobile tools?</a:t>
            </a:r>
          </a:p>
          <a:p>
            <a:pPr lvl="1"/>
            <a:r>
              <a:rPr lang="en-US" dirty="0" smtClean="0"/>
              <a:t>What else?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2020 - Brad Myers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785047C-12C7-44A7-BF28-54770E346A6A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130142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543800" cy="639762"/>
          </a:xfrm>
        </p:spPr>
        <p:txBody>
          <a:bodyPr/>
          <a:lstStyle/>
          <a:p>
            <a:pPr eaLnBrk="1" hangingPunct="1"/>
            <a:r>
              <a:rPr lang="en-US" dirty="0" smtClean="0"/>
              <a:t>Java Beans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idx="1"/>
          </p:nvPr>
        </p:nvSpPr>
        <p:spPr>
          <a:xfrm>
            <a:off x="304800" y="922337"/>
            <a:ext cx="8382000" cy="4487863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400" dirty="0" smtClean="0"/>
              <a:t>Component technology for Java 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dirty="0" smtClean="0"/>
              <a:t>Approx, late 1996 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dirty="0" smtClean="0"/>
              <a:t>Different from Applets, since Applets don't interact with each other 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dirty="0" smtClean="0"/>
              <a:t>Takes advantage of features of Java 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dirty="0" smtClean="0"/>
              <a:t>Some added specifically to make components easier 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dirty="0" smtClean="0"/>
              <a:t>"Platform Neutral" -- fully portable 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dirty="0" smtClean="0"/>
              <a:t>Security for </a:t>
            </a:r>
            <a:r>
              <a:rPr lang="en-US" sz="2000" dirty="0" err="1" smtClean="0"/>
              <a:t>untrusted</a:t>
            </a:r>
            <a:r>
              <a:rPr lang="en-US" sz="2000" dirty="0" smtClean="0"/>
              <a:t> components 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dirty="0" smtClean="0"/>
              <a:t>"Java Core Reflection" - for Introspection - to find out what methods a class supports </a:t>
            </a:r>
          </a:p>
          <a:p>
            <a:pPr lvl="2" eaLnBrk="1" hangingPunct="1">
              <a:lnSpc>
                <a:spcPct val="90000"/>
              </a:lnSpc>
            </a:pPr>
            <a:r>
              <a:rPr lang="en-US" sz="1800" dirty="0" smtClean="0"/>
              <a:t>If follow "Design Patterns", then don't have to explicitly specify the interface – </a:t>
            </a:r>
            <a:r>
              <a:rPr lang="en-US" sz="1800" dirty="0" smtClean="0">
                <a:solidFill>
                  <a:srgbClr val="C00000"/>
                </a:solidFill>
              </a:rPr>
              <a:t>conventions that developers have to follow</a:t>
            </a:r>
          </a:p>
          <a:p>
            <a:pPr lvl="2" eaLnBrk="1" hangingPunct="1">
              <a:lnSpc>
                <a:spcPct val="90000"/>
              </a:lnSpc>
            </a:pPr>
            <a:r>
              <a:rPr lang="en-US" sz="1800" dirty="0" smtClean="0"/>
              <a:t>e.g., </a:t>
            </a:r>
            <a:r>
              <a:rPr lang="en-US" sz="1800" dirty="0" err="1" smtClean="0"/>
              <a:t>GetFoo</a:t>
            </a:r>
            <a:r>
              <a:rPr lang="en-US" sz="1800" dirty="0" smtClean="0"/>
              <a:t>, </a:t>
            </a:r>
            <a:r>
              <a:rPr lang="en-US" sz="1800" dirty="0" err="1" smtClean="0"/>
              <a:t>SetFoo</a:t>
            </a:r>
            <a:r>
              <a:rPr lang="en-US" sz="1800" dirty="0" smtClean="0"/>
              <a:t> for the </a:t>
            </a:r>
            <a:r>
              <a:rPr lang="en-US" sz="1800" dirty="0" err="1" smtClean="0"/>
              <a:t>foo</a:t>
            </a:r>
            <a:r>
              <a:rPr lang="en-US" sz="1800" dirty="0" smtClean="0"/>
              <a:t> property 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dirty="0" smtClean="0"/>
              <a:t>"Java Object Serialization" - to store to files ("persistence") 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dirty="0" smtClean="0"/>
              <a:t>AWT/Swing - for layout and graphics</a:t>
            </a:r>
          </a:p>
        </p:txBody>
      </p:sp>
      <p:sp>
        <p:nvSpPr>
          <p:cNvPr id="2150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22638F32-5486-4F3F-B2D8-009AAC555E23}" type="slidenum">
              <a:rPr lang="en-US" smtClean="0"/>
              <a:pPr/>
              <a:t>20</a:t>
            </a:fld>
            <a:endParaRPr lang="en-US" smtClean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2020 - Brad Myers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608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" y="1600200"/>
            <a:ext cx="8490728" cy="2271713"/>
          </a:xfrm>
          <a:prstGeom prst="rect">
            <a:avLst/>
          </a:prstGeom>
          <a:noFill/>
          <a:ln w="9525" cap="flat" cmpd="sng">
            <a:solidFill>
              <a:srgbClr val="92D050"/>
            </a:solidFill>
            <a:prstDash val="solid"/>
            <a:miter lim="800000"/>
            <a:headEnd type="none" w="med" len="med"/>
            <a:tailEnd type="none" w="med" len="med"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hlinkClick r:id="rId3"/>
              </a:rPr>
              <a:t>What is a Java Bean exactly?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927475"/>
            <a:ext cx="8229600" cy="2549525"/>
          </a:xfrm>
        </p:spPr>
        <p:txBody>
          <a:bodyPr/>
          <a:lstStyle/>
          <a:p>
            <a:r>
              <a:rPr lang="en-US" sz="1800" dirty="0" smtClean="0">
                <a:hlinkClick r:id="rId3"/>
              </a:rPr>
              <a:t>http://stackoverflow.com/questions/3295496/what-is-a-java-bean-exactly</a:t>
            </a:r>
            <a:r>
              <a:rPr lang="en-US" sz="1800" dirty="0" smtClean="0"/>
              <a:t>  from Oct 30 '12</a:t>
            </a:r>
            <a:endParaRPr lang="en-US" sz="18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2020 - Brad Myers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785047C-12C7-44A7-BF28-54770E346A6A}" type="slidenum">
              <a:rPr lang="en-US" smtClean="0"/>
              <a:pPr>
                <a:defRPr/>
              </a:pPr>
              <a:t>21</a:t>
            </a:fld>
            <a:endParaRPr lang="en-US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543800" cy="944562"/>
          </a:xfrm>
        </p:spPr>
        <p:txBody>
          <a:bodyPr/>
          <a:lstStyle/>
          <a:p>
            <a:pPr eaLnBrk="1" hangingPunct="1"/>
            <a:r>
              <a:rPr lang="en-US" dirty="0" smtClean="0"/>
              <a:t>Java Beans, cont.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143000"/>
            <a:ext cx="8229600" cy="4411663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400" dirty="0" smtClean="0"/>
              <a:t>Goal: to be simple and small 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dirty="0" smtClean="0"/>
              <a:t>Can be easily integrated into a builder tool (and edit exposed properties) 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dirty="0" smtClean="0"/>
              <a:t>"Bridge" to OLE  and OpenDoc 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dirty="0" smtClean="0"/>
              <a:t>Uses CORBA and remote method invocation for networking 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dirty="0" smtClean="0"/>
              <a:t>"Real" support for networking and distributed computation 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dirty="0" smtClean="0"/>
              <a:t>Each component runs in a separate address space (for security) 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dirty="0" smtClean="0"/>
              <a:t>Beans Development Kit (BDK) 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dirty="0" smtClean="0"/>
              <a:t>"</a:t>
            </a:r>
            <a:r>
              <a:rPr lang="en-US" sz="2400" dirty="0" err="1" smtClean="0"/>
              <a:t>BeanBox</a:t>
            </a:r>
            <a:r>
              <a:rPr lang="en-US" sz="2400" dirty="0" smtClean="0"/>
              <a:t>" -- container 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dirty="0" smtClean="0"/>
              <a:t>Implements a kind of constraints with property-change-listeners</a:t>
            </a:r>
          </a:p>
        </p:txBody>
      </p:sp>
      <p:sp>
        <p:nvSpPr>
          <p:cNvPr id="2253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A628306-4AFE-4E77-8DF0-2EC40BBA3A35}" type="slidenum">
              <a:rPr lang="en-US" smtClean="0"/>
              <a:pPr/>
              <a:t>22</a:t>
            </a:fld>
            <a:endParaRPr lang="en-US" smtClean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2020 - Brad Myers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Java Beans Features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524000"/>
            <a:ext cx="8229600" cy="4411662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800" b="1" dirty="0" smtClean="0"/>
              <a:t>Introspection</a:t>
            </a:r>
            <a:r>
              <a:rPr lang="en-US" sz="2800" dirty="0" smtClean="0"/>
              <a:t>: enables a builder tool to analyze how a Bean works </a:t>
            </a:r>
          </a:p>
          <a:p>
            <a:pPr eaLnBrk="1" hangingPunct="1">
              <a:lnSpc>
                <a:spcPct val="80000"/>
              </a:lnSpc>
            </a:pPr>
            <a:r>
              <a:rPr lang="en-US" sz="2800" b="1" dirty="0" smtClean="0"/>
              <a:t>Customization</a:t>
            </a:r>
            <a:r>
              <a:rPr lang="en-US" sz="2800" dirty="0" smtClean="0"/>
              <a:t>: enables a developer to use an app builder tool to customize the appearance and behavior of a Bean </a:t>
            </a:r>
          </a:p>
          <a:p>
            <a:pPr eaLnBrk="1" hangingPunct="1">
              <a:lnSpc>
                <a:spcPct val="80000"/>
              </a:lnSpc>
            </a:pPr>
            <a:r>
              <a:rPr lang="en-US" sz="2800" b="1" dirty="0" smtClean="0"/>
              <a:t>Events</a:t>
            </a:r>
            <a:r>
              <a:rPr lang="en-US" sz="2800" dirty="0" smtClean="0"/>
              <a:t>: enables Beans to communicate and connect together </a:t>
            </a:r>
          </a:p>
          <a:p>
            <a:pPr eaLnBrk="1" hangingPunct="1">
              <a:lnSpc>
                <a:spcPct val="80000"/>
              </a:lnSpc>
            </a:pPr>
            <a:r>
              <a:rPr lang="en-US" sz="2800" b="1" dirty="0" smtClean="0"/>
              <a:t>Properties</a:t>
            </a:r>
            <a:r>
              <a:rPr lang="en-US" sz="2800" dirty="0" smtClean="0"/>
              <a:t>: enable developers to customize and program with Beans </a:t>
            </a:r>
          </a:p>
          <a:p>
            <a:pPr eaLnBrk="1" hangingPunct="1">
              <a:lnSpc>
                <a:spcPct val="80000"/>
              </a:lnSpc>
            </a:pPr>
            <a:r>
              <a:rPr lang="en-US" sz="2800" b="1" dirty="0" smtClean="0"/>
              <a:t>Persistence</a:t>
            </a:r>
            <a:r>
              <a:rPr lang="en-US" sz="2800" dirty="0" smtClean="0"/>
              <a:t>: enables developers to customize Beans in an app builder, and then retrieve those Beans, with customized features intact, for future use</a:t>
            </a:r>
          </a:p>
        </p:txBody>
      </p:sp>
      <p:sp>
        <p:nvSpPr>
          <p:cNvPr id="2355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0802D1F-431E-40E2-868E-F7D052EF53CD}" type="slidenum">
              <a:rPr lang="en-US" smtClean="0"/>
              <a:pPr/>
              <a:t>23</a:t>
            </a:fld>
            <a:endParaRPr lang="en-US" smtClean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2020 - Brad Myers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Java 2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The Extensible Runtime Containment and Services Protocol - find out about the container of the bean </a:t>
            </a:r>
          </a:p>
          <a:p>
            <a:pPr eaLnBrk="1" hangingPunct="1"/>
            <a:r>
              <a:rPr lang="en-US" smtClean="0"/>
              <a:t>The Drag and Drop Subsystem for the Java Foundation Classes - interoperate with native drag-and-drop </a:t>
            </a:r>
          </a:p>
          <a:p>
            <a:pPr eaLnBrk="1" hangingPunct="1"/>
            <a:r>
              <a:rPr lang="en-US" smtClean="0"/>
              <a:t>The JavaBeans Activation Framework - find type of data and what operations are available for it</a:t>
            </a:r>
          </a:p>
        </p:txBody>
      </p:sp>
      <p:sp>
        <p:nvSpPr>
          <p:cNvPr id="2458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7BB9B4B-4F38-4730-9D7B-C4C07805FF4A}" type="slidenum">
              <a:rPr lang="en-US" smtClean="0"/>
              <a:pPr/>
              <a:t>24</a:t>
            </a:fld>
            <a:endParaRPr lang="en-US" smtClean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2020 - Brad Myers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Java Beans Spec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idx="1"/>
          </p:nvPr>
        </p:nvSpPr>
        <p:spPr>
          <a:xfrm>
            <a:off x="381000" y="1447800"/>
            <a:ext cx="8458200" cy="4411663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400" dirty="0" smtClean="0"/>
              <a:t>JavaBeans Web Pages </a:t>
            </a:r>
            <a:r>
              <a:rPr lang="en-US" sz="1600" dirty="0"/>
              <a:t>(</a:t>
            </a:r>
            <a:r>
              <a:rPr lang="en-US" sz="1600" dirty="0">
                <a:hlinkClick r:id="rId2"/>
              </a:rPr>
              <a:t>http://</a:t>
            </a:r>
            <a:r>
              <a:rPr lang="en-US" sz="1600" dirty="0" smtClean="0">
                <a:hlinkClick r:id="rId2"/>
              </a:rPr>
              <a:t>docs.oracle.com/javase/8/docs/api/index.html?java/beans/Beans.html</a:t>
            </a:r>
            <a:r>
              <a:rPr lang="en-US" sz="1600" dirty="0" smtClean="0"/>
              <a:t>)</a:t>
            </a:r>
            <a:endParaRPr lang="en-US" sz="1800" dirty="0" smtClean="0"/>
          </a:p>
          <a:p>
            <a:pPr eaLnBrk="1" hangingPunct="1">
              <a:lnSpc>
                <a:spcPct val="90000"/>
              </a:lnSpc>
            </a:pPr>
            <a:r>
              <a:rPr lang="en-US" sz="2400" dirty="0" smtClean="0"/>
              <a:t>Not much changed since version 1.01 from December 1996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dirty="0" smtClean="0"/>
              <a:t>Never addressed: </a:t>
            </a:r>
            <a:r>
              <a:rPr lang="en-US" sz="2400" dirty="0" err="1" smtClean="0"/>
              <a:t>Menubar</a:t>
            </a:r>
            <a:r>
              <a:rPr lang="en-US" sz="2400" dirty="0" smtClean="0"/>
              <a:t> merging, etc. 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dirty="0" smtClean="0"/>
              <a:t>Used to have a list of Commercial Beans from Java site, but all gone: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1800" dirty="0" smtClean="0">
                <a:hlinkClick r:id="rId3"/>
              </a:rPr>
              <a:t>http://java.sun.com/products/javabeans/marketing.html</a:t>
            </a:r>
            <a:endParaRPr lang="en-US" sz="1800" dirty="0" smtClean="0"/>
          </a:p>
          <a:p>
            <a:pPr lvl="1" eaLnBrk="1" hangingPunct="1">
              <a:lnSpc>
                <a:spcPct val="90000"/>
              </a:lnSpc>
            </a:pPr>
            <a:r>
              <a:rPr lang="en-US" sz="1800" dirty="0" smtClean="0">
                <a:hlinkClick r:id="rId4"/>
              </a:rPr>
              <a:t>http://java.sun.com/products/javabeans/directory</a:t>
            </a:r>
            <a:endParaRPr lang="en-US" sz="1800" dirty="0" smtClean="0"/>
          </a:p>
          <a:p>
            <a:pPr lvl="1" eaLnBrk="1" hangingPunct="1">
              <a:lnSpc>
                <a:spcPct val="90000"/>
              </a:lnSpc>
            </a:pPr>
            <a:r>
              <a:rPr lang="en-US" sz="1800" dirty="0" smtClean="0">
                <a:hlinkClick r:id="rId5"/>
              </a:rPr>
              <a:t>http://beans.cuesta.com/</a:t>
            </a:r>
            <a:endParaRPr lang="en-US" sz="1800" dirty="0" smtClean="0"/>
          </a:p>
          <a:p>
            <a:pPr lvl="1" eaLnBrk="1" hangingPunct="1">
              <a:lnSpc>
                <a:spcPct val="90000"/>
              </a:lnSpc>
            </a:pPr>
            <a:r>
              <a:rPr lang="en-US" sz="2000" dirty="0" smtClean="0"/>
              <a:t>332 as of 4/24/00 up from 257 as of 4/19/99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strike="sngStrike" dirty="0" smtClean="0">
                <a:hlinkClick r:id="rId6"/>
              </a:rPr>
              <a:t>http://www.jfind.com/listings/c4-1.shtml</a:t>
            </a:r>
            <a:r>
              <a:rPr lang="en-US" sz="2000" strike="sngStrike" dirty="0" smtClean="0"/>
              <a:t> had 179 java beans (2009)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dirty="0" smtClean="0"/>
              <a:t>(none listed on Wikipedia)</a:t>
            </a:r>
          </a:p>
        </p:txBody>
      </p:sp>
      <p:sp>
        <p:nvSpPr>
          <p:cNvPr id="2560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665AFCF0-C150-4EC4-B897-D254DD1D4352}" type="slidenum">
              <a:rPr lang="en-US" smtClean="0"/>
              <a:pPr/>
              <a:t>25</a:t>
            </a:fld>
            <a:endParaRPr lang="en-US" smtClean="0"/>
          </a:p>
        </p:txBody>
      </p:sp>
      <p:cxnSp>
        <p:nvCxnSpPr>
          <p:cNvPr id="25605" name="Straight Connector 5"/>
          <p:cNvCxnSpPr>
            <a:cxnSpLocks noChangeShapeType="1"/>
          </p:cNvCxnSpPr>
          <p:nvPr/>
        </p:nvCxnSpPr>
        <p:spPr bwMode="auto">
          <a:xfrm>
            <a:off x="1066800" y="4114800"/>
            <a:ext cx="5791200" cy="1588"/>
          </a:xfrm>
          <a:prstGeom prst="line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</p:spPr>
      </p:cxnSp>
      <p:cxnSp>
        <p:nvCxnSpPr>
          <p:cNvPr id="25606" name="Straight Connector 6"/>
          <p:cNvCxnSpPr>
            <a:cxnSpLocks noChangeShapeType="1"/>
          </p:cNvCxnSpPr>
          <p:nvPr/>
        </p:nvCxnSpPr>
        <p:spPr bwMode="auto">
          <a:xfrm>
            <a:off x="1066800" y="4419600"/>
            <a:ext cx="5791200" cy="1588"/>
          </a:xfrm>
          <a:prstGeom prst="line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</p:spPr>
      </p:cxnSp>
      <p:cxnSp>
        <p:nvCxnSpPr>
          <p:cNvPr id="25607" name="Straight Connector 7"/>
          <p:cNvCxnSpPr>
            <a:cxnSpLocks noChangeShapeType="1"/>
          </p:cNvCxnSpPr>
          <p:nvPr/>
        </p:nvCxnSpPr>
        <p:spPr bwMode="auto">
          <a:xfrm>
            <a:off x="1066800" y="4724400"/>
            <a:ext cx="5791200" cy="1588"/>
          </a:xfrm>
          <a:prstGeom prst="line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</p:spPr>
      </p:cxn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2020 - Brad Myers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Microsoft's .Net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447800"/>
            <a:ext cx="8229600" cy="4411662"/>
          </a:xfrm>
        </p:spPr>
        <p:txBody>
          <a:bodyPr/>
          <a:lstStyle/>
          <a:p>
            <a:pPr eaLnBrk="1" hangingPunct="1"/>
            <a:r>
              <a:rPr lang="en-US" dirty="0" smtClean="0"/>
              <a:t>Announced mid-2000, released Summer 2001</a:t>
            </a:r>
          </a:p>
          <a:p>
            <a:pPr eaLnBrk="1" hangingPunct="1"/>
            <a:r>
              <a:rPr lang="en-US" dirty="0" smtClean="0"/>
              <a:t>Component technology for the Internet </a:t>
            </a:r>
          </a:p>
          <a:p>
            <a:pPr eaLnBrk="1" hangingPunct="1"/>
            <a:r>
              <a:rPr lang="en-US" dirty="0" smtClean="0"/>
              <a:t>Focus on putting “web services" together from parts by different vendors </a:t>
            </a:r>
          </a:p>
          <a:p>
            <a:pPr eaLnBrk="1" hangingPunct="1"/>
            <a:r>
              <a:rPr lang="en-US" dirty="0" smtClean="0"/>
              <a:t>see, for example:</a:t>
            </a:r>
          </a:p>
          <a:p>
            <a:pPr lvl="1" eaLnBrk="1" hangingPunct="1"/>
            <a:r>
              <a:rPr lang="en-US" i="1" dirty="0" smtClean="0"/>
              <a:t>J2EE vs. Microsoft.NET: A comparison of building XML-based web services</a:t>
            </a:r>
            <a:r>
              <a:rPr lang="en-US" dirty="0" smtClean="0"/>
              <a:t>, by Chad </a:t>
            </a:r>
            <a:r>
              <a:rPr lang="en-US" dirty="0" err="1" smtClean="0"/>
              <a:t>Vawter</a:t>
            </a:r>
            <a:r>
              <a:rPr lang="en-US" dirty="0" smtClean="0"/>
              <a:t> and Ed Roman June 2001.</a:t>
            </a:r>
            <a:br>
              <a:rPr lang="en-US" dirty="0" smtClean="0"/>
            </a:br>
            <a:r>
              <a:rPr lang="en-US" sz="1800" dirty="0" smtClean="0">
                <a:hlinkClick r:id="rId2"/>
              </a:rPr>
              <a:t>http://www.theserverside.com/tt/articles/article.tss?l=J2EE-vs-DOTNET</a:t>
            </a:r>
            <a:endParaRPr lang="en-US" sz="1800" dirty="0" smtClean="0"/>
          </a:p>
        </p:txBody>
      </p:sp>
      <p:sp>
        <p:nvSpPr>
          <p:cNvPr id="2662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F0516ED-1008-4772-86D1-D6219F9BB3F8}" type="slidenum">
              <a:rPr lang="en-US" smtClean="0"/>
              <a:pPr/>
              <a:t>26</a:t>
            </a:fld>
            <a:endParaRPr lang="en-US" smtClean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2020 - Brad Myers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.Net parts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Common Language Runtime (CLR)</a:t>
            </a:r>
          </a:p>
          <a:p>
            <a:pPr lvl="1" eaLnBrk="1" hangingPunct="1"/>
            <a:r>
              <a:rPr lang="en-US" smtClean="0"/>
              <a:t>Supports various language implementations</a:t>
            </a:r>
          </a:p>
          <a:p>
            <a:pPr eaLnBrk="1" hangingPunct="1"/>
            <a:r>
              <a:rPr lang="en-US" smtClean="0"/>
              <a:t>New languages, like C#</a:t>
            </a:r>
          </a:p>
          <a:p>
            <a:pPr eaLnBrk="1" hangingPunct="1"/>
            <a:r>
              <a:rPr lang="en-US" smtClean="0"/>
              <a:t>New version of Visual Basic, more OO</a:t>
            </a:r>
          </a:p>
          <a:p>
            <a:pPr eaLnBrk="1" hangingPunct="1"/>
            <a:r>
              <a:rPr lang="en-US" smtClean="0"/>
              <a:t>New SDKs for graphics, etc. accessible from C# and VB.Net</a:t>
            </a:r>
          </a:p>
          <a:p>
            <a:pPr lvl="1" eaLnBrk="1" hangingPunct="1"/>
            <a:r>
              <a:rPr lang="en-US" smtClean="0"/>
              <a:t>“.Net Compact Framework” for PocketPCs</a:t>
            </a:r>
          </a:p>
          <a:p>
            <a:pPr eaLnBrk="1" hangingPunct="1">
              <a:buSzTx/>
              <a:buFont typeface="Wingdings" pitchFamily="2" charset="2"/>
              <a:buChar char="F"/>
            </a:pPr>
            <a:r>
              <a:rPr lang="en-US" smtClean="0"/>
              <a:t>SDKs for communicating using XML as if remote procedure calls</a:t>
            </a:r>
          </a:p>
        </p:txBody>
      </p:sp>
      <p:sp>
        <p:nvSpPr>
          <p:cNvPr id="2765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7680A60-56D1-4223-A219-952B2F12DB5D}" type="slidenum">
              <a:rPr lang="en-US" smtClean="0"/>
              <a:pPr/>
              <a:t>27</a:t>
            </a:fld>
            <a:endParaRPr lang="en-US" smtClean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2020 - Brad Myers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Service-Oriented Architecture</a:t>
            </a:r>
          </a:p>
        </p:txBody>
      </p:sp>
      <p:sp>
        <p:nvSpPr>
          <p:cNvPr id="28675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953000"/>
          </a:xfrm>
        </p:spPr>
        <p:txBody>
          <a:bodyPr/>
          <a:lstStyle/>
          <a:p>
            <a:pPr eaLnBrk="1" hangingPunct="1"/>
            <a:r>
              <a:rPr lang="en-US" sz="2400" smtClean="0"/>
              <a:t>Like components on the Web</a:t>
            </a:r>
          </a:p>
          <a:p>
            <a:pPr eaLnBrk="1" hangingPunct="1"/>
            <a:r>
              <a:rPr lang="en-US" sz="2400" smtClean="0"/>
              <a:t>Also called “web services”</a:t>
            </a:r>
          </a:p>
          <a:p>
            <a:pPr eaLnBrk="1" hangingPunct="1"/>
            <a:r>
              <a:rPr lang="en-US" sz="2400" smtClean="0"/>
              <a:t>Each “service” (like a component) does a particular thing</a:t>
            </a:r>
          </a:p>
          <a:p>
            <a:pPr lvl="1" eaLnBrk="1" hangingPunct="1"/>
            <a:r>
              <a:rPr lang="en-US" sz="2000" smtClean="0"/>
              <a:t>May each be on different machines</a:t>
            </a:r>
          </a:p>
          <a:p>
            <a:pPr lvl="1" eaLnBrk="1" hangingPunct="1"/>
            <a:r>
              <a:rPr lang="en-US" sz="2000" smtClean="0"/>
              <a:t>Communicate to the client through messages</a:t>
            </a:r>
          </a:p>
          <a:p>
            <a:pPr lvl="1" eaLnBrk="1" hangingPunct="1"/>
            <a:r>
              <a:rPr lang="en-US" sz="2000" smtClean="0"/>
              <a:t>Services do not (usually) communicate with other services</a:t>
            </a:r>
          </a:p>
          <a:p>
            <a:pPr eaLnBrk="1" hangingPunct="1"/>
            <a:r>
              <a:rPr lang="en-US" sz="2400" smtClean="0"/>
              <a:t>Usually, services access or update a database</a:t>
            </a:r>
          </a:p>
          <a:p>
            <a:pPr eaLnBrk="1" hangingPunct="1"/>
            <a:r>
              <a:rPr lang="en-US" sz="2400" smtClean="0"/>
              <a:t>Concept: replaceable, composable</a:t>
            </a:r>
          </a:p>
          <a:p>
            <a:pPr lvl="1" eaLnBrk="1" hangingPunct="1"/>
            <a:r>
              <a:rPr lang="en-US" sz="2000" smtClean="0"/>
              <a:t>Get a credit card service from one vendor, and combine with ordering from a different vendor</a:t>
            </a:r>
          </a:p>
        </p:txBody>
      </p:sp>
      <p:sp>
        <p:nvSpPr>
          <p:cNvPr id="28676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009C930-36A3-4C42-B1E0-2C1F5DEE6789}" type="slidenum">
              <a:rPr lang="en-US" smtClean="0"/>
              <a:pPr/>
              <a:t>28</a:t>
            </a:fld>
            <a:endParaRPr lang="en-US" smtClean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2020 - Brad Myers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itle 1"/>
          <p:cNvSpPr>
            <a:spLocks noGrp="1"/>
          </p:cNvSpPr>
          <p:nvPr>
            <p:ph type="title"/>
          </p:nvPr>
        </p:nvSpPr>
        <p:spPr>
          <a:xfrm>
            <a:off x="457200" y="122238"/>
            <a:ext cx="7543800" cy="944562"/>
          </a:xfrm>
        </p:spPr>
        <p:txBody>
          <a:bodyPr/>
          <a:lstStyle/>
          <a:p>
            <a:pPr eaLnBrk="1" hangingPunct="1"/>
            <a:r>
              <a:rPr lang="en-US" dirty="0" smtClean="0"/>
              <a:t>SOA protocols</a:t>
            </a:r>
          </a:p>
        </p:txBody>
      </p:sp>
      <p:sp>
        <p:nvSpPr>
          <p:cNvPr id="29699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411662"/>
          </a:xfrm>
        </p:spPr>
        <p:txBody>
          <a:bodyPr/>
          <a:lstStyle/>
          <a:p>
            <a:pPr eaLnBrk="1" hangingPunct="1"/>
            <a:r>
              <a:rPr lang="en-US" dirty="0" smtClean="0"/>
              <a:t>Communicate to the services using a protocol over the web</a:t>
            </a:r>
          </a:p>
          <a:p>
            <a:pPr lvl="1" eaLnBrk="1" hangingPunct="1"/>
            <a:r>
              <a:rPr lang="en-US" dirty="0" smtClean="0"/>
              <a:t>Two popular methods: SOAP &amp; REST</a:t>
            </a:r>
          </a:p>
          <a:p>
            <a:pPr lvl="1" eaLnBrk="1" hangingPunct="1"/>
            <a:r>
              <a:rPr lang="en-US" dirty="0" smtClean="0"/>
              <a:t>SOAP: Simple Object Access Protocol uses XML to provide Remote-Procedure Call semantics</a:t>
            </a:r>
          </a:p>
          <a:p>
            <a:pPr lvl="2" eaLnBrk="1" hangingPunct="1"/>
            <a:r>
              <a:rPr lang="en-US" dirty="0" smtClean="0"/>
              <a:t>Started ~1998</a:t>
            </a:r>
          </a:p>
          <a:p>
            <a:pPr lvl="2" eaLnBrk="1" hangingPunct="1"/>
            <a:r>
              <a:rPr lang="en-US" dirty="0" smtClean="0"/>
              <a:t>Backed by Microsoft</a:t>
            </a:r>
          </a:p>
          <a:p>
            <a:pPr lvl="2" eaLnBrk="1" hangingPunct="1"/>
            <a:r>
              <a:rPr lang="en-US" dirty="0" smtClean="0"/>
              <a:t>SOAP for SOA adds WSDL spec of XML</a:t>
            </a:r>
          </a:p>
          <a:p>
            <a:pPr lvl="3" eaLnBrk="1" hangingPunct="1"/>
            <a:r>
              <a:rPr lang="en-US" dirty="0" smtClean="0"/>
              <a:t>Web Services Description Language ~ 2000, WSDL 2.0 in 2007</a:t>
            </a:r>
          </a:p>
          <a:p>
            <a:pPr lvl="2" eaLnBrk="1" hangingPunct="1"/>
            <a:r>
              <a:rPr lang="en-US" dirty="0" smtClean="0"/>
              <a:t>Complex set up, not flexible, WSDLs tend to be long and hard to understand</a:t>
            </a:r>
          </a:p>
        </p:txBody>
      </p:sp>
      <p:sp>
        <p:nvSpPr>
          <p:cNvPr id="29700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23E22CDE-AE3D-4EDB-BBB7-BA3409C3A55E}" type="slidenum">
              <a:rPr lang="en-US" smtClean="0"/>
              <a:pPr/>
              <a:t>29</a:t>
            </a:fld>
            <a:endParaRPr lang="en-US" smtClean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2020 - Brad Myers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Homeworks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Homework 4 due date postponed until next Monday</a:t>
            </a:r>
          </a:p>
          <a:p>
            <a:r>
              <a:rPr lang="en-US" dirty="0" smtClean="0">
                <a:hlinkClick r:id="rId2"/>
              </a:rPr>
              <a:t>Homework 5</a:t>
            </a:r>
            <a:r>
              <a:rPr lang="en-US" dirty="0" smtClean="0"/>
              <a:t> posted</a:t>
            </a:r>
          </a:p>
          <a:p>
            <a:pPr lvl="1"/>
            <a:r>
              <a:rPr lang="en-US" dirty="0" smtClean="0"/>
              <a:t>Same due date: </a:t>
            </a:r>
            <a:r>
              <a:rPr lang="en-US" b="1" dirty="0"/>
              <a:t>Wednesday, 4/1/2020</a:t>
            </a:r>
            <a:endParaRPr lang="en-US" dirty="0" smtClean="0"/>
          </a:p>
          <a:p>
            <a:r>
              <a:rPr lang="en-US" dirty="0" smtClean="0">
                <a:hlinkClick r:id="rId3"/>
              </a:rPr>
              <a:t>Final Project </a:t>
            </a:r>
            <a:r>
              <a:rPr lang="en-US" dirty="0" smtClean="0"/>
              <a:t>posted as well</a:t>
            </a:r>
          </a:p>
          <a:p>
            <a:pPr lvl="1"/>
            <a:r>
              <a:rPr lang="en-US" dirty="0" smtClean="0"/>
              <a:t>Start thinking about projects and groups</a:t>
            </a:r>
          </a:p>
          <a:p>
            <a:pPr lvl="2"/>
            <a:r>
              <a:rPr lang="en-US" dirty="0">
                <a:hlinkClick r:id="rId4"/>
              </a:rPr>
              <a:t>https://</a:t>
            </a:r>
            <a:r>
              <a:rPr lang="en-US" dirty="0" smtClean="0">
                <a:hlinkClick r:id="rId4"/>
              </a:rPr>
              <a:t>piazza.com/class/k5lsghoo9jq3kr?cid=36</a:t>
            </a:r>
            <a:r>
              <a:rPr lang="en-US" dirty="0" smtClean="0"/>
              <a:t> </a:t>
            </a:r>
          </a:p>
          <a:p>
            <a:pPr lvl="1"/>
            <a:r>
              <a:rPr lang="en-US" dirty="0" smtClean="0"/>
              <a:t>Can be single, but prefer groups of 2-4</a:t>
            </a:r>
          </a:p>
          <a:p>
            <a:pPr lvl="1"/>
            <a:r>
              <a:rPr lang="en-US" dirty="0" smtClean="0"/>
              <a:t>More people will be expected to have bigger project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2020 - Brad Myers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785047C-12C7-44A7-BF28-54770E346A6A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936763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© 2020 - Brad Myers</a:t>
            </a:r>
            <a:endParaRPr lang="en-US"/>
          </a:p>
        </p:txBody>
      </p:sp>
      <p:sp>
        <p:nvSpPr>
          <p:cNvPr id="3420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/>
              <a:t>Study of APIs for eSOA</a:t>
            </a:r>
          </a:p>
        </p:txBody>
      </p:sp>
      <p:sp>
        <p:nvSpPr>
          <p:cNvPr id="3420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371600"/>
            <a:ext cx="8229600" cy="4411662"/>
          </a:xfrm>
        </p:spPr>
        <p:txBody>
          <a:bodyPr/>
          <a:lstStyle/>
          <a:p>
            <a:r>
              <a:rPr lang="en-US" sz="2800" dirty="0"/>
              <a:t>Sponsored by SAP</a:t>
            </a:r>
          </a:p>
          <a:p>
            <a:r>
              <a:rPr lang="en-US" sz="2800" dirty="0"/>
              <a:t>Study APIs for Enterprise </a:t>
            </a:r>
            <a:r>
              <a:rPr lang="en-US" sz="2800" dirty="0">
                <a:solidFill>
                  <a:schemeClr val="accent2"/>
                </a:solidFill>
              </a:rPr>
              <a:t>Service-Oriented Architectures</a:t>
            </a:r>
            <a:r>
              <a:rPr lang="en-US" sz="2800" dirty="0"/>
              <a:t> (“Web Services”)</a:t>
            </a:r>
          </a:p>
          <a:p>
            <a:r>
              <a:rPr lang="en-US" sz="2800" dirty="0"/>
              <a:t>Client-server architecture</a:t>
            </a:r>
          </a:p>
          <a:p>
            <a:pPr>
              <a:buFont typeface="Wingdings" pitchFamily="2" charset="2"/>
              <a:buNone/>
            </a:pPr>
            <a:r>
              <a:rPr lang="en-US" sz="2800" dirty="0"/>
              <a:t>	organized into services using</a:t>
            </a:r>
          </a:p>
          <a:p>
            <a:pPr>
              <a:buFont typeface="Wingdings" pitchFamily="2" charset="2"/>
              <a:buNone/>
            </a:pPr>
            <a:r>
              <a:rPr lang="en-US" sz="2800" dirty="0"/>
              <a:t>	XML to communicate</a:t>
            </a:r>
          </a:p>
          <a:p>
            <a:r>
              <a:rPr lang="en-US" sz="2800" dirty="0"/>
              <a:t>Enormously complex</a:t>
            </a:r>
          </a:p>
          <a:p>
            <a:pPr lvl="1"/>
            <a:r>
              <a:rPr lang="en-US" sz="2400" dirty="0"/>
              <a:t>Requires significant </a:t>
            </a:r>
            <a:br>
              <a:rPr lang="en-US" sz="2400" dirty="0"/>
            </a:br>
            <a:r>
              <a:rPr lang="en-US" sz="2400" dirty="0"/>
              <a:t>flexibility and customizability</a:t>
            </a:r>
          </a:p>
        </p:txBody>
      </p:sp>
      <p:pic>
        <p:nvPicPr>
          <p:cNvPr id="342021" name="Picture 9"/>
          <p:cNvPicPr>
            <a:picLocks noChangeAspect="1" noChangeArrowheads="1"/>
          </p:cNvPicPr>
          <p:nvPr/>
        </p:nvPicPr>
        <p:blipFill>
          <a:blip r:embed="rId3" cstate="print"/>
          <a:srcRect l="1608" t="5090" b="3091"/>
          <a:stretch>
            <a:fillRect/>
          </a:stretch>
        </p:blipFill>
        <p:spPr bwMode="gray">
          <a:xfrm>
            <a:off x="7283450" y="1106488"/>
            <a:ext cx="1651000" cy="8016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</p:pic>
      <p:cxnSp>
        <p:nvCxnSpPr>
          <p:cNvPr id="33" name="Straight Connector 32"/>
          <p:cNvCxnSpPr>
            <a:stCxn id="30" idx="3"/>
            <a:endCxn id="12" idx="1"/>
          </p:cNvCxnSpPr>
          <p:nvPr/>
        </p:nvCxnSpPr>
        <p:spPr>
          <a:xfrm>
            <a:off x="5905500" y="4235450"/>
            <a:ext cx="23368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Bevel 4"/>
          <p:cNvSpPr/>
          <p:nvPr/>
        </p:nvSpPr>
        <p:spPr>
          <a:xfrm>
            <a:off x="6045200" y="2520950"/>
            <a:ext cx="2057400" cy="1143000"/>
          </a:xfrm>
          <a:prstGeom prst="bevel">
            <a:avLst/>
          </a:prstGeom>
          <a:solidFill>
            <a:schemeClr val="accent3">
              <a:lumMod val="75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buNone/>
              <a:defRPr/>
            </a:pPr>
            <a:r>
              <a:rPr lang="en-US" sz="1800" dirty="0">
                <a:solidFill>
                  <a:schemeClr val="tx1"/>
                </a:solidFill>
              </a:rPr>
              <a:t>Server</a:t>
            </a:r>
          </a:p>
          <a:p>
            <a:pPr>
              <a:buNone/>
              <a:defRPr/>
            </a:pPr>
            <a:endParaRPr lang="en-US" sz="1800" dirty="0"/>
          </a:p>
          <a:p>
            <a:pPr>
              <a:buNone/>
              <a:defRPr/>
            </a:pPr>
            <a:endParaRPr lang="en-US" sz="1800" dirty="0"/>
          </a:p>
        </p:txBody>
      </p:sp>
      <p:sp>
        <p:nvSpPr>
          <p:cNvPr id="10" name="Snip Single Corner Rectangle 9"/>
          <p:cNvSpPr/>
          <p:nvPr/>
        </p:nvSpPr>
        <p:spPr>
          <a:xfrm>
            <a:off x="6578600" y="2978150"/>
            <a:ext cx="1295400" cy="304800"/>
          </a:xfrm>
          <a:prstGeom prst="snip1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buNone/>
              <a:defRPr/>
            </a:pPr>
            <a:endParaRPr lang="en-US" sz="1800"/>
          </a:p>
        </p:txBody>
      </p:sp>
      <p:sp>
        <p:nvSpPr>
          <p:cNvPr id="9" name="Snip Single Corner Rectangle 8"/>
          <p:cNvSpPr/>
          <p:nvPr/>
        </p:nvSpPr>
        <p:spPr>
          <a:xfrm>
            <a:off x="6502400" y="3054350"/>
            <a:ext cx="1295400" cy="304800"/>
          </a:xfrm>
          <a:prstGeom prst="snip1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buNone/>
              <a:defRPr/>
            </a:pPr>
            <a:endParaRPr lang="en-US" sz="1800"/>
          </a:p>
        </p:txBody>
      </p:sp>
      <p:sp>
        <p:nvSpPr>
          <p:cNvPr id="8" name="Snip Single Corner Rectangle 7"/>
          <p:cNvSpPr/>
          <p:nvPr/>
        </p:nvSpPr>
        <p:spPr>
          <a:xfrm>
            <a:off x="6350000" y="3130550"/>
            <a:ext cx="1371600" cy="381000"/>
          </a:xfrm>
          <a:prstGeom prst="snip1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buNone/>
              <a:defRPr/>
            </a:pPr>
            <a:r>
              <a:rPr lang="en-US" sz="1800" dirty="0"/>
              <a:t>Services</a:t>
            </a:r>
          </a:p>
        </p:txBody>
      </p:sp>
      <p:sp>
        <p:nvSpPr>
          <p:cNvPr id="11" name="Bevel 10"/>
          <p:cNvSpPr/>
          <p:nvPr/>
        </p:nvSpPr>
        <p:spPr>
          <a:xfrm>
            <a:off x="6045200" y="4806950"/>
            <a:ext cx="2057400" cy="1143000"/>
          </a:xfrm>
          <a:prstGeom prst="bevel">
            <a:avLst/>
          </a:prstGeom>
          <a:solidFill>
            <a:schemeClr val="accent3">
              <a:lumMod val="75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buNone/>
              <a:defRPr/>
            </a:pPr>
            <a:r>
              <a:rPr lang="en-US" sz="1800" dirty="0">
                <a:solidFill>
                  <a:schemeClr val="tx1"/>
                </a:solidFill>
              </a:rPr>
              <a:t>Client</a:t>
            </a:r>
          </a:p>
          <a:p>
            <a:pPr>
              <a:buNone/>
              <a:defRPr/>
            </a:pPr>
            <a:endParaRPr lang="en-US" sz="1800" dirty="0"/>
          </a:p>
          <a:p>
            <a:pPr>
              <a:buNone/>
              <a:defRPr/>
            </a:pPr>
            <a:endParaRPr lang="en-US" sz="1800" dirty="0"/>
          </a:p>
        </p:txBody>
      </p:sp>
      <p:sp>
        <p:nvSpPr>
          <p:cNvPr id="28" name="Curved Left Arrow 27"/>
          <p:cNvSpPr>
            <a:spLocks noChangeArrowheads="1"/>
          </p:cNvSpPr>
          <p:nvPr/>
        </p:nvSpPr>
        <p:spPr bwMode="auto">
          <a:xfrm rot="10800000">
            <a:off x="5435600" y="3435350"/>
            <a:ext cx="609600" cy="1524000"/>
          </a:xfrm>
          <a:prstGeom prst="curvedLeftArrow">
            <a:avLst>
              <a:gd name="adj1" fmla="val 25000"/>
              <a:gd name="adj2" fmla="val 50000"/>
              <a:gd name="adj3" fmla="val 25000"/>
            </a:avLst>
          </a:prstGeom>
          <a:solidFill>
            <a:schemeClr val="accent1"/>
          </a:solidFill>
          <a:ln w="25400" algn="ctr">
            <a:solidFill>
              <a:srgbClr val="385D8A"/>
            </a:solidFill>
            <a:miter lim="800000"/>
            <a:headEnd/>
            <a:tailEnd/>
          </a:ln>
        </p:spPr>
        <p:txBody>
          <a:bodyPr rot="10800000" anchor="ctr"/>
          <a:lstStyle/>
          <a:p>
            <a:pPr>
              <a:buNone/>
              <a:defRPr/>
            </a:pPr>
            <a:endParaRPr lang="en-US" sz="1800">
              <a:latin typeface="+mn-lt"/>
              <a:cs typeface="+mn-cs"/>
            </a:endParaRPr>
          </a:p>
        </p:txBody>
      </p:sp>
      <p:sp>
        <p:nvSpPr>
          <p:cNvPr id="29" name="Curved Left Arrow 28"/>
          <p:cNvSpPr/>
          <p:nvPr/>
        </p:nvSpPr>
        <p:spPr>
          <a:xfrm>
            <a:off x="8102600" y="3511550"/>
            <a:ext cx="609600" cy="1524000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buNone/>
              <a:defRPr/>
            </a:pPr>
            <a:endParaRPr lang="en-US" sz="1800">
              <a:solidFill>
                <a:schemeClr val="tx1"/>
              </a:solidFill>
            </a:endParaRPr>
          </a:p>
        </p:txBody>
      </p:sp>
      <p:sp>
        <p:nvSpPr>
          <p:cNvPr id="12" name="Folded Corner 11"/>
          <p:cNvSpPr/>
          <p:nvPr/>
        </p:nvSpPr>
        <p:spPr>
          <a:xfrm>
            <a:off x="8255000" y="4044950"/>
            <a:ext cx="838200" cy="381000"/>
          </a:xfrm>
          <a:prstGeom prst="foldedCorne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buNone/>
              <a:defRPr/>
            </a:pPr>
            <a:r>
              <a:rPr lang="en-US" sz="1800" dirty="0"/>
              <a:t>XML</a:t>
            </a:r>
          </a:p>
        </p:txBody>
      </p:sp>
      <p:sp>
        <p:nvSpPr>
          <p:cNvPr id="30" name="Folded Corner 29"/>
          <p:cNvSpPr/>
          <p:nvPr/>
        </p:nvSpPr>
        <p:spPr>
          <a:xfrm>
            <a:off x="5054600" y="4044950"/>
            <a:ext cx="838200" cy="381000"/>
          </a:xfrm>
          <a:prstGeom prst="foldedCorne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buNone/>
              <a:defRPr/>
            </a:pPr>
            <a:r>
              <a:rPr lang="en-US" sz="1800" dirty="0"/>
              <a:t>XML</a:t>
            </a:r>
          </a:p>
        </p:txBody>
      </p:sp>
      <p:sp>
        <p:nvSpPr>
          <p:cNvPr id="31" name="Folded Corner 30"/>
          <p:cNvSpPr/>
          <p:nvPr/>
        </p:nvSpPr>
        <p:spPr>
          <a:xfrm>
            <a:off x="6731000" y="4044950"/>
            <a:ext cx="762000" cy="381000"/>
          </a:xfrm>
          <a:prstGeom prst="foldedCorne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buNone/>
              <a:defRPr/>
            </a:pPr>
            <a:r>
              <a:rPr lang="en-US" sz="1400" dirty="0"/>
              <a:t>WSDL</a:t>
            </a:r>
          </a:p>
        </p:txBody>
      </p:sp>
      <p:sp>
        <p:nvSpPr>
          <p:cNvPr id="34" name="Snip Single Corner Rectangle 33"/>
          <p:cNvSpPr/>
          <p:nvPr/>
        </p:nvSpPr>
        <p:spPr>
          <a:xfrm>
            <a:off x="6350000" y="5340350"/>
            <a:ext cx="1447800" cy="381000"/>
          </a:xfrm>
          <a:prstGeom prst="snip1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buNone/>
              <a:defRPr/>
            </a:pPr>
            <a:r>
              <a:rPr lang="en-US" sz="1800" dirty="0"/>
              <a:t>Stub Code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785047C-12C7-44A7-BF28-54770E346A6A}" type="slidenum">
              <a:rPr lang="en-US" smtClean="0"/>
              <a:pPr>
                <a:defRPr/>
              </a:pPr>
              <a:t>30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© 2020 - Brad Myers</a:t>
            </a:r>
            <a:endParaRPr lang="en-US"/>
          </a:p>
        </p:txBody>
      </p:sp>
      <p:sp>
        <p:nvSpPr>
          <p:cNvPr id="3676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/>
              <a:t>eSOA Studies Results</a:t>
            </a:r>
          </a:p>
        </p:txBody>
      </p:sp>
      <p:sp>
        <p:nvSpPr>
          <p:cNvPr id="3676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257300"/>
            <a:ext cx="8534400" cy="4760913"/>
          </a:xfrm>
        </p:spPr>
        <p:txBody>
          <a:bodyPr/>
          <a:lstStyle/>
          <a:p>
            <a:r>
              <a:rPr lang="en-US" sz="2800" dirty="0"/>
              <a:t>“Stub generators” that connect code to XML introduce complexities</a:t>
            </a:r>
          </a:p>
          <a:p>
            <a:pPr lvl="1"/>
            <a:r>
              <a:rPr lang="en-US" sz="2400" dirty="0"/>
              <a:t>No sample code since multiple targets</a:t>
            </a:r>
          </a:p>
          <a:p>
            <a:r>
              <a:rPr lang="en-US" sz="2800" dirty="0"/>
              <a:t>Naming problems:</a:t>
            </a:r>
          </a:p>
          <a:p>
            <a:pPr lvl="1"/>
            <a:r>
              <a:rPr lang="en-US" sz="2400" dirty="0"/>
              <a:t>Too long</a:t>
            </a:r>
          </a:p>
          <a:p>
            <a:pPr lvl="1"/>
            <a:r>
              <a:rPr lang="en-US" sz="2400" dirty="0"/>
              <a:t>Not understandable</a:t>
            </a:r>
          </a:p>
          <a:p>
            <a:pPr lvl="1"/>
            <a:r>
              <a:rPr lang="en-US" sz="2400" dirty="0"/>
              <a:t>Differences in </a:t>
            </a:r>
            <a:r>
              <a:rPr lang="en-US" sz="2400" i="1" dirty="0"/>
              <a:t>middle </a:t>
            </a:r>
            <a:r>
              <a:rPr lang="en-US" sz="2400" dirty="0"/>
              <a:t>are frequently missed</a:t>
            </a:r>
          </a:p>
        </p:txBody>
      </p:sp>
      <p:pic>
        <p:nvPicPr>
          <p:cNvPr id="367620" name="Picture 6" descr="C:\Documents and Settings\Brad Myers\Desktop\Autocomplete Failure.png"/>
          <p:cNvPicPr>
            <a:picLocks noChangeAspect="1" noChangeArrowheads="1"/>
          </p:cNvPicPr>
          <p:nvPr/>
        </p:nvPicPr>
        <p:blipFill>
          <a:blip r:embed="rId3" cstate="print"/>
          <a:srcRect l="-3973" t="47424" r="13120" b="28500"/>
          <a:stretch>
            <a:fillRect/>
          </a:stretch>
        </p:blipFill>
        <p:spPr bwMode="auto">
          <a:xfrm>
            <a:off x="153988" y="5062538"/>
            <a:ext cx="8836025" cy="1755775"/>
          </a:xfrm>
          <a:prstGeom prst="rect">
            <a:avLst/>
          </a:prstGeom>
          <a:noFill/>
          <a:ln w="9525">
            <a:solidFill>
              <a:srgbClr val="0070C0"/>
            </a:solidFill>
            <a:miter lim="800000"/>
            <a:headEnd/>
            <a:tailEnd/>
          </a:ln>
        </p:spPr>
      </p:pic>
      <p:sp>
        <p:nvSpPr>
          <p:cNvPr id="367622" name="Rectangle 6"/>
          <p:cNvSpPr>
            <a:spLocks noChangeArrowheads="1"/>
          </p:cNvSpPr>
          <p:nvPr/>
        </p:nvSpPr>
        <p:spPr bwMode="auto">
          <a:xfrm>
            <a:off x="0" y="4389438"/>
            <a:ext cx="9144000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buNone/>
            </a:pPr>
            <a:r>
              <a:rPr lang="en-US" altLang="zh-CN" sz="1600" dirty="0">
                <a:ea typeface="宋体" charset="-122"/>
              </a:rPr>
              <a:t>CustomerAddressBasicDataByNameAndAddressRequestMessageCustomerSelectionCommonName</a:t>
            </a:r>
          </a:p>
          <a:p>
            <a:pPr algn="l">
              <a:buNone/>
            </a:pPr>
            <a:r>
              <a:rPr lang="en-US" altLang="zh-CN" sz="1600" dirty="0">
                <a:ea typeface="宋体" charset="-122"/>
              </a:rPr>
              <a:t>CustomerAddressBasicDataByNameAndAddressResponseMessageCustomerSelectionCommonName</a:t>
            </a:r>
          </a:p>
        </p:txBody>
      </p:sp>
      <p:pic>
        <p:nvPicPr>
          <p:cNvPr id="367623" name="Picture 7" descr="longNamePictureTransparent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424113" y="3336925"/>
            <a:ext cx="6719887" cy="112713"/>
          </a:xfrm>
          <a:prstGeom prst="rect">
            <a:avLst/>
          </a:prstGeom>
          <a:solidFill>
            <a:schemeClr val="bg1"/>
          </a:solidFill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785047C-12C7-44A7-BF28-54770E346A6A}" type="slidenum">
              <a:rPr lang="en-US" smtClean="0"/>
              <a:pPr>
                <a:defRPr/>
              </a:pPr>
              <a:t>31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auto">
          <a:xfrm>
            <a:off x="5562600" y="4876800"/>
            <a:ext cx="3581400" cy="1981200"/>
          </a:xfrm>
          <a:prstGeom prst="rect">
            <a:avLst/>
          </a:prstGeom>
          <a:solidFill>
            <a:srgbClr val="6E0000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3696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19075" y="1230313"/>
            <a:ext cx="8534400" cy="4760912"/>
          </a:xfrm>
        </p:spPr>
        <p:txBody>
          <a:bodyPr/>
          <a:lstStyle/>
          <a:p>
            <a:pPr marL="225425" indent="-225425"/>
            <a:r>
              <a:rPr lang="en-US" sz="2400" dirty="0"/>
              <a:t>Multiple paths: unclear which one to use</a:t>
            </a:r>
          </a:p>
          <a:p>
            <a:pPr marL="225425" indent="-225425"/>
            <a:r>
              <a:rPr lang="en-US" sz="2400" dirty="0"/>
              <a:t>Some paths were dead ends</a:t>
            </a:r>
          </a:p>
          <a:p>
            <a:pPr marL="225425" indent="-225425"/>
            <a:r>
              <a:rPr lang="en-US" sz="2400" dirty="0"/>
              <a:t>Inconsistent look and feel </a:t>
            </a:r>
            <a:br>
              <a:rPr lang="en-US" sz="2400" dirty="0"/>
            </a:br>
            <a:r>
              <a:rPr lang="en-US" sz="2400" dirty="0"/>
              <a:t>caused immediate</a:t>
            </a:r>
            <a:br>
              <a:rPr lang="en-US" sz="2400" dirty="0"/>
            </a:br>
            <a:r>
              <a:rPr lang="en-US" sz="2400" dirty="0"/>
              <a:t>abandonment of paths</a:t>
            </a:r>
          </a:p>
          <a:p>
            <a:pPr marL="225425" indent="-225425"/>
            <a:r>
              <a:rPr lang="en-US" sz="2400" dirty="0"/>
              <a:t>Hard to find required info.</a:t>
            </a:r>
          </a:p>
          <a:p>
            <a:pPr marL="225425" indent="-225425"/>
            <a:r>
              <a:rPr lang="en-US" sz="2400" dirty="0"/>
              <a:t>Business background helped</a:t>
            </a:r>
          </a:p>
        </p:txBody>
      </p:sp>
      <p:graphicFrame>
        <p:nvGraphicFramePr>
          <p:cNvPr id="369670" name="Object 6"/>
          <p:cNvGraphicFramePr>
            <a:graphicFrameLocks noChangeAspect="1"/>
          </p:cNvGraphicFramePr>
          <p:nvPr/>
        </p:nvGraphicFramePr>
        <p:xfrm>
          <a:off x="5867400" y="5186363"/>
          <a:ext cx="1517650" cy="16716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127" r:id="rId4" imgW="7725853" imgH="4772691" progId="">
                  <p:embed/>
                </p:oleObj>
              </mc:Choice>
              <mc:Fallback>
                <p:oleObj r:id="rId4" imgW="7725853" imgH="4772691" progId="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 r="43910"/>
                      <a:stretch>
                        <a:fillRect/>
                      </a:stretch>
                    </p:blipFill>
                    <p:spPr bwMode="auto">
                      <a:xfrm>
                        <a:off x="5867400" y="5186363"/>
                        <a:ext cx="1517650" cy="16716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© 2020 - Brad Myers</a:t>
            </a:r>
            <a:endParaRPr lang="en-US"/>
          </a:p>
        </p:txBody>
      </p:sp>
      <p:sp>
        <p:nvSpPr>
          <p:cNvPr id="36966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7543800" cy="792162"/>
          </a:xfrm>
        </p:spPr>
        <p:txBody>
          <a:bodyPr/>
          <a:lstStyle/>
          <a:p>
            <a:r>
              <a:rPr lang="en-US" sz="4000" dirty="0" err="1"/>
              <a:t>eSOA</a:t>
            </a:r>
            <a:r>
              <a:rPr lang="en-US" sz="4000" dirty="0"/>
              <a:t> Documentation Results</a:t>
            </a:r>
          </a:p>
        </p:txBody>
      </p:sp>
      <p:graphicFrame>
        <p:nvGraphicFramePr>
          <p:cNvPr id="369669" name="Object 5"/>
          <p:cNvGraphicFramePr>
            <a:graphicFrameLocks noChangeAspect="1"/>
          </p:cNvGraphicFramePr>
          <p:nvPr/>
        </p:nvGraphicFramePr>
        <p:xfrm>
          <a:off x="0" y="4489450"/>
          <a:ext cx="5846763" cy="2444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128" name="Chart" r:id="rId6" imgW="5695950" imgH="2381250" progId="Excel.Sheet.8">
                  <p:embed/>
                </p:oleObj>
              </mc:Choice>
              <mc:Fallback>
                <p:oleObj name="Chart" r:id="rId6" imgW="5695950" imgH="2381250" progId="Excel.Sheet.8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4489450"/>
                        <a:ext cx="5846763" cy="2444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369668" name="Picture 4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4514850" y="1739900"/>
            <a:ext cx="4629150" cy="3381375"/>
          </a:xfrm>
          <a:prstGeom prst="rect">
            <a:avLst/>
          </a:prstGeom>
          <a:noFill/>
          <a:ln w="12700">
            <a:solidFill>
              <a:srgbClr val="990099"/>
            </a:solidFill>
            <a:miter lim="800000"/>
            <a:headEnd/>
            <a:tailEnd/>
          </a:ln>
          <a:effectLst>
            <a:outerShdw dist="107763" dir="2700000" algn="ctr" rotWithShape="0">
              <a:srgbClr val="808080">
                <a:alpha val="50000"/>
              </a:srgbClr>
            </a:outerShdw>
          </a:effectLst>
        </p:spPr>
      </p:pic>
      <p:graphicFrame>
        <p:nvGraphicFramePr>
          <p:cNvPr id="369671" name="Object 7"/>
          <p:cNvGraphicFramePr>
            <a:graphicFrameLocks noChangeAspect="1"/>
          </p:cNvGraphicFramePr>
          <p:nvPr/>
        </p:nvGraphicFramePr>
        <p:xfrm>
          <a:off x="7461250" y="5184775"/>
          <a:ext cx="1682750" cy="1673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129" r:id="rId9" imgW="7725853" imgH="4772691" progId="">
                  <p:embed/>
                </p:oleObj>
              </mc:Choice>
              <mc:Fallback>
                <p:oleObj r:id="rId9" imgW="7725853" imgH="4772691" progId="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 r="37874"/>
                      <a:stretch>
                        <a:fillRect/>
                      </a:stretch>
                    </p:blipFill>
                    <p:spPr bwMode="auto">
                      <a:xfrm>
                        <a:off x="7461250" y="5184775"/>
                        <a:ext cx="1682750" cy="16732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785047C-12C7-44A7-BF28-54770E346A6A}" type="slidenum">
              <a:rPr lang="en-US" smtClean="0"/>
              <a:pPr>
                <a:defRPr/>
              </a:pPr>
              <a:t>32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SOA protocols</a:t>
            </a:r>
          </a:p>
        </p:txBody>
      </p:sp>
      <p:sp>
        <p:nvSpPr>
          <p:cNvPr id="3072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REST - Representational state transfer</a:t>
            </a:r>
          </a:p>
          <a:p>
            <a:pPr lvl="1" eaLnBrk="1" hangingPunct="1"/>
            <a:r>
              <a:rPr lang="en-US" dirty="0" smtClean="0"/>
              <a:t>PhD thesis of Roy Fielding who helped define http</a:t>
            </a:r>
          </a:p>
          <a:p>
            <a:pPr lvl="1" eaLnBrk="1" hangingPunct="1"/>
            <a:r>
              <a:rPr lang="en-US" dirty="0" smtClean="0"/>
              <a:t>Just use the http protocol without extra specifications</a:t>
            </a:r>
          </a:p>
          <a:p>
            <a:pPr lvl="2" eaLnBrk="1" hangingPunct="1"/>
            <a:r>
              <a:rPr lang="en-US" dirty="0" smtClean="0"/>
              <a:t>URLs for resources with POST, PUT, GET, DELETE messages</a:t>
            </a:r>
          </a:p>
          <a:p>
            <a:pPr lvl="1" eaLnBrk="1" hangingPunct="1"/>
            <a:r>
              <a:rPr lang="en-US" dirty="0" smtClean="0"/>
              <a:t>Flexible but unclear what is allowed</a:t>
            </a:r>
          </a:p>
          <a:p>
            <a:pPr lvl="1" eaLnBrk="1" hangingPunct="1"/>
            <a:r>
              <a:rPr lang="en-US" dirty="0" smtClean="0"/>
              <a:t>Now </a:t>
            </a:r>
            <a:r>
              <a:rPr lang="en-US" dirty="0" smtClean="0"/>
              <a:t>is the dominant </a:t>
            </a:r>
            <a:r>
              <a:rPr lang="en-US" dirty="0" smtClean="0"/>
              <a:t>(only?) protocol used</a:t>
            </a:r>
          </a:p>
          <a:p>
            <a:pPr lvl="1" eaLnBrk="1" hangingPunct="1"/>
            <a:endParaRPr lang="en-US" dirty="0" smtClean="0"/>
          </a:p>
        </p:txBody>
      </p:sp>
      <p:sp>
        <p:nvSpPr>
          <p:cNvPr id="30724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58C4D3E-2F5F-49B2-94F4-8C016D04CB0E}" type="slidenum">
              <a:rPr lang="en-US" smtClean="0"/>
              <a:pPr/>
              <a:t>33</a:t>
            </a:fld>
            <a:endParaRPr lang="en-US" smtClean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2020 - Brad Myers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SOA Examples</a:t>
            </a:r>
          </a:p>
        </p:txBody>
      </p:sp>
      <p:sp>
        <p:nvSpPr>
          <p:cNvPr id="31747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800600"/>
          </a:xfrm>
        </p:spPr>
        <p:txBody>
          <a:bodyPr/>
          <a:lstStyle/>
          <a:p>
            <a:pPr eaLnBrk="1" hangingPunct="1"/>
            <a:r>
              <a:rPr lang="en-US" dirty="0" smtClean="0"/>
              <a:t>Amazon web services</a:t>
            </a:r>
          </a:p>
          <a:p>
            <a:pPr lvl="1" eaLnBrk="1" hangingPunct="1"/>
            <a:r>
              <a:rPr lang="en-US" dirty="0" smtClean="0"/>
              <a:t>Can build a store</a:t>
            </a:r>
          </a:p>
          <a:p>
            <a:pPr eaLnBrk="1" hangingPunct="1"/>
            <a:r>
              <a:rPr lang="en-US" dirty="0" err="1" smtClean="0"/>
              <a:t>Facebook</a:t>
            </a:r>
            <a:endParaRPr lang="en-US" dirty="0" smtClean="0"/>
          </a:p>
          <a:p>
            <a:pPr eaLnBrk="1" hangingPunct="1"/>
            <a:r>
              <a:rPr lang="en-US" dirty="0" smtClean="0"/>
              <a:t>SAP</a:t>
            </a:r>
          </a:p>
          <a:p>
            <a:pPr lvl="1" eaLnBrk="1" hangingPunct="1"/>
            <a:r>
              <a:rPr lang="en-US" dirty="0" smtClean="0"/>
              <a:t>Highly complex, over 3000 services</a:t>
            </a:r>
          </a:p>
          <a:p>
            <a:pPr lvl="1" eaLnBrk="1" hangingPunct="1"/>
            <a:r>
              <a:rPr lang="en-US" dirty="0" smtClean="0"/>
              <a:t>Complex documentation</a:t>
            </a:r>
          </a:p>
          <a:p>
            <a:pPr lvl="1" eaLnBrk="1" hangingPunct="1"/>
            <a:r>
              <a:rPr lang="en-US" dirty="0" smtClean="0"/>
              <a:t>See our papers about it: </a:t>
            </a:r>
            <a:br>
              <a:rPr lang="en-US" dirty="0" smtClean="0"/>
            </a:br>
            <a:r>
              <a:rPr lang="en-US" sz="2000" dirty="0" smtClean="0">
                <a:hlinkClick r:id="rId2"/>
              </a:rPr>
              <a:t>http://www.cs.cmu.edu/~NatProg/apiusability.html#eSOA</a:t>
            </a:r>
            <a:r>
              <a:rPr lang="en-US" sz="2000" dirty="0" smtClean="0"/>
              <a:t> </a:t>
            </a:r>
          </a:p>
          <a:p>
            <a:pPr lvl="1" eaLnBrk="1" hangingPunct="1"/>
            <a:r>
              <a:rPr lang="en-US" sz="2000" dirty="0" smtClean="0"/>
              <a:t>Now renamed</a:t>
            </a:r>
          </a:p>
        </p:txBody>
      </p:sp>
      <p:sp>
        <p:nvSpPr>
          <p:cNvPr id="31748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3E2F672B-C7DC-4869-A327-4849DBB3D562}" type="slidenum">
              <a:rPr lang="en-US" smtClean="0"/>
              <a:pPr/>
              <a:t>34</a:t>
            </a:fld>
            <a:endParaRPr lang="en-US" smtClean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2020 - Brad Myers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Cloud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606925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Big push now from all vendors now</a:t>
            </a:r>
          </a:p>
          <a:p>
            <a:pPr lvl="1"/>
            <a:r>
              <a:rPr lang="en-US" dirty="0" smtClean="0"/>
              <a:t>Amazon AWS, Microsoft Azure, Google Cloud, IBM, …</a:t>
            </a:r>
          </a:p>
          <a:p>
            <a:r>
              <a:rPr lang="en-US" dirty="0" smtClean="0"/>
              <a:t>Organized as collections of “services” with APIs</a:t>
            </a:r>
          </a:p>
          <a:p>
            <a:r>
              <a:rPr lang="en-US" dirty="0" smtClean="0"/>
              <a:t>Web or native apps put together a collection of services</a:t>
            </a:r>
          </a:p>
          <a:p>
            <a:pPr lvl="1"/>
            <a:r>
              <a:rPr lang="en-US" dirty="0" smtClean="0"/>
              <a:t>Client APIs to make the communication invisible</a:t>
            </a:r>
          </a:p>
          <a:p>
            <a:r>
              <a:rPr lang="en-US" dirty="0" smtClean="0"/>
              <a:t>Easy to create apps without much infrastructure or coding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2020 - Brad Myers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785047C-12C7-44A7-BF28-54770E346A6A}" type="slidenum">
              <a:rPr lang="en-US" smtClean="0"/>
              <a:pPr>
                <a:defRPr/>
              </a:pPr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53273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Overview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371600"/>
            <a:ext cx="8534400" cy="4411663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400" dirty="0" smtClean="0"/>
              <a:t>Andrew Toolkit, OLE, OpenDoc, Java Beans,</a:t>
            </a:r>
            <a:br>
              <a:rPr lang="en-US" sz="2400" dirty="0" smtClean="0"/>
            </a:br>
            <a:r>
              <a:rPr lang="en-US" sz="2400" dirty="0" smtClean="0"/>
              <a:t>Microsoft </a:t>
            </a:r>
            <a:r>
              <a:rPr lang="en-US" sz="2400" dirty="0" err="1" smtClean="0"/>
              <a:t>.Net</a:t>
            </a:r>
            <a:r>
              <a:rPr lang="en-US" sz="2400" dirty="0" smtClean="0"/>
              <a:t>, Service-Oriented Architecture (SOA)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dirty="0" smtClean="0"/>
              <a:t>Goals: 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dirty="0" smtClean="0"/>
              <a:t>Allow different applications to co-exist closely </a:t>
            </a:r>
          </a:p>
          <a:p>
            <a:pPr lvl="2" eaLnBrk="1" hangingPunct="1">
              <a:lnSpc>
                <a:spcPct val="90000"/>
              </a:lnSpc>
            </a:pPr>
            <a:r>
              <a:rPr lang="en-US" sz="2000" dirty="0" smtClean="0"/>
              <a:t>Data from one to another be "active", unlike Cut and Paste </a:t>
            </a:r>
          </a:p>
          <a:p>
            <a:pPr lvl="2" eaLnBrk="1" hangingPunct="1">
              <a:lnSpc>
                <a:spcPct val="90000"/>
              </a:lnSpc>
            </a:pPr>
            <a:r>
              <a:rPr lang="en-US" sz="2000" dirty="0" smtClean="0"/>
              <a:t>No need for an application to have a viewer for all kinds of data </a:t>
            </a:r>
          </a:p>
          <a:p>
            <a:pPr lvl="2" eaLnBrk="1" hangingPunct="1">
              <a:lnSpc>
                <a:spcPct val="90000"/>
              </a:lnSpc>
            </a:pPr>
            <a:r>
              <a:rPr lang="en-US" sz="2000" dirty="0" smtClean="0"/>
              <a:t>Just invoke the right editor 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dirty="0" smtClean="0"/>
              <a:t>Allow smaller applications because don't have to implement redundant functions </a:t>
            </a:r>
          </a:p>
          <a:p>
            <a:pPr lvl="2" eaLnBrk="1" hangingPunct="1">
              <a:lnSpc>
                <a:spcPct val="90000"/>
              </a:lnSpc>
            </a:pPr>
            <a:r>
              <a:rPr lang="en-US" sz="2000" dirty="0" smtClean="0"/>
              <a:t>No need for Microsoft Word to implement a drawing program </a:t>
            </a:r>
          </a:p>
          <a:p>
            <a:pPr lvl="2" eaLnBrk="1" hangingPunct="1">
              <a:lnSpc>
                <a:spcPct val="90000"/>
              </a:lnSpc>
            </a:pPr>
            <a:r>
              <a:rPr lang="en-US" sz="2000" dirty="0" smtClean="0"/>
              <a:t>PowerPoint and Excel can share a charting program </a:t>
            </a:r>
          </a:p>
          <a:p>
            <a:pPr lvl="2" eaLnBrk="1" hangingPunct="1">
              <a:lnSpc>
                <a:spcPct val="90000"/>
              </a:lnSpc>
            </a:pPr>
            <a:r>
              <a:rPr lang="en-US" sz="2000" dirty="0" smtClean="0"/>
              <a:t>Reusable pieces 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dirty="0" smtClean="0"/>
              <a:t>Allow applications from different vendors to cooperate</a:t>
            </a:r>
          </a:p>
        </p:txBody>
      </p:sp>
      <p:sp>
        <p:nvSpPr>
          <p:cNvPr id="410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13074A2-D444-4D43-B947-A610383B95E5}" type="slidenum">
              <a:rPr lang="en-US" smtClean="0"/>
              <a:pPr/>
              <a:t>4</a:t>
            </a:fld>
            <a:endParaRPr lang="en-US" smtClean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2020 - Brad Myers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Concepts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b="1" dirty="0" smtClean="0"/>
              <a:t>Components</a:t>
            </a:r>
            <a:r>
              <a:rPr lang="en-US" dirty="0" smtClean="0"/>
              <a:t> -- Andrew "Insets" = </a:t>
            </a:r>
            <a:br>
              <a:rPr lang="en-US" dirty="0" smtClean="0"/>
            </a:br>
            <a:r>
              <a:rPr lang="en-US" dirty="0" smtClean="0"/>
              <a:t>OLE "Embedded Object" = </a:t>
            </a:r>
            <a:br>
              <a:rPr lang="en-US" dirty="0" smtClean="0"/>
            </a:br>
            <a:r>
              <a:rPr lang="en-US" dirty="0" smtClean="0"/>
              <a:t>OpenDoc "Parts" = Java "Beans" </a:t>
            </a:r>
          </a:p>
          <a:p>
            <a:pPr eaLnBrk="1" hangingPunct="1"/>
            <a:r>
              <a:rPr lang="en-US" b="1" dirty="0" smtClean="0"/>
              <a:t>Containers</a:t>
            </a:r>
            <a:r>
              <a:rPr lang="en-US" dirty="0" smtClean="0"/>
              <a:t> -- also called "Shells", "Frames", "Forms", "</a:t>
            </a:r>
            <a:r>
              <a:rPr lang="en-US" dirty="0" err="1" smtClean="0"/>
              <a:t>BeanBox</a:t>
            </a:r>
            <a:r>
              <a:rPr lang="en-US" dirty="0" smtClean="0"/>
              <a:t>": what the components are embedded in.</a:t>
            </a:r>
          </a:p>
        </p:txBody>
      </p:sp>
      <p:sp>
        <p:nvSpPr>
          <p:cNvPr id="512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B66A27C-63A3-482F-BD1B-B23C734A4E8D}" type="slidenum">
              <a:rPr lang="en-US" smtClean="0"/>
              <a:pPr/>
              <a:t>5</a:t>
            </a:fld>
            <a:endParaRPr lang="en-US" smtClean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2020 - Brad Myers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Issues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idx="1"/>
          </p:nvPr>
        </p:nvSpPr>
        <p:spPr>
          <a:xfrm>
            <a:off x="152400" y="1371600"/>
            <a:ext cx="8763000" cy="5257800"/>
          </a:xfrm>
        </p:spPr>
        <p:txBody>
          <a:bodyPr/>
          <a:lstStyle/>
          <a:p>
            <a:pPr eaLnBrk="1" hangingPunct="1"/>
            <a:r>
              <a:rPr lang="en-US" sz="2800" smtClean="0"/>
              <a:t>Sharing and Controlling the menus, which might be global menubars </a:t>
            </a:r>
          </a:p>
          <a:p>
            <a:pPr eaLnBrk="1" hangingPunct="1"/>
            <a:r>
              <a:rPr lang="en-US" sz="2800" smtClean="0"/>
              <a:t>Sharing and Controlling the mouse pointer: who gets the clicks? </a:t>
            </a:r>
          </a:p>
          <a:p>
            <a:pPr lvl="1" eaLnBrk="1" hangingPunct="1"/>
            <a:r>
              <a:rPr lang="en-US" sz="2400" smtClean="0"/>
              <a:t>"Use" vs. "Mention" problem </a:t>
            </a:r>
          </a:p>
          <a:p>
            <a:pPr eaLnBrk="1" hangingPunct="1"/>
            <a:r>
              <a:rPr lang="en-US" sz="2800" smtClean="0"/>
              <a:t>How save contents to a file ("persistence") </a:t>
            </a:r>
          </a:p>
          <a:p>
            <a:pPr eaLnBrk="1" hangingPunct="1"/>
            <a:r>
              <a:rPr lang="en-US" sz="2800" smtClean="0"/>
              <a:t>Sharing and Controlling the space: How layout the components? </a:t>
            </a:r>
          </a:p>
          <a:p>
            <a:pPr lvl="1" eaLnBrk="1" hangingPunct="1"/>
            <a:r>
              <a:rPr lang="en-US" sz="2400" smtClean="0"/>
              <a:t>How big are components?  Who decides? </a:t>
            </a:r>
          </a:p>
          <a:p>
            <a:pPr lvl="2" eaLnBrk="1" hangingPunct="1"/>
            <a:r>
              <a:rPr lang="en-US" sz="2000" smtClean="0"/>
              <a:t>Component, user or container? </a:t>
            </a:r>
          </a:p>
          <a:p>
            <a:pPr lvl="1" eaLnBrk="1" hangingPunct="1"/>
            <a:r>
              <a:rPr lang="en-US" sz="2400" smtClean="0"/>
              <a:t>Where do they go?</a:t>
            </a:r>
          </a:p>
        </p:txBody>
      </p:sp>
      <p:sp>
        <p:nvSpPr>
          <p:cNvPr id="614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ED46C2E-9E18-44B1-9982-C931127C720D}" type="slidenum">
              <a:rPr lang="en-US" smtClean="0"/>
              <a:pPr/>
              <a:t>6</a:t>
            </a:fld>
            <a:endParaRPr lang="en-US" smtClean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2020 - Brad Myers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800" smtClean="0"/>
              <a:t>Issues, cont.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371600"/>
            <a:ext cx="8229600" cy="4759325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400" smtClean="0"/>
              <a:t>Finding relevant components?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000" smtClean="0"/>
              <a:t>Registry?</a:t>
            </a:r>
          </a:p>
          <a:p>
            <a:pPr eaLnBrk="1" hangingPunct="1">
              <a:lnSpc>
                <a:spcPct val="80000"/>
              </a:lnSpc>
            </a:pPr>
            <a:r>
              <a:rPr lang="en-US" sz="2400" smtClean="0"/>
              <a:t>How embed a new kind of object? 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000" smtClean="0"/>
              <a:t>Pick from a list of all possible applications? 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000" smtClean="0"/>
              <a:t>Components register themselves when loaded. (network?) 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000" smtClean="0"/>
              <a:t>Dynamic loading of code for component 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000" smtClean="0"/>
              <a:t>Need to dynamically load and link to the code of the new component </a:t>
            </a:r>
          </a:p>
          <a:p>
            <a:pPr eaLnBrk="1" hangingPunct="1">
              <a:lnSpc>
                <a:spcPct val="80000"/>
              </a:lnSpc>
            </a:pPr>
            <a:r>
              <a:rPr lang="en-US" sz="2400" smtClean="0"/>
              <a:t>Components have to be (one) rectangle? 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000" smtClean="0"/>
              <a:t>Shapes? 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000" smtClean="0"/>
              <a:t>Multi-line text flow?  (e.g., for an equation) </a:t>
            </a:r>
          </a:p>
          <a:p>
            <a:pPr eaLnBrk="1" hangingPunct="1">
              <a:lnSpc>
                <a:spcPct val="80000"/>
              </a:lnSpc>
            </a:pPr>
            <a:r>
              <a:rPr lang="en-US" sz="2400" smtClean="0"/>
              <a:t>Drag and drop among components, and </a:t>
            </a:r>
            <a:r>
              <a:rPr lang="en-US" sz="2400" i="1" smtClean="0"/>
              <a:t>of</a:t>
            </a:r>
            <a:r>
              <a:rPr lang="en-US" sz="2400" smtClean="0"/>
              <a:t> components </a:t>
            </a:r>
          </a:p>
          <a:p>
            <a:pPr eaLnBrk="1" hangingPunct="1">
              <a:lnSpc>
                <a:spcPct val="80000"/>
              </a:lnSpc>
            </a:pPr>
            <a:r>
              <a:rPr lang="en-US" sz="2400" smtClean="0"/>
              <a:t>OLE: How find out which protocols the component supports? </a:t>
            </a:r>
          </a:p>
          <a:p>
            <a:pPr eaLnBrk="1" hangingPunct="1">
              <a:lnSpc>
                <a:spcPct val="80000"/>
              </a:lnSpc>
            </a:pPr>
            <a:r>
              <a:rPr lang="en-US" sz="2400" smtClean="0"/>
              <a:t>JavaBeans: How interface to an Interactive Builder?</a:t>
            </a:r>
          </a:p>
        </p:txBody>
      </p:sp>
      <p:sp>
        <p:nvSpPr>
          <p:cNvPr id="717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116C7923-35FA-48DD-996A-C668A6887B90}" type="slidenum">
              <a:rPr lang="en-US" smtClean="0"/>
              <a:pPr/>
              <a:t>7</a:t>
            </a:fld>
            <a:endParaRPr lang="en-US" smtClean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2020 - Brad Myers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543800" cy="1020762"/>
          </a:xfrm>
        </p:spPr>
        <p:txBody>
          <a:bodyPr/>
          <a:lstStyle/>
          <a:p>
            <a:pPr eaLnBrk="1" hangingPunct="1"/>
            <a:r>
              <a:rPr lang="en-US" dirty="0" smtClean="0"/>
              <a:t>Approximate Chronology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304800" y="1219200"/>
            <a:ext cx="8650288" cy="52578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dirty="0" smtClean="0"/>
              <a:t>Andrew ~1985 </a:t>
            </a:r>
          </a:p>
          <a:p>
            <a:pPr eaLnBrk="1" hangingPunct="1">
              <a:lnSpc>
                <a:spcPct val="90000"/>
              </a:lnSpc>
            </a:pPr>
            <a:r>
              <a:rPr lang="en-US" dirty="0" smtClean="0"/>
              <a:t>Apple Publish &amp; Subscribe (System 7 ~ 1990) </a:t>
            </a:r>
          </a:p>
          <a:p>
            <a:pPr eaLnBrk="1" hangingPunct="1">
              <a:lnSpc>
                <a:spcPct val="90000"/>
              </a:lnSpc>
            </a:pPr>
            <a:r>
              <a:rPr lang="en-US" dirty="0" smtClean="0"/>
              <a:t>Apple Events &amp; Apple Scripting </a:t>
            </a:r>
          </a:p>
          <a:p>
            <a:pPr eaLnBrk="1" hangingPunct="1">
              <a:lnSpc>
                <a:spcPct val="90000"/>
              </a:lnSpc>
            </a:pPr>
            <a:r>
              <a:rPr lang="en-US" dirty="0" smtClean="0"/>
              <a:t>OLE 1 ~ 1991 </a:t>
            </a:r>
          </a:p>
          <a:p>
            <a:pPr eaLnBrk="1" hangingPunct="1">
              <a:lnSpc>
                <a:spcPct val="90000"/>
              </a:lnSpc>
            </a:pPr>
            <a:r>
              <a:rPr lang="en-US" dirty="0" smtClean="0"/>
              <a:t>OLE 2 + COM ~ 1992 </a:t>
            </a:r>
          </a:p>
          <a:p>
            <a:pPr eaLnBrk="1" hangingPunct="1">
              <a:lnSpc>
                <a:spcPct val="90000"/>
              </a:lnSpc>
            </a:pPr>
            <a:r>
              <a:rPr lang="en-US" dirty="0" smtClean="0"/>
              <a:t>Active X, VBX Controls, etc.  1996</a:t>
            </a:r>
          </a:p>
          <a:p>
            <a:pPr eaLnBrk="1" hangingPunct="1">
              <a:lnSpc>
                <a:spcPct val="90000"/>
              </a:lnSpc>
            </a:pPr>
            <a:r>
              <a:rPr lang="en-US" dirty="0" smtClean="0"/>
              <a:t>OpenDoc, ~ 1994 - 1997 </a:t>
            </a:r>
          </a:p>
          <a:p>
            <a:pPr eaLnBrk="1" hangingPunct="1">
              <a:lnSpc>
                <a:spcPct val="90000"/>
              </a:lnSpc>
            </a:pPr>
            <a:r>
              <a:rPr lang="en-US" dirty="0" smtClean="0"/>
              <a:t>Java Beans, ~ 1997 – current? </a:t>
            </a:r>
          </a:p>
          <a:p>
            <a:pPr eaLnBrk="1" hangingPunct="1">
              <a:lnSpc>
                <a:spcPct val="90000"/>
              </a:lnSpc>
            </a:pPr>
            <a:r>
              <a:rPr lang="en-US" dirty="0" smtClean="0"/>
              <a:t>Microsoft </a:t>
            </a:r>
            <a:r>
              <a:rPr lang="en-US" dirty="0" err="1" smtClean="0"/>
              <a:t>.Net</a:t>
            </a:r>
            <a:r>
              <a:rPr lang="en-US" dirty="0" smtClean="0"/>
              <a:t> ~ 2001 – current</a:t>
            </a:r>
          </a:p>
          <a:p>
            <a:pPr eaLnBrk="1" hangingPunct="1">
              <a:lnSpc>
                <a:spcPct val="90000"/>
              </a:lnSpc>
            </a:pPr>
            <a:r>
              <a:rPr lang="en-US" dirty="0" smtClean="0"/>
              <a:t>Service Oriented Architecture, ~2000 – current</a:t>
            </a:r>
          </a:p>
        </p:txBody>
      </p:sp>
      <p:sp>
        <p:nvSpPr>
          <p:cNvPr id="819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648C94A9-E740-40E4-BB67-5981B7995FF9}" type="slidenum">
              <a:rPr lang="en-US" smtClean="0"/>
              <a:pPr/>
              <a:t>8</a:t>
            </a:fld>
            <a:endParaRPr lang="en-US" smtClean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2020 - Brad Myers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543800" cy="1096962"/>
          </a:xfrm>
        </p:spPr>
        <p:txBody>
          <a:bodyPr/>
          <a:lstStyle/>
          <a:p>
            <a:pPr eaLnBrk="1" hangingPunct="1"/>
            <a:r>
              <a:rPr lang="en-US" dirty="0" smtClean="0"/>
              <a:t>Andrew Toolkit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>
          <a:xfrm>
            <a:off x="304800" y="1295400"/>
            <a:ext cx="8650288" cy="5029200"/>
          </a:xfrm>
        </p:spPr>
        <p:txBody>
          <a:bodyPr>
            <a:normAutofit fontScale="85000" lnSpcReduction="20000"/>
          </a:bodyPr>
          <a:lstStyle/>
          <a:p>
            <a:pPr eaLnBrk="1" hangingPunct="1"/>
            <a:r>
              <a:rPr lang="en-US" sz="3200" dirty="0" smtClean="0"/>
              <a:t>Main development, 1985-1987</a:t>
            </a:r>
          </a:p>
          <a:p>
            <a:pPr lvl="1" eaLnBrk="1" hangingPunct="1"/>
            <a:r>
              <a:rPr lang="en-US" sz="2800" dirty="0" smtClean="0"/>
              <a:t>Jim Morris, Nathaniel S. </a:t>
            </a:r>
            <a:r>
              <a:rPr lang="en-US" sz="2800" dirty="0" err="1" smtClean="0"/>
              <a:t>Borenstein</a:t>
            </a:r>
            <a:r>
              <a:rPr lang="en-US" sz="2800" dirty="0" smtClean="0"/>
              <a:t>, James Gosling, Alfred </a:t>
            </a:r>
            <a:r>
              <a:rPr lang="en-US" sz="2800" dirty="0" err="1" smtClean="0"/>
              <a:t>Spector</a:t>
            </a:r>
            <a:r>
              <a:rPr lang="en-US" sz="2800" dirty="0" smtClean="0"/>
              <a:t>, ….</a:t>
            </a:r>
          </a:p>
          <a:p>
            <a:pPr lvl="1" eaLnBrk="1" hangingPunct="1"/>
            <a:r>
              <a:rPr lang="en-US" sz="2100" dirty="0" smtClean="0">
                <a:hlinkClick r:id="rId2"/>
              </a:rPr>
              <a:t>http://www.cs.cmu.edu/~AUIS/</a:t>
            </a:r>
            <a:r>
              <a:rPr lang="en-US" sz="2100" dirty="0" smtClean="0"/>
              <a:t> </a:t>
            </a:r>
          </a:p>
          <a:p>
            <a:pPr lvl="1" eaLnBrk="1" hangingPunct="1"/>
            <a:r>
              <a:rPr lang="en-US" sz="2100" dirty="0" err="1" smtClean="0">
                <a:solidFill>
                  <a:schemeClr val="tx1"/>
                </a:solidFill>
                <a:latin typeface="+mn-lt"/>
              </a:rPr>
              <a:t>Palay</a:t>
            </a:r>
            <a:r>
              <a:rPr lang="en-US" sz="2100" dirty="0" smtClean="0">
                <a:solidFill>
                  <a:schemeClr val="tx1"/>
                </a:solidFill>
                <a:latin typeface="+mn-lt"/>
              </a:rPr>
              <a:t>, A.J.</a:t>
            </a:r>
            <a:r>
              <a:rPr lang="en-US" sz="2100" i="1" dirty="0" smtClean="0">
                <a:solidFill>
                  <a:schemeClr val="tx1"/>
                </a:solidFill>
                <a:latin typeface="+mn-lt"/>
              </a:rPr>
              <a:t>, et al. “The Andrew Toolkit - an Overview,” in  Proceedings Winter </a:t>
            </a:r>
            <a:r>
              <a:rPr lang="en-US" sz="2100" i="1" dirty="0" err="1" smtClean="0">
                <a:solidFill>
                  <a:schemeClr val="tx1"/>
                </a:solidFill>
                <a:latin typeface="+mn-lt"/>
              </a:rPr>
              <a:t>Usenix</a:t>
            </a:r>
            <a:r>
              <a:rPr lang="en-US" sz="2100" i="1" dirty="0" smtClean="0">
                <a:solidFill>
                  <a:schemeClr val="tx1"/>
                </a:solidFill>
                <a:latin typeface="+mn-lt"/>
              </a:rPr>
              <a:t> Technical Conference. 1988. Dallas, Tex: pp. 9-21. </a:t>
            </a:r>
            <a:endParaRPr lang="en-US" sz="2300" dirty="0" smtClean="0"/>
          </a:p>
          <a:p>
            <a:pPr eaLnBrk="1" hangingPunct="1"/>
            <a:r>
              <a:rPr lang="en-US" sz="3200" dirty="0" smtClean="0"/>
              <a:t>Goal: embed any kind of editor inside of a text editor (recursively) </a:t>
            </a:r>
          </a:p>
          <a:p>
            <a:pPr eaLnBrk="1" hangingPunct="1"/>
            <a:r>
              <a:rPr lang="en-US" sz="3200" dirty="0" smtClean="0"/>
              <a:t>Custom object system in C </a:t>
            </a:r>
          </a:p>
          <a:p>
            <a:pPr eaLnBrk="1" hangingPunct="1"/>
            <a:r>
              <a:rPr lang="en-US" sz="3200" dirty="0" smtClean="0"/>
              <a:t>Embedding new kinds of objects: type in the Unix file name </a:t>
            </a:r>
          </a:p>
          <a:p>
            <a:pPr eaLnBrk="1" hangingPunct="1"/>
            <a:r>
              <a:rPr lang="en-US" sz="3200" dirty="0" smtClean="0"/>
              <a:t>Originally with its own window system, eventually with X/11 </a:t>
            </a:r>
          </a:p>
          <a:p>
            <a:pPr eaLnBrk="1" hangingPunct="1"/>
            <a:r>
              <a:rPr lang="en-US" sz="3200" dirty="0" smtClean="0"/>
              <a:t>Model-View architecture</a:t>
            </a:r>
          </a:p>
        </p:txBody>
      </p:sp>
      <p:sp>
        <p:nvSpPr>
          <p:cNvPr id="922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1CB7366D-09E0-4D11-B515-B3A6AACCE87E}" type="slidenum">
              <a:rPr lang="en-US" smtClean="0"/>
              <a:pPr/>
              <a:t>9</a:t>
            </a:fld>
            <a:endParaRPr lang="en-US" smtClean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2020 - Brad Myers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ecture template_polo">
  <a:themeElements>
    <a:clrScheme name="lecture template_polo 9">
      <a:dk1>
        <a:srgbClr val="000000"/>
      </a:dk1>
      <a:lt1>
        <a:srgbClr val="FFFFFF"/>
      </a:lt1>
      <a:dk2>
        <a:srgbClr val="7C1302"/>
      </a:dk2>
      <a:lt2>
        <a:srgbClr val="CC9900"/>
      </a:lt2>
      <a:accent1>
        <a:srgbClr val="CC9900"/>
      </a:accent1>
      <a:accent2>
        <a:srgbClr val="CC3300"/>
      </a:accent2>
      <a:accent3>
        <a:srgbClr val="FFFFFF"/>
      </a:accent3>
      <a:accent4>
        <a:srgbClr val="000000"/>
      </a:accent4>
      <a:accent5>
        <a:srgbClr val="E2CAAA"/>
      </a:accent5>
      <a:accent6>
        <a:srgbClr val="B92D00"/>
      </a:accent6>
      <a:hlink>
        <a:srgbClr val="808080"/>
      </a:hlink>
      <a:folHlink>
        <a:srgbClr val="CCCC66"/>
      </a:folHlink>
    </a:clrScheme>
    <a:fontScheme name="lecture template_pol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lecture template_polo 1">
        <a:dk1>
          <a:srgbClr val="4F747B"/>
        </a:dk1>
        <a:lt1>
          <a:srgbClr val="FFFFFF"/>
        </a:lt1>
        <a:dk2>
          <a:srgbClr val="000000"/>
        </a:dk2>
        <a:lt2>
          <a:srgbClr val="C0C0C0"/>
        </a:lt2>
        <a:accent1>
          <a:srgbClr val="859868"/>
        </a:accent1>
        <a:accent2>
          <a:srgbClr val="5F5F5F"/>
        </a:accent2>
        <a:accent3>
          <a:srgbClr val="AAAAAA"/>
        </a:accent3>
        <a:accent4>
          <a:srgbClr val="DADADA"/>
        </a:accent4>
        <a:accent5>
          <a:srgbClr val="C2CAB9"/>
        </a:accent5>
        <a:accent6>
          <a:srgbClr val="555555"/>
        </a:accent6>
        <a:hlink>
          <a:srgbClr val="5F5F5F"/>
        </a:hlink>
        <a:folHlink>
          <a:srgbClr val="BA121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2">
        <a:dk1>
          <a:srgbClr val="3C0000"/>
        </a:dk1>
        <a:lt1>
          <a:srgbClr val="FFFFFF"/>
        </a:lt1>
        <a:dk2>
          <a:srgbClr val="4D0B0B"/>
        </a:dk2>
        <a:lt2>
          <a:srgbClr val="FFFFFF"/>
        </a:lt2>
        <a:accent1>
          <a:srgbClr val="666633"/>
        </a:accent1>
        <a:accent2>
          <a:srgbClr val="CC3300"/>
        </a:accent2>
        <a:accent3>
          <a:srgbClr val="B2AAAA"/>
        </a:accent3>
        <a:accent4>
          <a:srgbClr val="DADADA"/>
        </a:accent4>
        <a:accent5>
          <a:srgbClr val="B8B8AD"/>
        </a:accent5>
        <a:accent6>
          <a:srgbClr val="B92D00"/>
        </a:accent6>
        <a:hlink>
          <a:srgbClr val="CC9900"/>
        </a:hlink>
        <a:folHlink>
          <a:srgbClr val="CCCC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3">
        <a:dk1>
          <a:srgbClr val="666699"/>
        </a:dk1>
        <a:lt1>
          <a:srgbClr val="FFFFFF"/>
        </a:lt1>
        <a:dk2>
          <a:srgbClr val="15192B"/>
        </a:dk2>
        <a:lt2>
          <a:srgbClr val="CCCCFF"/>
        </a:lt2>
        <a:accent1>
          <a:srgbClr val="4F893D"/>
        </a:accent1>
        <a:accent2>
          <a:srgbClr val="666699"/>
        </a:accent2>
        <a:accent3>
          <a:srgbClr val="AAABAC"/>
        </a:accent3>
        <a:accent4>
          <a:srgbClr val="DADADA"/>
        </a:accent4>
        <a:accent5>
          <a:srgbClr val="B2C4AF"/>
        </a:accent5>
        <a:accent6>
          <a:srgbClr val="5C5C8A"/>
        </a:accent6>
        <a:hlink>
          <a:srgbClr val="CC9900"/>
        </a:hlink>
        <a:folHlink>
          <a:srgbClr val="4837C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4">
        <a:dk1>
          <a:srgbClr val="666699"/>
        </a:dk1>
        <a:lt1>
          <a:srgbClr val="FFFFFF"/>
        </a:lt1>
        <a:dk2>
          <a:srgbClr val="86001A"/>
        </a:dk2>
        <a:lt2>
          <a:srgbClr val="CCCC66"/>
        </a:lt2>
        <a:accent1>
          <a:srgbClr val="FF3300"/>
        </a:accent1>
        <a:accent2>
          <a:srgbClr val="FF6600"/>
        </a:accent2>
        <a:accent3>
          <a:srgbClr val="C3AAAB"/>
        </a:accent3>
        <a:accent4>
          <a:srgbClr val="DADADA"/>
        </a:accent4>
        <a:accent5>
          <a:srgbClr val="FFADAA"/>
        </a:accent5>
        <a:accent6>
          <a:srgbClr val="E75C00"/>
        </a:accent6>
        <a:hlink>
          <a:srgbClr val="CC9900"/>
        </a:hlink>
        <a:folHlink>
          <a:srgbClr val="FF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5">
        <a:dk1>
          <a:srgbClr val="666699"/>
        </a:dk1>
        <a:lt1>
          <a:srgbClr val="FFFFFF"/>
        </a:lt1>
        <a:dk2>
          <a:srgbClr val="000054"/>
        </a:dk2>
        <a:lt2>
          <a:srgbClr val="FFFFFF"/>
        </a:lt2>
        <a:accent1>
          <a:srgbClr val="3333FF"/>
        </a:accent1>
        <a:accent2>
          <a:srgbClr val="006699"/>
        </a:accent2>
        <a:accent3>
          <a:srgbClr val="AAAAB3"/>
        </a:accent3>
        <a:accent4>
          <a:srgbClr val="DADADA"/>
        </a:accent4>
        <a:accent5>
          <a:srgbClr val="ADADFF"/>
        </a:accent5>
        <a:accent6>
          <a:srgbClr val="005C8A"/>
        </a:accent6>
        <a:hlink>
          <a:srgbClr val="669900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6">
        <a:dk1>
          <a:srgbClr val="808080"/>
        </a:dk1>
        <a:lt1>
          <a:srgbClr val="FFFFFF"/>
        </a:lt1>
        <a:dk2>
          <a:srgbClr val="30054B"/>
        </a:dk2>
        <a:lt2>
          <a:srgbClr val="FFFFFF"/>
        </a:lt2>
        <a:accent1>
          <a:srgbClr val="797B9B"/>
        </a:accent1>
        <a:accent2>
          <a:srgbClr val="6B4FB1"/>
        </a:accent2>
        <a:accent3>
          <a:srgbClr val="ADAAB1"/>
        </a:accent3>
        <a:accent4>
          <a:srgbClr val="DADADA"/>
        </a:accent4>
        <a:accent5>
          <a:srgbClr val="BEBFCB"/>
        </a:accent5>
        <a:accent6>
          <a:srgbClr val="6047A0"/>
        </a:accent6>
        <a:hlink>
          <a:srgbClr val="7AACCE"/>
        </a:hlink>
        <a:folHlink>
          <a:srgbClr val="D8D8E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7">
        <a:dk1>
          <a:srgbClr val="808080"/>
        </a:dk1>
        <a:lt1>
          <a:srgbClr val="FFFFCC"/>
        </a:lt1>
        <a:dk2>
          <a:srgbClr val="29527B"/>
        </a:dk2>
        <a:lt2>
          <a:srgbClr val="FFFFFF"/>
        </a:lt2>
        <a:accent1>
          <a:srgbClr val="CCCC00"/>
        </a:accent1>
        <a:accent2>
          <a:srgbClr val="669999"/>
        </a:accent2>
        <a:accent3>
          <a:srgbClr val="ACB3BF"/>
        </a:accent3>
        <a:accent4>
          <a:srgbClr val="DADAAE"/>
        </a:accent4>
        <a:accent5>
          <a:srgbClr val="E2E2AA"/>
        </a:accent5>
        <a:accent6>
          <a:srgbClr val="5C8A8A"/>
        </a:accent6>
        <a:hlink>
          <a:srgbClr val="D8D8EC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8">
        <a:dk1>
          <a:srgbClr val="666699"/>
        </a:dk1>
        <a:lt1>
          <a:srgbClr val="FFFFFF"/>
        </a:lt1>
        <a:dk2>
          <a:srgbClr val="476949"/>
        </a:dk2>
        <a:lt2>
          <a:srgbClr val="FFFFFF"/>
        </a:lt2>
        <a:accent1>
          <a:srgbClr val="CC6600"/>
        </a:accent1>
        <a:accent2>
          <a:srgbClr val="CC9900"/>
        </a:accent2>
        <a:accent3>
          <a:srgbClr val="B1B9B1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669900"/>
        </a:hlink>
        <a:folHlink>
          <a:srgbClr val="A45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9">
        <a:dk1>
          <a:srgbClr val="000000"/>
        </a:dk1>
        <a:lt1>
          <a:srgbClr val="FFFFFF"/>
        </a:lt1>
        <a:dk2>
          <a:srgbClr val="7C1302"/>
        </a:dk2>
        <a:lt2>
          <a:srgbClr val="CC9900"/>
        </a:lt2>
        <a:accent1>
          <a:srgbClr val="CC9900"/>
        </a:accent1>
        <a:accent2>
          <a:srgbClr val="CC3300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B92D00"/>
        </a:accent6>
        <a:hlink>
          <a:srgbClr val="80808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cture template_polo 10">
        <a:dk1>
          <a:srgbClr val="000000"/>
        </a:dk1>
        <a:lt1>
          <a:srgbClr val="FFFFFF"/>
        </a:lt1>
        <a:dk2>
          <a:srgbClr val="330066"/>
        </a:dk2>
        <a:lt2>
          <a:srgbClr val="808080"/>
        </a:lt2>
        <a:accent1>
          <a:srgbClr val="CCCC00"/>
        </a:accent1>
        <a:accent2>
          <a:srgbClr val="669999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5C8A8A"/>
        </a:accent6>
        <a:hlink>
          <a:srgbClr val="7E9CE8"/>
        </a:hlink>
        <a:folHlink>
          <a:srgbClr val="D8D8E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18677</TotalTime>
  <Words>2369</Words>
  <Application>Microsoft Office PowerPoint</Application>
  <PresentationFormat>On-screen Show (4:3)</PresentationFormat>
  <Paragraphs>362</Paragraphs>
  <Slides>35</Slides>
  <Notes>4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35</vt:i4>
      </vt:variant>
    </vt:vector>
  </HeadingPairs>
  <TitlesOfParts>
    <vt:vector size="41" baseType="lpstr">
      <vt:lpstr>宋体</vt:lpstr>
      <vt:lpstr>Arial</vt:lpstr>
      <vt:lpstr>Tahoma</vt:lpstr>
      <vt:lpstr>Wingdings</vt:lpstr>
      <vt:lpstr>lecture template_polo</vt:lpstr>
      <vt:lpstr>Chart</vt:lpstr>
      <vt:lpstr>Lecture 16: Component Technologies: Andrew, OLE, OpenDoc, Java Beans, Service-Oriented Architecture (SOA)</vt:lpstr>
      <vt:lpstr>Logistics</vt:lpstr>
      <vt:lpstr>Homeworks</vt:lpstr>
      <vt:lpstr>Overview</vt:lpstr>
      <vt:lpstr>Concepts</vt:lpstr>
      <vt:lpstr>Issues</vt:lpstr>
      <vt:lpstr>Issues, cont.</vt:lpstr>
      <vt:lpstr>Approximate Chronology</vt:lpstr>
      <vt:lpstr>Andrew Toolkit</vt:lpstr>
      <vt:lpstr>Andrew, cont.</vt:lpstr>
      <vt:lpstr>Andrew Pictures</vt:lpstr>
      <vt:lpstr>OLE</vt:lpstr>
      <vt:lpstr>Commercial Third-party components</vt:lpstr>
      <vt:lpstr>OLE, cont.</vt:lpstr>
      <vt:lpstr>COM + OLE</vt:lpstr>
      <vt:lpstr>ActiveX</vt:lpstr>
      <vt:lpstr>Corba</vt:lpstr>
      <vt:lpstr>OpenDoc</vt:lpstr>
      <vt:lpstr>OpenDoc, cont.</vt:lpstr>
      <vt:lpstr>Java Beans</vt:lpstr>
      <vt:lpstr>What is a Java Bean exactly?</vt:lpstr>
      <vt:lpstr>Java Beans, cont.</vt:lpstr>
      <vt:lpstr>Java Beans Features</vt:lpstr>
      <vt:lpstr>Java 2</vt:lpstr>
      <vt:lpstr>Java Beans Spec</vt:lpstr>
      <vt:lpstr>Microsoft's .Net</vt:lpstr>
      <vt:lpstr>.Net parts</vt:lpstr>
      <vt:lpstr>Service-Oriented Architecture</vt:lpstr>
      <vt:lpstr>SOA protocols</vt:lpstr>
      <vt:lpstr>Study of APIs for eSOA</vt:lpstr>
      <vt:lpstr>eSOA Studies Results</vt:lpstr>
      <vt:lpstr>eSOA Documentation Results</vt:lpstr>
      <vt:lpstr>SOA protocols</vt:lpstr>
      <vt:lpstr>SOA Examples</vt:lpstr>
      <vt:lpstr>Cloud</vt:lpstr>
    </vt:vector>
  </TitlesOfParts>
  <Company>Carnegie Mellon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Lecture 17: Component Technologies: Andrew, OLE, OpenDoc, Java Beans, Service-Oriented Architecture (SOA)</dc:title>
  <dc:creator>Brad Myers</dc:creator>
  <cp:lastModifiedBy>Brad Myers</cp:lastModifiedBy>
  <cp:revision>150</cp:revision>
  <cp:lastPrinted>1601-01-01T00:00:00Z</cp:lastPrinted>
  <dcterms:created xsi:type="dcterms:W3CDTF">2001-06-15T20:03:27Z</dcterms:created>
  <dcterms:modified xsi:type="dcterms:W3CDTF">2020-03-17T17:38:11Z</dcterms:modified>
</cp:coreProperties>
</file>