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sldIdLst>
    <p:sldId id="279" r:id="rId2"/>
    <p:sldId id="286" r:id="rId3"/>
    <p:sldId id="257" r:id="rId4"/>
    <p:sldId id="258" r:id="rId5"/>
    <p:sldId id="259" r:id="rId6"/>
    <p:sldId id="287" r:id="rId7"/>
    <p:sldId id="288" r:id="rId8"/>
    <p:sldId id="289" r:id="rId9"/>
    <p:sldId id="290" r:id="rId10"/>
    <p:sldId id="260" r:id="rId11"/>
    <p:sldId id="261" r:id="rId12"/>
    <p:sldId id="262" r:id="rId13"/>
    <p:sldId id="276" r:id="rId14"/>
    <p:sldId id="277" r:id="rId15"/>
    <p:sldId id="263" r:id="rId16"/>
    <p:sldId id="265" r:id="rId17"/>
    <p:sldId id="266" r:id="rId18"/>
    <p:sldId id="275" r:id="rId19"/>
    <p:sldId id="278" r:id="rId20"/>
    <p:sldId id="267" r:id="rId21"/>
    <p:sldId id="291" r:id="rId22"/>
    <p:sldId id="292" r:id="rId23"/>
    <p:sldId id="293" r:id="rId24"/>
    <p:sldId id="280" r:id="rId25"/>
    <p:sldId id="282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80651" autoAdjust="0"/>
  </p:normalViewPr>
  <p:slideViewPr>
    <p:cSldViewPr>
      <p:cViewPr varScale="1">
        <p:scale>
          <a:sx n="65" d="100"/>
          <a:sy n="65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20.xml"/><Relationship Id="rId5" Type="http://schemas.openxmlformats.org/officeDocument/2006/relationships/slide" Target="slides/slide10.xml"/><Relationship Id="rId10" Type="http://schemas.openxmlformats.org/officeDocument/2006/relationships/slide" Target="slides/slide17.xml"/><Relationship Id="rId4" Type="http://schemas.openxmlformats.org/officeDocument/2006/relationships/slide" Target="slides/slide5.xml"/><Relationship Id="rId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DA1E7F77-7A56-4A22-AD28-4F110D82E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20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ortal.acm.org/author_page.cfm?id=81100127241&amp;coll=GUIDE&amp;dl=GUIDE&amp;trk=0&amp;CFID=47228273&amp;CFTOKEN=53311889" TargetMode="External"/><Relationship Id="rId4" Type="http://schemas.openxmlformats.org/officeDocument/2006/relationships/hyperlink" Target="http://portal.acm.org/author_page.cfm?id=81328488846&amp;coll=GUIDE&amp;dl=GUIDE&amp;trk=0&amp;CFID=47228273&amp;CFTOKEN=5331188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092D6-DABD-457F-9357-F75C1FDD020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427BC-A196-4A17-B2F6-51CD06A46F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FB6F3-3B16-479E-92CB-2BA8A28B63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AFCDB-5032-4FF9-8756-6EF8E6554F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F6A6B-80C4-455A-B61D-69ED5A185B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Also : </a:t>
            </a:r>
            <a:r>
              <a:rPr lang="en-US" smtClean="0">
                <a:hlinkClick r:id="rId3"/>
              </a:rPr>
              <a:t>http://doi.acm.org/10.1145/98188.98201</a:t>
            </a:r>
            <a:endParaRPr lang="en-US" smtClean="0"/>
          </a:p>
          <a:p>
            <a:r>
              <a:rPr lang="en-US" b="1" smtClean="0"/>
              <a:t>Interactive specification of flexible user interface displays</a:t>
            </a:r>
          </a:p>
          <a:p>
            <a:r>
              <a:rPr lang="en-US" smtClean="0">
                <a:hlinkClick r:id="rId4"/>
              </a:rPr>
              <a:t>Scott E. Hudson</a:t>
            </a:r>
            <a:r>
              <a:rPr lang="en-US" smtClean="0"/>
              <a:t> &amp; </a:t>
            </a:r>
            <a:r>
              <a:rPr lang="en-US" smtClean="0">
                <a:hlinkClick r:id="rId5"/>
              </a:rPr>
              <a:t>Shamim P. Mohamed</a:t>
            </a:r>
            <a:endParaRPr lang="en-US" smtClean="0"/>
          </a:p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A926C-157F-4FF6-864F-84318DBC3B1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25EE1-F741-40AB-8A02-D24B0467DC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37A33-DA9A-41D9-AAA5-BF0963AAA9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08F76-D9E2-4056-AB5E-54E9358CE7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694F-9256-415C-B4C7-A60DFCBC23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71DBC-1A7E-47C2-8452-F96CEB7FD3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3F8C6-CCED-46C0-B8F1-41F648FA77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DFEE0-EE1B-412A-856F-00A9BB36F4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E95A2-8999-4D04-9E61-FC47434BEC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73C2C-1075-4034-B67E-A12DCCBCF1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DA05C7BE-02F3-4C8F-ABD4-01B8B39C97AA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EDD313AF-8D20-4689-88EA-C0E4E640F95F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6BE22332-0233-43D7-9154-43514C55F839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F452FA1-D0D4-4532-A18B-852798C09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E56DCFFC-8FC0-4B31-B0F1-BA6B56511ABD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16B7D00A-B5E8-4D47-98EA-90DC28FB7BA7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98B7429A-25BE-41F8-8767-C26A9DC52D1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5ADB0C4A-5E3C-4298-83EA-EA54C7977299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9E8B6D19-ADE3-4BF5-93C8-6170C6DDDEC9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1F96F63A-7341-4CE1-97F9-DD843180D00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7D56912A-1421-46C9-9BFD-8447D54BC0C1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latin typeface="Tahoma" pitchFamily="34" charset="0"/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latin typeface="Tahoma" pitchFamily="34" charset="0"/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EF559F7D-C2E9-4370-852B-2FC7B73CEFC0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index.html?javax/swing/package-tre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docs/books/tutorial/uiswing/layout/using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UuLaxbFKAc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sINJ8mlD5A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doi.acm.org/10.1145/108844.1089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cs.cmu.edu/~amulet/videos/C32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PizVuXsD0" TargetMode="External"/><Relationship Id="rId2" Type="http://schemas.openxmlformats.org/officeDocument/2006/relationships/hyperlink" Target="http://www.cs.cmu.edu/~garnet/p117-hashimoto-giltdem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angular/tryit.asp?filename=try_ng_databinding_two-wa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ayout.jquery-dev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pple.com/library/content/documentation/UserExperience/Conceptual/AutolayoutP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</a:t>
            </a:r>
            <a:r>
              <a:rPr lang="en-US" sz="3200" dirty="0" smtClean="0"/>
              <a:t>9: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Toolkit Organizations: Callbacks,</a:t>
            </a:r>
            <a:br>
              <a:rPr lang="en-US" sz="3200" dirty="0" smtClean="0"/>
            </a:br>
            <a:r>
              <a:rPr lang="en-US" sz="3200" dirty="0" smtClean="0"/>
              <a:t>Resources, Widget hierarchies,</a:t>
            </a:r>
            <a:br>
              <a:rPr lang="en-US" sz="3200" dirty="0" smtClean="0"/>
            </a:br>
            <a:r>
              <a:rPr lang="en-US" sz="3200" dirty="0" smtClean="0"/>
              <a:t>Geometry management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91000"/>
            <a:ext cx="6172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Software,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</a:t>
            </a:r>
            <a:r>
              <a:rPr lang="en-US" dirty="0" smtClean="0">
                <a:solidFill>
                  <a:srgbClr val="6E0000"/>
                </a:solidFill>
              </a:rPr>
              <a:t>2020</a:t>
            </a:r>
            <a:endParaRPr lang="en-US" dirty="0" smtClean="0">
              <a:solidFill>
                <a:srgbClr val="6E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A05C7BE-02F3-4C8F-ABD4-01B8B39C97AA}" type="slidenum">
              <a:rPr lang="en-US" smtClean="0"/>
              <a:pPr>
                <a:buFont typeface="Wingdings" pitchFamily="2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Callbacks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50288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 Motif, associate C procedures with widgets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Many different callbacks for the same widget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create, start, abort, finish, destroy, ...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Registered (set) at widget creation time, invoked at run time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Are "resources"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 are also "actions" which are internal to the widget and called by events.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VB, “event handlers”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Button: click, focus-in/out, change,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tk, associate tcl script with "events" in widgets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or the widget action if it has one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Amulet, invoke Command Objects on "interactors" or widget finish, and call-back is the DO method.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Widget Hierarchies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411662"/>
          </a:xfrm>
        </p:spPr>
        <p:txBody>
          <a:bodyPr/>
          <a:lstStyle/>
          <a:p>
            <a:r>
              <a:rPr lang="en-US" dirty="0" smtClean="0"/>
              <a:t>Inheritance to give the right methods to widgets</a:t>
            </a:r>
          </a:p>
          <a:p>
            <a:r>
              <a:rPr lang="en-US" dirty="0" smtClean="0"/>
              <a:t>Functions down the parent or class hierarchy </a:t>
            </a:r>
          </a:p>
          <a:p>
            <a:r>
              <a:rPr lang="en-US" dirty="0" smtClean="0"/>
              <a:t>Java swing hierarchy:</a:t>
            </a:r>
          </a:p>
          <a:p>
            <a:pPr lvl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docs.oracle.com/javase/8/docs/api/index.html?javax/swing/package-tree.html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dirty="0" smtClean="0"/>
              <a:t>Thousands of interfaces, classes, subclasses, etc.</a:t>
            </a:r>
          </a:p>
          <a:p>
            <a:r>
              <a:rPr lang="en-US" dirty="0" smtClean="0"/>
              <a:t>Separate hierarchies for internal look-and-feel classes</a:t>
            </a:r>
          </a:p>
          <a:p>
            <a:pPr lvl="1"/>
            <a:r>
              <a:rPr lang="en-US" dirty="0" smtClean="0"/>
              <a:t>Visible when debugging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Geometry Management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Widgets don't set their own location. </a:t>
            </a:r>
          </a:p>
          <a:p>
            <a:pPr lvl="1" eaLnBrk="1" hangingPunct="1"/>
            <a:r>
              <a:rPr lang="en-US" smtClean="0"/>
              <a:t>Widgets put into special group objects called "geometry managers" that perform the layout by setting the component's positions and size </a:t>
            </a:r>
          </a:p>
          <a:p>
            <a:pPr eaLnBrk="1" hangingPunct="1"/>
            <a:r>
              <a:rPr lang="en-US" smtClean="0"/>
              <a:t>Each widget negotiates with parent for more room when resize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History: TeX layout 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Typesetting system designed and mostly written by Donald Knuth starting in 1977</a:t>
            </a:r>
          </a:p>
          <a:p>
            <a:pPr algn="just" eaLnBrk="1" hangingPunct="1"/>
            <a:r>
              <a:rPr lang="en-US" dirty="0" smtClean="0"/>
              <a:t>Boxes (of type) connected by “glue”</a:t>
            </a:r>
          </a:p>
          <a:p>
            <a:pPr lvl="1" algn="just" eaLnBrk="1" hangingPunct="1"/>
            <a:r>
              <a:rPr lang="en-US" dirty="0" smtClean="0"/>
              <a:t>\</a:t>
            </a:r>
            <a:r>
              <a:rPr lang="en-US" dirty="0" err="1" smtClean="0"/>
              <a:t>vspace</a:t>
            </a:r>
            <a:r>
              <a:rPr lang="en-US" dirty="0" smtClean="0"/>
              <a:t> also between characters, etc.</a:t>
            </a:r>
          </a:p>
          <a:p>
            <a:pPr algn="just" eaLnBrk="1" hangingPunct="1"/>
            <a:r>
              <a:rPr lang="en-US" dirty="0" smtClean="0"/>
              <a:t>Can control the “stretchiness” of the glue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History: Interviews layout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545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“Interviews” – one of the first C++ toolkits</a:t>
            </a:r>
          </a:p>
          <a:p>
            <a:pPr lvl="1" eaLnBrk="1" hangingPunct="1">
              <a:defRPr/>
            </a:pPr>
            <a:r>
              <a:rPr lang="en-US" sz="2400" dirty="0" smtClean="0"/>
              <a:t>Linton, M.A., </a:t>
            </a:r>
            <a:r>
              <a:rPr lang="en-US" sz="2400" dirty="0" err="1" smtClean="0"/>
              <a:t>Vlissides</a:t>
            </a:r>
            <a:r>
              <a:rPr lang="en-US" sz="2400" dirty="0" smtClean="0"/>
              <a:t>, J.M., and Calder, P.R., “Composing user interfaces with </a:t>
            </a:r>
            <a:r>
              <a:rPr lang="en-US" sz="2400" dirty="0" err="1" smtClean="0"/>
              <a:t>InterViews</a:t>
            </a:r>
            <a:r>
              <a:rPr lang="en-US" sz="2400" i="1" dirty="0" smtClean="0"/>
              <a:t>.” IEEE Computer, Feb, 1989. 22(2): pp. 8-22. </a:t>
            </a:r>
          </a:p>
          <a:p>
            <a:pPr eaLnBrk="1" hangingPunct="1">
              <a:defRPr/>
            </a:pPr>
            <a:r>
              <a:rPr lang="en-US" sz="3200" dirty="0" smtClean="0"/>
              <a:t>Adopted the </a:t>
            </a:r>
            <a:r>
              <a:rPr lang="en-US" sz="3200" dirty="0" err="1" smtClean="0"/>
              <a:t>TeX</a:t>
            </a:r>
            <a:r>
              <a:rPr lang="en-US" sz="3200" dirty="0" smtClean="0"/>
              <a:t> boxes and glue metaphor</a:t>
            </a:r>
          </a:p>
          <a:p>
            <a:pPr eaLnBrk="1" hangingPunct="1">
              <a:defRPr/>
            </a:pPr>
            <a:r>
              <a:rPr lang="en-US" sz="3200" u="sng" dirty="0" err="1" smtClean="0"/>
              <a:t>hbox</a:t>
            </a:r>
            <a:r>
              <a:rPr lang="en-US" sz="3200" dirty="0" smtClean="0"/>
              <a:t> tiles its components horizontally</a:t>
            </a:r>
          </a:p>
          <a:p>
            <a:pPr lvl="1" eaLnBrk="1" hangingPunct="1">
              <a:defRPr/>
            </a:pPr>
            <a:r>
              <a:rPr lang="en-US" sz="2800" dirty="0" err="1" smtClean="0">
                <a:ea typeface="+mn-ea"/>
                <a:cs typeface="+mn-cs"/>
              </a:rPr>
              <a:t>hglue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200" u="sng" dirty="0" err="1" smtClean="0"/>
              <a:t>vbox</a:t>
            </a:r>
            <a:r>
              <a:rPr lang="en-US" sz="3200" dirty="0" smtClean="0"/>
              <a:t> tiles them vertically</a:t>
            </a:r>
          </a:p>
          <a:p>
            <a:pPr lvl="1" eaLnBrk="1" hangingPunct="1">
              <a:defRPr/>
            </a:pPr>
            <a:r>
              <a:rPr lang="en-US" sz="2800" dirty="0" err="1" smtClean="0">
                <a:ea typeface="+mn-ea"/>
                <a:cs typeface="+mn-cs"/>
              </a:rPr>
              <a:t>Vglue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200" dirty="0" smtClean="0"/>
              <a:t>Controls have a “natural” size</a:t>
            </a:r>
          </a:p>
          <a:p>
            <a:pPr eaLnBrk="1" hangingPunct="1">
              <a:defRPr/>
            </a:pPr>
            <a:r>
              <a:rPr lang="en-US" sz="3200" dirty="0" smtClean="0"/>
              <a:t>Different glues and controls</a:t>
            </a:r>
            <a:br>
              <a:rPr lang="en-US" sz="3200" dirty="0" smtClean="0"/>
            </a:br>
            <a:r>
              <a:rPr lang="en-US" sz="3200" dirty="0" smtClean="0"/>
              <a:t>have different stretchiness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25" y="3810000"/>
            <a:ext cx="3673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Motif Geometry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Motif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RowColumn</a:t>
            </a:r>
            <a:r>
              <a:rPr lang="en-US" sz="2000" dirty="0" smtClean="0"/>
              <a:t> - add widgets and it lays them out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Treats all children the same, so not for </a:t>
            </a:r>
            <a:r>
              <a:rPr lang="en-US" sz="2000" dirty="0" err="1" smtClean="0"/>
              <a:t>ScrollBars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Form - generic constrained layout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Put extra resources on the children widgets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"For details, see the Motif Reference Manual, because the complete behavior of Form is quite complicated."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Each edge can be constrained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at a position or offset from an edge of the Form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at an offset from an edge of another widget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percent of the way across the Form (edge, not center)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 percent calculated based on the initial position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If wrong, widgets are on top of each other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TK Geometry Management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 widgets must be in a geometry manager, or else not displayed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Any widget with any geometry manager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Layout depends 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widget specified sizes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programmer specifications,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size of geometry manager itself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Widgets must adjust themselves to the size given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Geometry manager requests size recursively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pPr eaLnBrk="1" hangingPunct="1"/>
            <a:r>
              <a:rPr lang="en-US" dirty="0" smtClean="0"/>
              <a:t>TK Geometry, Cont.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Placer - specific location for each widget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Each widget treated independently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Place "anchor" in absolute </a:t>
            </a:r>
            <a:r>
              <a:rPr lang="en-US" sz="2400" dirty="0" err="1" smtClean="0"/>
              <a:t>coords</a:t>
            </a:r>
            <a:r>
              <a:rPr lang="en-US" sz="2400" dirty="0" smtClean="0"/>
              <a:t> or as a % of way across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then say which part of object is at the anchor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n, ne, e, se, ... center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Packer - "constraint based"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specify position of each widget in available space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side left, right, top, bottom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fill x, -fill y stretch widget to fill available space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Text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Canvas - mix graphics and widgets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dirty="0" smtClean="0"/>
              <a:t>Java Widget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16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hlinkClick r:id="rId3"/>
              </a:rPr>
              <a:t>“</a:t>
            </a:r>
            <a:r>
              <a:rPr lang="en-US" b="1" dirty="0" smtClean="0">
                <a:hlinkClick r:id="rId3"/>
              </a:rPr>
              <a:t>Using Layout Managers”</a:t>
            </a:r>
            <a:endParaRPr lang="en-US" b="1" dirty="0" smtClean="0"/>
          </a:p>
          <a:p>
            <a:pPr eaLnBrk="1" hangingPunct="1">
              <a:defRPr/>
            </a:pPr>
            <a:r>
              <a:rPr lang="en-US" dirty="0" err="1" smtClean="0"/>
              <a:t>BorderLayout</a:t>
            </a:r>
            <a:r>
              <a:rPr lang="en-US" dirty="0" smtClean="0"/>
              <a:t> – layout around the edges, center gets extra space</a:t>
            </a:r>
          </a:p>
          <a:p>
            <a:pPr eaLnBrk="1" hangingPunct="1">
              <a:defRPr/>
            </a:pPr>
            <a:r>
              <a:rPr lang="en-US" dirty="0" err="1" smtClean="0"/>
              <a:t>BoxLayout</a:t>
            </a:r>
            <a:r>
              <a:rPr lang="en-US" dirty="0" smtClean="0"/>
              <a:t> – vertical or horizontal columns</a:t>
            </a:r>
          </a:p>
          <a:p>
            <a:pPr eaLnBrk="1" hangingPunct="1">
              <a:defRPr/>
            </a:pPr>
            <a:r>
              <a:rPr lang="en-US" dirty="0" err="1" smtClean="0"/>
              <a:t>CardLayout</a:t>
            </a:r>
            <a:r>
              <a:rPr lang="en-US" dirty="0" smtClean="0"/>
              <a:t> – overlapping </a:t>
            </a:r>
            <a:r>
              <a:rPr lang="en-US" dirty="0" err="1" smtClean="0"/>
              <a:t>JPanels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FlowLayout</a:t>
            </a:r>
            <a:r>
              <a:rPr lang="en-US" dirty="0" smtClean="0"/>
              <a:t> – fills row, then goes to next row</a:t>
            </a:r>
          </a:p>
          <a:p>
            <a:pPr eaLnBrk="1" hangingPunct="1">
              <a:defRPr/>
            </a:pPr>
            <a:r>
              <a:rPr lang="en-US" dirty="0" err="1" smtClean="0"/>
              <a:t>GridBagLayout</a:t>
            </a:r>
            <a:r>
              <a:rPr lang="en-US" dirty="0" smtClean="0"/>
              <a:t> – “one of the most flexible — and complex — layout managers the Java platform provides…. uses a grid of rows and columns, allowing specified components to span multiple rows or columns.” </a:t>
            </a:r>
            <a:r>
              <a:rPr lang="en-US" sz="2600" dirty="0" smtClean="0">
                <a:hlinkClick r:id="rId4"/>
              </a:rPr>
              <a:t>– see funny video (2:42)</a:t>
            </a:r>
            <a:endParaRPr lang="en-US" sz="2600" dirty="0" smtClean="0"/>
          </a:p>
          <a:p>
            <a:pPr eaLnBrk="1" hangingPunct="1">
              <a:defRPr/>
            </a:pPr>
            <a:r>
              <a:rPr lang="en-US" dirty="0" err="1" smtClean="0"/>
              <a:t>GridLayout</a:t>
            </a:r>
            <a:r>
              <a:rPr lang="en-US" dirty="0" smtClean="0"/>
              <a:t> -- components in a grid of cells. Resizes children to fill cell</a:t>
            </a:r>
          </a:p>
          <a:p>
            <a:pPr eaLnBrk="1" hangingPunct="1">
              <a:defRPr/>
            </a:pPr>
            <a:r>
              <a:rPr lang="en-US" dirty="0" err="1" smtClean="0"/>
              <a:t>GroupLayout</a:t>
            </a:r>
            <a:r>
              <a:rPr lang="en-US" dirty="0" smtClean="0"/>
              <a:t> – new, designed for use by IBs</a:t>
            </a:r>
          </a:p>
          <a:p>
            <a:pPr eaLnBrk="1" hangingPunct="1">
              <a:defRPr/>
            </a:pPr>
            <a:r>
              <a:rPr lang="en-US" dirty="0" err="1" smtClean="0"/>
              <a:t>SpringLayout</a:t>
            </a:r>
            <a:r>
              <a:rPr lang="en-US" dirty="0" smtClean="0"/>
              <a:t>  -- also new for IBs, constraints for layouts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5181600"/>
            <a:ext cx="88216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“Struts and Springs” layout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/>
            <a:r>
              <a:rPr lang="en-US" dirty="0" smtClean="0"/>
              <a:t>For stretchy or rigid constraints</a:t>
            </a:r>
          </a:p>
          <a:p>
            <a:pPr eaLnBrk="1" hangingPunct="1"/>
            <a:r>
              <a:rPr lang="en-US" dirty="0" smtClean="0"/>
              <a:t>Graphical interface layouts</a:t>
            </a:r>
          </a:p>
          <a:p>
            <a:pPr eaLnBrk="1" hangingPunct="1"/>
            <a:r>
              <a:rPr lang="en-US" dirty="0" err="1" smtClean="0"/>
              <a:t>NeXTStep</a:t>
            </a:r>
            <a:r>
              <a:rPr lang="en-US" dirty="0" smtClean="0"/>
              <a:t> (1989), </a:t>
            </a:r>
            <a:r>
              <a:rPr lang="en-US" dirty="0" err="1" smtClean="0"/>
              <a:t>MacOS</a:t>
            </a:r>
            <a:r>
              <a:rPr lang="en-US" dirty="0" smtClean="0"/>
              <a:t> &amp; Galaxy (~1992)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5310"/>
            <a:ext cx="4800600" cy="328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325" y="3733800"/>
            <a:ext cx="4384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Homeworks</a:t>
            </a:r>
            <a:r>
              <a:rPr lang="en-US" dirty="0" smtClean="0"/>
              <a:t> &amp;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when I’m away</a:t>
            </a:r>
          </a:p>
          <a:p>
            <a:pPr lvl="1"/>
            <a:r>
              <a:rPr lang="en-US" dirty="0" smtClean="0"/>
              <a:t>Makeup date?</a:t>
            </a:r>
            <a:endParaRPr lang="en-US" dirty="0" smtClean="0"/>
          </a:p>
          <a:p>
            <a:r>
              <a:rPr lang="en-US" dirty="0" smtClean="0"/>
              <a:t>HW </a:t>
            </a:r>
            <a:r>
              <a:rPr lang="en-US" dirty="0"/>
              <a:t>2 </a:t>
            </a:r>
            <a:r>
              <a:rPr lang="en-US" dirty="0" smtClean="0"/>
              <a:t>due today!</a:t>
            </a:r>
          </a:p>
          <a:p>
            <a:r>
              <a:rPr lang="en-US" dirty="0" smtClean="0"/>
              <a:t>HW 3 hints</a:t>
            </a:r>
          </a:p>
          <a:p>
            <a:pPr lvl="1"/>
            <a:r>
              <a:rPr lang="en-US" dirty="0" smtClean="0"/>
              <a:t>Flexible design and implementation</a:t>
            </a:r>
          </a:p>
          <a:p>
            <a:pPr lvl="1"/>
            <a:r>
              <a:rPr lang="en-US" dirty="0" smtClean="0"/>
              <a:t>Starter code in java and </a:t>
            </a:r>
            <a:r>
              <a:rPr lang="en-US" dirty="0" err="1" smtClean="0"/>
              <a:t>js</a:t>
            </a:r>
            <a:r>
              <a:rPr lang="en-US" dirty="0" smtClean="0"/>
              <a:t> that may not work</a:t>
            </a:r>
          </a:p>
          <a:p>
            <a:pPr lvl="1"/>
            <a:r>
              <a:rPr lang="en-US" dirty="0" smtClean="0"/>
              <a:t>Design ideas: constraint objects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Amulet geometry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Group can have the </a:t>
            </a:r>
            <a:r>
              <a:rPr lang="en-US" dirty="0" err="1" smtClean="0"/>
              <a:t>Am_LAYOUT</a:t>
            </a:r>
            <a:r>
              <a:rPr lang="en-US" dirty="0" smtClean="0"/>
              <a:t> slot set with a constraint that depends on other slots </a:t>
            </a:r>
          </a:p>
          <a:p>
            <a:pPr lvl="1" eaLnBrk="1" hangingPunct="1"/>
            <a:r>
              <a:rPr lang="en-US" dirty="0" smtClean="0"/>
              <a:t>Sets positions of parts by side effect </a:t>
            </a:r>
          </a:p>
          <a:p>
            <a:pPr lvl="1" eaLnBrk="1" hangingPunct="1"/>
            <a:r>
              <a:rPr lang="en-US" dirty="0" smtClean="0"/>
              <a:t>Default layout routines: Horizontal and Vertical layout, for lists or tables. </a:t>
            </a:r>
          </a:p>
          <a:p>
            <a:pPr lvl="1" eaLnBrk="1" hangingPunct="1"/>
            <a:r>
              <a:rPr lang="en-US" dirty="0" smtClean="0"/>
              <a:t>(Like the </a:t>
            </a:r>
            <a:r>
              <a:rPr lang="en-US" dirty="0" err="1" smtClean="0"/>
              <a:t>LayoutGroup</a:t>
            </a:r>
            <a:r>
              <a:rPr lang="en-US" dirty="0" smtClean="0"/>
              <a:t> of HW#2)</a:t>
            </a:r>
          </a:p>
          <a:p>
            <a:pPr eaLnBrk="1" hangingPunct="1"/>
            <a:r>
              <a:rPr lang="en-US" dirty="0" smtClean="0"/>
              <a:t>Rest done by arbitrary constraints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92" y="144002"/>
            <a:ext cx="7543800" cy="1295400"/>
          </a:xfrm>
        </p:spPr>
        <p:txBody>
          <a:bodyPr/>
          <a:lstStyle/>
          <a:p>
            <a:r>
              <a:rPr lang="en-US" dirty="0" smtClean="0"/>
              <a:t>Our old research on layout: C32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2" y="1336104"/>
            <a:ext cx="8229600" cy="648518"/>
          </a:xfrm>
        </p:spPr>
        <p:txBody>
          <a:bodyPr/>
          <a:lstStyle/>
          <a:p>
            <a:r>
              <a:rPr lang="en-US" sz="1400" dirty="0"/>
              <a:t>Brad A. Myers. "Graphical Techniques in a Spreadsheet for Specifying User Interfaces," </a:t>
            </a:r>
            <a:r>
              <a:rPr lang="en-US" sz="1400" i="1" dirty="0"/>
              <a:t>Proceedings SIGCHI'91: Human Factors in Computing Systems</a:t>
            </a:r>
            <a:r>
              <a:rPr lang="en-US" sz="1400" dirty="0"/>
              <a:t>. New Orleans, LA. April 28-May 2, 1991. pp. 243-249. </a:t>
            </a:r>
            <a:r>
              <a:rPr lang="en-US" sz="1400" dirty="0">
                <a:hlinkClick r:id="rId2"/>
              </a:rPr>
              <a:t>ACM ref</a:t>
            </a:r>
            <a:r>
              <a:rPr lang="en-US" sz="1400" dirty="0"/>
              <a:t>. See also </a:t>
            </a:r>
            <a:r>
              <a:rPr lang="en-US" sz="1400" dirty="0">
                <a:hlinkClick r:id="rId3"/>
              </a:rPr>
              <a:t>YouTube video</a:t>
            </a:r>
            <a:r>
              <a:rPr lang="en-US" sz="1400" dirty="0"/>
              <a:t> or </a:t>
            </a:r>
            <a:r>
              <a:rPr lang="en-US" sz="1400" dirty="0">
                <a:hlinkClick r:id="rId4"/>
              </a:rPr>
              <a:t>video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02" y="2083940"/>
            <a:ext cx="8485714" cy="30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72" y="4975492"/>
            <a:ext cx="1647619" cy="158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857" y="4975492"/>
            <a:ext cx="4714286" cy="1733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67600" y="5410200"/>
            <a:ext cx="126233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also</a:t>
            </a:r>
            <a:br>
              <a:rPr lang="en-US" dirty="0" smtClean="0"/>
            </a:br>
            <a:r>
              <a:rPr lang="en-US" dirty="0" smtClean="0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92" y="144002"/>
            <a:ext cx="7543800" cy="1295400"/>
          </a:xfrm>
        </p:spPr>
        <p:txBody>
          <a:bodyPr/>
          <a:lstStyle/>
          <a:p>
            <a:r>
              <a:rPr lang="en-US" dirty="0" smtClean="0"/>
              <a:t>Our old research on layout: Gilt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2" y="1336104"/>
            <a:ext cx="8229600" cy="648518"/>
          </a:xfrm>
        </p:spPr>
        <p:txBody>
          <a:bodyPr/>
          <a:lstStyle/>
          <a:p>
            <a:r>
              <a:rPr lang="en-US" sz="1400" dirty="0"/>
              <a:t>Osamu Hashimoto and Brad A. Myers. "Graphical Styles For Building User Interfaces by Demonstration," </a:t>
            </a:r>
            <a:r>
              <a:rPr lang="en-US" sz="1400" i="1" dirty="0"/>
              <a:t>ACM Symposium on User Interface Software and Technology: UIST'92</a:t>
            </a:r>
            <a:r>
              <a:rPr lang="en-US" sz="1400" dirty="0"/>
              <a:t>, Monterey, CA, Nov. 16-18, 1992. pp. 117-124. </a:t>
            </a:r>
            <a:r>
              <a:rPr lang="en-US" sz="1400" dirty="0">
                <a:hlinkClick r:id="rId2"/>
              </a:rPr>
              <a:t>pdf</a:t>
            </a:r>
            <a:r>
              <a:rPr lang="en-US" sz="1400" dirty="0"/>
              <a:t>. See also </a:t>
            </a:r>
            <a:r>
              <a:rPr lang="en-US" sz="1400" dirty="0">
                <a:hlinkClick r:id="rId3"/>
              </a:rPr>
              <a:t>YouTube video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1" y="1984622"/>
            <a:ext cx="4062571" cy="4873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36" y="1987080"/>
            <a:ext cx="4380627" cy="37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6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92" y="144002"/>
            <a:ext cx="7543800" cy="1295400"/>
          </a:xfrm>
        </p:spPr>
        <p:txBody>
          <a:bodyPr/>
          <a:lstStyle/>
          <a:p>
            <a:r>
              <a:rPr lang="en-US" dirty="0" smtClean="0"/>
              <a:t>Our old research on layout: Lapidary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2" y="1336104"/>
            <a:ext cx="8229600" cy="648518"/>
          </a:xfrm>
        </p:spPr>
        <p:txBody>
          <a:bodyPr/>
          <a:lstStyle/>
          <a:p>
            <a:r>
              <a:rPr lang="en-US" sz="1600" dirty="0"/>
              <a:t>Brad Vander </a:t>
            </a:r>
            <a:r>
              <a:rPr lang="en-US" sz="1600" dirty="0" err="1"/>
              <a:t>Zanden</a:t>
            </a:r>
            <a:r>
              <a:rPr lang="en-US" sz="1600" dirty="0"/>
              <a:t> and Brad A. Myers. "Demonstrational and Constraint-Based Techniques for Pictorially Specifying Application Objects and Behaviors," </a:t>
            </a:r>
            <a:r>
              <a:rPr lang="en-US" sz="1600" i="1" dirty="0"/>
              <a:t>ACM Transactions on Computer-Human Interaction</a:t>
            </a:r>
            <a:r>
              <a:rPr lang="en-US" sz="1600" dirty="0"/>
              <a:t>. Vol. 2, no. 4, Dec, 1995. pp. 308-356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25348"/>
            <a:ext cx="6010148" cy="46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Layout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Html/</a:t>
            </a:r>
            <a:r>
              <a:rPr lang="en-US" dirty="0" err="1" smtClean="0"/>
              <a:t>css</a:t>
            </a:r>
            <a:r>
              <a:rPr lang="en-US" dirty="0" smtClean="0"/>
              <a:t> elements can be positioned many ways</a:t>
            </a:r>
          </a:p>
          <a:p>
            <a:pPr lvl="1"/>
            <a:r>
              <a:rPr lang="en-US" dirty="0" smtClean="0"/>
              <a:t>Tables, floating “div”, etc.</a:t>
            </a:r>
          </a:p>
          <a:p>
            <a:pPr lvl="2"/>
            <a:r>
              <a:rPr lang="en-US" dirty="0" smtClean="0"/>
              <a:t>Tables no longer recommended for layout</a:t>
            </a:r>
          </a:p>
          <a:p>
            <a:pPr lvl="1"/>
            <a:r>
              <a:rPr lang="en-US" dirty="0" smtClean="0"/>
              <a:t>Position by absolute or % of container:</a:t>
            </a:r>
          </a:p>
          <a:p>
            <a:pPr marL="1082675" lvl="2" indent="0">
              <a:buNone/>
            </a:pPr>
            <a:r>
              <a:rPr lang="en-US" dirty="0" err="1"/>
              <a:t>div.container</a:t>
            </a:r>
            <a:r>
              <a:rPr lang="en-US" dirty="0"/>
              <a:t>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/>
              <a:t>width: 100</a:t>
            </a:r>
            <a:r>
              <a:rPr lang="en-US" dirty="0" smtClean="0"/>
              <a:t>%; …}</a:t>
            </a:r>
            <a:br>
              <a:rPr lang="en-US" dirty="0" smtClean="0"/>
            </a:br>
            <a:r>
              <a:rPr lang="en-US" dirty="0"/>
              <a:t>… width: 10px;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  1em;</a:t>
            </a:r>
          </a:p>
          <a:p>
            <a:pPr marL="1082675" lvl="2" indent="0">
              <a:buNone/>
            </a:pPr>
            <a:r>
              <a:rPr lang="en-US" dirty="0" err="1"/>
              <a:t>nav</a:t>
            </a:r>
            <a:r>
              <a:rPr lang="en-US" dirty="0"/>
              <a:t> {</a:t>
            </a:r>
          </a:p>
          <a:p>
            <a:pPr marL="1082675" lvl="2" indent="0">
              <a:buNone/>
            </a:pPr>
            <a:r>
              <a:rPr lang="en-US" dirty="0"/>
              <a:t>    float: left</a:t>
            </a:r>
            <a:r>
              <a:rPr lang="en-US" dirty="0" smtClean="0"/>
              <a:t>; … }</a:t>
            </a:r>
            <a:endParaRPr lang="en-US" dirty="0"/>
          </a:p>
          <a:p>
            <a:r>
              <a:rPr lang="en-US" dirty="0" smtClean="0"/>
              <a:t>Many parameters and controls on positions &amp; size</a:t>
            </a:r>
            <a:r>
              <a:rPr lang="en-US" dirty="0"/>
              <a:t>: margin-left, </a:t>
            </a:r>
            <a:r>
              <a:rPr lang="en-US" dirty="0" smtClean="0"/>
              <a:t>padding, …</a:t>
            </a:r>
          </a:p>
          <a:p>
            <a:r>
              <a:rPr lang="en-US" dirty="0" smtClean="0"/>
              <a:t>Can have “responsive design” in CSS3 – depends on container width.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call-back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33937"/>
          </a:xfrm>
        </p:spPr>
        <p:txBody>
          <a:bodyPr/>
          <a:lstStyle/>
          <a:p>
            <a:r>
              <a:rPr lang="en-US" dirty="0" smtClean="0"/>
              <a:t>Form controls (buttons, text field) have various events or “actions”</a:t>
            </a:r>
          </a:p>
          <a:p>
            <a:pPr lvl="1"/>
            <a:r>
              <a:rPr lang="en-US" dirty="0" smtClean="0"/>
              <a:t>Built-in actions like “submit”</a:t>
            </a:r>
          </a:p>
          <a:p>
            <a:pPr lvl="1"/>
            <a:r>
              <a:rPr lang="en-US" dirty="0" smtClean="0"/>
              <a:t>Attach script code to run when used</a:t>
            </a:r>
            <a:br>
              <a:rPr lang="en-US" dirty="0" smtClean="0"/>
            </a:br>
            <a:r>
              <a:rPr lang="en-US" sz="2000" dirty="0" smtClean="0"/>
              <a:t>&lt;button type="submit" </a:t>
            </a:r>
            <a:r>
              <a:rPr lang="en-US" sz="2000" dirty="0" err="1" smtClean="0"/>
              <a:t>formaction</a:t>
            </a:r>
            <a:r>
              <a:rPr lang="en-US" sz="2000" dirty="0" smtClean="0"/>
              <a:t>="/action_page2.php"&gt;</a:t>
            </a:r>
            <a:endParaRPr lang="en-US" dirty="0" smtClean="0"/>
          </a:p>
          <a:p>
            <a:r>
              <a:rPr lang="en-US" dirty="0" smtClean="0"/>
              <a:t>AngularJS supports “data bindings”</a:t>
            </a:r>
          </a:p>
          <a:p>
            <a:pPr lvl="1"/>
            <a:r>
              <a:rPr lang="en-US" dirty="0" smtClean="0"/>
              <a:t>Like Amulet constraints or </a:t>
            </a:r>
            <a:r>
              <a:rPr lang="en-US" dirty="0" err="1" smtClean="0"/>
              <a:t>ConstraintJS</a:t>
            </a:r>
            <a:endParaRPr lang="en-US" dirty="0" smtClean="0"/>
          </a:p>
          <a:p>
            <a:pPr lvl="1"/>
            <a:r>
              <a:rPr lang="en-US" dirty="0" smtClean="0"/>
              <a:t>Connects JavaScript variable to html element</a:t>
            </a:r>
          </a:p>
          <a:p>
            <a:pPr lvl="1"/>
            <a:r>
              <a:rPr lang="en-US" dirty="0"/>
              <a:t>&lt;p ng-bind="</a:t>
            </a:r>
            <a:r>
              <a:rPr lang="en-US" dirty="0" err="1"/>
              <a:t>firstname</a:t>
            </a:r>
            <a:r>
              <a:rPr lang="en-US" dirty="0"/>
              <a:t>"&gt;&lt;/p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>
                <a:hlinkClick r:id="rId2"/>
              </a:rPr>
              <a:t>Can be two-way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jQuery JavaScript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Widgets can use standard html/</a:t>
            </a:r>
            <a:r>
              <a:rPr lang="en-US" dirty="0" err="1" smtClean="0"/>
              <a:t>css</a:t>
            </a:r>
            <a:r>
              <a:rPr lang="en-US" dirty="0" smtClean="0"/>
              <a:t> layout mechanisms</a:t>
            </a:r>
          </a:p>
          <a:p>
            <a:r>
              <a:rPr lang="en-US" dirty="0" smtClean="0"/>
              <a:t>jQuery </a:t>
            </a:r>
            <a:r>
              <a:rPr lang="en-US" dirty="0"/>
              <a:t>layout plug-in: </a:t>
            </a:r>
            <a:r>
              <a:rPr lang="en-US" sz="2400" dirty="0">
                <a:hlinkClick r:id="rId3"/>
              </a:rPr>
              <a:t>http://layout.jquery-dev.com/</a:t>
            </a:r>
            <a:r>
              <a:rPr lang="en-US" sz="2400" dirty="0"/>
              <a:t> </a:t>
            </a:r>
          </a:p>
          <a:p>
            <a:pPr lvl="1"/>
            <a:r>
              <a:rPr lang="en-US" dirty="0" smtClean="0"/>
              <a:t>Subdivides screen into “panes”</a:t>
            </a:r>
          </a:p>
          <a:p>
            <a:pPr lvl="2"/>
            <a:r>
              <a:rPr lang="en-US" dirty="0"/>
              <a:t>&lt;div class="</a:t>
            </a:r>
            <a:r>
              <a:rPr lang="en-US" dirty="0" err="1"/>
              <a:t>ui</a:t>
            </a:r>
            <a:r>
              <a:rPr lang="en-US" dirty="0"/>
              <a:t>-layout-center"&gt;Center&lt;/div&gt;</a:t>
            </a:r>
            <a:br>
              <a:rPr lang="en-US" dirty="0"/>
            </a:br>
            <a:r>
              <a:rPr lang="en-US" dirty="0"/>
              <a:t>&lt;div class="</a:t>
            </a:r>
            <a:r>
              <a:rPr lang="en-US" dirty="0" err="1"/>
              <a:t>ui</a:t>
            </a:r>
            <a:r>
              <a:rPr lang="en-US" dirty="0"/>
              <a:t>-layout-north"&gt;North&lt;/div</a:t>
            </a:r>
            <a:r>
              <a:rPr lang="en-US" dirty="0" smtClean="0"/>
              <a:t>&gt; …</a:t>
            </a:r>
          </a:p>
          <a:p>
            <a:pPr lvl="1"/>
            <a:r>
              <a:rPr lang="en-US" dirty="0" smtClean="0"/>
              <a:t>Can be </a:t>
            </a:r>
            <a:r>
              <a:rPr lang="en-US" dirty="0" err="1" smtClean="0"/>
              <a:t>draggable</a:t>
            </a:r>
            <a:r>
              <a:rPr lang="en-US" dirty="0" smtClean="0"/>
              <a:t>, </a:t>
            </a:r>
            <a:r>
              <a:rPr lang="en-US" dirty="0" err="1" smtClean="0"/>
              <a:t>nestable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manually place elements of UI</a:t>
            </a:r>
          </a:p>
          <a:p>
            <a:r>
              <a:rPr lang="en-US" dirty="0" smtClean="0"/>
              <a:t>“</a:t>
            </a:r>
            <a:r>
              <a:rPr lang="en-US" dirty="0"/>
              <a:t>Auto Layout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Constraint-based </a:t>
            </a:r>
            <a:r>
              <a:rPr lang="en-US" dirty="0"/>
              <a:t>layout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Helps with adaptive UI</a:t>
            </a:r>
          </a:p>
          <a:p>
            <a:r>
              <a:rPr lang="en-US" dirty="0" smtClean="0"/>
              <a:t>Can set up constraints in the</a:t>
            </a:r>
            <a:br>
              <a:rPr lang="en-US" dirty="0" smtClean="0"/>
            </a:br>
            <a:r>
              <a:rPr lang="en-US" dirty="0" smtClean="0"/>
              <a:t>interface builder or </a:t>
            </a:r>
            <a:br>
              <a:rPr lang="en-US" dirty="0" smtClean="0"/>
            </a:br>
            <a:r>
              <a:rPr lang="en-US" dirty="0" smtClean="0"/>
              <a:t>programmatically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85" y="2286000"/>
            <a:ext cx="2771429" cy="35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9776" y="5729327"/>
            <a:ext cx="5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Java Swing</a:t>
            </a:r>
          </a:p>
          <a:p>
            <a:r>
              <a:rPr lang="en-US" dirty="0" smtClean="0"/>
              <a:t>Layout: Different kinds of containers that lay out children</a:t>
            </a:r>
          </a:p>
          <a:p>
            <a:pPr lvl="1"/>
            <a:r>
              <a:rPr lang="en-US" dirty="0" smtClean="0"/>
              <a:t>Linear, grid, etc.</a:t>
            </a:r>
          </a:p>
          <a:p>
            <a:pPr lvl="1"/>
            <a:r>
              <a:rPr lang="en-US" dirty="0" smtClean="0"/>
              <a:t>Attach layouts to “</a:t>
            </a:r>
            <a:r>
              <a:rPr lang="en-US" dirty="0" err="1" smtClean="0"/>
              <a:t>view”s</a:t>
            </a:r>
            <a:endParaRPr lang="en-US" dirty="0" smtClean="0"/>
          </a:p>
          <a:p>
            <a:r>
              <a:rPr lang="en-US" dirty="0" smtClean="0"/>
              <a:t>Listeners for handling events: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err="1"/>
              <a:t>button.setOnClickListener</a:t>
            </a:r>
            <a:r>
              <a:rPr lang="en-US" sz="2000" dirty="0"/>
              <a:t>(new </a:t>
            </a:r>
            <a:r>
              <a:rPr lang="en-US" sz="2000" dirty="0" err="1"/>
              <a:t>View.OnClickListener</a:t>
            </a:r>
            <a:r>
              <a:rPr lang="en-US" sz="2000" dirty="0"/>
              <a:t>() {</a:t>
            </a:r>
          </a:p>
          <a:p>
            <a:pPr marL="0" indent="0">
              <a:buNone/>
            </a:pPr>
            <a:r>
              <a:rPr lang="en-US" sz="2000" dirty="0"/>
              <a:t>             public void </a:t>
            </a:r>
            <a:r>
              <a:rPr lang="en-US" sz="2000" dirty="0" err="1"/>
              <a:t>onClick</a:t>
            </a:r>
            <a:r>
              <a:rPr lang="en-US" sz="2000" dirty="0"/>
              <a:t>(View v) {</a:t>
            </a:r>
          </a:p>
          <a:p>
            <a:pPr marL="0" indent="0">
              <a:buNone/>
            </a:pPr>
            <a:r>
              <a:rPr lang="en-US" sz="2000" dirty="0"/>
              <a:t>                 // Perform action on click</a:t>
            </a:r>
          </a:p>
          <a:p>
            <a:pPr marL="0" indent="0">
              <a:buNone/>
            </a:pPr>
            <a:r>
              <a:rPr lang="en-US" sz="2000" dirty="0"/>
              <a:t>             }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as objects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Menus, buttons, scrollbars </a:t>
            </a:r>
          </a:p>
          <a:p>
            <a:r>
              <a:rPr lang="en-US" dirty="0" smtClean="0"/>
              <a:t>Refresh themselves and handle input, redraw if change </a:t>
            </a:r>
          </a:p>
          <a:p>
            <a:r>
              <a:rPr lang="en-US" dirty="0" smtClean="0"/>
              <a:t>In Unix: Motif and </a:t>
            </a:r>
            <a:r>
              <a:rPr lang="en-US" dirty="0" err="1" smtClean="0"/>
              <a:t>Tk</a:t>
            </a:r>
            <a:r>
              <a:rPr lang="en-US" dirty="0" smtClean="0"/>
              <a:t> each widget is at least one window </a:t>
            </a:r>
          </a:p>
          <a:p>
            <a:pPr lvl="1"/>
            <a:r>
              <a:rPr lang="en-US" dirty="0" smtClean="0"/>
              <a:t>Since windows already have mechanisms for mouse enter/leave, etc.</a:t>
            </a:r>
          </a:p>
          <a:p>
            <a:pPr lvl="2"/>
            <a:r>
              <a:rPr lang="en-US" dirty="0" smtClean="0"/>
              <a:t>But high overhead</a:t>
            </a:r>
          </a:p>
          <a:p>
            <a:pPr lvl="1"/>
            <a:r>
              <a:rPr lang="en-US" dirty="0" smtClean="0"/>
              <a:t>In most other toolkits, widgets are not windows</a:t>
            </a:r>
          </a:p>
          <a:p>
            <a:r>
              <a:rPr lang="en-US" dirty="0" smtClean="0"/>
              <a:t>Decorative lines, labels and boxes also are "widgets“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Intrinsics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How the widgets are implemented </a:t>
            </a:r>
          </a:p>
          <a:p>
            <a:pPr eaLnBrk="1" hangingPunct="1"/>
            <a:r>
              <a:rPr lang="en-US" dirty="0" smtClean="0"/>
              <a:t>Motif --  "fake" object system out of C (same in Andrew) </a:t>
            </a:r>
          </a:p>
          <a:p>
            <a:pPr eaLnBrk="1" hangingPunct="1"/>
            <a:r>
              <a:rPr lang="en-US" dirty="0" err="1" smtClean="0"/>
              <a:t>Tk</a:t>
            </a:r>
            <a:r>
              <a:rPr lang="en-US" dirty="0" smtClean="0"/>
              <a:t> -- </a:t>
            </a:r>
            <a:r>
              <a:rPr lang="en-US" dirty="0" err="1" smtClean="0"/>
              <a:t>Tcl</a:t>
            </a:r>
            <a:r>
              <a:rPr lang="en-US" dirty="0" smtClean="0"/>
              <a:t> language, and descendents</a:t>
            </a:r>
          </a:p>
          <a:p>
            <a:pPr eaLnBrk="1" hangingPunct="1"/>
            <a:r>
              <a:rPr lang="en-US" dirty="0" smtClean="0"/>
              <a:t>Amulet -- Prototype-instance object system, constraints, Opal graphics model, </a:t>
            </a:r>
            <a:r>
              <a:rPr lang="en-US" dirty="0" err="1" smtClean="0"/>
              <a:t>Interactors</a:t>
            </a:r>
            <a:r>
              <a:rPr lang="en-US" dirty="0" smtClean="0"/>
              <a:t> input model, command objects</a:t>
            </a:r>
          </a:p>
          <a:p>
            <a:pPr eaLnBrk="1" hangingPunct="1"/>
            <a:r>
              <a:rPr lang="en-US" dirty="0" smtClean="0"/>
              <a:t>Java (for swing): graphics2d &amp; </a:t>
            </a:r>
            <a:r>
              <a:rPr lang="en-US" dirty="0" err="1" smtClean="0"/>
              <a:t>awt</a:t>
            </a:r>
            <a:r>
              <a:rPr lang="en-US" dirty="0" smtClean="0"/>
              <a:t> input events</a:t>
            </a:r>
          </a:p>
          <a:p>
            <a:pPr eaLnBrk="1" hangingPunct="1"/>
            <a:r>
              <a:rPr lang="en-US" dirty="0" smtClean="0"/>
              <a:t>jQuery, etc. – JavaScript’s Prototype-instance object model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“Resources”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Starting from original Macintosh as “resource fork” – for language independence (&amp; better memory management)</a:t>
            </a:r>
          </a:p>
          <a:p>
            <a:pPr lvl="1"/>
            <a:r>
              <a:rPr lang="en-US" dirty="0" smtClean="0"/>
              <a:t>All natural language strings and their positions in a separate file</a:t>
            </a:r>
          </a:p>
          <a:p>
            <a:r>
              <a:rPr lang="en-US" dirty="0" smtClean="0"/>
              <a:t>Every parameter of widgets in Motif </a:t>
            </a:r>
          </a:p>
          <a:p>
            <a:pPr lvl="1"/>
            <a:r>
              <a:rPr lang="en-US" dirty="0" smtClean="0"/>
              <a:t>Passed as a parameter to the create routine, set afterwards, or read from a configuration file </a:t>
            </a:r>
          </a:p>
          <a:p>
            <a:r>
              <a:rPr lang="en-US" dirty="0" smtClean="0"/>
              <a:t>Called "options" by </a:t>
            </a:r>
            <a:r>
              <a:rPr lang="en-US" dirty="0" err="1" smtClean="0"/>
              <a:t>Tk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Each resource has a default value defined by the class </a:t>
            </a:r>
          </a:p>
          <a:p>
            <a:r>
              <a:rPr lang="en-US" dirty="0" smtClean="0"/>
              <a:t>In an X file = </a:t>
            </a:r>
            <a:br>
              <a:rPr lang="en-US" dirty="0" smtClean="0"/>
            </a:br>
            <a:r>
              <a:rPr lang="en-US" dirty="0" smtClean="0"/>
              <a:t>appl.widget1.resource: value</a:t>
            </a:r>
            <a:br>
              <a:rPr lang="en-US" dirty="0" smtClean="0"/>
            </a:br>
            <a:r>
              <a:rPr lang="en-US" dirty="0" smtClean="0"/>
              <a:t>appl.widget1.widget2.resource: value</a:t>
            </a:r>
            <a:br>
              <a:rPr lang="en-US" dirty="0" smtClean="0"/>
            </a:br>
            <a:r>
              <a:rPr lang="en-US" dirty="0" smtClean="0"/>
              <a:t>*.resource: value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2018 - Brad Myers</a:t>
            </a:r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1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2018 -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886960" y="476504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86880" y="12192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0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257040" y="5374640"/>
            <a:ext cx="2763520" cy="213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Resources,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4" y="1174955"/>
            <a:ext cx="8229600" cy="4713287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Easier to change languages</a:t>
            </a:r>
          </a:p>
          <a:p>
            <a:pPr lvl="1"/>
            <a:r>
              <a:rPr lang="en-US" dirty="0" smtClean="0"/>
              <a:t>UI designer can do layout and wording</a:t>
            </a:r>
          </a:p>
          <a:p>
            <a:pPr lvl="1"/>
            <a:r>
              <a:rPr lang="en-US" dirty="0" smtClean="0"/>
              <a:t>Can give appropriate names to the IDs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Not always a good separation</a:t>
            </a:r>
          </a:p>
          <a:p>
            <a:pPr lvl="2"/>
            <a:r>
              <a:rPr lang="en-US" dirty="0" smtClean="0"/>
              <a:t>E.g., when need whole new commands</a:t>
            </a:r>
          </a:p>
          <a:p>
            <a:pPr lvl="1"/>
            <a:r>
              <a:rPr lang="en-US" dirty="0" smtClean="0"/>
              <a:t>Code is harder to write</a:t>
            </a:r>
          </a:p>
          <a:p>
            <a:pPr lvl="2"/>
            <a:r>
              <a:rPr lang="en-US" dirty="0" smtClean="0"/>
              <a:t>Have to keep looking up the IDs to use</a:t>
            </a:r>
          </a:p>
          <a:p>
            <a:pPr lvl="1"/>
            <a:r>
              <a:rPr lang="en-US" dirty="0" smtClean="0"/>
              <a:t>Code is harder to debug and understand</a:t>
            </a:r>
          </a:p>
          <a:p>
            <a:pPr lvl="2"/>
            <a:r>
              <a:rPr lang="en-US" dirty="0" smtClean="0"/>
              <a:t>Names don’t appear in the code, so hard to search for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255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17581</TotalTime>
  <Words>1822</Words>
  <Application>Microsoft Office PowerPoint</Application>
  <PresentationFormat>On-screen Show (4:3)</PresentationFormat>
  <Paragraphs>269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lecture template_polo</vt:lpstr>
      <vt:lpstr>Lecture 9: Toolkit Organizations: Callbacks, Resources, Widget hierarchies, Geometry management </vt:lpstr>
      <vt:lpstr>Homeworks &amp; Lectures</vt:lpstr>
      <vt:lpstr>Widgets as objects</vt:lpstr>
      <vt:lpstr>Intrinsics </vt:lpstr>
      <vt:lpstr>“Resources”</vt:lpstr>
      <vt:lpstr>Dialog Box Layouts: Print</vt:lpstr>
      <vt:lpstr>Dialog Box Layouts: Fonts</vt:lpstr>
      <vt:lpstr>Dialog Box Layouts: Paragraph</vt:lpstr>
      <vt:lpstr>Resources, cont.</vt:lpstr>
      <vt:lpstr>Callbacks</vt:lpstr>
      <vt:lpstr>Widget Hierarchies</vt:lpstr>
      <vt:lpstr>Geometry Management </vt:lpstr>
      <vt:lpstr>History: TeX layout model</vt:lpstr>
      <vt:lpstr>History: Interviews layout model</vt:lpstr>
      <vt:lpstr>Motif Geometry Management</vt:lpstr>
      <vt:lpstr>TK Geometry Management</vt:lpstr>
      <vt:lpstr>TK Geometry, Cont.</vt:lpstr>
      <vt:lpstr>Java Widget Layout</vt:lpstr>
      <vt:lpstr>“Struts and Springs” layout</vt:lpstr>
      <vt:lpstr>Amulet geometry management</vt:lpstr>
      <vt:lpstr>Our old research on layout: C32</vt:lpstr>
      <vt:lpstr>Our old research on layout: Gilt</vt:lpstr>
      <vt:lpstr>Our old research on layout: Lapidary</vt:lpstr>
      <vt:lpstr>Web Layout Model</vt:lpstr>
      <vt:lpstr>Web call-back model</vt:lpstr>
      <vt:lpstr>jQuery JavaScript toolkit</vt:lpstr>
      <vt:lpstr>iOS</vt:lpstr>
      <vt:lpstr>Android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10: Toolkits: Intrinsics, Callbacks, Resources, Widget hierarchies, Geometry management </dc:title>
  <dc:creator>Brad Myers</dc:creator>
  <cp:lastModifiedBy>Brad Myers</cp:lastModifiedBy>
  <cp:revision>212</cp:revision>
  <cp:lastPrinted>1601-01-01T00:00:00Z</cp:lastPrinted>
  <dcterms:created xsi:type="dcterms:W3CDTF">2001-06-15T20:03:27Z</dcterms:created>
  <dcterms:modified xsi:type="dcterms:W3CDTF">2020-02-11T22:49:15Z</dcterms:modified>
</cp:coreProperties>
</file>