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56" r:id="rId2"/>
    <p:sldId id="292" r:id="rId3"/>
    <p:sldId id="261" r:id="rId4"/>
    <p:sldId id="298" r:id="rId5"/>
    <p:sldId id="299" r:id="rId6"/>
    <p:sldId id="262" r:id="rId7"/>
    <p:sldId id="263" r:id="rId8"/>
    <p:sldId id="264" r:id="rId9"/>
    <p:sldId id="293" r:id="rId10"/>
    <p:sldId id="294" r:id="rId11"/>
    <p:sldId id="265" r:id="rId12"/>
    <p:sldId id="266" r:id="rId13"/>
    <p:sldId id="296" r:id="rId14"/>
    <p:sldId id="274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7" r:id="rId26"/>
    <p:sldId id="288" r:id="rId27"/>
    <p:sldId id="289" r:id="rId28"/>
    <p:sldId id="29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89" autoAdjust="0"/>
  </p:normalViewPr>
  <p:slideViewPr>
    <p:cSldViewPr snapToGrid="0">
      <p:cViewPr varScale="1">
        <p:scale>
          <a:sx n="53" d="100"/>
          <a:sy n="53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8.xml"/><Relationship Id="rId18" Type="http://schemas.openxmlformats.org/officeDocument/2006/relationships/slide" Target="slides/slide24.xml"/><Relationship Id="rId3" Type="http://schemas.openxmlformats.org/officeDocument/2006/relationships/slide" Target="slides/slide5.xml"/><Relationship Id="rId21" Type="http://schemas.openxmlformats.org/officeDocument/2006/relationships/slide" Target="slides/slide27.xml"/><Relationship Id="rId7" Type="http://schemas.openxmlformats.org/officeDocument/2006/relationships/slide" Target="slides/slide11.xml"/><Relationship Id="rId12" Type="http://schemas.openxmlformats.org/officeDocument/2006/relationships/slide" Target="slides/slide17.xml"/><Relationship Id="rId17" Type="http://schemas.openxmlformats.org/officeDocument/2006/relationships/slide" Target="slides/slide23.xml"/><Relationship Id="rId2" Type="http://schemas.openxmlformats.org/officeDocument/2006/relationships/slide" Target="slides/slide3.xml"/><Relationship Id="rId16" Type="http://schemas.openxmlformats.org/officeDocument/2006/relationships/slide" Target="slides/slide22.xml"/><Relationship Id="rId20" Type="http://schemas.openxmlformats.org/officeDocument/2006/relationships/slide" Target="slides/slide26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6.xml"/><Relationship Id="rId5" Type="http://schemas.openxmlformats.org/officeDocument/2006/relationships/slide" Target="slides/slide7.xml"/><Relationship Id="rId15" Type="http://schemas.openxmlformats.org/officeDocument/2006/relationships/slide" Target="slides/slide20.xml"/><Relationship Id="rId10" Type="http://schemas.openxmlformats.org/officeDocument/2006/relationships/slide" Target="slides/slide15.xml"/><Relationship Id="rId19" Type="http://schemas.openxmlformats.org/officeDocument/2006/relationships/slide" Target="slides/slide25.xml"/><Relationship Id="rId4" Type="http://schemas.openxmlformats.org/officeDocument/2006/relationships/slide" Target="slides/slide6.xml"/><Relationship Id="rId9" Type="http://schemas.openxmlformats.org/officeDocument/2006/relationships/slide" Target="slides/slide14.xml"/><Relationship Id="rId14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EDD7A8D9-6ADB-47EB-87D6-5EAAF9A8D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07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D0695-BF10-45F4-AB1E-908EDA648796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48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15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0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16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3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17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89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18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830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19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103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20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111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21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418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22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048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FADEC-AB54-47A8-9F8A-195D83076ADD}" type="slidenum">
              <a:rPr lang="en-US"/>
              <a:pPr/>
              <a:t>23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  <p:extLst>
      <p:ext uri="{BB962C8B-B14F-4D97-AF65-F5344CB8AC3E}">
        <p14:creationId xmlns:p14="http://schemas.microsoft.com/office/powerpoint/2010/main" val="34696715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C1C6D-736E-4EA6-8A43-A614D5435D5C}" type="slidenum">
              <a:rPr lang="en-US"/>
              <a:pPr/>
              <a:t>24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42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3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569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FC9B0-EAE4-4127-A93E-680D9C37B27D}" type="slidenum">
              <a:rPr lang="en-US"/>
              <a:pPr/>
              <a:t>25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270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9EC85-4C70-4945-AB13-FD5DD60F1F0F}" type="slidenum">
              <a:rPr lang="en-US"/>
              <a:pPr/>
              <a:t>26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107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26500-0997-42B9-8369-03FFFE13A3D8}" type="slidenum">
              <a:rPr lang="en-US"/>
              <a:pPr/>
              <a:t>27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9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A9293-B302-4426-9192-EF63073D7938}" type="slidenum">
              <a:rPr lang="en-US"/>
              <a:pPr/>
              <a:t>5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74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6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17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7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81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8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86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11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2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12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70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2FC59-E02B-4DD1-B1A9-F1E1D5C68643}" type="slidenum">
              <a:rPr lang="en-US"/>
              <a:pPr/>
              <a:t>14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1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B83997-7D95-47CC-ADE1-639002534CE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43719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43720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1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2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43724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1A8A4-E598-4DA3-90EA-44A36AF517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58FB6-3B15-4CBA-A161-E10A854C0B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B6EB1-123D-4F23-A9A3-6E6E45FEC8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8CCCB-74C9-4767-A882-25BE7F8866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F285E-461B-403E-AA83-E2B8272A9F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0537B-E288-4912-BA29-21464FF94D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50E66-8998-4386-96BF-38503E67EC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1105F-9DEB-41AB-AF9F-02AA001C2C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C5AB-3BC5-42B1-8B45-618D39A610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1B23A-C80C-4859-BFB2-88D4D64A49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690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42691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42692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3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4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5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26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426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269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42699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4270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812E589-B193-49FD-850C-5EF6C4F94C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NeXT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cs.cmu.edu/afs/cs.cmu.edu/project/garnet/www/garnet-hom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s.cmu.edu/~amulet/papers/amuletca.abs.html" TargetMode="External"/><Relationship Id="rId3" Type="http://schemas.openxmlformats.org/officeDocument/2006/relationships/hyperlink" Target="http://www.cs.cmu.edu/~garnet/garnetIEEE.pdf" TargetMode="External"/><Relationship Id="rId7" Type="http://schemas.openxmlformats.org/officeDocument/2006/relationships/hyperlink" Target="http://www.cs.cmu.edu/~amulet/papers/amuletca.p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papers/amuletieee.pdf" TargetMode="External"/><Relationship Id="rId5" Type="http://schemas.openxmlformats.org/officeDocument/2006/relationships/hyperlink" Target="http://open-video.org/details.php?videoid=8173" TargetMode="External"/><Relationship Id="rId10" Type="http://schemas.openxmlformats.org/officeDocument/2006/relationships/hyperlink" Target="http://www.open-video.org/details.php?videoid=4947" TargetMode="External"/><Relationship Id="rId4" Type="http://schemas.openxmlformats.org/officeDocument/2006/relationships/hyperlink" Target="https://youtu.be/wc8A0woo0X4" TargetMode="External"/><Relationship Id="rId9" Type="http://schemas.openxmlformats.org/officeDocument/2006/relationships/hyperlink" Target="https://youtu.be/J3MRifpaCO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409CC7-BED7-4277-8253-A0BE96D8CC4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4: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i="1" dirty="0"/>
              <a:t>Other Output Models:</a:t>
            </a:r>
            <a:br>
              <a:rPr lang="en-US" i="1" dirty="0"/>
            </a:br>
            <a:r>
              <a:rPr lang="en-US" i="1" dirty="0"/>
              <a:t>Structured Graphics;</a:t>
            </a:r>
            <a:br>
              <a:rPr lang="en-US" i="1" dirty="0"/>
            </a:br>
            <a:r>
              <a:rPr lang="en-US" i="1" dirty="0"/>
              <a:t>Object-Oriented Techniques</a:t>
            </a:r>
            <a:r>
              <a:rPr lang="en-US" dirty="0"/>
              <a:t>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898904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endParaRPr lang="en-US" dirty="0">
              <a:solidFill>
                <a:srgbClr val="6E0000"/>
              </a:solidFill>
            </a:endParaRPr>
          </a:p>
          <a:p>
            <a:r>
              <a:rPr lang="en-US" dirty="0" smtClean="0">
                <a:solidFill>
                  <a:srgbClr val="6E0000"/>
                </a:solidFill>
              </a:rPr>
              <a:t>Spring 2020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543800" cy="1295400"/>
          </a:xfrm>
        </p:spPr>
        <p:txBody>
          <a:bodyPr/>
          <a:lstStyle/>
          <a:p>
            <a:r>
              <a:rPr lang="en-US" sz="3600" dirty="0" smtClean="0"/>
              <a:t>Design Issues: Hierarchies</a:t>
            </a:r>
            <a:br>
              <a:rPr lang="en-US" sz="3600" dirty="0" smtClean="0"/>
            </a:br>
            <a:r>
              <a:rPr lang="en-US" sz="3600" dirty="0" smtClean="0"/>
              <a:t>&amp; Inheritance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067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many hierarchies for OO graphics systems?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Inheritance</a:t>
            </a:r>
            <a:r>
              <a:rPr lang="en-US" dirty="0" smtClean="0"/>
              <a:t> (class-instance or prototype-instance)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Components / Groups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Style </a:t>
            </a:r>
            <a:r>
              <a:rPr lang="en-US" dirty="0"/>
              <a:t>hierarchies</a:t>
            </a:r>
            <a:r>
              <a:rPr lang="en-US" dirty="0"/>
              <a:t>, like from </a:t>
            </a:r>
            <a:r>
              <a:rPr lang="en-US" dirty="0" smtClean="0"/>
              <a:t>CSS classes or Windows themes</a:t>
            </a:r>
            <a:endParaRPr lang="en-US" dirty="0" smtClean="0"/>
          </a:p>
          <a:p>
            <a:r>
              <a:rPr lang="en-US" dirty="0" smtClean="0"/>
              <a:t>Where do properties </a:t>
            </a:r>
            <a:r>
              <a:rPr lang="en-US" dirty="0" smtClean="0"/>
              <a:t>come </a:t>
            </a:r>
            <a:r>
              <a:rPr lang="en-US" dirty="0" smtClean="0"/>
              <a:t>from?</a:t>
            </a:r>
          </a:p>
          <a:p>
            <a:pPr lvl="1"/>
            <a:r>
              <a:rPr lang="en-US" dirty="0" smtClean="0"/>
              <a:t>Color, size, shape</a:t>
            </a:r>
          </a:p>
          <a:p>
            <a:pPr lvl="2"/>
            <a:r>
              <a:rPr lang="en-US" dirty="0" smtClean="0"/>
              <a:t>From aggregate or inheritance hierarchy?</a:t>
            </a:r>
          </a:p>
          <a:p>
            <a:pPr lvl="1"/>
            <a:r>
              <a:rPr lang="en-US" dirty="0" smtClean="0"/>
              <a:t>Issue: changing </a:t>
            </a:r>
            <a:r>
              <a:rPr lang="en-US" i="1" dirty="0" smtClean="0"/>
              <a:t>type</a:t>
            </a:r>
            <a:r>
              <a:rPr lang="en-US" dirty="0" smtClean="0"/>
              <a:t> of object – rectangle </a:t>
            </a:r>
            <a:r>
              <a:rPr lang="en-US" dirty="0" smtClean="0">
                <a:sym typeface="Wingdings" pitchFamily="2" charset="2"/>
              </a:rPr>
              <a:t> polygon</a:t>
            </a:r>
            <a:endParaRPr lang="en-US" dirty="0" smtClean="0"/>
          </a:p>
          <a:p>
            <a:pPr lvl="1"/>
            <a:r>
              <a:rPr lang="en-US" dirty="0" smtClean="0"/>
              <a:t>Windows widget</a:t>
            </a:r>
            <a:br>
              <a:rPr lang="en-US" dirty="0" smtClean="0"/>
            </a:br>
            <a:r>
              <a:rPr lang="en-US" dirty="0" smtClean="0"/>
              <a:t>properties</a:t>
            </a:r>
          </a:p>
          <a:p>
            <a:pPr lvl="2"/>
            <a:r>
              <a:rPr lang="en-US" dirty="0" smtClean="0"/>
              <a:t>Size, color scheme, </a:t>
            </a:r>
            <a:br>
              <a:rPr lang="en-US" dirty="0" smtClean="0"/>
            </a:br>
            <a:r>
              <a:rPr lang="en-US" dirty="0" smtClean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2696" y="4724400"/>
            <a:ext cx="5441304" cy="21336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44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Algorithms</a:t>
            </a: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Redisplay everything each time </a:t>
            </a:r>
          </a:p>
          <a:p>
            <a:pPr lvl="1"/>
            <a:r>
              <a:rPr lang="en-US" dirty="0" smtClean="0"/>
              <a:t>Most appropriate for small numbers of objects, and if drawing is really quick compared to computation </a:t>
            </a:r>
          </a:p>
          <a:p>
            <a:pPr lvl="1"/>
            <a:r>
              <a:rPr lang="en-US" dirty="0" smtClean="0"/>
              <a:t>Used on the Macintosh and many others </a:t>
            </a:r>
          </a:p>
          <a:p>
            <a:pPr lvl="1"/>
            <a:r>
              <a:rPr lang="en-US" dirty="0" smtClean="0"/>
              <a:t>Used by Amulet</a:t>
            </a:r>
          </a:p>
          <a:p>
            <a:pPr lvl="1"/>
            <a:r>
              <a:rPr lang="en-US" dirty="0" smtClean="0"/>
              <a:t>Used by homework 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60FF-159F-47C9-81D6-78E19CA3F1E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7339263" y="1106905"/>
            <a:ext cx="661737" cy="61235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351294" y="1106905"/>
            <a:ext cx="661737" cy="612358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only the affected areas of the screen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Requires computing what areas are affected </a:t>
            </a:r>
          </a:p>
          <a:p>
            <a:r>
              <a:rPr lang="en-US" dirty="0" smtClean="0"/>
              <a:t>Garnet: </a:t>
            </a:r>
          </a:p>
          <a:p>
            <a:pPr lvl="1"/>
            <a:r>
              <a:rPr lang="en-US" dirty="0" smtClean="0"/>
              <a:t>keep track of objects that change any "interesting" slot </a:t>
            </a:r>
          </a:p>
          <a:p>
            <a:pPr lvl="1"/>
            <a:r>
              <a:rPr lang="en-US" dirty="0" smtClean="0"/>
              <a:t>compute the bounding box of all these changed objects in their old and new locations </a:t>
            </a:r>
          </a:p>
          <a:p>
            <a:pPr lvl="1"/>
            <a:r>
              <a:rPr lang="en-US" dirty="0" smtClean="0"/>
              <a:t>assert this as the clipping region (must not self-intersect; Garnet uses 2 regions) </a:t>
            </a:r>
          </a:p>
          <a:p>
            <a:pPr lvl="1"/>
            <a:r>
              <a:rPr lang="en-US" dirty="0" smtClean="0"/>
              <a:t>erase the area </a:t>
            </a:r>
          </a:p>
          <a:p>
            <a:pPr lvl="1"/>
            <a:r>
              <a:rPr lang="en-US" dirty="0" smtClean="0"/>
              <a:t>go through objects from top-to-bottom, back to front draw those which overlap the bounding box </a:t>
            </a:r>
          </a:p>
          <a:p>
            <a:pPr lvl="1"/>
            <a:r>
              <a:rPr lang="en-US" dirty="0" smtClean="0"/>
              <a:t>goes </a:t>
            </a:r>
            <a:r>
              <a:rPr lang="en-US" dirty="0" smtClean="0"/>
              <a:t>through all top level aggregates, and any children of the aggregates that intersect (recursively) </a:t>
            </a:r>
          </a:p>
          <a:p>
            <a:r>
              <a:rPr lang="en-US" dirty="0" smtClean="0"/>
              <a:t>Other techniques: quad trees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8B8-C0F0-4B39-9ECD-32E65A83A990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Redisplay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446168" cy="47552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Simplest algorithm: draw all objects </a:t>
            </a:r>
            <a:r>
              <a:rPr lang="en-US" i="1" dirty="0" smtClean="0"/>
              <a:t>from back to front</a:t>
            </a:r>
            <a:endParaRPr lang="en-US" dirty="0" smtClean="0"/>
          </a:p>
          <a:p>
            <a:r>
              <a:rPr lang="en-US" dirty="0" smtClean="0"/>
              <a:t>More sophisticated: </a:t>
            </a:r>
            <a:r>
              <a:rPr lang="en-US" dirty="0"/>
              <a:t>Can </a:t>
            </a:r>
            <a:r>
              <a:rPr lang="en-US" dirty="0">
                <a:solidFill>
                  <a:srgbClr val="FF0000"/>
                </a:solidFill>
              </a:rPr>
              <a:t>clip</a:t>
            </a:r>
            <a:r>
              <a:rPr lang="en-US" dirty="0"/>
              <a:t> to boundary of changed </a:t>
            </a:r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pass – collect all the objects which have changed</a:t>
            </a:r>
          </a:p>
          <a:p>
            <a:pPr lvl="2"/>
            <a:r>
              <a:rPr lang="en-US" dirty="0" smtClean="0"/>
              <a:t>Combine into one or more </a:t>
            </a:r>
            <a:r>
              <a:rPr lang="en-US" b="1" dirty="0" smtClean="0"/>
              <a:t>clipping rectangles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pass – go through all objects from back to front and redraw them</a:t>
            </a:r>
          </a:p>
          <a:p>
            <a:pPr lvl="2"/>
            <a:r>
              <a:rPr lang="en-US" dirty="0" smtClean="0"/>
              <a:t>Will be clipped to affected regions</a:t>
            </a:r>
          </a:p>
          <a:p>
            <a:pPr lvl="2"/>
            <a:r>
              <a:rPr lang="en-US" dirty="0" smtClean="0"/>
              <a:t>Optimization – only do components if group intersects changed area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6553200" y="808038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934200" y="1189038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18183" y="808038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553201" y="808038"/>
            <a:ext cx="10668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5-Point Star 9"/>
          <p:cNvSpPr/>
          <p:nvPr/>
        </p:nvSpPr>
        <p:spPr bwMode="auto">
          <a:xfrm>
            <a:off x="7923059" y="770120"/>
            <a:ext cx="489627" cy="47725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4004" y="805561"/>
            <a:ext cx="1059319" cy="838200"/>
            <a:chOff x="7089383" y="3659134"/>
            <a:chExt cx="1059319" cy="838200"/>
          </a:xfrm>
        </p:grpSpPr>
        <p:sp>
          <p:nvSpPr>
            <p:cNvPr id="12" name="Oval 11"/>
            <p:cNvSpPr/>
            <p:nvPr/>
          </p:nvSpPr>
          <p:spPr bwMode="auto">
            <a:xfrm>
              <a:off x="7089383" y="3659134"/>
              <a:ext cx="609600" cy="6096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7462902" y="4040134"/>
              <a:ext cx="685800" cy="457200"/>
            </a:xfrm>
            <a:prstGeom prst="round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78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Issue: Anti-Aliasing and special effects</a:t>
            </a:r>
            <a:endParaRPr lang="en-US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Drop shadows, highlights, other special effects</a:t>
            </a:r>
          </a:p>
          <a:p>
            <a:r>
              <a:rPr lang="en-US" dirty="0" smtClean="0"/>
              <a:t>Can draw outside of the </a:t>
            </a:r>
            <a:r>
              <a:rPr lang="en-US" dirty="0" smtClean="0"/>
              <a:t>normal display area</a:t>
            </a:r>
            <a:endParaRPr lang="en-US" dirty="0" smtClean="0"/>
          </a:p>
          <a:p>
            <a:pPr lvl="1"/>
            <a:r>
              <a:rPr lang="en-US" dirty="0" smtClean="0"/>
              <a:t>Have to be more careful in computing bounding boxes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 &amp; </a:t>
            </a:r>
            <a:r>
              <a:rPr lang="en-US" dirty="0" smtClean="0"/>
              <a:t>iOS &amp; Web use</a:t>
            </a:r>
            <a:br>
              <a:rPr lang="en-US" dirty="0" smtClean="0"/>
            </a:br>
            <a:r>
              <a:rPr lang="en-US" dirty="0" smtClean="0"/>
              <a:t>anti-aliasing by default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seem </a:t>
            </a:r>
            <a:r>
              <a:rPr lang="en-US" dirty="0" smtClean="0"/>
              <a:t>to redraw lots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700DD-B362-4931-9BD4-B3E796F9001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19600"/>
            <a:ext cx="2548403" cy="2438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Motivation</a:t>
            </a:r>
            <a:r>
              <a:rPr lang="en-US"/>
              <a:t> </a:t>
            </a:r>
          </a:p>
          <a:p>
            <a:pPr lvl="1"/>
            <a:r>
              <a:rPr lang="en-US"/>
              <a:t>Became popular along with GUIs, Direct Manipulation </a:t>
            </a:r>
          </a:p>
          <a:p>
            <a:pPr lvl="1"/>
            <a:r>
              <a:rPr lang="en-US"/>
              <a:t>Icons, graphics seem like objects: </a:t>
            </a:r>
          </a:p>
          <a:p>
            <a:pPr lvl="2"/>
            <a:r>
              <a:rPr lang="en-US"/>
              <a:t>have internal state, persistance </a:t>
            </a:r>
          </a:p>
          <a:p>
            <a:pPr lvl="1"/>
            <a:r>
              <a:rPr lang="en-US"/>
              <a:t>OO was originally developed (SmallTalk) and became popular (C++) mostly due to GUIs.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UI technique: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Same as GUI, Direct Manipulation = icons, graphical objects, widgets </a:t>
            </a:r>
          </a:p>
          <a:p>
            <a:pPr>
              <a:lnSpc>
                <a:spcPct val="90000"/>
              </a:lnSpc>
            </a:pPr>
            <a:r>
              <a:rPr lang="en-US" sz="2600"/>
              <a:t>Here, as a programming paradigm (often in a language) </a:t>
            </a:r>
          </a:p>
          <a:p>
            <a:pPr>
              <a:lnSpc>
                <a:spcPct val="90000"/>
              </a:lnSpc>
            </a:pPr>
            <a:r>
              <a:rPr lang="en-US" sz="2600"/>
              <a:t>A form of "data abstraction" </a:t>
            </a:r>
          </a:p>
          <a:p>
            <a:pPr>
              <a:lnSpc>
                <a:spcPct val="90000"/>
              </a:lnSpc>
            </a:pPr>
            <a:r>
              <a:rPr lang="en-US" sz="2600"/>
              <a:t>"Classes" describe the basic structure of the data </a:t>
            </a:r>
          </a:p>
          <a:p>
            <a:pPr>
              <a:lnSpc>
                <a:spcPct val="90000"/>
              </a:lnSpc>
            </a:pPr>
            <a:r>
              <a:rPr lang="en-US" sz="2600"/>
              <a:t>Also, the methods that can be called </a:t>
            </a:r>
          </a:p>
          <a:p>
            <a:pPr>
              <a:lnSpc>
                <a:spcPct val="90000"/>
              </a:lnSpc>
            </a:pPr>
            <a:r>
              <a:rPr lang="en-US" sz="2600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E394-C8FD-4090-8071-8CC5BDD1A6D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411662"/>
          </a:xfrm>
        </p:spPr>
        <p:txBody>
          <a:bodyPr/>
          <a:lstStyle/>
          <a:p>
            <a:r>
              <a:rPr lang="en-US" sz="2600" dirty="0"/>
              <a:t>Create "instances" of the classes </a:t>
            </a:r>
          </a:p>
          <a:p>
            <a:pPr lvl="1"/>
            <a:r>
              <a:rPr lang="en-US" sz="2200" dirty="0"/>
              <a:t>local copy of data </a:t>
            </a:r>
          </a:p>
          <a:p>
            <a:pPr lvl="1"/>
            <a:r>
              <a:rPr lang="en-US" sz="2200" dirty="0"/>
              <a:t>may also be class data </a:t>
            </a:r>
            <a:r>
              <a:rPr lang="en-US" sz="2200" dirty="0" smtClean="0"/>
              <a:t> -- all instances share the same value</a:t>
            </a:r>
            <a:endParaRPr lang="en-US" sz="2200" dirty="0"/>
          </a:p>
          <a:p>
            <a:pPr lvl="1"/>
            <a:r>
              <a:rPr lang="en-US" sz="2200" dirty="0"/>
              <a:t>shares all methods </a:t>
            </a:r>
          </a:p>
          <a:p>
            <a:r>
              <a:rPr lang="en-US" sz="2600" dirty="0"/>
              <a:t>"Inheritance": create a new class "like" the </a:t>
            </a:r>
            <a:r>
              <a:rPr lang="en-US" sz="2600" dirty="0" err="1"/>
              <a:t>superclass</a:t>
            </a:r>
            <a:r>
              <a:rPr lang="en-US" sz="2600" dirty="0"/>
              <a:t> </a:t>
            </a:r>
          </a:p>
          <a:p>
            <a:pPr lvl="1"/>
            <a:r>
              <a:rPr lang="en-US" sz="2200" dirty="0"/>
              <a:t>by default has all the same methods and data </a:t>
            </a:r>
          </a:p>
          <a:p>
            <a:pPr lvl="1"/>
            <a:r>
              <a:rPr lang="en-US" sz="2200" dirty="0"/>
              <a:t>can add new data and methods and re-program inherited methods </a:t>
            </a:r>
          </a:p>
          <a:p>
            <a:r>
              <a:rPr lang="en-US" sz="2600" dirty="0"/>
              <a:t>Example: </a:t>
            </a:r>
            <a:r>
              <a:rPr lang="en-US" sz="2600" dirty="0" err="1"/>
              <a:t>graphical_object.draw</a:t>
            </a:r>
            <a:r>
              <a:rPr lang="en-US" sz="2600" dirty="0"/>
              <a:t> ... </a:t>
            </a:r>
            <a:r>
              <a:rPr lang="en-US" sz="2600" dirty="0" err="1"/>
              <a:t>circle.draw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7E3F-8F9E-4807-BC34-771C46EEFA1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New style of programming; thinking about the problem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Many books about how to do it right.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OO design; getting the classes and protocols right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subclasses don't have extra, wasted data space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Methods make sense to all sub-classes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external classes don't need to know inside description.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Also OO databases, etc.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Implementation: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object in memory, starts with pointer to table of methods,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lots of tricks and extra declarations in C</a:t>
            </a:r>
            <a:r>
              <a:rPr lang="en-US" sz="2200" dirty="0" smtClean="0"/>
              <a:t>++, Java </a:t>
            </a:r>
            <a:r>
              <a:rPr lang="en-US" sz="2200" dirty="0"/>
              <a:t>etc. to avoid overhead of </a:t>
            </a:r>
            <a:r>
              <a:rPr lang="en-US" sz="2200" dirty="0" smtClean="0"/>
              <a:t>lookups at run-time </a:t>
            </a:r>
            <a:r>
              <a:rPr lang="en-US" sz="2200" dirty="0"/>
              <a:t>("virtual", "pure </a:t>
            </a:r>
            <a:r>
              <a:rPr lang="en-US" sz="2200" dirty="0" smtClean="0"/>
              <a:t>virtual")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E50E-79D9-424D-8348-A3A4EDBAF19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2250"/>
            <a:ext cx="8229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Class has multiple parent classes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Combine all the methods and data of all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Special rules for when conflict (same method, same name of data with different types, etc.)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Example: circle inherits from graphical-object and moveable-object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Complex so often not used even when available </a:t>
            </a:r>
            <a:endParaRPr lang="en-US" sz="2600" dirty="0" smtClean="0"/>
          </a:p>
          <a:p>
            <a:pPr lvl="1">
              <a:lnSpc>
                <a:spcPct val="80000"/>
              </a:lnSpc>
            </a:pPr>
            <a:r>
              <a:rPr lang="en-US" sz="2200" dirty="0" smtClean="0"/>
              <a:t>“Diamond problem”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Amulet uses constraints to provide flexible copying of values instead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Java, etc. use “interfaces”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No inheritance of implementations, but ability to have arbitrary “mix-ins</a:t>
            </a:r>
            <a:r>
              <a:rPr lang="en-US" sz="2200" dirty="0" smtClean="0"/>
              <a:t>”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No confusion about which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 to inherit from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HW #1 due </a:t>
            </a:r>
            <a:r>
              <a:rPr lang="en-US" dirty="0" smtClean="0"/>
              <a:t>today</a:t>
            </a:r>
            <a:endParaRPr lang="en-US" dirty="0" smtClean="0"/>
          </a:p>
          <a:p>
            <a:r>
              <a:rPr lang="en-US" dirty="0" smtClean="0"/>
              <a:t>Start on Homework 2</a:t>
            </a:r>
            <a:endParaRPr lang="en-US" dirty="0"/>
          </a:p>
          <a:p>
            <a:pPr lvl="1"/>
            <a:r>
              <a:rPr lang="en-US" dirty="0" smtClean="0"/>
              <a:t>Homework 2 is </a:t>
            </a:r>
            <a:r>
              <a:rPr lang="en-US" dirty="0" smtClean="0"/>
              <a:t>hard</a:t>
            </a:r>
            <a:endParaRPr lang="en-US" dirty="0" smtClean="0"/>
          </a:p>
          <a:p>
            <a:pPr lvl="1"/>
            <a:r>
              <a:rPr lang="en-US" dirty="0" smtClean="0"/>
              <a:t>You have </a:t>
            </a:r>
            <a:r>
              <a:rPr lang="en-US" dirty="0" smtClean="0"/>
              <a:t>2½ </a:t>
            </a:r>
            <a:r>
              <a:rPr lang="en-US" dirty="0" smtClean="0"/>
              <a:t>weeks </a:t>
            </a:r>
            <a:r>
              <a:rPr lang="en-US" dirty="0" smtClean="0"/>
              <a:t>for a reason</a:t>
            </a:r>
          </a:p>
          <a:p>
            <a:pPr lvl="2"/>
            <a:r>
              <a:rPr lang="en-US" dirty="0" smtClean="0"/>
              <a:t>Don’t leave it until the last minute</a:t>
            </a:r>
          </a:p>
          <a:p>
            <a:r>
              <a:rPr lang="en-US" dirty="0" smtClean="0"/>
              <a:t>Ask questions with Piazza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01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5B52-50C0-4122-ADB1-E51AFAD8AEA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Instead of the class-instance model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objects are instances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use any object as a prototype for other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Inherits all slots it doesn't override (= instance variables, member variables, fields, attributes).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Methods are just a value in a slot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Dynamic changing of methods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Easy to implement using structures.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Usually, changing prototype data also changes all instances that do not override it. </a:t>
            </a: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Now used by JavaScript, </a:t>
            </a:r>
            <a:r>
              <a:rPr lang="en-US" sz="2600" dirty="0" err="1" smtClean="0"/>
              <a:t>ActionScript</a:t>
            </a:r>
            <a:r>
              <a:rPr lang="en-US" sz="2600" dirty="0" smtClean="0"/>
              <a:t> (Flash)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Older uses: SELF, </a:t>
            </a:r>
            <a:r>
              <a:rPr lang="en-US" sz="2200" dirty="0" err="1" smtClean="0"/>
              <a:t>NewtonScript</a:t>
            </a:r>
            <a:r>
              <a:rPr lang="en-US" sz="2200" dirty="0" smtClean="0"/>
              <a:t>, 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447800"/>
            <a:ext cx="3289300" cy="49784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May provide adding and removing of slots </a:t>
            </a:r>
            <a:r>
              <a:rPr lang="en-US" dirty="0">
                <a:solidFill>
                  <a:srgbClr val="FF0000"/>
                </a:solidFill>
              </a:rPr>
              <a:t>dynamically</a:t>
            </a:r>
            <a:r>
              <a:rPr lang="en-US" dirty="0"/>
              <a:t> to any instance </a:t>
            </a:r>
          </a:p>
          <a:p>
            <a:pPr>
              <a:lnSpc>
                <a:spcPct val="90000"/>
              </a:lnSpc>
            </a:pPr>
            <a:r>
              <a:rPr lang="en-US" dirty="0"/>
              <a:t>Simpler model, easy to </a:t>
            </a:r>
            <a:r>
              <a:rPr lang="en-US" dirty="0" smtClean="0"/>
              <a:t>implement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More dynamic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But much less efficient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Can't usually compile slot accesses into structure access; may need a </a:t>
            </a:r>
            <a:r>
              <a:rPr lang="en-US" dirty="0" smtClean="0"/>
              <a:t>search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Type checking on slots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looked up at run-time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936-DF0C-4F1D-9F88-836ADCB2C61C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OO in SmallTalk </a:t>
            </a:r>
          </a:p>
          <a:p>
            <a:pPr lvl="1"/>
            <a:r>
              <a:rPr lang="en-US" sz="2200"/>
              <a:t>First "pure" example </a:t>
            </a:r>
          </a:p>
          <a:p>
            <a:pPr lvl="1"/>
            <a:r>
              <a:rPr lang="en-US" sz="2200"/>
              <a:t>Everything is an object</a:t>
            </a:r>
            <a:br>
              <a:rPr lang="en-US" sz="2200"/>
            </a:br>
            <a:r>
              <a:rPr lang="en-US" sz="2200"/>
              <a:t>(numbers, strings, etc.) </a:t>
            </a:r>
          </a:p>
          <a:p>
            <a:pPr lvl="1"/>
            <a:r>
              <a:rPr lang="en-US" sz="2200"/>
              <a:t>Single inheritance </a:t>
            </a:r>
          </a:p>
          <a:p>
            <a:pPr lvl="1"/>
            <a:r>
              <a:rPr lang="en-US" sz="2200"/>
              <a:t>Methods dispatched on a single parameter </a:t>
            </a:r>
          </a:p>
          <a:p>
            <a:pPr lvl="2"/>
            <a:r>
              <a:rPr lang="en-US" sz="2100"/>
              <a:t>3 + "4.5" different from "4.5" + 3 </a:t>
            </a:r>
          </a:p>
          <a:p>
            <a:pPr lvl="1"/>
            <a:r>
              <a:rPr lang="en-US" sz="2200"/>
              <a:t>Dynamic method lookup at run-time </a:t>
            </a:r>
          </a:p>
          <a:p>
            <a:pPr lvl="2"/>
            <a:r>
              <a:rPr lang="en-US" sz="2100"/>
              <a:t>=&gt; "Message not understood" </a:t>
            </a:r>
          </a:p>
          <a:p>
            <a:pPr lvl="1"/>
            <a:r>
              <a:rPr lang="en-US" sz="2200"/>
              <a:t>Smalltalk 72 had strange syntax with special characters </a:t>
            </a:r>
          </a:p>
          <a:p>
            <a:pPr lvl="1"/>
            <a:r>
              <a:rPr lang="en-US" sz="2200"/>
              <a:t>Whole environment (windows, browsers, MVC, etc.)</a:t>
            </a:r>
          </a:p>
        </p:txBody>
      </p:sp>
      <p:pic>
        <p:nvPicPr>
          <p:cNvPr id="263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447800"/>
            <a:ext cx="3162300" cy="2268538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3247-D27E-4986-B67D-9B3C194A4097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OO in C++ </a:t>
            </a:r>
          </a:p>
          <a:p>
            <a:pPr lvl="1"/>
            <a:r>
              <a:rPr lang="en-US"/>
              <a:t>Numbers, strings, etc. not objects </a:t>
            </a:r>
          </a:p>
          <a:p>
            <a:pPr lvl="1"/>
            <a:r>
              <a:rPr lang="en-US"/>
              <a:t>Lots of mess to make it fit with C </a:t>
            </a:r>
          </a:p>
          <a:p>
            <a:pPr lvl="1"/>
            <a:r>
              <a:rPr lang="en-US"/>
              <a:t>Statically (compile-time) determine types, methods</a:t>
            </a:r>
          </a:p>
          <a:p>
            <a:pPr lvl="1"/>
            <a:r>
              <a:rPr lang="en-US"/>
              <a:t>Originally a pre-processor (new syntax) </a:t>
            </a:r>
          </a:p>
          <a:p>
            <a:pPr lvl="1"/>
            <a:r>
              <a:rPr lang="en-US"/>
              <a:t>Multiple-inheritance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0302-4044-4AD5-8989-BB69EC1F4DA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84770"/>
          </a:xfrm>
        </p:spPr>
        <p:txBody>
          <a:bodyPr/>
          <a:lstStyle/>
          <a:p>
            <a:r>
              <a:rPr lang="en-US" dirty="0"/>
              <a:t>Examples of OO Systems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109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OO in </a:t>
            </a:r>
            <a:r>
              <a:rPr lang="en-US" dirty="0" err="1"/>
              <a:t>MacApp</a:t>
            </a:r>
            <a:r>
              <a:rPr lang="en-US" dirty="0"/>
              <a:t> </a:t>
            </a:r>
            <a:r>
              <a:rPr lang="en-US" dirty="0" smtClean="0"/>
              <a:t>(approx. 1985 – 1994)</a:t>
            </a:r>
            <a:endParaRPr lang="en-US" dirty="0"/>
          </a:p>
          <a:p>
            <a:pPr lvl="1"/>
            <a:r>
              <a:rPr lang="en-US" dirty="0"/>
              <a:t>Because OO so natural for UIs, invented their own language: </a:t>
            </a:r>
            <a:r>
              <a:rPr lang="en-US" dirty="0">
                <a:solidFill>
                  <a:srgbClr val="FF0000"/>
                </a:solidFill>
              </a:rPr>
              <a:t>Object Pascal</a:t>
            </a:r>
            <a:r>
              <a:rPr lang="en-US" dirty="0"/>
              <a:t> with help from </a:t>
            </a:r>
            <a:r>
              <a:rPr lang="en-US" dirty="0" err="1"/>
              <a:t>Niklaus</a:t>
            </a:r>
            <a:r>
              <a:rPr lang="en-US" dirty="0"/>
              <a:t> Werth (inventor of Pascal)</a:t>
            </a:r>
          </a:p>
          <a:p>
            <a:pPr lvl="1"/>
            <a:r>
              <a:rPr lang="en-US" dirty="0"/>
              <a:t>Used in </a:t>
            </a:r>
            <a:r>
              <a:rPr lang="en-US" dirty="0" err="1"/>
              <a:t>MacApp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SmallTalk</a:t>
            </a:r>
            <a:r>
              <a:rPr lang="en-US" dirty="0"/>
              <a:t> model, but more compile-time checkable </a:t>
            </a:r>
          </a:p>
          <a:p>
            <a:pPr lvl="1"/>
            <a:r>
              <a:rPr lang="en-US" dirty="0"/>
              <a:t>Eventually abandoned in favor of Objective </a:t>
            </a:r>
            <a:r>
              <a:rPr lang="en-US" dirty="0" smtClean="0"/>
              <a:t>C (NeXT)</a:t>
            </a:r>
          </a:p>
          <a:p>
            <a:pPr lvl="2"/>
            <a:r>
              <a:rPr lang="en-US" dirty="0" smtClean="0"/>
              <a:t>Third-party </a:t>
            </a:r>
            <a:r>
              <a:rPr lang="en-US" dirty="0" smtClean="0"/>
              <a:t>company (“</a:t>
            </a:r>
            <a:r>
              <a:rPr lang="en-US" dirty="0" err="1" smtClean="0"/>
              <a:t>StepStone</a:t>
            </a:r>
            <a:r>
              <a:rPr lang="en-US" dirty="0" smtClean="0"/>
              <a:t>”) </a:t>
            </a:r>
            <a:r>
              <a:rPr lang="en-US" dirty="0" smtClean="0"/>
              <a:t>by Brad </a:t>
            </a:r>
            <a:r>
              <a:rPr lang="en-US" dirty="0" smtClean="0"/>
              <a:t>Cox</a:t>
            </a:r>
          </a:p>
          <a:p>
            <a:pPr lvl="2"/>
            <a:r>
              <a:rPr lang="en-US" dirty="0" smtClean="0">
                <a:hlinkClick r:id="rId3" tooltip="NeXT"/>
              </a:rPr>
              <a:t>NeXT</a:t>
            </a:r>
            <a:r>
              <a:rPr lang="en-US" dirty="0"/>
              <a:t> acquired </a:t>
            </a:r>
            <a:r>
              <a:rPr lang="en-US" dirty="0" smtClean="0"/>
              <a:t>Objective-C and Cox’s company</a:t>
            </a:r>
            <a:endParaRPr lang="en-US" dirty="0" smtClean="0"/>
          </a:p>
          <a:p>
            <a:pPr lvl="2"/>
            <a:r>
              <a:rPr lang="en-US" dirty="0" smtClean="0"/>
              <a:t>Now supported directly by Apple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ACB7-E550-48A6-BBBB-02977F9F8ED7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199888"/>
          </a:xfrm>
        </p:spPr>
        <p:txBody>
          <a:bodyPr>
            <a:normAutofit lnSpcReduction="10000"/>
          </a:bodyPr>
          <a:lstStyle/>
          <a:p>
            <a:r>
              <a:rPr lang="en-US" sz="2100" dirty="0"/>
              <a:t>OO in Andrew and Motif </a:t>
            </a:r>
          </a:p>
          <a:p>
            <a:pPr lvl="1"/>
            <a:r>
              <a:rPr lang="en-US" sz="2000" dirty="0" smtClean="0"/>
              <a:t>GUI systems for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 X Window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System on </a:t>
            </a:r>
            <a:r>
              <a:rPr lang="en-US" sz="2000" dirty="0" smtClean="0"/>
              <a:t>Unix in the late 1980’s</a:t>
            </a:r>
          </a:p>
          <a:p>
            <a:pPr lvl="1"/>
            <a:r>
              <a:rPr lang="en-US" sz="2000" dirty="0" smtClean="0"/>
              <a:t>Invented </a:t>
            </a:r>
            <a:r>
              <a:rPr lang="en-US" sz="2000" dirty="0"/>
              <a:t>their own object systems in </a:t>
            </a:r>
            <a:r>
              <a:rPr lang="en-US" sz="2000" dirty="0" smtClean="0"/>
              <a:t>C</a:t>
            </a:r>
          </a:p>
          <a:p>
            <a:pPr lvl="2"/>
            <a:r>
              <a:rPr lang="en-US" sz="1700" dirty="0" smtClean="0"/>
              <a:t>Similar to </a:t>
            </a:r>
            <a:r>
              <a:rPr lang="en-US" sz="1800" dirty="0" smtClean="0"/>
              <a:t>GTK+ from homework 1 presentations</a:t>
            </a:r>
            <a:endParaRPr lang="en-US" sz="1700" dirty="0"/>
          </a:p>
          <a:p>
            <a:pPr lvl="1"/>
            <a:r>
              <a:rPr lang="en-US" sz="2000" dirty="0" smtClean="0"/>
              <a:t>Before C++ was popular, available</a:t>
            </a:r>
          </a:p>
          <a:p>
            <a:pPr lvl="1"/>
            <a:r>
              <a:rPr lang="en-US" sz="2000" dirty="0" smtClean="0"/>
              <a:t>Mainly </a:t>
            </a:r>
            <a:r>
              <a:rPr lang="en-US" sz="2000" dirty="0"/>
              <a:t>is a method and inheritance protocol </a:t>
            </a:r>
          </a:p>
          <a:p>
            <a:pPr lvl="1"/>
            <a:r>
              <a:rPr lang="en-US" sz="2000" dirty="0"/>
              <a:t>Andrew: (ATK) pre-processor for header files </a:t>
            </a:r>
          </a:p>
          <a:p>
            <a:pPr lvl="2"/>
            <a:r>
              <a:rPr lang="en-US" sz="1800" dirty="0"/>
              <a:t>single inheritance </a:t>
            </a:r>
          </a:p>
          <a:p>
            <a:pPr lvl="2"/>
            <a:r>
              <a:rPr lang="en-US" sz="1800" dirty="0"/>
              <a:t>"_" = new syntax: </a:t>
            </a:r>
            <a:r>
              <a:rPr lang="en-US" sz="1800" dirty="0" err="1"/>
              <a:t>class_method</a:t>
            </a:r>
            <a:r>
              <a:rPr lang="en-US" sz="1800" dirty="0"/>
              <a:t>(xxx) </a:t>
            </a:r>
          </a:p>
          <a:p>
            <a:pPr lvl="2"/>
            <a:r>
              <a:rPr lang="en-US" sz="1800" dirty="0"/>
              <a:t>dynamic loading of object implementations </a:t>
            </a:r>
          </a:p>
          <a:p>
            <a:pPr lvl="2"/>
            <a:r>
              <a:rPr lang="en-US" sz="1800" dirty="0"/>
              <a:t>querying an object's class at run-time </a:t>
            </a:r>
          </a:p>
          <a:p>
            <a:pPr lvl="2"/>
            <a:r>
              <a:rPr lang="en-US" sz="1800" dirty="0"/>
              <a:t>Andrew converted to C++ </a:t>
            </a:r>
          </a:p>
          <a:p>
            <a:pPr lvl="2"/>
            <a:r>
              <a:rPr lang="en-US" sz="1800" dirty="0"/>
              <a:t>Now defunct </a:t>
            </a:r>
          </a:p>
          <a:p>
            <a:pPr lvl="1"/>
            <a:r>
              <a:rPr lang="en-US" sz="2000" dirty="0"/>
              <a:t>Motif </a:t>
            </a:r>
          </a:p>
          <a:p>
            <a:pPr lvl="2"/>
            <a:r>
              <a:rPr lang="en-US" sz="1800" dirty="0"/>
              <a:t>just a set of conventions; no preprocessor </a:t>
            </a:r>
          </a:p>
          <a:p>
            <a:pPr lvl="2"/>
            <a:r>
              <a:rPr lang="en-US" sz="1800" dirty="0"/>
              <a:t>not "real" inheritance, overriding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FB96-9ADC-4607-806A-4E86D863A17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Amulet provides a prototype-instance object system embedded in C++ </a:t>
            </a:r>
          </a:p>
          <a:p>
            <a:r>
              <a:rPr lang="en-US" dirty="0"/>
              <a:t>Java</a:t>
            </a:r>
          </a:p>
          <a:p>
            <a:r>
              <a:rPr lang="en-US" dirty="0"/>
              <a:t>C#</a:t>
            </a:r>
          </a:p>
          <a:p>
            <a:r>
              <a:rPr lang="en-US" dirty="0"/>
              <a:t>Objective C</a:t>
            </a:r>
          </a:p>
          <a:p>
            <a:r>
              <a:rPr lang="en-US" dirty="0" smtClean="0"/>
              <a:t>ActionScript</a:t>
            </a:r>
          </a:p>
          <a:p>
            <a:r>
              <a:rPr lang="en-US" dirty="0" smtClean="0"/>
              <a:t>JavaScript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Hints for Homework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028432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JavaScript: client side only, no NPM, node</a:t>
            </a:r>
          </a:p>
          <a:p>
            <a:pPr lvl="1"/>
            <a:r>
              <a:rPr lang="en-US" dirty="0" smtClean="0"/>
              <a:t>No libraries other than Canvas, html, </a:t>
            </a:r>
            <a:r>
              <a:rPr lang="en-US" dirty="0" err="1" smtClean="0"/>
              <a:t>css</a:t>
            </a:r>
            <a:endParaRPr lang="en-US" dirty="0" smtClean="0"/>
          </a:p>
          <a:p>
            <a:r>
              <a:rPr lang="en-US" dirty="0" smtClean="0"/>
              <a:t>Main event loop</a:t>
            </a:r>
          </a:p>
          <a:p>
            <a:pPr lvl="1"/>
            <a:r>
              <a:rPr lang="en-US" dirty="0" smtClean="0"/>
              <a:t>(Handle input), Set properties, redraw</a:t>
            </a:r>
          </a:p>
          <a:p>
            <a:r>
              <a:rPr lang="en-US" dirty="0" smtClean="0"/>
              <a:t>Redraw = erase screen, draw everything back to front</a:t>
            </a:r>
          </a:p>
          <a:p>
            <a:pPr lvl="1"/>
            <a:r>
              <a:rPr lang="en-US" dirty="0" smtClean="0"/>
              <a:t>Recursively go down group tree</a:t>
            </a:r>
          </a:p>
          <a:p>
            <a:r>
              <a:rPr lang="en-US" dirty="0" smtClean="0"/>
              <a:t>Need to deal with clipping and coordinate transformations at the group level</a:t>
            </a:r>
          </a:p>
          <a:p>
            <a:pPr lvl="1"/>
            <a:r>
              <a:rPr lang="en-US" dirty="0" smtClean="0"/>
              <a:t>Clipping region will only get smaller as </a:t>
            </a:r>
            <a:r>
              <a:rPr lang="en-US" dirty="0" err="1" smtClean="0"/>
              <a:t>recurse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83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8F48-82DF-4D75-A620-3329787583B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Structured 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50288" cy="5257800"/>
          </a:xfrm>
        </p:spPr>
        <p:txBody>
          <a:bodyPr>
            <a:normAutofit fontScale="92500"/>
          </a:bodyPr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  <a:endParaRPr lang="en-US" dirty="0" smtClean="0"/>
          </a:p>
          <a:p>
            <a:r>
              <a:rPr lang="en-US" dirty="0" smtClean="0"/>
              <a:t>Provided </a:t>
            </a:r>
            <a:r>
              <a:rPr lang="en-US" dirty="0"/>
              <a:t>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</a:t>
            </a:r>
            <a:r>
              <a:rPr lang="en-US" dirty="0" smtClean="0"/>
              <a:t>.</a:t>
            </a:r>
          </a:p>
          <a:p>
            <a:r>
              <a:rPr lang="en-US" dirty="0"/>
              <a:t>SVG for JavaScript</a:t>
            </a:r>
          </a:p>
          <a:p>
            <a:r>
              <a:rPr lang="en-US" dirty="0" smtClean="0"/>
              <a:t>HTML </a:t>
            </a:r>
            <a:r>
              <a:rPr lang="en-US" dirty="0" smtClean="0"/>
              <a:t>document object model (DOM)</a:t>
            </a:r>
          </a:p>
          <a:p>
            <a:pPr lvl="1"/>
            <a:r>
              <a:rPr lang="en-US" dirty="0" smtClean="0"/>
              <a:t>Display tree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Garnet and Amulet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417003"/>
            <a:ext cx="8229600" cy="52244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Garnet</a:t>
            </a:r>
            <a:r>
              <a:rPr lang="en-US" dirty="0" smtClean="0"/>
              <a:t>: (</a:t>
            </a:r>
            <a:r>
              <a:rPr lang="en-US" dirty="0" smtClean="0">
                <a:hlinkClick r:id="rId2"/>
              </a:rPr>
              <a:t>link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1987 to 1994</a:t>
            </a:r>
          </a:p>
          <a:p>
            <a:pPr lvl="1"/>
            <a:r>
              <a:rPr lang="en-US" dirty="0"/>
              <a:t>Common Lisp and X11 or </a:t>
            </a:r>
            <a:r>
              <a:rPr lang="en-US" dirty="0" smtClean="0"/>
              <a:t>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US" dirty="0"/>
              <a:t>enerating </a:t>
            </a:r>
            <a:r>
              <a:rPr lang="en-US" dirty="0" smtClean="0"/>
              <a:t>an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malgam of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 smtClean="0"/>
              <a:t>eal-time,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 smtClean="0"/>
              <a:t>ovel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 smtClean="0"/>
              <a:t>ditors and </a:t>
            </a: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oolkits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Amulet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1994 </a:t>
            </a:r>
            <a:r>
              <a:rPr lang="en-US" dirty="0"/>
              <a:t>to </a:t>
            </a:r>
            <a:r>
              <a:rPr lang="en-US" dirty="0" smtClean="0"/>
              <a:t>1997</a:t>
            </a:r>
          </a:p>
          <a:p>
            <a:pPr lvl="1"/>
            <a:r>
              <a:rPr lang="en-US" dirty="0" smtClean="0"/>
              <a:t>C++ and X11, Windows or Macintosh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utomatic 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dirty="0" smtClean="0"/>
              <a:t>anufacture of </a:t>
            </a: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 smtClean="0"/>
              <a:t>sable and 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dirty="0" smtClean="0"/>
              <a:t>earnable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 smtClean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 smtClean="0"/>
              <a:t>oolkits</a:t>
            </a:r>
          </a:p>
          <a:p>
            <a:r>
              <a:rPr lang="en-US" dirty="0" smtClean="0"/>
              <a:t>Novel object</a:t>
            </a:r>
            <a:r>
              <a:rPr lang="en-US" dirty="0"/>
              <a:t>, </a:t>
            </a:r>
            <a:r>
              <a:rPr lang="en-US" dirty="0" smtClean="0"/>
              <a:t>graphics, constraint</a:t>
            </a:r>
            <a:r>
              <a:rPr lang="en-US" dirty="0"/>
              <a:t>, input, output, undo, </a:t>
            </a:r>
            <a:r>
              <a:rPr lang="en-US" dirty="0" smtClean="0"/>
              <a:t>command, </a:t>
            </a:r>
            <a:r>
              <a:rPr lang="en-US" dirty="0"/>
              <a:t>and animation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Were widely used for a while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026" name="Picture 2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93" y="1039939"/>
            <a:ext cx="1076325" cy="120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s.cmu.edu/afs/cs/project/amulet/www/new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696" y="2757297"/>
            <a:ext cx="1320642" cy="2983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2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8EE4-7388-47E9-8189-B19F8DDEC05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83296" cy="920178"/>
          </a:xfrm>
        </p:spPr>
        <p:txBody>
          <a:bodyPr/>
          <a:lstStyle/>
          <a:p>
            <a:r>
              <a:rPr lang="en-US" sz="3200" dirty="0"/>
              <a:t>Amulet and Garnet </a:t>
            </a:r>
            <a:r>
              <a:rPr lang="en-US" sz="3200" dirty="0" smtClean="0"/>
              <a:t>Papers and Videos</a:t>
            </a:r>
            <a:endParaRPr lang="en-US" sz="3200" dirty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2416"/>
            <a:ext cx="8229600" cy="566318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Brad A. Myers, Dario A. </a:t>
            </a:r>
            <a:r>
              <a:rPr lang="en-US" dirty="0" err="1"/>
              <a:t>Giuse</a:t>
            </a:r>
            <a:r>
              <a:rPr lang="en-US" dirty="0"/>
              <a:t>, Roger B. Dannenberg, Brad Vander </a:t>
            </a:r>
            <a:r>
              <a:rPr lang="en-US" dirty="0" err="1"/>
              <a:t>Zanden</a:t>
            </a:r>
            <a:r>
              <a:rPr lang="en-US" dirty="0"/>
              <a:t>, David S. </a:t>
            </a:r>
            <a:r>
              <a:rPr lang="en-US" dirty="0" err="1"/>
              <a:t>Kosbie</a:t>
            </a:r>
            <a:r>
              <a:rPr lang="en-US" dirty="0"/>
              <a:t>, Ed </a:t>
            </a:r>
            <a:r>
              <a:rPr lang="en-US" dirty="0" err="1"/>
              <a:t>Pervin</a:t>
            </a:r>
            <a:r>
              <a:rPr lang="en-US" dirty="0"/>
              <a:t>, Andrew </a:t>
            </a:r>
            <a:r>
              <a:rPr lang="en-US" dirty="0" err="1"/>
              <a:t>Mickish</a:t>
            </a:r>
            <a:r>
              <a:rPr lang="en-US" dirty="0"/>
              <a:t>, and Philippe </a:t>
            </a:r>
            <a:r>
              <a:rPr lang="en-US" dirty="0" err="1"/>
              <a:t>Marchal</a:t>
            </a:r>
            <a:r>
              <a:rPr lang="en-US" dirty="0"/>
              <a:t>. "</a:t>
            </a:r>
            <a:r>
              <a:rPr lang="en-US" b="1" dirty="0">
                <a:solidFill>
                  <a:srgbClr val="FF0000"/>
                </a:solidFill>
              </a:rPr>
              <a:t>Garnet</a:t>
            </a:r>
            <a:r>
              <a:rPr lang="en-US" dirty="0"/>
              <a:t>: Comprehensive Support for Graphical, Highly-Interactive User Interfaces," </a:t>
            </a:r>
            <a:r>
              <a:rPr lang="en-US" i="1" dirty="0"/>
              <a:t>IEEE Computer</a:t>
            </a:r>
            <a:r>
              <a:rPr lang="en-US" dirty="0"/>
              <a:t>. vol. 23, no. 11. November, 1990. pp. 71-85. Translated into Japanese and reprinted in </a:t>
            </a:r>
            <a:r>
              <a:rPr lang="en-US" i="1" dirty="0"/>
              <a:t>Nikkei Electronics</a:t>
            </a:r>
            <a:r>
              <a:rPr lang="en-US" dirty="0"/>
              <a:t>, No. 522, March 18, 1991, pp. 187-205. Also reprinted in: </a:t>
            </a:r>
            <a:r>
              <a:rPr lang="en-US" dirty="0" err="1"/>
              <a:t>R.Baecker</a:t>
            </a:r>
            <a:r>
              <a:rPr lang="en-US" dirty="0"/>
              <a:t>, </a:t>
            </a:r>
            <a:r>
              <a:rPr lang="en-US" dirty="0" err="1"/>
              <a:t>J.Grudin</a:t>
            </a:r>
            <a:r>
              <a:rPr lang="en-US" dirty="0"/>
              <a:t>, </a:t>
            </a:r>
            <a:r>
              <a:rPr lang="en-US" dirty="0" err="1"/>
              <a:t>W.Buxton</a:t>
            </a:r>
            <a:r>
              <a:rPr lang="en-US" dirty="0"/>
              <a:t>, and S. Greenberg, eds. </a:t>
            </a:r>
            <a:r>
              <a:rPr lang="en-US" i="1" dirty="0"/>
              <a:t>Readings in Human-Computer Interaction: Toward the Year 2000</a:t>
            </a:r>
            <a:r>
              <a:rPr lang="en-US" dirty="0"/>
              <a:t>. Second Edition. San Francisco: Morgan Kaufmann Publishers, Inc., 1995. pp. 357-372. </a:t>
            </a:r>
            <a:r>
              <a:rPr lang="en-US" dirty="0">
                <a:hlinkClick r:id="rId3"/>
              </a:rPr>
              <a:t>pdf</a:t>
            </a:r>
            <a:r>
              <a:rPr lang="en-US" dirty="0"/>
              <a:t>. See also </a:t>
            </a:r>
            <a:r>
              <a:rPr lang="en-US" dirty="0">
                <a:hlinkClick r:id="rId4"/>
              </a:rPr>
              <a:t>YouTube </a:t>
            </a:r>
            <a:r>
              <a:rPr lang="en-US" dirty="0" smtClean="0">
                <a:hlinkClick r:id="rId4"/>
              </a:rPr>
              <a:t>video</a:t>
            </a:r>
            <a:r>
              <a:rPr lang="en-US" dirty="0" smtClean="0"/>
              <a:t> or </a:t>
            </a:r>
            <a:r>
              <a:rPr lang="en-US" sz="3200" dirty="0" err="1">
                <a:hlinkClick r:id="rId5"/>
              </a:rPr>
              <a:t>OpenVideo</a:t>
            </a:r>
            <a:r>
              <a:rPr lang="en-US" dirty="0" smtClean="0"/>
              <a:t>.</a:t>
            </a:r>
            <a:endParaRPr lang="en-US" sz="2100" dirty="0"/>
          </a:p>
          <a:p>
            <a:endParaRPr lang="en-US" dirty="0" smtClean="0"/>
          </a:p>
          <a:p>
            <a:r>
              <a:rPr lang="en-US" dirty="0" smtClean="0"/>
              <a:t>Brad </a:t>
            </a:r>
            <a:r>
              <a:rPr lang="en-US" dirty="0"/>
              <a:t>A. Myers, Richard G. McDaniel, Robert C. Miller, Alan </a:t>
            </a:r>
            <a:r>
              <a:rPr lang="en-US" dirty="0" err="1"/>
              <a:t>Ferrency</a:t>
            </a:r>
            <a:r>
              <a:rPr lang="en-US" dirty="0"/>
              <a:t>, Andrew Faulring, Bruce D. Kyle, Andrew </a:t>
            </a:r>
            <a:r>
              <a:rPr lang="en-US" dirty="0" err="1"/>
              <a:t>Mickish</a:t>
            </a:r>
            <a:r>
              <a:rPr lang="en-US" dirty="0"/>
              <a:t>, Alex </a:t>
            </a:r>
            <a:r>
              <a:rPr lang="en-US" dirty="0" err="1"/>
              <a:t>Klimovitski</a:t>
            </a:r>
            <a:r>
              <a:rPr lang="en-US" dirty="0"/>
              <a:t>, and Patrick </a:t>
            </a:r>
            <a:r>
              <a:rPr lang="en-US" dirty="0" err="1"/>
              <a:t>Doane</a:t>
            </a:r>
            <a:r>
              <a:rPr lang="en-US" dirty="0"/>
              <a:t>. "The </a:t>
            </a:r>
            <a:r>
              <a:rPr lang="en-US" b="1" dirty="0">
                <a:solidFill>
                  <a:srgbClr val="FF0000"/>
                </a:solidFill>
              </a:rPr>
              <a:t>Amulet</a:t>
            </a:r>
            <a:r>
              <a:rPr lang="en-US" dirty="0"/>
              <a:t> Environment: New Models for Effective User Interface Software Development</a:t>
            </a:r>
            <a:r>
              <a:rPr lang="en-US" dirty="0" smtClean="0"/>
              <a:t>", </a:t>
            </a:r>
            <a:r>
              <a:rPr lang="en-US" i="1" dirty="0" smtClean="0"/>
              <a:t>IEEE </a:t>
            </a:r>
            <a:r>
              <a:rPr lang="en-US" i="1" dirty="0"/>
              <a:t>Transactions on Software Engineering</a:t>
            </a:r>
            <a:r>
              <a:rPr lang="en-US" dirty="0"/>
              <a:t>, Vol. 23, no. 6. June, 1997. pp. 347-365. </a:t>
            </a:r>
            <a:r>
              <a:rPr lang="en-US" dirty="0">
                <a:hlinkClick r:id="rId6"/>
              </a:rPr>
              <a:t>IEEE pdf</a:t>
            </a:r>
            <a:r>
              <a:rPr lang="en-US" dirty="0"/>
              <a:t> or </a:t>
            </a:r>
            <a:r>
              <a:rPr lang="en-US" dirty="0">
                <a:hlinkClick r:id="rId7"/>
              </a:rPr>
              <a:t>tech report </a:t>
            </a:r>
            <a:r>
              <a:rPr lang="en-US" dirty="0"/>
              <a:t> or </a:t>
            </a:r>
            <a:r>
              <a:rPr lang="en-US" dirty="0">
                <a:hlinkClick r:id="rId8"/>
              </a:rPr>
              <a:t>abstract only</a:t>
            </a:r>
            <a:r>
              <a:rPr lang="en-US" dirty="0"/>
              <a:t>. See also </a:t>
            </a:r>
            <a:r>
              <a:rPr lang="en-US" dirty="0">
                <a:hlinkClick r:id="rId9"/>
              </a:rPr>
              <a:t>YouTube </a:t>
            </a:r>
            <a:r>
              <a:rPr lang="en-US" dirty="0" smtClean="0">
                <a:hlinkClick r:id="rId9"/>
              </a:rPr>
              <a:t>video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sz="3200" dirty="0" err="1" smtClean="0">
                <a:hlinkClick r:id="rId10"/>
              </a:rPr>
              <a:t>OpenVideo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42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Structured Graphics, cont.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4411662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  <a:endParaRPr lang="en-US" dirty="0" smtClean="0"/>
          </a:p>
          <a:p>
            <a:pPr lvl="2"/>
            <a:r>
              <a:rPr lang="en-US" dirty="0" smtClean="0"/>
              <a:t>Just add and remove objects</a:t>
            </a:r>
            <a:endParaRPr lang="en-US" dirty="0"/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019800" y="4675187"/>
            <a:ext cx="9144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62484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620000" y="4675187"/>
            <a:ext cx="914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8486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5851525" y="5360987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7543800" y="5360987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2188" y="4751387"/>
            <a:ext cx="3883025" cy="1855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Ability to support: </a:t>
            </a:r>
          </a:p>
          <a:p>
            <a:pPr lvl="1"/>
            <a:r>
              <a:rPr lang="en-US" sz="2200" dirty="0"/>
              <a:t>high-level behaviors like move, grow, cut/copy/paste, etc. </a:t>
            </a:r>
          </a:p>
          <a:p>
            <a:pPr lvl="1"/>
            <a:r>
              <a:rPr lang="en-US" sz="2200" dirty="0"/>
              <a:t>high-level widgets like selection handles </a:t>
            </a:r>
          </a:p>
          <a:p>
            <a:pPr lvl="1"/>
            <a:r>
              <a:rPr lang="en-US" sz="2200" dirty="0"/>
              <a:t>constraints among objects </a:t>
            </a:r>
          </a:p>
          <a:p>
            <a:pPr lvl="1"/>
            <a:r>
              <a:rPr lang="en-US" sz="2200" dirty="0"/>
              <a:t>automatic layout </a:t>
            </a:r>
          </a:p>
          <a:p>
            <a:pPr lvl="1"/>
            <a:r>
              <a:rPr lang="en-US" sz="2200" dirty="0"/>
              <a:t>grouping: "Groups" in Garnet </a:t>
            </a:r>
          </a:p>
          <a:p>
            <a:pPr lvl="1"/>
            <a:r>
              <a:rPr lang="en-US" sz="2200" dirty="0"/>
              <a:t>automatic </a:t>
            </a:r>
            <a:r>
              <a:rPr lang="en-US" sz="2200" dirty="0" smtClean="0"/>
              <a:t>printing </a:t>
            </a:r>
            <a:endParaRPr lang="en-US" sz="2200" dirty="0"/>
          </a:p>
          <a:p>
            <a:pPr lvl="1"/>
            <a:r>
              <a:rPr lang="en-US" sz="2200" dirty="0"/>
              <a:t>tutors and monitors </a:t>
            </a:r>
          </a:p>
          <a:p>
            <a:pPr lvl="1"/>
            <a:r>
              <a:rPr lang="en-US" sz="2200" dirty="0"/>
              <a:t>external scripting, ... </a:t>
            </a:r>
            <a:endParaRPr lang="en-US" sz="2200" dirty="0" smtClean="0"/>
          </a:p>
          <a:p>
            <a:pPr lvl="1"/>
            <a:r>
              <a:rPr lang="en-US" sz="2200" dirty="0" smtClean="0"/>
              <a:t>accessibility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90B3-139A-431E-9B82-5AB75614292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Disadvantages: </a:t>
            </a:r>
          </a:p>
          <a:p>
            <a:pPr lvl="1"/>
            <a:r>
              <a:rPr lang="en-US"/>
              <a:t>Significant space penalties </a:t>
            </a:r>
          </a:p>
          <a:p>
            <a:pPr lvl="2"/>
            <a:r>
              <a:rPr lang="en-US"/>
              <a:t>objects take up to 1000 bytes each </a:t>
            </a:r>
          </a:p>
          <a:p>
            <a:pPr lvl="2"/>
            <a:r>
              <a:rPr lang="en-US"/>
              <a:t>imagine a scene with 40,000 dots (200x200 fat bits) </a:t>
            </a:r>
          </a:p>
          <a:p>
            <a:pPr lvl="1"/>
            <a:r>
              <a:rPr lang="en-US"/>
              <a:t>Time penalties </a:t>
            </a:r>
          </a:p>
          <a:p>
            <a:pPr lvl="2"/>
            <a:r>
              <a:rPr lang="en-US"/>
              <a:t>Redisplay doesn't take advantage of special properties of data: </a:t>
            </a:r>
          </a:p>
          <a:p>
            <a:pPr lvl="3"/>
            <a:r>
              <a:rPr lang="en-US"/>
              <a:t>regularity </a:t>
            </a:r>
          </a:p>
          <a:p>
            <a:pPr lvl="3"/>
            <a:r>
              <a:rPr lang="en-US"/>
              <a:t>non-overlapping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7543800" cy="1295400"/>
          </a:xfrm>
        </p:spPr>
        <p:txBody>
          <a:bodyPr/>
          <a:lstStyle/>
          <a:p>
            <a:r>
              <a:rPr lang="en-US" dirty="0" smtClean="0"/>
              <a:t>Basic Idea: Graphical objects retained in a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8556"/>
            <a:ext cx="8229600" cy="4411662"/>
          </a:xfrm>
        </p:spPr>
        <p:txBody>
          <a:bodyPr/>
          <a:lstStyle/>
          <a:p>
            <a:r>
              <a:rPr lang="en-US" dirty="0" smtClean="0"/>
              <a:t>Primitives: text, rectangles, circles, …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Groups</a:t>
            </a:r>
          </a:p>
          <a:p>
            <a:pPr lvl="1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aggregates</a:t>
            </a:r>
            <a:r>
              <a:rPr lang="en-US" dirty="0" smtClean="0"/>
              <a:t>”, “collections”, …</a:t>
            </a:r>
          </a:p>
          <a:p>
            <a:pPr lvl="1"/>
            <a:r>
              <a:rPr lang="en-US" dirty="0" smtClean="0"/>
              <a:t>In HTML: &lt;div&gt;, &lt;</a:t>
            </a:r>
            <a:r>
              <a:rPr lang="en-US" dirty="0" err="1" smtClean="0"/>
              <a:t>ux</a:t>
            </a:r>
            <a:r>
              <a:rPr lang="en-US" dirty="0" smtClean="0"/>
              <a:t>&gt;, …</a:t>
            </a:r>
          </a:p>
          <a:p>
            <a:pPr lvl="1"/>
            <a:r>
              <a:rPr lang="en-US" dirty="0" smtClean="0"/>
              <a:t>SVG: “Group”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size of a group includes all of its “</a:t>
            </a:r>
            <a:r>
              <a:rPr lang="en-US" dirty="0" smtClean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” objects.</a:t>
            </a:r>
          </a:p>
          <a:p>
            <a:pPr lvl="2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components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Bounding box of group</a:t>
            </a:r>
          </a:p>
          <a:p>
            <a:pPr lvl="1"/>
            <a:r>
              <a:rPr lang="en-US" dirty="0" smtClean="0"/>
              <a:t>Group is “</a:t>
            </a:r>
            <a:r>
              <a:rPr lang="en-US" dirty="0" smtClean="0">
                <a:solidFill>
                  <a:srgbClr val="FF0000"/>
                </a:solidFill>
              </a:rPr>
              <a:t>parent</a:t>
            </a:r>
            <a:r>
              <a:rPr lang="en-US" dirty="0" smtClean="0"/>
              <a:t>”, elements are “</a:t>
            </a:r>
            <a:r>
              <a:rPr lang="en-US" dirty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”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60198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00800" y="5257800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4783" y="487680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19800" y="4876800"/>
            <a:ext cx="1240809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19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20479</TotalTime>
  <Words>2097</Words>
  <Application>Microsoft Office PowerPoint</Application>
  <PresentationFormat>On-screen Show (4:3)</PresentationFormat>
  <Paragraphs>323</Paragraphs>
  <Slides>28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Tahoma</vt:lpstr>
      <vt:lpstr>Wingdings</vt:lpstr>
      <vt:lpstr>lecture template_polo</vt:lpstr>
      <vt:lpstr>Lecture 4: Other Output Models: Structured Graphics; Object-Oriented Techniques </vt:lpstr>
      <vt:lpstr>Logistics</vt:lpstr>
      <vt:lpstr>Structured Graphics</vt:lpstr>
      <vt:lpstr>Aside: Garnet and Amulet</vt:lpstr>
      <vt:lpstr>Amulet and Garnet Papers and Videos</vt:lpstr>
      <vt:lpstr>Structured Graphics, cont.</vt:lpstr>
      <vt:lpstr>Structured Graphics Can Support</vt:lpstr>
      <vt:lpstr>Structured Graphics Disadvantages</vt:lpstr>
      <vt:lpstr>Basic Idea: Graphical objects retained in a hierarchy</vt:lpstr>
      <vt:lpstr>Design Issues: Hierarchies &amp; Inheritance</vt:lpstr>
      <vt:lpstr>Redisplay Algorithms</vt:lpstr>
      <vt:lpstr>Redisplay only the affected areas of the screen</vt:lpstr>
      <vt:lpstr>Overview of Redisplay Algorithm</vt:lpstr>
      <vt:lpstr>Issue: Anti-Aliasing and special effects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Examples of OO Systems</vt:lpstr>
      <vt:lpstr>Examples of OO Systems</vt:lpstr>
      <vt:lpstr>Examples of OO Systems</vt:lpstr>
      <vt:lpstr>Examples of OO Systems</vt:lpstr>
      <vt:lpstr>Examples of OO Systems</vt:lpstr>
      <vt:lpstr>Hints for Homework 2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105</cp:revision>
  <cp:lastPrinted>1601-01-01T00:00:00Z</cp:lastPrinted>
  <dcterms:created xsi:type="dcterms:W3CDTF">2001-06-15T20:03:27Z</dcterms:created>
  <dcterms:modified xsi:type="dcterms:W3CDTF">2020-01-30T02:49:32Z</dcterms:modified>
</cp:coreProperties>
</file>