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8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7" r:id="rId16"/>
    <p:sldId id="269" r:id="rId17"/>
    <p:sldId id="270" r:id="rId18"/>
    <p:sldId id="271" r:id="rId19"/>
    <p:sldId id="272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73" r:id="rId29"/>
    <p:sldId id="274" r:id="rId30"/>
    <p:sldId id="276" r:id="rId31"/>
    <p:sldId id="27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09" autoAdjust="0"/>
  </p:normalViewPr>
  <p:slideViewPr>
    <p:cSldViewPr>
      <p:cViewPr varScale="1">
        <p:scale>
          <a:sx n="77" d="100"/>
          <a:sy n="77" d="100"/>
        </p:scale>
        <p:origin x="5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9.xml"/><Relationship Id="rId3" Type="http://schemas.openxmlformats.org/officeDocument/2006/relationships/slide" Target="slides/slide6.xml"/><Relationship Id="rId7" Type="http://schemas.openxmlformats.org/officeDocument/2006/relationships/slide" Target="slides/slide12.xml"/><Relationship Id="rId12" Type="http://schemas.openxmlformats.org/officeDocument/2006/relationships/slide" Target="slides/slide2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9.xml"/><Relationship Id="rId5" Type="http://schemas.openxmlformats.org/officeDocument/2006/relationships/slide" Target="slides/slide9.xml"/><Relationship Id="rId15" Type="http://schemas.openxmlformats.org/officeDocument/2006/relationships/slide" Target="slides/slide31.xml"/><Relationship Id="rId10" Type="http://schemas.openxmlformats.org/officeDocument/2006/relationships/slide" Target="slides/slide18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7AFE7383-BB1E-411F-94FA-FC4E07000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27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AD855-4A6A-4800-AE1C-9C4F25FD5CC3}" type="slidenum">
              <a:rPr lang="en-US"/>
              <a:pPr/>
              <a:t>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96161-6867-4E06-87DB-7B612C4C9067}" type="slidenum">
              <a:rPr lang="en-US"/>
              <a:pPr/>
              <a:t>16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5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8454D-F765-4BE1-896D-63E19A339C9C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2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EA1BA-CC2B-4A4B-9691-4469F505B12E}" type="slidenum">
              <a:rPr lang="en-US"/>
              <a:pPr/>
              <a:t>18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C06C-38B2-4A3A-A925-79CF8937BA5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440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Implemented in JavaScript with event-callback code, drag-lock is only about 20 lines of code, but these lines are difficult to follow, and as we found in our user study, even more difficult to implement correctly.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I’m putting this code on screen not because I expect you to immediately read and understand it, because as I’ll show in a bit, it’s difficult to reason about. To start to understand why, consider the order in which code is executed during a typical user interaction.</a:t>
            </a:r>
          </a:p>
        </p:txBody>
      </p:sp>
    </p:spTree>
    <p:extLst>
      <p:ext uri="{BB962C8B-B14F-4D97-AF65-F5344CB8AC3E}">
        <p14:creationId xmlns:p14="http://schemas.microsoft.com/office/powerpoint/2010/main" val="4277357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When the user double clicks their mouse to initiate a drag lock the fist time, the flow of the program jumps between mouse event callbacks. I’ve illustrated that control flow here with orange arrows…</a:t>
            </a:r>
          </a:p>
        </p:txBody>
      </p:sp>
    </p:spTree>
    <p:extLst>
      <p:ext uri="{BB962C8B-B14F-4D97-AF65-F5344CB8AC3E}">
        <p14:creationId xmlns:p14="http://schemas.microsoft.com/office/powerpoint/2010/main" val="3484359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…then after they drag and double click again to end the drag lock</a:t>
            </a:r>
          </a:p>
        </p:txBody>
      </p:sp>
    </p:spTree>
    <p:extLst>
      <p:ext uri="{BB962C8B-B14F-4D97-AF65-F5344CB8AC3E}">
        <p14:creationId xmlns:p14="http://schemas.microsoft.com/office/powerpoint/2010/main" val="2563073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And overall, the control flow of even those two double clicks is a jumble when visualized.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And that’s why we call code like this…</a:t>
            </a:r>
          </a:p>
        </p:txBody>
      </p:sp>
    </p:spTree>
    <p:extLst>
      <p:ext uri="{BB962C8B-B14F-4D97-AF65-F5344CB8AC3E}">
        <p14:creationId xmlns:p14="http://schemas.microsoft.com/office/powerpoint/2010/main" val="2160316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“spaghetti code”. It’s not spaghetti code because it’s poor quality. This example was actually improved from the best implementation of 20 participants in our user study; it’s well-written.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It’s spaghetti code because the control flow is difficult to follow. Also, this code is highly interdependent; multiple places reference and modify the same variables in a way that depends very strictly on this control flow. 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For example, suppose I said that rather than a double click taking the user out of drag lock, I wanted a click to exit from drag lock. Intuitively, it seems like such a small change should require adjusting a couple of lines at the most.</a:t>
            </a:r>
          </a:p>
        </p:txBody>
      </p:sp>
    </p:spTree>
    <p:extLst>
      <p:ext uri="{BB962C8B-B14F-4D97-AF65-F5344CB8AC3E}">
        <p14:creationId xmlns:p14="http://schemas.microsoft.com/office/powerpoint/2010/main" val="2924036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F4F06-00BF-4FE3-B657-51BA0BF94F08}" type="slidenum">
              <a:rPr lang="en-US"/>
              <a:pPr/>
              <a:t>27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3074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6759-2AA4-4EC1-B531-56A9CAC78D1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226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47C73-A707-454E-A047-2AC1AA785F6C}" type="slidenum">
              <a:rPr lang="en-US"/>
              <a:pPr/>
              <a:t>28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1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63259-9D88-4396-BC0A-D07AF578A5B7}" type="slidenum">
              <a:rPr lang="en-US"/>
              <a:pPr/>
              <a:t>29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5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A910F-CF31-4AA9-9858-9361288D5BE2}" type="slidenum">
              <a:rPr lang="en-US"/>
              <a:pPr/>
              <a:t>30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3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4BF27-FD0C-4649-A680-2CC654835F93}" type="slidenum">
              <a:rPr lang="en-US"/>
              <a:pPr/>
              <a:t>31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8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F11B2-BF90-492B-88E5-F328FF8374F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448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A7880-33A3-4BE9-B7AE-812649AF010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591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5A181-B23A-4A9A-89B3-29439880F6D7}" type="slidenum">
              <a:rPr lang="en-US"/>
              <a:pPr/>
              <a:t>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26CB-69C3-4F2B-B0BE-82BF7FA079E9}" type="slidenum">
              <a:rPr lang="en-US"/>
              <a:pPr/>
              <a:t>10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0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3EC3D-AD46-41F7-BE56-B0B6A1AAEF86}" type="slidenum">
              <a:rPr lang="en-US"/>
              <a:pPr/>
              <a:t>11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3256-3A23-4D7A-AAFF-3E28CCF34AF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49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739D3-09CE-4F6A-9161-AE24F090CD14}" type="slidenum">
              <a:rPr lang="en-US"/>
              <a:pPr/>
              <a:t>13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C9C510-D415-49D3-B45C-5D7AB7B15AA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6967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296968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9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0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71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6972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43FFB-BA63-4FCF-A387-1AF9D2D63B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42CC6-63A4-491A-9C16-9570A242BC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309563">
              <a:defRPr sz="4200" b="0" spc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8125" indent="-238125" defTabSz="309563">
              <a:spcBef>
                <a:spcPts val="2213"/>
              </a:spcBef>
              <a:buSzPct val="75000"/>
              <a:buChar char="•"/>
              <a:defRPr sz="1950">
                <a:latin typeface="+mn-lt"/>
                <a:ea typeface="+mn-ea"/>
                <a:cs typeface="+mn-cs"/>
                <a:sym typeface="Helvetica Light"/>
              </a:defRPr>
            </a:lvl1pPr>
            <a:lvl2pPr marL="476250" indent="-238125" defTabSz="309563">
              <a:spcBef>
                <a:spcPts val="2213"/>
              </a:spcBef>
              <a:buSzPct val="75000"/>
              <a:buChar char="•"/>
              <a:defRPr sz="1950">
                <a:latin typeface="+mn-lt"/>
                <a:ea typeface="+mn-ea"/>
                <a:cs typeface="+mn-cs"/>
                <a:sym typeface="Helvetica Light"/>
              </a:defRPr>
            </a:lvl2pPr>
            <a:lvl3pPr marL="714375" indent="-238125" defTabSz="309563">
              <a:spcBef>
                <a:spcPts val="2213"/>
              </a:spcBef>
              <a:buSzPct val="75000"/>
              <a:buChar char="•"/>
              <a:defRPr sz="1950">
                <a:latin typeface="+mn-lt"/>
                <a:ea typeface="+mn-ea"/>
                <a:cs typeface="+mn-cs"/>
                <a:sym typeface="Helvetica Light"/>
              </a:defRPr>
            </a:lvl3pPr>
            <a:lvl4pPr marL="952500" indent="-238125" defTabSz="309563">
              <a:spcBef>
                <a:spcPts val="2213"/>
              </a:spcBef>
              <a:buSzPct val="75000"/>
              <a:buChar char="•"/>
              <a:defRPr sz="1950">
                <a:latin typeface="+mn-lt"/>
                <a:ea typeface="+mn-ea"/>
                <a:cs typeface="+mn-cs"/>
                <a:sym typeface="Helvetica Light"/>
              </a:defRPr>
            </a:lvl4pPr>
            <a:lvl5pPr marL="1190625" indent="-238125" defTabSz="309563">
              <a:spcBef>
                <a:spcPts val="2213"/>
              </a:spcBef>
              <a:buSzPct val="75000"/>
              <a:buChar char="•"/>
              <a:defRPr sz="195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808137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536E-AAC3-4FE7-9A03-44393A1573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DB51-22C0-4763-BE86-25181B6260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5A56E-7DDB-46C0-A2DD-A2813A5161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FB2F6-352A-418C-B840-615977FAC4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9DD3-7482-4CDE-8786-717E394BFF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E09D-0E45-40B9-9017-9CA90C355E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4BD4F-34B2-434B-8B51-5A4B84C416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85643-2E34-46C1-BC38-A950407ADA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red_hcii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295939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9594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59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59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59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2959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959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BCA451D-9C33-4712-BB1D-049191C266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YK9xwWBr2M" TargetMode="External"/><Relationship Id="rId2" Type="http://schemas.openxmlformats.org/officeDocument/2006/relationships/hyperlink" Target="http://www.cs.cmu.edu/~garnet/p211-myers-giltcallback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amulet/videos/Gilt_demo.wmv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school.edu/mon/SoftwareEngineering/BrooksNoSilverBulle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600200"/>
            <a:ext cx="7772400" cy="1752600"/>
          </a:xfrm>
        </p:spPr>
        <p:txBody>
          <a:bodyPr/>
          <a:lstStyle/>
          <a:p>
            <a:pPr algn="ctr"/>
            <a:r>
              <a:rPr lang="en-US" sz="3200" dirty="0"/>
              <a:t>Lecture 2:</a:t>
            </a:r>
            <a:br>
              <a:rPr lang="en-US" sz="3200" dirty="0"/>
            </a:br>
            <a:r>
              <a:rPr lang="en-US" sz="3200" dirty="0"/>
              <a:t>Why are User Interfaces Hard to Design and Implement?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6096000" cy="17526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sz="900" dirty="0"/>
          </a:p>
          <a:p>
            <a:r>
              <a:rPr lang="en-US" sz="500" dirty="0"/>
              <a:t/>
            </a:r>
            <a:br>
              <a:rPr lang="en-US" sz="500" dirty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r>
              <a:rPr lang="en-US" dirty="0">
                <a:solidFill>
                  <a:srgbClr val="6E0000"/>
                </a:solidFill>
              </a:rPr>
              <a:t/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Advanced User Interface Software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Spring, </a:t>
            </a:r>
            <a:r>
              <a:rPr lang="en-US" dirty="0" smtClean="0">
                <a:solidFill>
                  <a:srgbClr val="6E0000"/>
                </a:solidFill>
              </a:rPr>
              <a:t>2020</a:t>
            </a:r>
            <a:endParaRPr lang="en-US" dirty="0">
              <a:solidFill>
                <a:srgbClr val="6E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9C510-D415-49D3-B45C-5D7AB7B15AA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Can’t Unlearn Something</a:t>
            </a:r>
          </a:p>
        </p:txBody>
      </p:sp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2147888" y="1485900"/>
          <a:ext cx="48482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4847619" imgH="4172532" progId="">
                  <p:embed/>
                </p:oleObj>
              </mc:Choice>
              <mc:Fallback>
                <p:oleObj r:id="rId4" imgW="4847619" imgH="4172532" progId="">
                  <p:embed/>
                  <p:pic>
                    <p:nvPicPr>
                      <p:cNvPr id="223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485900"/>
                        <a:ext cx="4848225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5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Difficult, 2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Specifications are always wrong:</a:t>
            </a:r>
          </a:p>
          <a:p>
            <a:pPr lvl="1"/>
            <a:r>
              <a:rPr lang="en-US"/>
              <a:t>"Only slightly more than 30% of the code developed in application software development ever gets used as intended by end-users. The reason for this statistic may be a result of developers not understanding what their users need."</a:t>
            </a:r>
          </a:p>
          <a:p>
            <a:pPr lvl="2" algn="r">
              <a:buFont typeface="Wingdings" pitchFamily="2" charset="2"/>
              <a:buNone/>
            </a:pPr>
            <a:r>
              <a:rPr lang="en-US" sz="2100"/>
              <a:t>-- Hugh Beyer and Karen Holtzblatt, "Contextual Design: A Customer-Centric Approach to Systems Design,“</a:t>
            </a:r>
            <a:br>
              <a:rPr lang="en-US" sz="2100"/>
            </a:br>
            <a:r>
              <a:rPr lang="en-US" sz="2100" i="1"/>
              <a:t>ACM Interactions</a:t>
            </a:r>
            <a:r>
              <a:rPr lang="en-US" sz="2100"/>
              <a:t>, Sep+Oct, 1997, iv.5, p. 62.</a:t>
            </a:r>
          </a:p>
          <a:p>
            <a:pPr lvl="1"/>
            <a:r>
              <a:rPr lang="en-US"/>
              <a:t>Need for prototyping and iteration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8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3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8650287" cy="5060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Tasks and domains are complex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Word 1 (100 commands) vs. Word 2013 (&gt;2000)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MacDraw 1 vs. Illustrator </a:t>
            </a:r>
          </a:p>
          <a:p>
            <a:pPr lvl="1" eaLnBrk="1" hangingPunct="1"/>
            <a:r>
              <a:rPr lang="en-US" dirty="0" smtClean="0"/>
              <a:t>BMW </a:t>
            </a:r>
            <a:r>
              <a:rPr lang="en-US" dirty="0" err="1" smtClean="0"/>
              <a:t>iDrive</a:t>
            </a:r>
            <a:r>
              <a:rPr lang="en-US" dirty="0" smtClean="0"/>
              <a:t> adjusts over 700 functions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Adding graphics can make </a:t>
            </a:r>
            <a:r>
              <a:rPr lang="en-US" i="1" dirty="0" smtClean="0"/>
              <a:t>worse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Pretty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dirty="0" smtClean="0">
                <a:sym typeface="Symbol" pitchFamily="18" charset="2"/>
              </a:rPr>
              <a:t> Easy to 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Can</a:t>
            </a:r>
            <a:r>
              <a:rPr lang="en-US" altLang="ko-KR" dirty="0" smtClean="0">
                <a:latin typeface="Tahoma" pitchFamily="34" charset="0"/>
                <a:ea typeface="굴림" charset="-127"/>
                <a:sym typeface="Symbol" pitchFamily="18" charset="2"/>
              </a:rPr>
              <a:t>’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t necessarily just copy other designs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Legal issues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All design/development involves </a:t>
            </a:r>
            <a:r>
              <a:rPr lang="en-US" sz="2800" i="1" dirty="0">
                <a:solidFill>
                  <a:schemeClr val="accent2"/>
                </a:solidFill>
                <a:sym typeface="Symbol" pitchFamily="18" charset="2"/>
              </a:rPr>
              <a:t>tradeoffs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Add Features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Test/Fix Bugs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Test/Fix usability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accent2"/>
                </a:solidFill>
                <a:ea typeface="+mn-ea"/>
                <a:cs typeface="+mn-cs"/>
                <a:sym typeface="Symbol" pitchFamily="18" charset="2"/>
              </a:rPr>
              <a:t>Time-to-market</a:t>
            </a:r>
            <a:endParaRPr lang="en-US" sz="2800" dirty="0">
              <a:solidFill>
                <a:schemeClr val="accent2"/>
              </a:solidFill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7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are User Interfaces Difficult</a:t>
            </a:r>
            <a:r>
              <a:rPr lang="en-US" i="1"/>
              <a:t> </a:t>
            </a:r>
            <a:r>
              <a:rPr lang="en-US"/>
              <a:t> to </a:t>
            </a:r>
            <a:r>
              <a:rPr lang="en-US" i="1"/>
              <a:t>Implement</a:t>
            </a:r>
            <a:r>
              <a:rPr lang="en-US"/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9C510-D415-49D3-B45C-5D7AB7B15A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77" y="492123"/>
            <a:ext cx="7543800" cy="1295400"/>
          </a:xfrm>
        </p:spPr>
        <p:txBody>
          <a:bodyPr/>
          <a:lstStyle/>
          <a:p>
            <a:r>
              <a:rPr lang="en-US" dirty="0" smtClean="0"/>
              <a:t>What are the most difficult kinds of programs, in general?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4225925"/>
          </a:xfrm>
        </p:spPr>
        <p:txBody>
          <a:bodyPr/>
          <a:lstStyle/>
          <a:p>
            <a:r>
              <a:rPr lang="en-US" dirty="0" smtClean="0"/>
              <a:t>What properties make a task difficult to program?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1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77" y="492123"/>
            <a:ext cx="7543800" cy="1295400"/>
          </a:xfrm>
        </p:spPr>
        <p:txBody>
          <a:bodyPr/>
          <a:lstStyle/>
          <a:p>
            <a:r>
              <a:rPr lang="en-US" dirty="0" smtClean="0"/>
              <a:t>What are the most difficult kinds of programs, in general?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4225925"/>
          </a:xfrm>
        </p:spPr>
        <p:txBody>
          <a:bodyPr/>
          <a:lstStyle/>
          <a:p>
            <a:r>
              <a:rPr lang="en-US" dirty="0" smtClean="0"/>
              <a:t>What properties make a task difficult to program</a:t>
            </a:r>
            <a:r>
              <a:rPr lang="en-US" dirty="0" smtClean="0"/>
              <a:t>?</a:t>
            </a:r>
          </a:p>
          <a:p>
            <a:r>
              <a:rPr lang="en-US" i="1" dirty="0">
                <a:solidFill>
                  <a:srgbClr val="C00000"/>
                </a:solidFill>
              </a:rPr>
              <a:t>GUI programming has most of them</a:t>
            </a:r>
            <a:r>
              <a:rPr lang="en-US" i="1" dirty="0" smtClean="0">
                <a:solidFill>
                  <a:srgbClr val="C00000"/>
                </a:solidFill>
              </a:rPr>
              <a:t>!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2020 - Brad Myers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User Interfaces</a:t>
            </a:r>
            <a:br>
              <a:rPr lang="en-US" dirty="0" smtClean="0"/>
            </a:br>
            <a:r>
              <a:rPr lang="en-US" dirty="0" smtClean="0"/>
              <a:t>Hard to Implement?</a:t>
            </a: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They are hard to design, requiring iterative implementation</a:t>
            </a:r>
          </a:p>
          <a:p>
            <a:pPr lvl="1"/>
            <a:r>
              <a:rPr lang="en-US" dirty="0" smtClean="0"/>
              <a:t>Not the waterfall model: specify, design, implement, test, deliver </a:t>
            </a:r>
          </a:p>
          <a:p>
            <a:r>
              <a:rPr lang="en-US" dirty="0" smtClean="0"/>
              <a:t>They are reactive and are programmed from the "inside-out" </a:t>
            </a:r>
          </a:p>
          <a:p>
            <a:pPr lvl="1"/>
            <a:r>
              <a:rPr lang="en-US" dirty="0" smtClean="0"/>
              <a:t>Event based programming  </a:t>
            </a:r>
          </a:p>
          <a:p>
            <a:pPr lvl="1"/>
            <a:r>
              <a:rPr lang="en-US" dirty="0" smtClean="0"/>
              <a:t>More difficult to modularize </a:t>
            </a:r>
          </a:p>
          <a:p>
            <a:r>
              <a:rPr lang="en-US" dirty="0" smtClean="0"/>
              <a:t>They generally require multi-processing </a:t>
            </a:r>
          </a:p>
          <a:p>
            <a:pPr lvl="1"/>
            <a:r>
              <a:rPr lang="en-US" dirty="0" smtClean="0"/>
              <a:t>To deal with user typing; aborts  </a:t>
            </a:r>
          </a:p>
          <a:p>
            <a:pPr lvl="1"/>
            <a:r>
              <a:rPr lang="en-US" dirty="0" smtClean="0"/>
              <a:t>Window refresh  </a:t>
            </a:r>
          </a:p>
          <a:p>
            <a:pPr lvl="1"/>
            <a:r>
              <a:rPr lang="en-US" dirty="0" smtClean="0"/>
              <a:t>Window system as a different process  </a:t>
            </a:r>
          </a:p>
          <a:p>
            <a:pPr lvl="1"/>
            <a:r>
              <a:rPr lang="en-US" dirty="0" smtClean="0"/>
              <a:t>Multiple input devices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0770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Hard to Implement? cont.</a:t>
            </a: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real-time requirements for handling input events </a:t>
            </a:r>
          </a:p>
          <a:p>
            <a:pPr lvl="1"/>
            <a:r>
              <a:rPr lang="en-US" smtClean="0"/>
              <a:t>Output 60 times a second  </a:t>
            </a:r>
          </a:p>
          <a:p>
            <a:pPr lvl="1"/>
            <a:r>
              <a:rPr lang="en-US" smtClean="0"/>
              <a:t>Keep up with mouse tracking  </a:t>
            </a:r>
          </a:p>
          <a:p>
            <a:pPr lvl="1"/>
            <a:r>
              <a:rPr lang="en-US" smtClean="0"/>
              <a:t>Video, sound, multi-media </a:t>
            </a:r>
          </a:p>
          <a:p>
            <a:r>
              <a:rPr lang="en-US" smtClean="0"/>
              <a:t>Need for robustness </a:t>
            </a:r>
          </a:p>
          <a:p>
            <a:pPr lvl="1"/>
            <a:r>
              <a:rPr lang="en-US" smtClean="0"/>
              <a:t>No crashing, on any input  </a:t>
            </a:r>
          </a:p>
          <a:p>
            <a:pPr lvl="1"/>
            <a:r>
              <a:rPr lang="en-US" smtClean="0"/>
              <a:t>Helpful error messages and recover gracefully  </a:t>
            </a:r>
          </a:p>
          <a:p>
            <a:pPr lvl="1"/>
            <a:r>
              <a:rPr lang="en-US" smtClean="0"/>
              <a:t>Aborts  </a:t>
            </a:r>
          </a:p>
          <a:p>
            <a:pPr lvl="1"/>
            <a:r>
              <a:rPr lang="en-US" smtClean="0"/>
              <a:t>Undo 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Hard to Implement? cont.</a:t>
            </a: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Lower testability </a:t>
            </a:r>
          </a:p>
          <a:p>
            <a:pPr lvl="1"/>
            <a:r>
              <a:rPr lang="en-US" dirty="0" smtClean="0"/>
              <a:t>Few tools for regression testing </a:t>
            </a:r>
          </a:p>
          <a:p>
            <a:r>
              <a:rPr lang="en-US" dirty="0" smtClean="0"/>
              <a:t>Little language support </a:t>
            </a:r>
          </a:p>
          <a:p>
            <a:pPr lvl="1"/>
            <a:r>
              <a:rPr lang="en-US" dirty="0" smtClean="0"/>
              <a:t>Primitives in computer languages make bad user interfaces  </a:t>
            </a:r>
          </a:p>
          <a:p>
            <a:pPr lvl="1"/>
            <a:r>
              <a:rPr lang="en-US" dirty="0" smtClean="0"/>
              <a:t>Enormous, complex libraries  </a:t>
            </a:r>
          </a:p>
          <a:p>
            <a:pPr lvl="1"/>
            <a:r>
              <a:rPr lang="en-US" dirty="0" smtClean="0"/>
              <a:t>Features like object-oriented, constraints, multi-processing </a:t>
            </a:r>
          </a:p>
          <a:p>
            <a:r>
              <a:rPr lang="en-US" dirty="0" smtClean="0"/>
              <a:t>Complexity of the tools </a:t>
            </a:r>
          </a:p>
          <a:p>
            <a:pPr lvl="1"/>
            <a:r>
              <a:rPr lang="en-US" dirty="0" smtClean="0"/>
              <a:t>Full bookshelf for documentation of user interface frameworks</a:t>
            </a:r>
          </a:p>
          <a:p>
            <a:pPr lvl="1"/>
            <a:r>
              <a:rPr lang="en-US" dirty="0" smtClean="0"/>
              <a:t>MFC, Java Swing, VB </a:t>
            </a:r>
            <a:r>
              <a:rPr lang="en-US" dirty="0" err="1" smtClean="0"/>
              <a:t>.Net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Difficulty of Modularization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204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Difference between displaying “hello” in console and displaying a blue rectangle in a window</a:t>
            </a:r>
          </a:p>
          <a:p>
            <a:pPr eaLnBrk="1" hangingPunct="1"/>
            <a:r>
              <a:rPr lang="en-US" dirty="0" smtClean="0"/>
              <a:t>Difficulty to read a file name</a:t>
            </a:r>
          </a:p>
          <a:p>
            <a:pPr lvl="1"/>
            <a:r>
              <a:rPr lang="en-US" dirty="0" err="1" smtClean="0"/>
              <a:t>Readln</a:t>
            </a:r>
            <a:r>
              <a:rPr lang="en-US" dirty="0" smtClean="0"/>
              <a:t>() in Pascal, Java, C++, etc.</a:t>
            </a:r>
          </a:p>
          <a:p>
            <a:pPr lvl="1"/>
            <a:r>
              <a:rPr lang="en-US" dirty="0" smtClean="0"/>
              <a:t>Vs. tool in modern toolkits</a:t>
            </a:r>
          </a:p>
          <a:p>
            <a:pPr lvl="2"/>
            <a:r>
              <a:rPr lang="en-US" dirty="0" smtClean="0"/>
              <a:t>Complexity of the file dialog itself</a:t>
            </a:r>
          </a:p>
          <a:p>
            <a:pPr lvl="2"/>
            <a:r>
              <a:rPr lang="en-US" dirty="0" smtClean="0"/>
              <a:t>You must deal with aborting, undo, etc.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2590800"/>
            <a:ext cx="1295400" cy="8382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Homework 1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Long and detailed specification</a:t>
            </a:r>
          </a:p>
          <a:p>
            <a:r>
              <a:rPr lang="en-US" dirty="0" smtClean="0"/>
              <a:t>Setting </a:t>
            </a:r>
            <a:r>
              <a:rPr lang="en-US" dirty="0"/>
              <a:t>and removing listeners</a:t>
            </a:r>
          </a:p>
          <a:p>
            <a:pPr lvl="1"/>
            <a:r>
              <a:rPr lang="en-US" dirty="0"/>
              <a:t>Move / grow mouse-move and mouse-up events needs to listen on </a:t>
            </a:r>
            <a:r>
              <a:rPr lang="en-US" i="1" dirty="0"/>
              <a:t>window</a:t>
            </a:r>
            <a:r>
              <a:rPr lang="en-US" dirty="0"/>
              <a:t>, not object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start</a:t>
            </a:r>
            <a:r>
              <a:rPr lang="en-US" dirty="0"/>
              <a:t> (mouse-down) on objects</a:t>
            </a:r>
          </a:p>
          <a:p>
            <a:r>
              <a:rPr lang="en-US" dirty="0" smtClean="0"/>
              <a:t>Pressing in background deselects </a:t>
            </a:r>
            <a:r>
              <a:rPr lang="en-US" i="1" dirty="0" smtClean="0"/>
              <a:t>and</a:t>
            </a:r>
            <a:r>
              <a:rPr lang="en-US" dirty="0" smtClean="0"/>
              <a:t> can start new drawing</a:t>
            </a:r>
          </a:p>
          <a:p>
            <a:pPr lvl="1"/>
            <a:r>
              <a:rPr lang="en-US" dirty="0" smtClean="0"/>
              <a:t>Typical of UI software – down press does </a:t>
            </a:r>
            <a:r>
              <a:rPr lang="en-US" dirty="0" smtClean="0"/>
              <a:t>both</a:t>
            </a:r>
          </a:p>
          <a:p>
            <a:pPr lvl="1"/>
            <a:r>
              <a:rPr lang="en-US" dirty="0" smtClean="0"/>
              <a:t>But pressing on box should </a:t>
            </a:r>
            <a:r>
              <a:rPr lang="en-US" i="1" dirty="0" smtClean="0"/>
              <a:t>not – </a:t>
            </a:r>
            <a:r>
              <a:rPr lang="en-US" dirty="0" smtClean="0"/>
              <a:t>need to stop “propagation”</a:t>
            </a:r>
            <a:endParaRPr lang="en-US" dirty="0" smtClean="0"/>
          </a:p>
          <a:p>
            <a:r>
              <a:rPr lang="en-US" dirty="0" smtClean="0"/>
              <a:t>Watch out for UI errors – math and max/min</a:t>
            </a:r>
          </a:p>
          <a:p>
            <a:r>
              <a:rPr lang="en-US" dirty="0" smtClean="0"/>
              <a:t>Watch out for zero height or width objects</a:t>
            </a:r>
          </a:p>
          <a:p>
            <a:r>
              <a:rPr lang="en-US" dirty="0" smtClean="0"/>
              <a:t>If JS, look into SVG, AngularJS, </a:t>
            </a:r>
            <a:r>
              <a:rPr lang="en-US" dirty="0" err="1" smtClean="0"/>
              <a:t>ReactJS</a:t>
            </a:r>
            <a:endParaRPr lang="en-US" dirty="0" smtClean="0"/>
          </a:p>
          <a:p>
            <a:r>
              <a:rPr lang="en-US" dirty="0" smtClean="0"/>
              <a:t>OK to look up how to do things, please cite sources: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181600"/>
            <a:ext cx="8770494" cy="12954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10600" cy="1295400"/>
          </a:xfrm>
        </p:spPr>
        <p:txBody>
          <a:bodyPr/>
          <a:lstStyle/>
          <a:p>
            <a:r>
              <a:rPr lang="en-US" smtClean="0"/>
              <a:t>Common Patterns are Hard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10600" cy="4411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Our research shows that software that uses </a:t>
            </a:r>
            <a:r>
              <a:rPr lang="en-US" i="1" dirty="0" smtClean="0"/>
              <a:t>design patterns</a:t>
            </a:r>
            <a:r>
              <a:rPr lang="en-US" dirty="0" smtClean="0"/>
              <a:t> is usually hard to learn and to use</a:t>
            </a:r>
          </a:p>
          <a:p>
            <a:r>
              <a:rPr lang="en-US" dirty="0" smtClean="0"/>
              <a:t>Most UI software uses the </a:t>
            </a:r>
            <a:r>
              <a:rPr lang="en-US" i="1" dirty="0" smtClean="0"/>
              <a:t>listener pattern</a:t>
            </a:r>
            <a:r>
              <a:rPr lang="en-US" dirty="0" smtClean="0"/>
              <a:t> (also called the </a:t>
            </a:r>
            <a:r>
              <a:rPr lang="en-US" i="1" dirty="0" smtClean="0"/>
              <a:t>observer pattern)</a:t>
            </a:r>
            <a:endParaRPr lang="en-US" dirty="0" smtClean="0"/>
          </a:p>
          <a:p>
            <a:pPr lvl="1"/>
            <a:r>
              <a:rPr lang="en-US" dirty="0" smtClean="0"/>
              <a:t>Set up methods (often </a:t>
            </a:r>
            <a:r>
              <a:rPr lang="en-US" i="1" dirty="0" smtClean="0"/>
              <a:t>call-backs procedures</a:t>
            </a:r>
            <a:r>
              <a:rPr lang="en-US" dirty="0" smtClean="0"/>
              <a:t>) when events happen, like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mouse-down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mouse-move</a:t>
            </a:r>
          </a:p>
          <a:p>
            <a:pPr lvl="1"/>
            <a:r>
              <a:rPr lang="en-US" dirty="0" smtClean="0"/>
              <a:t>Hard to trace the control flow</a:t>
            </a:r>
          </a:p>
          <a:p>
            <a:pPr lvl="1"/>
            <a:r>
              <a:rPr lang="en-US" dirty="0" smtClean="0"/>
              <a:t>Static analysis and control flow graphs are less useful</a:t>
            </a:r>
          </a:p>
          <a:p>
            <a:pPr lvl="1"/>
            <a:r>
              <a:rPr lang="en-US" dirty="0" smtClean="0"/>
              <a:t>Debugging is difficult when </a:t>
            </a:r>
            <a:r>
              <a:rPr lang="en-US" i="1" dirty="0" smtClean="0"/>
              <a:t>not </a:t>
            </a:r>
            <a:r>
              <a:rPr lang="en-US" dirty="0" smtClean="0"/>
              <a:t>called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4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4294967295"/>
          </p:nvPr>
        </p:nvSpPr>
        <p:spPr>
          <a:xfrm>
            <a:off x="4484637" y="5762625"/>
            <a:ext cx="169964" cy="1762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09563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FFFFF"/>
                </a:solidFill>
              </a:rPr>
              <a:t>21</a:t>
            </a:fld>
            <a:endParaRPr sz="9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PhD research of Stephen </a:t>
            </a:r>
            <a:r>
              <a:rPr lang="en-US" sz="2400" dirty="0" err="1" smtClean="0">
                <a:solidFill>
                  <a:schemeClr val="bg1"/>
                </a:solidFill>
              </a:rPr>
              <a:t>Oney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hape 258"/>
          <p:cNvSpPr/>
          <p:nvPr/>
        </p:nvSpPr>
        <p:spPr>
          <a:xfrm>
            <a:off x="2165855" y="1591959"/>
            <a:ext cx="4812290" cy="367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 dirty="0" err="1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var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A7F5E"/>
                </a:solidFill>
                <a:latin typeface="Menlo Regular"/>
                <a:ea typeface="Menlo Regular"/>
                <a:cs typeface="Menlo Regular"/>
                <a:sym typeface="Menlo Regular"/>
              </a:rPr>
              <a:t>false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mm_event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draggable.attr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({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mm_ev.x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mm_ev.y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});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},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mu_listener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mu_event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mouseup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};</a:t>
            </a:r>
          </a:p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draggable.mousedown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draggable.attr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({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md_ev.x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md_ev.y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});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mouseup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}).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dblclick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md_event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 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!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581603972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4294967295"/>
          </p:nvPr>
        </p:nvSpPr>
        <p:spPr>
          <a:xfrm>
            <a:off x="4484637" y="5762625"/>
            <a:ext cx="169964" cy="1762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09563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FFFFF"/>
                </a:solidFill>
              </a:rPr>
              <a:t>22</a:t>
            </a:fld>
            <a:endParaRPr sz="900">
              <a:solidFill>
                <a:srgbClr val="FFFFFF"/>
              </a:solidFill>
            </a:endParaRPr>
          </a:p>
        </p:txBody>
      </p:sp>
      <p:grpSp>
        <p:nvGrpSpPr>
          <p:cNvPr id="131" name="Group 131"/>
          <p:cNvGrpSpPr/>
          <p:nvPr/>
        </p:nvGrpSpPr>
        <p:grpSpPr>
          <a:xfrm>
            <a:off x="1290669" y="1938131"/>
            <a:ext cx="793206" cy="3047603"/>
            <a:chOff x="0" y="0"/>
            <a:chExt cx="2115215" cy="8126939"/>
          </a:xfrm>
        </p:grpSpPr>
        <p:sp>
          <p:nvSpPr>
            <p:cNvPr id="134" name="Shape 134"/>
            <p:cNvSpPr/>
            <p:nvPr/>
          </p:nvSpPr>
          <p:spPr>
            <a:xfrm>
              <a:off x="1004793" y="3937741"/>
              <a:ext cx="474693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3" h="21600" extrusionOk="0">
                  <a:moveTo>
                    <a:pt x="16203" y="21600"/>
                  </a:moveTo>
                  <a:cubicBezTo>
                    <a:pt x="-5092" y="13502"/>
                    <a:pt x="-5397" y="6302"/>
                    <a:pt x="15288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89366" y="64389"/>
              <a:ext cx="1005796" cy="480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6" h="21600" extrusionOk="0">
                  <a:moveTo>
                    <a:pt x="16206" y="0"/>
                  </a:moveTo>
                  <a:cubicBezTo>
                    <a:pt x="-4972" y="7071"/>
                    <a:pt x="-5394" y="14271"/>
                    <a:pt x="14941" y="2160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774465" y="980069"/>
              <a:ext cx="1152223" cy="83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38" h="21600" extrusionOk="0">
                  <a:moveTo>
                    <a:pt x="16638" y="21600"/>
                  </a:moveTo>
                  <a:cubicBezTo>
                    <a:pt x="-1948" y="21386"/>
                    <a:pt x="-4962" y="14186"/>
                    <a:pt x="7595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727009" y="1802867"/>
              <a:ext cx="1332180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3" h="21600" extrusionOk="0">
                  <a:moveTo>
                    <a:pt x="16353" y="21600"/>
                  </a:moveTo>
                  <a:cubicBezTo>
                    <a:pt x="-3343" y="17559"/>
                    <a:pt x="-5247" y="10359"/>
                    <a:pt x="10641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803937" y="266418"/>
              <a:ext cx="898668" cy="76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35" h="18357" extrusionOk="0">
                  <a:moveTo>
                    <a:pt x="16835" y="16543"/>
                  </a:moveTo>
                  <a:cubicBezTo>
                    <a:pt x="-1251" y="21600"/>
                    <a:pt x="-4765" y="16086"/>
                    <a:pt x="629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221738" y="3873351"/>
              <a:ext cx="313775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8" h="21600" extrusionOk="0">
                  <a:moveTo>
                    <a:pt x="16208" y="21600"/>
                  </a:moveTo>
                  <a:cubicBezTo>
                    <a:pt x="-4931" y="12158"/>
                    <a:pt x="-5392" y="4958"/>
                    <a:pt x="1482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266" y="0"/>
              <a:ext cx="1349923" cy="480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4" h="21600" extrusionOk="0">
                  <a:moveTo>
                    <a:pt x="16204" y="0"/>
                  </a:moveTo>
                  <a:cubicBezTo>
                    <a:pt x="-5082" y="6916"/>
                    <a:pt x="-5396" y="14116"/>
                    <a:pt x="15261" y="2160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128403" y="915679"/>
              <a:ext cx="854312" cy="84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05" h="20813" extrusionOk="0">
                  <a:moveTo>
                    <a:pt x="17205" y="20743"/>
                  </a:moveTo>
                  <a:cubicBezTo>
                    <a:pt x="-191" y="21600"/>
                    <a:pt x="-4395" y="14686"/>
                    <a:pt x="4592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121500" y="1738477"/>
              <a:ext cx="993716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03" h="21600" extrusionOk="0">
                  <a:moveTo>
                    <a:pt x="16503" y="21600"/>
                  </a:moveTo>
                  <a:cubicBezTo>
                    <a:pt x="-2521" y="18817"/>
                    <a:pt x="-5097" y="11617"/>
                    <a:pt x="8776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030732" y="202028"/>
              <a:ext cx="727901" cy="72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92" h="19094" extrusionOk="0">
                  <a:moveTo>
                    <a:pt x="17392" y="18158"/>
                  </a:moveTo>
                  <a:cubicBezTo>
                    <a:pt x="274" y="21600"/>
                    <a:pt x="-4208" y="15547"/>
                    <a:pt x="3947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62559" y="2801903"/>
              <a:ext cx="832934" cy="113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extrusionOk="0">
                  <a:moveTo>
                    <a:pt x="14621" y="21600"/>
                  </a:moveTo>
                  <a:cubicBezTo>
                    <a:pt x="-5390" y="13639"/>
                    <a:pt x="-4860" y="6439"/>
                    <a:pt x="16210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269134" y="4676326"/>
              <a:ext cx="1226359" cy="11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5" h="21600" extrusionOk="0">
                  <a:moveTo>
                    <a:pt x="15126" y="21600"/>
                  </a:moveTo>
                  <a:cubicBezTo>
                    <a:pt x="-5395" y="20523"/>
                    <a:pt x="-5035" y="13323"/>
                    <a:pt x="16205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5737916"/>
              <a:ext cx="1323989" cy="238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extrusionOk="0">
                  <a:moveTo>
                    <a:pt x="16210" y="21600"/>
                  </a:moveTo>
                  <a:cubicBezTo>
                    <a:pt x="-4879" y="12227"/>
                    <a:pt x="-5390" y="5027"/>
                    <a:pt x="14676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32" name="Shape 132"/>
          <p:cNvSpPr/>
          <p:nvPr/>
        </p:nvSpPr>
        <p:spPr>
          <a:xfrm>
            <a:off x="2165855" y="1591959"/>
            <a:ext cx="4812290" cy="367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var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isDragLocked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A7F5E"/>
                </a:solidFill>
                <a:latin typeface="Menlo Regular"/>
                <a:ea typeface="Menlo Regular"/>
                <a:cs typeface="Menlo Regular"/>
                <a:sym typeface="Menlo Regular"/>
              </a:rPr>
              <a:t>false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mm_listener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draggable.attr({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mm_ev.x,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mm_ev.y });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},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mu_listener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"mouseup"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mu_listener);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};</a:t>
            </a:r>
          </a:p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draggable.mousedown(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draggable.attr({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md_ev.x,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md_ev.y });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"mouseup"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mu_listener);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}).dblclick(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(isDragLocked)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isDragLocked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!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PhD research of Stephen </a:t>
            </a:r>
            <a:r>
              <a:rPr lang="en-US" sz="2400" dirty="0" err="1" smtClean="0">
                <a:solidFill>
                  <a:schemeClr val="bg1"/>
                </a:solidFill>
              </a:rPr>
              <a:t>Oney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787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4294967295"/>
          </p:nvPr>
        </p:nvSpPr>
        <p:spPr>
          <a:xfrm>
            <a:off x="4484637" y="5762625"/>
            <a:ext cx="169964" cy="1762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09563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FFFFF"/>
                </a:solidFill>
              </a:rPr>
              <a:t>23</a:t>
            </a:fld>
            <a:endParaRPr sz="900">
              <a:solidFill>
                <a:srgbClr val="FFFFFF"/>
              </a:solidFill>
            </a:endParaRPr>
          </a:p>
        </p:txBody>
      </p:sp>
      <p:grpSp>
        <p:nvGrpSpPr>
          <p:cNvPr id="174" name="Group 174"/>
          <p:cNvGrpSpPr/>
          <p:nvPr/>
        </p:nvGrpSpPr>
        <p:grpSpPr>
          <a:xfrm>
            <a:off x="1207889" y="1905199"/>
            <a:ext cx="956025" cy="3047603"/>
            <a:chOff x="0" y="0"/>
            <a:chExt cx="2549400" cy="8126938"/>
          </a:xfrm>
        </p:grpSpPr>
        <p:sp>
          <p:nvSpPr>
            <p:cNvPr id="177" name="Shape 177"/>
            <p:cNvSpPr/>
            <p:nvPr/>
          </p:nvSpPr>
          <p:spPr>
            <a:xfrm>
              <a:off x="1238122" y="266418"/>
              <a:ext cx="898668" cy="76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35" h="18357" extrusionOk="0">
                  <a:moveTo>
                    <a:pt x="16835" y="16543"/>
                  </a:moveTo>
                  <a:cubicBezTo>
                    <a:pt x="-1251" y="21600"/>
                    <a:pt x="-4765" y="16086"/>
                    <a:pt x="6294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438978" y="3937741"/>
              <a:ext cx="474693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3" h="21600" extrusionOk="0">
                  <a:moveTo>
                    <a:pt x="16203" y="21600"/>
                  </a:moveTo>
                  <a:cubicBezTo>
                    <a:pt x="-5092" y="13502"/>
                    <a:pt x="-5397" y="6302"/>
                    <a:pt x="15288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723551" y="64389"/>
              <a:ext cx="1005796" cy="480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6" h="21600" extrusionOk="0">
                  <a:moveTo>
                    <a:pt x="16206" y="0"/>
                  </a:moveTo>
                  <a:cubicBezTo>
                    <a:pt x="-4972" y="7071"/>
                    <a:pt x="-5394" y="14271"/>
                    <a:pt x="14941" y="2160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8651" y="980069"/>
              <a:ext cx="1152222" cy="83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38" h="21600" extrusionOk="0">
                  <a:moveTo>
                    <a:pt x="16638" y="21600"/>
                  </a:moveTo>
                  <a:cubicBezTo>
                    <a:pt x="-1948" y="21386"/>
                    <a:pt x="-4962" y="14186"/>
                    <a:pt x="7595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61195" y="1802867"/>
              <a:ext cx="1332179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3" h="21600" extrusionOk="0">
                  <a:moveTo>
                    <a:pt x="16353" y="21600"/>
                  </a:moveTo>
                  <a:cubicBezTo>
                    <a:pt x="-3343" y="17559"/>
                    <a:pt x="-5247" y="10359"/>
                    <a:pt x="10641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655923" y="3873351"/>
              <a:ext cx="313775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8" h="21600" extrusionOk="0">
                  <a:moveTo>
                    <a:pt x="16208" y="21600"/>
                  </a:moveTo>
                  <a:cubicBezTo>
                    <a:pt x="-4931" y="12158"/>
                    <a:pt x="-5392" y="4958"/>
                    <a:pt x="14824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35451" y="0"/>
              <a:ext cx="1349924" cy="480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4" h="21600" extrusionOk="0">
                  <a:moveTo>
                    <a:pt x="16204" y="0"/>
                  </a:moveTo>
                  <a:cubicBezTo>
                    <a:pt x="-5082" y="6916"/>
                    <a:pt x="-5396" y="14116"/>
                    <a:pt x="15261" y="2160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562588" y="915679"/>
              <a:ext cx="854312" cy="84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05" h="20813" extrusionOk="0">
                  <a:moveTo>
                    <a:pt x="17205" y="20743"/>
                  </a:moveTo>
                  <a:cubicBezTo>
                    <a:pt x="-191" y="21600"/>
                    <a:pt x="-4395" y="14686"/>
                    <a:pt x="4592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55685" y="1738477"/>
              <a:ext cx="993716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03" h="21600" extrusionOk="0">
                  <a:moveTo>
                    <a:pt x="16503" y="21600"/>
                  </a:moveTo>
                  <a:cubicBezTo>
                    <a:pt x="-2521" y="18817"/>
                    <a:pt x="-5097" y="11617"/>
                    <a:pt x="8776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464917" y="202028"/>
              <a:ext cx="727901" cy="72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92" h="19094" extrusionOk="0">
                  <a:moveTo>
                    <a:pt x="17392" y="18158"/>
                  </a:moveTo>
                  <a:cubicBezTo>
                    <a:pt x="274" y="21600"/>
                    <a:pt x="-4208" y="15547"/>
                    <a:pt x="3947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096744" y="2801902"/>
              <a:ext cx="832934" cy="113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extrusionOk="0">
                  <a:moveTo>
                    <a:pt x="14621" y="21600"/>
                  </a:moveTo>
                  <a:cubicBezTo>
                    <a:pt x="-5390" y="13639"/>
                    <a:pt x="-4860" y="6439"/>
                    <a:pt x="16210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703319" y="4676326"/>
              <a:ext cx="1226359" cy="11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5" h="21600" extrusionOk="0">
                  <a:moveTo>
                    <a:pt x="15126" y="21600"/>
                  </a:moveTo>
                  <a:cubicBezTo>
                    <a:pt x="-5395" y="20523"/>
                    <a:pt x="-5035" y="13323"/>
                    <a:pt x="16205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34184" y="5737916"/>
              <a:ext cx="1323990" cy="238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extrusionOk="0">
                  <a:moveTo>
                    <a:pt x="16210" y="21600"/>
                  </a:moveTo>
                  <a:cubicBezTo>
                    <a:pt x="-4879" y="12227"/>
                    <a:pt x="-5390" y="5027"/>
                    <a:pt x="14676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38978" y="3937741"/>
              <a:ext cx="474693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3" h="21600" extrusionOk="0">
                  <a:moveTo>
                    <a:pt x="16203" y="21600"/>
                  </a:moveTo>
                  <a:cubicBezTo>
                    <a:pt x="-5092" y="13502"/>
                    <a:pt x="-5397" y="6302"/>
                    <a:pt x="15288" y="0"/>
                  </a:cubicBezTo>
                </a:path>
              </a:pathLst>
            </a:custGeom>
            <a:noFill/>
            <a:ln w="19050" cap="flat">
              <a:solidFill>
                <a:srgbClr val="E8A433">
                  <a:alpha val="48986"/>
                </a:srgbClr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38122" y="266418"/>
              <a:ext cx="898668" cy="76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35" h="18357" extrusionOk="0">
                  <a:moveTo>
                    <a:pt x="16835" y="16543"/>
                  </a:moveTo>
                  <a:cubicBezTo>
                    <a:pt x="-1251" y="21600"/>
                    <a:pt x="-4765" y="16086"/>
                    <a:pt x="629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88458" y="3873351"/>
              <a:ext cx="1181240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1" h="21600" extrusionOk="0">
                  <a:moveTo>
                    <a:pt x="16201" y="21600"/>
                  </a:moveTo>
                  <a:cubicBezTo>
                    <a:pt x="-5276" y="17512"/>
                    <a:pt x="-5399" y="10312"/>
                    <a:pt x="15833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0"/>
              <a:ext cx="1785374" cy="480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2" h="21600" extrusionOk="0">
                  <a:moveTo>
                    <a:pt x="16202" y="0"/>
                  </a:moveTo>
                  <a:cubicBezTo>
                    <a:pt x="-5160" y="6916"/>
                    <a:pt x="-5398" y="14116"/>
                    <a:pt x="15489" y="2160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756287" y="915679"/>
              <a:ext cx="1660613" cy="84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82" h="20201" extrusionOk="0">
                  <a:moveTo>
                    <a:pt x="16382" y="19957"/>
                  </a:moveTo>
                  <a:cubicBezTo>
                    <a:pt x="-3159" y="21600"/>
                    <a:pt x="-5218" y="14948"/>
                    <a:pt x="1020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708483" y="1738477"/>
              <a:ext cx="1840918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75" h="21600" extrusionOk="0">
                  <a:moveTo>
                    <a:pt x="16275" y="21600"/>
                  </a:moveTo>
                  <a:cubicBezTo>
                    <a:pt x="-3954" y="18993"/>
                    <a:pt x="-5325" y="11793"/>
                    <a:pt x="12161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212712" y="202028"/>
              <a:ext cx="1980106" cy="70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97" h="19873" extrusionOk="0">
                  <a:moveTo>
                    <a:pt x="16297" y="19483"/>
                  </a:moveTo>
                  <a:cubicBezTo>
                    <a:pt x="-3759" y="21600"/>
                    <a:pt x="-5303" y="15106"/>
                    <a:pt x="11666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083724" y="2689044"/>
              <a:ext cx="845954" cy="124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18453" extrusionOk="0">
                  <a:moveTo>
                    <a:pt x="14645" y="18453"/>
                  </a:moveTo>
                  <a:cubicBezTo>
                    <a:pt x="-5390" y="2446"/>
                    <a:pt x="-4868" y="-3147"/>
                    <a:pt x="16210" y="1675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157733" y="4676326"/>
              <a:ext cx="771945" cy="11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2" h="21600" extrusionOk="0">
                  <a:moveTo>
                    <a:pt x="14497" y="21600"/>
                  </a:moveTo>
                  <a:cubicBezTo>
                    <a:pt x="-5388" y="20523"/>
                    <a:pt x="-4816" y="13323"/>
                    <a:pt x="16212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031905" y="5737916"/>
              <a:ext cx="726269" cy="238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3" h="21600" extrusionOk="0">
                  <a:moveTo>
                    <a:pt x="16233" y="21600"/>
                  </a:moveTo>
                  <a:cubicBezTo>
                    <a:pt x="-4433" y="12951"/>
                    <a:pt x="-5367" y="5751"/>
                    <a:pt x="13432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75" name="Shape 175"/>
          <p:cNvSpPr/>
          <p:nvPr/>
        </p:nvSpPr>
        <p:spPr>
          <a:xfrm>
            <a:off x="2165855" y="1591959"/>
            <a:ext cx="4812290" cy="367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var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isDragLocked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A7F5E"/>
                </a:solidFill>
                <a:latin typeface="Menlo Regular"/>
                <a:ea typeface="Menlo Regular"/>
                <a:cs typeface="Menlo Regular"/>
                <a:sym typeface="Menlo Regular"/>
              </a:rPr>
              <a:t>false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mm_listener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draggable.attr({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mm_ev.x,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mm_ev.y });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},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mu_listener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"mouseup"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mu_listener);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};</a:t>
            </a:r>
          </a:p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draggable.mousedown(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draggable.attr({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md_ev.x,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md_ev.y });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"mouseup"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mu_listener);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}).dblclick(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(isDragLocked)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isDragLocked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!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PhD research of Stephen </a:t>
            </a:r>
            <a:r>
              <a:rPr lang="en-US" sz="2400" dirty="0" err="1" smtClean="0">
                <a:solidFill>
                  <a:schemeClr val="bg1"/>
                </a:solidFill>
              </a:rPr>
              <a:t>Oney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047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4294967295"/>
          </p:nvPr>
        </p:nvSpPr>
        <p:spPr>
          <a:xfrm>
            <a:off x="4484637" y="5762625"/>
            <a:ext cx="169964" cy="1762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09563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FFFFF"/>
                </a:solidFill>
              </a:rPr>
              <a:t>24</a:t>
            </a:fld>
            <a:endParaRPr sz="900">
              <a:solidFill>
                <a:srgbClr val="FFFFFF"/>
              </a:solidFill>
            </a:endParaRPr>
          </a:p>
        </p:txBody>
      </p:sp>
      <p:grpSp>
        <p:nvGrpSpPr>
          <p:cNvPr id="227" name="Group 227"/>
          <p:cNvGrpSpPr/>
          <p:nvPr/>
        </p:nvGrpSpPr>
        <p:grpSpPr>
          <a:xfrm>
            <a:off x="1207889" y="1905199"/>
            <a:ext cx="956025" cy="3047603"/>
            <a:chOff x="0" y="0"/>
            <a:chExt cx="2549400" cy="8126938"/>
          </a:xfrm>
        </p:grpSpPr>
        <p:sp>
          <p:nvSpPr>
            <p:cNvPr id="230" name="Shape 230"/>
            <p:cNvSpPr/>
            <p:nvPr/>
          </p:nvSpPr>
          <p:spPr>
            <a:xfrm>
              <a:off x="1655923" y="3873351"/>
              <a:ext cx="313775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8" h="21600" extrusionOk="0">
                  <a:moveTo>
                    <a:pt x="16208" y="21600"/>
                  </a:moveTo>
                  <a:cubicBezTo>
                    <a:pt x="-4931" y="12158"/>
                    <a:pt x="-5392" y="4958"/>
                    <a:pt x="1482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562588" y="915679"/>
              <a:ext cx="854312" cy="84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05" h="20813" extrusionOk="0">
                  <a:moveTo>
                    <a:pt x="17205" y="20743"/>
                  </a:moveTo>
                  <a:cubicBezTo>
                    <a:pt x="-191" y="21600"/>
                    <a:pt x="-4395" y="14686"/>
                    <a:pt x="4592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555685" y="1738477"/>
              <a:ext cx="993716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03" h="21600" extrusionOk="0">
                  <a:moveTo>
                    <a:pt x="16503" y="21600"/>
                  </a:moveTo>
                  <a:cubicBezTo>
                    <a:pt x="-2521" y="18817"/>
                    <a:pt x="-5097" y="11617"/>
                    <a:pt x="8776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464917" y="202028"/>
              <a:ext cx="727901" cy="72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92" h="19094" extrusionOk="0">
                  <a:moveTo>
                    <a:pt x="17392" y="18158"/>
                  </a:moveTo>
                  <a:cubicBezTo>
                    <a:pt x="274" y="21600"/>
                    <a:pt x="-4208" y="15547"/>
                    <a:pt x="3947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238122" y="266418"/>
              <a:ext cx="898668" cy="76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35" h="18357" extrusionOk="0">
                  <a:moveTo>
                    <a:pt x="16835" y="16543"/>
                  </a:moveTo>
                  <a:cubicBezTo>
                    <a:pt x="-1251" y="21600"/>
                    <a:pt x="-4765" y="16086"/>
                    <a:pt x="629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38978" y="3937741"/>
              <a:ext cx="474693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3" h="21600" extrusionOk="0">
                  <a:moveTo>
                    <a:pt x="16203" y="21600"/>
                  </a:moveTo>
                  <a:cubicBezTo>
                    <a:pt x="-5092" y="13502"/>
                    <a:pt x="-5397" y="6302"/>
                    <a:pt x="15288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23551" y="64389"/>
              <a:ext cx="1005796" cy="480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6" h="21600" extrusionOk="0">
                  <a:moveTo>
                    <a:pt x="16206" y="0"/>
                  </a:moveTo>
                  <a:cubicBezTo>
                    <a:pt x="-4972" y="7071"/>
                    <a:pt x="-5394" y="14271"/>
                    <a:pt x="14941" y="2160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208651" y="980069"/>
              <a:ext cx="1152222" cy="83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38" h="21600" extrusionOk="0">
                  <a:moveTo>
                    <a:pt x="16638" y="21600"/>
                  </a:moveTo>
                  <a:cubicBezTo>
                    <a:pt x="-1948" y="21386"/>
                    <a:pt x="-4962" y="14186"/>
                    <a:pt x="7595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161195" y="1802867"/>
              <a:ext cx="1332179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3" h="21600" extrusionOk="0">
                  <a:moveTo>
                    <a:pt x="16353" y="21600"/>
                  </a:moveTo>
                  <a:cubicBezTo>
                    <a:pt x="-3343" y="17559"/>
                    <a:pt x="-5247" y="10359"/>
                    <a:pt x="10641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435451" y="0"/>
              <a:ext cx="1349924" cy="480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4" h="21600" extrusionOk="0">
                  <a:moveTo>
                    <a:pt x="16204" y="0"/>
                  </a:moveTo>
                  <a:cubicBezTo>
                    <a:pt x="-5082" y="6916"/>
                    <a:pt x="-5396" y="14116"/>
                    <a:pt x="15261" y="2160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096744" y="2801902"/>
              <a:ext cx="832934" cy="113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extrusionOk="0">
                  <a:moveTo>
                    <a:pt x="14621" y="21600"/>
                  </a:moveTo>
                  <a:cubicBezTo>
                    <a:pt x="-5390" y="13639"/>
                    <a:pt x="-4860" y="6439"/>
                    <a:pt x="16210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03319" y="4676326"/>
              <a:ext cx="1226359" cy="11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5" h="21600" extrusionOk="0">
                  <a:moveTo>
                    <a:pt x="15126" y="21600"/>
                  </a:moveTo>
                  <a:cubicBezTo>
                    <a:pt x="-5395" y="20523"/>
                    <a:pt x="-5035" y="13323"/>
                    <a:pt x="16205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434184" y="5737916"/>
              <a:ext cx="1323990" cy="238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21600" extrusionOk="0">
                  <a:moveTo>
                    <a:pt x="16210" y="21600"/>
                  </a:moveTo>
                  <a:cubicBezTo>
                    <a:pt x="-4879" y="12227"/>
                    <a:pt x="-5390" y="5027"/>
                    <a:pt x="14676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438978" y="3937741"/>
              <a:ext cx="474693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3" h="21600" extrusionOk="0">
                  <a:moveTo>
                    <a:pt x="16203" y="21600"/>
                  </a:moveTo>
                  <a:cubicBezTo>
                    <a:pt x="-5092" y="13502"/>
                    <a:pt x="-5397" y="6302"/>
                    <a:pt x="15288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238122" y="266418"/>
              <a:ext cx="898668" cy="76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35" h="18357" extrusionOk="0">
                  <a:moveTo>
                    <a:pt x="16835" y="16543"/>
                  </a:moveTo>
                  <a:cubicBezTo>
                    <a:pt x="-1251" y="21600"/>
                    <a:pt x="-4765" y="16086"/>
                    <a:pt x="629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88458" y="3873351"/>
              <a:ext cx="1181240" cy="11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1" h="21600" extrusionOk="0">
                  <a:moveTo>
                    <a:pt x="16201" y="21600"/>
                  </a:moveTo>
                  <a:cubicBezTo>
                    <a:pt x="-5276" y="17512"/>
                    <a:pt x="-5399" y="10312"/>
                    <a:pt x="15833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0" y="0"/>
              <a:ext cx="1785374" cy="480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2" h="21600" extrusionOk="0">
                  <a:moveTo>
                    <a:pt x="16202" y="0"/>
                  </a:moveTo>
                  <a:cubicBezTo>
                    <a:pt x="-5160" y="6916"/>
                    <a:pt x="-5398" y="14116"/>
                    <a:pt x="15489" y="2160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756287" y="915679"/>
              <a:ext cx="1660613" cy="84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82" h="20201" extrusionOk="0">
                  <a:moveTo>
                    <a:pt x="16382" y="19957"/>
                  </a:moveTo>
                  <a:cubicBezTo>
                    <a:pt x="-3159" y="21600"/>
                    <a:pt x="-5218" y="14948"/>
                    <a:pt x="10204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708483" y="1738477"/>
              <a:ext cx="1840918" cy="56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75" h="21600" extrusionOk="0">
                  <a:moveTo>
                    <a:pt x="16275" y="21600"/>
                  </a:moveTo>
                  <a:cubicBezTo>
                    <a:pt x="-3954" y="18993"/>
                    <a:pt x="-5325" y="11793"/>
                    <a:pt x="12161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12712" y="202028"/>
              <a:ext cx="1980106" cy="70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97" h="19873" extrusionOk="0">
                  <a:moveTo>
                    <a:pt x="16297" y="19483"/>
                  </a:moveTo>
                  <a:cubicBezTo>
                    <a:pt x="-3759" y="21600"/>
                    <a:pt x="-5303" y="15106"/>
                    <a:pt x="11666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083724" y="2689043"/>
              <a:ext cx="845954" cy="124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0" h="18453" extrusionOk="0">
                  <a:moveTo>
                    <a:pt x="14645" y="18453"/>
                  </a:moveTo>
                  <a:cubicBezTo>
                    <a:pt x="-5390" y="2446"/>
                    <a:pt x="-4868" y="-3147"/>
                    <a:pt x="16210" y="1675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  <a:tailEnd type="oval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157733" y="4676326"/>
              <a:ext cx="771945" cy="11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2" h="21600" extrusionOk="0">
                  <a:moveTo>
                    <a:pt x="14497" y="21600"/>
                  </a:moveTo>
                  <a:cubicBezTo>
                    <a:pt x="-5388" y="20523"/>
                    <a:pt x="-4816" y="13323"/>
                    <a:pt x="16212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031905" y="5737916"/>
              <a:ext cx="726269" cy="238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3" h="21600" extrusionOk="0">
                  <a:moveTo>
                    <a:pt x="16233" y="21600"/>
                  </a:moveTo>
                  <a:cubicBezTo>
                    <a:pt x="-4433" y="12951"/>
                    <a:pt x="-5367" y="5751"/>
                    <a:pt x="13432" y="0"/>
                  </a:cubicBezTo>
                </a:path>
              </a:pathLst>
            </a:custGeom>
            <a:noFill/>
            <a:ln w="19050" cap="flat">
              <a:solidFill>
                <a:srgbClr val="E8A43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228" name="Shape 228"/>
          <p:cNvSpPr/>
          <p:nvPr/>
        </p:nvSpPr>
        <p:spPr>
          <a:xfrm>
            <a:off x="2165855" y="1591959"/>
            <a:ext cx="4812290" cy="367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var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isDragLocked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A7F5E"/>
                </a:solidFill>
                <a:latin typeface="Menlo Regular"/>
                <a:ea typeface="Menlo Regular"/>
                <a:cs typeface="Menlo Regular"/>
                <a:sym typeface="Menlo Regular"/>
              </a:rPr>
              <a:t>false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mm_listener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draggable.attr({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mm_ev.x,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mm_ev.y });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},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mu_listener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"mouseup"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mu_listener);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};</a:t>
            </a:r>
          </a:p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draggable.mousedown(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draggable.attr({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md_ev.x, </a:t>
            </a:r>
            <a:r>
              <a:rPr sz="1125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md_ev.y });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"mouseup"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mu_listener);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}).dblclick(</a:t>
            </a:r>
            <a:r>
              <a:rPr sz="1125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md_event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(isDragLocked)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  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"mousemove"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mm_listener);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isDragLocked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!</a:t>
            </a: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isDragLocked;</a:t>
            </a:r>
            <a:b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PhD research of Stephen </a:t>
            </a:r>
            <a:r>
              <a:rPr lang="en-US" sz="2400" dirty="0" err="1" smtClean="0">
                <a:solidFill>
                  <a:schemeClr val="bg1"/>
                </a:solidFill>
              </a:rPr>
              <a:t>Oney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407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sldNum" sz="quarter" idx="4294967295"/>
          </p:nvPr>
        </p:nvSpPr>
        <p:spPr>
          <a:xfrm>
            <a:off x="4484637" y="5762625"/>
            <a:ext cx="169964" cy="1762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09563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FFFFF"/>
                </a:solidFill>
              </a:rPr>
              <a:t>25</a:t>
            </a:fld>
            <a:endParaRPr sz="900">
              <a:solidFill>
                <a:srgbClr val="FFFFFF"/>
              </a:solidFill>
            </a:endParaRPr>
          </a:p>
        </p:txBody>
      </p:sp>
      <p:pic>
        <p:nvPicPr>
          <p:cNvPr id="257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251" y="2543110"/>
            <a:ext cx="1694337" cy="177178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2165855" y="1591959"/>
            <a:ext cx="4812290" cy="367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 dirty="0" err="1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var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A7F5E"/>
                </a:solidFill>
                <a:latin typeface="Menlo Regular"/>
                <a:ea typeface="Menlo Regular"/>
                <a:cs typeface="Menlo Regular"/>
                <a:sym typeface="Menlo Regular"/>
              </a:rPr>
              <a:t>false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mm_event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draggable.attr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({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mm_ev.x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mm_ev.y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});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},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mu_listener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mu_event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mouseup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};</a:t>
            </a:r>
          </a:p>
          <a:p>
            <a:pPr defTabSz="17145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draggable.mousedown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draggable.attr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({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md_ev.x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>
                <a:solidFill>
                  <a:srgbClr val="AC8350"/>
                </a:solidFill>
                <a:latin typeface="Menlo Regular"/>
                <a:ea typeface="Menlo Regular"/>
                <a:cs typeface="Menlo Regular"/>
                <a:sym typeface="Menlo Regular"/>
              </a:rPr>
              <a:t>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md_ev.y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});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mouseup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mu_listener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}).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dblclick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FAF0A8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function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889AB5"/>
                </a:solidFill>
                <a:latin typeface="Menlo Regular"/>
                <a:ea typeface="Menlo Regular"/>
                <a:cs typeface="Menlo Regular"/>
                <a:sym typeface="Menlo Regular"/>
              </a:rPr>
              <a:t>md_event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removeEventListener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 </a:t>
            </a:r>
            <a:r>
              <a:rPr sz="1125" dirty="0" err="1">
                <a:solidFill>
                  <a:srgbClr val="E1D797"/>
                </a:solidFill>
                <a:latin typeface="Menlo Regular"/>
                <a:ea typeface="Menlo Regular"/>
                <a:cs typeface="Menlo Regular"/>
                <a:sym typeface="Menlo Regular"/>
              </a:rPr>
              <a:t>addEventListener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  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 err="1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mousemove</a:t>
            </a:r>
            <a:r>
              <a:rPr sz="1125" dirty="0">
                <a:solidFill>
                  <a:srgbClr val="A0AB7D"/>
                </a:solidFill>
                <a:latin typeface="Menlo Regular"/>
                <a:ea typeface="Menlo Regular"/>
                <a:cs typeface="Menlo Regular"/>
                <a:sym typeface="Menlo Regular"/>
              </a:rPr>
              <a:t>"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mm_listener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}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=</a:t>
            </a:r>
            <a:r>
              <a:rPr sz="1125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1125" dirty="0">
                <a:solidFill>
                  <a:srgbClr val="D7B67C"/>
                </a:solidFill>
                <a:latin typeface="Menlo Regular"/>
                <a:ea typeface="Menlo Regular"/>
                <a:cs typeface="Menlo Regular"/>
                <a:sym typeface="Menlo Regular"/>
              </a:rPr>
              <a:t>!</a:t>
            </a:r>
            <a:r>
              <a:rPr sz="1125" dirty="0" err="1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isDragLocked</a:t>
            </a: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1125" dirty="0">
                <a:solidFill>
                  <a:srgbClr val="F9F9F9"/>
                </a:solidFill>
                <a:latin typeface="Menlo Regular"/>
                <a:ea typeface="Menlo Regular"/>
                <a:cs typeface="Menlo Regular"/>
                <a:sym typeface="Menlo Regular"/>
              </a:rPr>
              <a:t>});</a:t>
            </a:r>
          </a:p>
        </p:txBody>
      </p:sp>
      <p:sp>
        <p:nvSpPr>
          <p:cNvPr id="259" name="Shape 259"/>
          <p:cNvSpPr/>
          <p:nvPr/>
        </p:nvSpPr>
        <p:spPr>
          <a:xfrm>
            <a:off x="6743727" y="5767022"/>
            <a:ext cx="2061923" cy="16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584200">
              <a:spcBef>
                <a:spcPts val="2400"/>
              </a:spcBef>
              <a:defRPr sz="2900">
                <a:latin typeface="Aller Light"/>
                <a:ea typeface="Aller Light"/>
                <a:cs typeface="Aller Light"/>
                <a:sym typeface="Aller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88">
                <a:solidFill>
                  <a:srgbClr val="FFFFFF"/>
                </a:solidFill>
              </a:rPr>
              <a:t>[Letondal 2010, Myers 1991]</a:t>
            </a:r>
          </a:p>
        </p:txBody>
      </p:sp>
    </p:spTree>
    <p:extLst>
      <p:ext uri="{BB962C8B-B14F-4D97-AF65-F5344CB8AC3E}">
        <p14:creationId xmlns:p14="http://schemas.microsoft.com/office/powerpoint/2010/main" val="259751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7543800" cy="1295400"/>
          </a:xfrm>
        </p:spPr>
        <p:txBody>
          <a:bodyPr/>
          <a:lstStyle/>
          <a:p>
            <a:r>
              <a:rPr lang="en-US" dirty="0" smtClean="0"/>
              <a:t>We called this “the </a:t>
            </a:r>
            <a:r>
              <a:rPr lang="en-US" dirty="0"/>
              <a:t>Spaghetti of </a:t>
            </a:r>
            <a:r>
              <a:rPr lang="en-US" dirty="0" smtClean="0"/>
              <a:t>Call-Backs” back in 1991!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1600" dirty="0"/>
              <a:t>Brad A. Myers. "Separating Application Code from Toolkits: Eliminating the Spaghetti of Call-Backs," </a:t>
            </a:r>
            <a:r>
              <a:rPr lang="en-US" sz="1600" i="1" dirty="0"/>
              <a:t>ACM Symposium on User Interface Software and Technology: </a:t>
            </a:r>
            <a:r>
              <a:rPr lang="en-US" sz="1600" b="1" i="1" dirty="0">
                <a:solidFill>
                  <a:srgbClr val="C00000"/>
                </a:solidFill>
              </a:rPr>
              <a:t>UIST'91</a:t>
            </a:r>
            <a:r>
              <a:rPr lang="en-US" sz="1600" b="1" dirty="0">
                <a:solidFill>
                  <a:srgbClr val="C00000"/>
                </a:solidFill>
              </a:rPr>
              <a:t>,</a:t>
            </a:r>
            <a:r>
              <a:rPr lang="en-US" sz="1600" b="1" dirty="0"/>
              <a:t> </a:t>
            </a:r>
            <a:r>
              <a:rPr lang="en-US" sz="1600" dirty="0"/>
              <a:t>Hilton Head, SC, Nov. 11-13, 1991. pp. 211-220. </a:t>
            </a:r>
            <a:r>
              <a:rPr lang="en-US" sz="1600" dirty="0">
                <a:hlinkClick r:id="rId2"/>
              </a:rPr>
              <a:t>pdf</a:t>
            </a:r>
            <a:r>
              <a:rPr lang="en-US" sz="1600" dirty="0"/>
              <a:t> or </a:t>
            </a:r>
            <a:r>
              <a:rPr lang="en-US" sz="1600" dirty="0">
                <a:hlinkClick r:id="rId3"/>
              </a:rPr>
              <a:t>YouTube video</a:t>
            </a:r>
            <a:r>
              <a:rPr lang="en-US" sz="1600" dirty="0"/>
              <a:t> or </a:t>
            </a:r>
            <a:r>
              <a:rPr lang="en-US" sz="1600" dirty="0">
                <a:hlinkClick r:id="rId4"/>
              </a:rPr>
              <a:t>local video</a:t>
            </a:r>
            <a:endParaRPr lang="en-US" sz="1600" dirty="0"/>
          </a:p>
          <a:p>
            <a:r>
              <a:rPr lang="en-US" dirty="0" smtClean="0"/>
              <a:t>Need callbacks for all event types</a:t>
            </a:r>
          </a:p>
          <a:p>
            <a:pPr lvl="1"/>
            <a:r>
              <a:rPr lang="en-US" dirty="0" smtClean="0"/>
              <a:t>Mouse down, up, move, double-tap, etc.</a:t>
            </a:r>
          </a:p>
          <a:p>
            <a:r>
              <a:rPr lang="en-US" dirty="0" smtClean="0"/>
              <a:t>Also for:</a:t>
            </a:r>
          </a:p>
          <a:p>
            <a:pPr lvl="1"/>
            <a:r>
              <a:rPr lang="en-US" dirty="0" smtClean="0"/>
              <a:t>Data validation</a:t>
            </a:r>
          </a:p>
          <a:p>
            <a:pPr lvl="1"/>
            <a:r>
              <a:rPr lang="en-US" dirty="0" smtClean="0"/>
              <a:t>Error handling</a:t>
            </a:r>
          </a:p>
          <a:p>
            <a:pPr lvl="1"/>
            <a:r>
              <a:rPr lang="en-US" dirty="0" smtClean="0"/>
              <a:t>Final action (for “submit”, OK, Cancel)</a:t>
            </a:r>
          </a:p>
          <a:p>
            <a:r>
              <a:rPr lang="en-US" dirty="0" smtClean="0"/>
              <a:t>Still the way most UI toolkits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5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4" name="Rectangle 34"/>
          <p:cNvSpPr>
            <a:spLocks noChangeArrowheads="1"/>
          </p:cNvSpPr>
          <p:nvPr/>
        </p:nvSpPr>
        <p:spPr bwMode="auto">
          <a:xfrm>
            <a:off x="2710707" y="5332810"/>
            <a:ext cx="3989875" cy="2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algn="r" defTabSz="571486" eaLnBrk="0" hangingPunct="0"/>
            <a:r>
              <a:rPr lang="en-US" sz="1350" b="1" dirty="0">
                <a:latin typeface="Verdana" pitchFamily="34" charset="0"/>
              </a:rPr>
              <a:t>Program Complexity and Sophistication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531" y="1019457"/>
            <a:ext cx="3857623" cy="857250"/>
          </a:xfrm>
          <a:noFill/>
          <a:ln/>
          <a:effectLst/>
        </p:spPr>
        <p:txBody>
          <a:bodyPr vert="horz" wrap="square" lIns="69056" tIns="34529" rIns="69056" bIns="34529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Goal: Gentle Slope Systems</a:t>
            </a:r>
          </a:p>
        </p:txBody>
      </p:sp>
      <p:sp>
        <p:nvSpPr>
          <p:cNvPr id="337923" name="Line 3"/>
          <p:cNvSpPr>
            <a:spLocks noChangeShapeType="1"/>
          </p:cNvSpPr>
          <p:nvPr/>
        </p:nvSpPr>
        <p:spPr bwMode="auto">
          <a:xfrm>
            <a:off x="2423855" y="23622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2423855" y="5334000"/>
            <a:ext cx="3829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377693" y="3493295"/>
            <a:ext cx="1025922" cy="6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algn="r" defTabSz="571486" eaLnBrk="0" hangingPunct="0"/>
            <a:r>
              <a:rPr lang="en-US" sz="1350" b="1" dirty="0">
                <a:latin typeface="Verdana" pitchFamily="34" charset="0"/>
              </a:rPr>
              <a:t>Difficulty</a:t>
            </a:r>
            <a:br>
              <a:rPr lang="en-US" sz="1350" b="1" dirty="0">
                <a:latin typeface="Verdana" pitchFamily="34" charset="0"/>
              </a:rPr>
            </a:br>
            <a:r>
              <a:rPr lang="en-US" sz="1350" b="1" dirty="0">
                <a:latin typeface="Verdana" pitchFamily="34" charset="0"/>
              </a:rPr>
              <a:t>of</a:t>
            </a:r>
            <a:br>
              <a:rPr lang="en-US" sz="1350" b="1" dirty="0">
                <a:latin typeface="Verdana" pitchFamily="34" charset="0"/>
              </a:rPr>
            </a:br>
            <a:r>
              <a:rPr lang="en-US" sz="1350" b="1" dirty="0">
                <a:latin typeface="Verdana" pitchFamily="34" charset="0"/>
              </a:rPr>
              <a:t>Use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23857" y="4579145"/>
            <a:ext cx="4511601" cy="731044"/>
            <a:chOff x="2423855" y="3721894"/>
            <a:chExt cx="4511602" cy="731044"/>
          </a:xfrm>
        </p:grpSpPr>
        <p:sp>
          <p:nvSpPr>
            <p:cNvPr id="337926" name="Line 6"/>
            <p:cNvSpPr>
              <a:spLocks noChangeShapeType="1"/>
            </p:cNvSpPr>
            <p:nvPr/>
          </p:nvSpPr>
          <p:spPr bwMode="auto">
            <a:xfrm flipV="1">
              <a:off x="2423855" y="3881438"/>
              <a:ext cx="3829050" cy="5715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27" name="Rectangle 7"/>
            <p:cNvSpPr>
              <a:spLocks noChangeArrowheads="1"/>
            </p:cNvSpPr>
            <p:nvPr/>
          </p:nvSpPr>
          <p:spPr bwMode="auto">
            <a:xfrm>
              <a:off x="6151589" y="3721894"/>
              <a:ext cx="783868" cy="37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2000" b="1" dirty="0">
                  <a:latin typeface="Verdana" pitchFamily="34" charset="0"/>
                </a:rPr>
                <a:t>Goal</a:t>
              </a:r>
            </a:p>
          </p:txBody>
        </p:sp>
      </p:grpSp>
      <p:grpSp>
        <p:nvGrpSpPr>
          <p:cNvPr id="337935" name="Group 15"/>
          <p:cNvGrpSpPr>
            <a:grpSpLocks/>
          </p:cNvGrpSpPr>
          <p:nvPr/>
        </p:nvGrpSpPr>
        <p:grpSpPr bwMode="auto">
          <a:xfrm>
            <a:off x="2423855" y="2424405"/>
            <a:ext cx="5325593" cy="2653612"/>
            <a:chOff x="1248" y="1254"/>
            <a:chExt cx="4337" cy="2291"/>
          </a:xfrm>
        </p:grpSpPr>
        <p:sp>
          <p:nvSpPr>
            <p:cNvPr id="337936" name="Rectangle 16"/>
            <p:cNvSpPr>
              <a:spLocks noChangeArrowheads="1"/>
            </p:cNvSpPr>
            <p:nvPr/>
          </p:nvSpPr>
          <p:spPr bwMode="auto">
            <a:xfrm>
              <a:off x="4099" y="1254"/>
              <a:ext cx="1258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2000" dirty="0">
                  <a:solidFill>
                    <a:schemeClr val="accent1"/>
                  </a:solidFill>
                  <a:latin typeface="Verdana" pitchFamily="34" charset="0"/>
                </a:rPr>
                <a:t>Visual Basic</a:t>
              </a:r>
            </a:p>
          </p:txBody>
        </p:sp>
        <p:sp>
          <p:nvSpPr>
            <p:cNvPr id="337937" name="Rectangle 17"/>
            <p:cNvSpPr>
              <a:spLocks noChangeArrowheads="1"/>
            </p:cNvSpPr>
            <p:nvPr/>
          </p:nvSpPr>
          <p:spPr bwMode="auto">
            <a:xfrm>
              <a:off x="2486" y="3233"/>
              <a:ext cx="4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i="1">
                  <a:solidFill>
                    <a:schemeClr val="accent1"/>
                  </a:solidFill>
                  <a:latin typeface="Verdana" pitchFamily="34" charset="0"/>
                </a:rPr>
                <a:t>Basic</a:t>
              </a:r>
            </a:p>
          </p:txBody>
        </p:sp>
        <p:sp>
          <p:nvSpPr>
            <p:cNvPr id="337938" name="Rectangle 18"/>
            <p:cNvSpPr>
              <a:spLocks noChangeArrowheads="1"/>
            </p:cNvSpPr>
            <p:nvPr/>
          </p:nvSpPr>
          <p:spPr bwMode="auto">
            <a:xfrm>
              <a:off x="3913" y="2202"/>
              <a:ext cx="16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i="1" dirty="0">
                  <a:solidFill>
                    <a:schemeClr val="accent1"/>
                  </a:solidFill>
                  <a:latin typeface="Verdana" pitchFamily="34" charset="0"/>
                </a:rPr>
                <a:t>C or C# Programming</a:t>
              </a:r>
            </a:p>
          </p:txBody>
        </p:sp>
        <p:sp>
          <p:nvSpPr>
            <p:cNvPr id="337939" name="Freeform 19"/>
            <p:cNvSpPr>
              <a:spLocks/>
            </p:cNvSpPr>
            <p:nvPr/>
          </p:nvSpPr>
          <p:spPr bwMode="auto">
            <a:xfrm>
              <a:off x="1248" y="1336"/>
              <a:ext cx="2881" cy="2209"/>
            </a:xfrm>
            <a:custGeom>
              <a:avLst/>
              <a:gdLst/>
              <a:ahLst/>
              <a:cxnLst>
                <a:cxn ang="0">
                  <a:pos x="0" y="2208"/>
                </a:cxn>
                <a:cxn ang="0">
                  <a:pos x="624" y="2112"/>
                </a:cxn>
                <a:cxn ang="0">
                  <a:pos x="624" y="1680"/>
                </a:cxn>
                <a:cxn ang="0">
                  <a:pos x="2256" y="1152"/>
                </a:cxn>
                <a:cxn ang="0">
                  <a:pos x="2256" y="240"/>
                </a:cxn>
                <a:cxn ang="0">
                  <a:pos x="2880" y="0"/>
                </a:cxn>
              </a:cxnLst>
              <a:rect l="0" t="0" r="r" b="b"/>
              <a:pathLst>
                <a:path w="2881" h="2209">
                  <a:moveTo>
                    <a:pt x="0" y="2208"/>
                  </a:moveTo>
                  <a:lnTo>
                    <a:pt x="624" y="2112"/>
                  </a:lnTo>
                  <a:lnTo>
                    <a:pt x="624" y="1680"/>
                  </a:lnTo>
                  <a:lnTo>
                    <a:pt x="2256" y="1152"/>
                  </a:lnTo>
                  <a:lnTo>
                    <a:pt x="2256" y="240"/>
                  </a:lnTo>
                  <a:lnTo>
                    <a:pt x="2880" y="0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940" name="Line 20"/>
            <p:cNvSpPr>
              <a:spLocks noChangeShapeType="1"/>
            </p:cNvSpPr>
            <p:nvPr/>
          </p:nvSpPr>
          <p:spPr bwMode="auto">
            <a:xfrm flipH="1">
              <a:off x="1920" y="3328"/>
              <a:ext cx="624" cy="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41" name="Line 21"/>
            <p:cNvSpPr>
              <a:spLocks noChangeShapeType="1"/>
            </p:cNvSpPr>
            <p:nvPr/>
          </p:nvSpPr>
          <p:spPr bwMode="auto">
            <a:xfrm flipH="1">
              <a:off x="3528" y="2320"/>
              <a:ext cx="40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37949" name="Group 29"/>
          <p:cNvGrpSpPr>
            <a:grpSpLocks/>
          </p:cNvGrpSpPr>
          <p:nvPr/>
        </p:nvGrpSpPr>
        <p:grpSpPr bwMode="auto">
          <a:xfrm>
            <a:off x="2435762" y="1744267"/>
            <a:ext cx="3862388" cy="2077640"/>
            <a:chOff x="1258" y="745"/>
            <a:chExt cx="3244" cy="1745"/>
          </a:xfrm>
        </p:grpSpPr>
        <p:sp>
          <p:nvSpPr>
            <p:cNvPr id="337950" name="Rectangle 30"/>
            <p:cNvSpPr>
              <a:spLocks noChangeArrowheads="1"/>
            </p:cNvSpPr>
            <p:nvPr/>
          </p:nvSpPr>
          <p:spPr bwMode="auto">
            <a:xfrm>
              <a:off x="1313" y="1849"/>
              <a:ext cx="5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i="1">
                  <a:solidFill>
                    <a:srgbClr val="FF93A8"/>
                  </a:solidFill>
                  <a:latin typeface="Verdana" pitchFamily="34" charset="0"/>
                </a:rPr>
                <a:t>Swing</a:t>
              </a:r>
            </a:p>
          </p:txBody>
        </p:sp>
        <p:sp>
          <p:nvSpPr>
            <p:cNvPr id="337951" name="Freeform 31"/>
            <p:cNvSpPr>
              <a:spLocks/>
            </p:cNvSpPr>
            <p:nvPr/>
          </p:nvSpPr>
          <p:spPr bwMode="auto">
            <a:xfrm>
              <a:off x="1788" y="1941"/>
              <a:ext cx="266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6" y="0"/>
                </a:cxn>
              </a:cxnLst>
              <a:rect l="0" t="0" r="r" b="b"/>
              <a:pathLst>
                <a:path w="266" h="36">
                  <a:moveTo>
                    <a:pt x="0" y="36"/>
                  </a:moveTo>
                  <a:lnTo>
                    <a:pt x="266" y="0"/>
                  </a:lnTo>
                </a:path>
              </a:pathLst>
            </a:custGeom>
            <a:noFill/>
            <a:ln w="25400">
              <a:solidFill>
                <a:srgbClr val="FF93A8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52" name="Rectangle 32"/>
            <p:cNvSpPr>
              <a:spLocks noChangeArrowheads="1"/>
            </p:cNvSpPr>
            <p:nvPr/>
          </p:nvSpPr>
          <p:spPr bwMode="auto">
            <a:xfrm>
              <a:off x="3906" y="745"/>
              <a:ext cx="5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2000">
                  <a:solidFill>
                    <a:srgbClr val="FF93A8"/>
                  </a:solidFill>
                  <a:latin typeface="Verdana" pitchFamily="34" charset="0"/>
                </a:rPr>
                <a:t>Java</a:t>
              </a:r>
            </a:p>
          </p:txBody>
        </p:sp>
        <p:sp>
          <p:nvSpPr>
            <p:cNvPr id="337953" name="Freeform 33"/>
            <p:cNvSpPr>
              <a:spLocks/>
            </p:cNvSpPr>
            <p:nvPr/>
          </p:nvSpPr>
          <p:spPr bwMode="auto">
            <a:xfrm>
              <a:off x="1258" y="899"/>
              <a:ext cx="2707" cy="1591"/>
            </a:xfrm>
            <a:custGeom>
              <a:avLst/>
              <a:gdLst/>
              <a:ahLst/>
              <a:cxnLst>
                <a:cxn ang="0">
                  <a:pos x="0" y="1591"/>
                </a:cxn>
                <a:cxn ang="0">
                  <a:pos x="816" y="1178"/>
                </a:cxn>
                <a:cxn ang="0">
                  <a:pos x="816" y="664"/>
                </a:cxn>
                <a:cxn ang="0">
                  <a:pos x="2707" y="0"/>
                </a:cxn>
              </a:cxnLst>
              <a:rect l="0" t="0" r="r" b="b"/>
              <a:pathLst>
                <a:path w="2707" h="1591">
                  <a:moveTo>
                    <a:pt x="0" y="1591"/>
                  </a:moveTo>
                  <a:lnTo>
                    <a:pt x="816" y="1178"/>
                  </a:lnTo>
                  <a:lnTo>
                    <a:pt x="816" y="664"/>
                  </a:lnTo>
                  <a:lnTo>
                    <a:pt x="2707" y="0"/>
                  </a:lnTo>
                </a:path>
              </a:pathLst>
            </a:custGeom>
            <a:noFill/>
            <a:ln w="50800" cap="rnd" cmpd="sng">
              <a:solidFill>
                <a:srgbClr val="FF93A8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337955" name="Group 35"/>
          <p:cNvGrpSpPr>
            <a:grpSpLocks/>
          </p:cNvGrpSpPr>
          <p:nvPr/>
        </p:nvGrpSpPr>
        <p:grpSpPr bwMode="auto">
          <a:xfrm rot="590523">
            <a:off x="2439554" y="4809538"/>
            <a:ext cx="679653" cy="484931"/>
            <a:chOff x="1239" y="2621"/>
            <a:chExt cx="1838" cy="751"/>
          </a:xfrm>
        </p:grpSpPr>
        <p:sp>
          <p:nvSpPr>
            <p:cNvPr id="337956" name="Line 36"/>
            <p:cNvSpPr>
              <a:spLocks noChangeShapeType="1"/>
            </p:cNvSpPr>
            <p:nvPr/>
          </p:nvSpPr>
          <p:spPr bwMode="auto">
            <a:xfrm flipV="1">
              <a:off x="1239" y="2904"/>
              <a:ext cx="1488" cy="432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57" name="Rectangle 37"/>
            <p:cNvSpPr>
              <a:spLocks noChangeArrowheads="1"/>
            </p:cNvSpPr>
            <p:nvPr/>
          </p:nvSpPr>
          <p:spPr bwMode="auto">
            <a:xfrm rot="20700000">
              <a:off x="1265" y="2621"/>
              <a:ext cx="1812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dirty="0">
                  <a:solidFill>
                    <a:srgbClr val="FF99FF"/>
                  </a:solidFill>
                  <a:latin typeface="Verdana" pitchFamily="34" charset="0"/>
                </a:rPr>
                <a:t>Email</a:t>
              </a:r>
              <a:br>
                <a:rPr lang="en-US" sz="1350" dirty="0">
                  <a:solidFill>
                    <a:srgbClr val="FF99FF"/>
                  </a:solidFill>
                  <a:latin typeface="Verdana" pitchFamily="34" charset="0"/>
                </a:rPr>
              </a:br>
              <a:r>
                <a:rPr lang="en-US" sz="1350" dirty="0">
                  <a:solidFill>
                    <a:srgbClr val="FF99FF"/>
                  </a:solidFill>
                  <a:latin typeface="Verdana" pitchFamily="34" charset="0"/>
                </a:rPr>
                <a:t>Filters</a:t>
              </a:r>
            </a:p>
          </p:txBody>
        </p:sp>
        <p:sp>
          <p:nvSpPr>
            <p:cNvPr id="337958" name="Line 38"/>
            <p:cNvSpPr>
              <a:spLocks noChangeShapeType="1"/>
            </p:cNvSpPr>
            <p:nvPr/>
          </p:nvSpPr>
          <p:spPr bwMode="auto">
            <a:xfrm>
              <a:off x="2736" y="2794"/>
              <a:ext cx="0" cy="192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37959" name="Text Box 39"/>
          <p:cNvSpPr txBox="1">
            <a:spLocks noChangeArrowheads="1"/>
          </p:cNvSpPr>
          <p:nvPr/>
        </p:nvSpPr>
        <p:spPr bwMode="auto">
          <a:xfrm>
            <a:off x="874420" y="4711304"/>
            <a:ext cx="1425390" cy="707886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E265"/>
                </a:solidFill>
              </a:rPr>
              <a:t>Low</a:t>
            </a:r>
            <a:br>
              <a:rPr lang="en-US" sz="2000" b="1" dirty="0">
                <a:solidFill>
                  <a:srgbClr val="FFE265"/>
                </a:solidFill>
              </a:rPr>
            </a:br>
            <a:r>
              <a:rPr lang="en-US" sz="2000" b="1" dirty="0">
                <a:solidFill>
                  <a:srgbClr val="FFE265"/>
                </a:solidFill>
              </a:rPr>
              <a:t>Threshold</a:t>
            </a:r>
          </a:p>
        </p:txBody>
      </p:sp>
      <p:sp>
        <p:nvSpPr>
          <p:cNvPr id="337960" name="Text Box 40"/>
          <p:cNvSpPr txBox="1">
            <a:spLocks noChangeArrowheads="1"/>
          </p:cNvSpPr>
          <p:nvPr/>
        </p:nvSpPr>
        <p:spPr bwMode="auto">
          <a:xfrm>
            <a:off x="5539424" y="684578"/>
            <a:ext cx="1039067" cy="707886"/>
          </a:xfrm>
          <a:prstGeom prst="rect">
            <a:avLst/>
          </a:prstGeom>
          <a:solidFill>
            <a:srgbClr val="66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E265"/>
                </a:solidFill>
              </a:rPr>
              <a:t>High</a:t>
            </a:r>
            <a:br>
              <a:rPr lang="en-US" sz="2000" b="1" dirty="0">
                <a:solidFill>
                  <a:srgbClr val="FFE265"/>
                </a:solidFill>
              </a:rPr>
            </a:br>
            <a:r>
              <a:rPr lang="en-US" sz="2000" b="1" dirty="0">
                <a:solidFill>
                  <a:srgbClr val="FFE265"/>
                </a:solidFill>
              </a:rPr>
              <a:t>Ceiling</a:t>
            </a:r>
          </a:p>
        </p:txBody>
      </p:sp>
      <p:grpSp>
        <p:nvGrpSpPr>
          <p:cNvPr id="51" name="Shape 283"/>
          <p:cNvGrpSpPr/>
          <p:nvPr/>
        </p:nvGrpSpPr>
        <p:grpSpPr>
          <a:xfrm>
            <a:off x="2438451" y="1969269"/>
            <a:ext cx="5778196" cy="2851530"/>
            <a:chOff x="288786" y="1234563"/>
            <a:chExt cx="5918573" cy="2961416"/>
          </a:xfrm>
        </p:grpSpPr>
        <p:sp>
          <p:nvSpPr>
            <p:cNvPr id="55" name="Shape 284"/>
            <p:cNvSpPr/>
            <p:nvPr/>
          </p:nvSpPr>
          <p:spPr>
            <a:xfrm>
              <a:off x="3985806" y="1234563"/>
              <a:ext cx="2221553" cy="360092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dirty="0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Machine Learning</a:t>
              </a:r>
            </a:p>
          </p:txBody>
        </p:sp>
        <p:sp>
          <p:nvSpPr>
            <p:cNvPr id="56" name="Shape 285"/>
            <p:cNvSpPr/>
            <p:nvPr/>
          </p:nvSpPr>
          <p:spPr>
            <a:xfrm>
              <a:off x="1230449" y="3189667"/>
              <a:ext cx="1479393" cy="288174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sz="1350" i="1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scikit-lean API </a:t>
              </a:r>
            </a:p>
          </p:txBody>
        </p:sp>
        <p:cxnSp>
          <p:nvCxnSpPr>
            <p:cNvPr id="57" name="Shape 286"/>
            <p:cNvCxnSpPr/>
            <p:nvPr/>
          </p:nvCxnSpPr>
          <p:spPr>
            <a:xfrm flipH="1">
              <a:off x="1136390" y="3345705"/>
              <a:ext cx="171449" cy="23022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58" name="Shape 287"/>
            <p:cNvSpPr/>
            <p:nvPr/>
          </p:nvSpPr>
          <p:spPr>
            <a:xfrm>
              <a:off x="288786" y="1378423"/>
              <a:ext cx="3735901" cy="26324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2001" y="119142"/>
                    <a:pt x="9872" y="115911"/>
                    <a:pt x="12007" y="114856"/>
                  </a:cubicBezTo>
                  <a:cubicBezTo>
                    <a:pt x="12055" y="110400"/>
                    <a:pt x="12102" y="105944"/>
                    <a:pt x="12150" y="101488"/>
                  </a:cubicBezTo>
                  <a:lnTo>
                    <a:pt x="26016" y="97447"/>
                  </a:lnTo>
                  <a:lnTo>
                    <a:pt x="26016" y="81225"/>
                  </a:lnTo>
                  <a:lnTo>
                    <a:pt x="35222" y="79246"/>
                  </a:lnTo>
                  <a:lnTo>
                    <a:pt x="35222" y="72124"/>
                  </a:lnTo>
                  <a:lnTo>
                    <a:pt x="53233" y="65794"/>
                  </a:lnTo>
                  <a:lnTo>
                    <a:pt x="53233" y="65794"/>
                  </a:lnTo>
                  <a:lnTo>
                    <a:pt x="53233" y="56694"/>
                  </a:lnTo>
                  <a:lnTo>
                    <a:pt x="81651" y="46802"/>
                  </a:lnTo>
                  <a:lnTo>
                    <a:pt x="81651" y="25832"/>
                  </a:lnTo>
                  <a:lnTo>
                    <a:pt x="102464" y="16336"/>
                  </a:lnTo>
                  <a:cubicBezTo>
                    <a:pt x="102406" y="14105"/>
                    <a:pt x="102348" y="11874"/>
                    <a:pt x="102290" y="9642"/>
                  </a:cubicBezTo>
                  <a:cubicBezTo>
                    <a:pt x="102348" y="7258"/>
                    <a:pt x="119941" y="2384"/>
                    <a:pt x="120000" y="0"/>
                  </a:cubicBezTo>
                </a:path>
              </a:pathLst>
            </a:custGeom>
            <a:noFill/>
            <a:ln w="50800" cap="rnd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35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88"/>
            <p:cNvSpPr/>
            <p:nvPr/>
          </p:nvSpPr>
          <p:spPr>
            <a:xfrm>
              <a:off x="650216" y="3907805"/>
              <a:ext cx="756936" cy="288174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sz="1350" i="1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Python</a:t>
              </a:r>
            </a:p>
          </p:txBody>
        </p:sp>
        <p:cxnSp>
          <p:nvCxnSpPr>
            <p:cNvPr id="60" name="Shape 289"/>
            <p:cNvCxnSpPr/>
            <p:nvPr/>
          </p:nvCxnSpPr>
          <p:spPr>
            <a:xfrm rot="10800000">
              <a:off x="559171" y="3975422"/>
              <a:ext cx="168435" cy="59973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1" name="Shape 290"/>
            <p:cNvSpPr/>
            <p:nvPr/>
          </p:nvSpPr>
          <p:spPr>
            <a:xfrm>
              <a:off x="1532679" y="2912185"/>
              <a:ext cx="1049203" cy="288174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sz="1350" i="1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csv loader</a:t>
              </a:r>
            </a:p>
          </p:txBody>
        </p:sp>
        <p:cxnSp>
          <p:nvCxnSpPr>
            <p:cNvPr id="62" name="Shape 291"/>
            <p:cNvCxnSpPr/>
            <p:nvPr/>
          </p:nvCxnSpPr>
          <p:spPr>
            <a:xfrm flipH="1">
              <a:off x="1438620" y="3039778"/>
              <a:ext cx="171449" cy="13896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3" name="Shape 292"/>
            <p:cNvSpPr/>
            <p:nvPr/>
          </p:nvSpPr>
          <p:spPr>
            <a:xfrm>
              <a:off x="2069432" y="2585492"/>
              <a:ext cx="2083630" cy="288174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sz="1350" i="1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matplotlib.pyplot API </a:t>
              </a:r>
            </a:p>
          </p:txBody>
        </p:sp>
        <p:cxnSp>
          <p:nvCxnSpPr>
            <p:cNvPr id="64" name="Shape 293"/>
            <p:cNvCxnSpPr/>
            <p:nvPr/>
          </p:nvCxnSpPr>
          <p:spPr>
            <a:xfrm rot="10800000">
              <a:off x="1975372" y="2741161"/>
              <a:ext cx="171449" cy="0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5" name="Shape 294"/>
            <p:cNvSpPr/>
            <p:nvPr/>
          </p:nvSpPr>
          <p:spPr>
            <a:xfrm>
              <a:off x="3361721" y="1931471"/>
              <a:ext cx="1180559" cy="288174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sz="1350" i="1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numpy API </a:t>
              </a:r>
            </a:p>
          </p:txBody>
        </p:sp>
        <p:cxnSp>
          <p:nvCxnSpPr>
            <p:cNvPr id="66" name="Shape 295"/>
            <p:cNvCxnSpPr/>
            <p:nvPr/>
          </p:nvCxnSpPr>
          <p:spPr>
            <a:xfrm flipH="1">
              <a:off x="2887487" y="2086874"/>
              <a:ext cx="554448" cy="88494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7" name="Shape 296"/>
            <p:cNvSpPr/>
            <p:nvPr/>
          </p:nvSpPr>
          <p:spPr>
            <a:xfrm>
              <a:off x="3618442" y="1496143"/>
              <a:ext cx="779923" cy="288174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sz="1350" i="1" dirty="0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pandas</a:t>
              </a:r>
            </a:p>
          </p:txBody>
        </p:sp>
        <p:cxnSp>
          <p:nvCxnSpPr>
            <p:cNvPr id="68" name="Shape 297"/>
            <p:cNvCxnSpPr/>
            <p:nvPr/>
          </p:nvCxnSpPr>
          <p:spPr>
            <a:xfrm flipH="1">
              <a:off x="3524383" y="1579600"/>
              <a:ext cx="271073" cy="96619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9" name="Shape 298"/>
            <p:cNvSpPr/>
            <p:nvPr/>
          </p:nvSpPr>
          <p:spPr>
            <a:xfrm>
              <a:off x="782283" y="3643885"/>
              <a:ext cx="2720704" cy="288174"/>
            </a:xfrm>
            <a:prstGeom prst="rect">
              <a:avLst/>
            </a:prstGeom>
            <a:noFill/>
            <a:ln>
              <a:noFill/>
            </a:ln>
          </p:spPr>
          <p:txBody>
            <a:bodyPr lIns="69050" tIns="34525" rIns="69050" bIns="34525" anchor="t" anchorCtr="0">
              <a:noAutofit/>
            </a:bodyPr>
            <a:lstStyle/>
            <a:p>
              <a:pPr>
                <a:spcBef>
                  <a:spcPts val="0"/>
                </a:spcBef>
                <a:buSzPct val="25000"/>
              </a:pPr>
              <a:r>
                <a:rPr lang="en-US" sz="1350" i="1">
                  <a:solidFill>
                    <a:srgbClr val="00FF00"/>
                  </a:solidFill>
                  <a:latin typeface="Verdana"/>
                  <a:ea typeface="Verdana"/>
                  <a:cs typeface="Verdana"/>
                  <a:sym typeface="Verdana"/>
                </a:rPr>
                <a:t>Machine Learning techniques</a:t>
              </a:r>
            </a:p>
          </p:txBody>
        </p:sp>
        <p:cxnSp>
          <p:nvCxnSpPr>
            <p:cNvPr id="70" name="Shape 299"/>
            <p:cNvCxnSpPr/>
            <p:nvPr/>
          </p:nvCxnSpPr>
          <p:spPr>
            <a:xfrm rot="10800000">
              <a:off x="691238" y="3746976"/>
              <a:ext cx="168435" cy="24501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4" name="Group 3"/>
          <p:cNvGrpSpPr/>
          <p:nvPr/>
        </p:nvGrpSpPr>
        <p:grpSpPr>
          <a:xfrm>
            <a:off x="2441882" y="1494583"/>
            <a:ext cx="5481716" cy="3663554"/>
            <a:chOff x="-2228974" y="1005582"/>
            <a:chExt cx="5481715" cy="3663554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V="1">
              <a:off x="894960" y="1922173"/>
              <a:ext cx="822661" cy="149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43" name="Rectangle 23"/>
            <p:cNvSpPr>
              <a:spLocks noChangeArrowheads="1"/>
            </p:cNvSpPr>
            <p:nvPr/>
          </p:nvSpPr>
          <p:spPr bwMode="auto">
            <a:xfrm>
              <a:off x="989286" y="1005582"/>
              <a:ext cx="1777604" cy="27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dirty="0">
                  <a:solidFill>
                    <a:schemeClr val="accent2"/>
                  </a:solidFill>
                  <a:latin typeface="Verdana" pitchFamily="34" charset="0"/>
                </a:rPr>
                <a:t>Web Development</a:t>
              </a:r>
            </a:p>
          </p:txBody>
        </p:sp>
        <p:sp>
          <p:nvSpPr>
            <p:cNvPr id="337944" name="Rectangle 24"/>
            <p:cNvSpPr>
              <a:spLocks noChangeArrowheads="1"/>
            </p:cNvSpPr>
            <p:nvPr/>
          </p:nvSpPr>
          <p:spPr bwMode="auto">
            <a:xfrm>
              <a:off x="-763875" y="3965476"/>
              <a:ext cx="1223091" cy="27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i="1" dirty="0">
                  <a:solidFill>
                    <a:schemeClr val="accent2"/>
                  </a:solidFill>
                  <a:latin typeface="Verdana" pitchFamily="34" charset="0"/>
                </a:rPr>
                <a:t>CSS &amp; HTML</a:t>
              </a:r>
            </a:p>
          </p:txBody>
        </p:sp>
        <p:sp>
          <p:nvSpPr>
            <p:cNvPr id="337945" name="Rectangle 25"/>
            <p:cNvSpPr>
              <a:spLocks noChangeArrowheads="1"/>
            </p:cNvSpPr>
            <p:nvPr/>
          </p:nvSpPr>
          <p:spPr bwMode="auto">
            <a:xfrm>
              <a:off x="364701" y="3374367"/>
              <a:ext cx="1035540" cy="27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i="1" dirty="0">
                  <a:solidFill>
                    <a:schemeClr val="accent2"/>
                  </a:solidFill>
                  <a:latin typeface="Verdana" pitchFamily="34" charset="0"/>
                </a:rPr>
                <a:t>JavaScript</a:t>
              </a:r>
            </a:p>
          </p:txBody>
        </p:sp>
        <p:sp>
          <p:nvSpPr>
            <p:cNvPr id="337946" name="Freeform 26"/>
            <p:cNvSpPr>
              <a:spLocks/>
            </p:cNvSpPr>
            <p:nvPr/>
          </p:nvSpPr>
          <p:spPr bwMode="auto">
            <a:xfrm>
              <a:off x="-2228974" y="1144885"/>
              <a:ext cx="3251598" cy="3524251"/>
            </a:xfrm>
            <a:custGeom>
              <a:avLst/>
              <a:gdLst>
                <a:gd name="connsiteX0" fmla="*/ 0 w 9997"/>
                <a:gd name="connsiteY0" fmla="*/ 9995 h 9995"/>
                <a:gd name="connsiteX1" fmla="*/ 2666 w 9997"/>
                <a:gd name="connsiteY1" fmla="*/ 9281 h 9995"/>
                <a:gd name="connsiteX2" fmla="*/ 2666 w 9997"/>
                <a:gd name="connsiteY2" fmla="*/ 9043 h 9995"/>
                <a:gd name="connsiteX3" fmla="*/ 2666 w 9997"/>
                <a:gd name="connsiteY3" fmla="*/ 6901 h 9995"/>
                <a:gd name="connsiteX4" fmla="*/ 6331 w 9997"/>
                <a:gd name="connsiteY4" fmla="*/ 5473 h 9995"/>
                <a:gd name="connsiteX5" fmla="*/ 6331 w 9997"/>
                <a:gd name="connsiteY5" fmla="*/ 1904 h 9995"/>
                <a:gd name="connsiteX6" fmla="*/ 8755 w 9997"/>
                <a:gd name="connsiteY6" fmla="*/ 1162 h 9995"/>
                <a:gd name="connsiteX7" fmla="*/ 9997 w 9997"/>
                <a:gd name="connsiteY7" fmla="*/ 0 h 9995"/>
                <a:gd name="connsiteX0" fmla="*/ 0 w 8779"/>
                <a:gd name="connsiteY0" fmla="*/ 14479 h 14479"/>
                <a:gd name="connsiteX1" fmla="*/ 2667 w 8779"/>
                <a:gd name="connsiteY1" fmla="*/ 13765 h 14479"/>
                <a:gd name="connsiteX2" fmla="*/ 2667 w 8779"/>
                <a:gd name="connsiteY2" fmla="*/ 13527 h 14479"/>
                <a:gd name="connsiteX3" fmla="*/ 2667 w 8779"/>
                <a:gd name="connsiteY3" fmla="*/ 11383 h 14479"/>
                <a:gd name="connsiteX4" fmla="*/ 6333 w 8779"/>
                <a:gd name="connsiteY4" fmla="*/ 9955 h 14479"/>
                <a:gd name="connsiteX5" fmla="*/ 6333 w 8779"/>
                <a:gd name="connsiteY5" fmla="*/ 6384 h 14479"/>
                <a:gd name="connsiteX6" fmla="*/ 8758 w 8779"/>
                <a:gd name="connsiteY6" fmla="*/ 5642 h 14479"/>
                <a:gd name="connsiteX7" fmla="*/ 8779 w 8779"/>
                <a:gd name="connsiteY7" fmla="*/ 0 h 14479"/>
                <a:gd name="connsiteX0" fmla="*/ 0 w 10746"/>
                <a:gd name="connsiteY0" fmla="*/ 10000 h 10000"/>
                <a:gd name="connsiteX1" fmla="*/ 3038 w 10746"/>
                <a:gd name="connsiteY1" fmla="*/ 9507 h 10000"/>
                <a:gd name="connsiteX2" fmla="*/ 3038 w 10746"/>
                <a:gd name="connsiteY2" fmla="*/ 9342 h 10000"/>
                <a:gd name="connsiteX3" fmla="*/ 3038 w 10746"/>
                <a:gd name="connsiteY3" fmla="*/ 7862 h 10000"/>
                <a:gd name="connsiteX4" fmla="*/ 7214 w 10746"/>
                <a:gd name="connsiteY4" fmla="*/ 6875 h 10000"/>
                <a:gd name="connsiteX5" fmla="*/ 7214 w 10746"/>
                <a:gd name="connsiteY5" fmla="*/ 4409 h 10000"/>
                <a:gd name="connsiteX6" fmla="*/ 9976 w 10746"/>
                <a:gd name="connsiteY6" fmla="*/ 3897 h 10000"/>
                <a:gd name="connsiteX7" fmla="*/ 10746 w 10746"/>
                <a:gd name="connsiteY7" fmla="*/ 79 h 10000"/>
                <a:gd name="connsiteX8" fmla="*/ 10000 w 10746"/>
                <a:gd name="connsiteY8" fmla="*/ 0 h 10000"/>
                <a:gd name="connsiteX0" fmla="*/ 0 w 10000"/>
                <a:gd name="connsiteY0" fmla="*/ 10000 h 10000"/>
                <a:gd name="connsiteX1" fmla="*/ 3038 w 10000"/>
                <a:gd name="connsiteY1" fmla="*/ 9507 h 10000"/>
                <a:gd name="connsiteX2" fmla="*/ 3038 w 10000"/>
                <a:gd name="connsiteY2" fmla="*/ 9342 h 10000"/>
                <a:gd name="connsiteX3" fmla="*/ 3038 w 10000"/>
                <a:gd name="connsiteY3" fmla="*/ 7862 h 10000"/>
                <a:gd name="connsiteX4" fmla="*/ 7214 w 10000"/>
                <a:gd name="connsiteY4" fmla="*/ 6875 h 10000"/>
                <a:gd name="connsiteX5" fmla="*/ 7214 w 10000"/>
                <a:gd name="connsiteY5" fmla="*/ 4409 h 10000"/>
                <a:gd name="connsiteX6" fmla="*/ 9976 w 10000"/>
                <a:gd name="connsiteY6" fmla="*/ 3897 h 10000"/>
                <a:gd name="connsiteX7" fmla="*/ 9655 w 10000"/>
                <a:gd name="connsiteY7" fmla="*/ 79 h 10000"/>
                <a:gd name="connsiteX8" fmla="*/ 10000 w 10000"/>
                <a:gd name="connsiteY8" fmla="*/ 0 h 10000"/>
                <a:gd name="connsiteX0" fmla="*/ 0 w 11200"/>
                <a:gd name="connsiteY0" fmla="*/ 10324 h 10324"/>
                <a:gd name="connsiteX1" fmla="*/ 3038 w 11200"/>
                <a:gd name="connsiteY1" fmla="*/ 9831 h 10324"/>
                <a:gd name="connsiteX2" fmla="*/ 3038 w 11200"/>
                <a:gd name="connsiteY2" fmla="*/ 9666 h 10324"/>
                <a:gd name="connsiteX3" fmla="*/ 3038 w 11200"/>
                <a:gd name="connsiteY3" fmla="*/ 8186 h 10324"/>
                <a:gd name="connsiteX4" fmla="*/ 7214 w 11200"/>
                <a:gd name="connsiteY4" fmla="*/ 7199 h 10324"/>
                <a:gd name="connsiteX5" fmla="*/ 7214 w 11200"/>
                <a:gd name="connsiteY5" fmla="*/ 4733 h 10324"/>
                <a:gd name="connsiteX6" fmla="*/ 9976 w 11200"/>
                <a:gd name="connsiteY6" fmla="*/ 4221 h 10324"/>
                <a:gd name="connsiteX7" fmla="*/ 9655 w 11200"/>
                <a:gd name="connsiteY7" fmla="*/ 403 h 10324"/>
                <a:gd name="connsiteX8" fmla="*/ 11200 w 11200"/>
                <a:gd name="connsiteY8" fmla="*/ 0 h 10324"/>
                <a:gd name="connsiteX0" fmla="*/ 0 w 11200"/>
                <a:gd name="connsiteY0" fmla="*/ 10324 h 10324"/>
                <a:gd name="connsiteX1" fmla="*/ 3038 w 11200"/>
                <a:gd name="connsiteY1" fmla="*/ 9831 h 10324"/>
                <a:gd name="connsiteX2" fmla="*/ 3038 w 11200"/>
                <a:gd name="connsiteY2" fmla="*/ 9666 h 10324"/>
                <a:gd name="connsiteX3" fmla="*/ 3038 w 11200"/>
                <a:gd name="connsiteY3" fmla="*/ 8186 h 10324"/>
                <a:gd name="connsiteX4" fmla="*/ 7214 w 11200"/>
                <a:gd name="connsiteY4" fmla="*/ 7199 h 10324"/>
                <a:gd name="connsiteX5" fmla="*/ 7214 w 11200"/>
                <a:gd name="connsiteY5" fmla="*/ 4733 h 10324"/>
                <a:gd name="connsiteX6" fmla="*/ 9976 w 11200"/>
                <a:gd name="connsiteY6" fmla="*/ 4221 h 10324"/>
                <a:gd name="connsiteX7" fmla="*/ 9869 w 11200"/>
                <a:gd name="connsiteY7" fmla="*/ 403 h 10324"/>
                <a:gd name="connsiteX8" fmla="*/ 11200 w 11200"/>
                <a:gd name="connsiteY8" fmla="*/ 0 h 10324"/>
                <a:gd name="connsiteX0" fmla="*/ 0 w 10746"/>
                <a:gd name="connsiteY0" fmla="*/ 10000 h 10000"/>
                <a:gd name="connsiteX1" fmla="*/ 3038 w 10746"/>
                <a:gd name="connsiteY1" fmla="*/ 9507 h 10000"/>
                <a:gd name="connsiteX2" fmla="*/ 3038 w 10746"/>
                <a:gd name="connsiteY2" fmla="*/ 9342 h 10000"/>
                <a:gd name="connsiteX3" fmla="*/ 3038 w 10746"/>
                <a:gd name="connsiteY3" fmla="*/ 7862 h 10000"/>
                <a:gd name="connsiteX4" fmla="*/ 7214 w 10746"/>
                <a:gd name="connsiteY4" fmla="*/ 6875 h 10000"/>
                <a:gd name="connsiteX5" fmla="*/ 7214 w 10746"/>
                <a:gd name="connsiteY5" fmla="*/ 4409 h 10000"/>
                <a:gd name="connsiteX6" fmla="*/ 9976 w 10746"/>
                <a:gd name="connsiteY6" fmla="*/ 3897 h 10000"/>
                <a:gd name="connsiteX7" fmla="*/ 9869 w 10746"/>
                <a:gd name="connsiteY7" fmla="*/ 79 h 10000"/>
                <a:gd name="connsiteX8" fmla="*/ 10746 w 10746"/>
                <a:gd name="connsiteY8" fmla="*/ 0 h 10000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214 w 10800"/>
                <a:gd name="connsiteY5" fmla="*/ 4548 h 10139"/>
                <a:gd name="connsiteX6" fmla="*/ 9976 w 10800"/>
                <a:gd name="connsiteY6" fmla="*/ 4036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214 w 10800"/>
                <a:gd name="connsiteY5" fmla="*/ 4548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8363 w 10800"/>
                <a:gd name="connsiteY5" fmla="*/ 5295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8363 w 10800"/>
                <a:gd name="connsiteY5" fmla="*/ 5295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8363 w 10800"/>
                <a:gd name="connsiteY5" fmla="*/ 5295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8363 w 10800"/>
                <a:gd name="connsiteY5" fmla="*/ 5295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8363 w 10800"/>
                <a:gd name="connsiteY5" fmla="*/ 5295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8363 w 10800"/>
                <a:gd name="connsiteY5" fmla="*/ 5295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8363 w 10800"/>
                <a:gd name="connsiteY5" fmla="*/ 5295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9976 w 10800"/>
                <a:gd name="connsiteY6" fmla="*/ 3641 h 10139"/>
                <a:gd name="connsiteX7" fmla="*/ 9869 w 10800"/>
                <a:gd name="connsiteY7" fmla="*/ 218 h 10139"/>
                <a:gd name="connsiteX8" fmla="*/ 10800 w 10800"/>
                <a:gd name="connsiteY8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717 w 10800"/>
                <a:gd name="connsiteY6" fmla="*/ 4527 h 10139"/>
                <a:gd name="connsiteX7" fmla="*/ 9976 w 10800"/>
                <a:gd name="connsiteY7" fmla="*/ 3641 h 10139"/>
                <a:gd name="connsiteX8" fmla="*/ 9869 w 10800"/>
                <a:gd name="connsiteY8" fmla="*/ 218 h 10139"/>
                <a:gd name="connsiteX9" fmla="*/ 10800 w 10800"/>
                <a:gd name="connsiteY9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799 w 10800"/>
                <a:gd name="connsiteY6" fmla="*/ 4207 h 10139"/>
                <a:gd name="connsiteX7" fmla="*/ 9976 w 10800"/>
                <a:gd name="connsiteY7" fmla="*/ 3641 h 10139"/>
                <a:gd name="connsiteX8" fmla="*/ 9869 w 10800"/>
                <a:gd name="connsiteY8" fmla="*/ 218 h 10139"/>
                <a:gd name="connsiteX9" fmla="*/ 10800 w 10800"/>
                <a:gd name="connsiteY9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799 w 10800"/>
                <a:gd name="connsiteY6" fmla="*/ 4207 h 10139"/>
                <a:gd name="connsiteX7" fmla="*/ 9702 w 10800"/>
                <a:gd name="connsiteY7" fmla="*/ 3923 h 10139"/>
                <a:gd name="connsiteX8" fmla="*/ 9976 w 10800"/>
                <a:gd name="connsiteY8" fmla="*/ 3641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799 w 10800"/>
                <a:gd name="connsiteY6" fmla="*/ 4207 h 10139"/>
                <a:gd name="connsiteX7" fmla="*/ 8922 w 10800"/>
                <a:gd name="connsiteY7" fmla="*/ 3283 h 10139"/>
                <a:gd name="connsiteX8" fmla="*/ 9976 w 10800"/>
                <a:gd name="connsiteY8" fmla="*/ 3641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799 w 10800"/>
                <a:gd name="connsiteY6" fmla="*/ 4207 h 10139"/>
                <a:gd name="connsiteX7" fmla="*/ 8922 w 10800"/>
                <a:gd name="connsiteY7" fmla="*/ 3283 h 10139"/>
                <a:gd name="connsiteX8" fmla="*/ 10058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922 w 10800"/>
                <a:gd name="connsiteY7" fmla="*/ 3283 h 10139"/>
                <a:gd name="connsiteX8" fmla="*/ 10058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922 w 10800"/>
                <a:gd name="connsiteY7" fmla="*/ 3283 h 10139"/>
                <a:gd name="connsiteX8" fmla="*/ 10058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922 w 10800"/>
                <a:gd name="connsiteY7" fmla="*/ 3283 h 10139"/>
                <a:gd name="connsiteX8" fmla="*/ 10058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922 w 10800"/>
                <a:gd name="connsiteY7" fmla="*/ 3283 h 10139"/>
                <a:gd name="connsiteX8" fmla="*/ 10058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922 w 10800"/>
                <a:gd name="connsiteY7" fmla="*/ 3283 h 10139"/>
                <a:gd name="connsiteX8" fmla="*/ 10058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922 w 10800"/>
                <a:gd name="connsiteY7" fmla="*/ 3283 h 10139"/>
                <a:gd name="connsiteX8" fmla="*/ 10058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922 w 10800"/>
                <a:gd name="connsiteY7" fmla="*/ 3283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471 w 10800"/>
                <a:gd name="connsiteY7" fmla="*/ 3247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471 w 10800"/>
                <a:gd name="connsiteY7" fmla="*/ 3247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430 w 10800"/>
                <a:gd name="connsiteY6" fmla="*/ 4349 h 10139"/>
                <a:gd name="connsiteX7" fmla="*/ 8471 w 10800"/>
                <a:gd name="connsiteY7" fmla="*/ 3247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512 w 10800"/>
                <a:gd name="connsiteY6" fmla="*/ 4349 h 10139"/>
                <a:gd name="connsiteX7" fmla="*/ 8471 w 10800"/>
                <a:gd name="connsiteY7" fmla="*/ 3247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512 w 10800"/>
                <a:gd name="connsiteY6" fmla="*/ 4349 h 10139"/>
                <a:gd name="connsiteX7" fmla="*/ 8471 w 10800"/>
                <a:gd name="connsiteY7" fmla="*/ 3247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512 w 10800"/>
                <a:gd name="connsiteY6" fmla="*/ 4349 h 10139"/>
                <a:gd name="connsiteX7" fmla="*/ 8471 w 10800"/>
                <a:gd name="connsiteY7" fmla="*/ 3247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  <a:gd name="connsiteX0" fmla="*/ 0 w 10800"/>
                <a:gd name="connsiteY0" fmla="*/ 10139 h 10139"/>
                <a:gd name="connsiteX1" fmla="*/ 3038 w 10800"/>
                <a:gd name="connsiteY1" fmla="*/ 9646 h 10139"/>
                <a:gd name="connsiteX2" fmla="*/ 3038 w 10800"/>
                <a:gd name="connsiteY2" fmla="*/ 9481 h 10139"/>
                <a:gd name="connsiteX3" fmla="*/ 3038 w 10800"/>
                <a:gd name="connsiteY3" fmla="*/ 8001 h 10139"/>
                <a:gd name="connsiteX4" fmla="*/ 7214 w 10800"/>
                <a:gd name="connsiteY4" fmla="*/ 7014 h 10139"/>
                <a:gd name="connsiteX5" fmla="*/ 7173 w 10800"/>
                <a:gd name="connsiteY5" fmla="*/ 5046 h 10139"/>
                <a:gd name="connsiteX6" fmla="*/ 8512 w 10800"/>
                <a:gd name="connsiteY6" fmla="*/ 4349 h 10139"/>
                <a:gd name="connsiteX7" fmla="*/ 8471 w 10800"/>
                <a:gd name="connsiteY7" fmla="*/ 3247 h 10139"/>
                <a:gd name="connsiteX8" fmla="*/ 9976 w 10800"/>
                <a:gd name="connsiteY8" fmla="*/ 2930 h 10139"/>
                <a:gd name="connsiteX9" fmla="*/ 9869 w 10800"/>
                <a:gd name="connsiteY9" fmla="*/ 218 h 10139"/>
                <a:gd name="connsiteX10" fmla="*/ 10800 w 10800"/>
                <a:gd name="connsiteY10" fmla="*/ 0 h 1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0" h="10139">
                  <a:moveTo>
                    <a:pt x="0" y="10139"/>
                  </a:moveTo>
                  <a:lnTo>
                    <a:pt x="3038" y="9646"/>
                  </a:lnTo>
                  <a:lnTo>
                    <a:pt x="3038" y="9481"/>
                  </a:lnTo>
                  <a:lnTo>
                    <a:pt x="3038" y="8001"/>
                  </a:lnTo>
                  <a:lnTo>
                    <a:pt x="7214" y="7014"/>
                  </a:lnTo>
                  <a:cubicBezTo>
                    <a:pt x="7200" y="6358"/>
                    <a:pt x="7187" y="5702"/>
                    <a:pt x="7173" y="5046"/>
                  </a:cubicBezTo>
                  <a:lnTo>
                    <a:pt x="8512" y="4349"/>
                  </a:lnTo>
                  <a:cubicBezTo>
                    <a:pt x="8498" y="3982"/>
                    <a:pt x="8485" y="3614"/>
                    <a:pt x="8471" y="3247"/>
                  </a:cubicBezTo>
                  <a:lnTo>
                    <a:pt x="9976" y="2930"/>
                  </a:lnTo>
                  <a:cubicBezTo>
                    <a:pt x="9940" y="2026"/>
                    <a:pt x="9905" y="1122"/>
                    <a:pt x="9869" y="218"/>
                  </a:cubicBezTo>
                  <a:lnTo>
                    <a:pt x="10800" y="0"/>
                  </a:lnTo>
                </a:path>
              </a:pathLst>
            </a:custGeom>
            <a:noFill/>
            <a:ln w="50800" cap="rnd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947" name="Line 27"/>
            <p:cNvSpPr>
              <a:spLocks noChangeShapeType="1"/>
            </p:cNvSpPr>
            <p:nvPr/>
          </p:nvSpPr>
          <p:spPr bwMode="auto">
            <a:xfrm>
              <a:off x="-1257424" y="4097636"/>
              <a:ext cx="5715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48" name="Line 28"/>
            <p:cNvSpPr>
              <a:spLocks noChangeShapeType="1"/>
            </p:cNvSpPr>
            <p:nvPr/>
          </p:nvSpPr>
          <p:spPr bwMode="auto">
            <a:xfrm>
              <a:off x="22499" y="3433267"/>
              <a:ext cx="436959" cy="9633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1330694" y="4290996"/>
              <a:ext cx="69121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71486" eaLnBrk="0" hangingPunct="0"/>
              <a:r>
                <a:rPr lang="en-US" sz="1350" i="1" dirty="0">
                  <a:solidFill>
                    <a:schemeClr val="accent2"/>
                  </a:solidFill>
                  <a:latin typeface="Verdana" pitchFamily="34" charset="0"/>
                </a:rPr>
                <a:t>editor</a:t>
              </a:r>
            </a:p>
          </p:txBody>
        </p:sp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1667372" y="1765209"/>
              <a:ext cx="1585369" cy="27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i="1" dirty="0">
                  <a:solidFill>
                    <a:schemeClr val="accent2"/>
                  </a:solidFill>
                  <a:latin typeface="Verdana" pitchFamily="34" charset="0"/>
                </a:rPr>
                <a:t>Server-side APIs</a:t>
              </a:r>
            </a:p>
          </p:txBody>
        </p:sp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766678" y="2423972"/>
              <a:ext cx="1508425" cy="27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defTabSz="571486" eaLnBrk="0" hangingPunct="0"/>
              <a:r>
                <a:rPr lang="en-US" sz="1350" i="1" dirty="0">
                  <a:solidFill>
                    <a:schemeClr val="accent2"/>
                  </a:solidFill>
                  <a:latin typeface="Verdana" pitchFamily="34" charset="0"/>
                </a:rPr>
                <a:t>Client-side APIs</a:t>
              </a:r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393060" y="2551901"/>
              <a:ext cx="390525" cy="238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9DD3-7482-4CDE-8786-717E394BFFC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3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9" grpId="0" animBg="1"/>
      <p:bldP spid="3379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Tools?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/>
              <a:t>The quality of the interfaces will be higher.</a:t>
            </a:r>
            <a:r>
              <a:rPr lang="en-US" sz="2600" dirty="0"/>
              <a:t> This is because: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Designs can be rapidly prototyped and implemented, possibly even before the application code is written.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It is easier to incorporate changes discovered through user testing.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More effort can be expended on the tool than may be practical on any single user interface since the tool will be used with many different applications.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Different applications are more likely to have consistent user interfaces if they are created using the same user interface tool.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 UI tool will make it easier for a variety of specialists to be involved in designing the user interface.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04481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Tools, cont.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r>
              <a:rPr lang="en-US" sz="2100" b="1" dirty="0"/>
              <a:t>The user interface code will be easier and more economical to create and maintain</a:t>
            </a:r>
            <a:r>
              <a:rPr lang="en-US" sz="2100" dirty="0"/>
              <a:t>. This is because:</a:t>
            </a:r>
          </a:p>
          <a:p>
            <a:pPr lvl="1"/>
            <a:r>
              <a:rPr lang="en-US" sz="2000" dirty="0"/>
              <a:t>There will be less code to write, because much is supplied by the tools.</a:t>
            </a:r>
          </a:p>
          <a:p>
            <a:pPr lvl="1"/>
            <a:r>
              <a:rPr lang="en-US" sz="2000" dirty="0"/>
              <a:t>There will be better modularization due to the separation of the user interface component from the application.</a:t>
            </a:r>
          </a:p>
          <a:p>
            <a:pPr lvl="1"/>
            <a:r>
              <a:rPr lang="en-US" sz="2000" dirty="0"/>
              <a:t>The level of expertise of the interface designers and implementers might be able to be lower, because the tools hide much of the complexities of the underlying system.</a:t>
            </a:r>
          </a:p>
          <a:p>
            <a:pPr lvl="1"/>
            <a:r>
              <a:rPr lang="en-US" sz="2000" dirty="0"/>
              <a:t>The reliability of the user interface may be higher, since the code for the user interface is created automatically from a higher level specification. </a:t>
            </a:r>
          </a:p>
          <a:p>
            <a:pPr lvl="1"/>
            <a:r>
              <a:rPr lang="en-US" sz="2000" dirty="0"/>
              <a:t>It may be easier to port an application to different hardware and software environments since the device dependencies are isolated in the user interface tool.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4789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001000" cy="1295400"/>
          </a:xfrm>
        </p:spPr>
        <p:txBody>
          <a:bodyPr/>
          <a:lstStyle/>
          <a:p>
            <a:r>
              <a:rPr lang="en-US" dirty="0" smtClean="0"/>
              <a:t>Homework 1 hints – </a:t>
            </a:r>
            <a:br>
              <a:rPr lang="en-US" dirty="0" smtClean="0"/>
            </a:br>
            <a:r>
              <a:rPr lang="en-US" dirty="0" smtClean="0"/>
              <a:t>overview of GUI pipeline: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output</a:t>
            </a:r>
          </a:p>
          <a:p>
            <a:pPr lvl="1"/>
            <a:r>
              <a:rPr lang="en-US" dirty="0" smtClean="0"/>
              <a:t>Window = “</a:t>
            </a:r>
            <a:r>
              <a:rPr lang="en-US" dirty="0" err="1" smtClean="0"/>
              <a:t>JFrame</a:t>
            </a:r>
            <a:r>
              <a:rPr lang="en-US" dirty="0" smtClean="0"/>
              <a:t>“ in Java or “Document” in JS</a:t>
            </a:r>
          </a:p>
          <a:p>
            <a:pPr lvl="2"/>
            <a:r>
              <a:rPr lang="en-US" b="1" dirty="0" smtClean="0"/>
              <a:t>Java: </a:t>
            </a:r>
            <a:br>
              <a:rPr lang="en-US" b="1" dirty="0" smtClean="0"/>
            </a:br>
            <a:r>
              <a:rPr lang="en-US" sz="14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class </a:t>
            </a:r>
            <a:r>
              <a:rPr lang="en-US" sz="14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MyFrame</a:t>
            </a:r>
            <a: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extends </a:t>
            </a:r>
            <a:r>
              <a:rPr lang="en-US" sz="14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Jframe</a:t>
            </a:r>
            <a: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/>
            </a:r>
            <a:b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private </a:t>
            </a:r>
            <a:r>
              <a:rPr lang="en-US" sz="14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JComponent</a:t>
            </a:r>
            <a: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canvas</a:t>
            </a:r>
            <a: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b="1" dirty="0" smtClean="0"/>
              <a:t>JS: have index.html with &lt;div&gt; etc. that reference by id in JS code</a:t>
            </a:r>
            <a:br>
              <a:rPr lang="en-US" b="1" dirty="0" smtClean="0"/>
            </a:br>
            <a:r>
              <a:rPr lang="en-US" sz="14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document.getElementById</a:t>
            </a:r>
            <a:r>
              <a:rPr lang="en-US" sz="14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("canvas-area</a:t>
            </a:r>
            <a:r>
              <a:rPr lang="en-US" sz="14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")</a:t>
            </a:r>
            <a:endParaRPr lang="en-US" dirty="0" smtClean="0"/>
          </a:p>
          <a:p>
            <a:pPr lvl="1"/>
            <a:r>
              <a:rPr lang="en-US" dirty="0" smtClean="0"/>
              <a:t>Drawing use </a:t>
            </a:r>
            <a:r>
              <a:rPr lang="en-US" dirty="0"/>
              <a:t>Graphics2D</a:t>
            </a:r>
            <a:r>
              <a:rPr lang="en-US" dirty="0" smtClean="0"/>
              <a:t> in java</a:t>
            </a:r>
          </a:p>
          <a:p>
            <a:pPr lvl="1"/>
            <a:r>
              <a:rPr lang="en-US" dirty="0" smtClean="0"/>
              <a:t>Recommend using SVG and html in JS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84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should tools do?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Help </a:t>
            </a:r>
            <a:r>
              <a:rPr lang="en-US" sz="2100" b="1"/>
              <a:t>design</a:t>
            </a:r>
            <a:r>
              <a:rPr lang="en-US" sz="2100"/>
              <a:t> the interface given a specification of the tasks.</a:t>
            </a:r>
          </a:p>
          <a:p>
            <a:pPr>
              <a:lnSpc>
                <a:spcPct val="90000"/>
              </a:lnSpc>
            </a:pPr>
            <a:r>
              <a:rPr lang="en-US" sz="2100"/>
              <a:t>Help </a:t>
            </a:r>
            <a:r>
              <a:rPr lang="en-US" sz="2100" b="1"/>
              <a:t>implement</a:t>
            </a:r>
            <a:r>
              <a:rPr lang="en-US" sz="2100"/>
              <a:t> the interface given a design.</a:t>
            </a:r>
          </a:p>
          <a:p>
            <a:pPr>
              <a:lnSpc>
                <a:spcPct val="90000"/>
              </a:lnSpc>
            </a:pPr>
            <a:r>
              <a:rPr lang="en-US" sz="2100"/>
              <a:t>Help </a:t>
            </a:r>
            <a:r>
              <a:rPr lang="en-US" sz="2100" b="1"/>
              <a:t>evaluate</a:t>
            </a:r>
            <a:r>
              <a:rPr lang="en-US" sz="2100"/>
              <a:t> the interface after it is designed and propose improvements, or at least provide information to allow the designer to evaluate the interface.</a:t>
            </a:r>
          </a:p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r>
              <a:rPr lang="en-US" sz="2100"/>
              <a:t>Create easy-to-use interfaces.</a:t>
            </a:r>
          </a:p>
          <a:p>
            <a:pPr>
              <a:lnSpc>
                <a:spcPct val="90000"/>
              </a:lnSpc>
            </a:pPr>
            <a:r>
              <a:rPr lang="en-US" sz="2100"/>
              <a:t>Allow the designer to rapidly investigate different designs.</a:t>
            </a:r>
          </a:p>
          <a:p>
            <a:pPr>
              <a:lnSpc>
                <a:spcPct val="90000"/>
              </a:lnSpc>
            </a:pPr>
            <a:r>
              <a:rPr lang="en-US" sz="2100"/>
              <a:t>Allow non-programmers to design and implement user interfaces.</a:t>
            </a:r>
          </a:p>
          <a:p>
            <a:pPr>
              <a:lnSpc>
                <a:spcPct val="90000"/>
              </a:lnSpc>
            </a:pPr>
            <a:r>
              <a:rPr lang="en-US" sz="2100"/>
              <a:t>Provide portability across different machines and devices.</a:t>
            </a:r>
          </a:p>
          <a:p>
            <a:pPr>
              <a:lnSpc>
                <a:spcPct val="90000"/>
              </a:lnSpc>
            </a:pPr>
            <a:r>
              <a:rPr lang="en-US" sz="2100"/>
              <a:t>Be easy to use themselves.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93699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r>
              <a:rPr lang="en-US" dirty="0" smtClean="0"/>
              <a:t>Tools might do: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Provide sets of standard UI components</a:t>
            </a:r>
          </a:p>
          <a:p>
            <a:r>
              <a:rPr lang="en-US" dirty="0" smtClean="0"/>
              <a:t>Guide the implementation</a:t>
            </a:r>
          </a:p>
          <a:p>
            <a:r>
              <a:rPr lang="en-US" dirty="0" smtClean="0"/>
              <a:t>Help with screen layout and graphic design.</a:t>
            </a:r>
          </a:p>
          <a:p>
            <a:r>
              <a:rPr lang="en-US" dirty="0" smtClean="0"/>
              <a:t>Validate user inputs</a:t>
            </a:r>
          </a:p>
          <a:p>
            <a:r>
              <a:rPr lang="en-US" dirty="0" smtClean="0"/>
              <a:t>Handle user errors</a:t>
            </a:r>
          </a:p>
          <a:p>
            <a:r>
              <a:rPr lang="en-US" dirty="0" smtClean="0"/>
              <a:t>Handle aborting and undoing of operations</a:t>
            </a:r>
          </a:p>
          <a:p>
            <a:r>
              <a:rPr lang="en-US" dirty="0" smtClean="0"/>
              <a:t>Provide help and prompts</a:t>
            </a:r>
          </a:p>
          <a:p>
            <a:r>
              <a:rPr lang="en-US" dirty="0" smtClean="0"/>
              <a:t>Deal with field scrolling and editing</a:t>
            </a:r>
          </a:p>
          <a:p>
            <a:r>
              <a:rPr lang="en-US" dirty="0" smtClean="0"/>
              <a:t>Insulate the application from all device dependencies and the underlying software and hardware systems.</a:t>
            </a:r>
          </a:p>
          <a:p>
            <a:r>
              <a:rPr lang="en-US" dirty="0" smtClean="0"/>
              <a:t>Support features in the interface that allow the end user to customize the interface.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1659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001000" cy="1295400"/>
          </a:xfrm>
        </p:spPr>
        <p:txBody>
          <a:bodyPr/>
          <a:lstStyle/>
          <a:p>
            <a:r>
              <a:rPr lang="en-US" dirty="0" smtClean="0"/>
              <a:t>Homework 1 hints – </a:t>
            </a:r>
            <a:br>
              <a:rPr lang="en-US" dirty="0" smtClean="0"/>
            </a:br>
            <a:r>
              <a:rPr lang="en-US" dirty="0" smtClean="0"/>
              <a:t>overview of GUI pipeline: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smtClean="0"/>
              <a:t>Write code for “event handlers” (“listeners”)</a:t>
            </a:r>
          </a:p>
          <a:p>
            <a:pPr lvl="1"/>
            <a:r>
              <a:rPr lang="en-US" dirty="0" smtClean="0"/>
              <a:t>“call back procedures” that you write that happen on “events” like mouse down or mouse move</a:t>
            </a:r>
          </a:p>
          <a:p>
            <a:pPr lvl="1"/>
            <a:r>
              <a:rPr lang="en-US" dirty="0"/>
              <a:t>Java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MouseListener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ml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MouseAdapter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mousePressed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MouseEvent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event)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// do something with event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 smtClean="0"/>
              <a:t>JS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button.addEventListener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("click", 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() { …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document.addEventListener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', function(event) 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…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rect.mousedown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(function(event) { … } 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document.addEventListener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mousemove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drag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2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“Users”?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who will use a </a:t>
            </a:r>
            <a:r>
              <a:rPr lang="en-US" altLang="ko-KR" smtClean="0">
                <a:ea typeface="굴림" charset="-127"/>
              </a:rPr>
              <a:t>product </a:t>
            </a:r>
            <a:r>
              <a:rPr lang="en-US" smtClean="0"/>
              <a:t>or web site.</a:t>
            </a:r>
          </a:p>
          <a:p>
            <a:pPr eaLnBrk="1" hangingPunct="1"/>
            <a:r>
              <a:rPr lang="en-US" smtClean="0"/>
              <a:t>As opposed to the “Designers”</a:t>
            </a:r>
          </a:p>
          <a:p>
            <a:pPr lvl="1" eaLnBrk="1" hangingPunct="1"/>
            <a:r>
              <a:rPr lang="en-US" smtClean="0"/>
              <a:t>People who </a:t>
            </a:r>
            <a:r>
              <a:rPr lang="en-US" i="1" smtClean="0"/>
              <a:t>create</a:t>
            </a:r>
            <a:r>
              <a:rPr lang="en-US" smtClean="0"/>
              <a:t> the system or web site</a:t>
            </a:r>
          </a:p>
          <a:p>
            <a:pPr eaLnBrk="1" hangingPunct="1"/>
            <a:r>
              <a:rPr lang="en-US" smtClean="0"/>
              <a:t>Designers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Users</a:t>
            </a:r>
          </a:p>
          <a:p>
            <a:pPr eaLnBrk="1" hangingPunct="1"/>
            <a:r>
              <a:rPr lang="en-US" smtClean="0"/>
              <a:t>You are the </a:t>
            </a:r>
            <a:r>
              <a:rPr lang="en-US" i="1" smtClean="0"/>
              <a:t>designer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Have to make an effort to </a:t>
            </a:r>
            <a:r>
              <a:rPr lang="en-US" altLang="ko-KR" b="1" i="1" smtClean="0">
                <a:solidFill>
                  <a:schemeClr val="accent2"/>
                </a:solidFill>
                <a:ea typeface="굴림" charset="-127"/>
              </a:rPr>
              <a:t>Know The User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03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9748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“User Interface”?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760"/>
            <a:ext cx="8229600" cy="4729663"/>
          </a:xfrm>
        </p:spPr>
        <p:txBody>
          <a:bodyPr/>
          <a:lstStyle/>
          <a:p>
            <a:pPr eaLnBrk="1" hangingPunct="1"/>
            <a:r>
              <a:rPr lang="en-US" dirty="0" smtClean="0"/>
              <a:t>Everything the user encounters</a:t>
            </a:r>
          </a:p>
          <a:p>
            <a:pPr lvl="1" eaLnBrk="1" hangingPunct="1"/>
            <a:r>
              <a:rPr lang="en-US" dirty="0" smtClean="0"/>
              <a:t>Functionality &amp; Usefulness</a:t>
            </a:r>
          </a:p>
          <a:p>
            <a:pPr lvl="1" eaLnBrk="1" hangingPunct="1"/>
            <a:r>
              <a:rPr lang="en-US" dirty="0" smtClean="0"/>
              <a:t>Content</a:t>
            </a:r>
          </a:p>
          <a:p>
            <a:pPr lvl="1" eaLnBrk="1" hangingPunct="1"/>
            <a:r>
              <a:rPr lang="en-US" dirty="0" smtClean="0"/>
              <a:t>Labels</a:t>
            </a:r>
          </a:p>
          <a:p>
            <a:pPr lvl="1" eaLnBrk="1" hangingPunct="1"/>
            <a:r>
              <a:rPr lang="en-US" dirty="0" smtClean="0"/>
              <a:t>Presentation</a:t>
            </a:r>
          </a:p>
          <a:p>
            <a:pPr lvl="1" eaLnBrk="1" hangingPunct="1"/>
            <a:r>
              <a:rPr lang="en-US" dirty="0" smtClean="0"/>
              <a:t>Layout</a:t>
            </a:r>
          </a:p>
          <a:p>
            <a:pPr lvl="1" eaLnBrk="1" hangingPunct="1"/>
            <a:r>
              <a:rPr lang="en-US" dirty="0" smtClean="0"/>
              <a:t>Navigation</a:t>
            </a:r>
          </a:p>
          <a:p>
            <a:pPr lvl="1" eaLnBrk="1" hangingPunct="1"/>
            <a:r>
              <a:rPr lang="en-US" dirty="0" smtClean="0"/>
              <a:t>Speed of response</a:t>
            </a:r>
          </a:p>
          <a:p>
            <a:pPr lvl="1" eaLnBrk="1" hangingPunct="1"/>
            <a:r>
              <a:rPr lang="en-US" dirty="0" smtClean="0"/>
              <a:t>Emotional Impact</a:t>
            </a:r>
          </a:p>
          <a:p>
            <a:pPr lvl="1" eaLnBrk="1" hangingPunct="1"/>
            <a:r>
              <a:rPr lang="en-US" dirty="0" smtClean="0"/>
              <a:t>Documentation &amp; </a:t>
            </a:r>
            <a:r>
              <a:rPr lang="en-US" dirty="0" smtClean="0"/>
              <a:t>Help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93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“Usability”?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= Quality!</a:t>
            </a:r>
          </a:p>
          <a:p>
            <a:pPr eaLnBrk="1" hangingPunct="1"/>
            <a:r>
              <a:rPr lang="en-US" sz="2600" dirty="0" err="1" smtClean="0"/>
              <a:t>Learnability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Efficiency</a:t>
            </a:r>
          </a:p>
          <a:p>
            <a:pPr lvl="1" eaLnBrk="1" hangingPunct="1"/>
            <a:r>
              <a:rPr lang="en-US" sz="2200" dirty="0" smtClean="0"/>
              <a:t>Productivity</a:t>
            </a:r>
          </a:p>
          <a:p>
            <a:pPr eaLnBrk="1" hangingPunct="1"/>
            <a:r>
              <a:rPr lang="en-US" sz="2600" dirty="0" err="1" smtClean="0"/>
              <a:t>Memorability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Little “re-learning” required</a:t>
            </a:r>
          </a:p>
          <a:p>
            <a:pPr eaLnBrk="1" hangingPunct="1"/>
            <a:r>
              <a:rPr lang="en-US" sz="2600" dirty="0" smtClean="0"/>
              <a:t>Errors</a:t>
            </a:r>
          </a:p>
          <a:p>
            <a:pPr eaLnBrk="1" hangingPunct="1"/>
            <a:r>
              <a:rPr lang="en-US" sz="2600" dirty="0" smtClean="0"/>
              <a:t>Satisfaction</a:t>
            </a:r>
          </a:p>
          <a:p>
            <a:pPr lvl="1" eaLnBrk="1" hangingPunct="1"/>
            <a:r>
              <a:rPr lang="en-US" sz="2200" dirty="0" smtClean="0"/>
              <a:t>Pleasurable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35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User “Experience” (UX)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1662"/>
          </a:xfrm>
          <a:ln>
            <a:noFill/>
          </a:ln>
        </p:spPr>
        <p:txBody>
          <a:bodyPr/>
          <a:lstStyle/>
          <a:p>
            <a:r>
              <a:rPr lang="en-US" sz="2800" dirty="0" smtClean="0"/>
              <a:t>Even more than “usability”</a:t>
            </a:r>
          </a:p>
          <a:p>
            <a:pPr lvl="1"/>
            <a:r>
              <a:rPr lang="en-US" sz="2400" dirty="0" smtClean="0"/>
              <a:t>Usability focuses on performance</a:t>
            </a:r>
          </a:p>
          <a:p>
            <a:r>
              <a:rPr lang="en-US" sz="2800" dirty="0" smtClean="0"/>
              <a:t>User </a:t>
            </a:r>
            <a:r>
              <a:rPr lang="en-US" sz="2800" dirty="0" smtClean="0">
                <a:solidFill>
                  <a:srgbClr val="C00000"/>
                </a:solidFill>
              </a:rPr>
              <a:t>Experience</a:t>
            </a:r>
          </a:p>
          <a:p>
            <a:pPr lvl="1"/>
            <a:r>
              <a:rPr lang="en-US" sz="2400" dirty="0" smtClean="0"/>
              <a:t>Emotion, Heritage</a:t>
            </a:r>
          </a:p>
          <a:p>
            <a:pPr lvl="1"/>
            <a:r>
              <a:rPr lang="en-US" sz="2400" dirty="0" smtClean="0"/>
              <a:t>Fun, Style, Art</a:t>
            </a:r>
          </a:p>
          <a:p>
            <a:pPr lvl="1"/>
            <a:r>
              <a:rPr lang="en-US" sz="2400" dirty="0" smtClean="0"/>
              <a:t>Branding, Reputation</a:t>
            </a:r>
          </a:p>
          <a:p>
            <a:pPr lvl="1"/>
            <a:r>
              <a:rPr lang="en-US" sz="2400" dirty="0" smtClean="0"/>
              <a:t>Political, social personal connections</a:t>
            </a:r>
          </a:p>
          <a:p>
            <a:pPr lvl="1"/>
            <a:r>
              <a:rPr lang="en-US" sz="2400" dirty="0" smtClean="0"/>
              <a:t>Beyond just the device itself – “Service Design”</a:t>
            </a:r>
          </a:p>
          <a:p>
            <a:r>
              <a:rPr lang="en-US" sz="2800" dirty="0" smtClean="0"/>
              <a:t>Blends: usability engineering, software engineering, ergonomics, hardware engineering, marketing, graphic design</a:t>
            </a:r>
          </a:p>
          <a:p>
            <a:pPr lvl="1"/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8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Hard to Design UIs?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41" y="1457195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“It is easy to make things hard. It is hard to make things easy.”</a:t>
            </a:r>
          </a:p>
          <a:p>
            <a:pPr>
              <a:lnSpc>
                <a:spcPct val="90000"/>
              </a:lnSpc>
            </a:pPr>
            <a:r>
              <a:rPr lang="en-US" altLang="ko-KR" b="1" dirty="0">
                <a:solidFill>
                  <a:schemeClr val="accent2"/>
                </a:solidFill>
                <a:ea typeface="굴림" charset="-127"/>
                <a:hlinkClick r:id="rId3"/>
              </a:rPr>
              <a:t>No silver bullet</a:t>
            </a:r>
            <a:endParaRPr lang="en-US" altLang="ko-KR" b="1" dirty="0">
              <a:solidFill>
                <a:schemeClr val="accent2"/>
              </a:solidFill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dirty="0"/>
              <a:t>Seems easy, common sense, but seldom done right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Once done right, however, seems “obvious”</a:t>
            </a:r>
          </a:p>
          <a:p>
            <a:pPr>
              <a:lnSpc>
                <a:spcPct val="90000"/>
              </a:lnSpc>
            </a:pPr>
            <a:r>
              <a:rPr lang="en-US" dirty="0"/>
              <a:t>User Interface design is a creative process</a:t>
            </a:r>
          </a:p>
          <a:p>
            <a:pPr>
              <a:lnSpc>
                <a:spcPct val="90000"/>
              </a:lnSpc>
            </a:pPr>
            <a:r>
              <a:rPr lang="en-US" dirty="0"/>
              <a:t>Designers have difficulty thinking like users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need to understand task domain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Can’t “unlearn” something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86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21715</TotalTime>
  <Words>1833</Words>
  <Application>Microsoft Office PowerPoint</Application>
  <PresentationFormat>On-screen Show (4:3)</PresentationFormat>
  <Paragraphs>329</Paragraphs>
  <Slides>31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Aller Light</vt:lpstr>
      <vt:lpstr>Arial</vt:lpstr>
      <vt:lpstr>Calibri</vt:lpstr>
      <vt:lpstr>Courier New</vt:lpstr>
      <vt:lpstr>굴림</vt:lpstr>
      <vt:lpstr>Helvetica Light</vt:lpstr>
      <vt:lpstr>Menlo Regular</vt:lpstr>
      <vt:lpstr>Symbol</vt:lpstr>
      <vt:lpstr>Tahoma</vt:lpstr>
      <vt:lpstr>Verdana</vt:lpstr>
      <vt:lpstr>Wingdings</vt:lpstr>
      <vt:lpstr>lecture template_polo</vt:lpstr>
      <vt:lpstr>Lecture 2: Why are User Interfaces Hard to Design and Implement?</vt:lpstr>
      <vt:lpstr>Homework 1 hints</vt:lpstr>
      <vt:lpstr>Homework 1 hints –  overview of GUI pipeline: output</vt:lpstr>
      <vt:lpstr>Homework 1 hints –  overview of GUI pipeline: input</vt:lpstr>
      <vt:lpstr>Who are “Users”?</vt:lpstr>
      <vt:lpstr>What is the “User Interface”?</vt:lpstr>
      <vt:lpstr>What is “Usability”?</vt:lpstr>
      <vt:lpstr>User “Experience” (UX)</vt:lpstr>
      <vt:lpstr>Why Hard to Design UIs?</vt:lpstr>
      <vt:lpstr>Can’t Unlearn Something</vt:lpstr>
      <vt:lpstr>Why Difficult, 2</vt:lpstr>
      <vt:lpstr>Why Difficult, 3</vt:lpstr>
      <vt:lpstr>Why are User Interfaces Difficult  to Implement?</vt:lpstr>
      <vt:lpstr>What are the most difficult kinds of programs, in general?</vt:lpstr>
      <vt:lpstr>What are the most difficult kinds of programs, in general?</vt:lpstr>
      <vt:lpstr>Why Are User Interfaces Hard to Implement?</vt:lpstr>
      <vt:lpstr>Why Hard to Implement? cont.</vt:lpstr>
      <vt:lpstr>Why Hard to Implement? cont.</vt:lpstr>
      <vt:lpstr>Examples</vt:lpstr>
      <vt:lpstr>Common Patterns are Hard to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called this “the Spaghetti of Call-Backs” back in 1991!</vt:lpstr>
      <vt:lpstr>Goal: Gentle Slope Systems</vt:lpstr>
      <vt:lpstr>Why Tools?</vt:lpstr>
      <vt:lpstr>Why Tools, cont.</vt:lpstr>
      <vt:lpstr>What should tools do?</vt:lpstr>
      <vt:lpstr>Tools might do: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2</dc:title>
  <dc:creator>Brad Myers</dc:creator>
  <cp:lastModifiedBy>Brad Myers</cp:lastModifiedBy>
  <cp:revision>113</cp:revision>
  <cp:lastPrinted>1601-01-01T00:00:00Z</cp:lastPrinted>
  <dcterms:created xsi:type="dcterms:W3CDTF">2001-06-15T20:03:27Z</dcterms:created>
  <dcterms:modified xsi:type="dcterms:W3CDTF">2020-01-14T17:20:29Z</dcterms:modified>
</cp:coreProperties>
</file>